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4"/>
  </p:notesMasterIdLst>
  <p:sldIdLst>
    <p:sldId id="310" r:id="rId3"/>
    <p:sldId id="286" r:id="rId4"/>
    <p:sldId id="281" r:id="rId5"/>
    <p:sldId id="262" r:id="rId6"/>
    <p:sldId id="263" r:id="rId7"/>
    <p:sldId id="278" r:id="rId8"/>
    <p:sldId id="266" r:id="rId9"/>
    <p:sldId id="327" r:id="rId10"/>
    <p:sldId id="314" r:id="rId11"/>
    <p:sldId id="315" r:id="rId12"/>
    <p:sldId id="316" r:id="rId13"/>
    <p:sldId id="317" r:id="rId14"/>
    <p:sldId id="319" r:id="rId15"/>
    <p:sldId id="320" r:id="rId16"/>
    <p:sldId id="321" r:id="rId17"/>
    <p:sldId id="333" r:id="rId18"/>
    <p:sldId id="322" r:id="rId19"/>
    <p:sldId id="324" r:id="rId20"/>
    <p:sldId id="325" r:id="rId21"/>
    <p:sldId id="326" r:id="rId22"/>
    <p:sldId id="334" r:id="rId23"/>
    <p:sldId id="328" r:id="rId24"/>
    <p:sldId id="329" r:id="rId25"/>
    <p:sldId id="330" r:id="rId26"/>
    <p:sldId id="331" r:id="rId27"/>
    <p:sldId id="332" r:id="rId28"/>
    <p:sldId id="335" r:id="rId29"/>
    <p:sldId id="336" r:id="rId30"/>
    <p:sldId id="337" r:id="rId31"/>
    <p:sldId id="338" r:id="rId32"/>
    <p:sldId id="312"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9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4" d="100"/>
          <a:sy n="84" d="100"/>
        </p:scale>
        <p:origin x="42" y="639"/>
      </p:cViewPr>
      <p:guideLst>
        <p:guide orient="horz" pos="2160"/>
        <p:guide pos="382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1T12:23:40.640"/>
    </inkml:context>
    <inkml:brush xml:id="br0">
      <inkml:brushProperty name="width" value="0.35" units="cm"/>
      <inkml:brushProperty name="height" value="0.35" units="cm"/>
      <inkml:brushProperty name="color" value="#FFFFFF"/>
    </inkml:brush>
  </inkml:definitions>
  <inkml:trace contextRef="#ctx0" brushRef="#br0">1143 158 24575,'-6'0'0,"13"0"0,15 0 0,210 12 1,-126-4-166,285 21-1982,388 19-3337,-723-47 4845,-80-4 605,5-1 232,-743-78 4646,553 63-4107,-25-1-527,41 4-35,-45-2 1283,218 16-1336,13 2-115,-1 0 0,0-1 0,1 0 0,-1 0 0,1-1 0,-11-4 0,18 6-7,0 0 0,0 0 0,1 0 0,-1 0 0,0 0 0,0 0 0,0 0 0,0 0 0,0 0 0,1-1 0,-1 1 0,0 0 0,0 0 0,0 0 0,0 0 0,0 0 0,0-1 0,0 1 0,0 0 0,1 0 0,-1 0 0,0 0 0,0 0 0,0-1 0,0 1 0,0 0 0,0 0 0,0 0 0,0 0 0,0-1 0,0 1 0,0 0 0,0 0 0,0 0 0,0 0 0,0-1 0,0 1 0,0 0 0,-1 0 0,1 0 0,0 0 0,0-1 0,0 1 0,0 0 0,0 0 0,0 0 0,0 0 0,0 0 0,-1 0 0,1 0 0,0-1 0,0 1 0,0 0 0,0 0 0,0 0 0,-1 0 0,1 0 0,0 0 0,0 0 0,0 0 0,0 0 0,-1 0 0,1 0 0,0 0 0,0 0 0,15-4 0,37-1 298,64 3 1,-79 2-221,-805 1-1070,458-1 946,292 0 37,-61-3 2,78 3 8,1 0-1,-1 0 0,0 0 1,1 0-1,-1 0 0,1 0 0,-1 0 1,1 0-1,-1 0 0,1 0 1,-1-1-1,1 1 0,-1 0 1,1 0-1,-1-1 0,1 1 0,-1 0 1,1-1-1,-1 1 0,0-1 1,13-5-171,15-3-682,0 1 0,56-8 0,60 2-1258,-140 13 2052,40-1-649,-28 3 558,-14 1 180,-9 1 115,-74 16 1884,65-17-1503,-1 1 0,1 1-1,0 1 1,0 1 0,1 0 0,-23 12 0,38-18-458,-1 1 0,0 0-1,1 1 1,-1-1 0,1 0 0,0 0-1,-1 1 1,1-1 0,0 1 0,0-1-1,-2 3 1,3-3-64,0-1-1,0 1 1,-1-1-1,1 0 1,0 1 0,0-1-1,0 1 1,0-1 0,0 1-1,0-1 1,0 0-1,0 1 1,1-1 0,-1 1-1,0-1 1,0 0-1,0 1 1,0-1 0,0 1-1,1-1 1,-1 1 0,1 0-8,0 0 1,0 0 0,0-1 0,0 1-1,0 0 1,0 0 0,0-1 0,0 1 0,0-1-1,2 2 1,10 1 2,1 1 0,-1-1 0,1-1 0,23 1 0,-28-3 0,206 6 0,-35-3 0,-154 1 0,-26-4 0,0 0 0,1 0 0,-1 0 0,0 0 0,0 0 0,0 0 0,0 0 0,0 0 0,0 0 0,1 0 0,-1 0 0,0 0 0,0 0 0,0 0 0,0 0 0,0 0 0,1 1 0,-1-1 0,0 0 0,0 0 0,0 0 0,0 0 0,0 0 0,0 0 0,0 0 0,0 1 0,0-1 0,0 0 0,1 0 0,-1 0 0,0 0 0,0 0 0,0 0 0,0 1 0,0-1 0,0 0 0,0 0 0,0 0 0,0 0 0,0 0 0,0 1 0,0-1 0,0 0 0,0 0 0,0 0 0,0 0 0,0 0 0,0 1 0,-1-1 0,1 0 0,0 0 0,0 0 0,0 0 0,0 0 0,0 0 0,0 0 0,0 1 0,0-1 0,0 0 0,-1 0 0,1 0 0,0 0 0,0 0 0,-6 3 0,0 0 0,-1-1 0,1 1 0,-1-2 0,1 1 0,-10 1 0,-4 1 0,19-4 0,-13 5 0,14-5 0,0 0 0,0 0 0,0 0 0,0 0 0,0 0 0,0 0 0,0 0 0,0 0 0,0 0 0,0 0 0,0 0 0,0 0 0,0 0 0,0 0 0,0 0 0,0 0 0,0 0 0,0 1 0,0-1 0,-1 0 0,1 0 0,0 0 0,0 0 0,0 0 0,0 0 0,0 0 0,0 0 0,0 0 0,0 0 0,0 0 0,0 0 0,0 0 0,0 0 0,0 0 0,0 0 0,0 0 0,0 1 0,0-1 0,0 0 0,0 0 0,1 0 0,-1 0 0,0 0 0,0 0 0,0 0 0,0 0 0,0 0 0,0 0 0,0 0 0,0 0 0,0 0 0,0 0 0,0 0 0,0 0 0,0 0 0,0 0 0,0 0 0,0 0 0,0 0 0,10 3 0,18-1 0,42-2 0,-36-1 0,897-14-878,-1624 16 1610,1688-1-10416,-1401 0 8267,-544 0 5205,999-1-3698,60 2 1478,-141 6 398,-365 28-378,275-27-3176,90-6 1084,19-2 96,0 1 1,0 0 0,-1 1-1,1 0 1,-23 8-1,36-10 391,0 0 0,-1 0 0,1 0 0,0 0 1,0 0-1,0 0 0,-1 0 0,1 0 0,0 0 0,0 0 0,0 1 0,0-1 0,-1 0 0,1 0 0,0 0 0,0 0 0,0 0 0,0 0 0,-1 0 0,1 1 0,0-1 0,0 0 0,0 0 0,0 0 1,0 0-1,0 1 0,0-1 0,-1 0 0,1 0 0,0 0 0,0 1 0,0-1 0,0 0 0,0 0 0,0 0 0,0 0 0,0 1 0,0-1 0,0 0 0,0 0 0,0 0 0,0 1 0,0-1 1,0 0-1,0 0 0,0 0 0,1 1 0,-1-1 0,0 0 0,0 0 0,0 0 0,0 0 0,0 1 0,0-1 0,0 0 0,1 0 0,-1 0 0,3 2-65,0 0 0,0 0 1,0-1-1,0 1 0,0-1 0,1 0 0,3 1 0,188 40 1421,-167-37-1204,179 30 193,-135-23-238,1058 164 3289,-1078-170-3360,-11-1-110,58 13-1,-85-12-256,-14-6 340,0 0 0,1 0 0,-1 1 0,0-1 0,0 0 0,0 0 0,0 0 0,0 0 0,0 0 0,0 0 0,0 1 0,0-1 0,0 0 0,0 0 0,0 0 0,0 0 0,0 0 0,0 0 0,0 1 0,0-1 0,0 0 0,0 0 0,0 0 0,0 0 0,0 0 0,0 0 0,0 1 0,-1-1 0,1 0 0,0 0 0,0 0 0,0 0 0,0 0 0,0 0 0,0 0 0,0 1 0,0-1 0,0 0 0,-1 0 0,1 0 0,0 0 0,0 0 0,0 0 0,0 0 0,0 0 0,0 0 0,-1 0 0,1 0 0,0 0 0,0 0 0,0 0 0,0 0 0,0 0 0,-1 0 0,1 0 0,0 0 0,0 0 0,0 0 0,-17 3-319,1-1-1,-18 0 0,-476 5-2987,238-8 4682,267 1-1329,-23 0 576,-36 7 1043,70-5-1248,16 2 104,254 9 2005,-206-12-2103,842 3 487,-895-4-902,-16 0 0,-4 0 0,-28 0 0,-1016-1-3239,980 1 3205,41-3 34,26 3 0,-1 0 0,1 0 0,0 0 0,0 0 0,0 0 0,0 0 0,0 0 0,0 0 0,0 0 0,0 0 0,0 0 0,-1 0 0,1 0 0,0 0 0,0 0 0,0 0 0,0 0 0,0 0 0,0 0 0,0 0 0,0 0 0,0 0 0,0 0 0,-1 0 0,1 0 0,0-1 0,0 1 0,0 0 0,0 0 0,0 0 0,0 0 0,0 0 0,0 0 0,0 0 0,0 0 0,0 0 0,0 0 0,0-1 0,0 1 0,0 0 0,0 0 0,0 0 0,0 0 0,0 0 0,0 0 0,0 0 0,0 0 0,0-1 0,0 1 0,0 0 0,0 0 0,0 0 0,0 0 0,0 0 0,0 0 0,13-6 0,43-7 743,85-9 0,-86 15-440,282-41 734,-275 36-646,-53 8-342,-9 4-49,0 0 1,0-1-1,0 1 0,-1 0 0,1 0 1,0 0-1,0-1 0,0 1 1,-1 0-1,1 0 0,0 0 0,-1 0 1,1-1-1,0 1 0,0 0 0,-1 0 1,1 0-1,0 0 0,-1 0 0,1 0 1,0 0-1,0 0 0,-1 0 0,1 0 1,0 0-1,-1 0 0,-75-2 0,-84 3 0,-61 1-164,-977 8-4773,1162-11 4902,27 0 33,14-1 2,262-29 2084,6 18-986,82 11 856,-203 3-2116,1502 0-4951,-1636-1 5113,-33 0 0,-164 0-1623,646 0 6654,-350 5-5859,-32 0-310,329 0-1683,-147-3 2445,-621-3-3839,109 1 1045,1206 1 8916,-491-1-2994,-437-1-2370,-15 1 146,0 0 0,25 7 983,-58-3-967,1 0 1,-1-1 0,-21 2-1,-8 1 66,-175 43-428,218-48-182,1-1 0,-1 0 0,0 1 0,1-1 0,-1 0 0,0 1 0,1-1 0,-1 0 0,0 0 0,1 0 0,-1 0 0,0 0 0,0 0 0,1 0 0,-1 0 0,0 0 0,1 0 0,-1 0 0,0 0 0,1-1 0,-1 1 0,0 0 0,1 0 0,-1-1 0,0 1 0,1-1 0,-2 0 0,2 0 0,0 0 0,0-1 0,0 1 0,0 0 0,0-1 0,0 1 0,0 0 0,0-1 0,0 1 0,1 0 0,0-3 0,0-1 0,-1 4 0,1 0 0,-1-1 0,0 1 0,1 0 0,-1-1 0,0 1 0,0 0 0,0-1 0,0 1 0,-1-1 0,1 1 0,0 0 0,0-1 0,-1 1 0,1 0 0,-1 0 0,1-1 0,-1 1 0,0 0 0,1 0 0,-1 0 0,0-1 0,0 1 0,0 0 0,0 0 0,0 0 0,-2-1 0,-1 0 0,-1-1 0,0 1 0,-1-1 0,1 2 0,-10-4 0,12 5 0,-56-14 5,1 3 1,-89-6-1,-123 9-379,220 7 170,-442 1 92,469 0 112,12 0 0,-1 0 0,1 0 0,-1-2 0,-11-1 0,18 0 0,7 0 0,4 1 0,0 0 0,0 0 0,0 1 0,0 0 0,1 0 0,11 0 0,-5 0 0,377-9 679,-386 11-684,20-1 5,-24 0 0,0 0 0,0 0 0,0 0 0,0 1 0,0-1 0,0 0 0,-1 0 0,1 0 0,0 0 0,0 0 0,0 0 0,0 0 0,0 0 0,0 0 0,0 0 0,0 1 0,0-1 0,0 0 0,0 0 0,0 0 0,0 0 0,0 0 0,0 0 0,0 0 0,0 0 0,0 0 0,0 1 0,0-1 0,0 0 0,0 0 0,0 0 0,1 0 0,-1 0 0,0 0 0,0 0 0,0 0 0,0 0 0,0 0 0,0 0 0,0 0 0,0 1 0,0-1 0,0 0 0,0 0 0,0 0 0,0 0 0,1 0 0,-1 0 0,0 0 0,0 0 0,0 0 0,0 0 0,0 0 0,0 0 0,-15 8 0,-1-1 0,0 0 0,0-1 0,-1-1 0,-22 5 0,9-2 0,24-7 0,-2 1 0,0 1 0,0-1 0,-8 5 0,15-7 0,1 0 0,0 0 0,0 0 0,0 0 0,0 0 0,0 0 0,0 0 0,0 0 0,0 1 0,-1-1 0,1 0 0,0 0 0,0 0 0,0 0 0,0 0 0,0 0 0,0 0 0,0 0 0,0 0 0,0 0 0,0 0 0,-1 0 0,1 1 0,0-1 0,0 0 0,0 0 0,0 0 0,0 0 0,0 0 0,0 0 0,0 0 0,0 0 0,0 1 0,0-1 0,0 0 0,0 0 0,0 0 0,0 0 0,0 0 0,0 0 0,0 0 0,0 1 0,0-1 0,0 0 0,0 0 0,0 0 0,0 0 0,0 0 0,1 0 0,-1 0 0,0 0 0,0 1 0,0-1 0,0 0 0,0 0 0,0 0 0,0 0 0,0 0 0,10 3 0,13 0 0,15-4 0,-36 1 0,1-1 0,0 1 0,0-1 0,0 0 0,-1 0 0,1 0 0,0 0 0,-1 0 0,1-1 0,-1 1 0,3-2 0,-5 2 0,1 1 0,-1 0 0,0 0 0,1-1 0,-1 1 0,0 0 0,1-1 0,-1 1 0,0 0 0,0-1 0,1 1 0,-1-1 0,0 1 0,0 0 0,0-1 0,1 1 0,-1-1 0,0 1 0,0-1 0,0 1 0,0 0 0,0-1 0,0 1 0,0-1 0,0 1 0,0-1 0,0 0 0,0 1 0,-1-1 0,1 0 0,-1 1 0,1-1 0,-1 1 0,1-1 0,-1 1 0,1-1 0,-1 1 0,0-1 0,1 1 0,-1 0 0,0-1 0,-1 0 0,-28-6 0,-44 0-320,-121 4-1,82 3-1004,77 0 832,5 1-367,-1-2 1,1-1-1,-41-9 0,71 11 781,0 0-1,0 0 0,0 0 1,0-1-1,0 1 1,0-1-1,0 1 0,0 0 1,0-1-1,0 0 1,1 1-1,-1-1 0,0 0 1,0 1-1,-1-2 1,4-4-234,8 1 769,29-5 763,61-9 1,-41 9-466,94-21 975,-51 9-676,130-11 0,-221 32-1053,1 0 0,-1 1 0,1 0 0,-1 0 0,1 2 0,-1-1 0,0 2 0,1-1 0,13 6 0,-15-4 0,0 0 0,1-1 0,-1 0 0,1-1 0,18 1 0,55-1 0,-67-3 0,-14 1 0,1 0 0,-1-1 0,1 0 0,-1 1 0,0-1 0,1-1 0,-1 1 0,0 0 0,0-1 0,0 1 0,0-1 0,0 0 0,5-4 0,14-9 0,-13 12 0,0 0 0,0 0 0,1 1 0,-1 0 0,0 1 0,1 0 0,-1 0 0,1 1 0,9 1 0,3-1 0,310 1 0,-118 0 0,-211-1 0,1 0 0,-1 0 0,0 1 0,0-1 0,1 1 0,-1 0 0,0 0 0,0 0 0,0 0 0,0 1 0,0-1 0,4 4 0,-1 0 0,0 0 0,0 1 0,8 9 0,13 13 0,-10-13 0,0 0 0,-1 1 0,-1 1 0,-1 0 0,0 1 0,14 26 0,44 93 0,-69-132 0,0 1 0,0 0 0,-1 0 0,0 0 0,2 11 0,-4-16 0,1 1 0,-1-1 0,0 0 0,0 1 0,0-1 0,0 0 0,0 1 0,-1-1 0,1 1 0,0-1 0,-1 0 0,1 0 0,-1 1 0,1-1 0,-1 0 0,1 1 0,-1-1 0,0 0 0,0 0 0,0 0 0,0 0 0,0 0 0,0 0 0,0 0 0,0 0 0,0 0 0,0-1 0,0 1 0,0 0 0,-1-1 0,1 1 0,-2 0 0,-12 3 0,0-1 0,0-1 0,0 0 0,0-1 0,-1 0 0,-19-3 0,9 2 0,-50-1 0,-191 4 0,-344 7 0,422-10 0,158 1 0,1 1 0,-44 9 0,-57 21 0,92-22 0,14-6 0,-1 0 0,1-2 0,-1-1 0,-44-3 0,7 0 0,54 2 0,-1 0 0,1-1 0,0 0 0,-1 0 0,1-1 0,-13-5 0,19 6 0,0 0 0,0-1 0,0 1 0,1-1 0,-1 0 0,0 0 0,1 0 0,-1 0 0,1 0 0,0 0 0,0-1 0,0 1 0,0-1 0,0 0 0,0 1 0,1-1 0,-1 0 0,1 0 0,0 0 0,0 0 0,-2-6 0,1-10-1365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8410E-25DB-4DC5-B35A-83A8B5C32A53}" type="datetimeFigureOut">
              <a:rPr lang="zh-CN" altLang="en-US" smtClean="0"/>
              <a:t>2022/4/2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5D2E6-12D1-4325-AD43-762CEE6500ED}" type="slidenum">
              <a:rPr lang="zh-CN" altLang="en-US" smtClean="0"/>
              <a:t>‹#›</a:t>
            </a:fld>
            <a:endParaRPr lang="zh-CN" altLang="en-US"/>
          </a:p>
        </p:txBody>
      </p:sp>
    </p:spTree>
    <p:extLst>
      <p:ext uri="{BB962C8B-B14F-4D97-AF65-F5344CB8AC3E}">
        <p14:creationId xmlns:p14="http://schemas.microsoft.com/office/powerpoint/2010/main" val="86084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05D2E6-12D1-4325-AD43-762CEE6500ED}" type="slidenum">
              <a:rPr lang="zh-CN" altLang="en-US" smtClean="0"/>
              <a:t>1</a:t>
            </a:fld>
            <a:endParaRPr lang="zh-CN" altLang="en-US"/>
          </a:p>
        </p:txBody>
      </p:sp>
    </p:spTree>
    <p:extLst>
      <p:ext uri="{BB962C8B-B14F-4D97-AF65-F5344CB8AC3E}">
        <p14:creationId xmlns:p14="http://schemas.microsoft.com/office/powerpoint/2010/main" val="214896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05D2E6-12D1-4325-AD43-762CEE6500E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05D2E6-12D1-4325-AD43-762CEE6500E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05D2E6-12D1-4325-AD43-762CEE6500E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05D2E6-12D1-4325-AD43-762CEE6500E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05D2E6-12D1-4325-AD43-762CEE6500E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05D2E6-12D1-4325-AD43-762CEE6500E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05D2E6-12D1-4325-AD43-762CEE6500ED}" type="slidenum">
              <a:rPr lang="zh-CN" altLang="en-US" smtClean="0"/>
              <a:t>31</a:t>
            </a:fld>
            <a:endParaRPr lang="zh-CN" altLang="en-US"/>
          </a:p>
        </p:txBody>
      </p:sp>
    </p:spTree>
    <p:extLst>
      <p:ext uri="{BB962C8B-B14F-4D97-AF65-F5344CB8AC3E}">
        <p14:creationId xmlns:p14="http://schemas.microsoft.com/office/powerpoint/2010/main" val="1616618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AEB6A06-769F-4F3D-98CD-30B19129E34D}"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202D6-DEDF-4187-9237-35AF512C01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202D6-DEDF-4187-9237-35AF512C01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B6A06-769F-4F3D-98CD-30B19129E34D}" type="datetimeFigureOut">
              <a:rPr lang="zh-CN" altLang="en-US" smtClean="0"/>
              <a:t>2022/4/2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202D6-DEDF-4187-9237-35AF512C01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20955" y="3665220"/>
            <a:ext cx="12200890" cy="3244215"/>
          </a:xfrm>
          <a:prstGeom prst="rect">
            <a:avLst/>
          </a:prstGeom>
        </p:spPr>
      </p:pic>
      <p:sp>
        <p:nvSpPr>
          <p:cNvPr id="6" name="矩形 5"/>
          <p:cNvSpPr/>
          <p:nvPr/>
        </p:nvSpPr>
        <p:spPr>
          <a:xfrm>
            <a:off x="718877" y="292511"/>
            <a:ext cx="10669905" cy="5574030"/>
          </a:xfrm>
          <a:prstGeom prst="rect">
            <a:avLst/>
          </a:prstGeom>
          <a:solidFill>
            <a:schemeClr val="tx2">
              <a:alpha val="67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35415" y="-27940"/>
            <a:ext cx="2887513" cy="504825"/>
          </a:xfrm>
          <a:prstGeom prst="rect">
            <a:avLst/>
          </a:pr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98209" y="3952475"/>
            <a:ext cx="1794079" cy="367665"/>
          </a:xfrm>
          <a:prstGeom prst="rect">
            <a:avLst/>
          </a:pr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693044" y="3081131"/>
            <a:ext cx="1150867" cy="695738"/>
            <a:chOff x="10627004" y="3081131"/>
            <a:chExt cx="1150867" cy="695738"/>
          </a:xfrm>
        </p:grpSpPr>
        <p:sp>
          <p:nvSpPr>
            <p:cNvPr id="9" name="箭头: V 形 6"/>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V 形 10"/>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矩形 12"/>
          <p:cNvSpPr/>
          <p:nvPr/>
        </p:nvSpPr>
        <p:spPr>
          <a:xfrm>
            <a:off x="4900295" y="871855"/>
            <a:ext cx="2806700" cy="1309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72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803739" y="2209166"/>
            <a:ext cx="8872536" cy="1740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5400" dirty="0">
                <a:solidFill>
                  <a:schemeClr val="bg1"/>
                </a:solidFill>
              </a:rPr>
              <a:t>数智</a:t>
            </a:r>
            <a:r>
              <a:rPr lang="en-US" altLang="zh-CN" sz="5400" dirty="0">
                <a:solidFill>
                  <a:schemeClr val="bg1"/>
                </a:solidFill>
              </a:rPr>
              <a:t>NLP</a:t>
            </a:r>
            <a:r>
              <a:rPr lang="zh-CN" altLang="en-US" sz="5400" dirty="0">
                <a:solidFill>
                  <a:schemeClr val="bg1"/>
                </a:solidFill>
              </a:rPr>
              <a:t>组第一轮考核汇报</a:t>
            </a:r>
          </a:p>
        </p:txBody>
      </p:sp>
      <p:sp>
        <p:nvSpPr>
          <p:cNvPr id="14" name="矩形 13"/>
          <p:cNvSpPr/>
          <p:nvPr/>
        </p:nvSpPr>
        <p:spPr>
          <a:xfrm>
            <a:off x="4284512" y="3665165"/>
            <a:ext cx="4601817" cy="506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bg1"/>
              </a:solidFill>
            </a:endParaRPr>
          </a:p>
        </p:txBody>
      </p:sp>
      <p:sp>
        <p:nvSpPr>
          <p:cNvPr id="2" name="文本框 1">
            <a:extLst>
              <a:ext uri="{FF2B5EF4-FFF2-40B4-BE49-F238E27FC236}">
                <a16:creationId xmlns:a16="http://schemas.microsoft.com/office/drawing/2014/main" id="{B01C5825-A9E5-406E-83BE-AC25CB316B6A}"/>
              </a:ext>
            </a:extLst>
          </p:cNvPr>
          <p:cNvSpPr txBox="1"/>
          <p:nvPr/>
        </p:nvSpPr>
        <p:spPr>
          <a:xfrm>
            <a:off x="4670539" y="3936252"/>
            <a:ext cx="2649416" cy="400110"/>
          </a:xfrm>
          <a:prstGeom prst="rect">
            <a:avLst/>
          </a:prstGeom>
          <a:noFill/>
        </p:spPr>
        <p:txBody>
          <a:bodyPr wrap="square" rtlCol="0">
            <a:spAutoFit/>
          </a:bodyPr>
          <a:lstStyle/>
          <a:p>
            <a:pPr algn="ctr"/>
            <a:r>
              <a:rPr lang="zh-CN" altLang="en-US" sz="2000" dirty="0"/>
              <a:t>汇报人：黄维爽</a:t>
            </a:r>
          </a:p>
        </p:txBody>
      </p:sp>
      <p:sp>
        <p:nvSpPr>
          <p:cNvPr id="3" name="文本框 2">
            <a:extLst>
              <a:ext uri="{FF2B5EF4-FFF2-40B4-BE49-F238E27FC236}">
                <a16:creationId xmlns:a16="http://schemas.microsoft.com/office/drawing/2014/main" id="{2ADB3363-1DEA-4A28-8BEA-A6552281BD03}"/>
              </a:ext>
            </a:extLst>
          </p:cNvPr>
          <p:cNvSpPr txBox="1"/>
          <p:nvPr/>
        </p:nvSpPr>
        <p:spPr>
          <a:xfrm>
            <a:off x="4414328" y="871855"/>
            <a:ext cx="3312543" cy="1569660"/>
          </a:xfrm>
          <a:prstGeom prst="rect">
            <a:avLst/>
          </a:prstGeom>
          <a:noFill/>
        </p:spPr>
        <p:txBody>
          <a:bodyPr wrap="square" rtlCol="0">
            <a:spAutoFit/>
          </a:bodyPr>
          <a:lstStyle/>
          <a:p>
            <a:pPr algn="ctr"/>
            <a:r>
              <a:rPr lang="en-US" altLang="zh-CN" sz="9600" b="1" dirty="0">
                <a:solidFill>
                  <a:schemeClr val="bg1"/>
                </a:solidFill>
              </a:rPr>
              <a:t>2022</a:t>
            </a:r>
            <a:endParaRPr lang="zh-CN" altLang="en-US" sz="96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nodePh="1">
                                  <p:stCondLst>
                                    <p:cond delay="0"/>
                                  </p:stCondLst>
                                  <p:endCondLst>
                                    <p:cond evt="begin" delay="0">
                                      <p:tn val="30"/>
                                    </p:cond>
                                  </p:end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fade">
                                      <p:cBhvr>
                                        <p:cTn id="47" dur="1000"/>
                                        <p:tgtEl>
                                          <p:spTgt spid="2">
                                            <p:txEl>
                                              <p:pRg st="0" end="0"/>
                                            </p:txEl>
                                          </p:spTgt>
                                        </p:tgtEl>
                                      </p:cBhvr>
                                    </p:animEffect>
                                    <p:anim calcmode="lin" valueType="num">
                                      <p:cBhvr>
                                        <p:cTn id="4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2"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9305853-2A1F-4C71-8A10-1C35732CE6C3}"/>
              </a:ext>
            </a:extLst>
          </p:cNvPr>
          <p:cNvGrpSpPr/>
          <p:nvPr/>
        </p:nvGrpSpPr>
        <p:grpSpPr>
          <a:xfrm>
            <a:off x="-230326" y="616435"/>
            <a:ext cx="4877904" cy="2531483"/>
            <a:chOff x="-230326" y="616435"/>
            <a:chExt cx="4877904" cy="2531483"/>
          </a:xfrm>
        </p:grpSpPr>
        <p:grpSp>
          <p:nvGrpSpPr>
            <p:cNvPr id="3" name="组合 2">
              <a:extLst>
                <a:ext uri="{FF2B5EF4-FFF2-40B4-BE49-F238E27FC236}">
                  <a16:creationId xmlns:a16="http://schemas.microsoft.com/office/drawing/2014/main" id="{C891DE52-962F-4094-ABB5-A83CEFB21AA6}"/>
                </a:ext>
              </a:extLst>
            </p:cNvPr>
            <p:cNvGrpSpPr/>
            <p:nvPr/>
          </p:nvGrpSpPr>
          <p:grpSpPr>
            <a:xfrm>
              <a:off x="-230326" y="616435"/>
              <a:ext cx="4877904" cy="2531483"/>
              <a:chOff x="-230326" y="616435"/>
              <a:chExt cx="4877904" cy="2531483"/>
            </a:xfrm>
          </p:grpSpPr>
          <p:sp>
            <p:nvSpPr>
              <p:cNvPr id="7" name="矩形 6">
                <a:extLst>
                  <a:ext uri="{FF2B5EF4-FFF2-40B4-BE49-F238E27FC236}">
                    <a16:creationId xmlns:a16="http://schemas.microsoft.com/office/drawing/2014/main" id="{A424DC1E-280C-49BD-8F41-E4D984CDCF60}"/>
                  </a:ext>
                </a:extLst>
              </p:cNvPr>
              <p:cNvSpPr/>
              <p:nvPr/>
            </p:nvSpPr>
            <p:spPr>
              <a:xfrm>
                <a:off x="731519" y="616435"/>
                <a:ext cx="2954216" cy="671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线性回归模型</a:t>
                </a:r>
              </a:p>
            </p:txBody>
          </p:sp>
          <p:sp>
            <p:nvSpPr>
              <p:cNvPr id="8" name="文本框 7">
                <a:extLst>
                  <a:ext uri="{FF2B5EF4-FFF2-40B4-BE49-F238E27FC236}">
                    <a16:creationId xmlns:a16="http://schemas.microsoft.com/office/drawing/2014/main" id="{E7CFA142-ECD6-442D-8279-E478AE885A71}"/>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4" name="组合 3">
              <a:extLst>
                <a:ext uri="{FF2B5EF4-FFF2-40B4-BE49-F238E27FC236}">
                  <a16:creationId xmlns:a16="http://schemas.microsoft.com/office/drawing/2014/main" id="{2EB66E49-8436-4FA4-BD1F-12C29B07A5D1}"/>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5A441C53-4820-45DE-B7C1-E47E2AA3BCB4}"/>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3627D1DA-1373-4F05-8D58-58DA563483CD}"/>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 name="Freeform 6">
            <a:extLst>
              <a:ext uri="{FF2B5EF4-FFF2-40B4-BE49-F238E27FC236}">
                <a16:creationId xmlns:a16="http://schemas.microsoft.com/office/drawing/2014/main" id="{303C491D-0046-4421-A2CB-BC0571964A60}"/>
              </a:ext>
            </a:extLst>
          </p:cNvPr>
          <p:cNvSpPr/>
          <p:nvPr/>
        </p:nvSpPr>
        <p:spPr bwMode="auto">
          <a:xfrm>
            <a:off x="656167" y="764274"/>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0" name="组合 9">
            <a:extLst>
              <a:ext uri="{FF2B5EF4-FFF2-40B4-BE49-F238E27FC236}">
                <a16:creationId xmlns:a16="http://schemas.microsoft.com/office/drawing/2014/main" id="{027F93FA-DCD1-470D-A9D6-6678E6310AE7}"/>
              </a:ext>
            </a:extLst>
          </p:cNvPr>
          <p:cNvGrpSpPr/>
          <p:nvPr/>
        </p:nvGrpSpPr>
        <p:grpSpPr>
          <a:xfrm>
            <a:off x="507392" y="888781"/>
            <a:ext cx="7001357" cy="2089705"/>
            <a:chOff x="883012" y="2230531"/>
            <a:chExt cx="7001357" cy="2089705"/>
          </a:xfrm>
        </p:grpSpPr>
        <p:sp>
          <p:nvSpPr>
            <p:cNvPr id="11" name="椭圆 10">
              <a:extLst>
                <a:ext uri="{FF2B5EF4-FFF2-40B4-BE49-F238E27FC236}">
                  <a16:creationId xmlns:a16="http://schemas.microsoft.com/office/drawing/2014/main" id="{67985AF3-DC75-40DC-AE77-A197C8C2A20F}"/>
                </a:ext>
              </a:extLst>
            </p:cNvPr>
            <p:cNvSpPr/>
            <p:nvPr/>
          </p:nvSpPr>
          <p:spPr>
            <a:xfrm>
              <a:off x="1322409" y="2789247"/>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 name="组合 11">
              <a:extLst>
                <a:ext uri="{FF2B5EF4-FFF2-40B4-BE49-F238E27FC236}">
                  <a16:creationId xmlns:a16="http://schemas.microsoft.com/office/drawing/2014/main" id="{17ADA223-9AF4-4DD2-AFD2-CDC72120DAB3}"/>
                </a:ext>
              </a:extLst>
            </p:cNvPr>
            <p:cNvGrpSpPr/>
            <p:nvPr/>
          </p:nvGrpSpPr>
          <p:grpSpPr>
            <a:xfrm>
              <a:off x="883012" y="2230531"/>
              <a:ext cx="7001357" cy="2089705"/>
              <a:chOff x="8130853" y="648137"/>
              <a:chExt cx="7435350" cy="2089705"/>
            </a:xfrm>
          </p:grpSpPr>
          <p:sp>
            <p:nvSpPr>
              <p:cNvPr id="13" name="文本框 12">
                <a:extLst>
                  <a:ext uri="{FF2B5EF4-FFF2-40B4-BE49-F238E27FC236}">
                    <a16:creationId xmlns:a16="http://schemas.microsoft.com/office/drawing/2014/main" id="{C1592547-1AC3-4177-9080-EB612E410E1A}"/>
                  </a:ext>
                </a:extLst>
              </p:cNvPr>
              <p:cNvSpPr txBox="1"/>
              <p:nvPr/>
            </p:nvSpPr>
            <p:spPr>
              <a:xfrm>
                <a:off x="8130853" y="2294964"/>
                <a:ext cx="2394579" cy="442878"/>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训练集：</a:t>
                </a:r>
              </a:p>
            </p:txBody>
          </p:sp>
          <p:sp>
            <p:nvSpPr>
              <p:cNvPr id="14" name="矩形 13">
                <a:extLst>
                  <a:ext uri="{FF2B5EF4-FFF2-40B4-BE49-F238E27FC236}">
                    <a16:creationId xmlns:a16="http://schemas.microsoft.com/office/drawing/2014/main" id="{E33BBA5F-E9D0-4E74-8BD6-B6523EF6E434}"/>
                  </a:ext>
                </a:extLst>
              </p:cNvPr>
              <p:cNvSpPr/>
              <p:nvPr/>
            </p:nvSpPr>
            <p:spPr>
              <a:xfrm>
                <a:off x="11067982" y="648137"/>
                <a:ext cx="4498221" cy="646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数据预处理：处理异常值</a:t>
                </a:r>
              </a:p>
            </p:txBody>
          </p:sp>
        </p:grpSp>
      </p:grpSp>
      <p:sp>
        <p:nvSpPr>
          <p:cNvPr id="15" name="Freeform 8">
            <a:extLst>
              <a:ext uri="{FF2B5EF4-FFF2-40B4-BE49-F238E27FC236}">
                <a16:creationId xmlns:a16="http://schemas.microsoft.com/office/drawing/2014/main" id="{19428C19-44D7-46D5-8226-444A18B1DF2E}"/>
              </a:ext>
            </a:extLst>
          </p:cNvPr>
          <p:cNvSpPr>
            <a:spLocks noEditPoints="1"/>
          </p:cNvSpPr>
          <p:nvPr/>
        </p:nvSpPr>
        <p:spPr bwMode="auto">
          <a:xfrm>
            <a:off x="1203834" y="1673211"/>
            <a:ext cx="268330" cy="394987"/>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dirty="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6" name="文本框 15">
            <a:extLst>
              <a:ext uri="{FF2B5EF4-FFF2-40B4-BE49-F238E27FC236}">
                <a16:creationId xmlns:a16="http://schemas.microsoft.com/office/drawing/2014/main" id="{85EACC9D-B108-4DC5-B79B-4B62FCE0AB6F}"/>
              </a:ext>
            </a:extLst>
          </p:cNvPr>
          <p:cNvSpPr txBox="1"/>
          <p:nvPr/>
        </p:nvSpPr>
        <p:spPr>
          <a:xfrm>
            <a:off x="4014974" y="1659619"/>
            <a:ext cx="4070548" cy="923330"/>
          </a:xfrm>
          <a:prstGeom prst="rect">
            <a:avLst/>
          </a:prstGeom>
          <a:noFill/>
        </p:spPr>
        <p:txBody>
          <a:bodyPr wrap="square">
            <a:spAutoFit/>
          </a:bodyPr>
          <a:lstStyle/>
          <a:p>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导入数据集，查看数据集的基本信息，可以发现</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训练集</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异常值</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（最小值，最大值与均值相差较大）</a:t>
            </a:r>
            <a:endParaRPr lang="zh-CN" altLang="en-US" dirty="0"/>
          </a:p>
        </p:txBody>
      </p:sp>
      <p:sp>
        <p:nvSpPr>
          <p:cNvPr id="19" name="文本框 18">
            <a:extLst>
              <a:ext uri="{FF2B5EF4-FFF2-40B4-BE49-F238E27FC236}">
                <a16:creationId xmlns:a16="http://schemas.microsoft.com/office/drawing/2014/main" id="{D5DEEC87-3877-49C3-95F6-CD46F9D8AF11}"/>
              </a:ext>
            </a:extLst>
          </p:cNvPr>
          <p:cNvSpPr txBox="1"/>
          <p:nvPr/>
        </p:nvSpPr>
        <p:spPr>
          <a:xfrm>
            <a:off x="6194540" y="4011630"/>
            <a:ext cx="5357438" cy="1781706"/>
          </a:xfrm>
          <a:prstGeom prst="rect">
            <a:avLst/>
          </a:prstGeom>
          <a:noFill/>
        </p:spPr>
        <p:txBody>
          <a:bodyPr wrap="square" rtlCol="0">
            <a:spAutoFit/>
          </a:bodyPr>
          <a:lstStyle/>
          <a:p>
            <a:pPr marL="5334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处理异常值使用的是</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3σ</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原则，使样本满足正态分布（σ为标准差，μ为均值），即样本数值几乎全部集中于（μ</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σ，μ</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+3</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σ）区间上，把不满足条件的样本（这些样本称为粗大误差）剔除。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pic>
        <p:nvPicPr>
          <p:cNvPr id="1028" name="图片 13">
            <a:extLst>
              <a:ext uri="{FF2B5EF4-FFF2-40B4-BE49-F238E27FC236}">
                <a16:creationId xmlns:a16="http://schemas.microsoft.com/office/drawing/2014/main" id="{09066178-C6E2-47DE-B932-CFA8C1EAD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22" y="3029243"/>
            <a:ext cx="516747" cy="2382129"/>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11">
            <a:extLst>
              <a:ext uri="{FF2B5EF4-FFF2-40B4-BE49-F238E27FC236}">
                <a16:creationId xmlns:a16="http://schemas.microsoft.com/office/drawing/2014/main" id="{D55B07AE-25C3-4C9D-B3D7-E4BE237F7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915" y="3022099"/>
            <a:ext cx="721176" cy="2359102"/>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12">
            <a:extLst>
              <a:ext uri="{FF2B5EF4-FFF2-40B4-BE49-F238E27FC236}">
                <a16:creationId xmlns:a16="http://schemas.microsoft.com/office/drawing/2014/main" id="{B7A905F7-A252-45C3-BB9C-6082B086A7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998" y="3037291"/>
            <a:ext cx="721256" cy="2343909"/>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0">
            <a:extLst>
              <a:ext uri="{FF2B5EF4-FFF2-40B4-BE49-F238E27FC236}">
                <a16:creationId xmlns:a16="http://schemas.microsoft.com/office/drawing/2014/main" id="{7BBD69AF-F2D1-465B-9D8A-83F1B1367B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289" y="2983637"/>
            <a:ext cx="692794" cy="24277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5">
            <a:extLst>
              <a:ext uri="{FF2B5EF4-FFF2-40B4-BE49-F238E27FC236}">
                <a16:creationId xmlns:a16="http://schemas.microsoft.com/office/drawing/2014/main" id="{49A16D70-300E-4C5A-9669-7B9458FEE8CB}"/>
              </a:ext>
            </a:extLst>
          </p:cNvPr>
          <p:cNvSpPr>
            <a:spLocks noChangeArrowheads="1"/>
          </p:cNvSpPr>
          <p:nvPr/>
        </p:nvSpPr>
        <p:spPr bwMode="auto">
          <a:xfrm>
            <a:off x="946789" y="29975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6">
            <a:extLst>
              <a:ext uri="{FF2B5EF4-FFF2-40B4-BE49-F238E27FC236}">
                <a16:creationId xmlns:a16="http://schemas.microsoft.com/office/drawing/2014/main" id="{AC88794E-32CE-4A2B-80B2-AC6B2147B752}"/>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222464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animEffect transition="in" filter="fade">
                                      <p:cBhvr>
                                        <p:cTn id="35" dur="1000"/>
                                        <p:tgtEl>
                                          <p:spTgt spid="1027"/>
                                        </p:tgtEl>
                                      </p:cBhvr>
                                    </p:animEffect>
                                    <p:anim calcmode="lin" valueType="num">
                                      <p:cBhvr>
                                        <p:cTn id="36" dur="1000" fill="hold"/>
                                        <p:tgtEl>
                                          <p:spTgt spid="1027"/>
                                        </p:tgtEl>
                                        <p:attrNameLst>
                                          <p:attrName>ppt_x</p:attrName>
                                        </p:attrNameLst>
                                      </p:cBhvr>
                                      <p:tavLst>
                                        <p:tav tm="0">
                                          <p:val>
                                            <p:strVal val="#ppt_x"/>
                                          </p:val>
                                        </p:tav>
                                        <p:tav tm="100000">
                                          <p:val>
                                            <p:strVal val="#ppt_x"/>
                                          </p:val>
                                        </p:tav>
                                      </p:tavLst>
                                    </p:anim>
                                    <p:anim calcmode="lin" valueType="num">
                                      <p:cBhvr>
                                        <p:cTn id="37"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00"/>
                                        <p:tgtEl>
                                          <p:spTgt spid="1026"/>
                                        </p:tgtEl>
                                      </p:cBhvr>
                                    </p:animEffect>
                                    <p:anim calcmode="lin" valueType="num">
                                      <p:cBhvr>
                                        <p:cTn id="43" dur="1000" fill="hold"/>
                                        <p:tgtEl>
                                          <p:spTgt spid="1026"/>
                                        </p:tgtEl>
                                        <p:attrNameLst>
                                          <p:attrName>ppt_x</p:attrName>
                                        </p:attrNameLst>
                                      </p:cBhvr>
                                      <p:tavLst>
                                        <p:tav tm="0">
                                          <p:val>
                                            <p:strVal val="#ppt_x"/>
                                          </p:val>
                                        </p:tav>
                                        <p:tav tm="100000">
                                          <p:val>
                                            <p:strVal val="#ppt_x"/>
                                          </p:val>
                                        </p:tav>
                                      </p:tavLst>
                                    </p:anim>
                                    <p:anim calcmode="lin" valueType="num">
                                      <p:cBhvr>
                                        <p:cTn id="4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5"/>
                                        </p:tgtEl>
                                        <p:attrNameLst>
                                          <p:attrName>style.visibility</p:attrName>
                                        </p:attrNameLst>
                                      </p:cBhvr>
                                      <p:to>
                                        <p:strVal val="visible"/>
                                      </p:to>
                                    </p:set>
                                    <p:animEffect transition="in" filter="fade">
                                      <p:cBhvr>
                                        <p:cTn id="49" dur="1000"/>
                                        <p:tgtEl>
                                          <p:spTgt spid="1025"/>
                                        </p:tgtEl>
                                      </p:cBhvr>
                                    </p:animEffect>
                                    <p:anim calcmode="lin" valueType="num">
                                      <p:cBhvr>
                                        <p:cTn id="50" dur="1000" fill="hold"/>
                                        <p:tgtEl>
                                          <p:spTgt spid="1025"/>
                                        </p:tgtEl>
                                        <p:attrNameLst>
                                          <p:attrName>ppt_x</p:attrName>
                                        </p:attrNameLst>
                                      </p:cBhvr>
                                      <p:tavLst>
                                        <p:tav tm="0">
                                          <p:val>
                                            <p:strVal val="#ppt_x"/>
                                          </p:val>
                                        </p:tav>
                                        <p:tav tm="100000">
                                          <p:val>
                                            <p:strVal val="#ppt_x"/>
                                          </p:val>
                                        </p:tav>
                                      </p:tavLst>
                                    </p:anim>
                                    <p:anim calcmode="lin" valueType="num">
                                      <p:cBhvr>
                                        <p:cTn id="51"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D0FA1E8-F86A-472D-8A09-0071F2D988DD}"/>
              </a:ext>
            </a:extLst>
          </p:cNvPr>
          <p:cNvGrpSpPr/>
          <p:nvPr/>
        </p:nvGrpSpPr>
        <p:grpSpPr>
          <a:xfrm>
            <a:off x="-230326" y="616435"/>
            <a:ext cx="4877904" cy="2531483"/>
            <a:chOff x="-230326" y="616435"/>
            <a:chExt cx="4877904" cy="2531483"/>
          </a:xfrm>
        </p:grpSpPr>
        <p:grpSp>
          <p:nvGrpSpPr>
            <p:cNvPr id="3" name="组合 2">
              <a:extLst>
                <a:ext uri="{FF2B5EF4-FFF2-40B4-BE49-F238E27FC236}">
                  <a16:creationId xmlns:a16="http://schemas.microsoft.com/office/drawing/2014/main" id="{2B35141A-A9B6-48AF-AE8E-C25AB61BD977}"/>
                </a:ext>
              </a:extLst>
            </p:cNvPr>
            <p:cNvGrpSpPr/>
            <p:nvPr/>
          </p:nvGrpSpPr>
          <p:grpSpPr>
            <a:xfrm>
              <a:off x="-230326" y="616435"/>
              <a:ext cx="4877904" cy="2531483"/>
              <a:chOff x="-230326" y="616435"/>
              <a:chExt cx="4877904" cy="2531483"/>
            </a:xfrm>
          </p:grpSpPr>
          <p:sp>
            <p:nvSpPr>
              <p:cNvPr id="7" name="矩形 6">
                <a:extLst>
                  <a:ext uri="{FF2B5EF4-FFF2-40B4-BE49-F238E27FC236}">
                    <a16:creationId xmlns:a16="http://schemas.microsoft.com/office/drawing/2014/main" id="{CD43B51B-99EA-46BD-8533-1E4DF227B3E2}"/>
                  </a:ext>
                </a:extLst>
              </p:cNvPr>
              <p:cNvSpPr/>
              <p:nvPr/>
            </p:nvSpPr>
            <p:spPr>
              <a:xfrm>
                <a:off x="731519" y="616435"/>
                <a:ext cx="2954216" cy="671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线性回归模型</a:t>
                </a:r>
              </a:p>
            </p:txBody>
          </p:sp>
          <p:sp>
            <p:nvSpPr>
              <p:cNvPr id="8" name="文本框 7">
                <a:extLst>
                  <a:ext uri="{FF2B5EF4-FFF2-40B4-BE49-F238E27FC236}">
                    <a16:creationId xmlns:a16="http://schemas.microsoft.com/office/drawing/2014/main" id="{4A4052E5-CFB4-4BF6-9F84-6B3E77B4992A}"/>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4" name="组合 3">
              <a:extLst>
                <a:ext uri="{FF2B5EF4-FFF2-40B4-BE49-F238E27FC236}">
                  <a16:creationId xmlns:a16="http://schemas.microsoft.com/office/drawing/2014/main" id="{9E5C9B9D-F00E-484B-A46E-9DA4E1DDA75D}"/>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1169CE21-006B-42F3-91AD-1AE4AA4FB928}"/>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2AB7E36C-07DF-49E8-BBFC-E96190618962}"/>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 name="Freeform 6">
            <a:extLst>
              <a:ext uri="{FF2B5EF4-FFF2-40B4-BE49-F238E27FC236}">
                <a16:creationId xmlns:a16="http://schemas.microsoft.com/office/drawing/2014/main" id="{74ABE9BF-B15F-4E9E-B19F-2333C6EA2AED}"/>
              </a:ext>
            </a:extLst>
          </p:cNvPr>
          <p:cNvSpPr/>
          <p:nvPr/>
        </p:nvSpPr>
        <p:spPr bwMode="auto">
          <a:xfrm>
            <a:off x="656167" y="748023"/>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0" name="组合 9">
            <a:extLst>
              <a:ext uri="{FF2B5EF4-FFF2-40B4-BE49-F238E27FC236}">
                <a16:creationId xmlns:a16="http://schemas.microsoft.com/office/drawing/2014/main" id="{566EA4E8-B041-496B-9258-5CFB0F888922}"/>
              </a:ext>
            </a:extLst>
          </p:cNvPr>
          <p:cNvGrpSpPr/>
          <p:nvPr/>
        </p:nvGrpSpPr>
        <p:grpSpPr>
          <a:xfrm>
            <a:off x="946789" y="923779"/>
            <a:ext cx="7098938" cy="1323928"/>
            <a:chOff x="1322409" y="2265529"/>
            <a:chExt cx="7098938" cy="1323928"/>
          </a:xfrm>
        </p:grpSpPr>
        <p:sp>
          <p:nvSpPr>
            <p:cNvPr id="11" name="椭圆 10">
              <a:extLst>
                <a:ext uri="{FF2B5EF4-FFF2-40B4-BE49-F238E27FC236}">
                  <a16:creationId xmlns:a16="http://schemas.microsoft.com/office/drawing/2014/main" id="{4D2246B0-783A-4AE4-A4AD-53AAA7C9D59F}"/>
                </a:ext>
              </a:extLst>
            </p:cNvPr>
            <p:cNvSpPr/>
            <p:nvPr/>
          </p:nvSpPr>
          <p:spPr>
            <a:xfrm>
              <a:off x="1322409" y="2789247"/>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ACD4656-19BF-4E64-A64E-B2064C069EAA}"/>
                </a:ext>
              </a:extLst>
            </p:cNvPr>
            <p:cNvSpPr/>
            <p:nvPr/>
          </p:nvSpPr>
          <p:spPr>
            <a:xfrm>
              <a:off x="4262992" y="2265529"/>
              <a:ext cx="4158355" cy="532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数据预处理：</a:t>
              </a:r>
              <a:r>
                <a:rPr lang="en-US" altLang="zh-CN" sz="2400" dirty="0">
                  <a:solidFill>
                    <a:schemeClr val="accent1"/>
                  </a:solidFill>
                </a:rPr>
                <a:t>min-max</a:t>
              </a:r>
              <a:r>
                <a:rPr lang="zh-CN" altLang="en-US" sz="2400" dirty="0">
                  <a:solidFill>
                    <a:schemeClr val="accent1"/>
                  </a:solidFill>
                </a:rPr>
                <a:t>归一化</a:t>
              </a:r>
            </a:p>
          </p:txBody>
        </p:sp>
      </p:grpSp>
      <p:sp>
        <p:nvSpPr>
          <p:cNvPr id="15" name="Freeform 8">
            <a:extLst>
              <a:ext uri="{FF2B5EF4-FFF2-40B4-BE49-F238E27FC236}">
                <a16:creationId xmlns:a16="http://schemas.microsoft.com/office/drawing/2014/main" id="{87F3826F-6DBF-472B-877C-DE5BD7E320F3}"/>
              </a:ext>
            </a:extLst>
          </p:cNvPr>
          <p:cNvSpPr>
            <a:spLocks noEditPoints="1"/>
          </p:cNvSpPr>
          <p:nvPr/>
        </p:nvSpPr>
        <p:spPr bwMode="auto">
          <a:xfrm>
            <a:off x="1203834" y="1673211"/>
            <a:ext cx="268330" cy="394987"/>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dirty="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6" name="文本框 15">
            <a:extLst>
              <a:ext uri="{FF2B5EF4-FFF2-40B4-BE49-F238E27FC236}">
                <a16:creationId xmlns:a16="http://schemas.microsoft.com/office/drawing/2014/main" id="{1D97D66A-31AA-4EC4-8BEA-4CA04E7B1B96}"/>
              </a:ext>
            </a:extLst>
          </p:cNvPr>
          <p:cNvSpPr txBox="1"/>
          <p:nvPr/>
        </p:nvSpPr>
        <p:spPr>
          <a:xfrm>
            <a:off x="4094690" y="1551867"/>
            <a:ext cx="4158355"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将有量纲的表达式，经过线性变换，化为无量纲的表达式，成为标量。这样做目的是为了消除指标之间量纲的影响，以解决数据指标之间的可比性。</a:t>
            </a:r>
          </a:p>
        </p:txBody>
      </p:sp>
      <p:sp>
        <p:nvSpPr>
          <p:cNvPr id="17" name="文本框 16">
            <a:extLst>
              <a:ext uri="{FF2B5EF4-FFF2-40B4-BE49-F238E27FC236}">
                <a16:creationId xmlns:a16="http://schemas.microsoft.com/office/drawing/2014/main" id="{C38CD546-2ECF-4482-AFA2-D727FFCEE6CC}"/>
              </a:ext>
            </a:extLst>
          </p:cNvPr>
          <p:cNvSpPr txBox="1"/>
          <p:nvPr/>
        </p:nvSpPr>
        <p:spPr>
          <a:xfrm>
            <a:off x="6185648" y="4006139"/>
            <a:ext cx="5357438" cy="950709"/>
          </a:xfrm>
          <a:prstGeom prst="rect">
            <a:avLst/>
          </a:prstGeom>
          <a:noFill/>
        </p:spPr>
        <p:txBody>
          <a:bodyPr wrap="square" rtlCol="0">
            <a:spAutoFit/>
          </a:bodyPr>
          <a:lstStyle/>
          <a:p>
            <a:pPr marL="533400">
              <a:spcBef>
                <a:spcPts val="1800"/>
              </a:spcBef>
              <a:spcAft>
                <a:spcPts val="1800"/>
              </a:spcAf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sp>
        <p:nvSpPr>
          <p:cNvPr id="22" name="Rectangle 5">
            <a:extLst>
              <a:ext uri="{FF2B5EF4-FFF2-40B4-BE49-F238E27FC236}">
                <a16:creationId xmlns:a16="http://schemas.microsoft.com/office/drawing/2014/main" id="{1071618B-F529-4820-AA3B-94A068C736C8}"/>
              </a:ext>
            </a:extLst>
          </p:cNvPr>
          <p:cNvSpPr>
            <a:spLocks noChangeArrowheads="1"/>
          </p:cNvSpPr>
          <p:nvPr/>
        </p:nvSpPr>
        <p:spPr bwMode="auto">
          <a:xfrm>
            <a:off x="946789" y="30256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6">
            <a:extLst>
              <a:ext uri="{FF2B5EF4-FFF2-40B4-BE49-F238E27FC236}">
                <a16:creationId xmlns:a16="http://schemas.microsoft.com/office/drawing/2014/main" id="{69300B87-27A1-473D-8F6A-341C4BCCDD03}"/>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 name="图片 23">
            <a:extLst>
              <a:ext uri="{FF2B5EF4-FFF2-40B4-BE49-F238E27FC236}">
                <a16:creationId xmlns:a16="http://schemas.microsoft.com/office/drawing/2014/main" id="{265C069E-D9B9-46C3-871E-C71D392AA6AB}"/>
              </a:ext>
            </a:extLst>
          </p:cNvPr>
          <p:cNvPicPr>
            <a:picLocks noChangeAspect="1"/>
          </p:cNvPicPr>
          <p:nvPr/>
        </p:nvPicPr>
        <p:blipFill>
          <a:blip r:embed="rId2"/>
          <a:stretch>
            <a:fillRect/>
          </a:stretch>
        </p:blipFill>
        <p:spPr>
          <a:xfrm>
            <a:off x="43672" y="2641348"/>
            <a:ext cx="3925649" cy="1225888"/>
          </a:xfrm>
          <a:prstGeom prst="rect">
            <a:avLst/>
          </a:prstGeom>
        </p:spPr>
      </p:pic>
      <p:pic>
        <p:nvPicPr>
          <p:cNvPr id="25" name="图片 24">
            <a:extLst>
              <a:ext uri="{FF2B5EF4-FFF2-40B4-BE49-F238E27FC236}">
                <a16:creationId xmlns:a16="http://schemas.microsoft.com/office/drawing/2014/main" id="{C7211DC5-11CD-4873-BE95-801D7085CA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1367" y="4228763"/>
            <a:ext cx="4104493" cy="2580669"/>
          </a:xfrm>
          <a:prstGeom prst="rect">
            <a:avLst/>
          </a:prstGeom>
          <a:noFill/>
          <a:ln>
            <a:noFill/>
          </a:ln>
        </p:spPr>
      </p:pic>
      <p:pic>
        <p:nvPicPr>
          <p:cNvPr id="26" name="图片 25">
            <a:extLst>
              <a:ext uri="{FF2B5EF4-FFF2-40B4-BE49-F238E27FC236}">
                <a16:creationId xmlns:a16="http://schemas.microsoft.com/office/drawing/2014/main" id="{F7BA5AC6-A2AF-45F7-970D-F38429F464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46071" y="4077483"/>
            <a:ext cx="4700442" cy="2840621"/>
          </a:xfrm>
          <a:prstGeom prst="rect">
            <a:avLst/>
          </a:prstGeom>
          <a:noFill/>
          <a:ln>
            <a:noFill/>
          </a:ln>
        </p:spPr>
      </p:pic>
      <p:sp>
        <p:nvSpPr>
          <p:cNvPr id="28" name="文本框 27">
            <a:extLst>
              <a:ext uri="{FF2B5EF4-FFF2-40B4-BE49-F238E27FC236}">
                <a16:creationId xmlns:a16="http://schemas.microsoft.com/office/drawing/2014/main" id="{9EA7537B-E887-4DFE-AED6-76902B464A36}"/>
              </a:ext>
            </a:extLst>
          </p:cNvPr>
          <p:cNvSpPr txBox="1"/>
          <p:nvPr/>
        </p:nvSpPr>
        <p:spPr>
          <a:xfrm>
            <a:off x="7938868" y="2752196"/>
            <a:ext cx="3670494" cy="923330"/>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数据</a:t>
            </a:r>
            <a:r>
              <a:rPr lang="zh-CN" altLang="en-US" sz="1800" dirty="0">
                <a:effectLst/>
                <a:ea typeface="等线" panose="02010600030101010101" pitchFamily="2" charset="-122"/>
                <a:cs typeface="Times New Roman" panose="02020603050405020304" pitchFamily="18" charset="0"/>
              </a:rPr>
              <a:t>线性</a:t>
            </a:r>
            <a:r>
              <a:rPr lang="zh-CN" altLang="zh-CN" sz="1800" dirty="0">
                <a:effectLst/>
                <a:ea typeface="等线" panose="02010600030101010101" pitchFamily="2" charset="-122"/>
                <a:cs typeface="Times New Roman" panose="02020603050405020304" pitchFamily="18" charset="0"/>
              </a:rPr>
              <a:t>归一化后，最优解的寻优过程明显会变得平缓，更容易正确的收敛到最优解。</a:t>
            </a:r>
            <a:endParaRPr lang="zh-CN" altLang="en-US" dirty="0"/>
          </a:p>
        </p:txBody>
      </p:sp>
    </p:spTree>
    <p:extLst>
      <p:ext uri="{BB962C8B-B14F-4D97-AF65-F5344CB8AC3E}">
        <p14:creationId xmlns:p14="http://schemas.microsoft.com/office/powerpoint/2010/main" val="181635591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xEl>
                                              <p:pRg st="0" end="0"/>
                                            </p:txEl>
                                          </p:spTgt>
                                        </p:tgtEl>
                                        <p:attrNameLst>
                                          <p:attrName>style.visibility</p:attrName>
                                        </p:attrNameLst>
                                      </p:cBhvr>
                                      <p:to>
                                        <p:strVal val="visible"/>
                                      </p:to>
                                    </p:set>
                                    <p:animEffect transition="in" filter="fade">
                                      <p:cBhvr>
                                        <p:cTn id="21" dur="1000"/>
                                        <p:tgtEl>
                                          <p:spTgt spid="28">
                                            <p:txEl>
                                              <p:pRg st="0" end="0"/>
                                            </p:txEl>
                                          </p:spTgt>
                                        </p:tgtEl>
                                      </p:cBhvr>
                                    </p:animEffect>
                                    <p:anim calcmode="lin" valueType="num">
                                      <p:cBhvr>
                                        <p:cTn id="22"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C519043-750F-48ED-A7BE-59B16B035464}"/>
              </a:ext>
            </a:extLst>
          </p:cNvPr>
          <p:cNvGrpSpPr/>
          <p:nvPr/>
        </p:nvGrpSpPr>
        <p:grpSpPr>
          <a:xfrm>
            <a:off x="-230326" y="616435"/>
            <a:ext cx="4877904" cy="2531483"/>
            <a:chOff x="-230326" y="616435"/>
            <a:chExt cx="4877904" cy="2531483"/>
          </a:xfrm>
        </p:grpSpPr>
        <p:grpSp>
          <p:nvGrpSpPr>
            <p:cNvPr id="3" name="组合 2">
              <a:extLst>
                <a:ext uri="{FF2B5EF4-FFF2-40B4-BE49-F238E27FC236}">
                  <a16:creationId xmlns:a16="http://schemas.microsoft.com/office/drawing/2014/main" id="{1296750A-FDA9-4A0F-ACC7-50B2C58BE957}"/>
                </a:ext>
              </a:extLst>
            </p:cNvPr>
            <p:cNvGrpSpPr/>
            <p:nvPr/>
          </p:nvGrpSpPr>
          <p:grpSpPr>
            <a:xfrm>
              <a:off x="-230326" y="616435"/>
              <a:ext cx="4877904" cy="2531483"/>
              <a:chOff x="-230326" y="616435"/>
              <a:chExt cx="4877904" cy="2531483"/>
            </a:xfrm>
          </p:grpSpPr>
          <p:sp>
            <p:nvSpPr>
              <p:cNvPr id="7" name="矩形 6">
                <a:extLst>
                  <a:ext uri="{FF2B5EF4-FFF2-40B4-BE49-F238E27FC236}">
                    <a16:creationId xmlns:a16="http://schemas.microsoft.com/office/drawing/2014/main" id="{A5627C9A-2A97-47FF-95E5-0C35841CF09C}"/>
                  </a:ext>
                </a:extLst>
              </p:cNvPr>
              <p:cNvSpPr/>
              <p:nvPr/>
            </p:nvSpPr>
            <p:spPr>
              <a:xfrm>
                <a:off x="731519" y="616435"/>
                <a:ext cx="2954216" cy="671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线性回归模型</a:t>
                </a:r>
              </a:p>
            </p:txBody>
          </p:sp>
          <p:sp>
            <p:nvSpPr>
              <p:cNvPr id="8" name="文本框 7">
                <a:extLst>
                  <a:ext uri="{FF2B5EF4-FFF2-40B4-BE49-F238E27FC236}">
                    <a16:creationId xmlns:a16="http://schemas.microsoft.com/office/drawing/2014/main" id="{1A07F96D-2E01-405F-95FA-DDE9A1036933}"/>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4" name="组合 3">
              <a:extLst>
                <a:ext uri="{FF2B5EF4-FFF2-40B4-BE49-F238E27FC236}">
                  <a16:creationId xmlns:a16="http://schemas.microsoft.com/office/drawing/2014/main" id="{23E91582-CDC5-43F8-A034-76C6E0D967EC}"/>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1C0424ED-3044-4616-B3DB-60C6CDEBADE4}"/>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A17C4234-A67B-400E-8CD2-401F4C4A258B}"/>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 name="Freeform 6">
            <a:extLst>
              <a:ext uri="{FF2B5EF4-FFF2-40B4-BE49-F238E27FC236}">
                <a16:creationId xmlns:a16="http://schemas.microsoft.com/office/drawing/2014/main" id="{7DA7EF3B-AB41-455C-921C-E163AA353AA5}"/>
              </a:ext>
            </a:extLst>
          </p:cNvPr>
          <p:cNvSpPr/>
          <p:nvPr/>
        </p:nvSpPr>
        <p:spPr bwMode="auto">
          <a:xfrm>
            <a:off x="656167" y="748023"/>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0" name="组合 9">
            <a:extLst>
              <a:ext uri="{FF2B5EF4-FFF2-40B4-BE49-F238E27FC236}">
                <a16:creationId xmlns:a16="http://schemas.microsoft.com/office/drawing/2014/main" id="{19F88F93-9F58-4A73-B970-0E65BAC21CF1}"/>
              </a:ext>
            </a:extLst>
          </p:cNvPr>
          <p:cNvGrpSpPr/>
          <p:nvPr/>
        </p:nvGrpSpPr>
        <p:grpSpPr>
          <a:xfrm>
            <a:off x="3401932" y="1430748"/>
            <a:ext cx="4197328" cy="1214149"/>
            <a:chOff x="1306499" y="2423967"/>
            <a:chExt cx="4197328" cy="1214149"/>
          </a:xfrm>
        </p:grpSpPr>
        <p:sp>
          <p:nvSpPr>
            <p:cNvPr id="11" name="椭圆 10">
              <a:extLst>
                <a:ext uri="{FF2B5EF4-FFF2-40B4-BE49-F238E27FC236}">
                  <a16:creationId xmlns:a16="http://schemas.microsoft.com/office/drawing/2014/main" id="{351A12B2-2190-428A-A4A9-2FA5A7BB1357}"/>
                </a:ext>
              </a:extLst>
            </p:cNvPr>
            <p:cNvSpPr/>
            <p:nvPr/>
          </p:nvSpPr>
          <p:spPr>
            <a:xfrm>
              <a:off x="1306499" y="2837906"/>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8D75A1B-16A4-4B18-B352-47330005B8F1}"/>
                </a:ext>
              </a:extLst>
            </p:cNvPr>
            <p:cNvSpPr/>
            <p:nvPr/>
          </p:nvSpPr>
          <p:spPr>
            <a:xfrm>
              <a:off x="2003614" y="2423967"/>
              <a:ext cx="3500213" cy="532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算法实现：梯度下降法</a:t>
              </a:r>
            </a:p>
          </p:txBody>
        </p:sp>
      </p:grpSp>
      <p:sp>
        <p:nvSpPr>
          <p:cNvPr id="16" name="Rectangle 5">
            <a:extLst>
              <a:ext uri="{FF2B5EF4-FFF2-40B4-BE49-F238E27FC236}">
                <a16:creationId xmlns:a16="http://schemas.microsoft.com/office/drawing/2014/main" id="{C54B6631-2B54-4A26-9227-134FE525C476}"/>
              </a:ext>
            </a:extLst>
          </p:cNvPr>
          <p:cNvSpPr>
            <a:spLocks noChangeArrowheads="1"/>
          </p:cNvSpPr>
          <p:nvPr/>
        </p:nvSpPr>
        <p:spPr bwMode="auto">
          <a:xfrm>
            <a:off x="932721" y="30316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6">
            <a:extLst>
              <a:ext uri="{FF2B5EF4-FFF2-40B4-BE49-F238E27FC236}">
                <a16:creationId xmlns:a16="http://schemas.microsoft.com/office/drawing/2014/main" id="{263D7C77-8288-43BC-8791-EF903724554B}"/>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Freeform 6">
            <a:extLst>
              <a:ext uri="{FF2B5EF4-FFF2-40B4-BE49-F238E27FC236}">
                <a16:creationId xmlns:a16="http://schemas.microsoft.com/office/drawing/2014/main" id="{B13B2062-4E74-442D-9379-70828B6FA9A6}"/>
              </a:ext>
            </a:extLst>
          </p:cNvPr>
          <p:cNvSpPr>
            <a:spLocks noEditPoints="1"/>
          </p:cNvSpPr>
          <p:nvPr/>
        </p:nvSpPr>
        <p:spPr bwMode="auto">
          <a:xfrm>
            <a:off x="3590393" y="2096584"/>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31" name="文本框 30">
            <a:extLst>
              <a:ext uri="{FF2B5EF4-FFF2-40B4-BE49-F238E27FC236}">
                <a16:creationId xmlns:a16="http://schemas.microsoft.com/office/drawing/2014/main" id="{48D212C8-6592-4D0E-B184-CAEA3E2DE8A4}"/>
              </a:ext>
            </a:extLst>
          </p:cNvPr>
          <p:cNvSpPr txBox="1"/>
          <p:nvPr/>
        </p:nvSpPr>
        <p:spPr>
          <a:xfrm>
            <a:off x="549228" y="4136234"/>
            <a:ext cx="10366777" cy="1707455"/>
          </a:xfrm>
          <a:prstGeom prst="rect">
            <a:avLst/>
          </a:prstGeom>
          <a:noFill/>
        </p:spPr>
        <p:txBody>
          <a:bodyPr wrap="square" rtlCol="0">
            <a:spAutoFit/>
          </a:bodyPr>
          <a:lstStyle/>
          <a:p>
            <a:pPr>
              <a:lnSpc>
                <a:spcPct val="150000"/>
              </a:lnSpc>
            </a:pPr>
            <a:r>
              <a:rPr lang="zh-CN" altLang="zh-CN" sz="1800" b="1"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梯度下降法</a:t>
            </a:r>
            <a:r>
              <a:rPr lang="zh-CN" altLang="zh-CN" sz="18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是一种常用的一阶优化方法，是求解无约束优化问题的经典方法之一。对于连续可微函数上某一点，有各个方向导数，沿梯度方向的方向导数达到最大值，也就是说，梯度的方向是函数在这点增长最快的方向。</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函数在某点的梯度是这样一个向量，它的方向与取得最大方向导数的方向一致，而它的模为方向导数的最大值。所以可以沿反梯度方向不断一步一步迭代，得到局部极小点。</a:t>
            </a:r>
            <a:endParaRPr lang="zh-CN" altLang="en-US" dirty="0"/>
          </a:p>
        </p:txBody>
      </p:sp>
    </p:spTree>
    <p:extLst>
      <p:ext uri="{BB962C8B-B14F-4D97-AF65-F5344CB8AC3E}">
        <p14:creationId xmlns:p14="http://schemas.microsoft.com/office/powerpoint/2010/main" val="47070806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AC34CC8-C3CF-40A2-8E16-C9B580305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5657"/>
            <a:ext cx="6261188" cy="3069721"/>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p:spPr>
      </p:pic>
      <p:sp>
        <p:nvSpPr>
          <p:cNvPr id="4" name="文本框 3">
            <a:extLst>
              <a:ext uri="{FF2B5EF4-FFF2-40B4-BE49-F238E27FC236}">
                <a16:creationId xmlns:a16="http://schemas.microsoft.com/office/drawing/2014/main" id="{2D090680-AB2B-45A0-BDC4-270CEA666FE4}"/>
              </a:ext>
            </a:extLst>
          </p:cNvPr>
          <p:cNvSpPr txBox="1"/>
          <p:nvPr/>
        </p:nvSpPr>
        <p:spPr>
          <a:xfrm>
            <a:off x="7116417" y="874644"/>
            <a:ext cx="3918858" cy="5451621"/>
          </a:xfrm>
          <a:prstGeom prst="rect">
            <a:avLst/>
          </a:prstGeom>
          <a:noFill/>
        </p:spPr>
        <p:txBody>
          <a:bodyPr wrap="square">
            <a:spAutoFit/>
          </a:bodyPr>
          <a:lstStyle/>
          <a:p>
            <a:pPr algn="l">
              <a:lnSpc>
                <a:spcPct val="150000"/>
              </a:lnSpc>
            </a:pPr>
            <a:r>
              <a:rPr lang="zh-CN" altLang="en-US" b="0" i="0" dirty="0">
                <a:solidFill>
                  <a:srgbClr val="4D4D4D"/>
                </a:solidFill>
                <a:effectLst/>
                <a:latin typeface="-apple-system"/>
              </a:rPr>
              <a:t>梯度下降的过程就如同这个下山的场景一样。首先，我们有一个可微分的函数。这个函数就代表着一座山。我们的目标就是找到这个函数的最小值，也就是山底。最快的下山的方式就是找到当前位置最陡峭的方向，然后沿着此方向向下走，对应到函数中，就是找到该点的梯度 ，然后朝着梯度相反的方向，就能让函数值下降的最快！因为梯度的方向就是函数的变化最快的方向。所以重复利用这个方法，反复求取梯度，最后就能到达局部的最小值</a:t>
            </a:r>
            <a:r>
              <a:rPr lang="zh-CN" altLang="en-US" sz="1600" b="0" i="0" dirty="0">
                <a:solidFill>
                  <a:srgbClr val="4D4D4D"/>
                </a:solidFill>
                <a:effectLst/>
                <a:latin typeface="-apple-system"/>
              </a:rPr>
              <a:t>。</a:t>
            </a:r>
          </a:p>
        </p:txBody>
      </p:sp>
      <mc:AlternateContent xmlns:mc="http://schemas.openxmlformats.org/markup-compatibility/2006" xmlns:p14="http://schemas.microsoft.com/office/powerpoint/2010/main">
        <mc:Choice Requires="p14">
          <p:contentPart p14:bwMode="auto" r:id="rId3">
            <p14:nvContentPartPr>
              <p14:cNvPr id="9" name="墨迹 8">
                <a:extLst>
                  <a:ext uri="{FF2B5EF4-FFF2-40B4-BE49-F238E27FC236}">
                    <a16:creationId xmlns:a16="http://schemas.microsoft.com/office/drawing/2014/main" id="{FEE7EFF5-48CE-473E-ACE9-393648594F11}"/>
                  </a:ext>
                </a:extLst>
              </p14:cNvPr>
              <p14:cNvContentPartPr/>
              <p14:nvPr/>
            </p14:nvContentPartPr>
            <p14:xfrm>
              <a:off x="4285326" y="3850426"/>
              <a:ext cx="1842120" cy="274680"/>
            </p14:xfrm>
          </p:contentPart>
        </mc:Choice>
        <mc:Fallback xmlns="">
          <p:pic>
            <p:nvPicPr>
              <p:cNvPr id="9" name="墨迹 8">
                <a:extLst>
                  <a:ext uri="{FF2B5EF4-FFF2-40B4-BE49-F238E27FC236}">
                    <a16:creationId xmlns:a16="http://schemas.microsoft.com/office/drawing/2014/main" id="{FEE7EFF5-48CE-473E-ACE9-393648594F11}"/>
                  </a:ext>
                </a:extLst>
              </p:cNvPr>
              <p:cNvPicPr/>
              <p:nvPr/>
            </p:nvPicPr>
            <p:blipFill>
              <a:blip r:embed="rId4"/>
              <a:stretch>
                <a:fillRect/>
              </a:stretch>
            </p:blipFill>
            <p:spPr>
              <a:xfrm>
                <a:off x="4222326" y="3787786"/>
                <a:ext cx="1967760" cy="400320"/>
              </a:xfrm>
              <a:prstGeom prst="rect">
                <a:avLst/>
              </a:prstGeom>
            </p:spPr>
          </p:pic>
        </mc:Fallback>
      </mc:AlternateContent>
    </p:spTree>
    <p:extLst>
      <p:ext uri="{BB962C8B-B14F-4D97-AF65-F5344CB8AC3E}">
        <p14:creationId xmlns:p14="http://schemas.microsoft.com/office/powerpoint/2010/main" val="102469926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F8EBDBC-90E5-4783-9B64-3513F37BFEFC}"/>
              </a:ext>
            </a:extLst>
          </p:cNvPr>
          <p:cNvGrpSpPr/>
          <p:nvPr/>
        </p:nvGrpSpPr>
        <p:grpSpPr>
          <a:xfrm>
            <a:off x="-218967" y="599397"/>
            <a:ext cx="4877904" cy="2531483"/>
            <a:chOff x="-230326" y="616435"/>
            <a:chExt cx="4877904" cy="2531483"/>
          </a:xfrm>
        </p:grpSpPr>
        <p:grpSp>
          <p:nvGrpSpPr>
            <p:cNvPr id="3" name="组合 2">
              <a:extLst>
                <a:ext uri="{FF2B5EF4-FFF2-40B4-BE49-F238E27FC236}">
                  <a16:creationId xmlns:a16="http://schemas.microsoft.com/office/drawing/2014/main" id="{9EEE4387-E9A8-4A16-B9F4-A04DF9F770D8}"/>
                </a:ext>
              </a:extLst>
            </p:cNvPr>
            <p:cNvGrpSpPr/>
            <p:nvPr/>
          </p:nvGrpSpPr>
          <p:grpSpPr>
            <a:xfrm>
              <a:off x="-230326" y="616435"/>
              <a:ext cx="4877904" cy="2531483"/>
              <a:chOff x="-230326" y="616435"/>
              <a:chExt cx="4877904" cy="2531483"/>
            </a:xfrm>
          </p:grpSpPr>
          <p:sp>
            <p:nvSpPr>
              <p:cNvPr id="7" name="矩形 6">
                <a:extLst>
                  <a:ext uri="{FF2B5EF4-FFF2-40B4-BE49-F238E27FC236}">
                    <a16:creationId xmlns:a16="http://schemas.microsoft.com/office/drawing/2014/main" id="{82BFBB42-B720-4BEE-B221-3FAB835AE423}"/>
                  </a:ext>
                </a:extLst>
              </p:cNvPr>
              <p:cNvSpPr/>
              <p:nvPr/>
            </p:nvSpPr>
            <p:spPr>
              <a:xfrm>
                <a:off x="731519" y="616435"/>
                <a:ext cx="2954216" cy="671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线性回归模型</a:t>
                </a:r>
              </a:p>
            </p:txBody>
          </p:sp>
          <p:sp>
            <p:nvSpPr>
              <p:cNvPr id="8" name="文本框 7">
                <a:extLst>
                  <a:ext uri="{FF2B5EF4-FFF2-40B4-BE49-F238E27FC236}">
                    <a16:creationId xmlns:a16="http://schemas.microsoft.com/office/drawing/2014/main" id="{A872FA57-94F9-401A-A267-5A4AFAF04C01}"/>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4" name="组合 3">
              <a:extLst>
                <a:ext uri="{FF2B5EF4-FFF2-40B4-BE49-F238E27FC236}">
                  <a16:creationId xmlns:a16="http://schemas.microsoft.com/office/drawing/2014/main" id="{67CB5252-FC73-4E59-8F72-5D67D02EF07E}"/>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ABC43F4A-5A2F-47C3-A5E4-F85F2FED3AA2}"/>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4FE9A17A-F018-4DD3-A190-EC4D165AF5E8}"/>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 name="Freeform 6">
            <a:extLst>
              <a:ext uri="{FF2B5EF4-FFF2-40B4-BE49-F238E27FC236}">
                <a16:creationId xmlns:a16="http://schemas.microsoft.com/office/drawing/2014/main" id="{3816BDEF-4525-4A75-8952-D5680E5BA351}"/>
              </a:ext>
            </a:extLst>
          </p:cNvPr>
          <p:cNvSpPr/>
          <p:nvPr/>
        </p:nvSpPr>
        <p:spPr bwMode="auto">
          <a:xfrm>
            <a:off x="667526" y="730985"/>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0" name="组合 9">
            <a:extLst>
              <a:ext uri="{FF2B5EF4-FFF2-40B4-BE49-F238E27FC236}">
                <a16:creationId xmlns:a16="http://schemas.microsoft.com/office/drawing/2014/main" id="{35E030CD-395C-4519-9B7D-0F260615F9D4}"/>
              </a:ext>
            </a:extLst>
          </p:cNvPr>
          <p:cNvGrpSpPr/>
          <p:nvPr/>
        </p:nvGrpSpPr>
        <p:grpSpPr>
          <a:xfrm>
            <a:off x="3413291" y="1413710"/>
            <a:ext cx="4197328" cy="1214149"/>
            <a:chOff x="1306499" y="2423967"/>
            <a:chExt cx="4197328" cy="1214149"/>
          </a:xfrm>
        </p:grpSpPr>
        <p:sp>
          <p:nvSpPr>
            <p:cNvPr id="11" name="椭圆 10">
              <a:extLst>
                <a:ext uri="{FF2B5EF4-FFF2-40B4-BE49-F238E27FC236}">
                  <a16:creationId xmlns:a16="http://schemas.microsoft.com/office/drawing/2014/main" id="{71EA150E-99CD-42A6-B3CA-4F70349000DD}"/>
                </a:ext>
              </a:extLst>
            </p:cNvPr>
            <p:cNvSpPr/>
            <p:nvPr/>
          </p:nvSpPr>
          <p:spPr>
            <a:xfrm>
              <a:off x="1306499" y="2837906"/>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BD60CFF-6F0B-421C-B39D-BB4E909007BA}"/>
                </a:ext>
              </a:extLst>
            </p:cNvPr>
            <p:cNvSpPr/>
            <p:nvPr/>
          </p:nvSpPr>
          <p:spPr>
            <a:xfrm>
              <a:off x="2003614" y="2423967"/>
              <a:ext cx="3500213" cy="532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算法实现：梯度下降法</a:t>
              </a:r>
            </a:p>
          </p:txBody>
        </p:sp>
      </p:grpSp>
      <p:sp>
        <p:nvSpPr>
          <p:cNvPr id="13" name="Rectangle 5">
            <a:extLst>
              <a:ext uri="{FF2B5EF4-FFF2-40B4-BE49-F238E27FC236}">
                <a16:creationId xmlns:a16="http://schemas.microsoft.com/office/drawing/2014/main" id="{DA38490F-6AAE-4E81-AD2C-8BA8F8957B4B}"/>
              </a:ext>
            </a:extLst>
          </p:cNvPr>
          <p:cNvSpPr>
            <a:spLocks noChangeArrowheads="1"/>
          </p:cNvSpPr>
          <p:nvPr/>
        </p:nvSpPr>
        <p:spPr bwMode="auto">
          <a:xfrm>
            <a:off x="989516" y="30146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
            <a:extLst>
              <a:ext uri="{FF2B5EF4-FFF2-40B4-BE49-F238E27FC236}">
                <a16:creationId xmlns:a16="http://schemas.microsoft.com/office/drawing/2014/main" id="{A215426B-3E58-4F18-BB34-6C5BCF17A7CA}"/>
              </a:ext>
            </a:extLst>
          </p:cNvPr>
          <p:cNvSpPr>
            <a:spLocks noChangeArrowheads="1"/>
          </p:cNvSpPr>
          <p:nvPr/>
        </p:nvSpPr>
        <p:spPr bwMode="auto">
          <a:xfrm>
            <a:off x="1491548" y="105957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Freeform 6">
            <a:extLst>
              <a:ext uri="{FF2B5EF4-FFF2-40B4-BE49-F238E27FC236}">
                <a16:creationId xmlns:a16="http://schemas.microsoft.com/office/drawing/2014/main" id="{16E7689F-A1DE-41D2-B4AD-64041A667154}"/>
              </a:ext>
            </a:extLst>
          </p:cNvPr>
          <p:cNvSpPr>
            <a:spLocks noEditPoints="1"/>
          </p:cNvSpPr>
          <p:nvPr/>
        </p:nvSpPr>
        <p:spPr bwMode="auto">
          <a:xfrm>
            <a:off x="3601752" y="2079546"/>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6" name="文本框 15">
            <a:extLst>
              <a:ext uri="{FF2B5EF4-FFF2-40B4-BE49-F238E27FC236}">
                <a16:creationId xmlns:a16="http://schemas.microsoft.com/office/drawing/2014/main" id="{EB34767E-F00F-4729-959A-74E0EA000B43}"/>
              </a:ext>
            </a:extLst>
          </p:cNvPr>
          <p:cNvSpPr txBox="1"/>
          <p:nvPr/>
        </p:nvSpPr>
        <p:spPr>
          <a:xfrm>
            <a:off x="225142" y="3887807"/>
            <a:ext cx="5372362" cy="1431161"/>
          </a:xfrm>
          <a:prstGeom prst="rect">
            <a:avLst/>
          </a:prstGeom>
          <a:noFill/>
        </p:spPr>
        <p:txBody>
          <a:bodyPr wrap="square" rtlCol="0">
            <a:spAutoFit/>
          </a:bodyPr>
          <a:lstStyle/>
          <a:p>
            <a:pPr>
              <a:lnSpc>
                <a:spcPct val="150000"/>
              </a:lnSpc>
            </a:pPr>
            <a:r>
              <a:rPr lang="zh-CN" altLang="zh-CN" sz="2000" dirty="0"/>
              <a:t>将</a:t>
            </a:r>
            <a:r>
              <a:rPr lang="zh-CN" altLang="en-US" sz="2000" dirty="0"/>
              <a:t>回归任务的</a:t>
            </a:r>
            <a:r>
              <a:rPr lang="zh-CN" altLang="zh-CN" sz="2000" dirty="0"/>
              <a:t>损失函数（均方误差）</a:t>
            </a:r>
            <a:r>
              <a:rPr lang="zh-CN" altLang="en-US" sz="2000" dirty="0"/>
              <a:t>对列向量求偏导得到梯度：</a:t>
            </a:r>
            <a:endParaRPr lang="zh-CN" altLang="zh-CN" sz="2000" dirty="0"/>
          </a:p>
          <a:p>
            <a:pPr>
              <a:lnSpc>
                <a:spcPct val="150000"/>
              </a:lnSpc>
            </a:pPr>
            <a:endParaRPr lang="zh-CN" altLang="en-US" dirty="0"/>
          </a:p>
        </p:txBody>
      </p:sp>
      <p:pic>
        <p:nvPicPr>
          <p:cNvPr id="17" name="图片 16">
            <a:extLst>
              <a:ext uri="{FF2B5EF4-FFF2-40B4-BE49-F238E27FC236}">
                <a16:creationId xmlns:a16="http://schemas.microsoft.com/office/drawing/2014/main" id="{4B54A023-9212-424A-8723-C6F0E47B004A}"/>
              </a:ext>
            </a:extLst>
          </p:cNvPr>
          <p:cNvPicPr>
            <a:picLocks noChangeAspect="1"/>
          </p:cNvPicPr>
          <p:nvPr/>
        </p:nvPicPr>
        <p:blipFill>
          <a:blip r:embed="rId2"/>
          <a:stretch>
            <a:fillRect/>
          </a:stretch>
        </p:blipFill>
        <p:spPr>
          <a:xfrm>
            <a:off x="336984" y="3289586"/>
            <a:ext cx="3022571" cy="674835"/>
          </a:xfrm>
          <a:prstGeom prst="rect">
            <a:avLst/>
          </a:prstGeom>
        </p:spPr>
      </p:pic>
      <p:pic>
        <p:nvPicPr>
          <p:cNvPr id="18" name="图片 17">
            <a:extLst>
              <a:ext uri="{FF2B5EF4-FFF2-40B4-BE49-F238E27FC236}">
                <a16:creationId xmlns:a16="http://schemas.microsoft.com/office/drawing/2014/main" id="{15BAE296-E397-4C4B-849A-C04AEF1A1925}"/>
              </a:ext>
            </a:extLst>
          </p:cNvPr>
          <p:cNvPicPr>
            <a:picLocks noChangeAspect="1"/>
          </p:cNvPicPr>
          <p:nvPr/>
        </p:nvPicPr>
        <p:blipFill>
          <a:blip r:embed="rId3"/>
          <a:stretch>
            <a:fillRect/>
          </a:stretch>
        </p:blipFill>
        <p:spPr>
          <a:xfrm>
            <a:off x="26649" y="4911043"/>
            <a:ext cx="8110940" cy="736497"/>
          </a:xfrm>
          <a:prstGeom prst="rect">
            <a:avLst/>
          </a:prstGeom>
        </p:spPr>
      </p:pic>
      <p:sp>
        <p:nvSpPr>
          <p:cNvPr id="19" name="矩形 18"/>
          <p:cNvSpPr/>
          <p:nvPr/>
        </p:nvSpPr>
        <p:spPr>
          <a:xfrm>
            <a:off x="8045370" y="414731"/>
            <a:ext cx="3887603" cy="369332"/>
          </a:xfrm>
          <a:prstGeom prst="rect">
            <a:avLst/>
          </a:prstGeom>
        </p:spPr>
        <p:txBody>
          <a:bodyPr wrap="square">
            <a:spAutoFit/>
          </a:bodyPr>
          <a:lstStyle/>
          <a:p>
            <a:r>
              <a:rPr lang="zh-CN" altLang="zh-CN" dirty="0"/>
              <a:t>然后对</a:t>
            </a:r>
            <a:r>
              <a:rPr lang="zh-CN" altLang="en-US" dirty="0"/>
              <a:t>权重矩阵</a:t>
            </a:r>
            <a:r>
              <a:rPr lang="zh-CN" altLang="zh-CN" dirty="0"/>
              <a:t>以下面形式更新</a:t>
            </a:r>
            <a:r>
              <a:rPr lang="zh-CN" altLang="en-US" dirty="0"/>
              <a:t>：</a:t>
            </a:r>
          </a:p>
        </p:txBody>
      </p:sp>
      <p:pic>
        <p:nvPicPr>
          <p:cNvPr id="20" name="图片 19"/>
          <p:cNvPicPr/>
          <p:nvPr/>
        </p:nvPicPr>
        <p:blipFill>
          <a:blip r:embed="rId4"/>
          <a:stretch>
            <a:fillRect/>
          </a:stretch>
        </p:blipFill>
        <p:spPr>
          <a:xfrm>
            <a:off x="8045370" y="938882"/>
            <a:ext cx="3483935" cy="681568"/>
          </a:xfrm>
          <a:prstGeom prst="rect">
            <a:avLst/>
          </a:prstGeom>
        </p:spPr>
      </p:pic>
      <p:sp>
        <p:nvSpPr>
          <p:cNvPr id="21" name="矩形 20"/>
          <p:cNvSpPr/>
          <p:nvPr/>
        </p:nvSpPr>
        <p:spPr>
          <a:xfrm>
            <a:off x="563526" y="5922336"/>
            <a:ext cx="4912242" cy="646331"/>
          </a:xfrm>
          <a:prstGeom prst="rect">
            <a:avLst/>
          </a:prstGeom>
        </p:spPr>
        <p:txBody>
          <a:bodyPr wrap="square">
            <a:spAutoFit/>
          </a:bodyPr>
          <a:lstStyle/>
          <a:p>
            <a:r>
              <a:rPr lang="zh-CN" altLang="zh-CN" dirty="0"/>
              <a:t>梯度求解过程中用到了求和，代码实现时用循坏太过繁琐，可借助矩阵运算，简洁迅速</a:t>
            </a:r>
            <a:endParaRPr lang="zh-CN" altLang="en-US" dirty="0"/>
          </a:p>
        </p:txBody>
      </p:sp>
      <p:sp>
        <p:nvSpPr>
          <p:cNvPr id="22" name="矩形 21"/>
          <p:cNvSpPr/>
          <p:nvPr/>
        </p:nvSpPr>
        <p:spPr>
          <a:xfrm>
            <a:off x="5769935" y="5795595"/>
            <a:ext cx="6096000" cy="923330"/>
          </a:xfrm>
          <a:prstGeom prst="rect">
            <a:avLst/>
          </a:prstGeom>
        </p:spPr>
        <p:txBody>
          <a:bodyPr>
            <a:spAutoFit/>
          </a:bodyPr>
          <a:lstStyle/>
          <a:p>
            <a:r>
              <a:rPr lang="zh-CN" altLang="zh-CN" dirty="0"/>
              <a:t>利用了梯度下降法，通过迭代，不断更新梯度与权重，得到使损失函数收敛的特征权重矩阵，再利用矩阵乘法与测试集的特征矩阵相乘得到预测值</a:t>
            </a:r>
          </a:p>
        </p:txBody>
      </p:sp>
      <p:sp>
        <p:nvSpPr>
          <p:cNvPr id="24" name="TextBox 23"/>
          <p:cNvSpPr txBox="1"/>
          <p:nvPr/>
        </p:nvSpPr>
        <p:spPr>
          <a:xfrm>
            <a:off x="283250" y="2347019"/>
            <a:ext cx="3130041" cy="923330"/>
          </a:xfrm>
          <a:prstGeom prst="rect">
            <a:avLst/>
          </a:prstGeom>
          <a:noFill/>
        </p:spPr>
        <p:txBody>
          <a:bodyPr wrap="square" rtlCol="0">
            <a:spAutoFit/>
          </a:bodyPr>
          <a:lstStyle/>
          <a:p>
            <a:r>
              <a:rPr lang="zh-CN" altLang="en-US" dirty="0"/>
              <a:t>初始化权重：随机初始化，使得算法更容易找到全局最优解</a:t>
            </a:r>
          </a:p>
        </p:txBody>
      </p:sp>
      <p:sp>
        <p:nvSpPr>
          <p:cNvPr id="25" name="矩形 24"/>
          <p:cNvSpPr/>
          <p:nvPr/>
        </p:nvSpPr>
        <p:spPr>
          <a:xfrm>
            <a:off x="8326050" y="2090381"/>
            <a:ext cx="3887603" cy="2972639"/>
          </a:xfrm>
          <a:prstGeom prst="rect">
            <a:avLst/>
          </a:prstGeom>
        </p:spPr>
        <p:txBody>
          <a:bodyPr wrap="square">
            <a:spAutoFit/>
          </a:bodyPr>
          <a:lstStyle/>
          <a:p>
            <a:r>
              <a:rPr lang="zh-CN" altLang="zh-CN" dirty="0"/>
              <a:t>从公式可以看出对于每一个分量进行一次迭代时计算了所有训练样本数据，这种称为</a:t>
            </a:r>
            <a:r>
              <a:rPr lang="zh-CN" altLang="zh-CN" b="1" dirty="0"/>
              <a:t>批量梯度下降</a:t>
            </a:r>
            <a:r>
              <a:rPr lang="zh-CN" altLang="zh-CN" dirty="0"/>
              <a:t>。因此在数据量很大的时候，每次迭代都要遍历训练集一遍，开销会很大。</a:t>
            </a:r>
          </a:p>
          <a:p>
            <a:r>
              <a:rPr lang="zh-CN" altLang="zh-CN" dirty="0"/>
              <a:t>为改善上述情况，可以在每次迭代仅选择一个训练样本去计算代价函数的梯度，然后更新参数。即使是大规模数据集，随机梯度下降法也会很快收敛。这种方法称为</a:t>
            </a:r>
            <a:r>
              <a:rPr lang="zh-CN" altLang="zh-CN" b="1" dirty="0"/>
              <a:t>随机梯度下降</a:t>
            </a:r>
            <a:r>
              <a:rPr lang="zh-CN" altLang="zh-CN" dirty="0"/>
              <a:t>。</a:t>
            </a:r>
          </a:p>
        </p:txBody>
      </p:sp>
      <p:pic>
        <p:nvPicPr>
          <p:cNvPr id="26" name="图片 25"/>
          <p:cNvPicPr/>
          <p:nvPr/>
        </p:nvPicPr>
        <p:blipFill>
          <a:blip r:embed="rId5"/>
          <a:stretch>
            <a:fillRect/>
          </a:stretch>
        </p:blipFill>
        <p:spPr>
          <a:xfrm>
            <a:off x="8945526" y="5063020"/>
            <a:ext cx="2920409" cy="538498"/>
          </a:xfrm>
          <a:prstGeom prst="rect">
            <a:avLst/>
          </a:prstGeom>
        </p:spPr>
      </p:pic>
    </p:spTree>
    <p:extLst>
      <p:ext uri="{BB962C8B-B14F-4D97-AF65-F5344CB8AC3E}">
        <p14:creationId xmlns:p14="http://schemas.microsoft.com/office/powerpoint/2010/main" val="42865692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anim calcmode="lin" valueType="num">
                                      <p:cBhvr>
                                        <p:cTn id="71" dur="1000" fill="hold"/>
                                        <p:tgtEl>
                                          <p:spTgt spid="22"/>
                                        </p:tgtEl>
                                        <p:attrNameLst>
                                          <p:attrName>ppt_x</p:attrName>
                                        </p:attrNameLst>
                                      </p:cBhvr>
                                      <p:tavLst>
                                        <p:tav tm="0">
                                          <p:val>
                                            <p:strVal val="#ppt_x"/>
                                          </p:val>
                                        </p:tav>
                                        <p:tav tm="100000">
                                          <p:val>
                                            <p:strVal val="#ppt_x"/>
                                          </p:val>
                                        </p:tav>
                                      </p:tavLst>
                                    </p:anim>
                                    <p:anim calcmode="lin" valueType="num">
                                      <p:cBhvr>
                                        <p:cTn id="7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P spid="22"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C519043-750F-48ED-A7BE-59B16B035464}"/>
              </a:ext>
            </a:extLst>
          </p:cNvPr>
          <p:cNvGrpSpPr/>
          <p:nvPr/>
        </p:nvGrpSpPr>
        <p:grpSpPr>
          <a:xfrm>
            <a:off x="-230326" y="616435"/>
            <a:ext cx="4877904" cy="2531483"/>
            <a:chOff x="-230326" y="616435"/>
            <a:chExt cx="4877904" cy="2531483"/>
          </a:xfrm>
        </p:grpSpPr>
        <p:grpSp>
          <p:nvGrpSpPr>
            <p:cNvPr id="3" name="组合 2">
              <a:extLst>
                <a:ext uri="{FF2B5EF4-FFF2-40B4-BE49-F238E27FC236}">
                  <a16:creationId xmlns:a16="http://schemas.microsoft.com/office/drawing/2014/main" id="{1296750A-FDA9-4A0F-ACC7-50B2C58BE957}"/>
                </a:ext>
              </a:extLst>
            </p:cNvPr>
            <p:cNvGrpSpPr/>
            <p:nvPr/>
          </p:nvGrpSpPr>
          <p:grpSpPr>
            <a:xfrm>
              <a:off x="-230326" y="616435"/>
              <a:ext cx="4877904" cy="2531483"/>
              <a:chOff x="-230326" y="616435"/>
              <a:chExt cx="4877904" cy="2531483"/>
            </a:xfrm>
          </p:grpSpPr>
          <p:sp>
            <p:nvSpPr>
              <p:cNvPr id="7" name="矩形 6">
                <a:extLst>
                  <a:ext uri="{FF2B5EF4-FFF2-40B4-BE49-F238E27FC236}">
                    <a16:creationId xmlns:a16="http://schemas.microsoft.com/office/drawing/2014/main" id="{A5627C9A-2A97-47FF-95E5-0C35841CF09C}"/>
                  </a:ext>
                </a:extLst>
              </p:cNvPr>
              <p:cNvSpPr/>
              <p:nvPr/>
            </p:nvSpPr>
            <p:spPr>
              <a:xfrm>
                <a:off x="731519" y="616435"/>
                <a:ext cx="2954216" cy="671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线性回归模型</a:t>
                </a:r>
              </a:p>
            </p:txBody>
          </p:sp>
          <p:sp>
            <p:nvSpPr>
              <p:cNvPr id="8" name="文本框 7">
                <a:extLst>
                  <a:ext uri="{FF2B5EF4-FFF2-40B4-BE49-F238E27FC236}">
                    <a16:creationId xmlns:a16="http://schemas.microsoft.com/office/drawing/2014/main" id="{1A07F96D-2E01-405F-95FA-DDE9A1036933}"/>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4" name="组合 3">
              <a:extLst>
                <a:ext uri="{FF2B5EF4-FFF2-40B4-BE49-F238E27FC236}">
                  <a16:creationId xmlns:a16="http://schemas.microsoft.com/office/drawing/2014/main" id="{23E91582-CDC5-43F8-A034-76C6E0D967EC}"/>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1C0424ED-3044-4616-B3DB-60C6CDEBADE4}"/>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A17C4234-A67B-400E-8CD2-401F4C4A258B}"/>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 name="Freeform 6">
            <a:extLst>
              <a:ext uri="{FF2B5EF4-FFF2-40B4-BE49-F238E27FC236}">
                <a16:creationId xmlns:a16="http://schemas.microsoft.com/office/drawing/2014/main" id="{7DA7EF3B-AB41-455C-921C-E163AA353AA5}"/>
              </a:ext>
            </a:extLst>
          </p:cNvPr>
          <p:cNvSpPr/>
          <p:nvPr/>
        </p:nvSpPr>
        <p:spPr bwMode="auto">
          <a:xfrm>
            <a:off x="656167" y="748023"/>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0" name="组合 9">
            <a:extLst>
              <a:ext uri="{FF2B5EF4-FFF2-40B4-BE49-F238E27FC236}">
                <a16:creationId xmlns:a16="http://schemas.microsoft.com/office/drawing/2014/main" id="{19F88F93-9F58-4A73-B970-0E65BAC21CF1}"/>
              </a:ext>
            </a:extLst>
          </p:cNvPr>
          <p:cNvGrpSpPr/>
          <p:nvPr/>
        </p:nvGrpSpPr>
        <p:grpSpPr>
          <a:xfrm>
            <a:off x="3167976" y="1082771"/>
            <a:ext cx="3913525" cy="3252518"/>
            <a:chOff x="1072543" y="2075990"/>
            <a:chExt cx="3913525" cy="3252518"/>
          </a:xfrm>
        </p:grpSpPr>
        <p:sp>
          <p:nvSpPr>
            <p:cNvPr id="11" name="椭圆 10">
              <a:extLst>
                <a:ext uri="{FF2B5EF4-FFF2-40B4-BE49-F238E27FC236}">
                  <a16:creationId xmlns:a16="http://schemas.microsoft.com/office/drawing/2014/main" id="{351A12B2-2190-428A-A4A9-2FA5A7BB1357}"/>
                </a:ext>
              </a:extLst>
            </p:cNvPr>
            <p:cNvSpPr/>
            <p:nvPr/>
          </p:nvSpPr>
          <p:spPr>
            <a:xfrm>
              <a:off x="3077598" y="4528298"/>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98D75A1B-16A4-4B18-B352-47330005B8F1}"/>
                </a:ext>
              </a:extLst>
            </p:cNvPr>
            <p:cNvSpPr/>
            <p:nvPr/>
          </p:nvSpPr>
          <p:spPr>
            <a:xfrm>
              <a:off x="1072543" y="2075990"/>
              <a:ext cx="3913525" cy="674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可视化与模型评估</a:t>
              </a:r>
            </a:p>
          </p:txBody>
        </p:sp>
      </p:grpSp>
      <p:sp>
        <p:nvSpPr>
          <p:cNvPr id="13" name="Rectangle 5">
            <a:extLst>
              <a:ext uri="{FF2B5EF4-FFF2-40B4-BE49-F238E27FC236}">
                <a16:creationId xmlns:a16="http://schemas.microsoft.com/office/drawing/2014/main" id="{C54B6631-2B54-4A26-9227-134FE525C476}"/>
              </a:ext>
            </a:extLst>
          </p:cNvPr>
          <p:cNvSpPr>
            <a:spLocks noChangeArrowheads="1"/>
          </p:cNvSpPr>
          <p:nvPr/>
        </p:nvSpPr>
        <p:spPr bwMode="auto">
          <a:xfrm>
            <a:off x="1177269" y="2816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
            <a:extLst>
              <a:ext uri="{FF2B5EF4-FFF2-40B4-BE49-F238E27FC236}">
                <a16:creationId xmlns:a16="http://schemas.microsoft.com/office/drawing/2014/main" id="{263D7C77-8288-43BC-8791-EF903724554B}"/>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Freeform 6">
            <a:extLst>
              <a:ext uri="{FF2B5EF4-FFF2-40B4-BE49-F238E27FC236}">
                <a16:creationId xmlns:a16="http://schemas.microsoft.com/office/drawing/2014/main" id="{B13B2062-4E74-442D-9379-70828B6FA9A6}"/>
              </a:ext>
            </a:extLst>
          </p:cNvPr>
          <p:cNvSpPr>
            <a:spLocks noEditPoints="1"/>
          </p:cNvSpPr>
          <p:nvPr/>
        </p:nvSpPr>
        <p:spPr bwMode="auto">
          <a:xfrm>
            <a:off x="5357404" y="3808163"/>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6" name="文本框 30">
            <a:extLst>
              <a:ext uri="{FF2B5EF4-FFF2-40B4-BE49-F238E27FC236}">
                <a16:creationId xmlns:a16="http://schemas.microsoft.com/office/drawing/2014/main" id="{48D212C8-6592-4D0E-B184-CAEA3E2DE8A4}"/>
              </a:ext>
            </a:extLst>
          </p:cNvPr>
          <p:cNvSpPr txBox="1"/>
          <p:nvPr/>
        </p:nvSpPr>
        <p:spPr>
          <a:xfrm>
            <a:off x="42530" y="2228113"/>
            <a:ext cx="3747456" cy="2585323"/>
          </a:xfrm>
          <a:prstGeom prst="rect">
            <a:avLst/>
          </a:prstGeom>
          <a:noFill/>
        </p:spPr>
        <p:txBody>
          <a:bodyPr wrap="square" rtlCol="0">
            <a:spAutoFit/>
          </a:bodyPr>
          <a:lstStyle/>
          <a:p>
            <a:pPr>
              <a:lnSpc>
                <a:spcPct val="150000"/>
              </a:lnSpc>
            </a:pPr>
            <a:r>
              <a:rPr lang="zh-CN" altLang="zh-CN" dirty="0"/>
              <a:t>通过</a:t>
            </a:r>
            <a:r>
              <a:rPr lang="en-US" altLang="zh-CN" dirty="0" err="1"/>
              <a:t>matplotlib</a:t>
            </a:r>
            <a:r>
              <a:rPr lang="zh-CN" altLang="zh-CN" dirty="0"/>
              <a:t>这个库进行画图操作，将损失值作为</a:t>
            </a:r>
            <a:r>
              <a:rPr lang="en-US" altLang="zh-CN" dirty="0"/>
              <a:t>y</a:t>
            </a:r>
            <a:r>
              <a:rPr lang="zh-CN" altLang="zh-CN" dirty="0"/>
              <a:t>轴，迭代次数作为</a:t>
            </a:r>
            <a:r>
              <a:rPr lang="en-US" altLang="zh-CN" dirty="0"/>
              <a:t>x</a:t>
            </a:r>
            <a:r>
              <a:rPr lang="zh-CN" altLang="zh-CN" dirty="0"/>
              <a:t>轴，可以得到损失随着迭代次数的增加而减少，最后曲线变得比较平缓，可得代价函数已经收敛</a:t>
            </a:r>
          </a:p>
          <a:p>
            <a:pPr>
              <a:lnSpc>
                <a:spcPct val="150000"/>
              </a:lnSpc>
            </a:pPr>
            <a:endParaRPr lang="zh-CN" altLang="en-US" dirty="0"/>
          </a:p>
        </p:txBody>
      </p:sp>
      <p:pic>
        <p:nvPicPr>
          <p:cNvPr id="17" name="图片 16"/>
          <p:cNvPicPr/>
          <p:nvPr/>
        </p:nvPicPr>
        <p:blipFill>
          <a:blip r:embed="rId2">
            <a:extLst>
              <a:ext uri="{28A0092B-C50C-407E-A947-70E740481C1C}">
                <a14:useLocalDpi xmlns:a14="http://schemas.microsoft.com/office/drawing/2010/main" val="0"/>
              </a:ext>
            </a:extLst>
          </a:blip>
          <a:srcRect/>
          <a:stretch>
            <a:fillRect/>
          </a:stretch>
        </p:blipFill>
        <p:spPr bwMode="auto">
          <a:xfrm>
            <a:off x="1459579" y="4191435"/>
            <a:ext cx="3747456" cy="2696217"/>
          </a:xfrm>
          <a:prstGeom prst="rect">
            <a:avLst/>
          </a:prstGeom>
          <a:noFill/>
          <a:ln>
            <a:noFill/>
          </a:ln>
        </p:spPr>
      </p:pic>
      <p:sp>
        <p:nvSpPr>
          <p:cNvPr id="18" name="矩形 17"/>
          <p:cNvSpPr/>
          <p:nvPr/>
        </p:nvSpPr>
        <p:spPr>
          <a:xfrm>
            <a:off x="8194684" y="2270755"/>
            <a:ext cx="3894534" cy="1754326"/>
          </a:xfrm>
          <a:prstGeom prst="rect">
            <a:avLst/>
          </a:prstGeom>
        </p:spPr>
        <p:txBody>
          <a:bodyPr wrap="square">
            <a:spAutoFit/>
          </a:bodyPr>
          <a:lstStyle/>
          <a:p>
            <a:r>
              <a:rPr lang="zh-CN" altLang="zh-CN" dirty="0"/>
              <a:t>通过</a:t>
            </a:r>
            <a:r>
              <a:rPr lang="en-US" altLang="zh-CN" dirty="0"/>
              <a:t>R Squared</a:t>
            </a:r>
            <a:r>
              <a:rPr lang="zh-CN" altLang="zh-CN" dirty="0"/>
              <a:t>（相关系数）评价线性回归模型的好坏，</a:t>
            </a:r>
            <a:r>
              <a:rPr lang="en-US" altLang="zh-CN" dirty="0"/>
              <a:t>R Squared</a:t>
            </a:r>
            <a:r>
              <a:rPr lang="zh-CN" altLang="zh-CN" dirty="0"/>
              <a:t>越大说明模型训练得越好，如同所示，随着迭代次数得增加，</a:t>
            </a:r>
            <a:r>
              <a:rPr lang="en-US" altLang="zh-CN" dirty="0"/>
              <a:t>R Squared</a:t>
            </a:r>
            <a:r>
              <a:rPr lang="zh-CN" altLang="zh-CN" dirty="0"/>
              <a:t>逐渐增大，最后趋于平缓，达到了</a:t>
            </a:r>
            <a:r>
              <a:rPr lang="en-US" altLang="zh-CN" dirty="0"/>
              <a:t>0.72</a:t>
            </a:r>
            <a:r>
              <a:rPr lang="zh-CN" altLang="zh-CN" dirty="0"/>
              <a:t>左右，训练效果比较好</a:t>
            </a:r>
          </a:p>
        </p:txBody>
      </p:sp>
      <p:pic>
        <p:nvPicPr>
          <p:cNvPr id="19" name="图片 18"/>
          <p:cNvPicPr/>
          <p:nvPr/>
        </p:nvPicPr>
        <p:blipFill>
          <a:blip r:embed="rId3">
            <a:extLst>
              <a:ext uri="{28A0092B-C50C-407E-A947-70E740481C1C}">
                <a14:useLocalDpi xmlns:a14="http://schemas.microsoft.com/office/drawing/2010/main" val="0"/>
              </a:ext>
            </a:extLst>
          </a:blip>
          <a:srcRect/>
          <a:stretch>
            <a:fillRect/>
          </a:stretch>
        </p:blipFill>
        <p:spPr bwMode="auto">
          <a:xfrm>
            <a:off x="6624083" y="3981459"/>
            <a:ext cx="4291921" cy="2876539"/>
          </a:xfrm>
          <a:prstGeom prst="rect">
            <a:avLst/>
          </a:prstGeom>
          <a:noFill/>
          <a:ln>
            <a:noFill/>
          </a:ln>
        </p:spPr>
      </p:pic>
    </p:spTree>
    <p:extLst>
      <p:ext uri="{BB962C8B-B14F-4D97-AF65-F5344CB8AC3E}">
        <p14:creationId xmlns:p14="http://schemas.microsoft.com/office/powerpoint/2010/main" val="78630415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DA1B2BA-3984-4329-9BA1-BD5D3026D8BC}"/>
              </a:ext>
            </a:extLst>
          </p:cNvPr>
          <p:cNvSpPr txBox="1"/>
          <p:nvPr/>
        </p:nvSpPr>
        <p:spPr>
          <a:xfrm>
            <a:off x="1550504" y="1664914"/>
            <a:ext cx="6896335" cy="461665"/>
          </a:xfrm>
          <a:prstGeom prst="rect">
            <a:avLst/>
          </a:prstGeom>
          <a:noFill/>
        </p:spPr>
        <p:txBody>
          <a:bodyPr wrap="square">
            <a:spAutoFit/>
          </a:bodyPr>
          <a:lstStyle/>
          <a:p>
            <a:pPr marL="536575" algn="ctr">
              <a:spcBef>
                <a:spcPts val="1800"/>
              </a:spcBef>
              <a:spcAft>
                <a:spcPts val="1800"/>
              </a:spcAft>
            </a:pPr>
            <a:r>
              <a:rPr lang="en-US" altLang="zh-CN" sz="2400" dirty="0">
                <a:solidFill>
                  <a:srgbClr val="333333"/>
                </a:solidFill>
                <a:effectLst/>
                <a:latin typeface="Times New Roman" panose="02020603050405020304" pitchFamily="18" charset="0"/>
                <a:ea typeface="等线" panose="02010600030101010101" pitchFamily="2" charset="-122"/>
                <a:cs typeface="宋体" panose="02010600030101010101" pitchFamily="2" charset="-122"/>
              </a:rPr>
              <a:t>R-squared = R</a:t>
            </a:r>
            <a:r>
              <a:rPr lang="en-US" altLang="zh-CN" sz="2400" dirty="0">
                <a:solidFill>
                  <a:srgbClr val="404040"/>
                </a:solidFill>
                <a:effectLst/>
                <a:latin typeface="Times New Roman" panose="02020603050405020304" pitchFamily="18" charset="0"/>
                <a:ea typeface="宋体" panose="02010600030101010101" pitchFamily="2" charset="-122"/>
                <a:cs typeface="宋体" panose="02010600030101010101" pitchFamily="2" charset="-122"/>
              </a:rPr>
              <a:t>SS/TSS=1-</a:t>
            </a:r>
            <a:r>
              <a:rPr lang="en-US" altLang="zh-CN" sz="2400" dirty="0" err="1">
                <a:solidFill>
                  <a:srgbClr val="404040"/>
                </a:solidFill>
                <a:effectLst/>
                <a:latin typeface="Times New Roman" panose="02020603050405020304" pitchFamily="18" charset="0"/>
                <a:ea typeface="宋体" panose="02010600030101010101" pitchFamily="2" charset="-122"/>
                <a:cs typeface="宋体" panose="02010600030101010101" pitchFamily="2" charset="-122"/>
              </a:rPr>
              <a:t>ESS</a:t>
            </a:r>
            <a:r>
              <a:rPr lang="en-US" altLang="zh-CN" sz="2400" dirty="0">
                <a:solidFill>
                  <a:srgbClr val="404040"/>
                </a:solidFill>
                <a:effectLst/>
                <a:latin typeface="Times New Roman" panose="02020603050405020304" pitchFamily="18" charset="0"/>
                <a:ea typeface="宋体" panose="02010600030101010101" pitchFamily="2" charset="-122"/>
                <a:cs typeface="宋体" panose="02010600030101010101" pitchFamily="2" charset="-122"/>
              </a:rPr>
              <a:t>/TSS</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a:extLst>
              <a:ext uri="{FF2B5EF4-FFF2-40B4-BE49-F238E27FC236}">
                <a16:creationId xmlns:a16="http://schemas.microsoft.com/office/drawing/2014/main" id="{005233A7-AA6A-4A0F-9F7B-34252AEB42BD}"/>
              </a:ext>
            </a:extLst>
          </p:cNvPr>
          <p:cNvSpPr txBox="1"/>
          <p:nvPr/>
        </p:nvSpPr>
        <p:spPr>
          <a:xfrm>
            <a:off x="1850099" y="4259823"/>
            <a:ext cx="6096946" cy="400110"/>
          </a:xfrm>
          <a:prstGeom prst="rect">
            <a:avLst/>
          </a:prstGeom>
          <a:noFill/>
        </p:spPr>
        <p:txBody>
          <a:bodyPr wrap="square">
            <a:spAutoFit/>
          </a:bodyPr>
          <a:lstStyle/>
          <a:p>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TSS (total sum of squares)</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：总平方和</a:t>
            </a:r>
            <a:endParaRPr lang="zh-CN" altLang="en-US" sz="2000" dirty="0"/>
          </a:p>
        </p:txBody>
      </p:sp>
      <p:sp>
        <p:nvSpPr>
          <p:cNvPr id="9" name="文本框 8">
            <a:extLst>
              <a:ext uri="{FF2B5EF4-FFF2-40B4-BE49-F238E27FC236}">
                <a16:creationId xmlns:a16="http://schemas.microsoft.com/office/drawing/2014/main" id="{46CEE12B-10F3-4C74-8F0A-9E73261BD2C7}"/>
              </a:ext>
            </a:extLst>
          </p:cNvPr>
          <p:cNvSpPr txBox="1"/>
          <p:nvPr/>
        </p:nvSpPr>
        <p:spPr>
          <a:xfrm>
            <a:off x="1850099" y="3244194"/>
            <a:ext cx="8808909" cy="400110"/>
          </a:xfrm>
          <a:prstGeom prst="rect">
            <a:avLst/>
          </a:prstGeom>
          <a:noFill/>
        </p:spPr>
        <p:txBody>
          <a:bodyPr wrap="square">
            <a:spAutoFit/>
          </a:bodyPr>
          <a:lstStyle/>
          <a:p>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RSS (regression sum of squares)</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：回归平方和（预测值与真实值的差的平方和）</a:t>
            </a:r>
            <a:endParaRPr lang="zh-CN" altLang="en-US" sz="2000" dirty="0"/>
          </a:p>
        </p:txBody>
      </p:sp>
      <p:sp>
        <p:nvSpPr>
          <p:cNvPr id="11" name="文本框 10">
            <a:extLst>
              <a:ext uri="{FF2B5EF4-FFF2-40B4-BE49-F238E27FC236}">
                <a16:creationId xmlns:a16="http://schemas.microsoft.com/office/drawing/2014/main" id="{6164168E-EA06-40B0-8C40-769BEC9E238C}"/>
              </a:ext>
            </a:extLst>
          </p:cNvPr>
          <p:cNvSpPr txBox="1"/>
          <p:nvPr/>
        </p:nvSpPr>
        <p:spPr>
          <a:xfrm>
            <a:off x="1850099" y="5194907"/>
            <a:ext cx="6096946" cy="707886"/>
          </a:xfrm>
          <a:prstGeom prst="rect">
            <a:avLst/>
          </a:prstGeom>
          <a:noFill/>
        </p:spPr>
        <p:txBody>
          <a:bodyPr wrap="square">
            <a:spAutoFit/>
          </a:bodyPr>
          <a:lstStyle/>
          <a:p>
            <a:r>
              <a:rPr lang="en-US" altLang="zh-CN" sz="2000" kern="0" dirty="0" err="1">
                <a:effectLst/>
                <a:latin typeface="Times New Roman" panose="02020603050405020304" pitchFamily="18" charset="0"/>
                <a:ea typeface="宋体" panose="02010600030101010101" pitchFamily="2" charset="-122"/>
                <a:cs typeface="Times New Roman" panose="02020603050405020304" pitchFamily="18" charset="0"/>
              </a:rPr>
              <a:t>ESS</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 (error sum of squares) </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：残差平方和（真实值与均值的差的平方和）</a:t>
            </a:r>
            <a:endParaRPr lang="zh-CN" altLang="en-US" sz="2000" dirty="0"/>
          </a:p>
        </p:txBody>
      </p:sp>
      <p:grpSp>
        <p:nvGrpSpPr>
          <p:cNvPr id="12" name="组合 11">
            <a:extLst>
              <a:ext uri="{FF2B5EF4-FFF2-40B4-BE49-F238E27FC236}">
                <a16:creationId xmlns:a16="http://schemas.microsoft.com/office/drawing/2014/main" id="{885159A2-FC0B-4059-AE7C-3D72F8B24387}"/>
              </a:ext>
            </a:extLst>
          </p:cNvPr>
          <p:cNvGrpSpPr/>
          <p:nvPr/>
        </p:nvGrpSpPr>
        <p:grpSpPr>
          <a:xfrm>
            <a:off x="-230326" y="616435"/>
            <a:ext cx="4877904" cy="2531483"/>
            <a:chOff x="-230326" y="616435"/>
            <a:chExt cx="4877904" cy="2531483"/>
          </a:xfrm>
        </p:grpSpPr>
        <p:grpSp>
          <p:nvGrpSpPr>
            <p:cNvPr id="13" name="组合 12">
              <a:extLst>
                <a:ext uri="{FF2B5EF4-FFF2-40B4-BE49-F238E27FC236}">
                  <a16:creationId xmlns:a16="http://schemas.microsoft.com/office/drawing/2014/main" id="{2014D4C4-A2AC-45A6-9171-F3A564E7340E}"/>
                </a:ext>
              </a:extLst>
            </p:cNvPr>
            <p:cNvGrpSpPr/>
            <p:nvPr/>
          </p:nvGrpSpPr>
          <p:grpSpPr>
            <a:xfrm>
              <a:off x="-230326" y="616435"/>
              <a:ext cx="4877904" cy="2531483"/>
              <a:chOff x="-230326" y="616435"/>
              <a:chExt cx="4877904" cy="2531483"/>
            </a:xfrm>
          </p:grpSpPr>
          <p:sp>
            <p:nvSpPr>
              <p:cNvPr id="17" name="矩形 16">
                <a:extLst>
                  <a:ext uri="{FF2B5EF4-FFF2-40B4-BE49-F238E27FC236}">
                    <a16:creationId xmlns:a16="http://schemas.microsoft.com/office/drawing/2014/main" id="{25D1E14D-EE6B-456B-A910-6E8D55FCF339}"/>
                  </a:ext>
                </a:extLst>
              </p:cNvPr>
              <p:cNvSpPr/>
              <p:nvPr/>
            </p:nvSpPr>
            <p:spPr>
              <a:xfrm>
                <a:off x="731519" y="616435"/>
                <a:ext cx="2954216" cy="671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线性回归模型</a:t>
                </a:r>
              </a:p>
            </p:txBody>
          </p:sp>
          <p:sp>
            <p:nvSpPr>
              <p:cNvPr id="18" name="文本框 17">
                <a:extLst>
                  <a:ext uri="{FF2B5EF4-FFF2-40B4-BE49-F238E27FC236}">
                    <a16:creationId xmlns:a16="http://schemas.microsoft.com/office/drawing/2014/main" id="{B68C1F03-8E35-454A-B292-A4A6F83AAD4F}"/>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14" name="组合 13">
              <a:extLst>
                <a:ext uri="{FF2B5EF4-FFF2-40B4-BE49-F238E27FC236}">
                  <a16:creationId xmlns:a16="http://schemas.microsoft.com/office/drawing/2014/main" id="{E966CDFE-25DB-445D-99E2-BC0E3FDDF932}"/>
                </a:ext>
              </a:extLst>
            </p:cNvPr>
            <p:cNvGrpSpPr/>
            <p:nvPr/>
          </p:nvGrpSpPr>
          <p:grpSpPr>
            <a:xfrm>
              <a:off x="-228600" y="764274"/>
              <a:ext cx="634030" cy="383292"/>
              <a:chOff x="10627004" y="3081131"/>
              <a:chExt cx="1150867" cy="695738"/>
            </a:xfrm>
          </p:grpSpPr>
          <p:sp>
            <p:nvSpPr>
              <p:cNvPr id="15" name="箭头: V 形 14">
                <a:extLst>
                  <a:ext uri="{FF2B5EF4-FFF2-40B4-BE49-F238E27FC236}">
                    <a16:creationId xmlns:a16="http://schemas.microsoft.com/office/drawing/2014/main" id="{25A7BB95-2618-4C67-8071-0DE6C42BA711}"/>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23AF6DE7-F138-4B9D-A6D6-C991E8A9FA1F}"/>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3" name="Rectangle 5">
            <a:extLst>
              <a:ext uri="{FF2B5EF4-FFF2-40B4-BE49-F238E27FC236}">
                <a16:creationId xmlns:a16="http://schemas.microsoft.com/office/drawing/2014/main" id="{58AE71D2-91EE-4944-86F5-DF3A1282FB46}"/>
              </a:ext>
            </a:extLst>
          </p:cNvPr>
          <p:cNvSpPr>
            <a:spLocks noChangeArrowheads="1"/>
          </p:cNvSpPr>
          <p:nvPr/>
        </p:nvSpPr>
        <p:spPr bwMode="auto">
          <a:xfrm>
            <a:off x="932721" y="30316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6">
            <a:extLst>
              <a:ext uri="{FF2B5EF4-FFF2-40B4-BE49-F238E27FC236}">
                <a16:creationId xmlns:a16="http://schemas.microsoft.com/office/drawing/2014/main" id="{76A2F1DE-2D8F-4DD8-9D47-8FF205BF4CF5}"/>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文本框 26">
            <a:extLst>
              <a:ext uri="{FF2B5EF4-FFF2-40B4-BE49-F238E27FC236}">
                <a16:creationId xmlns:a16="http://schemas.microsoft.com/office/drawing/2014/main" id="{5C4B9895-3351-42E9-8443-4BDE3084EB2A}"/>
              </a:ext>
            </a:extLst>
          </p:cNvPr>
          <p:cNvSpPr txBox="1"/>
          <p:nvPr/>
        </p:nvSpPr>
        <p:spPr>
          <a:xfrm>
            <a:off x="1550504" y="1682052"/>
            <a:ext cx="1258010" cy="400110"/>
          </a:xfrm>
          <a:prstGeom prst="rect">
            <a:avLst/>
          </a:prstGeom>
          <a:noFill/>
        </p:spPr>
        <p:txBody>
          <a:bodyPr wrap="square" rtlCol="0">
            <a:spAutoFit/>
          </a:bodyPr>
          <a:lstStyle/>
          <a:p>
            <a:r>
              <a:rPr lang="zh-CN" altLang="en-US" sz="2000" dirty="0"/>
              <a:t>评价指标</a:t>
            </a:r>
            <a:r>
              <a:rPr lang="zh-CN" altLang="en-US" dirty="0"/>
              <a:t>：</a:t>
            </a:r>
          </a:p>
        </p:txBody>
      </p:sp>
    </p:spTree>
    <p:extLst>
      <p:ext uri="{BB962C8B-B14F-4D97-AF65-F5344CB8AC3E}">
        <p14:creationId xmlns:p14="http://schemas.microsoft.com/office/powerpoint/2010/main" val="108920649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9BFA3E30-7626-4B7B-84EC-1BAA2CB10AAF}"/>
              </a:ext>
            </a:extLst>
          </p:cNvPr>
          <p:cNvGrpSpPr/>
          <p:nvPr/>
        </p:nvGrpSpPr>
        <p:grpSpPr>
          <a:xfrm>
            <a:off x="-230326" y="616435"/>
            <a:ext cx="4877904" cy="2531483"/>
            <a:chOff x="-230326" y="616435"/>
            <a:chExt cx="4877904" cy="2531483"/>
          </a:xfrm>
        </p:grpSpPr>
        <p:grpSp>
          <p:nvGrpSpPr>
            <p:cNvPr id="34" name="组合 33">
              <a:extLst>
                <a:ext uri="{FF2B5EF4-FFF2-40B4-BE49-F238E27FC236}">
                  <a16:creationId xmlns:a16="http://schemas.microsoft.com/office/drawing/2014/main" id="{3230D74D-B1A8-4FD8-A404-167B8C3D574B}"/>
                </a:ext>
              </a:extLst>
            </p:cNvPr>
            <p:cNvGrpSpPr/>
            <p:nvPr/>
          </p:nvGrpSpPr>
          <p:grpSpPr>
            <a:xfrm>
              <a:off x="-230326" y="616435"/>
              <a:ext cx="4877904" cy="2531483"/>
              <a:chOff x="-230326" y="616435"/>
              <a:chExt cx="4877904" cy="2531483"/>
            </a:xfrm>
          </p:grpSpPr>
          <p:sp>
            <p:nvSpPr>
              <p:cNvPr id="38" name="矩形 37">
                <a:extLst>
                  <a:ext uri="{FF2B5EF4-FFF2-40B4-BE49-F238E27FC236}">
                    <a16:creationId xmlns:a16="http://schemas.microsoft.com/office/drawing/2014/main" id="{3CE2939A-44A6-4AA2-BDBD-88D2123267D5}"/>
                  </a:ext>
                </a:extLst>
              </p:cNvPr>
              <p:cNvSpPr/>
              <p:nvPr/>
            </p:nvSpPr>
            <p:spPr>
              <a:xfrm>
                <a:off x="731519" y="616435"/>
                <a:ext cx="3283890" cy="62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a:solidFill>
                      <a:schemeClr val="accent1">
                        <a:lumMod val="75000"/>
                      </a:schemeClr>
                    </a:solidFill>
                    <a:latin typeface="+mj-ea"/>
                  </a:rPr>
                  <a:t>Softmax</a:t>
                </a:r>
                <a:r>
                  <a:rPr lang="zh-CN" altLang="en-US" sz="3200" dirty="0">
                    <a:solidFill>
                      <a:schemeClr val="accent1">
                        <a:lumMod val="75000"/>
                      </a:schemeClr>
                    </a:solidFill>
                    <a:latin typeface="+mj-ea"/>
                  </a:rPr>
                  <a:t>回归模型</a:t>
                </a:r>
              </a:p>
            </p:txBody>
          </p:sp>
          <p:sp>
            <p:nvSpPr>
              <p:cNvPr id="39" name="文本框 38">
                <a:extLst>
                  <a:ext uri="{FF2B5EF4-FFF2-40B4-BE49-F238E27FC236}">
                    <a16:creationId xmlns:a16="http://schemas.microsoft.com/office/drawing/2014/main" id="{FF2B3D04-F14A-49FA-AFDE-FB00B3E1AF11}"/>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35" name="组合 34">
              <a:extLst>
                <a:ext uri="{FF2B5EF4-FFF2-40B4-BE49-F238E27FC236}">
                  <a16:creationId xmlns:a16="http://schemas.microsoft.com/office/drawing/2014/main" id="{3C19046E-C6B3-4634-BAFF-365EBE62E5FD}"/>
                </a:ext>
              </a:extLst>
            </p:cNvPr>
            <p:cNvGrpSpPr/>
            <p:nvPr/>
          </p:nvGrpSpPr>
          <p:grpSpPr>
            <a:xfrm>
              <a:off x="-228600" y="764274"/>
              <a:ext cx="634030" cy="383292"/>
              <a:chOff x="10627004" y="3081131"/>
              <a:chExt cx="1150867" cy="695738"/>
            </a:xfrm>
          </p:grpSpPr>
          <p:sp>
            <p:nvSpPr>
              <p:cNvPr id="36" name="箭头: V 形 35">
                <a:extLst>
                  <a:ext uri="{FF2B5EF4-FFF2-40B4-BE49-F238E27FC236}">
                    <a16:creationId xmlns:a16="http://schemas.microsoft.com/office/drawing/2014/main" id="{CAE7A3BA-FEC0-4521-98D7-D3654251420B}"/>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箭头: V 形 36">
                <a:extLst>
                  <a:ext uri="{FF2B5EF4-FFF2-40B4-BE49-F238E27FC236}">
                    <a16:creationId xmlns:a16="http://schemas.microsoft.com/office/drawing/2014/main" id="{46DC5A8E-CCF1-4DB5-B70E-A35ED5F12B48}"/>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40" name="Freeform 6">
            <a:extLst>
              <a:ext uri="{FF2B5EF4-FFF2-40B4-BE49-F238E27FC236}">
                <a16:creationId xmlns:a16="http://schemas.microsoft.com/office/drawing/2014/main" id="{C9179D6D-D5E9-452E-A73D-D4FCA3C0431C}"/>
              </a:ext>
            </a:extLst>
          </p:cNvPr>
          <p:cNvSpPr/>
          <p:nvPr/>
        </p:nvSpPr>
        <p:spPr bwMode="auto">
          <a:xfrm>
            <a:off x="656167" y="748023"/>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41" name="组合 40">
            <a:extLst>
              <a:ext uri="{FF2B5EF4-FFF2-40B4-BE49-F238E27FC236}">
                <a16:creationId xmlns:a16="http://schemas.microsoft.com/office/drawing/2014/main" id="{60F09538-7155-4515-BA75-BCB2B20478F9}"/>
              </a:ext>
            </a:extLst>
          </p:cNvPr>
          <p:cNvGrpSpPr/>
          <p:nvPr/>
        </p:nvGrpSpPr>
        <p:grpSpPr>
          <a:xfrm>
            <a:off x="3832395" y="1268436"/>
            <a:ext cx="4613026" cy="3066853"/>
            <a:chOff x="1736962" y="2261655"/>
            <a:chExt cx="4613026" cy="3066853"/>
          </a:xfrm>
        </p:grpSpPr>
        <p:sp>
          <p:nvSpPr>
            <p:cNvPr id="42" name="椭圆 41">
              <a:extLst>
                <a:ext uri="{FF2B5EF4-FFF2-40B4-BE49-F238E27FC236}">
                  <a16:creationId xmlns:a16="http://schemas.microsoft.com/office/drawing/2014/main" id="{759FD6F5-637D-40EB-9955-87761E03B642}"/>
                </a:ext>
              </a:extLst>
            </p:cNvPr>
            <p:cNvSpPr/>
            <p:nvPr/>
          </p:nvSpPr>
          <p:spPr>
            <a:xfrm>
              <a:off x="3077598" y="4528298"/>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468A295C-F940-42F0-BB43-0D32E6171EFF}"/>
                </a:ext>
              </a:extLst>
            </p:cNvPr>
            <p:cNvSpPr/>
            <p:nvPr/>
          </p:nvSpPr>
          <p:spPr>
            <a:xfrm>
              <a:off x="1736962" y="2261655"/>
              <a:ext cx="4613026" cy="768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数据预处理：独热编码，归一化</a:t>
              </a:r>
            </a:p>
          </p:txBody>
        </p:sp>
      </p:grpSp>
      <p:sp>
        <p:nvSpPr>
          <p:cNvPr id="44" name="Rectangle 5">
            <a:extLst>
              <a:ext uri="{FF2B5EF4-FFF2-40B4-BE49-F238E27FC236}">
                <a16:creationId xmlns:a16="http://schemas.microsoft.com/office/drawing/2014/main" id="{C352E151-F444-404B-8A9A-4ACC7B3E7A6D}"/>
              </a:ext>
            </a:extLst>
          </p:cNvPr>
          <p:cNvSpPr>
            <a:spLocks noChangeArrowheads="1"/>
          </p:cNvSpPr>
          <p:nvPr/>
        </p:nvSpPr>
        <p:spPr bwMode="auto">
          <a:xfrm>
            <a:off x="1177269" y="2816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6">
            <a:extLst>
              <a:ext uri="{FF2B5EF4-FFF2-40B4-BE49-F238E27FC236}">
                <a16:creationId xmlns:a16="http://schemas.microsoft.com/office/drawing/2014/main" id="{B1984950-EF86-4712-91A5-9D8DB385B404}"/>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Freeform 6">
            <a:extLst>
              <a:ext uri="{FF2B5EF4-FFF2-40B4-BE49-F238E27FC236}">
                <a16:creationId xmlns:a16="http://schemas.microsoft.com/office/drawing/2014/main" id="{890C7E0E-80EC-4614-9978-9F02A0E4D03E}"/>
              </a:ext>
            </a:extLst>
          </p:cNvPr>
          <p:cNvSpPr>
            <a:spLocks noEditPoints="1"/>
          </p:cNvSpPr>
          <p:nvPr/>
        </p:nvSpPr>
        <p:spPr bwMode="auto">
          <a:xfrm>
            <a:off x="5357404" y="3808163"/>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52" name="文本框 51">
            <a:extLst>
              <a:ext uri="{FF2B5EF4-FFF2-40B4-BE49-F238E27FC236}">
                <a16:creationId xmlns:a16="http://schemas.microsoft.com/office/drawing/2014/main" id="{790C534F-A27A-41DF-B29A-4FA3C50A7F8B}"/>
              </a:ext>
            </a:extLst>
          </p:cNvPr>
          <p:cNvSpPr txBox="1"/>
          <p:nvPr/>
        </p:nvSpPr>
        <p:spPr>
          <a:xfrm>
            <a:off x="213783" y="2532827"/>
            <a:ext cx="2429480" cy="646331"/>
          </a:xfrm>
          <a:prstGeom prst="rect">
            <a:avLst/>
          </a:prstGeom>
          <a:noFill/>
        </p:spPr>
        <p:txBody>
          <a:bodyPr wrap="square">
            <a:spAutoFit/>
          </a:bodyPr>
          <a:lstStyle/>
          <a:p>
            <a:pPr marL="5334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未发现缺失值，不用处理异常值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4" name="文本框 53">
            <a:extLst>
              <a:ext uri="{FF2B5EF4-FFF2-40B4-BE49-F238E27FC236}">
                <a16:creationId xmlns:a16="http://schemas.microsoft.com/office/drawing/2014/main" id="{750C7143-D4B9-42F8-9C0A-9A175C0D878A}"/>
              </a:ext>
            </a:extLst>
          </p:cNvPr>
          <p:cNvSpPr txBox="1"/>
          <p:nvPr/>
        </p:nvSpPr>
        <p:spPr>
          <a:xfrm>
            <a:off x="8326152" y="2976060"/>
            <a:ext cx="2616904" cy="1015663"/>
          </a:xfrm>
          <a:prstGeom prst="rect">
            <a:avLst/>
          </a:prstGeom>
          <a:noFill/>
        </p:spPr>
        <p:txBody>
          <a:bodyPr wrap="square">
            <a:spAutoFit/>
          </a:bodyPr>
          <a:lstStyle/>
          <a:p>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进行</a:t>
            </a:r>
            <a:r>
              <a:rPr lang="en-US"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min-max</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归一化</a:t>
            </a:r>
            <a:r>
              <a:rPr lang="zh-CN" altLang="en-US"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（梯度下降法的必要操作）</a:t>
            </a:r>
            <a:endParaRPr lang="zh-CN" altLang="en-US" sz="2000" dirty="0"/>
          </a:p>
        </p:txBody>
      </p:sp>
      <p:sp>
        <p:nvSpPr>
          <p:cNvPr id="56" name="文本框 55">
            <a:extLst>
              <a:ext uri="{FF2B5EF4-FFF2-40B4-BE49-F238E27FC236}">
                <a16:creationId xmlns:a16="http://schemas.microsoft.com/office/drawing/2014/main" id="{A08B010E-2E4C-4D88-8C34-D7690D368AA5}"/>
              </a:ext>
            </a:extLst>
          </p:cNvPr>
          <p:cNvSpPr txBox="1"/>
          <p:nvPr/>
        </p:nvSpPr>
        <p:spPr>
          <a:xfrm>
            <a:off x="516836" y="5554247"/>
            <a:ext cx="6954596" cy="369332"/>
          </a:xfrm>
          <a:prstGeom prst="rect">
            <a:avLst/>
          </a:prstGeom>
          <a:noFill/>
        </p:spPr>
        <p:txBody>
          <a:bodyPr wrap="square">
            <a:spAutoFit/>
          </a:bodyPr>
          <a:lstStyle/>
          <a:p>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对标签值进行独热编码</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pandas</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的方法或者创建零矩阵</a:t>
            </a:r>
            <a:endParaRPr lang="zh-CN" altLang="en-US" dirty="0"/>
          </a:p>
        </p:txBody>
      </p:sp>
      <p:pic>
        <p:nvPicPr>
          <p:cNvPr id="58" name="图片 57">
            <a:extLst>
              <a:ext uri="{FF2B5EF4-FFF2-40B4-BE49-F238E27FC236}">
                <a16:creationId xmlns:a16="http://schemas.microsoft.com/office/drawing/2014/main" id="{BE82CA43-8A09-495D-8060-45F8C0025DF4}"/>
              </a:ext>
            </a:extLst>
          </p:cNvPr>
          <p:cNvPicPr>
            <a:picLocks noChangeAspect="1"/>
          </p:cNvPicPr>
          <p:nvPr/>
        </p:nvPicPr>
        <p:blipFill>
          <a:blip r:embed="rId2"/>
          <a:stretch>
            <a:fillRect/>
          </a:stretch>
        </p:blipFill>
        <p:spPr>
          <a:xfrm>
            <a:off x="213783" y="3346008"/>
            <a:ext cx="4166454" cy="1431551"/>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p:spPr>
      </p:pic>
    </p:spTree>
    <p:extLst>
      <p:ext uri="{BB962C8B-B14F-4D97-AF65-F5344CB8AC3E}">
        <p14:creationId xmlns:p14="http://schemas.microsoft.com/office/powerpoint/2010/main" val="318217776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1000"/>
                                        <p:tgtEl>
                                          <p:spTgt spid="58"/>
                                        </p:tgtEl>
                                      </p:cBhvr>
                                    </p:animEffect>
                                    <p:anim calcmode="lin" valueType="num">
                                      <p:cBhvr>
                                        <p:cTn id="15" dur="1000" fill="hold"/>
                                        <p:tgtEl>
                                          <p:spTgt spid="58"/>
                                        </p:tgtEl>
                                        <p:attrNameLst>
                                          <p:attrName>ppt_x</p:attrName>
                                        </p:attrNameLst>
                                      </p:cBhvr>
                                      <p:tavLst>
                                        <p:tav tm="0">
                                          <p:val>
                                            <p:strVal val="#ppt_x"/>
                                          </p:val>
                                        </p:tav>
                                        <p:tav tm="100000">
                                          <p:val>
                                            <p:strVal val="#ppt_x"/>
                                          </p:val>
                                        </p:tav>
                                      </p:tavLst>
                                    </p:anim>
                                    <p:anim calcmode="lin" valueType="num">
                                      <p:cBhvr>
                                        <p:cTn id="1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A357C2F-B53A-4BC2-8BD3-F4CAFA127B7F}"/>
              </a:ext>
            </a:extLst>
          </p:cNvPr>
          <p:cNvGrpSpPr/>
          <p:nvPr/>
        </p:nvGrpSpPr>
        <p:grpSpPr>
          <a:xfrm>
            <a:off x="-230326" y="616435"/>
            <a:ext cx="4877904" cy="2531483"/>
            <a:chOff x="-230326" y="616435"/>
            <a:chExt cx="4877904" cy="2531483"/>
          </a:xfrm>
        </p:grpSpPr>
        <p:grpSp>
          <p:nvGrpSpPr>
            <p:cNvPr id="7" name="组合 6">
              <a:extLst>
                <a:ext uri="{FF2B5EF4-FFF2-40B4-BE49-F238E27FC236}">
                  <a16:creationId xmlns:a16="http://schemas.microsoft.com/office/drawing/2014/main" id="{5700BEE5-4051-4B3B-84E8-0476EE5EFED3}"/>
                </a:ext>
              </a:extLst>
            </p:cNvPr>
            <p:cNvGrpSpPr/>
            <p:nvPr/>
          </p:nvGrpSpPr>
          <p:grpSpPr>
            <a:xfrm>
              <a:off x="-230326" y="616435"/>
              <a:ext cx="4877904" cy="2531483"/>
              <a:chOff x="-230326" y="616435"/>
              <a:chExt cx="4877904" cy="2531483"/>
            </a:xfrm>
          </p:grpSpPr>
          <p:sp>
            <p:nvSpPr>
              <p:cNvPr id="11" name="矩形 10">
                <a:extLst>
                  <a:ext uri="{FF2B5EF4-FFF2-40B4-BE49-F238E27FC236}">
                    <a16:creationId xmlns:a16="http://schemas.microsoft.com/office/drawing/2014/main" id="{A057B2F1-0BE6-4104-B105-682690C7B707}"/>
                  </a:ext>
                </a:extLst>
              </p:cNvPr>
              <p:cNvSpPr/>
              <p:nvPr/>
            </p:nvSpPr>
            <p:spPr>
              <a:xfrm>
                <a:off x="731519" y="616435"/>
                <a:ext cx="3283890" cy="62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a:solidFill>
                      <a:schemeClr val="accent1">
                        <a:lumMod val="75000"/>
                      </a:schemeClr>
                    </a:solidFill>
                    <a:latin typeface="+mj-ea"/>
                  </a:rPr>
                  <a:t>Softmax</a:t>
                </a:r>
                <a:r>
                  <a:rPr lang="zh-CN" altLang="en-US" sz="3200" dirty="0">
                    <a:solidFill>
                      <a:schemeClr val="accent1">
                        <a:lumMod val="75000"/>
                      </a:schemeClr>
                    </a:solidFill>
                    <a:latin typeface="+mj-ea"/>
                  </a:rPr>
                  <a:t>回归模型</a:t>
                </a:r>
              </a:p>
            </p:txBody>
          </p:sp>
          <p:sp>
            <p:nvSpPr>
              <p:cNvPr id="12" name="文本框 11">
                <a:extLst>
                  <a:ext uri="{FF2B5EF4-FFF2-40B4-BE49-F238E27FC236}">
                    <a16:creationId xmlns:a16="http://schemas.microsoft.com/office/drawing/2014/main" id="{24A3C18B-73FF-4477-A586-C8919CF208DB}"/>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8" name="组合 7">
              <a:extLst>
                <a:ext uri="{FF2B5EF4-FFF2-40B4-BE49-F238E27FC236}">
                  <a16:creationId xmlns:a16="http://schemas.microsoft.com/office/drawing/2014/main" id="{2E4DA42D-C20D-4B46-B172-9769D1BF01B9}"/>
                </a:ext>
              </a:extLst>
            </p:cNvPr>
            <p:cNvGrpSpPr/>
            <p:nvPr/>
          </p:nvGrpSpPr>
          <p:grpSpPr>
            <a:xfrm>
              <a:off x="-228600" y="764274"/>
              <a:ext cx="634030" cy="383292"/>
              <a:chOff x="10627004" y="3081131"/>
              <a:chExt cx="1150867" cy="695738"/>
            </a:xfrm>
          </p:grpSpPr>
          <p:sp>
            <p:nvSpPr>
              <p:cNvPr id="9" name="箭头: V 形 8">
                <a:extLst>
                  <a:ext uri="{FF2B5EF4-FFF2-40B4-BE49-F238E27FC236}">
                    <a16:creationId xmlns:a16="http://schemas.microsoft.com/office/drawing/2014/main" id="{6EBD26F4-DE62-4C96-B880-B935525D45D9}"/>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03AA4B46-F5B0-4066-9A80-C0A94FF01F17}"/>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3" name="Freeform 6">
            <a:extLst>
              <a:ext uri="{FF2B5EF4-FFF2-40B4-BE49-F238E27FC236}">
                <a16:creationId xmlns:a16="http://schemas.microsoft.com/office/drawing/2014/main" id="{7D221AAF-56E6-4BC5-8485-595520191650}"/>
              </a:ext>
            </a:extLst>
          </p:cNvPr>
          <p:cNvSpPr/>
          <p:nvPr/>
        </p:nvSpPr>
        <p:spPr bwMode="auto">
          <a:xfrm>
            <a:off x="731519" y="505351"/>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4" name="组合 13">
            <a:extLst>
              <a:ext uri="{FF2B5EF4-FFF2-40B4-BE49-F238E27FC236}">
                <a16:creationId xmlns:a16="http://schemas.microsoft.com/office/drawing/2014/main" id="{7C916E9A-0DA4-48BC-8648-7D5155A41E94}"/>
              </a:ext>
            </a:extLst>
          </p:cNvPr>
          <p:cNvGrpSpPr/>
          <p:nvPr/>
        </p:nvGrpSpPr>
        <p:grpSpPr>
          <a:xfrm>
            <a:off x="3260426" y="1312319"/>
            <a:ext cx="4374487" cy="2759153"/>
            <a:chOff x="1186050" y="2551881"/>
            <a:chExt cx="4374487" cy="2759153"/>
          </a:xfrm>
        </p:grpSpPr>
        <p:sp>
          <p:nvSpPr>
            <p:cNvPr id="15" name="椭圆 14">
              <a:extLst>
                <a:ext uri="{FF2B5EF4-FFF2-40B4-BE49-F238E27FC236}">
                  <a16:creationId xmlns:a16="http://schemas.microsoft.com/office/drawing/2014/main" id="{C028B655-2A0E-4BB2-A5BB-DBDC3F2E1324}"/>
                </a:ext>
              </a:extLst>
            </p:cNvPr>
            <p:cNvSpPr/>
            <p:nvPr/>
          </p:nvSpPr>
          <p:spPr>
            <a:xfrm>
              <a:off x="3123034" y="4510824"/>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3D92239-0860-440B-8778-7FE304A2D573}"/>
                </a:ext>
              </a:extLst>
            </p:cNvPr>
            <p:cNvSpPr/>
            <p:nvPr/>
          </p:nvSpPr>
          <p:spPr>
            <a:xfrm>
              <a:off x="1186050" y="2551881"/>
              <a:ext cx="4374487" cy="768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算法实现：梯度下降法</a:t>
              </a:r>
            </a:p>
          </p:txBody>
        </p:sp>
      </p:grpSp>
      <p:sp>
        <p:nvSpPr>
          <p:cNvPr id="17" name="Rectangle 5">
            <a:extLst>
              <a:ext uri="{FF2B5EF4-FFF2-40B4-BE49-F238E27FC236}">
                <a16:creationId xmlns:a16="http://schemas.microsoft.com/office/drawing/2014/main" id="{A30EFB80-51E4-44D1-8F22-020B75CB5B1A}"/>
              </a:ext>
            </a:extLst>
          </p:cNvPr>
          <p:cNvSpPr>
            <a:spLocks noChangeArrowheads="1"/>
          </p:cNvSpPr>
          <p:nvPr/>
        </p:nvSpPr>
        <p:spPr bwMode="auto">
          <a:xfrm>
            <a:off x="1177269" y="2816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6">
            <a:extLst>
              <a:ext uri="{FF2B5EF4-FFF2-40B4-BE49-F238E27FC236}">
                <a16:creationId xmlns:a16="http://schemas.microsoft.com/office/drawing/2014/main" id="{E641FA5E-FF2E-4363-A683-3211F0C6A9BE}"/>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Freeform 6">
            <a:extLst>
              <a:ext uri="{FF2B5EF4-FFF2-40B4-BE49-F238E27FC236}">
                <a16:creationId xmlns:a16="http://schemas.microsoft.com/office/drawing/2014/main" id="{216C8A8F-2F21-451C-A9F2-945BBA8F34F3}"/>
              </a:ext>
            </a:extLst>
          </p:cNvPr>
          <p:cNvSpPr>
            <a:spLocks noEditPoints="1"/>
          </p:cNvSpPr>
          <p:nvPr/>
        </p:nvSpPr>
        <p:spPr bwMode="auto">
          <a:xfrm>
            <a:off x="5385871" y="3589320"/>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20" name="文本框 19">
            <a:extLst>
              <a:ext uri="{FF2B5EF4-FFF2-40B4-BE49-F238E27FC236}">
                <a16:creationId xmlns:a16="http://schemas.microsoft.com/office/drawing/2014/main" id="{BD986A7E-9B98-44DD-899A-A8135D27A09A}"/>
              </a:ext>
            </a:extLst>
          </p:cNvPr>
          <p:cNvSpPr txBox="1"/>
          <p:nvPr/>
        </p:nvSpPr>
        <p:spPr>
          <a:xfrm>
            <a:off x="116147" y="2338378"/>
            <a:ext cx="4163076" cy="2031325"/>
          </a:xfrm>
          <a:prstGeom prst="rect">
            <a:avLst/>
          </a:prstGeom>
          <a:noFill/>
        </p:spPr>
        <p:txBody>
          <a:bodyPr wrap="square">
            <a:spAutoFit/>
          </a:bodyPr>
          <a:lstStyle/>
          <a:p>
            <a:pPr marL="533400">
              <a:spcBef>
                <a:spcPts val="1800"/>
              </a:spcBef>
              <a:spcAft>
                <a:spcPts val="1800"/>
              </a:spcAft>
            </a:pPr>
            <a:r>
              <a:rPr lang="zh-CN" altLang="zh-CN" sz="18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引用</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softmax</a:t>
            </a:r>
            <a:r>
              <a:rPr lang="zh-CN" altLang="zh-CN" sz="18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函数（</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sigmoid</a:t>
            </a:r>
            <a:r>
              <a:rPr lang="zh-CN" altLang="zh-CN" sz="18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函数在多分类的推广），将在负无穷和正无穷的预测结果抓换成指数函数，保证了概率的非负性，然后将转化后的结果除以所有转化后的结果之和，可以理解为转化后结果占总数的百分比，这就是</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softmax</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21" name="图片 20">
            <a:extLst>
              <a:ext uri="{FF2B5EF4-FFF2-40B4-BE49-F238E27FC236}">
                <a16:creationId xmlns:a16="http://schemas.microsoft.com/office/drawing/2014/main" id="{36BA9B3F-5CC0-47B0-865A-8527829B5665}"/>
              </a:ext>
            </a:extLst>
          </p:cNvPr>
          <p:cNvPicPr>
            <a:picLocks noChangeAspect="1"/>
          </p:cNvPicPr>
          <p:nvPr/>
        </p:nvPicPr>
        <p:blipFill>
          <a:blip r:embed="rId2"/>
          <a:stretch>
            <a:fillRect/>
          </a:stretch>
        </p:blipFill>
        <p:spPr>
          <a:xfrm>
            <a:off x="4195122" y="4110792"/>
            <a:ext cx="2952772" cy="862753"/>
          </a:xfrm>
          <a:prstGeom prst="rect">
            <a:avLst/>
          </a:prstGeom>
        </p:spPr>
      </p:pic>
      <p:sp>
        <p:nvSpPr>
          <p:cNvPr id="22" name="文本框 21">
            <a:extLst>
              <a:ext uri="{FF2B5EF4-FFF2-40B4-BE49-F238E27FC236}">
                <a16:creationId xmlns:a16="http://schemas.microsoft.com/office/drawing/2014/main" id="{5A3D3DFB-5202-4671-87AD-115440CEAA14}"/>
              </a:ext>
            </a:extLst>
          </p:cNvPr>
          <p:cNvSpPr txBox="1"/>
          <p:nvPr/>
        </p:nvSpPr>
        <p:spPr>
          <a:xfrm>
            <a:off x="213783" y="4657824"/>
            <a:ext cx="3707321" cy="1477328"/>
          </a:xfrm>
          <a:prstGeom prst="rect">
            <a:avLst/>
          </a:prstGeom>
          <a:noFill/>
        </p:spPr>
        <p:txBody>
          <a:bodyPr wrap="square">
            <a:spAutoFit/>
          </a:bodyPr>
          <a:lstStyle/>
          <a:p>
            <a:pPr marL="5334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假设有</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k</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个分类，</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softmax</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对实例</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x</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的类别进行预测时需要分别计算</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x</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属于每一个类别的概率，因此每个类别拥有各自独立的线性函数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23" name="图片 22">
            <a:extLst>
              <a:ext uri="{FF2B5EF4-FFF2-40B4-BE49-F238E27FC236}">
                <a16:creationId xmlns:a16="http://schemas.microsoft.com/office/drawing/2014/main" id="{CC2E819B-1687-402C-A3CD-43CE880AABB0}"/>
              </a:ext>
            </a:extLst>
          </p:cNvPr>
          <p:cNvPicPr>
            <a:picLocks noChangeAspect="1"/>
          </p:cNvPicPr>
          <p:nvPr/>
        </p:nvPicPr>
        <p:blipFill>
          <a:blip r:embed="rId3"/>
          <a:stretch>
            <a:fillRect/>
          </a:stretch>
        </p:blipFill>
        <p:spPr>
          <a:xfrm>
            <a:off x="4195122" y="4855281"/>
            <a:ext cx="5119219" cy="1886028"/>
          </a:xfrm>
          <a:prstGeom prst="rect">
            <a:avLst/>
          </a:prstGeom>
        </p:spPr>
      </p:pic>
      <p:sp>
        <p:nvSpPr>
          <p:cNvPr id="24" name="文本框 23">
            <a:extLst>
              <a:ext uri="{FF2B5EF4-FFF2-40B4-BE49-F238E27FC236}">
                <a16:creationId xmlns:a16="http://schemas.microsoft.com/office/drawing/2014/main" id="{CCDC3FA8-F1AB-4C97-80E7-01BBAF975DBC}"/>
              </a:ext>
            </a:extLst>
          </p:cNvPr>
          <p:cNvSpPr txBox="1"/>
          <p:nvPr/>
        </p:nvSpPr>
        <p:spPr>
          <a:xfrm>
            <a:off x="8183437" y="2000572"/>
            <a:ext cx="3892416" cy="1200329"/>
          </a:xfrm>
          <a:prstGeom prst="rect">
            <a:avLst/>
          </a:prstGeom>
          <a:noFill/>
        </p:spPr>
        <p:txBody>
          <a:bodyPr wrap="square">
            <a:spAutoFit/>
          </a:bodyPr>
          <a:lstStyle/>
          <a:p>
            <a:pPr marL="533400">
              <a:spcBef>
                <a:spcPts val="1800"/>
              </a:spcBef>
              <a:spcAft>
                <a:spcPts val="1800"/>
              </a:spcAft>
            </a:pPr>
            <a:r>
              <a:rPr lang="en-US" altLang="zh-CN" sz="1800" dirty="0" err="1">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Sotfmax</a:t>
            </a:r>
            <a:r>
              <a:rPr lang="zh-CN" alt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函数的输出是预测</a:t>
            </a:r>
            <a:r>
              <a:rPr lang="en-US" altLang="zh-CN" sz="18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x</a:t>
            </a:r>
            <a:r>
              <a:rPr lang="zh-CN" alt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为各类别的概率，通过训练确定了模型参数</a:t>
            </a:r>
            <a:r>
              <a:rPr lang="en-US" altLang="zh-CN" sz="18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W,  </a:t>
            </a:r>
            <a:r>
              <a:rPr lang="zh-CN" alt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便可构建多元分类函数：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25" name="图片 24">
            <a:extLst>
              <a:ext uri="{FF2B5EF4-FFF2-40B4-BE49-F238E27FC236}">
                <a16:creationId xmlns:a16="http://schemas.microsoft.com/office/drawing/2014/main" id="{6ABC7C02-7314-4624-AB06-AD4EF0AC8B41}"/>
              </a:ext>
            </a:extLst>
          </p:cNvPr>
          <p:cNvPicPr>
            <a:picLocks noChangeAspect="1"/>
          </p:cNvPicPr>
          <p:nvPr/>
        </p:nvPicPr>
        <p:blipFill>
          <a:blip r:embed="rId4"/>
          <a:stretch>
            <a:fillRect/>
          </a:stretch>
        </p:blipFill>
        <p:spPr>
          <a:xfrm>
            <a:off x="6915832" y="3355850"/>
            <a:ext cx="5640462" cy="601403"/>
          </a:xfrm>
          <a:prstGeom prst="rect">
            <a:avLst/>
          </a:prstGeom>
        </p:spPr>
      </p:pic>
    </p:spTree>
    <p:extLst>
      <p:ext uri="{BB962C8B-B14F-4D97-AF65-F5344CB8AC3E}">
        <p14:creationId xmlns:p14="http://schemas.microsoft.com/office/powerpoint/2010/main" val="293876340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5D2ACFE-9CBD-4CCD-88E4-E9C3694E078C}"/>
              </a:ext>
            </a:extLst>
          </p:cNvPr>
          <p:cNvGrpSpPr/>
          <p:nvPr/>
        </p:nvGrpSpPr>
        <p:grpSpPr>
          <a:xfrm>
            <a:off x="-230326" y="616435"/>
            <a:ext cx="4877904" cy="2531483"/>
            <a:chOff x="-230326" y="616435"/>
            <a:chExt cx="4877904" cy="2531483"/>
          </a:xfrm>
        </p:grpSpPr>
        <p:grpSp>
          <p:nvGrpSpPr>
            <p:cNvPr id="3" name="组合 2">
              <a:extLst>
                <a:ext uri="{FF2B5EF4-FFF2-40B4-BE49-F238E27FC236}">
                  <a16:creationId xmlns:a16="http://schemas.microsoft.com/office/drawing/2014/main" id="{3B5E12C4-FE25-4F3B-B5AB-F4E768F01A34}"/>
                </a:ext>
              </a:extLst>
            </p:cNvPr>
            <p:cNvGrpSpPr/>
            <p:nvPr/>
          </p:nvGrpSpPr>
          <p:grpSpPr>
            <a:xfrm>
              <a:off x="-230326" y="616435"/>
              <a:ext cx="4877904" cy="2531483"/>
              <a:chOff x="-230326" y="616435"/>
              <a:chExt cx="4877904" cy="2531483"/>
            </a:xfrm>
          </p:grpSpPr>
          <p:sp>
            <p:nvSpPr>
              <p:cNvPr id="7" name="矩形 6">
                <a:extLst>
                  <a:ext uri="{FF2B5EF4-FFF2-40B4-BE49-F238E27FC236}">
                    <a16:creationId xmlns:a16="http://schemas.microsoft.com/office/drawing/2014/main" id="{6D384816-D6C3-420D-AFDB-9720DDC52145}"/>
                  </a:ext>
                </a:extLst>
              </p:cNvPr>
              <p:cNvSpPr/>
              <p:nvPr/>
            </p:nvSpPr>
            <p:spPr>
              <a:xfrm>
                <a:off x="731519" y="616435"/>
                <a:ext cx="3283890" cy="62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a:solidFill>
                      <a:schemeClr val="accent1">
                        <a:lumMod val="75000"/>
                      </a:schemeClr>
                    </a:solidFill>
                    <a:latin typeface="+mj-ea"/>
                  </a:rPr>
                  <a:t>Softmax</a:t>
                </a:r>
                <a:r>
                  <a:rPr lang="zh-CN" altLang="en-US" sz="3200" dirty="0">
                    <a:solidFill>
                      <a:schemeClr val="accent1">
                        <a:lumMod val="75000"/>
                      </a:schemeClr>
                    </a:solidFill>
                    <a:latin typeface="+mj-ea"/>
                  </a:rPr>
                  <a:t>回归模型</a:t>
                </a:r>
              </a:p>
            </p:txBody>
          </p:sp>
          <p:sp>
            <p:nvSpPr>
              <p:cNvPr id="8" name="文本框 7">
                <a:extLst>
                  <a:ext uri="{FF2B5EF4-FFF2-40B4-BE49-F238E27FC236}">
                    <a16:creationId xmlns:a16="http://schemas.microsoft.com/office/drawing/2014/main" id="{201BA931-F96E-4933-89AC-5443B14C19E1}"/>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4" name="组合 3">
              <a:extLst>
                <a:ext uri="{FF2B5EF4-FFF2-40B4-BE49-F238E27FC236}">
                  <a16:creationId xmlns:a16="http://schemas.microsoft.com/office/drawing/2014/main" id="{BB99E67C-7F68-4258-938E-9AD0F9FFC5ED}"/>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D5686936-AA1F-42AE-AD00-D504CC51AE1A}"/>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05D65A6D-DAD5-41DE-9A64-EECAD112B5D3}"/>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 name="Freeform 6">
            <a:extLst>
              <a:ext uri="{FF2B5EF4-FFF2-40B4-BE49-F238E27FC236}">
                <a16:creationId xmlns:a16="http://schemas.microsoft.com/office/drawing/2014/main" id="{DA8FC9E1-CE71-48C5-B15A-5BA9CE721A8C}"/>
              </a:ext>
            </a:extLst>
          </p:cNvPr>
          <p:cNvSpPr/>
          <p:nvPr/>
        </p:nvSpPr>
        <p:spPr bwMode="auto">
          <a:xfrm>
            <a:off x="731519" y="505351"/>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0" name="组合 9">
            <a:extLst>
              <a:ext uri="{FF2B5EF4-FFF2-40B4-BE49-F238E27FC236}">
                <a16:creationId xmlns:a16="http://schemas.microsoft.com/office/drawing/2014/main" id="{2E646051-FED6-44AA-822A-A87F2F47E6F2}"/>
              </a:ext>
            </a:extLst>
          </p:cNvPr>
          <p:cNvGrpSpPr/>
          <p:nvPr/>
        </p:nvGrpSpPr>
        <p:grpSpPr>
          <a:xfrm>
            <a:off x="3260426" y="1312319"/>
            <a:ext cx="4374487" cy="2759153"/>
            <a:chOff x="1186050" y="2551881"/>
            <a:chExt cx="4374487" cy="2759153"/>
          </a:xfrm>
        </p:grpSpPr>
        <p:sp>
          <p:nvSpPr>
            <p:cNvPr id="11" name="椭圆 10">
              <a:extLst>
                <a:ext uri="{FF2B5EF4-FFF2-40B4-BE49-F238E27FC236}">
                  <a16:creationId xmlns:a16="http://schemas.microsoft.com/office/drawing/2014/main" id="{E458E036-BD5F-4E2F-B32F-05C1B5DF5AD0}"/>
                </a:ext>
              </a:extLst>
            </p:cNvPr>
            <p:cNvSpPr/>
            <p:nvPr/>
          </p:nvSpPr>
          <p:spPr>
            <a:xfrm>
              <a:off x="3123034" y="4510824"/>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423EAC8-BB12-4FE2-B256-4D4D4485575B}"/>
                </a:ext>
              </a:extLst>
            </p:cNvPr>
            <p:cNvSpPr/>
            <p:nvPr/>
          </p:nvSpPr>
          <p:spPr>
            <a:xfrm>
              <a:off x="1186050" y="2551881"/>
              <a:ext cx="4374487" cy="768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算法实现：梯度下降法</a:t>
              </a:r>
            </a:p>
          </p:txBody>
        </p:sp>
      </p:grpSp>
      <p:sp>
        <p:nvSpPr>
          <p:cNvPr id="13" name="Rectangle 5">
            <a:extLst>
              <a:ext uri="{FF2B5EF4-FFF2-40B4-BE49-F238E27FC236}">
                <a16:creationId xmlns:a16="http://schemas.microsoft.com/office/drawing/2014/main" id="{CD6DDD28-A716-48BA-B513-234207A6D2A0}"/>
              </a:ext>
            </a:extLst>
          </p:cNvPr>
          <p:cNvSpPr>
            <a:spLocks noChangeArrowheads="1"/>
          </p:cNvSpPr>
          <p:nvPr/>
        </p:nvSpPr>
        <p:spPr bwMode="auto">
          <a:xfrm>
            <a:off x="1198186" y="28482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
            <a:extLst>
              <a:ext uri="{FF2B5EF4-FFF2-40B4-BE49-F238E27FC236}">
                <a16:creationId xmlns:a16="http://schemas.microsoft.com/office/drawing/2014/main" id="{651E40CF-7A78-4467-907F-ACEEF42E6E2C}"/>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Freeform 6">
            <a:extLst>
              <a:ext uri="{FF2B5EF4-FFF2-40B4-BE49-F238E27FC236}">
                <a16:creationId xmlns:a16="http://schemas.microsoft.com/office/drawing/2014/main" id="{AD4B077D-1170-4315-93DB-F075AAFC176C}"/>
              </a:ext>
            </a:extLst>
          </p:cNvPr>
          <p:cNvSpPr>
            <a:spLocks noEditPoints="1"/>
          </p:cNvSpPr>
          <p:nvPr/>
        </p:nvSpPr>
        <p:spPr bwMode="auto">
          <a:xfrm>
            <a:off x="5385871" y="3589320"/>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21" name="文本框 20">
            <a:extLst>
              <a:ext uri="{FF2B5EF4-FFF2-40B4-BE49-F238E27FC236}">
                <a16:creationId xmlns:a16="http://schemas.microsoft.com/office/drawing/2014/main" id="{3527FD60-9050-4152-BE9C-2AC254B35667}"/>
              </a:ext>
            </a:extLst>
          </p:cNvPr>
          <p:cNvSpPr txBox="1"/>
          <p:nvPr/>
        </p:nvSpPr>
        <p:spPr>
          <a:xfrm>
            <a:off x="776232" y="3481712"/>
            <a:ext cx="3795768" cy="1200329"/>
          </a:xfrm>
          <a:prstGeom prst="rect">
            <a:avLst/>
          </a:prstGeom>
          <a:noFill/>
        </p:spPr>
        <p:txBody>
          <a:bodyPr wrap="square">
            <a:spAutoFit/>
          </a:bodyPr>
          <a:lstStyle/>
          <a:p>
            <a:pPr marL="5334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对预测的标签值进行独热编码，由最大似然估计得到的损失函数为交叉熵，其中</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I</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为示性函数，用独热编码实现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5" name="文本框 24">
            <a:extLst>
              <a:ext uri="{FF2B5EF4-FFF2-40B4-BE49-F238E27FC236}">
                <a16:creationId xmlns:a16="http://schemas.microsoft.com/office/drawing/2014/main" id="{24209EDB-1995-40DB-B434-F32B7596A8D7}"/>
              </a:ext>
            </a:extLst>
          </p:cNvPr>
          <p:cNvSpPr txBox="1"/>
          <p:nvPr/>
        </p:nvSpPr>
        <p:spPr>
          <a:xfrm>
            <a:off x="731519" y="2575409"/>
            <a:ext cx="4489458" cy="369332"/>
          </a:xfrm>
          <a:prstGeom prst="rect">
            <a:avLst/>
          </a:prstGeom>
          <a:noFill/>
        </p:spPr>
        <p:txBody>
          <a:bodyPr wrap="square">
            <a:spAutoFit/>
          </a:bodyPr>
          <a:lstStyle/>
          <a:p>
            <a:pPr marL="533400">
              <a:spcBef>
                <a:spcPts val="1800"/>
              </a:spcBef>
              <a:spcAft>
                <a:spcPts val="1800"/>
              </a:spcAft>
            </a:pP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训练模型，求解参数</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W</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26" name="图片 25">
            <a:extLst>
              <a:ext uri="{FF2B5EF4-FFF2-40B4-BE49-F238E27FC236}">
                <a16:creationId xmlns:a16="http://schemas.microsoft.com/office/drawing/2014/main" id="{8F60D9D7-D207-4D12-BA2F-813225F0065D}"/>
              </a:ext>
            </a:extLst>
          </p:cNvPr>
          <p:cNvPicPr>
            <a:picLocks noChangeAspect="1"/>
          </p:cNvPicPr>
          <p:nvPr/>
        </p:nvPicPr>
        <p:blipFill>
          <a:blip r:embed="rId2"/>
          <a:stretch>
            <a:fillRect/>
          </a:stretch>
        </p:blipFill>
        <p:spPr>
          <a:xfrm>
            <a:off x="776232" y="4682041"/>
            <a:ext cx="5395804" cy="1067538"/>
          </a:xfrm>
          <a:prstGeom prst="rect">
            <a:avLst/>
          </a:prstGeom>
        </p:spPr>
      </p:pic>
      <p:pic>
        <p:nvPicPr>
          <p:cNvPr id="27" name="图片 26">
            <a:extLst>
              <a:ext uri="{FF2B5EF4-FFF2-40B4-BE49-F238E27FC236}">
                <a16:creationId xmlns:a16="http://schemas.microsoft.com/office/drawing/2014/main" id="{88329C61-77BF-43AC-BFB6-BDFAE025E3D8}"/>
              </a:ext>
            </a:extLst>
          </p:cNvPr>
          <p:cNvPicPr>
            <a:picLocks noChangeAspect="1"/>
          </p:cNvPicPr>
          <p:nvPr/>
        </p:nvPicPr>
        <p:blipFill>
          <a:blip r:embed="rId3"/>
          <a:stretch>
            <a:fillRect/>
          </a:stretch>
        </p:blipFill>
        <p:spPr>
          <a:xfrm>
            <a:off x="776232" y="5749579"/>
            <a:ext cx="3697571" cy="776908"/>
          </a:xfrm>
          <a:prstGeom prst="rect">
            <a:avLst/>
          </a:prstGeom>
        </p:spPr>
      </p:pic>
      <p:sp>
        <p:nvSpPr>
          <p:cNvPr id="29" name="文本框 28">
            <a:extLst>
              <a:ext uri="{FF2B5EF4-FFF2-40B4-BE49-F238E27FC236}">
                <a16:creationId xmlns:a16="http://schemas.microsoft.com/office/drawing/2014/main" id="{F8A4E0C8-D540-4A6B-AB18-FF2EFA256E7C}"/>
              </a:ext>
            </a:extLst>
          </p:cNvPr>
          <p:cNvSpPr txBox="1"/>
          <p:nvPr/>
        </p:nvSpPr>
        <p:spPr>
          <a:xfrm>
            <a:off x="8340191" y="2294791"/>
            <a:ext cx="2441562" cy="369332"/>
          </a:xfrm>
          <a:prstGeom prst="rect">
            <a:avLst/>
          </a:prstGeom>
          <a:noFill/>
        </p:spPr>
        <p:txBody>
          <a:bodyPr wrap="square">
            <a:spAutoFit/>
          </a:bodyPr>
          <a:lstStyle/>
          <a:p>
            <a:pPr marL="266700" indent="2667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求偏导后梯度为</a:t>
            </a:r>
            <a:r>
              <a:rPr lang="en-US"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30" name="图片 29">
            <a:extLst>
              <a:ext uri="{FF2B5EF4-FFF2-40B4-BE49-F238E27FC236}">
                <a16:creationId xmlns:a16="http://schemas.microsoft.com/office/drawing/2014/main" id="{F6131675-BD81-4EB9-8264-7E0FEF6B86F4}"/>
              </a:ext>
            </a:extLst>
          </p:cNvPr>
          <p:cNvPicPr>
            <a:picLocks noChangeAspect="1"/>
          </p:cNvPicPr>
          <p:nvPr/>
        </p:nvPicPr>
        <p:blipFill>
          <a:blip r:embed="rId4"/>
          <a:stretch>
            <a:fillRect/>
          </a:stretch>
        </p:blipFill>
        <p:spPr>
          <a:xfrm>
            <a:off x="7423438" y="2894250"/>
            <a:ext cx="5047477" cy="1071283"/>
          </a:xfrm>
          <a:prstGeom prst="rect">
            <a:avLst/>
          </a:prstGeom>
        </p:spPr>
      </p:pic>
      <p:sp>
        <p:nvSpPr>
          <p:cNvPr id="32" name="文本框 31">
            <a:extLst>
              <a:ext uri="{FF2B5EF4-FFF2-40B4-BE49-F238E27FC236}">
                <a16:creationId xmlns:a16="http://schemas.microsoft.com/office/drawing/2014/main" id="{71CAECBA-0242-42FB-9647-8C92FCB8E4E0}"/>
              </a:ext>
            </a:extLst>
          </p:cNvPr>
          <p:cNvSpPr txBox="1"/>
          <p:nvPr/>
        </p:nvSpPr>
        <p:spPr>
          <a:xfrm>
            <a:off x="6752456" y="4174209"/>
            <a:ext cx="5128592" cy="1015663"/>
          </a:xfrm>
          <a:prstGeom prst="rect">
            <a:avLst/>
          </a:prstGeom>
          <a:noFill/>
        </p:spPr>
        <p:txBody>
          <a:bodyPr wrap="square">
            <a:spAutoFit/>
          </a:bodyPr>
          <a:lstStyle/>
          <a:p>
            <a:pPr marL="533400">
              <a:spcBef>
                <a:spcPts val="1800"/>
              </a:spcBef>
              <a:spcAft>
                <a:spcPts val="1800"/>
              </a:spcAft>
            </a:pPr>
            <a:r>
              <a:rPr lang="en-US" altLang="zh-CN" sz="2400" dirty="0" err="1">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h</a:t>
            </a:r>
            <a:r>
              <a:rPr lang="en-US" altLang="zh-CN" sz="1200" dirty="0" err="1">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W</a:t>
            </a:r>
            <a:r>
              <a:rPr lang="en-US" altLang="zh-CN" sz="12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x</a:t>
            </a:r>
            <a:r>
              <a:rPr lang="en-US" altLang="zh-CN" sz="12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i​</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en-US" altLang="zh-CN" sz="12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j​</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−I</a:t>
            </a:r>
            <a:r>
              <a:rPr lang="en-US" altLang="zh-CN" sz="24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2400" dirty="0" err="1">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y</a:t>
            </a:r>
            <a:r>
              <a:rPr lang="en-US" altLang="zh-CN" sz="1200" dirty="0" err="1">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i</a:t>
            </a:r>
            <a:r>
              <a:rPr lang="en-US" altLang="zh-CN" sz="12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=j</a:t>
            </a:r>
            <a:r>
              <a:rPr lang="en-US" altLang="zh-CN" sz="2400" dirty="0">
                <a:solidFill>
                  <a:srgbClr val="4D4D4D"/>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4D4D4D"/>
                </a:solidFill>
                <a:effectLst/>
                <a:latin typeface="宋体" panose="02010600030101010101" pitchFamily="2" charset="-122"/>
                <a:ea typeface="宋体" panose="02010600030101010101" pitchFamily="2" charset="-122"/>
                <a:cs typeface="Times New Roman" panose="02020603050405020304" pitchFamily="18" charset="0"/>
              </a:rPr>
              <a:t>可</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以解释为模型预测</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xi​</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为第</a:t>
            </a:r>
            <a:r>
              <a:rPr lang="en-US" altLang="zh-CN" sz="1800" dirty="0">
                <a:solidFill>
                  <a:srgbClr val="4D4D4D"/>
                </a:solidFill>
                <a:effectLst/>
                <a:latin typeface="宋体" panose="02010600030101010101" pitchFamily="2" charset="-122"/>
                <a:ea typeface="宋体" panose="02010600030101010101" pitchFamily="2" charset="-122"/>
                <a:cs typeface="宋体" panose="02010600030101010101" pitchFamily="2" charset="-122"/>
              </a:rPr>
              <a:t>j</a:t>
            </a:r>
            <a:r>
              <a:rPr lang="zh-CN" altLang="zh-CN" sz="1800" dirty="0">
                <a:solidFill>
                  <a:srgbClr val="4D4D4D"/>
                </a:solidFill>
                <a:effectLst/>
                <a:latin typeface="宋体" panose="02010600030101010101" pitchFamily="2" charset="-122"/>
                <a:ea typeface="宋体" panose="02010600030101010101" pitchFamily="2" charset="-122"/>
                <a:cs typeface="Times New Roman" panose="02020603050405020304" pitchFamily="18" charset="0"/>
              </a:rPr>
              <a:t>类别的概率与其是为第</a:t>
            </a:r>
            <a:r>
              <a:rPr lang="en-US" altLang="zh-CN" sz="1800" dirty="0">
                <a:solidFill>
                  <a:srgbClr val="4D4D4D"/>
                </a:solidFill>
                <a:effectLst/>
                <a:latin typeface="宋体" panose="02010600030101010101" pitchFamily="2" charset="-122"/>
                <a:ea typeface="宋体" panose="02010600030101010101" pitchFamily="2" charset="-122"/>
                <a:cs typeface="宋体" panose="02010600030101010101" pitchFamily="2" charset="-122"/>
              </a:rPr>
              <a:t>j</a:t>
            </a:r>
            <a:r>
              <a:rPr lang="zh-CN" altLang="zh-CN" sz="1800" dirty="0">
                <a:solidFill>
                  <a:srgbClr val="4D4D4D"/>
                </a:solidFill>
                <a:effectLst/>
                <a:latin typeface="宋体" panose="02010600030101010101" pitchFamily="2" charset="-122"/>
                <a:ea typeface="宋体" panose="02010600030101010101" pitchFamily="2" charset="-122"/>
                <a:cs typeface="Times New Roman" panose="02020603050405020304" pitchFamily="18" charset="0"/>
              </a:rPr>
              <a:t>类别之间的误差。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文本框 33">
            <a:extLst>
              <a:ext uri="{FF2B5EF4-FFF2-40B4-BE49-F238E27FC236}">
                <a16:creationId xmlns:a16="http://schemas.microsoft.com/office/drawing/2014/main" id="{63E1A680-6B5B-4530-8E90-0EC1767E4FB4}"/>
              </a:ext>
            </a:extLst>
          </p:cNvPr>
          <p:cNvSpPr txBox="1"/>
          <p:nvPr/>
        </p:nvSpPr>
        <p:spPr>
          <a:xfrm>
            <a:off x="6230414" y="5352851"/>
            <a:ext cx="6012780" cy="1200329"/>
          </a:xfrm>
          <a:prstGeom prst="rect">
            <a:avLst/>
          </a:prstGeom>
          <a:noFill/>
        </p:spPr>
        <p:txBody>
          <a:bodyPr wrap="square">
            <a:spAutoFit/>
          </a:bodyPr>
          <a:lstStyle/>
          <a:p>
            <a:pPr marL="533400">
              <a:spcBef>
                <a:spcPts val="1800"/>
              </a:spcBef>
              <a:spcAft>
                <a:spcPts val="1800"/>
              </a:spcAft>
            </a:pPr>
            <a:r>
              <a:rPr lang="zh-CN" altLang="zh-CN" sz="18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通过迭代</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，不断更新梯度与权重，得到使损失函数收敛的特征权重矩阵，再利用矩阵乘法与测试集的特征矩阵相乘得到每个样本的属于各个类别的概率，将最大概率对应的标签值作为预测值。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2170859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anim calcmode="lin" valueType="num">
                                      <p:cBhvr>
                                        <p:cTn id="57" dur="1000" fill="hold"/>
                                        <p:tgtEl>
                                          <p:spTgt spid="34"/>
                                        </p:tgtEl>
                                        <p:attrNameLst>
                                          <p:attrName>ppt_x</p:attrName>
                                        </p:attrNameLst>
                                      </p:cBhvr>
                                      <p:tavLst>
                                        <p:tav tm="0">
                                          <p:val>
                                            <p:strVal val="#ppt_x"/>
                                          </p:val>
                                        </p:tav>
                                        <p:tav tm="100000">
                                          <p:val>
                                            <p:strVal val="#ppt_x"/>
                                          </p:val>
                                        </p:tav>
                                      </p:tavLst>
                                    </p:anim>
                                    <p:anim calcmode="lin" valueType="num">
                                      <p:cBhvr>
                                        <p:cTn id="5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9" grpId="0"/>
      <p:bldP spid="32"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36" name="组合 35"/>
          <p:cNvGrpSpPr/>
          <p:nvPr/>
        </p:nvGrpSpPr>
        <p:grpSpPr>
          <a:xfrm>
            <a:off x="-27744" y="721491"/>
            <a:ext cx="4946747" cy="720029"/>
            <a:chOff x="-27744" y="721491"/>
            <a:chExt cx="4946747" cy="720029"/>
          </a:xfrm>
        </p:grpSpPr>
        <p:grpSp>
          <p:nvGrpSpPr>
            <p:cNvPr id="2" name="组合 1"/>
            <p:cNvGrpSpPr/>
            <p:nvPr/>
          </p:nvGrpSpPr>
          <p:grpSpPr>
            <a:xfrm>
              <a:off x="606286" y="721491"/>
              <a:ext cx="4312717" cy="720029"/>
              <a:chOff x="606286" y="721491"/>
              <a:chExt cx="4312717" cy="720029"/>
            </a:xfrm>
            <a:solidFill>
              <a:schemeClr val="bg1">
                <a:lumMod val="95000"/>
              </a:schemeClr>
            </a:solidFill>
          </p:grpSpPr>
          <p:sp>
            <p:nvSpPr>
              <p:cNvPr id="3" name="矩形 2"/>
              <p:cNvSpPr/>
              <p:nvPr/>
            </p:nvSpPr>
            <p:spPr>
              <a:xfrm>
                <a:off x="606286" y="725903"/>
                <a:ext cx="1818861" cy="715617"/>
              </a:xfrm>
              <a:prstGeom prst="rect">
                <a:avLst/>
              </a:prstGeom>
              <a:noFill/>
              <a:ln>
                <a:noFill/>
              </a:ln>
              <a:extLst>
                <a:ext uri="{909E8E84-426E-40DD-AFC4-6F175D3DCCD1}">
                  <a14:hiddenFill xmlns:a14="http://schemas.microsoft.com/office/drawing/2010/main">
                    <a:grp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solidFill>
                      <a:schemeClr val="accent1"/>
                    </a:solidFill>
                  </a:rPr>
                  <a:t>目录</a:t>
                </a:r>
                <a:r>
                  <a:rPr lang="en-US" altLang="zh-CN" sz="5400" dirty="0">
                    <a:solidFill>
                      <a:schemeClr val="tx2"/>
                    </a:solidFill>
                  </a:rPr>
                  <a:t>/</a:t>
                </a:r>
                <a:endParaRPr lang="zh-CN" altLang="en-US" sz="5400" dirty="0">
                  <a:solidFill>
                    <a:schemeClr val="tx2"/>
                  </a:solidFill>
                </a:endParaRPr>
              </a:p>
            </p:txBody>
          </p:sp>
          <p:sp>
            <p:nvSpPr>
              <p:cNvPr id="4" name="矩形 3"/>
              <p:cNvSpPr/>
              <p:nvPr/>
            </p:nvSpPr>
            <p:spPr>
              <a:xfrm>
                <a:off x="2280545" y="721491"/>
                <a:ext cx="2638458" cy="651494"/>
              </a:xfrm>
              <a:prstGeom prst="rect">
                <a:avLst/>
              </a:prstGeom>
              <a:noFill/>
              <a:ln>
                <a:noFill/>
              </a:ln>
              <a:extLst>
                <a:ext uri="{909E8E84-426E-40DD-AFC4-6F175D3DCCD1}">
                  <a14:hiddenFill xmlns:a14="http://schemas.microsoft.com/office/drawing/2010/main">
                    <a:grp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2"/>
                    </a:solidFill>
                  </a:rPr>
                  <a:t>CONTENTS</a:t>
                </a:r>
                <a:endParaRPr lang="zh-CN" altLang="en-US" sz="3600" b="1" dirty="0">
                  <a:solidFill>
                    <a:schemeClr val="tx2"/>
                  </a:solidFill>
                </a:endParaRPr>
              </a:p>
            </p:txBody>
          </p:sp>
        </p:grpSp>
        <p:grpSp>
          <p:nvGrpSpPr>
            <p:cNvPr id="27" name="组合 26"/>
            <p:cNvGrpSpPr/>
            <p:nvPr/>
          </p:nvGrpSpPr>
          <p:grpSpPr>
            <a:xfrm>
              <a:off x="-27744" y="892065"/>
              <a:ext cx="634030" cy="383292"/>
              <a:chOff x="-228600" y="764274"/>
              <a:chExt cx="634030" cy="383292"/>
            </a:xfrm>
          </p:grpSpPr>
          <p:sp>
            <p:nvSpPr>
              <p:cNvPr id="25" name="箭头: V 形 24"/>
              <p:cNvSpPr/>
              <p:nvPr/>
            </p:nvSpPr>
            <p:spPr>
              <a:xfrm>
                <a:off x="22137" y="764274"/>
                <a:ext cx="383293" cy="383292"/>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箭头: V 形 25"/>
              <p:cNvSpPr/>
              <p:nvPr/>
            </p:nvSpPr>
            <p:spPr>
              <a:xfrm>
                <a:off x="-228600" y="764274"/>
                <a:ext cx="383293" cy="383292"/>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35" name="组合 34"/>
          <p:cNvGrpSpPr/>
          <p:nvPr/>
        </p:nvGrpSpPr>
        <p:grpSpPr>
          <a:xfrm>
            <a:off x="1094778" y="1668127"/>
            <a:ext cx="4843275" cy="1979014"/>
            <a:chOff x="2723187" y="1988530"/>
            <a:chExt cx="4843275" cy="1979014"/>
          </a:xfrm>
        </p:grpSpPr>
        <p:grpSp>
          <p:nvGrpSpPr>
            <p:cNvPr id="5" name="组合 4"/>
            <p:cNvGrpSpPr/>
            <p:nvPr/>
          </p:nvGrpSpPr>
          <p:grpSpPr>
            <a:xfrm>
              <a:off x="2967757" y="1988530"/>
              <a:ext cx="4598705" cy="1979014"/>
              <a:chOff x="6589262" y="1101254"/>
              <a:chExt cx="4598705" cy="1979014"/>
            </a:xfrm>
          </p:grpSpPr>
          <p:grpSp>
            <p:nvGrpSpPr>
              <p:cNvPr id="6" name="组合 5"/>
              <p:cNvGrpSpPr/>
              <p:nvPr/>
            </p:nvGrpSpPr>
            <p:grpSpPr>
              <a:xfrm>
                <a:off x="6589262" y="1192120"/>
                <a:ext cx="4598705" cy="1888148"/>
                <a:chOff x="6628695" y="1282987"/>
                <a:chExt cx="4598705" cy="1888148"/>
              </a:xfrm>
            </p:grpSpPr>
            <p:sp>
              <p:nvSpPr>
                <p:cNvPr id="8" name="文本框 7"/>
                <p:cNvSpPr txBox="1"/>
                <p:nvPr/>
              </p:nvSpPr>
              <p:spPr>
                <a:xfrm>
                  <a:off x="7359324" y="1282987"/>
                  <a:ext cx="3137448" cy="521970"/>
                </a:xfrm>
                <a:prstGeom prst="rect">
                  <a:avLst/>
                </a:prstGeom>
                <a:noFill/>
              </p:spPr>
              <p:txBody>
                <a:bodyPr wrap="square" rtlCol="0">
                  <a:spAutoFit/>
                </a:bodyPr>
                <a:lstStyle/>
                <a:p>
                  <a:r>
                    <a:rPr lang="zh-CN" altLang="en-US" sz="2800" b="1" dirty="0">
                      <a:solidFill>
                        <a:schemeClr val="accent1"/>
                      </a:solidFill>
                      <a:latin typeface="+mj-ea"/>
                      <a:ea typeface="+mj-ea"/>
                    </a:rPr>
                    <a:t>项目实现过程</a:t>
                  </a:r>
                </a:p>
              </p:txBody>
            </p:sp>
            <p:sp>
              <p:nvSpPr>
                <p:cNvPr id="9" name="文本框 8"/>
                <p:cNvSpPr txBox="1"/>
                <p:nvPr/>
              </p:nvSpPr>
              <p:spPr>
                <a:xfrm>
                  <a:off x="6628695" y="2008316"/>
                  <a:ext cx="4598705" cy="1162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chemeClr val="tx1">
                          <a:lumMod val="50000"/>
                          <a:lumOff val="50000"/>
                        </a:schemeClr>
                      </a:solidFill>
                    </a:rPr>
                    <a:t>前期准备工作</a:t>
                  </a:r>
                </a:p>
                <a:p>
                  <a:pPr marL="285750" indent="-285750">
                    <a:lnSpc>
                      <a:spcPct val="150000"/>
                    </a:lnSpc>
                    <a:buFont typeface="Wingdings" panose="05000000000000000000" pitchFamily="2" charset="2"/>
                    <a:buChar char="Ø"/>
                  </a:pPr>
                  <a:r>
                    <a:rPr lang="zh-CN" altLang="en-US" sz="1600" b="1" dirty="0">
                      <a:solidFill>
                        <a:schemeClr val="tx1">
                          <a:lumMod val="50000"/>
                          <a:lumOff val="50000"/>
                        </a:schemeClr>
                      </a:solidFill>
                    </a:rPr>
                    <a:t>中期实现工作</a:t>
                  </a:r>
                  <a:endParaRPr lang="en-US" altLang="zh-CN" sz="1600" b="1" dirty="0">
                    <a:solidFill>
                      <a:schemeClr val="tx1">
                        <a:lumMod val="50000"/>
                        <a:lumOff val="50000"/>
                      </a:schemeClr>
                    </a:solidFill>
                  </a:endParaRPr>
                </a:p>
                <a:p>
                  <a:pPr marL="285750" indent="-285750">
                    <a:lnSpc>
                      <a:spcPct val="150000"/>
                    </a:lnSpc>
                    <a:buFont typeface="Wingdings" panose="05000000000000000000" pitchFamily="2" charset="2"/>
                    <a:buChar char="Ø"/>
                  </a:pPr>
                  <a:r>
                    <a:rPr lang="zh-CN" altLang="en-US" sz="1600" b="1" dirty="0">
                      <a:solidFill>
                        <a:schemeClr val="tx1">
                          <a:lumMod val="50000"/>
                          <a:lumOff val="50000"/>
                        </a:schemeClr>
                      </a:solidFill>
                    </a:rPr>
                    <a:t>后期收尾工作</a:t>
                  </a:r>
                </a:p>
              </p:txBody>
            </p:sp>
          </p:grpSp>
          <p:sp>
            <p:nvSpPr>
              <p:cNvPr id="7" name="矩形 6"/>
              <p:cNvSpPr/>
              <p:nvPr/>
            </p:nvSpPr>
            <p:spPr>
              <a:xfrm>
                <a:off x="6621163" y="1101254"/>
                <a:ext cx="765313" cy="704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solidFill>
                  </a:rPr>
                  <a:t>01</a:t>
                </a:r>
                <a:endParaRPr lang="zh-CN" altLang="en-US" sz="3200" b="1" dirty="0">
                  <a:solidFill>
                    <a:schemeClr val="accent1"/>
                  </a:solidFill>
                </a:endParaRPr>
              </a:p>
            </p:txBody>
          </p:sp>
        </p:grpSp>
        <p:sp>
          <p:nvSpPr>
            <p:cNvPr id="28" name="箭头: V 形 27"/>
            <p:cNvSpPr/>
            <p:nvPr/>
          </p:nvSpPr>
          <p:spPr>
            <a:xfrm>
              <a:off x="2723187" y="2246243"/>
              <a:ext cx="189526" cy="189526"/>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2" name="组合 31"/>
          <p:cNvGrpSpPr/>
          <p:nvPr/>
        </p:nvGrpSpPr>
        <p:grpSpPr>
          <a:xfrm>
            <a:off x="6392294" y="1686486"/>
            <a:ext cx="4875176" cy="2225455"/>
            <a:chOff x="2723187" y="2912869"/>
            <a:chExt cx="4875176" cy="2225455"/>
          </a:xfrm>
        </p:grpSpPr>
        <p:grpSp>
          <p:nvGrpSpPr>
            <p:cNvPr id="10" name="组合 9"/>
            <p:cNvGrpSpPr/>
            <p:nvPr/>
          </p:nvGrpSpPr>
          <p:grpSpPr>
            <a:xfrm>
              <a:off x="2999658" y="2912869"/>
              <a:ext cx="4598705" cy="2225455"/>
              <a:chOff x="6621163" y="1101254"/>
              <a:chExt cx="4598705" cy="2225455"/>
            </a:xfrm>
          </p:grpSpPr>
          <p:grpSp>
            <p:nvGrpSpPr>
              <p:cNvPr id="11" name="组合 10"/>
              <p:cNvGrpSpPr/>
              <p:nvPr/>
            </p:nvGrpSpPr>
            <p:grpSpPr>
              <a:xfrm>
                <a:off x="6621163" y="1192120"/>
                <a:ext cx="4598705" cy="2134589"/>
                <a:chOff x="6660596" y="1282987"/>
                <a:chExt cx="4598705" cy="2134589"/>
              </a:xfrm>
            </p:grpSpPr>
            <p:sp>
              <p:nvSpPr>
                <p:cNvPr id="13" name="文本框 12"/>
                <p:cNvSpPr txBox="1"/>
                <p:nvPr/>
              </p:nvSpPr>
              <p:spPr>
                <a:xfrm>
                  <a:off x="7359324" y="1282987"/>
                  <a:ext cx="313744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mj-ea"/>
                      <a:ea typeface="+mj-ea"/>
                    </a:rPr>
                    <a:t>成功项目展示</a:t>
                  </a:r>
                </a:p>
              </p:txBody>
            </p:sp>
            <p:sp>
              <p:nvSpPr>
                <p:cNvPr id="14" name="文本框 13"/>
                <p:cNvSpPr txBox="1"/>
                <p:nvPr/>
              </p:nvSpPr>
              <p:spPr>
                <a:xfrm>
                  <a:off x="6660596" y="1885425"/>
                  <a:ext cx="4598705" cy="153215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chemeClr val="tx1">
                          <a:lumMod val="50000"/>
                          <a:lumOff val="50000"/>
                        </a:schemeClr>
                      </a:solidFill>
                    </a:rPr>
                    <a:t>线性回归模型</a:t>
                  </a:r>
                </a:p>
                <a:p>
                  <a:pPr marL="285750" indent="-285750">
                    <a:lnSpc>
                      <a:spcPct val="150000"/>
                    </a:lnSpc>
                    <a:buFont typeface="Wingdings" panose="05000000000000000000" pitchFamily="2" charset="2"/>
                    <a:buChar char="Ø"/>
                  </a:pPr>
                  <a:r>
                    <a:rPr lang="en-US" altLang="zh-CN" sz="1600" b="1" dirty="0" err="1">
                      <a:solidFill>
                        <a:schemeClr val="tx1">
                          <a:lumMod val="50000"/>
                          <a:lumOff val="50000"/>
                        </a:schemeClr>
                      </a:solidFill>
                    </a:rPr>
                    <a:t>Softmax</a:t>
                  </a:r>
                  <a:r>
                    <a:rPr lang="zh-CN" altLang="en-US" sz="1600" b="1" dirty="0">
                      <a:solidFill>
                        <a:schemeClr val="tx1">
                          <a:lumMod val="50000"/>
                          <a:lumOff val="50000"/>
                        </a:schemeClr>
                      </a:solidFill>
                    </a:rPr>
                    <a:t>回归模型</a:t>
                  </a:r>
                  <a:endParaRPr lang="en-US" altLang="zh-CN" sz="1600" b="1" dirty="0">
                    <a:solidFill>
                      <a:schemeClr val="tx1">
                        <a:lumMod val="50000"/>
                        <a:lumOff val="50000"/>
                      </a:schemeClr>
                    </a:solidFill>
                  </a:endParaRPr>
                </a:p>
                <a:p>
                  <a:pPr marL="285750" indent="-285750">
                    <a:lnSpc>
                      <a:spcPct val="150000"/>
                    </a:lnSpc>
                    <a:buFont typeface="Wingdings" panose="05000000000000000000" pitchFamily="2" charset="2"/>
                    <a:buChar char="Ø"/>
                  </a:pPr>
                  <a:r>
                    <a:rPr lang="en-US" altLang="zh-CN" sz="1600" b="1" dirty="0">
                      <a:solidFill>
                        <a:schemeClr val="tx1">
                          <a:lumMod val="50000"/>
                          <a:lumOff val="50000"/>
                        </a:schemeClr>
                      </a:solidFill>
                    </a:rPr>
                    <a:t>K-means</a:t>
                  </a:r>
                  <a:r>
                    <a:rPr lang="zh-CN" altLang="en-US" sz="1600" b="1" dirty="0">
                      <a:solidFill>
                        <a:schemeClr val="tx1">
                          <a:lumMod val="50000"/>
                          <a:lumOff val="50000"/>
                        </a:schemeClr>
                      </a:solidFill>
                    </a:rPr>
                    <a:t>算法</a:t>
                  </a:r>
                  <a:endParaRPr lang="en-US" altLang="zh-CN" sz="1600" b="1" dirty="0">
                    <a:solidFill>
                      <a:schemeClr val="tx1">
                        <a:lumMod val="50000"/>
                        <a:lumOff val="50000"/>
                      </a:schemeClr>
                    </a:solidFill>
                  </a:endParaRPr>
                </a:p>
                <a:p>
                  <a:pPr marL="285750" indent="-285750">
                    <a:lnSpc>
                      <a:spcPct val="150000"/>
                    </a:lnSpc>
                    <a:buFont typeface="Wingdings" panose="05000000000000000000" pitchFamily="2" charset="2"/>
                    <a:buChar char="Ø"/>
                  </a:pPr>
                  <a:r>
                    <a:rPr lang="zh-CN" altLang="en-US" sz="1600" b="1" dirty="0">
                      <a:solidFill>
                        <a:schemeClr val="tx1">
                          <a:lumMod val="50000"/>
                          <a:lumOff val="50000"/>
                        </a:schemeClr>
                      </a:solidFill>
                    </a:rPr>
                    <a:t>爬虫</a:t>
                  </a:r>
                </a:p>
              </p:txBody>
            </p:sp>
          </p:grpSp>
          <p:sp>
            <p:nvSpPr>
              <p:cNvPr id="12" name="矩形 11"/>
              <p:cNvSpPr/>
              <p:nvPr/>
            </p:nvSpPr>
            <p:spPr>
              <a:xfrm>
                <a:off x="6621163" y="1101254"/>
                <a:ext cx="765313" cy="704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2"/>
                    </a:solidFill>
                  </a:rPr>
                  <a:t>02</a:t>
                </a:r>
                <a:endParaRPr lang="zh-CN" altLang="en-US" sz="3200" b="1" dirty="0">
                  <a:solidFill>
                    <a:schemeClr val="tx2"/>
                  </a:solidFill>
                </a:endParaRPr>
              </a:p>
            </p:txBody>
          </p:sp>
        </p:grpSp>
        <p:sp>
          <p:nvSpPr>
            <p:cNvPr id="29" name="箭头: V 形 28"/>
            <p:cNvSpPr/>
            <p:nvPr/>
          </p:nvSpPr>
          <p:spPr>
            <a:xfrm>
              <a:off x="2723187" y="3170582"/>
              <a:ext cx="189526" cy="189526"/>
            </a:xfrm>
            <a:prstGeom prst="chevron">
              <a:avLst>
                <a:gd name="adj" fmla="val 589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4" name="组合 33"/>
          <p:cNvGrpSpPr/>
          <p:nvPr/>
        </p:nvGrpSpPr>
        <p:grpSpPr>
          <a:xfrm>
            <a:off x="919610" y="4028613"/>
            <a:ext cx="5106588" cy="1503792"/>
            <a:chOff x="2723187" y="3837208"/>
            <a:chExt cx="5106588" cy="1503792"/>
          </a:xfrm>
        </p:grpSpPr>
        <p:grpSp>
          <p:nvGrpSpPr>
            <p:cNvPr id="15" name="组合 14"/>
            <p:cNvGrpSpPr/>
            <p:nvPr/>
          </p:nvGrpSpPr>
          <p:grpSpPr>
            <a:xfrm>
              <a:off x="2999658" y="3837208"/>
              <a:ext cx="4830117" cy="1503792"/>
              <a:chOff x="6621163" y="1101254"/>
              <a:chExt cx="4830117" cy="1503792"/>
            </a:xfrm>
          </p:grpSpPr>
          <p:grpSp>
            <p:nvGrpSpPr>
              <p:cNvPr id="16" name="组合 15"/>
              <p:cNvGrpSpPr/>
              <p:nvPr/>
            </p:nvGrpSpPr>
            <p:grpSpPr>
              <a:xfrm>
                <a:off x="6621163" y="1192120"/>
                <a:ext cx="4830117" cy="1412926"/>
                <a:chOff x="6660596" y="1282987"/>
                <a:chExt cx="4830117" cy="1412926"/>
              </a:xfrm>
            </p:grpSpPr>
            <p:sp>
              <p:nvSpPr>
                <p:cNvPr id="18" name="文本框 17"/>
                <p:cNvSpPr txBox="1"/>
                <p:nvPr/>
              </p:nvSpPr>
              <p:spPr>
                <a:xfrm>
                  <a:off x="7359323" y="1282987"/>
                  <a:ext cx="3954439" cy="523220"/>
                </a:xfrm>
                <a:prstGeom prst="rect">
                  <a:avLst/>
                </a:prstGeom>
                <a:noFill/>
              </p:spPr>
              <p:txBody>
                <a:bodyPr wrap="square" rtlCol="0">
                  <a:spAutoFit/>
                </a:bodyPr>
                <a:lstStyle/>
                <a:p>
                  <a:r>
                    <a:rPr lang="zh-CN" altLang="en-US" sz="2800" b="1" dirty="0">
                      <a:solidFill>
                        <a:schemeClr val="accent1"/>
                      </a:solidFill>
                      <a:latin typeface="+mj-ea"/>
                      <a:ea typeface="+mj-ea"/>
                    </a:rPr>
                    <a:t>遇到的问题及解决方案</a:t>
                  </a:r>
                </a:p>
              </p:txBody>
            </p:sp>
            <p:sp>
              <p:nvSpPr>
                <p:cNvPr id="19" name="文本框 18"/>
                <p:cNvSpPr txBox="1"/>
                <p:nvPr/>
              </p:nvSpPr>
              <p:spPr>
                <a:xfrm>
                  <a:off x="6660596" y="1990079"/>
                  <a:ext cx="4830117" cy="70583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b="1" dirty="0">
                      <a:solidFill>
                        <a:schemeClr val="tx1">
                          <a:lumMod val="50000"/>
                          <a:lumOff val="50000"/>
                        </a:schemeClr>
                      </a:solidFill>
                    </a:rPr>
                    <a:t>问题</a:t>
                  </a:r>
                </a:p>
                <a:p>
                  <a:pPr marL="285750" indent="-285750">
                    <a:lnSpc>
                      <a:spcPct val="150000"/>
                    </a:lnSpc>
                    <a:buFont typeface="Wingdings" panose="05000000000000000000" pitchFamily="2" charset="2"/>
                    <a:buChar char="Ø"/>
                  </a:pPr>
                  <a:r>
                    <a:rPr lang="zh-CN" altLang="en-US" sz="1400" b="1" dirty="0">
                      <a:solidFill>
                        <a:schemeClr val="tx1">
                          <a:lumMod val="50000"/>
                          <a:lumOff val="50000"/>
                        </a:schemeClr>
                      </a:solidFill>
                    </a:rPr>
                    <a:t>解决方案</a:t>
                  </a:r>
                </a:p>
              </p:txBody>
            </p:sp>
          </p:grpSp>
          <p:sp>
            <p:nvSpPr>
              <p:cNvPr id="17" name="矩形 16"/>
              <p:cNvSpPr/>
              <p:nvPr/>
            </p:nvSpPr>
            <p:spPr>
              <a:xfrm>
                <a:off x="6621163" y="1101254"/>
                <a:ext cx="765313" cy="704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solidFill>
                  </a:rPr>
                  <a:t>03</a:t>
                </a:r>
                <a:endParaRPr lang="zh-CN" altLang="en-US" sz="3200" b="1" dirty="0">
                  <a:solidFill>
                    <a:schemeClr val="accent1"/>
                  </a:solidFill>
                </a:endParaRPr>
              </a:p>
            </p:txBody>
          </p:sp>
        </p:grpSp>
        <p:sp>
          <p:nvSpPr>
            <p:cNvPr id="30" name="箭头: V 形 29"/>
            <p:cNvSpPr/>
            <p:nvPr/>
          </p:nvSpPr>
          <p:spPr>
            <a:xfrm>
              <a:off x="2723187" y="4094921"/>
              <a:ext cx="189526" cy="189526"/>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3" name="组合 32"/>
          <p:cNvGrpSpPr/>
          <p:nvPr/>
        </p:nvGrpSpPr>
        <p:grpSpPr>
          <a:xfrm>
            <a:off x="6297531" y="4028613"/>
            <a:ext cx="4693468" cy="1731783"/>
            <a:chOff x="2723187" y="4761548"/>
            <a:chExt cx="4693468" cy="1731783"/>
          </a:xfrm>
        </p:grpSpPr>
        <p:grpSp>
          <p:nvGrpSpPr>
            <p:cNvPr id="20" name="组合 19"/>
            <p:cNvGrpSpPr/>
            <p:nvPr/>
          </p:nvGrpSpPr>
          <p:grpSpPr>
            <a:xfrm>
              <a:off x="2817950" y="4761548"/>
              <a:ext cx="4598705" cy="1731783"/>
              <a:chOff x="6439455" y="1101254"/>
              <a:chExt cx="4598705" cy="1731783"/>
            </a:xfrm>
          </p:grpSpPr>
          <p:grpSp>
            <p:nvGrpSpPr>
              <p:cNvPr id="21" name="组合 20"/>
              <p:cNvGrpSpPr/>
              <p:nvPr/>
            </p:nvGrpSpPr>
            <p:grpSpPr>
              <a:xfrm>
                <a:off x="6439455" y="1188658"/>
                <a:ext cx="4598705" cy="1644379"/>
                <a:chOff x="6478888" y="1279525"/>
                <a:chExt cx="4598705" cy="1644379"/>
              </a:xfrm>
            </p:grpSpPr>
            <p:sp>
              <p:nvSpPr>
                <p:cNvPr id="23" name="文本框 22"/>
                <p:cNvSpPr txBox="1"/>
                <p:nvPr/>
              </p:nvSpPr>
              <p:spPr>
                <a:xfrm>
                  <a:off x="7349810" y="1279525"/>
                  <a:ext cx="3137448" cy="521970"/>
                </a:xfrm>
                <a:prstGeom prst="rect">
                  <a:avLst/>
                </a:prstGeom>
                <a:noFill/>
              </p:spPr>
              <p:txBody>
                <a:bodyPr wrap="square" rtlCol="0">
                  <a:spAutoFit/>
                </a:bodyPr>
                <a:lstStyle/>
                <a:p>
                  <a:r>
                    <a:rPr lang="zh-CN" altLang="en-US" sz="2800" b="1" dirty="0">
                      <a:solidFill>
                        <a:schemeClr val="tx2"/>
                      </a:solidFill>
                      <a:latin typeface="+mj-ea"/>
                      <a:ea typeface="+mj-ea"/>
                    </a:rPr>
                    <a:t>收获与总结</a:t>
                  </a:r>
                </a:p>
              </p:txBody>
            </p:sp>
            <p:sp>
              <p:nvSpPr>
                <p:cNvPr id="24" name="文本框 23"/>
                <p:cNvSpPr txBox="1"/>
                <p:nvPr/>
              </p:nvSpPr>
              <p:spPr>
                <a:xfrm>
                  <a:off x="6478888" y="2130417"/>
                  <a:ext cx="4598705" cy="7934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chemeClr val="tx1">
                          <a:lumMod val="50000"/>
                          <a:lumOff val="50000"/>
                        </a:schemeClr>
                      </a:solidFill>
                    </a:rPr>
                    <a:t>收获</a:t>
                  </a:r>
                </a:p>
                <a:p>
                  <a:pPr marL="285750" indent="-285750">
                    <a:lnSpc>
                      <a:spcPct val="150000"/>
                    </a:lnSpc>
                    <a:buFont typeface="Wingdings" panose="05000000000000000000" pitchFamily="2" charset="2"/>
                    <a:buChar char="Ø"/>
                  </a:pPr>
                  <a:r>
                    <a:rPr lang="zh-CN" altLang="en-US" sz="1600" b="1" dirty="0">
                      <a:solidFill>
                        <a:schemeClr val="tx1">
                          <a:lumMod val="50000"/>
                          <a:lumOff val="50000"/>
                        </a:schemeClr>
                      </a:solidFill>
                    </a:rPr>
                    <a:t>总结</a:t>
                  </a:r>
                </a:p>
              </p:txBody>
            </p:sp>
          </p:grpSp>
          <p:sp>
            <p:nvSpPr>
              <p:cNvPr id="22" name="矩形 21"/>
              <p:cNvSpPr/>
              <p:nvPr/>
            </p:nvSpPr>
            <p:spPr>
              <a:xfrm>
                <a:off x="6621163" y="1101254"/>
                <a:ext cx="765313" cy="704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2"/>
                    </a:solidFill>
                  </a:rPr>
                  <a:t>04</a:t>
                </a:r>
                <a:endParaRPr lang="zh-CN" altLang="en-US" sz="3200" b="1" dirty="0">
                  <a:solidFill>
                    <a:schemeClr val="tx2"/>
                  </a:solidFill>
                </a:endParaRPr>
              </a:p>
            </p:txBody>
          </p:sp>
        </p:grpSp>
        <p:sp>
          <p:nvSpPr>
            <p:cNvPr id="31" name="箭头: V 形 30"/>
            <p:cNvSpPr/>
            <p:nvPr/>
          </p:nvSpPr>
          <p:spPr>
            <a:xfrm>
              <a:off x="2723187" y="5019260"/>
              <a:ext cx="189526" cy="189526"/>
            </a:xfrm>
            <a:prstGeom prst="chevron">
              <a:avLst>
                <a:gd name="adj" fmla="val 589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18A0CC-D257-47B6-8470-5D75B90C30E4}"/>
              </a:ext>
            </a:extLst>
          </p:cNvPr>
          <p:cNvGrpSpPr/>
          <p:nvPr/>
        </p:nvGrpSpPr>
        <p:grpSpPr>
          <a:xfrm>
            <a:off x="-230326" y="764274"/>
            <a:ext cx="4877904" cy="2383644"/>
            <a:chOff x="-230326" y="764274"/>
            <a:chExt cx="4877904" cy="2383644"/>
          </a:xfrm>
        </p:grpSpPr>
        <p:sp>
          <p:nvSpPr>
            <p:cNvPr id="8" name="文本框 7">
              <a:extLst>
                <a:ext uri="{FF2B5EF4-FFF2-40B4-BE49-F238E27FC236}">
                  <a16:creationId xmlns:a16="http://schemas.microsoft.com/office/drawing/2014/main" id="{D4378C5E-B10D-4188-BF2C-C925729F10EC}"/>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nvGrpSpPr>
            <p:cNvPr id="4" name="组合 3">
              <a:extLst>
                <a:ext uri="{FF2B5EF4-FFF2-40B4-BE49-F238E27FC236}">
                  <a16:creationId xmlns:a16="http://schemas.microsoft.com/office/drawing/2014/main" id="{1A66C01B-F72B-42DB-BC3C-3B7265832C69}"/>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73E0246D-0F6D-448B-83CA-4EE6CFCDB819}"/>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8981B12C-CA52-4C44-AFA6-32127658558F}"/>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3" name="Rectangle 5">
            <a:extLst>
              <a:ext uri="{FF2B5EF4-FFF2-40B4-BE49-F238E27FC236}">
                <a16:creationId xmlns:a16="http://schemas.microsoft.com/office/drawing/2014/main" id="{EE80E8C2-C6F4-46F2-8DDB-D2CB81EDD0D0}"/>
              </a:ext>
            </a:extLst>
          </p:cNvPr>
          <p:cNvSpPr>
            <a:spLocks noChangeArrowheads="1"/>
          </p:cNvSpPr>
          <p:nvPr/>
        </p:nvSpPr>
        <p:spPr bwMode="auto">
          <a:xfrm>
            <a:off x="1177269" y="2816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
            <a:extLst>
              <a:ext uri="{FF2B5EF4-FFF2-40B4-BE49-F238E27FC236}">
                <a16:creationId xmlns:a16="http://schemas.microsoft.com/office/drawing/2014/main" id="{4BD68B97-B521-470F-947E-00E98B4FD5C1}"/>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1" name="组合 20">
            <a:extLst>
              <a:ext uri="{FF2B5EF4-FFF2-40B4-BE49-F238E27FC236}">
                <a16:creationId xmlns:a16="http://schemas.microsoft.com/office/drawing/2014/main" id="{3C99D5AF-4795-4F54-945F-12B2AD86D4A6}"/>
              </a:ext>
            </a:extLst>
          </p:cNvPr>
          <p:cNvGrpSpPr/>
          <p:nvPr/>
        </p:nvGrpSpPr>
        <p:grpSpPr>
          <a:xfrm>
            <a:off x="-230326" y="616435"/>
            <a:ext cx="4877904" cy="2531483"/>
            <a:chOff x="-230326" y="616435"/>
            <a:chExt cx="4877904" cy="2531483"/>
          </a:xfrm>
        </p:grpSpPr>
        <p:grpSp>
          <p:nvGrpSpPr>
            <p:cNvPr id="22" name="组合 21">
              <a:extLst>
                <a:ext uri="{FF2B5EF4-FFF2-40B4-BE49-F238E27FC236}">
                  <a16:creationId xmlns:a16="http://schemas.microsoft.com/office/drawing/2014/main" id="{06D02D7E-EAAC-455B-9FED-4CEED5AF82C1}"/>
                </a:ext>
              </a:extLst>
            </p:cNvPr>
            <p:cNvGrpSpPr/>
            <p:nvPr/>
          </p:nvGrpSpPr>
          <p:grpSpPr>
            <a:xfrm>
              <a:off x="-230326" y="616435"/>
              <a:ext cx="4877904" cy="2531483"/>
              <a:chOff x="-230326" y="616435"/>
              <a:chExt cx="4877904" cy="2531483"/>
            </a:xfrm>
          </p:grpSpPr>
          <p:sp>
            <p:nvSpPr>
              <p:cNvPr id="26" name="矩形 25">
                <a:extLst>
                  <a:ext uri="{FF2B5EF4-FFF2-40B4-BE49-F238E27FC236}">
                    <a16:creationId xmlns:a16="http://schemas.microsoft.com/office/drawing/2014/main" id="{E509D1AB-59B8-4845-A13B-4133DE1DAF26}"/>
                  </a:ext>
                </a:extLst>
              </p:cNvPr>
              <p:cNvSpPr/>
              <p:nvPr/>
            </p:nvSpPr>
            <p:spPr>
              <a:xfrm>
                <a:off x="731519" y="616435"/>
                <a:ext cx="3283890" cy="62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a:solidFill>
                      <a:schemeClr val="accent1">
                        <a:lumMod val="75000"/>
                      </a:schemeClr>
                    </a:solidFill>
                    <a:latin typeface="+mj-ea"/>
                  </a:rPr>
                  <a:t>Softmax</a:t>
                </a:r>
                <a:r>
                  <a:rPr lang="zh-CN" altLang="en-US" sz="3200" dirty="0">
                    <a:solidFill>
                      <a:schemeClr val="accent1">
                        <a:lumMod val="75000"/>
                      </a:schemeClr>
                    </a:solidFill>
                    <a:latin typeface="+mj-ea"/>
                  </a:rPr>
                  <a:t>回归模型</a:t>
                </a:r>
              </a:p>
            </p:txBody>
          </p:sp>
          <p:sp>
            <p:nvSpPr>
              <p:cNvPr id="27" name="文本框 26">
                <a:extLst>
                  <a:ext uri="{FF2B5EF4-FFF2-40B4-BE49-F238E27FC236}">
                    <a16:creationId xmlns:a16="http://schemas.microsoft.com/office/drawing/2014/main" id="{E4F2ABAF-C8EB-400C-9C81-8BF1510B029B}"/>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23" name="组合 22">
              <a:extLst>
                <a:ext uri="{FF2B5EF4-FFF2-40B4-BE49-F238E27FC236}">
                  <a16:creationId xmlns:a16="http://schemas.microsoft.com/office/drawing/2014/main" id="{65F3659D-E289-4A99-9434-78C70C3E6FED}"/>
                </a:ext>
              </a:extLst>
            </p:cNvPr>
            <p:cNvGrpSpPr/>
            <p:nvPr/>
          </p:nvGrpSpPr>
          <p:grpSpPr>
            <a:xfrm>
              <a:off x="-228600" y="764274"/>
              <a:ext cx="634030" cy="383292"/>
              <a:chOff x="10627004" y="3081131"/>
              <a:chExt cx="1150867" cy="695738"/>
            </a:xfrm>
          </p:grpSpPr>
          <p:sp>
            <p:nvSpPr>
              <p:cNvPr id="24" name="箭头: V 形 23">
                <a:extLst>
                  <a:ext uri="{FF2B5EF4-FFF2-40B4-BE49-F238E27FC236}">
                    <a16:creationId xmlns:a16="http://schemas.microsoft.com/office/drawing/2014/main" id="{38513141-AB66-4E70-A58D-240E589550FB}"/>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箭头: V 形 24">
                <a:extLst>
                  <a:ext uri="{FF2B5EF4-FFF2-40B4-BE49-F238E27FC236}">
                    <a16:creationId xmlns:a16="http://schemas.microsoft.com/office/drawing/2014/main" id="{092DDA7E-9F64-4740-8329-F8EA9D005FD8}"/>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8" name="Freeform 6">
            <a:extLst>
              <a:ext uri="{FF2B5EF4-FFF2-40B4-BE49-F238E27FC236}">
                <a16:creationId xmlns:a16="http://schemas.microsoft.com/office/drawing/2014/main" id="{3F21A97C-75DF-489B-BF7C-94ECC4C30B17}"/>
              </a:ext>
            </a:extLst>
          </p:cNvPr>
          <p:cNvSpPr/>
          <p:nvPr/>
        </p:nvSpPr>
        <p:spPr bwMode="auto">
          <a:xfrm>
            <a:off x="731519" y="505351"/>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29" name="组合 28">
            <a:extLst>
              <a:ext uri="{FF2B5EF4-FFF2-40B4-BE49-F238E27FC236}">
                <a16:creationId xmlns:a16="http://schemas.microsoft.com/office/drawing/2014/main" id="{4226ADC9-6630-42E4-9711-E4E7211D210F}"/>
              </a:ext>
            </a:extLst>
          </p:cNvPr>
          <p:cNvGrpSpPr/>
          <p:nvPr/>
        </p:nvGrpSpPr>
        <p:grpSpPr>
          <a:xfrm>
            <a:off x="3010166" y="1354895"/>
            <a:ext cx="4374487" cy="2716577"/>
            <a:chOff x="935790" y="2594457"/>
            <a:chExt cx="4374487" cy="2716577"/>
          </a:xfrm>
        </p:grpSpPr>
        <p:sp>
          <p:nvSpPr>
            <p:cNvPr id="30" name="椭圆 29">
              <a:extLst>
                <a:ext uri="{FF2B5EF4-FFF2-40B4-BE49-F238E27FC236}">
                  <a16:creationId xmlns:a16="http://schemas.microsoft.com/office/drawing/2014/main" id="{FB3E0BC4-B405-41AB-B6EA-F5DADDDD3443}"/>
                </a:ext>
              </a:extLst>
            </p:cNvPr>
            <p:cNvSpPr/>
            <p:nvPr/>
          </p:nvSpPr>
          <p:spPr>
            <a:xfrm>
              <a:off x="3123034" y="4510824"/>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2776C37-EB70-4048-AC92-194AFEF91F7B}"/>
                </a:ext>
              </a:extLst>
            </p:cNvPr>
            <p:cNvSpPr/>
            <p:nvPr/>
          </p:nvSpPr>
          <p:spPr>
            <a:xfrm>
              <a:off x="935790" y="2594457"/>
              <a:ext cx="4374487" cy="768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可视化与模型评估</a:t>
              </a:r>
            </a:p>
          </p:txBody>
        </p:sp>
      </p:grpSp>
      <p:sp>
        <p:nvSpPr>
          <p:cNvPr id="32" name="Rectangle 5">
            <a:extLst>
              <a:ext uri="{FF2B5EF4-FFF2-40B4-BE49-F238E27FC236}">
                <a16:creationId xmlns:a16="http://schemas.microsoft.com/office/drawing/2014/main" id="{083D5506-8E61-4AAA-A6FA-9F843B104EE7}"/>
              </a:ext>
            </a:extLst>
          </p:cNvPr>
          <p:cNvSpPr>
            <a:spLocks noChangeArrowheads="1"/>
          </p:cNvSpPr>
          <p:nvPr/>
        </p:nvSpPr>
        <p:spPr bwMode="auto">
          <a:xfrm>
            <a:off x="1177269" y="2816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6">
            <a:extLst>
              <a:ext uri="{FF2B5EF4-FFF2-40B4-BE49-F238E27FC236}">
                <a16:creationId xmlns:a16="http://schemas.microsoft.com/office/drawing/2014/main" id="{F2315675-EAD3-4D68-8CA8-1CFF736D58BF}"/>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Freeform 6">
            <a:extLst>
              <a:ext uri="{FF2B5EF4-FFF2-40B4-BE49-F238E27FC236}">
                <a16:creationId xmlns:a16="http://schemas.microsoft.com/office/drawing/2014/main" id="{4B431710-DA88-441E-8BA8-DF80BCD31DDB}"/>
              </a:ext>
            </a:extLst>
          </p:cNvPr>
          <p:cNvSpPr>
            <a:spLocks noEditPoints="1"/>
          </p:cNvSpPr>
          <p:nvPr/>
        </p:nvSpPr>
        <p:spPr bwMode="auto">
          <a:xfrm>
            <a:off x="5385871" y="3589320"/>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42" name="文本框 41">
            <a:extLst>
              <a:ext uri="{FF2B5EF4-FFF2-40B4-BE49-F238E27FC236}">
                <a16:creationId xmlns:a16="http://schemas.microsoft.com/office/drawing/2014/main" id="{0F591598-D33D-493E-9346-22D919BF495A}"/>
              </a:ext>
            </a:extLst>
          </p:cNvPr>
          <p:cNvSpPr txBox="1"/>
          <p:nvPr/>
        </p:nvSpPr>
        <p:spPr>
          <a:xfrm>
            <a:off x="-230326" y="2232755"/>
            <a:ext cx="4420072" cy="1477328"/>
          </a:xfrm>
          <a:prstGeom prst="rect">
            <a:avLst/>
          </a:prstGeom>
          <a:noFill/>
        </p:spPr>
        <p:txBody>
          <a:bodyPr wrap="square">
            <a:spAutoFit/>
          </a:bodyPr>
          <a:lstStyle/>
          <a:p>
            <a:pPr marL="5334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matplotlib</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这个库进行画图操作，将代价函数的值作为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y</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轴，迭代次数作为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x</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轴，可以得到代价函数值随着迭代次数的增加而减少，最后曲线变得比较平缓，可得代价函数已经收敛。</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43" name="图片 42">
            <a:extLst>
              <a:ext uri="{FF2B5EF4-FFF2-40B4-BE49-F238E27FC236}">
                <a16:creationId xmlns:a16="http://schemas.microsoft.com/office/drawing/2014/main" id="{83D5AE37-B5D3-4209-A914-AE569AA777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783" y="3849871"/>
            <a:ext cx="4569922" cy="2984099"/>
          </a:xfrm>
          <a:prstGeom prst="rect">
            <a:avLst/>
          </a:prstGeom>
          <a:noFill/>
          <a:ln>
            <a:noFill/>
          </a:ln>
        </p:spPr>
      </p:pic>
      <p:sp>
        <p:nvSpPr>
          <p:cNvPr id="45" name="文本框 44">
            <a:extLst>
              <a:ext uri="{FF2B5EF4-FFF2-40B4-BE49-F238E27FC236}">
                <a16:creationId xmlns:a16="http://schemas.microsoft.com/office/drawing/2014/main" id="{85E16F64-C56F-4724-AE53-0DEEA2A1F5DC}"/>
              </a:ext>
            </a:extLst>
          </p:cNvPr>
          <p:cNvSpPr txBox="1"/>
          <p:nvPr/>
        </p:nvSpPr>
        <p:spPr>
          <a:xfrm>
            <a:off x="8763473" y="1354896"/>
            <a:ext cx="3255773" cy="2316472"/>
          </a:xfrm>
          <a:prstGeom prst="rect">
            <a:avLst/>
          </a:prstGeom>
          <a:noFill/>
        </p:spPr>
        <p:txBody>
          <a:bodyPr wrap="square">
            <a:spAutoFit/>
          </a:bodyPr>
          <a:lstStyle/>
          <a:p>
            <a:pPr marL="5334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利用准确率进行模型的评价：准确率越接近</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，模型训练越好。把训练集进行训练，得到的标签的预测值与真实的训练集的标签进行比较，得到模型的准确率为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0.94705</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，模型训练较好。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a:extLst>
              <a:ext uri="{FF2B5EF4-FFF2-40B4-BE49-F238E27FC236}">
                <a16:creationId xmlns:a16="http://schemas.microsoft.com/office/drawing/2014/main" id="{80BC6583-8D70-45CF-A7AC-F106AB7592B8}"/>
              </a:ext>
            </a:extLst>
          </p:cNvPr>
          <p:cNvPicPr>
            <a:picLocks noChangeAspect="1"/>
          </p:cNvPicPr>
          <p:nvPr/>
        </p:nvPicPr>
        <p:blipFill>
          <a:blip r:embed="rId3"/>
          <a:stretch>
            <a:fillRect/>
          </a:stretch>
        </p:blipFill>
        <p:spPr>
          <a:xfrm>
            <a:off x="7273269" y="3671367"/>
            <a:ext cx="4047812" cy="1042694"/>
          </a:xfrm>
          <a:prstGeom prst="rect">
            <a:avLst/>
          </a:prstGeom>
        </p:spPr>
      </p:pic>
      <p:sp>
        <p:nvSpPr>
          <p:cNvPr id="48" name="文本框 47">
            <a:extLst>
              <a:ext uri="{FF2B5EF4-FFF2-40B4-BE49-F238E27FC236}">
                <a16:creationId xmlns:a16="http://schemas.microsoft.com/office/drawing/2014/main" id="{0218D1E5-E203-40CA-B710-601F5F6BD20F}"/>
              </a:ext>
            </a:extLst>
          </p:cNvPr>
          <p:cNvSpPr txBox="1"/>
          <p:nvPr/>
        </p:nvSpPr>
        <p:spPr>
          <a:xfrm>
            <a:off x="4482872" y="4655570"/>
            <a:ext cx="3503077" cy="1477328"/>
          </a:xfrm>
          <a:prstGeom prst="rect">
            <a:avLst/>
          </a:prstGeom>
          <a:noFill/>
        </p:spPr>
        <p:txBody>
          <a:bodyPr wrap="square">
            <a:spAutoFit/>
          </a:bodyPr>
          <a:lstStyle/>
          <a:p>
            <a:pPr marL="5334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除此之外，另外添加了所要求的评价指标</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Macrofscore</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18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Macrofscore</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值约为</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0.94623</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，与准确率相接近，模型训练较好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49" name="图片 48">
            <a:extLst>
              <a:ext uri="{FF2B5EF4-FFF2-40B4-BE49-F238E27FC236}">
                <a16:creationId xmlns:a16="http://schemas.microsoft.com/office/drawing/2014/main" id="{342EC159-800A-43EB-98B8-9ECF06BF5E8D}"/>
              </a:ext>
            </a:extLst>
          </p:cNvPr>
          <p:cNvPicPr>
            <a:picLocks noChangeAspect="1"/>
          </p:cNvPicPr>
          <p:nvPr/>
        </p:nvPicPr>
        <p:blipFill>
          <a:blip r:embed="rId4"/>
          <a:stretch>
            <a:fillRect/>
          </a:stretch>
        </p:blipFill>
        <p:spPr>
          <a:xfrm>
            <a:off x="8231960" y="5092368"/>
            <a:ext cx="4221863" cy="821471"/>
          </a:xfrm>
          <a:prstGeom prst="rect">
            <a:avLst/>
          </a:prstGeom>
        </p:spPr>
      </p:pic>
    </p:spTree>
    <p:extLst>
      <p:ext uri="{BB962C8B-B14F-4D97-AF65-F5344CB8AC3E}">
        <p14:creationId xmlns:p14="http://schemas.microsoft.com/office/powerpoint/2010/main" val="211469434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1000"/>
                                        <p:tgtEl>
                                          <p:spTgt spid="46"/>
                                        </p:tgtEl>
                                      </p:cBhvr>
                                    </p:animEffect>
                                    <p:anim calcmode="lin" valueType="num">
                                      <p:cBhvr>
                                        <p:cTn id="29" dur="1000" fill="hold"/>
                                        <p:tgtEl>
                                          <p:spTgt spid="46"/>
                                        </p:tgtEl>
                                        <p:attrNameLst>
                                          <p:attrName>ppt_x</p:attrName>
                                        </p:attrNameLst>
                                      </p:cBhvr>
                                      <p:tavLst>
                                        <p:tav tm="0">
                                          <p:val>
                                            <p:strVal val="#ppt_x"/>
                                          </p:val>
                                        </p:tav>
                                        <p:tav tm="100000">
                                          <p:val>
                                            <p:strVal val="#ppt_x"/>
                                          </p:val>
                                        </p:tav>
                                      </p:tavLst>
                                    </p:anim>
                                    <p:anim calcmode="lin" valueType="num">
                                      <p:cBhvr>
                                        <p:cTn id="3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38221D0-5D67-4B03-88C3-62F72C554712}"/>
              </a:ext>
            </a:extLst>
          </p:cNvPr>
          <p:cNvGrpSpPr/>
          <p:nvPr/>
        </p:nvGrpSpPr>
        <p:grpSpPr>
          <a:xfrm>
            <a:off x="-230326" y="764274"/>
            <a:ext cx="4877904" cy="2383644"/>
            <a:chOff x="-230326" y="764274"/>
            <a:chExt cx="4877904" cy="2383644"/>
          </a:xfrm>
        </p:grpSpPr>
        <p:sp>
          <p:nvSpPr>
            <p:cNvPr id="12" name="文本框 11">
              <a:extLst>
                <a:ext uri="{FF2B5EF4-FFF2-40B4-BE49-F238E27FC236}">
                  <a16:creationId xmlns:a16="http://schemas.microsoft.com/office/drawing/2014/main" id="{0240F614-D337-4CB6-910F-CF6FDE4A4A58}"/>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nvGrpSpPr>
            <p:cNvPr id="8" name="组合 7">
              <a:extLst>
                <a:ext uri="{FF2B5EF4-FFF2-40B4-BE49-F238E27FC236}">
                  <a16:creationId xmlns:a16="http://schemas.microsoft.com/office/drawing/2014/main" id="{89B72AD8-6E8F-4FE2-9E17-3D28D01598EA}"/>
                </a:ext>
              </a:extLst>
            </p:cNvPr>
            <p:cNvGrpSpPr/>
            <p:nvPr/>
          </p:nvGrpSpPr>
          <p:grpSpPr>
            <a:xfrm>
              <a:off x="-228600" y="764274"/>
              <a:ext cx="634030" cy="383292"/>
              <a:chOff x="10627004" y="3081131"/>
              <a:chExt cx="1150867" cy="695738"/>
            </a:xfrm>
          </p:grpSpPr>
          <p:sp>
            <p:nvSpPr>
              <p:cNvPr id="9" name="箭头: V 形 8">
                <a:extLst>
                  <a:ext uri="{FF2B5EF4-FFF2-40B4-BE49-F238E27FC236}">
                    <a16:creationId xmlns:a16="http://schemas.microsoft.com/office/drawing/2014/main" id="{F631F909-A357-47BB-BD41-69368745AAF2}"/>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48864C2B-39E7-4BCF-85CE-3276B5690870}"/>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3" name="Rectangle 5">
            <a:extLst>
              <a:ext uri="{FF2B5EF4-FFF2-40B4-BE49-F238E27FC236}">
                <a16:creationId xmlns:a16="http://schemas.microsoft.com/office/drawing/2014/main" id="{F0B81B65-C4F4-4877-9E72-C3C1B5DC0768}"/>
              </a:ext>
            </a:extLst>
          </p:cNvPr>
          <p:cNvSpPr>
            <a:spLocks noChangeArrowheads="1"/>
          </p:cNvSpPr>
          <p:nvPr/>
        </p:nvSpPr>
        <p:spPr bwMode="auto">
          <a:xfrm>
            <a:off x="932721" y="30316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6">
            <a:extLst>
              <a:ext uri="{FF2B5EF4-FFF2-40B4-BE49-F238E27FC236}">
                <a16:creationId xmlns:a16="http://schemas.microsoft.com/office/drawing/2014/main" id="{8EB16447-DBCE-453C-B079-7B8916F1204A}"/>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a:extLst>
              <a:ext uri="{FF2B5EF4-FFF2-40B4-BE49-F238E27FC236}">
                <a16:creationId xmlns:a16="http://schemas.microsoft.com/office/drawing/2014/main" id="{87A72D51-845D-40D8-B312-6F766AFCA444}"/>
              </a:ext>
            </a:extLst>
          </p:cNvPr>
          <p:cNvGrpSpPr/>
          <p:nvPr/>
        </p:nvGrpSpPr>
        <p:grpSpPr>
          <a:xfrm>
            <a:off x="-230326" y="764274"/>
            <a:ext cx="4877904" cy="2383644"/>
            <a:chOff x="-230326" y="764274"/>
            <a:chExt cx="4877904" cy="2383644"/>
          </a:xfrm>
        </p:grpSpPr>
        <p:sp>
          <p:nvSpPr>
            <p:cNvPr id="17" name="文本框 16">
              <a:extLst>
                <a:ext uri="{FF2B5EF4-FFF2-40B4-BE49-F238E27FC236}">
                  <a16:creationId xmlns:a16="http://schemas.microsoft.com/office/drawing/2014/main" id="{BCFB4B88-E862-41D4-A403-B392FEE084A0}"/>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nvGrpSpPr>
            <p:cNvPr id="18" name="组合 17">
              <a:extLst>
                <a:ext uri="{FF2B5EF4-FFF2-40B4-BE49-F238E27FC236}">
                  <a16:creationId xmlns:a16="http://schemas.microsoft.com/office/drawing/2014/main" id="{FC9A6700-EEF6-4F65-969B-BF0406B253DF}"/>
                </a:ext>
              </a:extLst>
            </p:cNvPr>
            <p:cNvGrpSpPr/>
            <p:nvPr/>
          </p:nvGrpSpPr>
          <p:grpSpPr>
            <a:xfrm>
              <a:off x="-228600" y="764274"/>
              <a:ext cx="634030" cy="383292"/>
              <a:chOff x="10627004" y="3081131"/>
              <a:chExt cx="1150867" cy="695738"/>
            </a:xfrm>
          </p:grpSpPr>
          <p:sp>
            <p:nvSpPr>
              <p:cNvPr id="19" name="箭头: V 形 18">
                <a:extLst>
                  <a:ext uri="{FF2B5EF4-FFF2-40B4-BE49-F238E27FC236}">
                    <a16:creationId xmlns:a16="http://schemas.microsoft.com/office/drawing/2014/main" id="{4A60627A-0337-4A7B-A848-49398A884DAA}"/>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箭头: V 形 19">
                <a:extLst>
                  <a:ext uri="{FF2B5EF4-FFF2-40B4-BE49-F238E27FC236}">
                    <a16:creationId xmlns:a16="http://schemas.microsoft.com/office/drawing/2014/main" id="{BBCA03FD-CC17-4B24-B439-0721D1D38654}"/>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1" name="Rectangle 5">
            <a:extLst>
              <a:ext uri="{FF2B5EF4-FFF2-40B4-BE49-F238E27FC236}">
                <a16:creationId xmlns:a16="http://schemas.microsoft.com/office/drawing/2014/main" id="{EDD60BA9-C3EB-4418-B2C5-90EA93A34978}"/>
              </a:ext>
            </a:extLst>
          </p:cNvPr>
          <p:cNvSpPr>
            <a:spLocks noChangeArrowheads="1"/>
          </p:cNvSpPr>
          <p:nvPr/>
        </p:nvSpPr>
        <p:spPr bwMode="auto">
          <a:xfrm>
            <a:off x="1177269" y="2816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6">
            <a:extLst>
              <a:ext uri="{FF2B5EF4-FFF2-40B4-BE49-F238E27FC236}">
                <a16:creationId xmlns:a16="http://schemas.microsoft.com/office/drawing/2014/main" id="{054CAB48-1D31-4528-9EA9-5888FDE8C1BC}"/>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3" name="组合 22">
            <a:extLst>
              <a:ext uri="{FF2B5EF4-FFF2-40B4-BE49-F238E27FC236}">
                <a16:creationId xmlns:a16="http://schemas.microsoft.com/office/drawing/2014/main" id="{FD330D19-B636-4C0F-9FE2-7775D9EC56DB}"/>
              </a:ext>
            </a:extLst>
          </p:cNvPr>
          <p:cNvGrpSpPr/>
          <p:nvPr/>
        </p:nvGrpSpPr>
        <p:grpSpPr>
          <a:xfrm>
            <a:off x="-230326" y="616435"/>
            <a:ext cx="4877904" cy="2531483"/>
            <a:chOff x="-230326" y="616435"/>
            <a:chExt cx="4877904" cy="2531483"/>
          </a:xfrm>
        </p:grpSpPr>
        <p:grpSp>
          <p:nvGrpSpPr>
            <p:cNvPr id="24" name="组合 23">
              <a:extLst>
                <a:ext uri="{FF2B5EF4-FFF2-40B4-BE49-F238E27FC236}">
                  <a16:creationId xmlns:a16="http://schemas.microsoft.com/office/drawing/2014/main" id="{8075EF4E-091A-44E7-97A8-C7650789229B}"/>
                </a:ext>
              </a:extLst>
            </p:cNvPr>
            <p:cNvGrpSpPr/>
            <p:nvPr/>
          </p:nvGrpSpPr>
          <p:grpSpPr>
            <a:xfrm>
              <a:off x="-230326" y="616435"/>
              <a:ext cx="4877904" cy="2531483"/>
              <a:chOff x="-230326" y="616435"/>
              <a:chExt cx="4877904" cy="2531483"/>
            </a:xfrm>
          </p:grpSpPr>
          <p:sp>
            <p:nvSpPr>
              <p:cNvPr id="28" name="矩形 27">
                <a:extLst>
                  <a:ext uri="{FF2B5EF4-FFF2-40B4-BE49-F238E27FC236}">
                    <a16:creationId xmlns:a16="http://schemas.microsoft.com/office/drawing/2014/main" id="{1F404FB4-4A4B-4693-8A20-731BE8B7A76E}"/>
                  </a:ext>
                </a:extLst>
              </p:cNvPr>
              <p:cNvSpPr/>
              <p:nvPr/>
            </p:nvSpPr>
            <p:spPr>
              <a:xfrm>
                <a:off x="731519" y="616435"/>
                <a:ext cx="3283890" cy="62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a:solidFill>
                      <a:schemeClr val="accent1">
                        <a:lumMod val="75000"/>
                      </a:schemeClr>
                    </a:solidFill>
                    <a:latin typeface="+mj-ea"/>
                  </a:rPr>
                  <a:t>Softmax</a:t>
                </a:r>
                <a:r>
                  <a:rPr lang="zh-CN" altLang="en-US" sz="3200" dirty="0">
                    <a:solidFill>
                      <a:schemeClr val="accent1">
                        <a:lumMod val="75000"/>
                      </a:schemeClr>
                    </a:solidFill>
                    <a:latin typeface="+mj-ea"/>
                  </a:rPr>
                  <a:t>回归模型</a:t>
                </a:r>
              </a:p>
            </p:txBody>
          </p:sp>
          <p:sp>
            <p:nvSpPr>
              <p:cNvPr id="29" name="文本框 28">
                <a:extLst>
                  <a:ext uri="{FF2B5EF4-FFF2-40B4-BE49-F238E27FC236}">
                    <a16:creationId xmlns:a16="http://schemas.microsoft.com/office/drawing/2014/main" id="{90A3F5FE-31FA-4DD9-A0EE-CFAD921228E1}"/>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25" name="组合 24">
              <a:extLst>
                <a:ext uri="{FF2B5EF4-FFF2-40B4-BE49-F238E27FC236}">
                  <a16:creationId xmlns:a16="http://schemas.microsoft.com/office/drawing/2014/main" id="{64E003AC-62F4-4490-8238-758E8E36865D}"/>
                </a:ext>
              </a:extLst>
            </p:cNvPr>
            <p:cNvGrpSpPr/>
            <p:nvPr/>
          </p:nvGrpSpPr>
          <p:grpSpPr>
            <a:xfrm>
              <a:off x="-228600" y="764274"/>
              <a:ext cx="634030" cy="383292"/>
              <a:chOff x="10627004" y="3081131"/>
              <a:chExt cx="1150867" cy="695738"/>
            </a:xfrm>
          </p:grpSpPr>
          <p:sp>
            <p:nvSpPr>
              <p:cNvPr id="26" name="箭头: V 形 25">
                <a:extLst>
                  <a:ext uri="{FF2B5EF4-FFF2-40B4-BE49-F238E27FC236}">
                    <a16:creationId xmlns:a16="http://schemas.microsoft.com/office/drawing/2014/main" id="{50B06D92-EE1A-4649-A679-6B05635827E8}"/>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箭头: V 形 26">
                <a:extLst>
                  <a:ext uri="{FF2B5EF4-FFF2-40B4-BE49-F238E27FC236}">
                    <a16:creationId xmlns:a16="http://schemas.microsoft.com/office/drawing/2014/main" id="{AE11D933-7071-4456-A31E-55EB3B08007E}"/>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34" name="Rectangle 5">
            <a:extLst>
              <a:ext uri="{FF2B5EF4-FFF2-40B4-BE49-F238E27FC236}">
                <a16:creationId xmlns:a16="http://schemas.microsoft.com/office/drawing/2014/main" id="{C8CA76B3-2D1C-4F57-9108-89F4D948BBD2}"/>
              </a:ext>
            </a:extLst>
          </p:cNvPr>
          <p:cNvSpPr>
            <a:spLocks noChangeArrowheads="1"/>
          </p:cNvSpPr>
          <p:nvPr/>
        </p:nvSpPr>
        <p:spPr bwMode="auto">
          <a:xfrm>
            <a:off x="1177269" y="2816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6">
            <a:extLst>
              <a:ext uri="{FF2B5EF4-FFF2-40B4-BE49-F238E27FC236}">
                <a16:creationId xmlns:a16="http://schemas.microsoft.com/office/drawing/2014/main" id="{5E1FB4A9-742C-4AEB-8845-4EB6E3B971D9}"/>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文本框 45">
            <a:extLst>
              <a:ext uri="{FF2B5EF4-FFF2-40B4-BE49-F238E27FC236}">
                <a16:creationId xmlns:a16="http://schemas.microsoft.com/office/drawing/2014/main" id="{CF99865F-9B6C-4BB3-810A-55E18A67D294}"/>
              </a:ext>
            </a:extLst>
          </p:cNvPr>
          <p:cNvSpPr txBox="1"/>
          <p:nvPr/>
        </p:nvSpPr>
        <p:spPr>
          <a:xfrm>
            <a:off x="3514192" y="1861350"/>
            <a:ext cx="6801204" cy="400110"/>
          </a:xfrm>
          <a:prstGeom prst="rect">
            <a:avLst/>
          </a:prstGeom>
          <a:noFill/>
        </p:spPr>
        <p:txBody>
          <a:bodyPr wrap="square">
            <a:spAutoFit/>
          </a:bodyPr>
          <a:lstStyle/>
          <a:p>
            <a:pPr lvl="0">
              <a:spcBef>
                <a:spcPts val="1800"/>
              </a:spcBef>
              <a:spcAft>
                <a:spcPts val="1800"/>
              </a:spcAft>
              <a:buSzPts val="650"/>
            </a:pPr>
            <a:r>
              <a:rPr lang="en-US" altLang="zh-CN" sz="2000" b="1"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MacroF1Score</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8" name="文本框 47">
            <a:extLst>
              <a:ext uri="{FF2B5EF4-FFF2-40B4-BE49-F238E27FC236}">
                <a16:creationId xmlns:a16="http://schemas.microsoft.com/office/drawing/2014/main" id="{960F04EE-29D2-4F96-B3D0-BD14664536BB}"/>
              </a:ext>
            </a:extLst>
          </p:cNvPr>
          <p:cNvSpPr txBox="1"/>
          <p:nvPr/>
        </p:nvSpPr>
        <p:spPr>
          <a:xfrm>
            <a:off x="1413615" y="2917085"/>
            <a:ext cx="6801204" cy="461665"/>
          </a:xfrm>
          <a:prstGeom prst="rect">
            <a:avLst/>
          </a:prstGeom>
          <a:noFill/>
        </p:spPr>
        <p:txBody>
          <a:bodyPr wrap="square">
            <a:spAutoFit/>
          </a:bodyPr>
          <a:lstStyle/>
          <a:p>
            <a:pPr marL="536575" algn="ctr">
              <a:spcBef>
                <a:spcPts val="1800"/>
              </a:spcBef>
              <a:spcAft>
                <a:spcPts val="1800"/>
              </a:spcAft>
            </a:pPr>
            <a:r>
              <a:rPr lang="en-US" altLang="zh-CN" sz="24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MacroF1Score</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 = 2*P*R/(P+R)</a:t>
            </a:r>
          </a:p>
        </p:txBody>
      </p:sp>
      <p:sp>
        <p:nvSpPr>
          <p:cNvPr id="50" name="文本框 49">
            <a:extLst>
              <a:ext uri="{FF2B5EF4-FFF2-40B4-BE49-F238E27FC236}">
                <a16:creationId xmlns:a16="http://schemas.microsoft.com/office/drawing/2014/main" id="{8B28AB3B-64DA-47BC-9BDC-59350C95DDCF}"/>
              </a:ext>
            </a:extLst>
          </p:cNvPr>
          <p:cNvSpPr txBox="1"/>
          <p:nvPr/>
        </p:nvSpPr>
        <p:spPr>
          <a:xfrm>
            <a:off x="2271233" y="3891150"/>
            <a:ext cx="6801204" cy="369332"/>
          </a:xfrm>
          <a:prstGeom prst="rect">
            <a:avLst/>
          </a:prstGeom>
          <a:noFill/>
        </p:spPr>
        <p:txBody>
          <a:bodyPr wrap="square">
            <a:spAutoFit/>
          </a:bodyPr>
          <a:lstStyle/>
          <a:p>
            <a:pPr marL="536575">
              <a:spcBef>
                <a:spcPts val="1800"/>
              </a:spcBef>
              <a:spcAft>
                <a:spcPts val="1800"/>
              </a:spcAft>
            </a:pP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（精确率）：所有被判定为正类中，真实的正类所占的比例</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2" name="文本框 51">
            <a:extLst>
              <a:ext uri="{FF2B5EF4-FFF2-40B4-BE49-F238E27FC236}">
                <a16:creationId xmlns:a16="http://schemas.microsoft.com/office/drawing/2014/main" id="{D94678F9-C6C0-4222-8F74-3319C5398482}"/>
              </a:ext>
            </a:extLst>
          </p:cNvPr>
          <p:cNvSpPr txBox="1"/>
          <p:nvPr/>
        </p:nvSpPr>
        <p:spPr>
          <a:xfrm>
            <a:off x="2271233" y="4610011"/>
            <a:ext cx="6801204" cy="369332"/>
          </a:xfrm>
          <a:prstGeom prst="rect">
            <a:avLst/>
          </a:prstGeom>
          <a:noFill/>
        </p:spPr>
        <p:txBody>
          <a:bodyPr wrap="square">
            <a:spAutoFit/>
          </a:bodyPr>
          <a:lstStyle/>
          <a:p>
            <a:pPr marL="536575">
              <a:spcBef>
                <a:spcPts val="1800"/>
              </a:spcBef>
              <a:spcAft>
                <a:spcPts val="1800"/>
              </a:spcAft>
            </a:pP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（召回率）：所有真实为正类中，被判定为正类占的比例</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4" name="文本框 53">
            <a:extLst>
              <a:ext uri="{FF2B5EF4-FFF2-40B4-BE49-F238E27FC236}">
                <a16:creationId xmlns:a16="http://schemas.microsoft.com/office/drawing/2014/main" id="{B71BF9D3-F2CB-4B4B-A171-C3EA9FD69E7A}"/>
              </a:ext>
            </a:extLst>
          </p:cNvPr>
          <p:cNvSpPr txBox="1"/>
          <p:nvPr/>
        </p:nvSpPr>
        <p:spPr>
          <a:xfrm>
            <a:off x="2208625" y="5284626"/>
            <a:ext cx="8184865" cy="369332"/>
          </a:xfrm>
          <a:prstGeom prst="rect">
            <a:avLst/>
          </a:prstGeom>
          <a:noFill/>
        </p:spPr>
        <p:txBody>
          <a:bodyPr wrap="square">
            <a:spAutoFit/>
          </a:bodyPr>
          <a:lstStyle/>
          <a:p>
            <a:pPr marL="536575">
              <a:spcBef>
                <a:spcPts val="1800"/>
              </a:spcBef>
              <a:spcAft>
                <a:spcPts val="1800"/>
              </a:spcAft>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补充：在</a:t>
            </a:r>
            <a:r>
              <a:rPr lang="en-US" altLang="zh-CN" sz="18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softmax</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多元回归中，如指定一个标签值为正类，其余的都为负类</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55" name="文本框 54">
            <a:extLst>
              <a:ext uri="{FF2B5EF4-FFF2-40B4-BE49-F238E27FC236}">
                <a16:creationId xmlns:a16="http://schemas.microsoft.com/office/drawing/2014/main" id="{51E063B9-DB03-44B0-8288-F91E4E14A9A1}"/>
              </a:ext>
            </a:extLst>
          </p:cNvPr>
          <p:cNvSpPr txBox="1"/>
          <p:nvPr/>
        </p:nvSpPr>
        <p:spPr>
          <a:xfrm>
            <a:off x="1944661" y="1886630"/>
            <a:ext cx="1372168" cy="400110"/>
          </a:xfrm>
          <a:prstGeom prst="rect">
            <a:avLst/>
          </a:prstGeom>
          <a:noFill/>
        </p:spPr>
        <p:txBody>
          <a:bodyPr wrap="square" rtlCol="0">
            <a:spAutoFit/>
          </a:bodyPr>
          <a:lstStyle/>
          <a:p>
            <a:r>
              <a:rPr lang="zh-CN" altLang="en-US" sz="2000" dirty="0"/>
              <a:t>评价指标</a:t>
            </a:r>
            <a:r>
              <a:rPr lang="zh-CN" altLang="en-US" dirty="0"/>
              <a:t>：</a:t>
            </a:r>
          </a:p>
        </p:txBody>
      </p:sp>
    </p:spTree>
    <p:extLst>
      <p:ext uri="{BB962C8B-B14F-4D97-AF65-F5344CB8AC3E}">
        <p14:creationId xmlns:p14="http://schemas.microsoft.com/office/powerpoint/2010/main" val="12472508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anim calcmode="lin" valueType="num">
                                      <p:cBhvr>
                                        <p:cTn id="36" dur="1000" fill="hold"/>
                                        <p:tgtEl>
                                          <p:spTgt spid="54"/>
                                        </p:tgtEl>
                                        <p:attrNameLst>
                                          <p:attrName>ppt_x</p:attrName>
                                        </p:attrNameLst>
                                      </p:cBhvr>
                                      <p:tavLst>
                                        <p:tav tm="0">
                                          <p:val>
                                            <p:strVal val="#ppt_x"/>
                                          </p:val>
                                        </p:tav>
                                        <p:tav tm="100000">
                                          <p:val>
                                            <p:strVal val="#ppt_x"/>
                                          </p:val>
                                        </p:tav>
                                      </p:tavLst>
                                    </p:anim>
                                    <p:anim calcmode="lin" valueType="num">
                                      <p:cBhvr>
                                        <p:cTn id="3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50" grpId="0"/>
      <p:bldP spid="52" grpId="0"/>
      <p:bldP spid="5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5BC68B4-8ABF-4A49-A78D-CE3873759096}"/>
              </a:ext>
            </a:extLst>
          </p:cNvPr>
          <p:cNvGrpSpPr/>
          <p:nvPr/>
        </p:nvGrpSpPr>
        <p:grpSpPr>
          <a:xfrm>
            <a:off x="-230326" y="764274"/>
            <a:ext cx="4877904" cy="2383644"/>
            <a:chOff x="-230326" y="764274"/>
            <a:chExt cx="4877904" cy="2383644"/>
          </a:xfrm>
        </p:grpSpPr>
        <p:sp>
          <p:nvSpPr>
            <p:cNvPr id="3" name="文本框 2">
              <a:extLst>
                <a:ext uri="{FF2B5EF4-FFF2-40B4-BE49-F238E27FC236}">
                  <a16:creationId xmlns:a16="http://schemas.microsoft.com/office/drawing/2014/main" id="{D05D36D4-8646-4E68-974D-A7BC4029D928}"/>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nvGrpSpPr>
            <p:cNvPr id="4" name="组合 3">
              <a:extLst>
                <a:ext uri="{FF2B5EF4-FFF2-40B4-BE49-F238E27FC236}">
                  <a16:creationId xmlns:a16="http://schemas.microsoft.com/office/drawing/2014/main" id="{5FDCF6F2-F1A2-4532-A97C-AF39D09BAC4A}"/>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0BE786D1-E85E-4456-85DD-C4FA9FDB7C50}"/>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5252DFAE-02D7-42F5-9C16-57FB22581DA1}"/>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7" name="Rectangle 5">
            <a:extLst>
              <a:ext uri="{FF2B5EF4-FFF2-40B4-BE49-F238E27FC236}">
                <a16:creationId xmlns:a16="http://schemas.microsoft.com/office/drawing/2014/main" id="{B31A4449-F168-4F4D-94AE-5B5CA62D327D}"/>
              </a:ext>
            </a:extLst>
          </p:cNvPr>
          <p:cNvSpPr>
            <a:spLocks noChangeArrowheads="1"/>
          </p:cNvSpPr>
          <p:nvPr/>
        </p:nvSpPr>
        <p:spPr bwMode="auto">
          <a:xfrm>
            <a:off x="1177269" y="28165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a:extLst>
              <a:ext uri="{FF2B5EF4-FFF2-40B4-BE49-F238E27FC236}">
                <a16:creationId xmlns:a16="http://schemas.microsoft.com/office/drawing/2014/main" id="{7FF75766-59F7-4670-A3B5-DCFC77C407B4}"/>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a:extLst>
              <a:ext uri="{FF2B5EF4-FFF2-40B4-BE49-F238E27FC236}">
                <a16:creationId xmlns:a16="http://schemas.microsoft.com/office/drawing/2014/main" id="{81F8423C-4059-4225-8001-496BFD2B70BB}"/>
              </a:ext>
            </a:extLst>
          </p:cNvPr>
          <p:cNvGrpSpPr/>
          <p:nvPr/>
        </p:nvGrpSpPr>
        <p:grpSpPr>
          <a:xfrm>
            <a:off x="-240724" y="616435"/>
            <a:ext cx="4877904" cy="2531483"/>
            <a:chOff x="-230326" y="616435"/>
            <a:chExt cx="4877904" cy="2531483"/>
          </a:xfrm>
        </p:grpSpPr>
        <p:grpSp>
          <p:nvGrpSpPr>
            <p:cNvPr id="10" name="组合 9">
              <a:extLst>
                <a:ext uri="{FF2B5EF4-FFF2-40B4-BE49-F238E27FC236}">
                  <a16:creationId xmlns:a16="http://schemas.microsoft.com/office/drawing/2014/main" id="{0C16C86A-6881-48B8-84C8-3273D60721B2}"/>
                </a:ext>
              </a:extLst>
            </p:cNvPr>
            <p:cNvGrpSpPr/>
            <p:nvPr/>
          </p:nvGrpSpPr>
          <p:grpSpPr>
            <a:xfrm>
              <a:off x="-230326" y="616435"/>
              <a:ext cx="4877904" cy="2531483"/>
              <a:chOff x="-230326" y="616435"/>
              <a:chExt cx="4877904" cy="2531483"/>
            </a:xfrm>
          </p:grpSpPr>
          <p:sp>
            <p:nvSpPr>
              <p:cNvPr id="14" name="矩形 13">
                <a:extLst>
                  <a:ext uri="{FF2B5EF4-FFF2-40B4-BE49-F238E27FC236}">
                    <a16:creationId xmlns:a16="http://schemas.microsoft.com/office/drawing/2014/main" id="{A1B7872F-FAE8-4EDA-B19C-3D31755CA0B7}"/>
                  </a:ext>
                </a:extLst>
              </p:cNvPr>
              <p:cNvSpPr/>
              <p:nvPr/>
            </p:nvSpPr>
            <p:spPr>
              <a:xfrm>
                <a:off x="731519" y="616435"/>
                <a:ext cx="3283890" cy="62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solidFill>
                      <a:schemeClr val="accent1">
                        <a:lumMod val="75000"/>
                      </a:schemeClr>
                    </a:solidFill>
                    <a:latin typeface="+mj-ea"/>
                  </a:rPr>
                  <a:t>K-means</a:t>
                </a:r>
                <a:r>
                  <a:rPr lang="zh-CN" altLang="en-US" sz="3200" dirty="0">
                    <a:solidFill>
                      <a:schemeClr val="accent1">
                        <a:lumMod val="75000"/>
                      </a:schemeClr>
                    </a:solidFill>
                    <a:latin typeface="+mj-ea"/>
                  </a:rPr>
                  <a:t>算法</a:t>
                </a:r>
              </a:p>
            </p:txBody>
          </p:sp>
          <p:sp>
            <p:nvSpPr>
              <p:cNvPr id="15" name="文本框 14">
                <a:extLst>
                  <a:ext uri="{FF2B5EF4-FFF2-40B4-BE49-F238E27FC236}">
                    <a16:creationId xmlns:a16="http://schemas.microsoft.com/office/drawing/2014/main" id="{BEDC1532-9FBD-4566-98A2-E07C9AEDC727}"/>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11" name="组合 10">
              <a:extLst>
                <a:ext uri="{FF2B5EF4-FFF2-40B4-BE49-F238E27FC236}">
                  <a16:creationId xmlns:a16="http://schemas.microsoft.com/office/drawing/2014/main" id="{3C4F860F-23B8-4C3B-B031-99C9863E2580}"/>
                </a:ext>
              </a:extLst>
            </p:cNvPr>
            <p:cNvGrpSpPr/>
            <p:nvPr/>
          </p:nvGrpSpPr>
          <p:grpSpPr>
            <a:xfrm>
              <a:off x="-228600" y="764274"/>
              <a:ext cx="634030" cy="383292"/>
              <a:chOff x="10627004" y="3081131"/>
              <a:chExt cx="1150867" cy="695738"/>
            </a:xfrm>
          </p:grpSpPr>
          <p:sp>
            <p:nvSpPr>
              <p:cNvPr id="12" name="箭头: V 形 11">
                <a:extLst>
                  <a:ext uri="{FF2B5EF4-FFF2-40B4-BE49-F238E27FC236}">
                    <a16:creationId xmlns:a16="http://schemas.microsoft.com/office/drawing/2014/main" id="{15287A01-7687-4DE8-BE15-DA288ED2468B}"/>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箭头: V 形 12">
                <a:extLst>
                  <a:ext uri="{FF2B5EF4-FFF2-40B4-BE49-F238E27FC236}">
                    <a16:creationId xmlns:a16="http://schemas.microsoft.com/office/drawing/2014/main" id="{4D70AC6A-A68E-4DB0-B778-39304CE55A96}"/>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6" name="Freeform 6">
            <a:extLst>
              <a:ext uri="{FF2B5EF4-FFF2-40B4-BE49-F238E27FC236}">
                <a16:creationId xmlns:a16="http://schemas.microsoft.com/office/drawing/2014/main" id="{4B364A41-337D-4887-BA3D-FA8044925978}"/>
              </a:ext>
            </a:extLst>
          </p:cNvPr>
          <p:cNvSpPr/>
          <p:nvPr/>
        </p:nvSpPr>
        <p:spPr bwMode="auto">
          <a:xfrm>
            <a:off x="731519" y="505351"/>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8" name="椭圆 17">
            <a:extLst>
              <a:ext uri="{FF2B5EF4-FFF2-40B4-BE49-F238E27FC236}">
                <a16:creationId xmlns:a16="http://schemas.microsoft.com/office/drawing/2014/main" id="{32B368ED-4A3E-475A-A106-32556C685427}"/>
              </a:ext>
            </a:extLst>
          </p:cNvPr>
          <p:cNvSpPr/>
          <p:nvPr/>
        </p:nvSpPr>
        <p:spPr>
          <a:xfrm>
            <a:off x="7176084" y="2416494"/>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5">
            <a:extLst>
              <a:ext uri="{FF2B5EF4-FFF2-40B4-BE49-F238E27FC236}">
                <a16:creationId xmlns:a16="http://schemas.microsoft.com/office/drawing/2014/main" id="{3F537ACF-C956-4DF6-9D07-EF7B881EB1E7}"/>
              </a:ext>
            </a:extLst>
          </p:cNvPr>
          <p:cNvSpPr>
            <a:spLocks noChangeArrowheads="1"/>
          </p:cNvSpPr>
          <p:nvPr/>
        </p:nvSpPr>
        <p:spPr bwMode="auto">
          <a:xfrm>
            <a:off x="1177269" y="28165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6">
            <a:extLst>
              <a:ext uri="{FF2B5EF4-FFF2-40B4-BE49-F238E27FC236}">
                <a16:creationId xmlns:a16="http://schemas.microsoft.com/office/drawing/2014/main" id="{EBB7BE80-BD7C-4B73-9708-26762188B0DA}"/>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Freeform 6">
            <a:extLst>
              <a:ext uri="{FF2B5EF4-FFF2-40B4-BE49-F238E27FC236}">
                <a16:creationId xmlns:a16="http://schemas.microsoft.com/office/drawing/2014/main" id="{BB379DA5-C213-4F55-A586-55DF74EF058D}"/>
              </a:ext>
            </a:extLst>
          </p:cNvPr>
          <p:cNvSpPr>
            <a:spLocks noEditPoints="1"/>
          </p:cNvSpPr>
          <p:nvPr/>
        </p:nvSpPr>
        <p:spPr bwMode="auto">
          <a:xfrm>
            <a:off x="7364545" y="2677457"/>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30" name="文本框 29">
            <a:extLst>
              <a:ext uri="{FF2B5EF4-FFF2-40B4-BE49-F238E27FC236}">
                <a16:creationId xmlns:a16="http://schemas.microsoft.com/office/drawing/2014/main" id="{E3D6C336-CFF0-4A9F-8D06-C5F54B478190}"/>
              </a:ext>
            </a:extLst>
          </p:cNvPr>
          <p:cNvSpPr txBox="1"/>
          <p:nvPr/>
        </p:nvSpPr>
        <p:spPr>
          <a:xfrm>
            <a:off x="241461" y="2949509"/>
            <a:ext cx="4299001" cy="1323439"/>
          </a:xfrm>
          <a:prstGeom prst="rect">
            <a:avLst/>
          </a:prstGeom>
          <a:noFill/>
        </p:spPr>
        <p:txBody>
          <a:bodyPr wrap="square">
            <a:spAutoFit/>
          </a:bodyPr>
          <a:lstStyle/>
          <a:p>
            <a:pPr marL="533400">
              <a:spcBef>
                <a:spcPts val="1800"/>
              </a:spcBef>
              <a:spcAft>
                <a:spcPts val="1800"/>
              </a:spcAft>
            </a:pPr>
            <a:r>
              <a:rPr lang="en-US"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k-means</a:t>
            </a:r>
            <a:r>
              <a:rPr lang="zh-CN"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算法采用距离</a:t>
            </a:r>
            <a:r>
              <a:rPr lang="zh-CN" altLang="en-US"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（超平面的欧氏距离）</a:t>
            </a:r>
            <a:r>
              <a:rPr lang="zh-CN"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作为相似性的评价指标，即认为两个对象越近，其相似度就越大</a:t>
            </a:r>
            <a:r>
              <a:rPr lang="zh-CN" altLang="zh-CN" sz="2000" b="1"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3" name="矩形 32">
            <a:extLst>
              <a:ext uri="{FF2B5EF4-FFF2-40B4-BE49-F238E27FC236}">
                <a16:creationId xmlns:a16="http://schemas.microsoft.com/office/drawing/2014/main" id="{B8F55B7D-1B7E-498B-8EE0-C0859051F9D3}"/>
              </a:ext>
            </a:extLst>
          </p:cNvPr>
          <p:cNvSpPr/>
          <p:nvPr/>
        </p:nvSpPr>
        <p:spPr>
          <a:xfrm>
            <a:off x="3241458" y="1447789"/>
            <a:ext cx="4374487" cy="768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“物以类聚，人以群分”</a:t>
            </a:r>
          </a:p>
        </p:txBody>
      </p:sp>
      <p:sp>
        <p:nvSpPr>
          <p:cNvPr id="35" name="文本框 34">
            <a:extLst>
              <a:ext uri="{FF2B5EF4-FFF2-40B4-BE49-F238E27FC236}">
                <a16:creationId xmlns:a16="http://schemas.microsoft.com/office/drawing/2014/main" id="{6E4A99EE-453C-445A-B35B-73A959704BBA}"/>
              </a:ext>
            </a:extLst>
          </p:cNvPr>
          <p:cNvSpPr txBox="1"/>
          <p:nvPr/>
        </p:nvSpPr>
        <p:spPr>
          <a:xfrm>
            <a:off x="6349685" y="3873831"/>
            <a:ext cx="5842316" cy="2246769"/>
          </a:xfrm>
          <a:prstGeom prst="rect">
            <a:avLst/>
          </a:prstGeom>
          <a:noFill/>
        </p:spPr>
        <p:txBody>
          <a:bodyPr wrap="square">
            <a:spAutoFit/>
          </a:bodyPr>
          <a:lstStyle/>
          <a:p>
            <a:pPr marL="533400">
              <a:spcBef>
                <a:spcPts val="1800"/>
              </a:spcBef>
              <a:spcAft>
                <a:spcPts val="1800"/>
              </a:spcAft>
            </a:pP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先从样本集中随机选取</a:t>
            </a:r>
            <a:r>
              <a:rPr lang="zh-CN" altLang="zh-CN" sz="2000" dirty="0">
                <a:solidFill>
                  <a:srgbClr val="333333"/>
                </a:solidFill>
                <a:effectLst/>
                <a:latin typeface="宋体" panose="02010600030101010101" pitchFamily="2" charset="-122"/>
                <a:ea typeface="Times New Roman" panose="02020603050405020304" pitchFamily="18" charset="0"/>
                <a:cs typeface="宋体" panose="02010600030101010101" pitchFamily="2" charset="-122"/>
              </a:rPr>
              <a:t> </a:t>
            </a:r>
            <a:r>
              <a:rPr lang="en-US" altLang="zh-CN" sz="2000" dirty="0">
                <a:solidFill>
                  <a:srgbClr val="333333"/>
                </a:solidFill>
                <a:effectLst/>
                <a:latin typeface="宋体" panose="02010600030101010101" pitchFamily="2" charset="-122"/>
                <a:ea typeface="Times New Roman" panose="02020603050405020304" pitchFamily="18" charset="0"/>
                <a:cs typeface="宋体" panose="02010600030101010101" pitchFamily="2" charset="-122"/>
              </a:rPr>
              <a:t>n</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个样本作为簇中心（聚类中心），并计算所有样本与这</a:t>
            </a:r>
            <a:r>
              <a:rPr lang="zh-CN" altLang="zh-CN" sz="2000" dirty="0">
                <a:solidFill>
                  <a:srgbClr val="333333"/>
                </a:solidFill>
                <a:effectLst/>
                <a:latin typeface="宋体" panose="02010600030101010101" pitchFamily="2" charset="-122"/>
                <a:ea typeface="Times New Roman" panose="02020603050405020304" pitchFamily="18" charset="0"/>
                <a:cs typeface="宋体" panose="02010600030101010101" pitchFamily="2" charset="-122"/>
              </a:rPr>
              <a:t> </a:t>
            </a:r>
            <a:r>
              <a:rPr lang="en-US" altLang="zh-CN" sz="2000" dirty="0">
                <a:solidFill>
                  <a:srgbClr val="333333"/>
                </a:solidFill>
                <a:effectLst/>
                <a:latin typeface="宋体" panose="02010600030101010101" pitchFamily="2" charset="-122"/>
                <a:ea typeface="Times New Roman" panose="02020603050405020304" pitchFamily="18" charset="0"/>
                <a:cs typeface="宋体" panose="02010600030101010101" pitchFamily="2" charset="-122"/>
              </a:rPr>
              <a:t>n</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簇中心</a:t>
            </a:r>
            <a:r>
              <a:rPr lang="en-US" altLang="zh-CN" sz="20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的距离，对于每一个样本，将其划分到与其距离最近的</a:t>
            </a:r>
            <a:r>
              <a:rPr lang="en-US" altLang="zh-CN" sz="20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簇中心</a:t>
            </a:r>
            <a:r>
              <a:rPr lang="en-US" altLang="zh-CN" sz="20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所在的簇中，对于新的簇计算各个簇的新的</a:t>
            </a:r>
            <a:r>
              <a:rPr lang="en-US" altLang="zh-CN" sz="20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簇中心</a:t>
            </a:r>
            <a:r>
              <a:rPr lang="en-US" altLang="zh-CN" sz="20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，并更新簇中心，不断地划分样本与更新簇中心直到划分结果相同就退出迭代。</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7" name="文本框 36">
            <a:extLst>
              <a:ext uri="{FF2B5EF4-FFF2-40B4-BE49-F238E27FC236}">
                <a16:creationId xmlns:a16="http://schemas.microsoft.com/office/drawing/2014/main" id="{352D6286-1A03-4571-A02F-281EE9716D30}"/>
              </a:ext>
            </a:extLst>
          </p:cNvPr>
          <p:cNvSpPr txBox="1"/>
          <p:nvPr/>
        </p:nvSpPr>
        <p:spPr>
          <a:xfrm>
            <a:off x="8563596" y="3206144"/>
            <a:ext cx="1520061" cy="400110"/>
          </a:xfrm>
          <a:prstGeom prst="rect">
            <a:avLst/>
          </a:prstGeom>
          <a:noFill/>
        </p:spPr>
        <p:txBody>
          <a:bodyPr wrap="square">
            <a:spAutoFit/>
          </a:bodyPr>
          <a:lstStyle/>
          <a:p>
            <a:r>
              <a:rPr lang="zh-CN" altLang="en-US" sz="2000" dirty="0">
                <a:solidFill>
                  <a:schemeClr val="accent1"/>
                </a:solidFill>
              </a:rPr>
              <a:t>算法实现：</a:t>
            </a:r>
            <a:endParaRPr lang="zh-CN" altLang="en-US" sz="2000" dirty="0"/>
          </a:p>
        </p:txBody>
      </p:sp>
    </p:spTree>
    <p:extLst>
      <p:ext uri="{BB962C8B-B14F-4D97-AF65-F5344CB8AC3E}">
        <p14:creationId xmlns:p14="http://schemas.microsoft.com/office/powerpoint/2010/main" val="376862946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E876364-C8E3-4722-BFD1-DF8FFC9EF545}"/>
              </a:ext>
            </a:extLst>
          </p:cNvPr>
          <p:cNvGrpSpPr/>
          <p:nvPr/>
        </p:nvGrpSpPr>
        <p:grpSpPr>
          <a:xfrm>
            <a:off x="-230326" y="764274"/>
            <a:ext cx="4877904" cy="2383644"/>
            <a:chOff x="-230326" y="764274"/>
            <a:chExt cx="4877904" cy="2383644"/>
          </a:xfrm>
        </p:grpSpPr>
        <p:sp>
          <p:nvSpPr>
            <p:cNvPr id="3" name="文本框 2">
              <a:extLst>
                <a:ext uri="{FF2B5EF4-FFF2-40B4-BE49-F238E27FC236}">
                  <a16:creationId xmlns:a16="http://schemas.microsoft.com/office/drawing/2014/main" id="{00C73837-23C0-4150-A919-2931223FB11D}"/>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nvGrpSpPr>
            <p:cNvPr id="4" name="组合 3">
              <a:extLst>
                <a:ext uri="{FF2B5EF4-FFF2-40B4-BE49-F238E27FC236}">
                  <a16:creationId xmlns:a16="http://schemas.microsoft.com/office/drawing/2014/main" id="{B5032058-5EE4-476B-8607-BB054B0CCBB2}"/>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B6B7085F-F1C0-4360-B75E-12CBDFFC8DFB}"/>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8B1638C7-8CE7-4A71-A6B1-B4D71C707AB8}"/>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7" name="Rectangle 5">
            <a:extLst>
              <a:ext uri="{FF2B5EF4-FFF2-40B4-BE49-F238E27FC236}">
                <a16:creationId xmlns:a16="http://schemas.microsoft.com/office/drawing/2014/main" id="{D95FD492-1D8E-4A79-9A5D-865375CB68B2}"/>
              </a:ext>
            </a:extLst>
          </p:cNvPr>
          <p:cNvSpPr>
            <a:spLocks noChangeArrowheads="1"/>
          </p:cNvSpPr>
          <p:nvPr/>
        </p:nvSpPr>
        <p:spPr bwMode="auto">
          <a:xfrm>
            <a:off x="8178485" y="3208655"/>
            <a:ext cx="41911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en-US" dirty="0"/>
              <a:t>构建合理的请求头：</a:t>
            </a:r>
            <a:r>
              <a:rPr lang="en-US" altLang="zh-CN" dirty="0"/>
              <a:t>user-agent(</a:t>
            </a:r>
            <a:r>
              <a:rPr lang="zh-CN" altLang="en-US" dirty="0"/>
              <a:t>浏览器信息</a:t>
            </a:r>
            <a:r>
              <a:rPr lang="en-US" altLang="zh-CN" dirty="0"/>
              <a:t>)</a:t>
            </a:r>
            <a:r>
              <a:rPr lang="zh-CN" altLang="en-US" dirty="0"/>
              <a:t>、</a:t>
            </a:r>
            <a:r>
              <a:rPr lang="en-US" altLang="zh-CN" dirty="0"/>
              <a:t>cookies(</a:t>
            </a:r>
            <a:r>
              <a:rPr lang="zh-CN" altLang="en-US" dirty="0"/>
              <a:t>用户信息：账号密码等</a:t>
            </a:r>
            <a:r>
              <a:rPr lang="en-US" altLang="zh-CN" dirty="0"/>
              <a:t>)</a:t>
            </a:r>
            <a:r>
              <a:rPr lang="zh-CN" altLang="en-US" dirty="0"/>
              <a:t>，模拟浏览器登录的访问</a:t>
            </a:r>
            <a:endParaRPr lang="en-US" altLang="zh-CN" dirty="0"/>
          </a:p>
        </p:txBody>
      </p:sp>
      <p:sp>
        <p:nvSpPr>
          <p:cNvPr id="8" name="Rectangle 6">
            <a:extLst>
              <a:ext uri="{FF2B5EF4-FFF2-40B4-BE49-F238E27FC236}">
                <a16:creationId xmlns:a16="http://schemas.microsoft.com/office/drawing/2014/main" id="{5EBD668D-6CAE-4D3E-99AC-61ABD2C33988}"/>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a:extLst>
              <a:ext uri="{FF2B5EF4-FFF2-40B4-BE49-F238E27FC236}">
                <a16:creationId xmlns:a16="http://schemas.microsoft.com/office/drawing/2014/main" id="{F4BC434A-917D-4545-A9E5-86C6958D06E0}"/>
              </a:ext>
            </a:extLst>
          </p:cNvPr>
          <p:cNvGrpSpPr/>
          <p:nvPr/>
        </p:nvGrpSpPr>
        <p:grpSpPr>
          <a:xfrm>
            <a:off x="-240724" y="616435"/>
            <a:ext cx="4877904" cy="2531483"/>
            <a:chOff x="-230326" y="616435"/>
            <a:chExt cx="4877904" cy="2531483"/>
          </a:xfrm>
        </p:grpSpPr>
        <p:grpSp>
          <p:nvGrpSpPr>
            <p:cNvPr id="10" name="组合 9">
              <a:extLst>
                <a:ext uri="{FF2B5EF4-FFF2-40B4-BE49-F238E27FC236}">
                  <a16:creationId xmlns:a16="http://schemas.microsoft.com/office/drawing/2014/main" id="{8A71850E-0799-42AC-A814-1BFFC366EC22}"/>
                </a:ext>
              </a:extLst>
            </p:cNvPr>
            <p:cNvGrpSpPr/>
            <p:nvPr/>
          </p:nvGrpSpPr>
          <p:grpSpPr>
            <a:xfrm>
              <a:off x="-230326" y="616435"/>
              <a:ext cx="4877904" cy="2531483"/>
              <a:chOff x="-230326" y="616435"/>
              <a:chExt cx="4877904" cy="2531483"/>
            </a:xfrm>
          </p:grpSpPr>
          <p:sp>
            <p:nvSpPr>
              <p:cNvPr id="14" name="矩形 13">
                <a:extLst>
                  <a:ext uri="{FF2B5EF4-FFF2-40B4-BE49-F238E27FC236}">
                    <a16:creationId xmlns:a16="http://schemas.microsoft.com/office/drawing/2014/main" id="{76E453F8-6817-4523-A7C1-36B385AFF5B7}"/>
                  </a:ext>
                </a:extLst>
              </p:cNvPr>
              <p:cNvSpPr/>
              <p:nvPr/>
            </p:nvSpPr>
            <p:spPr>
              <a:xfrm>
                <a:off x="731519" y="616435"/>
                <a:ext cx="3283890" cy="62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爬虫</a:t>
                </a:r>
              </a:p>
            </p:txBody>
          </p:sp>
          <p:sp>
            <p:nvSpPr>
              <p:cNvPr id="15" name="文本框 14">
                <a:extLst>
                  <a:ext uri="{FF2B5EF4-FFF2-40B4-BE49-F238E27FC236}">
                    <a16:creationId xmlns:a16="http://schemas.microsoft.com/office/drawing/2014/main" id="{9487CD16-8C89-4A56-9EB1-62EB8D61640B}"/>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11" name="组合 10">
              <a:extLst>
                <a:ext uri="{FF2B5EF4-FFF2-40B4-BE49-F238E27FC236}">
                  <a16:creationId xmlns:a16="http://schemas.microsoft.com/office/drawing/2014/main" id="{5EC9399F-43F7-4B5C-AAC4-490832AB06DA}"/>
                </a:ext>
              </a:extLst>
            </p:cNvPr>
            <p:cNvGrpSpPr/>
            <p:nvPr/>
          </p:nvGrpSpPr>
          <p:grpSpPr>
            <a:xfrm>
              <a:off x="-228600" y="764274"/>
              <a:ext cx="634030" cy="383292"/>
              <a:chOff x="10627004" y="3081131"/>
              <a:chExt cx="1150867" cy="695738"/>
            </a:xfrm>
          </p:grpSpPr>
          <p:sp>
            <p:nvSpPr>
              <p:cNvPr id="12" name="箭头: V 形 11">
                <a:extLst>
                  <a:ext uri="{FF2B5EF4-FFF2-40B4-BE49-F238E27FC236}">
                    <a16:creationId xmlns:a16="http://schemas.microsoft.com/office/drawing/2014/main" id="{9DBC8DD6-7564-48F3-8022-83C2A462F8CC}"/>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箭头: V 形 12">
                <a:extLst>
                  <a:ext uri="{FF2B5EF4-FFF2-40B4-BE49-F238E27FC236}">
                    <a16:creationId xmlns:a16="http://schemas.microsoft.com/office/drawing/2014/main" id="{17AC7E11-544C-4DC3-9593-99A6D643D0AB}"/>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16" name="Freeform 6">
            <a:extLst>
              <a:ext uri="{FF2B5EF4-FFF2-40B4-BE49-F238E27FC236}">
                <a16:creationId xmlns:a16="http://schemas.microsoft.com/office/drawing/2014/main" id="{F4D931FF-3181-48EB-BE38-66BA780D7BF2}"/>
              </a:ext>
            </a:extLst>
          </p:cNvPr>
          <p:cNvSpPr/>
          <p:nvPr/>
        </p:nvSpPr>
        <p:spPr bwMode="auto">
          <a:xfrm>
            <a:off x="731519" y="505351"/>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7" name="椭圆 16">
            <a:extLst>
              <a:ext uri="{FF2B5EF4-FFF2-40B4-BE49-F238E27FC236}">
                <a16:creationId xmlns:a16="http://schemas.microsoft.com/office/drawing/2014/main" id="{80024683-90BC-41BC-968B-3618230CD763}"/>
              </a:ext>
            </a:extLst>
          </p:cNvPr>
          <p:cNvSpPr/>
          <p:nvPr/>
        </p:nvSpPr>
        <p:spPr>
          <a:xfrm>
            <a:off x="7176084" y="2416494"/>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5">
            <a:extLst>
              <a:ext uri="{FF2B5EF4-FFF2-40B4-BE49-F238E27FC236}">
                <a16:creationId xmlns:a16="http://schemas.microsoft.com/office/drawing/2014/main" id="{41DB28D1-387E-4EA0-B920-1461C632750F}"/>
              </a:ext>
            </a:extLst>
          </p:cNvPr>
          <p:cNvSpPr>
            <a:spLocks noChangeArrowheads="1"/>
          </p:cNvSpPr>
          <p:nvPr/>
        </p:nvSpPr>
        <p:spPr bwMode="auto">
          <a:xfrm>
            <a:off x="213783" y="4911465"/>
            <a:ext cx="50779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2000" dirty="0"/>
              <a:t>re</a:t>
            </a:r>
            <a:r>
              <a:rPr lang="zh-CN" altLang="zh-CN" sz="2000" dirty="0"/>
              <a:t>模块：通过正则表达式对字符串进行匹配</a:t>
            </a:r>
          </a:p>
        </p:txBody>
      </p:sp>
      <p:sp>
        <p:nvSpPr>
          <p:cNvPr id="19" name="Rectangle 6">
            <a:extLst>
              <a:ext uri="{FF2B5EF4-FFF2-40B4-BE49-F238E27FC236}">
                <a16:creationId xmlns:a16="http://schemas.microsoft.com/office/drawing/2014/main" id="{9AD63C1D-CB14-4672-AD64-16CDAC2CB463}"/>
              </a:ext>
            </a:extLst>
          </p:cNvPr>
          <p:cNvSpPr>
            <a:spLocks noChangeArrowheads="1"/>
          </p:cNvSpPr>
          <p:nvPr/>
        </p:nvSpPr>
        <p:spPr bwMode="auto">
          <a:xfrm>
            <a:off x="1480189" y="106127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Freeform 6">
            <a:extLst>
              <a:ext uri="{FF2B5EF4-FFF2-40B4-BE49-F238E27FC236}">
                <a16:creationId xmlns:a16="http://schemas.microsoft.com/office/drawing/2014/main" id="{EDC14986-EEA2-40F7-8385-0302C6CB3275}"/>
              </a:ext>
            </a:extLst>
          </p:cNvPr>
          <p:cNvSpPr>
            <a:spLocks noEditPoints="1"/>
          </p:cNvSpPr>
          <p:nvPr/>
        </p:nvSpPr>
        <p:spPr bwMode="auto">
          <a:xfrm>
            <a:off x="7364545" y="2677457"/>
            <a:ext cx="423287" cy="27828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26" name="文本框 25">
            <a:extLst>
              <a:ext uri="{FF2B5EF4-FFF2-40B4-BE49-F238E27FC236}">
                <a16:creationId xmlns:a16="http://schemas.microsoft.com/office/drawing/2014/main" id="{3A51CDBF-B87B-4AB2-A04F-050CC2C06EE9}"/>
              </a:ext>
            </a:extLst>
          </p:cNvPr>
          <p:cNvSpPr txBox="1"/>
          <p:nvPr/>
        </p:nvSpPr>
        <p:spPr>
          <a:xfrm>
            <a:off x="-304385" y="2893965"/>
            <a:ext cx="5234194" cy="1631216"/>
          </a:xfrm>
          <a:prstGeom prst="rect">
            <a:avLst/>
          </a:prstGeom>
          <a:noFill/>
        </p:spPr>
        <p:txBody>
          <a:bodyPr wrap="square">
            <a:spAutoFit/>
          </a:bodyPr>
          <a:lstStyle/>
          <a:p>
            <a:pPr marL="547370">
              <a:spcBef>
                <a:spcPts val="1800"/>
              </a:spcBef>
              <a:spcAft>
                <a:spcPts val="1800"/>
              </a:spcAft>
            </a:pPr>
            <a:r>
              <a:rPr lang="en-US" altLang="zh-CN" sz="20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Xpath</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solidFill>
                  <a:srgbClr val="333333"/>
                </a:solidFill>
                <a:effectLst/>
                <a:latin typeface="宋体" panose="02010600030101010101" pitchFamily="2" charset="-122"/>
                <a:ea typeface="Times New Roman" panose="02020603050405020304" pitchFamily="18" charset="0"/>
                <a:cs typeface="宋体" panose="02010600030101010101" pitchFamily="2" charset="-122"/>
              </a:rPr>
              <a:t> </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定位元素的方法有相对路径（使用标签名与节点属性定位、部分属性值定位、组合元素索引定位、文本内容定位）和绝对路径（可以通过浏览器复制完整</a:t>
            </a:r>
            <a:r>
              <a:rPr lang="en-US" altLang="zh-CN" sz="20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Xpath</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的方法得到）</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文本框 27">
            <a:extLst>
              <a:ext uri="{FF2B5EF4-FFF2-40B4-BE49-F238E27FC236}">
                <a16:creationId xmlns:a16="http://schemas.microsoft.com/office/drawing/2014/main" id="{FA266E77-E7CA-4124-BBD1-F48D29DFBC5A}"/>
              </a:ext>
            </a:extLst>
          </p:cNvPr>
          <p:cNvSpPr txBox="1"/>
          <p:nvPr/>
        </p:nvSpPr>
        <p:spPr>
          <a:xfrm>
            <a:off x="4637180" y="1504556"/>
            <a:ext cx="2547257" cy="461665"/>
          </a:xfrm>
          <a:prstGeom prst="rect">
            <a:avLst/>
          </a:prstGeom>
          <a:noFill/>
        </p:spPr>
        <p:txBody>
          <a:bodyPr wrap="square" rtlCol="0">
            <a:spAutoFit/>
          </a:bodyPr>
          <a:lstStyle/>
          <a:p>
            <a:r>
              <a:rPr lang="en-US" altLang="zh-CN" sz="2400" dirty="0" err="1"/>
              <a:t>Xpath</a:t>
            </a:r>
            <a:r>
              <a:rPr lang="zh-CN" altLang="en-US" sz="2400" dirty="0"/>
              <a:t>，</a:t>
            </a:r>
            <a:r>
              <a:rPr lang="en-US" altLang="zh-CN" sz="2400" dirty="0"/>
              <a:t>re</a:t>
            </a:r>
            <a:r>
              <a:rPr lang="zh-CN" altLang="en-US" sz="2400" dirty="0"/>
              <a:t>模块</a:t>
            </a:r>
          </a:p>
        </p:txBody>
      </p:sp>
      <p:sp>
        <p:nvSpPr>
          <p:cNvPr id="30" name="文本框 29">
            <a:extLst>
              <a:ext uri="{FF2B5EF4-FFF2-40B4-BE49-F238E27FC236}">
                <a16:creationId xmlns:a16="http://schemas.microsoft.com/office/drawing/2014/main" id="{952BACD6-DA89-4261-9132-45DC83993EEB}"/>
              </a:ext>
            </a:extLst>
          </p:cNvPr>
          <p:cNvSpPr txBox="1"/>
          <p:nvPr/>
        </p:nvSpPr>
        <p:spPr>
          <a:xfrm>
            <a:off x="203385" y="5667448"/>
            <a:ext cx="5910469" cy="707886"/>
          </a:xfrm>
          <a:prstGeom prst="rect">
            <a:avLst/>
          </a:prstGeom>
          <a:noFill/>
        </p:spPr>
        <p:txBody>
          <a:bodyPr wrap="square">
            <a:spAutoFit/>
          </a:bodyPr>
          <a:lstStyle/>
          <a:p>
            <a:r>
              <a:rPr lang="zh-CN" altLang="zh-CN" sz="2000" dirty="0"/>
              <a:t>使用</a:t>
            </a:r>
            <a:r>
              <a:rPr lang="en-US" altLang="zh-CN" sz="2000" dirty="0"/>
              <a:t>re</a:t>
            </a:r>
            <a:r>
              <a:rPr lang="zh-CN" altLang="zh-CN" sz="2000" dirty="0"/>
              <a:t>模块比较少，当</a:t>
            </a:r>
            <a:r>
              <a:rPr lang="en-US" altLang="zh-CN" sz="2000" dirty="0" err="1"/>
              <a:t>xpath</a:t>
            </a:r>
            <a:r>
              <a:rPr lang="zh-CN" altLang="zh-CN" sz="2000" dirty="0"/>
              <a:t>不好提取的时候会选择由</a:t>
            </a:r>
            <a:r>
              <a:rPr lang="en-US" altLang="zh-CN" sz="2000" dirty="0"/>
              <a:t>re</a:t>
            </a:r>
            <a:r>
              <a:rPr lang="zh-CN" altLang="zh-CN" sz="2000" dirty="0"/>
              <a:t>正则表达式（</a:t>
            </a:r>
            <a:r>
              <a:rPr lang="en-US" altLang="zh-CN" sz="2000" dirty="0"/>
              <a:t>.*?</a:t>
            </a:r>
            <a:r>
              <a:rPr lang="zh-CN" altLang="zh-CN" sz="2000" dirty="0"/>
              <a:t>），比较直接。</a:t>
            </a:r>
          </a:p>
        </p:txBody>
      </p:sp>
      <p:sp>
        <p:nvSpPr>
          <p:cNvPr id="31" name="文本框 30">
            <a:extLst>
              <a:ext uri="{FF2B5EF4-FFF2-40B4-BE49-F238E27FC236}">
                <a16:creationId xmlns:a16="http://schemas.microsoft.com/office/drawing/2014/main" id="{0175AC17-9AE6-49B7-8776-7B25F53A852B}"/>
              </a:ext>
            </a:extLst>
          </p:cNvPr>
          <p:cNvSpPr txBox="1"/>
          <p:nvPr/>
        </p:nvSpPr>
        <p:spPr>
          <a:xfrm>
            <a:off x="8164755" y="2597959"/>
            <a:ext cx="2241690" cy="400110"/>
          </a:xfrm>
          <a:prstGeom prst="rect">
            <a:avLst/>
          </a:prstGeom>
          <a:noFill/>
        </p:spPr>
        <p:txBody>
          <a:bodyPr wrap="square" rtlCol="0">
            <a:spAutoFit/>
          </a:bodyPr>
          <a:lstStyle/>
          <a:p>
            <a:r>
              <a:rPr lang="zh-CN" altLang="en-US" sz="2000" dirty="0"/>
              <a:t>破解反爬机制：</a:t>
            </a:r>
            <a:endParaRPr lang="en-US" altLang="zh-CN" sz="2000" dirty="0"/>
          </a:p>
        </p:txBody>
      </p:sp>
      <p:sp>
        <p:nvSpPr>
          <p:cNvPr id="34" name="文本框 33">
            <a:extLst>
              <a:ext uri="{FF2B5EF4-FFF2-40B4-BE49-F238E27FC236}">
                <a16:creationId xmlns:a16="http://schemas.microsoft.com/office/drawing/2014/main" id="{1847ECD2-A43C-4693-A8D2-EF21B18C9099}"/>
              </a:ext>
            </a:extLst>
          </p:cNvPr>
          <p:cNvSpPr txBox="1"/>
          <p:nvPr/>
        </p:nvSpPr>
        <p:spPr>
          <a:xfrm>
            <a:off x="8178485" y="4471620"/>
            <a:ext cx="3549689" cy="923330"/>
          </a:xfrm>
          <a:prstGeom prst="rect">
            <a:avLst/>
          </a:prstGeom>
          <a:noFill/>
        </p:spPr>
        <p:txBody>
          <a:bodyPr wrap="square">
            <a:spAutoFit/>
          </a:bodyPr>
          <a:lstStyle/>
          <a:p>
            <a:r>
              <a:rPr lang="zh-CN" altLang="en-US" dirty="0"/>
              <a:t>访问频率限制：</a:t>
            </a:r>
            <a:r>
              <a:rPr lang="en-US" altLang="zh-CN" dirty="0" err="1"/>
              <a:t>time.sleep</a:t>
            </a:r>
            <a:r>
              <a:rPr lang="en-US" altLang="zh-CN" dirty="0"/>
              <a:t>(2)</a:t>
            </a:r>
            <a:r>
              <a:rPr lang="zh-CN" altLang="en-US" dirty="0"/>
              <a:t>，每次访问都要间隔几秒，模拟人为方位，防止被检测出是爬虫行为</a:t>
            </a:r>
          </a:p>
        </p:txBody>
      </p:sp>
      <p:sp>
        <p:nvSpPr>
          <p:cNvPr id="36" name="文本框 35">
            <a:extLst>
              <a:ext uri="{FF2B5EF4-FFF2-40B4-BE49-F238E27FC236}">
                <a16:creationId xmlns:a16="http://schemas.microsoft.com/office/drawing/2014/main" id="{2DB202E2-4C64-46A0-827A-484072D6273B}"/>
              </a:ext>
            </a:extLst>
          </p:cNvPr>
          <p:cNvSpPr txBox="1"/>
          <p:nvPr/>
        </p:nvSpPr>
        <p:spPr>
          <a:xfrm>
            <a:off x="8178485" y="5902600"/>
            <a:ext cx="6684774" cy="369332"/>
          </a:xfrm>
          <a:prstGeom prst="rect">
            <a:avLst/>
          </a:prstGeom>
          <a:noFill/>
        </p:spPr>
        <p:txBody>
          <a:bodyPr wrap="square">
            <a:spAutoFit/>
          </a:bodyPr>
          <a:lstStyle/>
          <a:p>
            <a:r>
              <a:rPr lang="zh-CN" altLang="en-US" dirty="0"/>
              <a:t>使用代理</a:t>
            </a:r>
            <a:r>
              <a:rPr lang="en-US" altLang="zh-CN" dirty="0" err="1"/>
              <a:t>ip</a:t>
            </a:r>
            <a:endParaRPr lang="zh-CN" altLang="en-US" dirty="0"/>
          </a:p>
        </p:txBody>
      </p:sp>
    </p:spTree>
    <p:extLst>
      <p:ext uri="{BB962C8B-B14F-4D97-AF65-F5344CB8AC3E}">
        <p14:creationId xmlns:p14="http://schemas.microsoft.com/office/powerpoint/2010/main" val="76676738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1000"/>
                                        <p:tgtEl>
                                          <p:spTgt spid="36"/>
                                        </p:tgtEl>
                                      </p:cBhvr>
                                    </p:animEffect>
                                    <p:anim calcmode="lin" valueType="num">
                                      <p:cBhvr>
                                        <p:cTn id="50" dur="1000" fill="hold"/>
                                        <p:tgtEl>
                                          <p:spTgt spid="36"/>
                                        </p:tgtEl>
                                        <p:attrNameLst>
                                          <p:attrName>ppt_x</p:attrName>
                                        </p:attrNameLst>
                                      </p:cBhvr>
                                      <p:tavLst>
                                        <p:tav tm="0">
                                          <p:val>
                                            <p:strVal val="#ppt_x"/>
                                          </p:val>
                                        </p:tav>
                                        <p:tav tm="100000">
                                          <p:val>
                                            <p:strVal val="#ppt_x"/>
                                          </p:val>
                                        </p:tav>
                                      </p:tavLst>
                                    </p:anim>
                                    <p:anim calcmode="lin" valueType="num">
                                      <p:cBhvr>
                                        <p:cTn id="5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26" grpId="0"/>
      <p:bldP spid="30" grpId="0"/>
      <p:bldP spid="31" grpId="0"/>
      <p:bldP spid="34"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F14F375-3704-45BA-8142-A5FDA0278D37}"/>
              </a:ext>
            </a:extLst>
          </p:cNvPr>
          <p:cNvGrpSpPr/>
          <p:nvPr/>
        </p:nvGrpSpPr>
        <p:grpSpPr>
          <a:xfrm>
            <a:off x="0" y="1925702"/>
            <a:ext cx="12192000" cy="3682448"/>
            <a:chOff x="0" y="1304510"/>
            <a:chExt cx="12192000" cy="4248979"/>
          </a:xfrm>
        </p:grpSpPr>
        <p:sp>
          <p:nvSpPr>
            <p:cNvPr id="3" name="矩形 2">
              <a:extLst>
                <a:ext uri="{FF2B5EF4-FFF2-40B4-BE49-F238E27FC236}">
                  <a16:creationId xmlns:a16="http://schemas.microsoft.com/office/drawing/2014/main" id="{2BA9DC6F-C1CC-489E-8527-710E221F3321}"/>
                </a:ext>
              </a:extLst>
            </p:cNvPr>
            <p:cNvSpPr/>
            <p:nvPr/>
          </p:nvSpPr>
          <p:spPr>
            <a:xfrm>
              <a:off x="0" y="1304510"/>
              <a:ext cx="12192000" cy="4248979"/>
            </a:xfrm>
            <a:prstGeom prst="rect">
              <a:avLst/>
            </a:prstGeom>
            <a:blipFill dpi="0" rotWithShape="1">
              <a:blip r:embed="rId2"/>
              <a:srcRect/>
              <a:tile tx="0" ty="0" sx="100000" sy="100000" flip="x"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43E80F4-1331-446C-8DF5-04595DE3D1BE}"/>
                </a:ext>
              </a:extLst>
            </p:cNvPr>
            <p:cNvSpPr/>
            <p:nvPr/>
          </p:nvSpPr>
          <p:spPr>
            <a:xfrm>
              <a:off x="0" y="1304511"/>
              <a:ext cx="12192000" cy="4248978"/>
            </a:xfrm>
            <a:prstGeom prst="rect">
              <a:avLst/>
            </a:prstGeom>
            <a:solidFill>
              <a:schemeClr val="tx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椭圆 4">
            <a:extLst>
              <a:ext uri="{FF2B5EF4-FFF2-40B4-BE49-F238E27FC236}">
                <a16:creationId xmlns:a16="http://schemas.microsoft.com/office/drawing/2014/main" id="{C2A7FA8D-12EC-45C6-962B-055E63A273A3}"/>
              </a:ext>
            </a:extLst>
          </p:cNvPr>
          <p:cNvSpPr/>
          <p:nvPr/>
        </p:nvSpPr>
        <p:spPr>
          <a:xfrm>
            <a:off x="5231296" y="1060998"/>
            <a:ext cx="1729408" cy="1729408"/>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tx2"/>
                </a:solidFill>
              </a:rPr>
              <a:t>03</a:t>
            </a:r>
            <a:endParaRPr lang="zh-CN" altLang="en-US" sz="6000" b="1" dirty="0">
              <a:solidFill>
                <a:schemeClr val="tx2"/>
              </a:solidFill>
            </a:endParaRPr>
          </a:p>
        </p:txBody>
      </p:sp>
      <p:grpSp>
        <p:nvGrpSpPr>
          <p:cNvPr id="6" name="组合 5">
            <a:extLst>
              <a:ext uri="{FF2B5EF4-FFF2-40B4-BE49-F238E27FC236}">
                <a16:creationId xmlns:a16="http://schemas.microsoft.com/office/drawing/2014/main" id="{432B66B1-A7B9-4434-9F35-D1404B9FFBC2}"/>
              </a:ext>
            </a:extLst>
          </p:cNvPr>
          <p:cNvGrpSpPr/>
          <p:nvPr/>
        </p:nvGrpSpPr>
        <p:grpSpPr>
          <a:xfrm>
            <a:off x="2981739" y="3159769"/>
            <a:ext cx="6381365" cy="2724187"/>
            <a:chOff x="2981739" y="3159769"/>
            <a:chExt cx="6381365" cy="2724187"/>
          </a:xfrm>
        </p:grpSpPr>
        <p:sp>
          <p:nvSpPr>
            <p:cNvPr id="11" name="矩形 10">
              <a:extLst>
                <a:ext uri="{FF2B5EF4-FFF2-40B4-BE49-F238E27FC236}">
                  <a16:creationId xmlns:a16="http://schemas.microsoft.com/office/drawing/2014/main" id="{1A8C223E-A151-4864-8BF4-43C321FADD83}"/>
                </a:ext>
              </a:extLst>
            </p:cNvPr>
            <p:cNvSpPr/>
            <p:nvPr/>
          </p:nvSpPr>
          <p:spPr>
            <a:xfrm>
              <a:off x="2981739" y="3159769"/>
              <a:ext cx="6381365" cy="618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chemeClr val="accent1"/>
                  </a:solidFill>
                  <a:latin typeface="方正兰亭超细黑简体" panose="02000000000000000000" pitchFamily="2" charset="-122"/>
                  <a:ea typeface="方正兰亭超细黑简体" panose="02000000000000000000" pitchFamily="2" charset="-122"/>
                </a:rPr>
                <a:t>遇到的问题及解决方法</a:t>
              </a:r>
            </a:p>
          </p:txBody>
        </p:sp>
        <p:grpSp>
          <p:nvGrpSpPr>
            <p:cNvPr id="8" name="组合 7">
              <a:extLst>
                <a:ext uri="{FF2B5EF4-FFF2-40B4-BE49-F238E27FC236}">
                  <a16:creationId xmlns:a16="http://schemas.microsoft.com/office/drawing/2014/main" id="{48976EB6-BEDB-4897-B9B0-039104F8EDD0}"/>
                </a:ext>
              </a:extLst>
            </p:cNvPr>
            <p:cNvGrpSpPr/>
            <p:nvPr/>
          </p:nvGrpSpPr>
          <p:grpSpPr>
            <a:xfrm rot="5400000">
              <a:off x="5827647" y="5453376"/>
              <a:ext cx="536704" cy="324456"/>
              <a:chOff x="10627004" y="3081131"/>
              <a:chExt cx="1150867" cy="695738"/>
            </a:xfrm>
          </p:grpSpPr>
          <p:sp>
            <p:nvSpPr>
              <p:cNvPr id="9" name="箭头: V 形 8">
                <a:extLst>
                  <a:ext uri="{FF2B5EF4-FFF2-40B4-BE49-F238E27FC236}">
                    <a16:creationId xmlns:a16="http://schemas.microsoft.com/office/drawing/2014/main" id="{93216585-3A6B-4861-A5F3-94055B3A1BCE}"/>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856B57C7-904A-4D9E-9CA3-3F2694DED86A}"/>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extLst>
      <p:ext uri="{BB962C8B-B14F-4D97-AF65-F5344CB8AC3E}">
        <p14:creationId xmlns:p14="http://schemas.microsoft.com/office/powerpoint/2010/main" val="212555477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1D4D43B4-34C7-46B2-80F0-FC8F4E7088B8}"/>
              </a:ext>
            </a:extLst>
          </p:cNvPr>
          <p:cNvSpPr/>
          <p:nvPr/>
        </p:nvSpPr>
        <p:spPr>
          <a:xfrm>
            <a:off x="2452344" y="2348419"/>
            <a:ext cx="1930400" cy="1988820"/>
          </a:xfrm>
          <a:prstGeom prst="ellipse">
            <a:avLst/>
          </a:prstGeom>
          <a:solidFill>
            <a:schemeClr val="tx1">
              <a:lumMod val="85000"/>
              <a:lumOff val="1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MH_Title_1">
            <a:extLst>
              <a:ext uri="{FF2B5EF4-FFF2-40B4-BE49-F238E27FC236}">
                <a16:creationId xmlns:a16="http://schemas.microsoft.com/office/drawing/2014/main" id="{09365B16-8085-44A7-BE08-E8F1CEB0E3CD}"/>
              </a:ext>
            </a:extLst>
          </p:cNvPr>
          <p:cNvSpPr/>
          <p:nvPr/>
        </p:nvSpPr>
        <p:spPr>
          <a:xfrm>
            <a:off x="4208512" y="183774"/>
            <a:ext cx="5343971" cy="1430419"/>
          </a:xfrm>
          <a:prstGeom prst="rect">
            <a:avLst/>
          </a:prstGeom>
          <a:noFill/>
          <a:ln w="9525">
            <a:noFill/>
          </a:ln>
        </p:spPr>
        <p:txBody>
          <a:bodyPr anchor="ctr"/>
          <a:lstStyle/>
          <a:p>
            <a:pPr lvl="0"/>
            <a:r>
              <a:rPr lang="zh-CN" altLang="zh-CN" dirty="0"/>
              <a:t>线性回归模型：出现了</a:t>
            </a:r>
            <a:r>
              <a:rPr lang="en-US" altLang="zh-CN" dirty="0"/>
              <a:t>loss</a:t>
            </a:r>
            <a:r>
              <a:rPr lang="zh-CN" altLang="zh-CN" dirty="0"/>
              <a:t>值溢出、得不到权重值的现象。原因：数据处理不充分，只处理了缺失值。</a:t>
            </a:r>
          </a:p>
        </p:txBody>
      </p:sp>
      <p:pic>
        <p:nvPicPr>
          <p:cNvPr id="36" name="图片 35">
            <a:extLst>
              <a:ext uri="{FF2B5EF4-FFF2-40B4-BE49-F238E27FC236}">
                <a16:creationId xmlns:a16="http://schemas.microsoft.com/office/drawing/2014/main" id="{DDEBF360-8EC8-438B-A4EC-B06CEBE010BF}"/>
              </a:ext>
            </a:extLst>
          </p:cNvPr>
          <p:cNvPicPr>
            <a:picLocks noChangeAspect="1"/>
          </p:cNvPicPr>
          <p:nvPr/>
        </p:nvPicPr>
        <p:blipFill>
          <a:blip r:embed="rId2"/>
          <a:stretch>
            <a:fillRect/>
          </a:stretch>
        </p:blipFill>
        <p:spPr>
          <a:xfrm>
            <a:off x="5250789" y="1428532"/>
            <a:ext cx="3984591" cy="2063732"/>
          </a:xfrm>
          <a:prstGeom prst="rect">
            <a:avLst/>
          </a:prstGeom>
        </p:spPr>
      </p:pic>
      <p:sp>
        <p:nvSpPr>
          <p:cNvPr id="38" name="文本框 37">
            <a:extLst>
              <a:ext uri="{FF2B5EF4-FFF2-40B4-BE49-F238E27FC236}">
                <a16:creationId xmlns:a16="http://schemas.microsoft.com/office/drawing/2014/main" id="{939C0C16-3B00-4124-84FB-5BDBFEDD7AE9}"/>
              </a:ext>
            </a:extLst>
          </p:cNvPr>
          <p:cNvSpPr txBox="1"/>
          <p:nvPr/>
        </p:nvSpPr>
        <p:spPr>
          <a:xfrm>
            <a:off x="4259554" y="3777828"/>
            <a:ext cx="6096946" cy="923330"/>
          </a:xfrm>
          <a:prstGeom prst="rect">
            <a:avLst/>
          </a:prstGeom>
          <a:noFill/>
        </p:spPr>
        <p:txBody>
          <a:bodyPr wrap="square">
            <a:spAutoFit/>
          </a:bodyPr>
          <a:lstStyle/>
          <a:p>
            <a:pPr marL="457200">
              <a:spcBef>
                <a:spcPts val="1800"/>
              </a:spcBef>
              <a:spcAft>
                <a:spcPts val="1800"/>
              </a:spcAf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解决办法：归一化（</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Min-Max scaling</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）操作，将训练集的特征值转化到</a:t>
            </a:r>
            <a:r>
              <a:rPr lang="en-US" altLang="zh-CN" sz="18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[0,1]</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的范围，统一量纲，使损失函数更好地收敛。</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9" name="椭圆 38">
            <a:extLst>
              <a:ext uri="{FF2B5EF4-FFF2-40B4-BE49-F238E27FC236}">
                <a16:creationId xmlns:a16="http://schemas.microsoft.com/office/drawing/2014/main" id="{83C1895D-C8DD-4290-A4B4-25E10E59FFA9}"/>
              </a:ext>
            </a:extLst>
          </p:cNvPr>
          <p:cNvSpPr/>
          <p:nvPr/>
        </p:nvSpPr>
        <p:spPr>
          <a:xfrm>
            <a:off x="919480" y="411503"/>
            <a:ext cx="2798445" cy="2677160"/>
          </a:xfrm>
          <a:prstGeom prst="ellipse">
            <a:avLst/>
          </a:prstGeom>
          <a:solidFill>
            <a:srgbClr val="9E9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6D8DF47E-8A2C-47D9-AD1C-780C0A21967F}"/>
              </a:ext>
            </a:extLst>
          </p:cNvPr>
          <p:cNvSpPr/>
          <p:nvPr/>
        </p:nvSpPr>
        <p:spPr>
          <a:xfrm>
            <a:off x="1744345" y="3584598"/>
            <a:ext cx="1318260" cy="1331595"/>
          </a:xfrm>
          <a:prstGeom prst="ellipse">
            <a:avLst/>
          </a:prstGeom>
          <a:solidFill>
            <a:srgbClr val="9E9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1A6EEF0-0B70-4394-98DD-257D2B1F2220}"/>
              </a:ext>
            </a:extLst>
          </p:cNvPr>
          <p:cNvSpPr/>
          <p:nvPr/>
        </p:nvSpPr>
        <p:spPr>
          <a:xfrm>
            <a:off x="1002665" y="3584598"/>
            <a:ext cx="1074420" cy="1010285"/>
          </a:xfrm>
          <a:prstGeom prst="ellipse">
            <a:avLst/>
          </a:prstGeom>
          <a:solidFill>
            <a:schemeClr val="bg1">
              <a:lumMod val="5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F11A7F73-FBF7-431F-AF20-ED09A29EDAD1}"/>
              </a:ext>
            </a:extLst>
          </p:cNvPr>
          <p:cNvSpPr/>
          <p:nvPr/>
        </p:nvSpPr>
        <p:spPr>
          <a:xfrm>
            <a:off x="601345" y="3202963"/>
            <a:ext cx="825500" cy="840105"/>
          </a:xfrm>
          <a:prstGeom prst="ellipse">
            <a:avLst/>
          </a:prstGeom>
          <a:solidFill>
            <a:srgbClr val="9E9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AutoShape 64">
            <a:extLst>
              <a:ext uri="{FF2B5EF4-FFF2-40B4-BE49-F238E27FC236}">
                <a16:creationId xmlns:a16="http://schemas.microsoft.com/office/drawing/2014/main" id="{5921444D-559F-4A1D-ADD6-C7A629F5F0A6}"/>
              </a:ext>
            </a:extLst>
          </p:cNvPr>
          <p:cNvSpPr/>
          <p:nvPr/>
        </p:nvSpPr>
        <p:spPr bwMode="auto">
          <a:xfrm>
            <a:off x="1910709" y="1422145"/>
            <a:ext cx="815850" cy="6548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solidFill>
          <a:ln>
            <a:noFill/>
          </a:ln>
          <a:effectLst/>
        </p:spPr>
        <p:txBody>
          <a:bodyPr lIns="19050" tIns="19050" rIns="19050" bIns="19050" anchor="ctr"/>
          <a:lstStyle/>
          <a:p>
            <a:pPr defTabSz="171450">
              <a:defRPr/>
            </a:pPr>
            <a:endParaRPr lang="es-ES" sz="1100">
              <a:solidFill>
                <a:srgbClr val="44CEB9"/>
              </a:solidFill>
              <a:effectLst>
                <a:outerShdw blurRad="38100" dist="38100" dir="2700000" algn="tl">
                  <a:srgbClr val="000000"/>
                </a:outerShdw>
              </a:effectLst>
              <a:cs typeface="+mn-ea"/>
              <a:sym typeface="+mn-lt"/>
            </a:endParaRPr>
          </a:p>
        </p:txBody>
      </p:sp>
      <p:sp>
        <p:nvSpPr>
          <p:cNvPr id="44" name="Freeform 144">
            <a:extLst>
              <a:ext uri="{FF2B5EF4-FFF2-40B4-BE49-F238E27FC236}">
                <a16:creationId xmlns:a16="http://schemas.microsoft.com/office/drawing/2014/main" id="{A3DC0006-15C0-47E4-A041-9CC9C496FAC9}"/>
              </a:ext>
            </a:extLst>
          </p:cNvPr>
          <p:cNvSpPr>
            <a:spLocks noEditPoints="1"/>
          </p:cNvSpPr>
          <p:nvPr/>
        </p:nvSpPr>
        <p:spPr bwMode="auto">
          <a:xfrm>
            <a:off x="3133090" y="3017543"/>
            <a:ext cx="607060" cy="43815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rgbClr val="FFFFFF"/>
          </a:solidFill>
          <a:ln w="9525">
            <a:noFill/>
            <a:round/>
          </a:ln>
        </p:spPr>
        <p:txBody>
          <a:bodyPr vert="horz" wrap="square" lIns="45720" tIns="22860" rIns="45720" bIns="22860" numCol="1" anchor="t" anchorCtr="0" compatLnSpc="1"/>
          <a:lstStyle/>
          <a:p>
            <a:endParaRPr lang="en-US" sz="900">
              <a:cs typeface="+mn-ea"/>
              <a:sym typeface="+mn-lt"/>
            </a:endParaRPr>
          </a:p>
        </p:txBody>
      </p:sp>
      <p:sp>
        <p:nvSpPr>
          <p:cNvPr id="45" name="Freeform 2">
            <a:extLst>
              <a:ext uri="{FF2B5EF4-FFF2-40B4-BE49-F238E27FC236}">
                <a16:creationId xmlns:a16="http://schemas.microsoft.com/office/drawing/2014/main" id="{BF841E26-87A3-4559-8B64-2F23D073F0DC}"/>
              </a:ext>
            </a:extLst>
          </p:cNvPr>
          <p:cNvSpPr>
            <a:spLocks noChangeArrowheads="1"/>
          </p:cNvSpPr>
          <p:nvPr/>
        </p:nvSpPr>
        <p:spPr bwMode="auto">
          <a:xfrm>
            <a:off x="2280285" y="4043068"/>
            <a:ext cx="446405" cy="414655"/>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2594 h 6844"/>
              <a:gd name="T40" fmla="*/ 1250 w 6844"/>
              <a:gd name="T41" fmla="*/ 1313 h 6844"/>
              <a:gd name="T42" fmla="*/ 407 w 6844"/>
              <a:gd name="T43" fmla="*/ 2563 h 6844"/>
              <a:gd name="T44" fmla="*/ 1032 w 6844"/>
              <a:gd name="T45" fmla="*/ 32 h 6844"/>
              <a:gd name="T46" fmla="*/ 1813 w 6844"/>
              <a:gd name="T47" fmla="*/ 938 h 6844"/>
              <a:gd name="T48" fmla="*/ 2157 w 6844"/>
              <a:gd name="T49" fmla="*/ 907 h 6844"/>
              <a:gd name="T50" fmla="*/ 4718 w 6844"/>
              <a:gd name="T51" fmla="*/ 907 h 6844"/>
              <a:gd name="T52" fmla="*/ 5031 w 6844"/>
              <a:gd name="T53" fmla="*/ 938 h 6844"/>
              <a:gd name="T54" fmla="*/ 5812 w 6844"/>
              <a:gd name="T55" fmla="*/ 0 h 6844"/>
              <a:gd name="T56" fmla="*/ 4562 w 6844"/>
              <a:gd name="T57" fmla="*/ 1188 h 6844"/>
              <a:gd name="T58" fmla="*/ 3437 w 6844"/>
              <a:gd name="T59" fmla="*/ 1157 h 6844"/>
              <a:gd name="T60" fmla="*/ 2282 w 6844"/>
              <a:gd name="T61" fmla="*/ 2469 h 6844"/>
              <a:gd name="T62" fmla="*/ 3718 w 6844"/>
              <a:gd name="T63" fmla="*/ 3157 h 6844"/>
              <a:gd name="T64" fmla="*/ 4562 w 6844"/>
              <a:gd name="T65" fmla="*/ 1188 h 6844"/>
              <a:gd name="T66" fmla="*/ 4562 w 6844"/>
              <a:gd name="T67"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lnTo>
                  <a:pt x="1782" y="2750"/>
                </a:ln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ffectLst/>
        </p:spPr>
        <p:txBody>
          <a:bodyPr wrap="none" lIns="121926" tIns="60963" rIns="121926" bIns="60963" anchor="ctr"/>
          <a:lstStyle/>
          <a:p>
            <a:pPr defTabSz="913765"/>
            <a:endParaRPr lang="en-US">
              <a:solidFill>
                <a:srgbClr val="737572"/>
              </a:solidFill>
              <a:cs typeface="+mn-ea"/>
              <a:sym typeface="+mn-lt"/>
            </a:endParaRPr>
          </a:p>
        </p:txBody>
      </p:sp>
      <p:sp>
        <p:nvSpPr>
          <p:cNvPr id="46" name="Freeform 3">
            <a:extLst>
              <a:ext uri="{FF2B5EF4-FFF2-40B4-BE49-F238E27FC236}">
                <a16:creationId xmlns:a16="http://schemas.microsoft.com/office/drawing/2014/main" id="{ADCFF420-AC62-4FE8-8644-89174B26E9DD}"/>
              </a:ext>
            </a:extLst>
          </p:cNvPr>
          <p:cNvSpPr>
            <a:spLocks noChangeArrowheads="1"/>
          </p:cNvSpPr>
          <p:nvPr/>
        </p:nvSpPr>
        <p:spPr bwMode="auto">
          <a:xfrm>
            <a:off x="1335394" y="3917585"/>
            <a:ext cx="408949" cy="313863"/>
          </a:xfrm>
          <a:custGeom>
            <a:avLst/>
            <a:gdLst>
              <a:gd name="T0" fmla="*/ 3034 w 6392"/>
              <a:gd name="T1" fmla="*/ 2260 h 4907"/>
              <a:gd name="T2" fmla="*/ 2582 w 6392"/>
              <a:gd name="T3" fmla="*/ 1937 h 4907"/>
              <a:gd name="T4" fmla="*/ 1421 w 6392"/>
              <a:gd name="T5" fmla="*/ 2196 h 4907"/>
              <a:gd name="T6" fmla="*/ 388 w 6392"/>
              <a:gd name="T7" fmla="*/ 4583 h 4907"/>
              <a:gd name="T8" fmla="*/ 2712 w 6392"/>
              <a:gd name="T9" fmla="*/ 3551 h 4907"/>
              <a:gd name="T10" fmla="*/ 3034 w 6392"/>
              <a:gd name="T11" fmla="*/ 2260 h 4907"/>
              <a:gd name="T12" fmla="*/ 2454 w 6392"/>
              <a:gd name="T13" fmla="*/ 3228 h 4907"/>
              <a:gd name="T14" fmla="*/ 711 w 6392"/>
              <a:gd name="T15" fmla="*/ 4261 h 4907"/>
              <a:gd name="T16" fmla="*/ 1679 w 6392"/>
              <a:gd name="T17" fmla="*/ 2518 h 4907"/>
              <a:gd name="T18" fmla="*/ 1874 w 6392"/>
              <a:gd name="T19" fmla="*/ 2648 h 4907"/>
              <a:gd name="T20" fmla="*/ 2260 w 6392"/>
              <a:gd name="T21" fmla="*/ 3034 h 4907"/>
              <a:gd name="T22" fmla="*/ 2454 w 6392"/>
              <a:gd name="T23" fmla="*/ 3228 h 4907"/>
              <a:gd name="T24" fmla="*/ 6197 w 6392"/>
              <a:gd name="T25" fmla="*/ 710 h 4907"/>
              <a:gd name="T26" fmla="*/ 3615 w 6392"/>
              <a:gd name="T27" fmla="*/ 646 h 4907"/>
              <a:gd name="T28" fmla="*/ 2776 w 6392"/>
              <a:gd name="T29" fmla="*/ 1679 h 4907"/>
              <a:gd name="T30" fmla="*/ 3034 w 6392"/>
              <a:gd name="T31" fmla="*/ 2196 h 4907"/>
              <a:gd name="T32" fmla="*/ 4326 w 6392"/>
              <a:gd name="T33" fmla="*/ 2454 h 4907"/>
              <a:gd name="T34" fmla="*/ 6197 w 6392"/>
              <a:gd name="T35" fmla="*/ 710 h 4907"/>
              <a:gd name="T36" fmla="*/ 5489 w 6392"/>
              <a:gd name="T37" fmla="*/ 1549 h 4907"/>
              <a:gd name="T38" fmla="*/ 3681 w 6392"/>
              <a:gd name="T39" fmla="*/ 1937 h 4907"/>
              <a:gd name="T40" fmla="*/ 4067 w 6392"/>
              <a:gd name="T41" fmla="*/ 1485 h 4907"/>
              <a:gd name="T42" fmla="*/ 3487 w 6392"/>
              <a:gd name="T43" fmla="*/ 1421 h 4907"/>
              <a:gd name="T44" fmla="*/ 5164 w 6392"/>
              <a:gd name="T45" fmla="*/ 582 h 4907"/>
              <a:gd name="T46" fmla="*/ 5489 w 6392"/>
              <a:gd name="T47" fmla="*/ 1549 h 4907"/>
              <a:gd name="T48" fmla="*/ 3165 w 6392"/>
              <a:gd name="T49" fmla="*/ 2260 h 4907"/>
              <a:gd name="T50" fmla="*/ 3423 w 6392"/>
              <a:gd name="T51" fmla="*/ 3098 h 4907"/>
              <a:gd name="T52" fmla="*/ 3423 w 6392"/>
              <a:gd name="T53" fmla="*/ 2582 h 4907"/>
              <a:gd name="T54" fmla="*/ 3165 w 6392"/>
              <a:gd name="T55" fmla="*/ 2260 h 4907"/>
              <a:gd name="T56" fmla="*/ 2196 w 6392"/>
              <a:gd name="T57" fmla="*/ 1615 h 4907"/>
              <a:gd name="T58" fmla="*/ 2066 w 6392"/>
              <a:gd name="T59" fmla="*/ 1163 h 4907"/>
              <a:gd name="T60" fmla="*/ 2518 w 6392"/>
              <a:gd name="T61" fmla="*/ 1549 h 4907"/>
              <a:gd name="T62" fmla="*/ 2582 w 6392"/>
              <a:gd name="T63" fmla="*/ 1873 h 4907"/>
              <a:gd name="T64" fmla="*/ 2196 w 6392"/>
              <a:gd name="T65" fmla="*/ 1615 h 4907"/>
              <a:gd name="T66" fmla="*/ 2196 w 6392"/>
              <a:gd name="T67" fmla="*/ 1615 h 4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92" h="4907">
                <a:moveTo>
                  <a:pt x="3034" y="2260"/>
                </a:moveTo>
                <a:lnTo>
                  <a:pt x="3034" y="2260"/>
                </a:lnTo>
                <a:cubicBezTo>
                  <a:pt x="2776" y="2196"/>
                  <a:pt x="2776" y="2196"/>
                  <a:pt x="2776" y="2196"/>
                </a:cubicBezTo>
                <a:cubicBezTo>
                  <a:pt x="2582" y="1937"/>
                  <a:pt x="2582" y="1937"/>
                  <a:pt x="2582" y="1937"/>
                </a:cubicBezTo>
                <a:cubicBezTo>
                  <a:pt x="2454" y="2001"/>
                  <a:pt x="2454" y="2001"/>
                  <a:pt x="2454" y="2001"/>
                </a:cubicBezTo>
                <a:cubicBezTo>
                  <a:pt x="2132" y="1873"/>
                  <a:pt x="1679" y="1937"/>
                  <a:pt x="1421" y="2196"/>
                </a:cubicBezTo>
                <a:cubicBezTo>
                  <a:pt x="388" y="3228"/>
                  <a:pt x="388" y="3228"/>
                  <a:pt x="388" y="3228"/>
                </a:cubicBezTo>
                <a:cubicBezTo>
                  <a:pt x="0" y="3615"/>
                  <a:pt x="0" y="4197"/>
                  <a:pt x="388" y="4583"/>
                </a:cubicBezTo>
                <a:cubicBezTo>
                  <a:pt x="775" y="4906"/>
                  <a:pt x="1357" y="4906"/>
                  <a:pt x="1743" y="4583"/>
                </a:cubicBezTo>
                <a:cubicBezTo>
                  <a:pt x="2712" y="3551"/>
                  <a:pt x="2712" y="3551"/>
                  <a:pt x="2712" y="3551"/>
                </a:cubicBezTo>
                <a:cubicBezTo>
                  <a:pt x="3034" y="3228"/>
                  <a:pt x="3099" y="2776"/>
                  <a:pt x="2906" y="2454"/>
                </a:cubicBezTo>
                <a:lnTo>
                  <a:pt x="3034" y="2260"/>
                </a:lnTo>
                <a:close/>
                <a:moveTo>
                  <a:pt x="2454" y="3228"/>
                </a:moveTo>
                <a:lnTo>
                  <a:pt x="2454" y="3228"/>
                </a:lnTo>
                <a:cubicBezTo>
                  <a:pt x="1421" y="4261"/>
                  <a:pt x="1421" y="4261"/>
                  <a:pt x="1421" y="4261"/>
                </a:cubicBezTo>
                <a:cubicBezTo>
                  <a:pt x="1227" y="4455"/>
                  <a:pt x="905" y="4455"/>
                  <a:pt x="711" y="4261"/>
                </a:cubicBezTo>
                <a:cubicBezTo>
                  <a:pt x="516" y="4067"/>
                  <a:pt x="516" y="3745"/>
                  <a:pt x="711" y="3551"/>
                </a:cubicBezTo>
                <a:cubicBezTo>
                  <a:pt x="1679" y="2518"/>
                  <a:pt x="1679" y="2518"/>
                  <a:pt x="1679" y="2518"/>
                </a:cubicBezTo>
                <a:cubicBezTo>
                  <a:pt x="1807" y="2390"/>
                  <a:pt x="2002" y="2324"/>
                  <a:pt x="2132" y="2390"/>
                </a:cubicBezTo>
                <a:cubicBezTo>
                  <a:pt x="1874" y="2648"/>
                  <a:pt x="1874" y="2648"/>
                  <a:pt x="1874" y="2648"/>
                </a:cubicBezTo>
                <a:cubicBezTo>
                  <a:pt x="1743" y="2776"/>
                  <a:pt x="1743" y="2970"/>
                  <a:pt x="1874" y="3034"/>
                </a:cubicBezTo>
                <a:cubicBezTo>
                  <a:pt x="1938" y="3164"/>
                  <a:pt x="2132" y="3164"/>
                  <a:pt x="2260" y="3034"/>
                </a:cubicBezTo>
                <a:cubicBezTo>
                  <a:pt x="2582" y="2776"/>
                  <a:pt x="2582" y="2776"/>
                  <a:pt x="2582" y="2776"/>
                </a:cubicBezTo>
                <a:cubicBezTo>
                  <a:pt x="2582" y="2906"/>
                  <a:pt x="2582" y="3098"/>
                  <a:pt x="2454" y="3228"/>
                </a:cubicBezTo>
                <a:close/>
                <a:moveTo>
                  <a:pt x="6197" y="710"/>
                </a:moveTo>
                <a:lnTo>
                  <a:pt x="6197" y="710"/>
                </a:lnTo>
                <a:cubicBezTo>
                  <a:pt x="6005" y="258"/>
                  <a:pt x="5489" y="0"/>
                  <a:pt x="4972" y="194"/>
                </a:cubicBezTo>
                <a:cubicBezTo>
                  <a:pt x="3615" y="646"/>
                  <a:pt x="3615" y="646"/>
                  <a:pt x="3615" y="646"/>
                </a:cubicBezTo>
                <a:cubicBezTo>
                  <a:pt x="3229" y="841"/>
                  <a:pt x="3034" y="1163"/>
                  <a:pt x="3034" y="1549"/>
                </a:cubicBezTo>
                <a:cubicBezTo>
                  <a:pt x="2776" y="1679"/>
                  <a:pt x="2776" y="1679"/>
                  <a:pt x="2776" y="1679"/>
                </a:cubicBezTo>
                <a:cubicBezTo>
                  <a:pt x="2840" y="2001"/>
                  <a:pt x="2840" y="2001"/>
                  <a:pt x="2840" y="2001"/>
                </a:cubicBezTo>
                <a:cubicBezTo>
                  <a:pt x="3034" y="2196"/>
                  <a:pt x="3034" y="2196"/>
                  <a:pt x="3034" y="2196"/>
                </a:cubicBezTo>
                <a:cubicBezTo>
                  <a:pt x="3229" y="2132"/>
                  <a:pt x="3229" y="2132"/>
                  <a:pt x="3229" y="2132"/>
                </a:cubicBezTo>
                <a:cubicBezTo>
                  <a:pt x="3487" y="2454"/>
                  <a:pt x="3939" y="2582"/>
                  <a:pt x="4326" y="2454"/>
                </a:cubicBezTo>
                <a:cubicBezTo>
                  <a:pt x="5681" y="1937"/>
                  <a:pt x="5681" y="1937"/>
                  <a:pt x="5681" y="1937"/>
                </a:cubicBezTo>
                <a:cubicBezTo>
                  <a:pt x="6133" y="1743"/>
                  <a:pt x="6391" y="1227"/>
                  <a:pt x="6197" y="710"/>
                </a:cubicBezTo>
                <a:close/>
                <a:moveTo>
                  <a:pt x="5489" y="1549"/>
                </a:moveTo>
                <a:lnTo>
                  <a:pt x="5489" y="1549"/>
                </a:lnTo>
                <a:cubicBezTo>
                  <a:pt x="4131" y="2065"/>
                  <a:pt x="4131" y="2065"/>
                  <a:pt x="4131" y="2065"/>
                </a:cubicBezTo>
                <a:cubicBezTo>
                  <a:pt x="4003" y="2132"/>
                  <a:pt x="3809" y="2065"/>
                  <a:pt x="3681" y="1937"/>
                </a:cubicBezTo>
                <a:cubicBezTo>
                  <a:pt x="3939" y="1873"/>
                  <a:pt x="3939" y="1873"/>
                  <a:pt x="3939" y="1873"/>
                </a:cubicBezTo>
                <a:cubicBezTo>
                  <a:pt x="4067" y="1807"/>
                  <a:pt x="4131" y="1679"/>
                  <a:pt x="4067" y="1485"/>
                </a:cubicBezTo>
                <a:cubicBezTo>
                  <a:pt x="4003" y="1357"/>
                  <a:pt x="3873" y="1291"/>
                  <a:pt x="3681" y="1291"/>
                </a:cubicBezTo>
                <a:cubicBezTo>
                  <a:pt x="3487" y="1421"/>
                  <a:pt x="3487" y="1421"/>
                  <a:pt x="3487" y="1421"/>
                </a:cubicBezTo>
                <a:cubicBezTo>
                  <a:pt x="3551" y="1227"/>
                  <a:pt x="3615" y="1163"/>
                  <a:pt x="3809" y="1099"/>
                </a:cubicBezTo>
                <a:cubicBezTo>
                  <a:pt x="5164" y="582"/>
                  <a:pt x="5164" y="582"/>
                  <a:pt x="5164" y="582"/>
                </a:cubicBezTo>
                <a:cubicBezTo>
                  <a:pt x="5422" y="452"/>
                  <a:pt x="5681" y="646"/>
                  <a:pt x="5811" y="905"/>
                </a:cubicBezTo>
                <a:cubicBezTo>
                  <a:pt x="5875" y="1163"/>
                  <a:pt x="5747" y="1421"/>
                  <a:pt x="5489" y="1549"/>
                </a:cubicBezTo>
                <a:close/>
                <a:moveTo>
                  <a:pt x="3165" y="2260"/>
                </a:moveTo>
                <a:lnTo>
                  <a:pt x="3165" y="2260"/>
                </a:lnTo>
                <a:cubicBezTo>
                  <a:pt x="3551" y="2518"/>
                  <a:pt x="3551" y="2518"/>
                  <a:pt x="3551" y="2518"/>
                </a:cubicBezTo>
                <a:cubicBezTo>
                  <a:pt x="3423" y="3098"/>
                  <a:pt x="3423" y="3098"/>
                  <a:pt x="3423" y="3098"/>
                </a:cubicBezTo>
                <a:cubicBezTo>
                  <a:pt x="3293" y="3098"/>
                  <a:pt x="3293" y="3098"/>
                  <a:pt x="3293" y="3098"/>
                </a:cubicBezTo>
                <a:cubicBezTo>
                  <a:pt x="3423" y="2582"/>
                  <a:pt x="3423" y="2582"/>
                  <a:pt x="3423" y="2582"/>
                </a:cubicBezTo>
                <a:cubicBezTo>
                  <a:pt x="3034" y="2324"/>
                  <a:pt x="3034" y="2324"/>
                  <a:pt x="3034" y="2324"/>
                </a:cubicBezTo>
                <a:lnTo>
                  <a:pt x="3165" y="2260"/>
                </a:lnTo>
                <a:close/>
                <a:moveTo>
                  <a:pt x="2196" y="1615"/>
                </a:moveTo>
                <a:lnTo>
                  <a:pt x="2196" y="1615"/>
                </a:lnTo>
                <a:cubicBezTo>
                  <a:pt x="1938" y="1163"/>
                  <a:pt x="1938" y="1163"/>
                  <a:pt x="1938" y="1163"/>
                </a:cubicBezTo>
                <a:cubicBezTo>
                  <a:pt x="2066" y="1163"/>
                  <a:pt x="2066" y="1163"/>
                  <a:pt x="2066" y="1163"/>
                </a:cubicBezTo>
                <a:cubicBezTo>
                  <a:pt x="2260" y="1549"/>
                  <a:pt x="2260" y="1549"/>
                  <a:pt x="2260" y="1549"/>
                </a:cubicBezTo>
                <a:cubicBezTo>
                  <a:pt x="2518" y="1549"/>
                  <a:pt x="2518" y="1549"/>
                  <a:pt x="2518" y="1549"/>
                </a:cubicBezTo>
                <a:cubicBezTo>
                  <a:pt x="2648" y="1807"/>
                  <a:pt x="2648" y="1807"/>
                  <a:pt x="2648" y="1807"/>
                </a:cubicBezTo>
                <a:cubicBezTo>
                  <a:pt x="2582" y="1873"/>
                  <a:pt x="2582" y="1873"/>
                  <a:pt x="2582" y="1873"/>
                </a:cubicBezTo>
                <a:cubicBezTo>
                  <a:pt x="2454" y="1679"/>
                  <a:pt x="2454" y="1679"/>
                  <a:pt x="2454" y="1679"/>
                </a:cubicBezTo>
                <a:lnTo>
                  <a:pt x="2196" y="1615"/>
                </a:lnTo>
                <a:close/>
                <a:moveTo>
                  <a:pt x="2196" y="1615"/>
                </a:moveTo>
                <a:lnTo>
                  <a:pt x="2196" y="1615"/>
                </a:lnTo>
                <a:close/>
              </a:path>
            </a:pathLst>
          </a:custGeom>
          <a:solidFill>
            <a:schemeClr val="bg1"/>
          </a:solidFill>
          <a:ln>
            <a:noFill/>
          </a:ln>
          <a:effectLst/>
        </p:spPr>
        <p:txBody>
          <a:bodyPr wrap="none" lIns="121926" tIns="60963" rIns="121926" bIns="60963" anchor="ctr"/>
          <a:lstStyle/>
          <a:p>
            <a:pPr defTabSz="913765"/>
            <a:endParaRPr lang="en-US">
              <a:solidFill>
                <a:srgbClr val="737572"/>
              </a:solidFill>
              <a:cs typeface="+mn-ea"/>
              <a:sym typeface="+mn-lt"/>
            </a:endParaRPr>
          </a:p>
        </p:txBody>
      </p:sp>
      <p:sp>
        <p:nvSpPr>
          <p:cNvPr id="47" name="Freeform 4">
            <a:extLst>
              <a:ext uri="{FF2B5EF4-FFF2-40B4-BE49-F238E27FC236}">
                <a16:creationId xmlns:a16="http://schemas.microsoft.com/office/drawing/2014/main" id="{840EB344-71C8-4529-9360-172A708F820E}"/>
              </a:ext>
            </a:extLst>
          </p:cNvPr>
          <p:cNvSpPr>
            <a:spLocks noChangeArrowheads="1"/>
          </p:cNvSpPr>
          <p:nvPr/>
        </p:nvSpPr>
        <p:spPr bwMode="auto">
          <a:xfrm>
            <a:off x="826135" y="3448708"/>
            <a:ext cx="375920" cy="347980"/>
          </a:xfrm>
          <a:custGeom>
            <a:avLst/>
            <a:gdLst>
              <a:gd name="T0" fmla="*/ 2374 w 2594"/>
              <a:gd name="T1" fmla="*/ 0 h 2594"/>
              <a:gd name="T2" fmla="*/ 2374 w 2594"/>
              <a:gd name="T3" fmla="*/ 0 h 2594"/>
              <a:gd name="T4" fmla="*/ 219 w 2594"/>
              <a:gd name="T5" fmla="*/ 0 h 2594"/>
              <a:gd name="T6" fmla="*/ 0 w 2594"/>
              <a:gd name="T7" fmla="*/ 219 h 2594"/>
              <a:gd name="T8" fmla="*/ 0 w 2594"/>
              <a:gd name="T9" fmla="*/ 2374 h 2594"/>
              <a:gd name="T10" fmla="*/ 219 w 2594"/>
              <a:gd name="T11" fmla="*/ 2593 h 2594"/>
              <a:gd name="T12" fmla="*/ 2374 w 2594"/>
              <a:gd name="T13" fmla="*/ 2593 h 2594"/>
              <a:gd name="T14" fmla="*/ 2593 w 2594"/>
              <a:gd name="T15" fmla="*/ 2374 h 2594"/>
              <a:gd name="T16" fmla="*/ 2593 w 2594"/>
              <a:gd name="T17" fmla="*/ 219 h 2594"/>
              <a:gd name="T18" fmla="*/ 2374 w 2594"/>
              <a:gd name="T19" fmla="*/ 0 h 2594"/>
              <a:gd name="T20" fmla="*/ 2249 w 2594"/>
              <a:gd name="T21" fmla="*/ 250 h 2594"/>
              <a:gd name="T22" fmla="*/ 2249 w 2594"/>
              <a:gd name="T23" fmla="*/ 250 h 2594"/>
              <a:gd name="T24" fmla="*/ 2343 w 2594"/>
              <a:gd name="T25" fmla="*/ 313 h 2594"/>
              <a:gd name="T26" fmla="*/ 2249 w 2594"/>
              <a:gd name="T27" fmla="*/ 407 h 2594"/>
              <a:gd name="T28" fmla="*/ 2156 w 2594"/>
              <a:gd name="T29" fmla="*/ 313 h 2594"/>
              <a:gd name="T30" fmla="*/ 2249 w 2594"/>
              <a:gd name="T31" fmla="*/ 250 h 2594"/>
              <a:gd name="T32" fmla="*/ 1937 w 2594"/>
              <a:gd name="T33" fmla="*/ 250 h 2594"/>
              <a:gd name="T34" fmla="*/ 1937 w 2594"/>
              <a:gd name="T35" fmla="*/ 250 h 2594"/>
              <a:gd name="T36" fmla="*/ 2031 w 2594"/>
              <a:gd name="T37" fmla="*/ 313 h 2594"/>
              <a:gd name="T38" fmla="*/ 1937 w 2594"/>
              <a:gd name="T39" fmla="*/ 407 h 2594"/>
              <a:gd name="T40" fmla="*/ 1843 w 2594"/>
              <a:gd name="T41" fmla="*/ 313 h 2594"/>
              <a:gd name="T42" fmla="*/ 1937 w 2594"/>
              <a:gd name="T43" fmla="*/ 250 h 2594"/>
              <a:gd name="T44" fmla="*/ 2343 w 2594"/>
              <a:gd name="T45" fmla="*/ 2343 h 2594"/>
              <a:gd name="T46" fmla="*/ 2343 w 2594"/>
              <a:gd name="T47" fmla="*/ 2343 h 2594"/>
              <a:gd name="T48" fmla="*/ 250 w 2594"/>
              <a:gd name="T49" fmla="*/ 2343 h 2594"/>
              <a:gd name="T50" fmla="*/ 250 w 2594"/>
              <a:gd name="T51" fmla="*/ 625 h 2594"/>
              <a:gd name="T52" fmla="*/ 2343 w 2594"/>
              <a:gd name="T53" fmla="*/ 625 h 2594"/>
              <a:gd name="T54" fmla="*/ 2343 w 2594"/>
              <a:gd name="T55" fmla="*/ 2343 h 2594"/>
              <a:gd name="T56" fmla="*/ 594 w 2594"/>
              <a:gd name="T57" fmla="*/ 2093 h 2594"/>
              <a:gd name="T58" fmla="*/ 594 w 2594"/>
              <a:gd name="T59" fmla="*/ 2093 h 2594"/>
              <a:gd name="T60" fmla="*/ 1999 w 2594"/>
              <a:gd name="T61" fmla="*/ 2093 h 2594"/>
              <a:gd name="T62" fmla="*/ 2031 w 2594"/>
              <a:gd name="T63" fmla="*/ 2062 h 2594"/>
              <a:gd name="T64" fmla="*/ 2031 w 2594"/>
              <a:gd name="T65" fmla="*/ 2031 h 2594"/>
              <a:gd name="T66" fmla="*/ 1343 w 2594"/>
              <a:gd name="T67" fmla="*/ 844 h 2594"/>
              <a:gd name="T68" fmla="*/ 1312 w 2594"/>
              <a:gd name="T69" fmla="*/ 813 h 2594"/>
              <a:gd name="T70" fmla="*/ 1250 w 2594"/>
              <a:gd name="T71" fmla="*/ 844 h 2594"/>
              <a:gd name="T72" fmla="*/ 563 w 2594"/>
              <a:gd name="T73" fmla="*/ 2031 h 2594"/>
              <a:gd name="T74" fmla="*/ 563 w 2594"/>
              <a:gd name="T75" fmla="*/ 2093 h 2594"/>
              <a:gd name="T76" fmla="*/ 594 w 2594"/>
              <a:gd name="T77" fmla="*/ 2093 h 2594"/>
              <a:gd name="T78" fmla="*/ 1374 w 2594"/>
              <a:gd name="T79" fmla="*/ 1937 h 2594"/>
              <a:gd name="T80" fmla="*/ 1374 w 2594"/>
              <a:gd name="T81" fmla="*/ 1937 h 2594"/>
              <a:gd name="T82" fmla="*/ 1343 w 2594"/>
              <a:gd name="T83" fmla="*/ 1968 h 2594"/>
              <a:gd name="T84" fmla="*/ 1250 w 2594"/>
              <a:gd name="T85" fmla="*/ 1968 h 2594"/>
              <a:gd name="T86" fmla="*/ 1219 w 2594"/>
              <a:gd name="T87" fmla="*/ 1937 h 2594"/>
              <a:gd name="T88" fmla="*/ 1219 w 2594"/>
              <a:gd name="T89" fmla="*/ 1843 h 2594"/>
              <a:gd name="T90" fmla="*/ 1250 w 2594"/>
              <a:gd name="T91" fmla="*/ 1812 h 2594"/>
              <a:gd name="T92" fmla="*/ 1343 w 2594"/>
              <a:gd name="T93" fmla="*/ 1812 h 2594"/>
              <a:gd name="T94" fmla="*/ 1374 w 2594"/>
              <a:gd name="T95" fmla="*/ 1843 h 2594"/>
              <a:gd name="T96" fmla="*/ 1374 w 2594"/>
              <a:gd name="T97" fmla="*/ 1937 h 2594"/>
              <a:gd name="T98" fmla="*/ 1219 w 2594"/>
              <a:gd name="T99" fmla="*/ 1125 h 2594"/>
              <a:gd name="T100" fmla="*/ 1219 w 2594"/>
              <a:gd name="T101" fmla="*/ 1125 h 2594"/>
              <a:gd name="T102" fmla="*/ 1374 w 2594"/>
              <a:gd name="T103" fmla="*/ 1125 h 2594"/>
              <a:gd name="T104" fmla="*/ 1406 w 2594"/>
              <a:gd name="T105" fmla="*/ 1157 h 2594"/>
              <a:gd name="T106" fmla="*/ 1374 w 2594"/>
              <a:gd name="T107" fmla="*/ 1718 h 2594"/>
              <a:gd name="T108" fmla="*/ 1343 w 2594"/>
              <a:gd name="T109" fmla="*/ 1749 h 2594"/>
              <a:gd name="T110" fmla="*/ 1250 w 2594"/>
              <a:gd name="T111" fmla="*/ 1749 h 2594"/>
              <a:gd name="T112" fmla="*/ 1219 w 2594"/>
              <a:gd name="T113" fmla="*/ 1718 h 2594"/>
              <a:gd name="T114" fmla="*/ 1219 w 2594"/>
              <a:gd name="T115" fmla="*/ 1157 h 2594"/>
              <a:gd name="T116" fmla="*/ 1219 w 2594"/>
              <a:gd name="T117" fmla="*/ 1125 h 2594"/>
              <a:gd name="T118" fmla="*/ 1219 w 2594"/>
              <a:gd name="T119" fmla="*/ 1125 h 2594"/>
              <a:gd name="T120" fmla="*/ 1219 w 2594"/>
              <a:gd name="T121" fmla="*/ 1125 h 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4" h="2594">
                <a:moveTo>
                  <a:pt x="2374" y="0"/>
                </a:moveTo>
                <a:lnTo>
                  <a:pt x="2374" y="0"/>
                </a:lnTo>
                <a:cubicBezTo>
                  <a:pt x="219" y="0"/>
                  <a:pt x="219" y="0"/>
                  <a:pt x="219" y="0"/>
                </a:cubicBezTo>
                <a:cubicBezTo>
                  <a:pt x="94" y="0"/>
                  <a:pt x="0" y="94"/>
                  <a:pt x="0" y="219"/>
                </a:cubicBezTo>
                <a:cubicBezTo>
                  <a:pt x="0" y="2374"/>
                  <a:pt x="0" y="2374"/>
                  <a:pt x="0" y="2374"/>
                </a:cubicBezTo>
                <a:cubicBezTo>
                  <a:pt x="0" y="2499"/>
                  <a:pt x="94" y="2593"/>
                  <a:pt x="219" y="2593"/>
                </a:cubicBezTo>
                <a:cubicBezTo>
                  <a:pt x="2374" y="2593"/>
                  <a:pt x="2374" y="2593"/>
                  <a:pt x="2374" y="2593"/>
                </a:cubicBezTo>
                <a:cubicBezTo>
                  <a:pt x="2499" y="2593"/>
                  <a:pt x="2593" y="2499"/>
                  <a:pt x="2593" y="2374"/>
                </a:cubicBezTo>
                <a:cubicBezTo>
                  <a:pt x="2593" y="219"/>
                  <a:pt x="2593" y="219"/>
                  <a:pt x="2593" y="219"/>
                </a:cubicBezTo>
                <a:cubicBezTo>
                  <a:pt x="2593" y="94"/>
                  <a:pt x="2499" y="0"/>
                  <a:pt x="2374" y="0"/>
                </a:cubicBezTo>
                <a:close/>
                <a:moveTo>
                  <a:pt x="2249" y="250"/>
                </a:moveTo>
                <a:lnTo>
                  <a:pt x="2249" y="250"/>
                </a:lnTo>
                <a:cubicBezTo>
                  <a:pt x="2312" y="250"/>
                  <a:pt x="2343" y="282"/>
                  <a:pt x="2343" y="313"/>
                </a:cubicBezTo>
                <a:cubicBezTo>
                  <a:pt x="2343" y="375"/>
                  <a:pt x="2312" y="407"/>
                  <a:pt x="2249" y="407"/>
                </a:cubicBezTo>
                <a:cubicBezTo>
                  <a:pt x="2187" y="407"/>
                  <a:pt x="2156" y="375"/>
                  <a:pt x="2156" y="313"/>
                </a:cubicBezTo>
                <a:cubicBezTo>
                  <a:pt x="2156" y="282"/>
                  <a:pt x="2187" y="250"/>
                  <a:pt x="2249" y="250"/>
                </a:cubicBezTo>
                <a:close/>
                <a:moveTo>
                  <a:pt x="1937" y="250"/>
                </a:moveTo>
                <a:lnTo>
                  <a:pt x="1937" y="250"/>
                </a:lnTo>
                <a:cubicBezTo>
                  <a:pt x="1999" y="250"/>
                  <a:pt x="2031" y="282"/>
                  <a:pt x="2031" y="313"/>
                </a:cubicBezTo>
                <a:cubicBezTo>
                  <a:pt x="2031" y="375"/>
                  <a:pt x="1999" y="407"/>
                  <a:pt x="1937" y="407"/>
                </a:cubicBezTo>
                <a:cubicBezTo>
                  <a:pt x="1906" y="407"/>
                  <a:pt x="1843" y="375"/>
                  <a:pt x="1843" y="313"/>
                </a:cubicBezTo>
                <a:cubicBezTo>
                  <a:pt x="1843" y="282"/>
                  <a:pt x="1906" y="250"/>
                  <a:pt x="1937" y="250"/>
                </a:cubicBezTo>
                <a:close/>
                <a:moveTo>
                  <a:pt x="2343" y="2343"/>
                </a:moveTo>
                <a:lnTo>
                  <a:pt x="2343" y="2343"/>
                </a:lnTo>
                <a:cubicBezTo>
                  <a:pt x="250" y="2343"/>
                  <a:pt x="250" y="2343"/>
                  <a:pt x="250" y="2343"/>
                </a:cubicBezTo>
                <a:cubicBezTo>
                  <a:pt x="250" y="625"/>
                  <a:pt x="250" y="625"/>
                  <a:pt x="250" y="625"/>
                </a:cubicBezTo>
                <a:cubicBezTo>
                  <a:pt x="2343" y="625"/>
                  <a:pt x="2343" y="625"/>
                  <a:pt x="2343" y="625"/>
                </a:cubicBezTo>
                <a:lnTo>
                  <a:pt x="2343" y="2343"/>
                </a:lnTo>
                <a:close/>
                <a:moveTo>
                  <a:pt x="594" y="2093"/>
                </a:moveTo>
                <a:lnTo>
                  <a:pt x="594" y="2093"/>
                </a:lnTo>
                <a:cubicBezTo>
                  <a:pt x="1999" y="2093"/>
                  <a:pt x="1999" y="2093"/>
                  <a:pt x="1999" y="2093"/>
                </a:cubicBezTo>
                <a:cubicBezTo>
                  <a:pt x="2031" y="2093"/>
                  <a:pt x="2031" y="2093"/>
                  <a:pt x="2031" y="2062"/>
                </a:cubicBezTo>
                <a:lnTo>
                  <a:pt x="2031" y="2031"/>
                </a:lnTo>
                <a:cubicBezTo>
                  <a:pt x="1343" y="844"/>
                  <a:pt x="1343" y="844"/>
                  <a:pt x="1343" y="844"/>
                </a:cubicBezTo>
                <a:cubicBezTo>
                  <a:pt x="1343" y="813"/>
                  <a:pt x="1312" y="813"/>
                  <a:pt x="1312" y="813"/>
                </a:cubicBezTo>
                <a:cubicBezTo>
                  <a:pt x="1281" y="813"/>
                  <a:pt x="1281" y="813"/>
                  <a:pt x="1250" y="844"/>
                </a:cubicBezTo>
                <a:cubicBezTo>
                  <a:pt x="563" y="2031"/>
                  <a:pt x="563" y="2031"/>
                  <a:pt x="563" y="2031"/>
                </a:cubicBezTo>
                <a:cubicBezTo>
                  <a:pt x="563" y="2062"/>
                  <a:pt x="563" y="2062"/>
                  <a:pt x="563" y="2093"/>
                </a:cubicBezTo>
                <a:lnTo>
                  <a:pt x="594" y="2093"/>
                </a:lnTo>
                <a:close/>
                <a:moveTo>
                  <a:pt x="1374" y="1937"/>
                </a:moveTo>
                <a:lnTo>
                  <a:pt x="1374" y="1937"/>
                </a:lnTo>
                <a:cubicBezTo>
                  <a:pt x="1374" y="1968"/>
                  <a:pt x="1374" y="1968"/>
                  <a:pt x="1343" y="1968"/>
                </a:cubicBezTo>
                <a:cubicBezTo>
                  <a:pt x="1250" y="1968"/>
                  <a:pt x="1250" y="1968"/>
                  <a:pt x="1250" y="1968"/>
                </a:cubicBezTo>
                <a:cubicBezTo>
                  <a:pt x="1219" y="1968"/>
                  <a:pt x="1219" y="1968"/>
                  <a:pt x="1219" y="1937"/>
                </a:cubicBezTo>
                <a:cubicBezTo>
                  <a:pt x="1219" y="1843"/>
                  <a:pt x="1219" y="1843"/>
                  <a:pt x="1219" y="1843"/>
                </a:cubicBezTo>
                <a:cubicBezTo>
                  <a:pt x="1219" y="1812"/>
                  <a:pt x="1219" y="1812"/>
                  <a:pt x="1250" y="1812"/>
                </a:cubicBezTo>
                <a:cubicBezTo>
                  <a:pt x="1343" y="1812"/>
                  <a:pt x="1343" y="1812"/>
                  <a:pt x="1343" y="1812"/>
                </a:cubicBezTo>
                <a:cubicBezTo>
                  <a:pt x="1374" y="1812"/>
                  <a:pt x="1374" y="1812"/>
                  <a:pt x="1374" y="1843"/>
                </a:cubicBezTo>
                <a:lnTo>
                  <a:pt x="1374" y="1937"/>
                </a:lnTo>
                <a:close/>
                <a:moveTo>
                  <a:pt x="1219" y="1125"/>
                </a:moveTo>
                <a:lnTo>
                  <a:pt x="1219" y="1125"/>
                </a:lnTo>
                <a:cubicBezTo>
                  <a:pt x="1374" y="1125"/>
                  <a:pt x="1374" y="1125"/>
                  <a:pt x="1374" y="1125"/>
                </a:cubicBezTo>
                <a:lnTo>
                  <a:pt x="1406" y="1157"/>
                </a:lnTo>
                <a:cubicBezTo>
                  <a:pt x="1374" y="1718"/>
                  <a:pt x="1374" y="1718"/>
                  <a:pt x="1374" y="1718"/>
                </a:cubicBezTo>
                <a:cubicBezTo>
                  <a:pt x="1374" y="1749"/>
                  <a:pt x="1374" y="1749"/>
                  <a:pt x="1343" y="1749"/>
                </a:cubicBezTo>
                <a:cubicBezTo>
                  <a:pt x="1250" y="1749"/>
                  <a:pt x="1250" y="1749"/>
                  <a:pt x="1250" y="1749"/>
                </a:cubicBezTo>
                <a:cubicBezTo>
                  <a:pt x="1219" y="1749"/>
                  <a:pt x="1219" y="1749"/>
                  <a:pt x="1219" y="1718"/>
                </a:cubicBezTo>
                <a:cubicBezTo>
                  <a:pt x="1219" y="1157"/>
                  <a:pt x="1219" y="1157"/>
                  <a:pt x="1219" y="1157"/>
                </a:cubicBezTo>
                <a:lnTo>
                  <a:pt x="1219" y="1125"/>
                </a:lnTo>
                <a:close/>
                <a:moveTo>
                  <a:pt x="1219" y="1125"/>
                </a:moveTo>
                <a:lnTo>
                  <a:pt x="1219" y="1125"/>
                </a:lnTo>
                <a:close/>
              </a:path>
            </a:pathLst>
          </a:custGeom>
          <a:solidFill>
            <a:schemeClr val="bg1"/>
          </a:solidFill>
          <a:ln>
            <a:noFill/>
          </a:ln>
          <a:effectLst/>
        </p:spPr>
        <p:txBody>
          <a:bodyPr wrap="none" lIns="121926" tIns="60963" rIns="121926" bIns="60963" anchor="ctr"/>
          <a:lstStyle/>
          <a:p>
            <a:pPr defTabSz="913765"/>
            <a:endParaRPr lang="en-US">
              <a:solidFill>
                <a:srgbClr val="737572"/>
              </a:solidFill>
              <a:cs typeface="+mn-ea"/>
              <a:sym typeface="+mn-lt"/>
            </a:endParaRPr>
          </a:p>
        </p:txBody>
      </p:sp>
      <p:pic>
        <p:nvPicPr>
          <p:cNvPr id="48" name="图片 47">
            <a:extLst>
              <a:ext uri="{FF2B5EF4-FFF2-40B4-BE49-F238E27FC236}">
                <a16:creationId xmlns:a16="http://schemas.microsoft.com/office/drawing/2014/main" id="{3773E34E-37F4-4CCF-B293-C7ABF551D8C2}"/>
              </a:ext>
            </a:extLst>
          </p:cNvPr>
          <p:cNvPicPr>
            <a:picLocks noChangeAspect="1"/>
          </p:cNvPicPr>
          <p:nvPr/>
        </p:nvPicPr>
        <p:blipFill>
          <a:blip r:embed="rId3"/>
          <a:stretch>
            <a:fillRect/>
          </a:stretch>
        </p:blipFill>
        <p:spPr>
          <a:xfrm>
            <a:off x="5250789" y="4754179"/>
            <a:ext cx="4214191" cy="1835086"/>
          </a:xfrm>
          <a:prstGeom prst="rect">
            <a:avLst/>
          </a:prstGeom>
        </p:spPr>
      </p:pic>
    </p:spTree>
    <p:extLst>
      <p:ext uri="{BB962C8B-B14F-4D97-AF65-F5344CB8AC3E}">
        <p14:creationId xmlns:p14="http://schemas.microsoft.com/office/powerpoint/2010/main" val="40327163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linds(horizontal)">
                                      <p:cBhvr>
                                        <p:cTn id="20" dur="500"/>
                                        <p:tgtEl>
                                          <p:spTgt spid="4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linds(horizontal)">
                                      <p:cBhvr>
                                        <p:cTn id="23" dur="500"/>
                                        <p:tgtEl>
                                          <p:spTgt spid="4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linds(horizontal)">
                                      <p:cBhvr>
                                        <p:cTn id="26" dur="500"/>
                                        <p:tgtEl>
                                          <p:spTgt spid="4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linds(horizontal)">
                                      <p:cBhvr>
                                        <p:cTn id="29" dur="500"/>
                                        <p:tgtEl>
                                          <p:spTgt spid="4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blinds(horizontal)">
                                      <p:cBhvr>
                                        <p:cTn id="32" dur="500"/>
                                        <p:tgtEl>
                                          <p:spTgt spid="4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blinds(horizontal)">
                                      <p:cBhvr>
                                        <p:cTn id="38" dur="500"/>
                                        <p:tgtEl>
                                          <p:spTgt spid="4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blinds(horizontal)">
                                      <p:cBhvr>
                                        <p:cTn id="41" dur="5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1000"/>
                                        <p:tgtEl>
                                          <p:spTgt spid="36"/>
                                        </p:tgtEl>
                                      </p:cBhvr>
                                    </p:animEffect>
                                    <p:anim calcmode="lin" valueType="num">
                                      <p:cBhvr>
                                        <p:cTn id="47" dur="1000" fill="hold"/>
                                        <p:tgtEl>
                                          <p:spTgt spid="36"/>
                                        </p:tgtEl>
                                        <p:attrNameLst>
                                          <p:attrName>ppt_x</p:attrName>
                                        </p:attrNameLst>
                                      </p:cBhvr>
                                      <p:tavLst>
                                        <p:tav tm="0">
                                          <p:val>
                                            <p:strVal val="#ppt_x"/>
                                          </p:val>
                                        </p:tav>
                                        <p:tav tm="100000">
                                          <p:val>
                                            <p:strVal val="#ppt_x"/>
                                          </p:val>
                                        </p:tav>
                                      </p:tavLst>
                                    </p:anim>
                                    <p:anim calcmode="lin" valueType="num">
                                      <p:cBhvr>
                                        <p:cTn id="4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anim calcmode="lin" valueType="num">
                                      <p:cBhvr>
                                        <p:cTn id="54" dur="1000" fill="hold"/>
                                        <p:tgtEl>
                                          <p:spTgt spid="38"/>
                                        </p:tgtEl>
                                        <p:attrNameLst>
                                          <p:attrName>ppt_x</p:attrName>
                                        </p:attrNameLst>
                                      </p:cBhvr>
                                      <p:tavLst>
                                        <p:tav tm="0">
                                          <p:val>
                                            <p:strVal val="#ppt_x"/>
                                          </p:val>
                                        </p:tav>
                                        <p:tav tm="100000">
                                          <p:val>
                                            <p:strVal val="#ppt_x"/>
                                          </p:val>
                                        </p:tav>
                                      </p:tavLst>
                                    </p:anim>
                                    <p:anim calcmode="lin" valueType="num">
                                      <p:cBhvr>
                                        <p:cTn id="5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1000"/>
                                        <p:tgtEl>
                                          <p:spTgt spid="48"/>
                                        </p:tgtEl>
                                      </p:cBhvr>
                                    </p:animEffect>
                                    <p:anim calcmode="lin" valueType="num">
                                      <p:cBhvr>
                                        <p:cTn id="61" dur="1000" fill="hold"/>
                                        <p:tgtEl>
                                          <p:spTgt spid="48"/>
                                        </p:tgtEl>
                                        <p:attrNameLst>
                                          <p:attrName>ppt_x</p:attrName>
                                        </p:attrNameLst>
                                      </p:cBhvr>
                                      <p:tavLst>
                                        <p:tav tm="0">
                                          <p:val>
                                            <p:strVal val="#ppt_x"/>
                                          </p:val>
                                        </p:tav>
                                        <p:tav tm="100000">
                                          <p:val>
                                            <p:strVal val="#ppt_x"/>
                                          </p:val>
                                        </p:tav>
                                      </p:tavLst>
                                    </p:anim>
                                    <p:anim calcmode="lin" valueType="num">
                                      <p:cBhvr>
                                        <p:cTn id="6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2" grpId="0"/>
      <p:bldP spid="38" grpId="0"/>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647A861-9A74-49C1-9538-96938F96AB3B}"/>
              </a:ext>
            </a:extLst>
          </p:cNvPr>
          <p:cNvSpPr txBox="1"/>
          <p:nvPr/>
        </p:nvSpPr>
        <p:spPr>
          <a:xfrm>
            <a:off x="850653" y="4689710"/>
            <a:ext cx="6481135" cy="1631216"/>
          </a:xfrm>
          <a:prstGeom prst="rect">
            <a:avLst/>
          </a:prstGeom>
          <a:noFill/>
        </p:spPr>
        <p:txBody>
          <a:bodyPr wrap="square">
            <a:spAutoFit/>
          </a:bodyPr>
          <a:lstStyle/>
          <a:p>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解决方法：重新整理思路，在草稿纸复现数据预处理与模型，查找资料。</a:t>
            </a:r>
            <a:r>
              <a:rPr lang="zh-CN" altLang="zh-CN" sz="2000" dirty="0">
                <a:effectLst/>
                <a:latin typeface="宋体" panose="02010600030101010101" pitchFamily="2" charset="-122"/>
                <a:ea typeface="宋体" panose="02010600030101010101" pitchFamily="2" charset="-122"/>
                <a:cs typeface="宋体" panose="02010600030101010101" pitchFamily="2" charset="-122"/>
              </a:rPr>
              <a:t> </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通过不断地检查，发现是没有将测试集归一化，而正确的操作是将训练集和测试集同步归一化，如果训练集归一化了，那么测试集也要归一化。改正操作后在评估网站得到的分数为</a:t>
            </a:r>
            <a:r>
              <a:rPr lang="en-US" altLang="zh-CN" sz="20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0.7</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，有了较大的提升。</a:t>
            </a:r>
            <a:r>
              <a:rPr lang="zh-CN" altLang="zh-CN" sz="2000" dirty="0">
                <a:effectLst/>
                <a:latin typeface="宋体" panose="02010600030101010101" pitchFamily="2" charset="-122"/>
                <a:ea typeface="宋体" panose="02010600030101010101" pitchFamily="2" charset="-122"/>
                <a:cs typeface="宋体" panose="02010600030101010101" pitchFamily="2" charset="-122"/>
              </a:rPr>
              <a:t> </a:t>
            </a:r>
            <a:endParaRPr lang="zh-CN" altLang="en-US" sz="2000" dirty="0"/>
          </a:p>
        </p:txBody>
      </p:sp>
      <p:grpSp>
        <p:nvGrpSpPr>
          <p:cNvPr id="4" name="组合 3">
            <a:extLst>
              <a:ext uri="{FF2B5EF4-FFF2-40B4-BE49-F238E27FC236}">
                <a16:creationId xmlns:a16="http://schemas.microsoft.com/office/drawing/2014/main" id="{889C647B-BDA9-41C0-9ED6-B6AF64728D18}"/>
              </a:ext>
            </a:extLst>
          </p:cNvPr>
          <p:cNvGrpSpPr/>
          <p:nvPr/>
        </p:nvGrpSpPr>
        <p:grpSpPr>
          <a:xfrm>
            <a:off x="7212308" y="655983"/>
            <a:ext cx="3657825" cy="5559292"/>
            <a:chOff x="7212308" y="655983"/>
            <a:chExt cx="3657825" cy="5559292"/>
          </a:xfrm>
        </p:grpSpPr>
        <p:grpSp>
          <p:nvGrpSpPr>
            <p:cNvPr id="5" name="组合 4">
              <a:extLst>
                <a:ext uri="{FF2B5EF4-FFF2-40B4-BE49-F238E27FC236}">
                  <a16:creationId xmlns:a16="http://schemas.microsoft.com/office/drawing/2014/main" id="{D198F53F-E16F-4039-8E1B-7435D0784908}"/>
                </a:ext>
              </a:extLst>
            </p:cNvPr>
            <p:cNvGrpSpPr/>
            <p:nvPr/>
          </p:nvGrpSpPr>
          <p:grpSpPr>
            <a:xfrm>
              <a:off x="7219053" y="655983"/>
              <a:ext cx="3651080" cy="5546034"/>
              <a:chOff x="7219053" y="655983"/>
              <a:chExt cx="3651080" cy="5546034"/>
            </a:xfrm>
            <a:blipFill>
              <a:blip r:embed="rId2"/>
              <a:stretch>
                <a:fillRect/>
              </a:stretch>
            </a:blipFill>
          </p:grpSpPr>
          <p:sp>
            <p:nvSpPr>
              <p:cNvPr id="13" name="菱形 12">
                <a:extLst>
                  <a:ext uri="{FF2B5EF4-FFF2-40B4-BE49-F238E27FC236}">
                    <a16:creationId xmlns:a16="http://schemas.microsoft.com/office/drawing/2014/main" id="{CBD6A05D-EBBF-46FB-BD4F-1DF1BB262708}"/>
                  </a:ext>
                </a:extLst>
              </p:cNvPr>
              <p:cNvSpPr/>
              <p:nvPr/>
            </p:nvSpPr>
            <p:spPr>
              <a:xfrm flipH="1">
                <a:off x="7219053" y="2557877"/>
                <a:ext cx="1749186" cy="174918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a:extLst>
                  <a:ext uri="{FF2B5EF4-FFF2-40B4-BE49-F238E27FC236}">
                    <a16:creationId xmlns:a16="http://schemas.microsoft.com/office/drawing/2014/main" id="{2FDA7904-40E0-4859-889A-E9223D20358E}"/>
                  </a:ext>
                </a:extLst>
              </p:cNvPr>
              <p:cNvSpPr/>
              <p:nvPr/>
            </p:nvSpPr>
            <p:spPr>
              <a:xfrm flipH="1">
                <a:off x="8170000" y="1606930"/>
                <a:ext cx="1749186" cy="174918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a:extLst>
                  <a:ext uri="{FF2B5EF4-FFF2-40B4-BE49-F238E27FC236}">
                    <a16:creationId xmlns:a16="http://schemas.microsoft.com/office/drawing/2014/main" id="{0415E701-FB1E-4DC2-9995-6256A53883E6}"/>
                  </a:ext>
                </a:extLst>
              </p:cNvPr>
              <p:cNvSpPr/>
              <p:nvPr/>
            </p:nvSpPr>
            <p:spPr>
              <a:xfrm flipH="1">
                <a:off x="8170000" y="3508825"/>
                <a:ext cx="1749186" cy="174918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a:extLst>
                  <a:ext uri="{FF2B5EF4-FFF2-40B4-BE49-F238E27FC236}">
                    <a16:creationId xmlns:a16="http://schemas.microsoft.com/office/drawing/2014/main" id="{FB36A85B-1073-433F-8074-150215D1897D}"/>
                  </a:ext>
                </a:extLst>
              </p:cNvPr>
              <p:cNvSpPr/>
              <p:nvPr/>
            </p:nvSpPr>
            <p:spPr>
              <a:xfrm flipH="1">
                <a:off x="9120947" y="655983"/>
                <a:ext cx="1749186" cy="174918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a:extLst>
                  <a:ext uri="{FF2B5EF4-FFF2-40B4-BE49-F238E27FC236}">
                    <a16:creationId xmlns:a16="http://schemas.microsoft.com/office/drawing/2014/main" id="{16FA873F-9C62-46FA-AD90-0026647D781A}"/>
                  </a:ext>
                </a:extLst>
              </p:cNvPr>
              <p:cNvSpPr/>
              <p:nvPr/>
            </p:nvSpPr>
            <p:spPr>
              <a:xfrm flipH="1">
                <a:off x="9120947" y="4452830"/>
                <a:ext cx="1749186" cy="174918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a:extLst>
                  <a:ext uri="{FF2B5EF4-FFF2-40B4-BE49-F238E27FC236}">
                    <a16:creationId xmlns:a16="http://schemas.microsoft.com/office/drawing/2014/main" id="{8BFB2984-3067-411F-9C7C-8192ADD1679B}"/>
                  </a:ext>
                </a:extLst>
              </p:cNvPr>
              <p:cNvSpPr/>
              <p:nvPr/>
            </p:nvSpPr>
            <p:spPr>
              <a:xfrm flipH="1">
                <a:off x="9114202" y="2567665"/>
                <a:ext cx="1749186" cy="1749187"/>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CF837713-9454-44B4-AA97-DC5A706275F2}"/>
                </a:ext>
              </a:extLst>
            </p:cNvPr>
            <p:cNvGrpSpPr/>
            <p:nvPr/>
          </p:nvGrpSpPr>
          <p:grpSpPr>
            <a:xfrm>
              <a:off x="7212308" y="669241"/>
              <a:ext cx="3651080" cy="5546034"/>
              <a:chOff x="7219053" y="662502"/>
              <a:chExt cx="3651080" cy="5546034"/>
            </a:xfrm>
          </p:grpSpPr>
          <p:sp>
            <p:nvSpPr>
              <p:cNvPr id="7" name="菱形 6">
                <a:extLst>
                  <a:ext uri="{FF2B5EF4-FFF2-40B4-BE49-F238E27FC236}">
                    <a16:creationId xmlns:a16="http://schemas.microsoft.com/office/drawing/2014/main" id="{8C049E25-4EB0-451C-9FDA-6F17A0131223}"/>
                  </a:ext>
                </a:extLst>
              </p:cNvPr>
              <p:cNvSpPr/>
              <p:nvPr/>
            </p:nvSpPr>
            <p:spPr>
              <a:xfrm flipH="1">
                <a:off x="9120947" y="2557877"/>
                <a:ext cx="1749186" cy="1749187"/>
              </a:xfrm>
              <a:prstGeom prst="diamond">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a:extLst>
                  <a:ext uri="{FF2B5EF4-FFF2-40B4-BE49-F238E27FC236}">
                    <a16:creationId xmlns:a16="http://schemas.microsoft.com/office/drawing/2014/main" id="{F16108C1-E2D7-4AFA-BA05-4C43959E1EF1}"/>
                  </a:ext>
                </a:extLst>
              </p:cNvPr>
              <p:cNvSpPr/>
              <p:nvPr/>
            </p:nvSpPr>
            <p:spPr>
              <a:xfrm flipH="1">
                <a:off x="8170000" y="1613872"/>
                <a:ext cx="1749186" cy="1749187"/>
              </a:xfrm>
              <a:prstGeom prst="diamond">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a:extLst>
                  <a:ext uri="{FF2B5EF4-FFF2-40B4-BE49-F238E27FC236}">
                    <a16:creationId xmlns:a16="http://schemas.microsoft.com/office/drawing/2014/main" id="{4FB4207D-1CB0-4494-954D-C5ED15382862}"/>
                  </a:ext>
                </a:extLst>
              </p:cNvPr>
              <p:cNvSpPr/>
              <p:nvPr/>
            </p:nvSpPr>
            <p:spPr>
              <a:xfrm flipH="1">
                <a:off x="9120947" y="4459349"/>
                <a:ext cx="1749186" cy="1749187"/>
              </a:xfrm>
              <a:prstGeom prst="diamond">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a:extLst>
                  <a:ext uri="{FF2B5EF4-FFF2-40B4-BE49-F238E27FC236}">
                    <a16:creationId xmlns:a16="http://schemas.microsoft.com/office/drawing/2014/main" id="{AB702883-A250-435F-9DF2-7475FD4ABA9A}"/>
                  </a:ext>
                </a:extLst>
              </p:cNvPr>
              <p:cNvSpPr/>
              <p:nvPr/>
            </p:nvSpPr>
            <p:spPr>
              <a:xfrm flipH="1">
                <a:off x="8170000" y="3501882"/>
                <a:ext cx="1749186" cy="1749187"/>
              </a:xfrm>
              <a:prstGeom prst="diamond">
                <a:avLst/>
              </a:prstGeom>
              <a:solidFill>
                <a:schemeClr val="tx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a:extLst>
                  <a:ext uri="{FF2B5EF4-FFF2-40B4-BE49-F238E27FC236}">
                    <a16:creationId xmlns:a16="http://schemas.microsoft.com/office/drawing/2014/main" id="{94048D09-5110-4069-9E4B-450A63352FEC}"/>
                  </a:ext>
                </a:extLst>
              </p:cNvPr>
              <p:cNvSpPr/>
              <p:nvPr/>
            </p:nvSpPr>
            <p:spPr>
              <a:xfrm flipH="1">
                <a:off x="9120947" y="662502"/>
                <a:ext cx="1749186" cy="1749187"/>
              </a:xfrm>
              <a:prstGeom prst="diamond">
                <a:avLst/>
              </a:prstGeom>
              <a:solidFill>
                <a:schemeClr val="tx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a:extLst>
                  <a:ext uri="{FF2B5EF4-FFF2-40B4-BE49-F238E27FC236}">
                    <a16:creationId xmlns:a16="http://schemas.microsoft.com/office/drawing/2014/main" id="{788C8B2B-6A30-478E-8C90-C973A6AE1B8E}"/>
                  </a:ext>
                </a:extLst>
              </p:cNvPr>
              <p:cNvSpPr/>
              <p:nvPr/>
            </p:nvSpPr>
            <p:spPr>
              <a:xfrm flipH="1">
                <a:off x="7219053" y="2557877"/>
                <a:ext cx="1749186" cy="1749187"/>
              </a:xfrm>
              <a:prstGeom prst="diamond">
                <a:avLst/>
              </a:prstGeom>
              <a:solidFill>
                <a:schemeClr val="tx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0" name="文本框 19">
            <a:extLst>
              <a:ext uri="{FF2B5EF4-FFF2-40B4-BE49-F238E27FC236}">
                <a16:creationId xmlns:a16="http://schemas.microsoft.com/office/drawing/2014/main" id="{5E97AAEF-FC99-4FDE-8E7A-57052248E3F1}"/>
              </a:ext>
            </a:extLst>
          </p:cNvPr>
          <p:cNvSpPr txBox="1"/>
          <p:nvPr/>
        </p:nvSpPr>
        <p:spPr>
          <a:xfrm>
            <a:off x="1199197" y="610089"/>
            <a:ext cx="5650284" cy="3170099"/>
          </a:xfrm>
          <a:prstGeom prst="rect">
            <a:avLst/>
          </a:prstGeom>
          <a:noFill/>
        </p:spPr>
        <p:txBody>
          <a:bodyPr wrap="square">
            <a:spAutoFit/>
          </a:bodyPr>
          <a:lstStyle/>
          <a:p>
            <a:pPr lvl="0">
              <a:spcBef>
                <a:spcPts val="1800"/>
              </a:spcBef>
              <a:spcAft>
                <a:spcPts val="1800"/>
              </a:spcAft>
              <a:buSzPts val="650"/>
              <a:tabLst>
                <a:tab pos="457200" algn="l"/>
              </a:tabLst>
            </a:pP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归一化后模型的训练结果不是特别好，在评估网站的分数只有</a:t>
            </a:r>
            <a:r>
              <a:rPr lang="en-US" altLang="zh-CN" sz="20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0.4</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。分数低说明有可能是发生过拟合</a:t>
            </a:r>
            <a:r>
              <a:rPr lang="zh-CN" altLang="en-US"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（特征矩阵不可逆）（</a:t>
            </a:r>
            <a:r>
              <a:rPr lang="zh-CN" altLang="zh-CN" sz="2000" b="0" dirty="0">
                <a:solidFill>
                  <a:srgbClr val="4D4D4D"/>
                </a:solidFill>
                <a:effectLst/>
                <a:ea typeface="宋体" panose="02010600030101010101" pitchFamily="2" charset="-122"/>
                <a:cs typeface="Arial" panose="020B0604020202020204" pitchFamily="34" charset="0"/>
              </a:rPr>
              <a:t>过拟合</a:t>
            </a:r>
            <a:r>
              <a:rPr lang="zh-CN" altLang="zh-CN" sz="2000" dirty="0">
                <a:solidFill>
                  <a:srgbClr val="4D4D4D"/>
                </a:solidFill>
                <a:effectLst/>
                <a:ea typeface="宋体" panose="02010600030101010101" pitchFamily="2" charset="-122"/>
                <a:cs typeface="Arial" panose="020B0604020202020204" pitchFamily="34" charset="0"/>
              </a:rPr>
              <a:t>：就是太过贴近于训练数据的特征了，在训练集上表现非常优秀，近乎完美的预测</a:t>
            </a:r>
            <a:r>
              <a:rPr lang="zh-CN" altLang="en-US" sz="2000" dirty="0">
                <a:solidFill>
                  <a:srgbClr val="4D4D4D"/>
                </a:solidFill>
                <a:ea typeface="宋体" panose="02010600030101010101" pitchFamily="2" charset="-122"/>
                <a:cs typeface="Arial" panose="020B0604020202020204" pitchFamily="34" charset="0"/>
              </a:rPr>
              <a:t>，</a:t>
            </a:r>
            <a:r>
              <a:rPr lang="zh-CN" altLang="zh-CN" sz="2000" dirty="0">
                <a:solidFill>
                  <a:srgbClr val="4D4D4D"/>
                </a:solidFill>
                <a:effectLst/>
                <a:ea typeface="宋体" panose="02010600030101010101" pitchFamily="2" charset="-122"/>
                <a:cs typeface="Arial" panose="020B0604020202020204" pitchFamily="34" charset="0"/>
              </a:rPr>
              <a:t>区分了所有的数据，但是在新的测试集上却表现平平，不具泛化性，拿到新样本后没有办法去准确的判断</a:t>
            </a:r>
            <a:r>
              <a:rPr lang="zh-CN" altLang="en-US"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了，加入</a:t>
            </a:r>
            <a:r>
              <a:rPr lang="en-US" altLang="zh-CN" sz="20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L2</a:t>
            </a: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正则项之后效果并没有体现，分数反减不增，那么得出结论，并不是发生了过拟合，并且存在其他的问题。</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22" name="图片 21">
            <a:extLst>
              <a:ext uri="{FF2B5EF4-FFF2-40B4-BE49-F238E27FC236}">
                <a16:creationId xmlns:a16="http://schemas.microsoft.com/office/drawing/2014/main" id="{DF9D1A4D-DEB8-46D9-8255-B836D33BA609}"/>
              </a:ext>
            </a:extLst>
          </p:cNvPr>
          <p:cNvPicPr>
            <a:picLocks noChangeAspect="1"/>
          </p:cNvPicPr>
          <p:nvPr/>
        </p:nvPicPr>
        <p:blipFill>
          <a:blip r:embed="rId3"/>
          <a:stretch>
            <a:fillRect/>
          </a:stretch>
        </p:blipFill>
        <p:spPr>
          <a:xfrm>
            <a:off x="1016696" y="3503235"/>
            <a:ext cx="5400586" cy="1155650"/>
          </a:xfrm>
          <a:prstGeom prst="rect">
            <a:avLst/>
          </a:prstGeom>
        </p:spPr>
      </p:pic>
    </p:spTree>
    <p:extLst>
      <p:ext uri="{BB962C8B-B14F-4D97-AF65-F5344CB8AC3E}">
        <p14:creationId xmlns:p14="http://schemas.microsoft.com/office/powerpoint/2010/main" val="199050487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70848E-4821-4CC2-8578-DD166BAD5F8F}"/>
              </a:ext>
            </a:extLst>
          </p:cNvPr>
          <p:cNvSpPr txBox="1"/>
          <p:nvPr/>
        </p:nvSpPr>
        <p:spPr>
          <a:xfrm>
            <a:off x="448680" y="1181336"/>
            <a:ext cx="7611953" cy="2246769"/>
          </a:xfrm>
          <a:prstGeom prst="rect">
            <a:avLst/>
          </a:prstGeom>
          <a:noFill/>
        </p:spPr>
        <p:txBody>
          <a:bodyPr wrap="square">
            <a:spAutoFit/>
          </a:bodyPr>
          <a:lstStyle/>
          <a:p>
            <a:r>
              <a:rPr lang="zh-CN"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还有没有优化方法可以使模型拟合效果更好一些、分数更高一点呢？那么</a:t>
            </a:r>
            <a:r>
              <a:rPr lang="zh-CN" altLang="en-US" sz="2000" dirty="0">
                <a:solidFill>
                  <a:srgbClr val="333333"/>
                </a:solidFill>
                <a:latin typeface="宋体" panose="02010600030101010101" pitchFamily="2" charset="-122"/>
                <a:ea typeface="宋体" panose="02010600030101010101" pitchFamily="2" charset="-122"/>
                <a:cs typeface="Times New Roman" panose="02020603050405020304" pitchFamily="18" charset="0"/>
              </a:rPr>
              <a:t>在学习过程中</a:t>
            </a:r>
            <a:r>
              <a:rPr lang="zh-CN"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，发现归一化的弊端：受异常值影响较大。原因是因为异常值过多，最大值与最小值与异常值有关，由</a:t>
            </a:r>
            <a:r>
              <a:rPr lang="en-US"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min-max</a:t>
            </a:r>
            <a:r>
              <a:rPr lang="zh-CN"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归一化的公式可知，归一化效果受最大值最小值影响。于是添加了去除异常值的操作，运用</a:t>
            </a:r>
            <a:r>
              <a:rPr lang="zh-CN" altLang="zh-CN" sz="2000" dirty="0">
                <a:solidFill>
                  <a:srgbClr val="333333"/>
                </a:solidFill>
                <a:effectLst/>
                <a:latin typeface="宋体" panose="02010600030101010101" pitchFamily="2" charset="-122"/>
                <a:ea typeface="宋体" panose="02010600030101010101" pitchFamily="2" charset="-122"/>
              </a:rPr>
              <a:t> </a:t>
            </a:r>
            <a:r>
              <a:rPr lang="en-US" altLang="zh-CN" sz="2000" dirty="0" err="1">
                <a:solidFill>
                  <a:srgbClr val="333333"/>
                </a:solidFill>
                <a:effectLst/>
                <a:latin typeface="宋体" panose="02010600030101010101" pitchFamily="2" charset="-122"/>
                <a:ea typeface="宋体" panose="02010600030101010101" pitchFamily="2" charset="-122"/>
              </a:rPr>
              <a:t>3σ</a:t>
            </a:r>
            <a:r>
              <a:rPr lang="zh-CN"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原则，使特征值满足正态分布，而超过</a:t>
            </a:r>
            <a:r>
              <a:rPr lang="en-US" altLang="zh-CN" sz="2000" dirty="0">
                <a:solidFill>
                  <a:srgbClr val="333333"/>
                </a:solidFill>
                <a:effectLst/>
                <a:latin typeface="宋体" panose="02010600030101010101" pitchFamily="2" charset="-122"/>
                <a:ea typeface="宋体" panose="02010600030101010101" pitchFamily="2" charset="-122"/>
              </a:rPr>
              <a:t>3</a:t>
            </a:r>
            <a:r>
              <a:rPr lang="zh-CN"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倍的标准差的异常值（几乎不可能出现的异常值），使得得分上升至</a:t>
            </a:r>
            <a:r>
              <a:rPr lang="en-US" altLang="zh-CN" sz="2000" dirty="0">
                <a:solidFill>
                  <a:srgbClr val="333333"/>
                </a:solidFill>
                <a:effectLst/>
                <a:latin typeface="宋体" panose="02010600030101010101" pitchFamily="2" charset="-122"/>
                <a:ea typeface="宋体" panose="02010600030101010101" pitchFamily="2" charset="-122"/>
              </a:rPr>
              <a:t>0.8</a:t>
            </a:r>
            <a:r>
              <a:rPr lang="zh-CN" altLang="zh-CN" sz="200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，有一定的提升。</a:t>
            </a:r>
            <a:endParaRPr lang="zh-CN" altLang="en-US" sz="20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F74BD095-2723-46FC-A725-9F6DBFD680A0}"/>
              </a:ext>
            </a:extLst>
          </p:cNvPr>
          <p:cNvSpPr txBox="1"/>
          <p:nvPr/>
        </p:nvSpPr>
        <p:spPr>
          <a:xfrm>
            <a:off x="448680" y="3782550"/>
            <a:ext cx="6601001" cy="1631216"/>
          </a:xfrm>
          <a:prstGeom prst="rect">
            <a:avLst/>
          </a:prstGeom>
          <a:noFill/>
        </p:spPr>
        <p:txBody>
          <a:bodyPr wrap="square">
            <a:spAutoFit/>
          </a:bodyPr>
          <a:lstStyle/>
          <a:p>
            <a:pPr lvl="0">
              <a:spcBef>
                <a:spcPts val="1800"/>
              </a:spcBef>
              <a:spcAft>
                <a:spcPts val="1800"/>
              </a:spcAft>
              <a:buSzPts val="650"/>
              <a:tabLst>
                <a:tab pos="457200" algn="l"/>
              </a:tabLst>
            </a:pPr>
            <a:r>
              <a:rPr lang="zh-CN" altLang="zh-CN" sz="20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现在的模型训练得比较好，但是也有存在过拟合的几率，针对数据处理和模型优化，测试了多种方法组合（处理异常值与正则化，不处理异常值与正则化，处理异常值与非正则化，不处理异常值与非正则化），发现每次的分数都不一样，其中处理异常值与非正则化的效果最好。</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grpSp>
        <p:nvGrpSpPr>
          <p:cNvPr id="6" name="组合 5">
            <a:extLst>
              <a:ext uri="{FF2B5EF4-FFF2-40B4-BE49-F238E27FC236}">
                <a16:creationId xmlns:a16="http://schemas.microsoft.com/office/drawing/2014/main" id="{48C6EC68-B8A6-4F32-952F-357E98362241}"/>
              </a:ext>
            </a:extLst>
          </p:cNvPr>
          <p:cNvGrpSpPr/>
          <p:nvPr/>
        </p:nvGrpSpPr>
        <p:grpSpPr>
          <a:xfrm>
            <a:off x="8019208" y="1922312"/>
            <a:ext cx="3582374" cy="3580852"/>
            <a:chOff x="4304813" y="2104056"/>
            <a:chExt cx="3582374" cy="3580852"/>
          </a:xfrm>
        </p:grpSpPr>
        <p:sp>
          <p:nvSpPr>
            <p:cNvPr id="7" name="Freeform 5">
              <a:extLst>
                <a:ext uri="{FF2B5EF4-FFF2-40B4-BE49-F238E27FC236}">
                  <a16:creationId xmlns:a16="http://schemas.microsoft.com/office/drawing/2014/main" id="{8549D7BC-F52F-4236-968D-3524A6B5457F}"/>
                </a:ext>
              </a:extLst>
            </p:cNvPr>
            <p:cNvSpPr/>
            <p:nvPr/>
          </p:nvSpPr>
          <p:spPr bwMode="auto">
            <a:xfrm>
              <a:off x="4304813" y="3323037"/>
              <a:ext cx="1788144" cy="2145772"/>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a:extLst>
                <a:ext uri="{FF2B5EF4-FFF2-40B4-BE49-F238E27FC236}">
                  <a16:creationId xmlns:a16="http://schemas.microsoft.com/office/drawing/2014/main" id="{F3F558F9-9683-4F89-8B12-E893F96079B6}"/>
                </a:ext>
              </a:extLst>
            </p:cNvPr>
            <p:cNvSpPr/>
            <p:nvPr/>
          </p:nvSpPr>
          <p:spPr bwMode="auto">
            <a:xfrm>
              <a:off x="5516183" y="3892199"/>
              <a:ext cx="2151860" cy="1792709"/>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tx2"/>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a:extLst>
                <a:ext uri="{FF2B5EF4-FFF2-40B4-BE49-F238E27FC236}">
                  <a16:creationId xmlns:a16="http://schemas.microsoft.com/office/drawing/2014/main" id="{64F95590-C3DE-43F7-ABBC-E5E644A14F2F}"/>
                </a:ext>
              </a:extLst>
            </p:cNvPr>
            <p:cNvSpPr/>
            <p:nvPr/>
          </p:nvSpPr>
          <p:spPr bwMode="auto">
            <a:xfrm>
              <a:off x="6092956" y="2323200"/>
              <a:ext cx="1794231" cy="2153381"/>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1"/>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a:extLst>
                <a:ext uri="{FF2B5EF4-FFF2-40B4-BE49-F238E27FC236}">
                  <a16:creationId xmlns:a16="http://schemas.microsoft.com/office/drawing/2014/main" id="{45CD59FD-FD6F-4414-82EA-9B095BB92D76}"/>
                </a:ext>
              </a:extLst>
            </p:cNvPr>
            <p:cNvSpPr>
              <a:spLocks noEditPoints="1"/>
            </p:cNvSpPr>
            <p:nvPr/>
          </p:nvSpPr>
          <p:spPr bwMode="auto">
            <a:xfrm>
              <a:off x="4523955" y="2104056"/>
              <a:ext cx="2145772" cy="1788143"/>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tx2"/>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1" name="Text Placeholder 3">
              <a:extLst>
                <a:ext uri="{FF2B5EF4-FFF2-40B4-BE49-F238E27FC236}">
                  <a16:creationId xmlns:a16="http://schemas.microsoft.com/office/drawing/2014/main" id="{DA5E7E69-45CA-49B5-8C2B-9DB57D2BF064}"/>
                </a:ext>
              </a:extLst>
            </p:cNvPr>
            <p:cNvSpPr txBox="1"/>
            <p:nvPr/>
          </p:nvSpPr>
          <p:spPr>
            <a:xfrm>
              <a:off x="6014052" y="2603237"/>
              <a:ext cx="198772" cy="258532"/>
            </a:xfrm>
            <a:prstGeom prst="rect">
              <a:avLst/>
            </a:prstGeom>
          </p:spPr>
          <p:txBody>
            <a:bodyPr wrap="none" lIns="0" tIns="0" rIns="0" bIns="0" anchor="b">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63930" eaLnBrk="1" fontAlgn="auto" latinLnBrk="0" hangingPunct="1">
                <a:lnSpc>
                  <a:spcPct val="120000"/>
                </a:lnSpc>
                <a:spcBef>
                  <a:spcPct val="2000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02</a:t>
              </a:r>
            </a:p>
          </p:txBody>
        </p:sp>
        <p:sp>
          <p:nvSpPr>
            <p:cNvPr id="12" name="Text Placeholder 3">
              <a:extLst>
                <a:ext uri="{FF2B5EF4-FFF2-40B4-BE49-F238E27FC236}">
                  <a16:creationId xmlns:a16="http://schemas.microsoft.com/office/drawing/2014/main" id="{CC57AB64-3CA4-4468-83F1-19D59EFB3DA7}"/>
                </a:ext>
              </a:extLst>
            </p:cNvPr>
            <p:cNvSpPr txBox="1"/>
            <p:nvPr/>
          </p:nvSpPr>
          <p:spPr>
            <a:xfrm>
              <a:off x="7220109" y="4030674"/>
              <a:ext cx="198772" cy="258532"/>
            </a:xfrm>
            <a:prstGeom prst="rect">
              <a:avLst/>
            </a:prstGeom>
          </p:spPr>
          <p:txBody>
            <a:bodyPr wrap="none" lIns="0" tIns="0" rIns="0" bIns="0" anchor="b">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63930" eaLnBrk="1" fontAlgn="auto" latinLnBrk="0" hangingPunct="1">
                <a:lnSpc>
                  <a:spcPct val="120000"/>
                </a:lnSpc>
                <a:spcBef>
                  <a:spcPct val="2000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03</a:t>
              </a:r>
            </a:p>
          </p:txBody>
        </p:sp>
        <p:sp>
          <p:nvSpPr>
            <p:cNvPr id="13" name="Text Placeholder 3">
              <a:extLst>
                <a:ext uri="{FF2B5EF4-FFF2-40B4-BE49-F238E27FC236}">
                  <a16:creationId xmlns:a16="http://schemas.microsoft.com/office/drawing/2014/main" id="{FC6F0EDC-82AA-4C42-A7D5-EEB30F8B7012}"/>
                </a:ext>
              </a:extLst>
            </p:cNvPr>
            <p:cNvSpPr txBox="1"/>
            <p:nvPr/>
          </p:nvSpPr>
          <p:spPr>
            <a:xfrm>
              <a:off x="5954958" y="5052991"/>
              <a:ext cx="198772" cy="258532"/>
            </a:xfrm>
            <a:prstGeom prst="rect">
              <a:avLst/>
            </a:prstGeom>
          </p:spPr>
          <p:txBody>
            <a:bodyPr wrap="none" lIns="0" tIns="0" rIns="0" bIns="0" anchor="b">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63930" eaLnBrk="1" fontAlgn="auto" latinLnBrk="0" hangingPunct="1">
                <a:lnSpc>
                  <a:spcPct val="120000"/>
                </a:lnSpc>
                <a:spcBef>
                  <a:spcPct val="2000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04</a:t>
              </a:r>
            </a:p>
          </p:txBody>
        </p:sp>
        <p:sp>
          <p:nvSpPr>
            <p:cNvPr id="14" name="Freeform 101">
              <a:extLst>
                <a:ext uri="{FF2B5EF4-FFF2-40B4-BE49-F238E27FC236}">
                  <a16:creationId xmlns:a16="http://schemas.microsoft.com/office/drawing/2014/main" id="{09F43846-4847-42C0-B2D4-CFA63EA2F33A}"/>
                </a:ext>
              </a:extLst>
            </p:cNvPr>
            <p:cNvSpPr>
              <a:spLocks noEditPoints="1"/>
            </p:cNvSpPr>
            <p:nvPr/>
          </p:nvSpPr>
          <p:spPr bwMode="auto">
            <a:xfrm>
              <a:off x="5067402" y="2816881"/>
              <a:ext cx="403536" cy="373338"/>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24">
              <a:extLst>
                <a:ext uri="{FF2B5EF4-FFF2-40B4-BE49-F238E27FC236}">
                  <a16:creationId xmlns:a16="http://schemas.microsoft.com/office/drawing/2014/main" id="{B0CF27F0-12DF-41CA-A0B7-4CD9563E47C3}"/>
                </a:ext>
              </a:extLst>
            </p:cNvPr>
            <p:cNvSpPr>
              <a:spLocks noEditPoints="1"/>
            </p:cNvSpPr>
            <p:nvPr/>
          </p:nvSpPr>
          <p:spPr bwMode="auto">
            <a:xfrm>
              <a:off x="6700575" y="4737644"/>
              <a:ext cx="296183" cy="321636"/>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rgbClr val="FFFFFF"/>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38">
              <a:extLst>
                <a:ext uri="{FF2B5EF4-FFF2-40B4-BE49-F238E27FC236}">
                  <a16:creationId xmlns:a16="http://schemas.microsoft.com/office/drawing/2014/main" id="{D3BBFBA7-66CE-4955-8158-3E7BEE045A80}"/>
                </a:ext>
              </a:extLst>
            </p:cNvPr>
            <p:cNvSpPr>
              <a:spLocks noEditPoints="1"/>
            </p:cNvSpPr>
            <p:nvPr/>
          </p:nvSpPr>
          <p:spPr bwMode="auto">
            <a:xfrm>
              <a:off x="6930673" y="3026862"/>
              <a:ext cx="340363" cy="264453"/>
            </a:xfrm>
            <a:custGeom>
              <a:avLst/>
              <a:gdLst/>
              <a:ahLst/>
              <a:cxnLst>
                <a:cxn ang="0">
                  <a:pos x="50" y="40"/>
                </a:cxn>
                <a:cxn ang="0">
                  <a:pos x="40" y="50"/>
                </a:cxn>
                <a:cxn ang="0">
                  <a:pos x="10" y="50"/>
                </a:cxn>
                <a:cxn ang="0">
                  <a:pos x="0" y="40"/>
                </a:cxn>
                <a:cxn ang="0">
                  <a:pos x="0" y="10"/>
                </a:cxn>
                <a:cxn ang="0">
                  <a:pos x="10" y="0"/>
                </a:cxn>
                <a:cxn ang="0">
                  <a:pos x="40" y="0"/>
                </a:cxn>
                <a:cxn ang="0">
                  <a:pos x="44" y="1"/>
                </a:cxn>
                <a:cxn ang="0">
                  <a:pos x="45" y="2"/>
                </a:cxn>
                <a:cxn ang="0">
                  <a:pos x="44" y="3"/>
                </a:cxn>
                <a:cxn ang="0">
                  <a:pos x="42" y="4"/>
                </a:cxn>
                <a:cxn ang="0">
                  <a:pos x="41" y="5"/>
                </a:cxn>
                <a:cxn ang="0">
                  <a:pos x="40" y="4"/>
                </a:cxn>
                <a:cxn ang="0">
                  <a:pos x="10" y="4"/>
                </a:cxn>
                <a:cxn ang="0">
                  <a:pos x="4" y="10"/>
                </a:cxn>
                <a:cxn ang="0">
                  <a:pos x="4" y="40"/>
                </a:cxn>
                <a:cxn ang="0">
                  <a:pos x="10" y="46"/>
                </a:cxn>
                <a:cxn ang="0">
                  <a:pos x="40" y="46"/>
                </a:cxn>
                <a:cxn ang="0">
                  <a:pos x="45" y="40"/>
                </a:cxn>
                <a:cxn ang="0">
                  <a:pos x="45" y="35"/>
                </a:cxn>
                <a:cxn ang="0">
                  <a:pos x="46" y="35"/>
                </a:cxn>
                <a:cxn ang="0">
                  <a:pos x="48" y="32"/>
                </a:cxn>
                <a:cxn ang="0">
                  <a:pos x="49" y="32"/>
                </a:cxn>
                <a:cxn ang="0">
                  <a:pos x="50" y="33"/>
                </a:cxn>
                <a:cxn ang="0">
                  <a:pos x="50" y="40"/>
                </a:cxn>
                <a:cxn ang="0">
                  <a:pos x="57" y="17"/>
                </a:cxn>
                <a:cxn ang="0">
                  <a:pos x="33" y="41"/>
                </a:cxn>
                <a:cxn ang="0">
                  <a:pos x="23" y="41"/>
                </a:cxn>
                <a:cxn ang="0">
                  <a:pos x="23" y="31"/>
                </a:cxn>
                <a:cxn ang="0">
                  <a:pos x="47" y="7"/>
                </a:cxn>
                <a:cxn ang="0">
                  <a:pos x="57" y="17"/>
                </a:cxn>
                <a:cxn ang="0">
                  <a:pos x="36" y="33"/>
                </a:cxn>
                <a:cxn ang="0">
                  <a:pos x="30" y="28"/>
                </a:cxn>
                <a:cxn ang="0">
                  <a:pos x="26" y="32"/>
                </a:cxn>
                <a:cxn ang="0">
                  <a:pos x="26" y="34"/>
                </a:cxn>
                <a:cxn ang="0">
                  <a:pos x="29" y="34"/>
                </a:cxn>
                <a:cxn ang="0">
                  <a:pos x="29" y="38"/>
                </a:cxn>
                <a:cxn ang="0">
                  <a:pos x="31" y="38"/>
                </a:cxn>
                <a:cxn ang="0">
                  <a:pos x="36" y="33"/>
                </a:cxn>
                <a:cxn ang="0">
                  <a:pos x="46" y="12"/>
                </a:cxn>
                <a:cxn ang="0">
                  <a:pos x="34" y="24"/>
                </a:cxn>
                <a:cxn ang="0">
                  <a:pos x="33" y="26"/>
                </a:cxn>
                <a:cxn ang="0">
                  <a:pos x="35" y="26"/>
                </a:cxn>
                <a:cxn ang="0">
                  <a:pos x="47" y="13"/>
                </a:cxn>
                <a:cxn ang="0">
                  <a:pos x="47" y="12"/>
                </a:cxn>
                <a:cxn ang="0">
                  <a:pos x="46" y="12"/>
                </a:cxn>
                <a:cxn ang="0">
                  <a:pos x="59" y="15"/>
                </a:cxn>
                <a:cxn ang="0">
                  <a:pos x="49" y="4"/>
                </a:cxn>
                <a:cxn ang="0">
                  <a:pos x="52" y="1"/>
                </a:cxn>
                <a:cxn ang="0">
                  <a:pos x="57" y="1"/>
                </a:cxn>
                <a:cxn ang="0">
                  <a:pos x="62" y="7"/>
                </a:cxn>
                <a:cxn ang="0">
                  <a:pos x="62" y="11"/>
                </a:cxn>
                <a:cxn ang="0">
                  <a:pos x="59" y="15"/>
                </a:cxn>
              </a:cxnLst>
              <a:rect l="0" t="0" r="r" b="b"/>
              <a:pathLst>
                <a:path w="64" h="5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1" y="0"/>
                    <a:pt x="43" y="0"/>
                    <a:pt x="44" y="1"/>
                  </a:cubicBezTo>
                  <a:cubicBezTo>
                    <a:pt x="44" y="1"/>
                    <a:pt x="44" y="1"/>
                    <a:pt x="45" y="2"/>
                  </a:cubicBezTo>
                  <a:cubicBezTo>
                    <a:pt x="45" y="2"/>
                    <a:pt x="45" y="2"/>
                    <a:pt x="44" y="3"/>
                  </a:cubicBezTo>
                  <a:cubicBezTo>
                    <a:pt x="42" y="4"/>
                    <a:pt x="42" y="4"/>
                    <a:pt x="42" y="4"/>
                  </a:cubicBezTo>
                  <a:cubicBezTo>
                    <a:pt x="42" y="5"/>
                    <a:pt x="42" y="5"/>
                    <a:pt x="41" y="5"/>
                  </a:cubicBezTo>
                  <a:cubicBezTo>
                    <a:pt x="41" y="5"/>
                    <a:pt x="40" y="4"/>
                    <a:pt x="40" y="4"/>
                  </a:cubicBezTo>
                  <a:cubicBezTo>
                    <a:pt x="10" y="4"/>
                    <a:pt x="10" y="4"/>
                    <a:pt x="10" y="4"/>
                  </a:cubicBez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35"/>
                    <a:pt x="45" y="35"/>
                    <a:pt x="45" y="35"/>
                  </a:cubicBezTo>
                  <a:cubicBezTo>
                    <a:pt x="45" y="35"/>
                    <a:pt x="46" y="35"/>
                    <a:pt x="46" y="35"/>
                  </a:cubicBezTo>
                  <a:cubicBezTo>
                    <a:pt x="48" y="32"/>
                    <a:pt x="48" y="32"/>
                    <a:pt x="48" y="32"/>
                  </a:cubicBezTo>
                  <a:cubicBezTo>
                    <a:pt x="48" y="32"/>
                    <a:pt x="49" y="32"/>
                    <a:pt x="49" y="32"/>
                  </a:cubicBezTo>
                  <a:cubicBezTo>
                    <a:pt x="50" y="32"/>
                    <a:pt x="50" y="33"/>
                    <a:pt x="50" y="33"/>
                  </a:cubicBezTo>
                  <a:lnTo>
                    <a:pt x="50" y="40"/>
                  </a:lnTo>
                  <a:close/>
                  <a:moveTo>
                    <a:pt x="57" y="17"/>
                  </a:moveTo>
                  <a:cubicBezTo>
                    <a:pt x="33" y="41"/>
                    <a:pt x="33" y="41"/>
                    <a:pt x="33" y="41"/>
                  </a:cubicBezTo>
                  <a:cubicBezTo>
                    <a:pt x="23" y="41"/>
                    <a:pt x="23" y="41"/>
                    <a:pt x="23" y="41"/>
                  </a:cubicBezTo>
                  <a:cubicBezTo>
                    <a:pt x="23" y="31"/>
                    <a:pt x="23" y="31"/>
                    <a:pt x="23" y="31"/>
                  </a:cubicBezTo>
                  <a:cubicBezTo>
                    <a:pt x="47" y="7"/>
                    <a:pt x="47" y="7"/>
                    <a:pt x="47" y="7"/>
                  </a:cubicBezTo>
                  <a:lnTo>
                    <a:pt x="57" y="17"/>
                  </a:lnTo>
                  <a:close/>
                  <a:moveTo>
                    <a:pt x="36" y="33"/>
                  </a:moveTo>
                  <a:cubicBezTo>
                    <a:pt x="30" y="28"/>
                    <a:pt x="30" y="28"/>
                    <a:pt x="30" y="28"/>
                  </a:cubicBezTo>
                  <a:cubicBezTo>
                    <a:pt x="26" y="32"/>
                    <a:pt x="26" y="32"/>
                    <a:pt x="26" y="32"/>
                  </a:cubicBezTo>
                  <a:cubicBezTo>
                    <a:pt x="26" y="34"/>
                    <a:pt x="26" y="34"/>
                    <a:pt x="26" y="34"/>
                  </a:cubicBezTo>
                  <a:cubicBezTo>
                    <a:pt x="29" y="34"/>
                    <a:pt x="29" y="34"/>
                    <a:pt x="29" y="34"/>
                  </a:cubicBezTo>
                  <a:cubicBezTo>
                    <a:pt x="29" y="38"/>
                    <a:pt x="29" y="38"/>
                    <a:pt x="29" y="38"/>
                  </a:cubicBezTo>
                  <a:cubicBezTo>
                    <a:pt x="31" y="38"/>
                    <a:pt x="31" y="38"/>
                    <a:pt x="31" y="38"/>
                  </a:cubicBezTo>
                  <a:lnTo>
                    <a:pt x="36" y="33"/>
                  </a:lnTo>
                  <a:close/>
                  <a:moveTo>
                    <a:pt x="46" y="12"/>
                  </a:moveTo>
                  <a:cubicBezTo>
                    <a:pt x="34" y="24"/>
                    <a:pt x="34" y="24"/>
                    <a:pt x="34" y="24"/>
                  </a:cubicBezTo>
                  <a:cubicBezTo>
                    <a:pt x="33" y="25"/>
                    <a:pt x="33" y="25"/>
                    <a:pt x="33" y="26"/>
                  </a:cubicBezTo>
                  <a:cubicBezTo>
                    <a:pt x="34" y="26"/>
                    <a:pt x="34" y="26"/>
                    <a:pt x="35" y="26"/>
                  </a:cubicBezTo>
                  <a:cubicBezTo>
                    <a:pt x="47" y="13"/>
                    <a:pt x="47" y="13"/>
                    <a:pt x="47" y="13"/>
                  </a:cubicBezTo>
                  <a:cubicBezTo>
                    <a:pt x="47" y="13"/>
                    <a:pt x="47" y="12"/>
                    <a:pt x="47" y="12"/>
                  </a:cubicBezTo>
                  <a:cubicBezTo>
                    <a:pt x="47" y="12"/>
                    <a:pt x="46" y="12"/>
                    <a:pt x="46" y="12"/>
                  </a:cubicBezTo>
                  <a:close/>
                  <a:moveTo>
                    <a:pt x="59" y="15"/>
                  </a:moveTo>
                  <a:cubicBezTo>
                    <a:pt x="49" y="4"/>
                    <a:pt x="49" y="4"/>
                    <a:pt x="49" y="4"/>
                  </a:cubicBezTo>
                  <a:cubicBezTo>
                    <a:pt x="52" y="1"/>
                    <a:pt x="52" y="1"/>
                    <a:pt x="52" y="1"/>
                  </a:cubicBezTo>
                  <a:cubicBezTo>
                    <a:pt x="53" y="0"/>
                    <a:pt x="56" y="0"/>
                    <a:pt x="57" y="1"/>
                  </a:cubicBezTo>
                  <a:cubicBezTo>
                    <a:pt x="62" y="7"/>
                    <a:pt x="62" y="7"/>
                    <a:pt x="62" y="7"/>
                  </a:cubicBezTo>
                  <a:cubicBezTo>
                    <a:pt x="64" y="8"/>
                    <a:pt x="64" y="10"/>
                    <a:pt x="62" y="11"/>
                  </a:cubicBezTo>
                  <a:lnTo>
                    <a:pt x="59" y="15"/>
                  </a:lnTo>
                  <a:close/>
                </a:path>
              </a:pathLst>
            </a:custGeom>
            <a:solidFill>
              <a:srgbClr val="FFFFFF"/>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248">
              <a:extLst>
                <a:ext uri="{FF2B5EF4-FFF2-40B4-BE49-F238E27FC236}">
                  <a16:creationId xmlns:a16="http://schemas.microsoft.com/office/drawing/2014/main" id="{83DBC22F-3D85-4E6B-9F9E-7E836E494E69}"/>
                </a:ext>
              </a:extLst>
            </p:cNvPr>
            <p:cNvSpPr>
              <a:spLocks noEditPoints="1"/>
            </p:cNvSpPr>
            <p:nvPr/>
          </p:nvSpPr>
          <p:spPr bwMode="auto">
            <a:xfrm>
              <a:off x="4942318" y="4478549"/>
              <a:ext cx="314672" cy="256579"/>
            </a:xfrm>
            <a:custGeom>
              <a:avLst/>
              <a:gdLst/>
              <a:ahLst/>
              <a:cxnLst>
                <a:cxn ang="0">
                  <a:pos x="24" y="49"/>
                </a:cxn>
                <a:cxn ang="0">
                  <a:pos x="11" y="49"/>
                </a:cxn>
                <a:cxn ang="0">
                  <a:pos x="0" y="38"/>
                </a:cxn>
                <a:cxn ang="0">
                  <a:pos x="0" y="11"/>
                </a:cxn>
                <a:cxn ang="0">
                  <a:pos x="11" y="0"/>
                </a:cxn>
                <a:cxn ang="0">
                  <a:pos x="24" y="0"/>
                </a:cxn>
                <a:cxn ang="0">
                  <a:pos x="25" y="2"/>
                </a:cxn>
                <a:cxn ang="0">
                  <a:pos x="24" y="5"/>
                </a:cxn>
                <a:cxn ang="0">
                  <a:pos x="11" y="5"/>
                </a:cxn>
                <a:cxn ang="0">
                  <a:pos x="5" y="11"/>
                </a:cxn>
                <a:cxn ang="0">
                  <a:pos x="5" y="38"/>
                </a:cxn>
                <a:cxn ang="0">
                  <a:pos x="11" y="44"/>
                </a:cxn>
                <a:cxn ang="0">
                  <a:pos x="22" y="44"/>
                </a:cxn>
                <a:cxn ang="0">
                  <a:pos x="25" y="45"/>
                </a:cxn>
                <a:cxn ang="0">
                  <a:pos x="24" y="49"/>
                </a:cxn>
                <a:cxn ang="0">
                  <a:pos x="59" y="26"/>
                </a:cxn>
                <a:cxn ang="0">
                  <a:pos x="39" y="47"/>
                </a:cxn>
                <a:cxn ang="0">
                  <a:pos x="37" y="48"/>
                </a:cxn>
                <a:cxn ang="0">
                  <a:pos x="34" y="45"/>
                </a:cxn>
                <a:cxn ang="0">
                  <a:pos x="34" y="34"/>
                </a:cxn>
                <a:cxn ang="0">
                  <a:pos x="17" y="34"/>
                </a:cxn>
                <a:cxn ang="0">
                  <a:pos x="15" y="32"/>
                </a:cxn>
                <a:cxn ang="0">
                  <a:pos x="15" y="17"/>
                </a:cxn>
                <a:cxn ang="0">
                  <a:pos x="17" y="15"/>
                </a:cxn>
                <a:cxn ang="0">
                  <a:pos x="34" y="15"/>
                </a:cxn>
                <a:cxn ang="0">
                  <a:pos x="34" y="4"/>
                </a:cxn>
                <a:cxn ang="0">
                  <a:pos x="37" y="2"/>
                </a:cxn>
                <a:cxn ang="0">
                  <a:pos x="39" y="2"/>
                </a:cxn>
                <a:cxn ang="0">
                  <a:pos x="59" y="23"/>
                </a:cxn>
                <a:cxn ang="0">
                  <a:pos x="60" y="25"/>
                </a:cxn>
                <a:cxn ang="0">
                  <a:pos x="59" y="26"/>
                </a:cxn>
              </a:cxnLst>
              <a:rect l="0" t="0" r="r" b="b"/>
              <a:pathLst>
                <a:path w="60" h="49">
                  <a:moveTo>
                    <a:pt x="24" y="49"/>
                  </a:moveTo>
                  <a:cubicBezTo>
                    <a:pt x="11" y="49"/>
                    <a:pt x="11" y="49"/>
                    <a:pt x="11" y="49"/>
                  </a:cubicBezTo>
                  <a:cubicBezTo>
                    <a:pt x="5" y="49"/>
                    <a:pt x="0" y="44"/>
                    <a:pt x="0" y="38"/>
                  </a:cubicBezTo>
                  <a:cubicBezTo>
                    <a:pt x="0" y="11"/>
                    <a:pt x="0" y="11"/>
                    <a:pt x="0" y="11"/>
                  </a:cubicBezTo>
                  <a:cubicBezTo>
                    <a:pt x="0" y="5"/>
                    <a:pt x="5" y="0"/>
                    <a:pt x="11" y="0"/>
                  </a:cubicBezTo>
                  <a:cubicBezTo>
                    <a:pt x="24" y="0"/>
                    <a:pt x="24" y="0"/>
                    <a:pt x="24" y="0"/>
                  </a:cubicBezTo>
                  <a:cubicBezTo>
                    <a:pt x="24" y="0"/>
                    <a:pt x="25" y="1"/>
                    <a:pt x="25" y="2"/>
                  </a:cubicBezTo>
                  <a:cubicBezTo>
                    <a:pt x="25" y="3"/>
                    <a:pt x="25" y="5"/>
                    <a:pt x="24" y="5"/>
                  </a:cubicBezTo>
                  <a:cubicBezTo>
                    <a:pt x="11" y="5"/>
                    <a:pt x="11" y="5"/>
                    <a:pt x="11" y="5"/>
                  </a:cubicBezTo>
                  <a:cubicBezTo>
                    <a:pt x="8" y="5"/>
                    <a:pt x="5" y="8"/>
                    <a:pt x="5" y="11"/>
                  </a:cubicBezTo>
                  <a:cubicBezTo>
                    <a:pt x="5" y="38"/>
                    <a:pt x="5" y="38"/>
                    <a:pt x="5" y="38"/>
                  </a:cubicBezTo>
                  <a:cubicBezTo>
                    <a:pt x="5" y="41"/>
                    <a:pt x="8" y="44"/>
                    <a:pt x="11" y="44"/>
                  </a:cubicBezTo>
                  <a:cubicBezTo>
                    <a:pt x="22" y="44"/>
                    <a:pt x="22" y="44"/>
                    <a:pt x="22" y="44"/>
                  </a:cubicBezTo>
                  <a:cubicBezTo>
                    <a:pt x="23" y="44"/>
                    <a:pt x="25" y="44"/>
                    <a:pt x="25" y="45"/>
                  </a:cubicBezTo>
                  <a:cubicBezTo>
                    <a:pt x="25" y="46"/>
                    <a:pt x="25" y="49"/>
                    <a:pt x="24" y="49"/>
                  </a:cubicBezTo>
                  <a:close/>
                  <a:moveTo>
                    <a:pt x="59" y="26"/>
                  </a:moveTo>
                  <a:cubicBezTo>
                    <a:pt x="39" y="47"/>
                    <a:pt x="39" y="47"/>
                    <a:pt x="39" y="47"/>
                  </a:cubicBezTo>
                  <a:cubicBezTo>
                    <a:pt x="38" y="48"/>
                    <a:pt x="38" y="48"/>
                    <a:pt x="37" y="48"/>
                  </a:cubicBezTo>
                  <a:cubicBezTo>
                    <a:pt x="36" y="48"/>
                    <a:pt x="34" y="47"/>
                    <a:pt x="34" y="45"/>
                  </a:cubicBezTo>
                  <a:cubicBezTo>
                    <a:pt x="34" y="34"/>
                    <a:pt x="34" y="34"/>
                    <a:pt x="34" y="34"/>
                  </a:cubicBezTo>
                  <a:cubicBezTo>
                    <a:pt x="17" y="34"/>
                    <a:pt x="17" y="34"/>
                    <a:pt x="17" y="34"/>
                  </a:cubicBezTo>
                  <a:cubicBezTo>
                    <a:pt x="16" y="34"/>
                    <a:pt x="15" y="33"/>
                    <a:pt x="15" y="32"/>
                  </a:cubicBezTo>
                  <a:cubicBezTo>
                    <a:pt x="15" y="17"/>
                    <a:pt x="15" y="17"/>
                    <a:pt x="15" y="17"/>
                  </a:cubicBezTo>
                  <a:cubicBezTo>
                    <a:pt x="15" y="16"/>
                    <a:pt x="16" y="15"/>
                    <a:pt x="17" y="15"/>
                  </a:cubicBezTo>
                  <a:cubicBezTo>
                    <a:pt x="34" y="15"/>
                    <a:pt x="34" y="15"/>
                    <a:pt x="34" y="15"/>
                  </a:cubicBezTo>
                  <a:cubicBezTo>
                    <a:pt x="34" y="4"/>
                    <a:pt x="34" y="4"/>
                    <a:pt x="34" y="4"/>
                  </a:cubicBezTo>
                  <a:cubicBezTo>
                    <a:pt x="34" y="3"/>
                    <a:pt x="36" y="2"/>
                    <a:pt x="37" y="2"/>
                  </a:cubicBezTo>
                  <a:cubicBezTo>
                    <a:pt x="38" y="2"/>
                    <a:pt x="38" y="2"/>
                    <a:pt x="39" y="2"/>
                  </a:cubicBezTo>
                  <a:cubicBezTo>
                    <a:pt x="59" y="23"/>
                    <a:pt x="59" y="23"/>
                    <a:pt x="59" y="23"/>
                  </a:cubicBezTo>
                  <a:cubicBezTo>
                    <a:pt x="60" y="23"/>
                    <a:pt x="60" y="24"/>
                    <a:pt x="60" y="25"/>
                  </a:cubicBezTo>
                  <a:cubicBezTo>
                    <a:pt x="60" y="25"/>
                    <a:pt x="60" y="26"/>
                    <a:pt x="59" y="26"/>
                  </a:cubicBezTo>
                  <a:close/>
                </a:path>
              </a:pathLst>
            </a:custGeom>
            <a:solidFill>
              <a:srgbClr val="FFFFFF"/>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9">
              <a:extLst>
                <a:ext uri="{FF2B5EF4-FFF2-40B4-BE49-F238E27FC236}">
                  <a16:creationId xmlns:a16="http://schemas.microsoft.com/office/drawing/2014/main" id="{14FD0F6D-915E-4318-9778-11C22847E361}"/>
                </a:ext>
              </a:extLst>
            </p:cNvPr>
            <p:cNvSpPr/>
            <p:nvPr/>
          </p:nvSpPr>
          <p:spPr bwMode="auto">
            <a:xfrm>
              <a:off x="4304813" y="3323036"/>
              <a:ext cx="1127673" cy="690908"/>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ln>
          </p:spPr>
          <p:txBody>
            <a:bodyPr vert="horz" wrap="square" lIns="96422" tIns="48211" rIns="96422" bIns="48211"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lang="en-US" sz="28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Text Placeholder 3">
              <a:extLst>
                <a:ext uri="{FF2B5EF4-FFF2-40B4-BE49-F238E27FC236}">
                  <a16:creationId xmlns:a16="http://schemas.microsoft.com/office/drawing/2014/main" id="{ADC60C94-0F49-4FA6-87EE-9C45FB25452C}"/>
                </a:ext>
              </a:extLst>
            </p:cNvPr>
            <p:cNvSpPr txBox="1"/>
            <p:nvPr/>
          </p:nvSpPr>
          <p:spPr>
            <a:xfrm>
              <a:off x="4784565" y="3661057"/>
              <a:ext cx="198772" cy="258532"/>
            </a:xfrm>
            <a:prstGeom prst="rect">
              <a:avLst/>
            </a:prstGeom>
          </p:spPr>
          <p:txBody>
            <a:bodyPr wrap="none" lIns="0" tIns="0" rIns="0" bIns="0" anchor="b">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63930" eaLnBrk="1" fontAlgn="auto" latinLnBrk="0" hangingPunct="1">
                <a:lnSpc>
                  <a:spcPct val="120000"/>
                </a:lnSpc>
                <a:spcBef>
                  <a:spcPct val="20000"/>
                </a:spcBef>
                <a:spcAft>
                  <a:spcPts val="0"/>
                </a:spcAft>
                <a:buClrTx/>
                <a:buSzTx/>
                <a:buFontTx/>
                <a:buNone/>
                <a:defRPr/>
              </a:pPr>
              <a:r>
                <a:rPr kumimoji="0" lang="en-US" sz="1400" b="1"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sym typeface="Arial" panose="020B0604020202020204" pitchFamily="34" charset="0"/>
                </a:rPr>
                <a:t>01</a:t>
              </a:r>
            </a:p>
          </p:txBody>
        </p:sp>
      </p:grpSp>
    </p:spTree>
    <p:extLst>
      <p:ext uri="{BB962C8B-B14F-4D97-AF65-F5344CB8AC3E}">
        <p14:creationId xmlns:p14="http://schemas.microsoft.com/office/powerpoint/2010/main" val="344794726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97060C2-5122-4811-A3B1-F22D6B533602}"/>
              </a:ext>
            </a:extLst>
          </p:cNvPr>
          <p:cNvGrpSpPr/>
          <p:nvPr/>
        </p:nvGrpSpPr>
        <p:grpSpPr>
          <a:xfrm>
            <a:off x="0" y="1929429"/>
            <a:ext cx="12192000" cy="3682448"/>
            <a:chOff x="0" y="1304510"/>
            <a:chExt cx="12192000" cy="4248979"/>
          </a:xfrm>
        </p:grpSpPr>
        <p:sp>
          <p:nvSpPr>
            <p:cNvPr id="3" name="矩形 2">
              <a:extLst>
                <a:ext uri="{FF2B5EF4-FFF2-40B4-BE49-F238E27FC236}">
                  <a16:creationId xmlns:a16="http://schemas.microsoft.com/office/drawing/2014/main" id="{3F01D78C-2E51-43E0-B067-F1B86C8E3C43}"/>
                </a:ext>
              </a:extLst>
            </p:cNvPr>
            <p:cNvSpPr/>
            <p:nvPr/>
          </p:nvSpPr>
          <p:spPr>
            <a:xfrm>
              <a:off x="0" y="1304510"/>
              <a:ext cx="12192000" cy="4248979"/>
            </a:xfrm>
            <a:prstGeom prst="rect">
              <a:avLst/>
            </a:prstGeom>
            <a:blipFill dpi="0" rotWithShape="1">
              <a:blip r:embed="rId2"/>
              <a:srcRect/>
              <a:tile tx="0" ty="0" sx="100000" sy="100000" flip="x"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30ACA38-4326-4B4F-B89C-694F9A9E5B23}"/>
                </a:ext>
              </a:extLst>
            </p:cNvPr>
            <p:cNvSpPr/>
            <p:nvPr/>
          </p:nvSpPr>
          <p:spPr>
            <a:xfrm>
              <a:off x="0" y="1304511"/>
              <a:ext cx="12192000" cy="4248978"/>
            </a:xfrm>
            <a:prstGeom prst="rect">
              <a:avLst/>
            </a:prstGeom>
            <a:solidFill>
              <a:schemeClr val="tx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a:extLst>
              <a:ext uri="{FF2B5EF4-FFF2-40B4-BE49-F238E27FC236}">
                <a16:creationId xmlns:a16="http://schemas.microsoft.com/office/drawing/2014/main" id="{047849A4-0930-4464-A897-D73B0AB35625}"/>
              </a:ext>
            </a:extLst>
          </p:cNvPr>
          <p:cNvSpPr/>
          <p:nvPr/>
        </p:nvSpPr>
        <p:spPr>
          <a:xfrm>
            <a:off x="5231296" y="1060998"/>
            <a:ext cx="1729408" cy="1729408"/>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tx2"/>
                </a:solidFill>
              </a:rPr>
              <a:t>04</a:t>
            </a:r>
            <a:endParaRPr lang="zh-CN" altLang="en-US" sz="6000" b="1" dirty="0">
              <a:solidFill>
                <a:schemeClr val="tx2"/>
              </a:solidFill>
            </a:endParaRPr>
          </a:p>
        </p:txBody>
      </p:sp>
      <p:grpSp>
        <p:nvGrpSpPr>
          <p:cNvPr id="6" name="组合 5">
            <a:extLst>
              <a:ext uri="{FF2B5EF4-FFF2-40B4-BE49-F238E27FC236}">
                <a16:creationId xmlns:a16="http://schemas.microsoft.com/office/drawing/2014/main" id="{4728B684-B271-415C-A0DF-6D894B2A7282}"/>
              </a:ext>
            </a:extLst>
          </p:cNvPr>
          <p:cNvGrpSpPr/>
          <p:nvPr/>
        </p:nvGrpSpPr>
        <p:grpSpPr>
          <a:xfrm>
            <a:off x="4248770" y="3107217"/>
            <a:ext cx="3694458" cy="2776739"/>
            <a:chOff x="4248770" y="3107217"/>
            <a:chExt cx="3694458" cy="2776739"/>
          </a:xfrm>
        </p:grpSpPr>
        <p:sp>
          <p:nvSpPr>
            <p:cNvPr id="11" name="矩形 10">
              <a:extLst>
                <a:ext uri="{FF2B5EF4-FFF2-40B4-BE49-F238E27FC236}">
                  <a16:creationId xmlns:a16="http://schemas.microsoft.com/office/drawing/2014/main" id="{82C001B2-0028-49C0-99DA-5034E2AB7CD2}"/>
                </a:ext>
              </a:extLst>
            </p:cNvPr>
            <p:cNvSpPr/>
            <p:nvPr/>
          </p:nvSpPr>
          <p:spPr>
            <a:xfrm>
              <a:off x="4248770" y="3107217"/>
              <a:ext cx="3694458" cy="663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chemeClr val="accent1"/>
                  </a:solidFill>
                  <a:latin typeface="方正兰亭超细黑简体" panose="02000000000000000000" pitchFamily="2" charset="-122"/>
                  <a:ea typeface="方正兰亭超细黑简体" panose="02000000000000000000" pitchFamily="2" charset="-122"/>
                </a:rPr>
                <a:t>收获与总结</a:t>
              </a:r>
            </a:p>
          </p:txBody>
        </p:sp>
        <p:grpSp>
          <p:nvGrpSpPr>
            <p:cNvPr id="8" name="组合 7">
              <a:extLst>
                <a:ext uri="{FF2B5EF4-FFF2-40B4-BE49-F238E27FC236}">
                  <a16:creationId xmlns:a16="http://schemas.microsoft.com/office/drawing/2014/main" id="{1D7300B6-5EEE-445B-BC73-9ED27F73579E}"/>
                </a:ext>
              </a:extLst>
            </p:cNvPr>
            <p:cNvGrpSpPr/>
            <p:nvPr/>
          </p:nvGrpSpPr>
          <p:grpSpPr>
            <a:xfrm rot="5400000">
              <a:off x="5827647" y="5453376"/>
              <a:ext cx="536704" cy="324456"/>
              <a:chOff x="10627004" y="3081131"/>
              <a:chExt cx="1150867" cy="695738"/>
            </a:xfrm>
          </p:grpSpPr>
          <p:sp>
            <p:nvSpPr>
              <p:cNvPr id="9" name="箭头: V 形 8">
                <a:extLst>
                  <a:ext uri="{FF2B5EF4-FFF2-40B4-BE49-F238E27FC236}">
                    <a16:creationId xmlns:a16="http://schemas.microsoft.com/office/drawing/2014/main" id="{96F3C54B-91E6-4419-B9EE-443EB9145CFF}"/>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C9328942-E3FE-4F64-9B57-8AF00B671479}"/>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extLst>
      <p:ext uri="{BB962C8B-B14F-4D97-AF65-F5344CB8AC3E}">
        <p14:creationId xmlns:p14="http://schemas.microsoft.com/office/powerpoint/2010/main" val="204839671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250AA6D-4F2B-47D3-BFB2-016ADC7D1021}"/>
              </a:ext>
            </a:extLst>
          </p:cNvPr>
          <p:cNvGrpSpPr/>
          <p:nvPr/>
        </p:nvGrpSpPr>
        <p:grpSpPr>
          <a:xfrm>
            <a:off x="-228600" y="631313"/>
            <a:ext cx="3279913" cy="657079"/>
            <a:chOff x="-228600" y="631313"/>
            <a:chExt cx="3279913" cy="657079"/>
          </a:xfrm>
        </p:grpSpPr>
        <p:sp>
          <p:nvSpPr>
            <p:cNvPr id="9" name="矩形 8">
              <a:extLst>
                <a:ext uri="{FF2B5EF4-FFF2-40B4-BE49-F238E27FC236}">
                  <a16:creationId xmlns:a16="http://schemas.microsoft.com/office/drawing/2014/main" id="{2AE3A84C-9500-4204-A781-BD14A468B620}"/>
                </a:ext>
              </a:extLst>
            </p:cNvPr>
            <p:cNvSpPr/>
            <p:nvPr/>
          </p:nvSpPr>
          <p:spPr>
            <a:xfrm>
              <a:off x="576471" y="631313"/>
              <a:ext cx="2474842" cy="657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收获与总结</a:t>
              </a:r>
            </a:p>
          </p:txBody>
        </p:sp>
        <p:grpSp>
          <p:nvGrpSpPr>
            <p:cNvPr id="6" name="组合 5">
              <a:extLst>
                <a:ext uri="{FF2B5EF4-FFF2-40B4-BE49-F238E27FC236}">
                  <a16:creationId xmlns:a16="http://schemas.microsoft.com/office/drawing/2014/main" id="{4687E1C5-1878-4808-A0B3-832FF71A5B55}"/>
                </a:ext>
              </a:extLst>
            </p:cNvPr>
            <p:cNvGrpSpPr/>
            <p:nvPr/>
          </p:nvGrpSpPr>
          <p:grpSpPr>
            <a:xfrm>
              <a:off x="-228600" y="764274"/>
              <a:ext cx="634030" cy="383292"/>
              <a:chOff x="10627004" y="3081131"/>
              <a:chExt cx="1150867" cy="695738"/>
            </a:xfrm>
          </p:grpSpPr>
          <p:sp>
            <p:nvSpPr>
              <p:cNvPr id="7" name="箭头: V 形 6">
                <a:extLst>
                  <a:ext uri="{FF2B5EF4-FFF2-40B4-BE49-F238E27FC236}">
                    <a16:creationId xmlns:a16="http://schemas.microsoft.com/office/drawing/2014/main" id="{01A08E78-5297-420C-9677-00941A00D0AA}"/>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V 形 7">
                <a:extLst>
                  <a:ext uri="{FF2B5EF4-FFF2-40B4-BE49-F238E27FC236}">
                    <a16:creationId xmlns:a16="http://schemas.microsoft.com/office/drawing/2014/main" id="{C7B43F12-0003-4F0A-B6AD-C6212ABBEFAE}"/>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11" name="组合 10">
            <a:extLst>
              <a:ext uri="{FF2B5EF4-FFF2-40B4-BE49-F238E27FC236}">
                <a16:creationId xmlns:a16="http://schemas.microsoft.com/office/drawing/2014/main" id="{3BED7CFF-8561-43C6-A85B-E1AEB9D1B534}"/>
              </a:ext>
            </a:extLst>
          </p:cNvPr>
          <p:cNvGrpSpPr/>
          <p:nvPr/>
        </p:nvGrpSpPr>
        <p:grpSpPr>
          <a:xfrm>
            <a:off x="1202606" y="2275492"/>
            <a:ext cx="3968287" cy="3631858"/>
            <a:chOff x="1167270" y="2286826"/>
            <a:chExt cx="3968287" cy="3631858"/>
          </a:xfrm>
        </p:grpSpPr>
        <p:sp>
          <p:nvSpPr>
            <p:cNvPr id="12" name="Shape 2014">
              <a:extLst>
                <a:ext uri="{FF2B5EF4-FFF2-40B4-BE49-F238E27FC236}">
                  <a16:creationId xmlns:a16="http://schemas.microsoft.com/office/drawing/2014/main" id="{43B27D50-D8FA-4703-A320-AE1856773D87}"/>
                </a:ext>
              </a:extLst>
            </p:cNvPr>
            <p:cNvSpPr/>
            <p:nvPr/>
          </p:nvSpPr>
          <p:spPr>
            <a:xfrm>
              <a:off x="1559669" y="4252750"/>
              <a:ext cx="3517710" cy="1665934"/>
            </a:xfrm>
            <a:prstGeom prst="roundRect">
              <a:avLst>
                <a:gd name="adj" fmla="val 6918"/>
              </a:avLst>
            </a:prstGeom>
            <a:noFill/>
            <a:ln w="12700">
              <a:solidFill>
                <a:schemeClr val="accent1"/>
              </a:solidFill>
              <a:miter lim="400000"/>
            </a:ln>
          </p:spPr>
          <p:txBody>
            <a:bodyPr lIns="17447" tIns="17447" rIns="17447" bIns="17447"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nSpc>
                  <a:spcPct val="120000"/>
                </a:lnSpc>
              </a:pPr>
              <a:endParaRPr sz="12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2015">
              <a:extLst>
                <a:ext uri="{FF2B5EF4-FFF2-40B4-BE49-F238E27FC236}">
                  <a16:creationId xmlns:a16="http://schemas.microsoft.com/office/drawing/2014/main" id="{7AD1E96B-5017-4877-9A28-F57D3B51212F}"/>
                </a:ext>
              </a:extLst>
            </p:cNvPr>
            <p:cNvSpPr/>
            <p:nvPr/>
          </p:nvSpPr>
          <p:spPr>
            <a:xfrm>
              <a:off x="1617847" y="2286826"/>
              <a:ext cx="3517710" cy="1665935"/>
            </a:xfrm>
            <a:prstGeom prst="roundRect">
              <a:avLst>
                <a:gd name="adj" fmla="val 6918"/>
              </a:avLst>
            </a:prstGeom>
            <a:noFill/>
            <a:ln w="12700">
              <a:solidFill>
                <a:schemeClr val="tx2"/>
              </a:solidFill>
              <a:miter lim="400000"/>
            </a:ln>
          </p:spPr>
          <p:txBody>
            <a:bodyPr lIns="17447" tIns="17447" rIns="17447" bIns="17447"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nSpc>
                  <a:spcPct val="120000"/>
                </a:lnSpc>
              </a:pPr>
              <a:endParaRPr sz="12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4" name="Group 2031">
              <a:extLst>
                <a:ext uri="{FF2B5EF4-FFF2-40B4-BE49-F238E27FC236}">
                  <a16:creationId xmlns:a16="http://schemas.microsoft.com/office/drawing/2014/main" id="{CAC31DE7-8C42-412E-A16A-737A395EAD3D}"/>
                </a:ext>
              </a:extLst>
            </p:cNvPr>
            <p:cNvGrpSpPr/>
            <p:nvPr/>
          </p:nvGrpSpPr>
          <p:grpSpPr>
            <a:xfrm>
              <a:off x="1167270" y="2671645"/>
              <a:ext cx="943770" cy="943770"/>
              <a:chOff x="0" y="0"/>
              <a:chExt cx="1910969" cy="1910969"/>
            </a:xfrm>
          </p:grpSpPr>
          <p:sp>
            <p:nvSpPr>
              <p:cNvPr id="24" name="Shape 2029">
                <a:extLst>
                  <a:ext uri="{FF2B5EF4-FFF2-40B4-BE49-F238E27FC236}">
                    <a16:creationId xmlns:a16="http://schemas.microsoft.com/office/drawing/2014/main" id="{7F8A8979-404A-40DD-96E2-EC3E768F77FD}"/>
                  </a:ext>
                </a:extLst>
              </p:cNvPr>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12700" cap="flat">
                <a:noFill/>
                <a:miter lim="400000"/>
              </a:ln>
              <a:effectLst/>
            </p:spPr>
            <p:txBody>
              <a:bodyPr wrap="square" lIns="31016" tIns="31016" rIns="31016" bIns="31016" numCol="1" anchor="ctr">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Shape 2030">
                <a:extLst>
                  <a:ext uri="{FF2B5EF4-FFF2-40B4-BE49-F238E27FC236}">
                    <a16:creationId xmlns:a16="http://schemas.microsoft.com/office/drawing/2014/main" id="{8DE4E95E-1071-40AA-8413-50EDEC1AE7A6}"/>
                  </a:ext>
                </a:extLst>
              </p:cNvPr>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2034">
              <a:extLst>
                <a:ext uri="{FF2B5EF4-FFF2-40B4-BE49-F238E27FC236}">
                  <a16:creationId xmlns:a16="http://schemas.microsoft.com/office/drawing/2014/main" id="{0AABD388-8B3D-4B65-88FA-95A05D4E942B}"/>
                </a:ext>
              </a:extLst>
            </p:cNvPr>
            <p:cNvGrpSpPr/>
            <p:nvPr/>
          </p:nvGrpSpPr>
          <p:grpSpPr>
            <a:xfrm>
              <a:off x="1169904" y="4580207"/>
              <a:ext cx="938502" cy="938502"/>
              <a:chOff x="0" y="0"/>
              <a:chExt cx="1900300" cy="1900300"/>
            </a:xfrm>
          </p:grpSpPr>
          <p:sp>
            <p:nvSpPr>
              <p:cNvPr id="22" name="Shape 2032">
                <a:extLst>
                  <a:ext uri="{FF2B5EF4-FFF2-40B4-BE49-F238E27FC236}">
                    <a16:creationId xmlns:a16="http://schemas.microsoft.com/office/drawing/2014/main" id="{59B59F1B-45B0-482F-ACEA-DDC5999218AD}"/>
                  </a:ext>
                </a:extLst>
              </p:cNvPr>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1016" tIns="31016" rIns="31016" bIns="31016" numCol="1" anchor="ctr">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Shape 2033">
                <a:extLst>
                  <a:ext uri="{FF2B5EF4-FFF2-40B4-BE49-F238E27FC236}">
                    <a16:creationId xmlns:a16="http://schemas.microsoft.com/office/drawing/2014/main" id="{3A986E02-962C-4E19-8C7F-2029195AD6BF}"/>
                  </a:ext>
                </a:extLst>
              </p:cNvPr>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1" name="矩形 20">
              <a:extLst>
                <a:ext uri="{FF2B5EF4-FFF2-40B4-BE49-F238E27FC236}">
                  <a16:creationId xmlns:a16="http://schemas.microsoft.com/office/drawing/2014/main" id="{C86FE1A8-505D-4224-A593-4660ABC7D6B4}"/>
                </a:ext>
              </a:extLst>
            </p:cNvPr>
            <p:cNvSpPr/>
            <p:nvPr/>
          </p:nvSpPr>
          <p:spPr>
            <a:xfrm>
              <a:off x="2131208" y="2554580"/>
              <a:ext cx="2776072" cy="8761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nvGrpSpPr>
            <p:cNvPr id="17" name="组合 16">
              <a:extLst>
                <a:ext uri="{FF2B5EF4-FFF2-40B4-BE49-F238E27FC236}">
                  <a16:creationId xmlns:a16="http://schemas.microsoft.com/office/drawing/2014/main" id="{6F353104-95FC-4756-8744-10F902C689B5}"/>
                </a:ext>
              </a:extLst>
            </p:cNvPr>
            <p:cNvGrpSpPr/>
            <p:nvPr/>
          </p:nvGrpSpPr>
          <p:grpSpPr>
            <a:xfrm>
              <a:off x="2122029" y="4454674"/>
              <a:ext cx="2848472" cy="729367"/>
              <a:chOff x="7307768" y="3176376"/>
              <a:chExt cx="2848472" cy="729367"/>
            </a:xfrm>
          </p:grpSpPr>
          <p:sp>
            <p:nvSpPr>
              <p:cNvPr id="18" name="文本框 17">
                <a:extLst>
                  <a:ext uri="{FF2B5EF4-FFF2-40B4-BE49-F238E27FC236}">
                    <a16:creationId xmlns:a16="http://schemas.microsoft.com/office/drawing/2014/main" id="{7B08876B-B9BD-4A74-B020-1BC5B826989D}"/>
                  </a:ext>
                </a:extLst>
              </p:cNvPr>
              <p:cNvSpPr txBox="1"/>
              <p:nvPr/>
            </p:nvSpPr>
            <p:spPr>
              <a:xfrm>
                <a:off x="7307769" y="3564559"/>
                <a:ext cx="2848471" cy="341184"/>
              </a:xfrm>
              <a:prstGeom prst="rect">
                <a:avLst/>
              </a:prstGeom>
              <a:noFill/>
            </p:spPr>
            <p:txBody>
              <a:bodyPr wrap="square" rtlCol="0">
                <a:spAutoFit/>
              </a:bodyPr>
              <a:lstStyle/>
              <a:p>
                <a:pPr>
                  <a:lnSpc>
                    <a:spcPct val="150000"/>
                  </a:lnSpc>
                </a:pPr>
                <a:endParaRPr lang="zh-CN" altLang="en-US" sz="1200" dirty="0">
                  <a:solidFill>
                    <a:schemeClr val="tx1">
                      <a:lumMod val="50000"/>
                      <a:lumOff val="50000"/>
                    </a:schemeClr>
                  </a:solidFill>
                </a:endParaRPr>
              </a:p>
            </p:txBody>
          </p:sp>
          <p:sp>
            <p:nvSpPr>
              <p:cNvPr id="19" name="矩形 18">
                <a:extLst>
                  <a:ext uri="{FF2B5EF4-FFF2-40B4-BE49-F238E27FC236}">
                    <a16:creationId xmlns:a16="http://schemas.microsoft.com/office/drawing/2014/main" id="{9A0D6753-2FE8-461C-B521-21662A8344FB}"/>
                  </a:ext>
                </a:extLst>
              </p:cNvPr>
              <p:cNvSpPr/>
              <p:nvPr/>
            </p:nvSpPr>
            <p:spPr>
              <a:xfrm>
                <a:off x="7307768" y="3176376"/>
                <a:ext cx="2523800"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zh-CN" altLang="en-US" dirty="0">
                  <a:solidFill>
                    <a:schemeClr val="tx2"/>
                  </a:solidFill>
                </a:endParaRPr>
              </a:p>
            </p:txBody>
          </p:sp>
        </p:grpSp>
      </p:grpSp>
      <p:grpSp>
        <p:nvGrpSpPr>
          <p:cNvPr id="26" name="组合 25">
            <a:extLst>
              <a:ext uri="{FF2B5EF4-FFF2-40B4-BE49-F238E27FC236}">
                <a16:creationId xmlns:a16="http://schemas.microsoft.com/office/drawing/2014/main" id="{E26BF932-0F2B-4209-AB8C-E697528DA1F2}"/>
              </a:ext>
            </a:extLst>
          </p:cNvPr>
          <p:cNvGrpSpPr/>
          <p:nvPr/>
        </p:nvGrpSpPr>
        <p:grpSpPr>
          <a:xfrm>
            <a:off x="7183053" y="2232045"/>
            <a:ext cx="4313076" cy="3829676"/>
            <a:chOff x="7042462" y="2310563"/>
            <a:chExt cx="3982268" cy="3570980"/>
          </a:xfrm>
        </p:grpSpPr>
        <p:sp>
          <p:nvSpPr>
            <p:cNvPr id="27" name="Shape 2012">
              <a:extLst>
                <a:ext uri="{FF2B5EF4-FFF2-40B4-BE49-F238E27FC236}">
                  <a16:creationId xmlns:a16="http://schemas.microsoft.com/office/drawing/2014/main" id="{8789F0F3-E58D-4DC7-841B-EA1B74AD168B}"/>
                </a:ext>
              </a:extLst>
            </p:cNvPr>
            <p:cNvSpPr/>
            <p:nvPr/>
          </p:nvSpPr>
          <p:spPr>
            <a:xfrm>
              <a:off x="7042462" y="2310563"/>
              <a:ext cx="3517710" cy="1665935"/>
            </a:xfrm>
            <a:prstGeom prst="roundRect">
              <a:avLst>
                <a:gd name="adj" fmla="val 6918"/>
              </a:avLst>
            </a:prstGeom>
            <a:noFill/>
            <a:ln w="12700">
              <a:solidFill>
                <a:schemeClr val="tx2"/>
              </a:solidFill>
              <a:miter lim="400000"/>
            </a:ln>
          </p:spPr>
          <p:txBody>
            <a:bodyPr lIns="17447" tIns="17447" rIns="17447" bIns="17447"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nSpc>
                  <a:spcPct val="120000"/>
                </a:lnSpc>
              </a:pPr>
              <a:endParaRPr sz="12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Shape 2013">
              <a:extLst>
                <a:ext uri="{FF2B5EF4-FFF2-40B4-BE49-F238E27FC236}">
                  <a16:creationId xmlns:a16="http://schemas.microsoft.com/office/drawing/2014/main" id="{9BCD2297-EA43-4944-8694-3B7FE7FB36A0}"/>
                </a:ext>
              </a:extLst>
            </p:cNvPr>
            <p:cNvSpPr/>
            <p:nvPr/>
          </p:nvSpPr>
          <p:spPr>
            <a:xfrm>
              <a:off x="7042462" y="4217372"/>
              <a:ext cx="3517710" cy="1664171"/>
            </a:xfrm>
            <a:prstGeom prst="roundRect">
              <a:avLst>
                <a:gd name="adj" fmla="val 6925"/>
              </a:avLst>
            </a:prstGeom>
            <a:noFill/>
            <a:ln w="12700">
              <a:solidFill>
                <a:schemeClr val="accent1"/>
              </a:solidFill>
              <a:miter lim="400000"/>
            </a:ln>
          </p:spPr>
          <p:txBody>
            <a:bodyPr lIns="17447" tIns="17447" rIns="17447" bIns="17447"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nSpc>
                  <a:spcPct val="120000"/>
                </a:lnSpc>
              </a:pPr>
              <a:endParaRPr sz="12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Shape 2035">
              <a:extLst>
                <a:ext uri="{FF2B5EF4-FFF2-40B4-BE49-F238E27FC236}">
                  <a16:creationId xmlns:a16="http://schemas.microsoft.com/office/drawing/2014/main" id="{CCF0F60F-201D-472F-8EE9-396DD1D4402B}"/>
                </a:ext>
              </a:extLst>
            </p:cNvPr>
            <p:cNvSpPr/>
            <p:nvPr/>
          </p:nvSpPr>
          <p:spPr>
            <a:xfrm>
              <a:off x="10086202" y="4580206"/>
              <a:ext cx="938502" cy="9385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3262" tIns="23262" rIns="23262" bIns="23262" numCol="1" anchor="ctr">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0" name="Group 2040">
              <a:extLst>
                <a:ext uri="{FF2B5EF4-FFF2-40B4-BE49-F238E27FC236}">
                  <a16:creationId xmlns:a16="http://schemas.microsoft.com/office/drawing/2014/main" id="{CBCF61E0-FD9F-4E1B-8021-7310621B1359}"/>
                </a:ext>
              </a:extLst>
            </p:cNvPr>
            <p:cNvGrpSpPr/>
            <p:nvPr/>
          </p:nvGrpSpPr>
          <p:grpSpPr>
            <a:xfrm>
              <a:off x="10080960" y="2671645"/>
              <a:ext cx="943770" cy="943770"/>
              <a:chOff x="0" y="0"/>
              <a:chExt cx="1910969" cy="1910969"/>
            </a:xfrm>
          </p:grpSpPr>
          <p:sp>
            <p:nvSpPr>
              <p:cNvPr id="38" name="Shape 2038">
                <a:extLst>
                  <a:ext uri="{FF2B5EF4-FFF2-40B4-BE49-F238E27FC236}">
                    <a16:creationId xmlns:a16="http://schemas.microsoft.com/office/drawing/2014/main" id="{C08B2C67-B7D0-49F0-93AF-946737E37DAB}"/>
                  </a:ext>
                </a:extLst>
              </p:cNvPr>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12700" cap="flat">
                <a:noFill/>
                <a:miter lim="400000"/>
              </a:ln>
              <a:effectLst/>
            </p:spPr>
            <p:txBody>
              <a:bodyPr wrap="square" lIns="31016" tIns="31016" rIns="31016" bIns="31016" numCol="1" anchor="ctr">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Shape 2039">
                <a:extLst>
                  <a:ext uri="{FF2B5EF4-FFF2-40B4-BE49-F238E27FC236}">
                    <a16:creationId xmlns:a16="http://schemas.microsoft.com/office/drawing/2014/main" id="{CA933ADF-8CFD-4A3D-AFE2-D27DB48A38E6}"/>
                  </a:ext>
                </a:extLst>
              </p:cNvPr>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Shape 2036">
              <a:extLst>
                <a:ext uri="{FF2B5EF4-FFF2-40B4-BE49-F238E27FC236}">
                  <a16:creationId xmlns:a16="http://schemas.microsoft.com/office/drawing/2014/main" id="{59B903B7-75BB-4770-A711-066700D82841}"/>
                </a:ext>
              </a:extLst>
            </p:cNvPr>
            <p:cNvSpPr/>
            <p:nvPr/>
          </p:nvSpPr>
          <p:spPr>
            <a:xfrm>
              <a:off x="10356855" y="4837618"/>
              <a:ext cx="397192" cy="423680"/>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nSpc>
                  <a:spcPct val="120000"/>
                </a:lnSpc>
              </a:pPr>
              <a:endParaRPr sz="12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矩形 36">
              <a:extLst>
                <a:ext uri="{FF2B5EF4-FFF2-40B4-BE49-F238E27FC236}">
                  <a16:creationId xmlns:a16="http://schemas.microsoft.com/office/drawing/2014/main" id="{B6C0AB40-0D68-4639-BE27-84F30FB1962B}"/>
                </a:ext>
              </a:extLst>
            </p:cNvPr>
            <p:cNvSpPr/>
            <p:nvPr/>
          </p:nvSpPr>
          <p:spPr>
            <a:xfrm>
              <a:off x="7097871" y="4545521"/>
              <a:ext cx="2633713" cy="538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endParaRPr lang="zh-CN" altLang="en-US" dirty="0">
                <a:solidFill>
                  <a:schemeClr val="tx2"/>
                </a:solidFill>
              </a:endParaRPr>
            </a:p>
          </p:txBody>
        </p:sp>
        <p:sp>
          <p:nvSpPr>
            <p:cNvPr id="35" name="矩形 34">
              <a:extLst>
                <a:ext uri="{FF2B5EF4-FFF2-40B4-BE49-F238E27FC236}">
                  <a16:creationId xmlns:a16="http://schemas.microsoft.com/office/drawing/2014/main" id="{F9F70FF0-AA74-4CDB-96B4-7F1C54393CAA}"/>
                </a:ext>
              </a:extLst>
            </p:cNvPr>
            <p:cNvSpPr/>
            <p:nvPr/>
          </p:nvSpPr>
          <p:spPr>
            <a:xfrm>
              <a:off x="7354027" y="2380069"/>
              <a:ext cx="2774590" cy="142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1800"/>
                </a:spcBef>
                <a:spcAft>
                  <a:spcPts val="1800"/>
                </a:spcAft>
                <a:buSzPts val="1000"/>
                <a:tabLst>
                  <a:tab pos="498475" algn="l"/>
                </a:tabLst>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41" name="Shape 2016">
            <a:extLst>
              <a:ext uri="{FF2B5EF4-FFF2-40B4-BE49-F238E27FC236}">
                <a16:creationId xmlns:a16="http://schemas.microsoft.com/office/drawing/2014/main" id="{7A29F105-7856-4FC5-9246-20A917CF6274}"/>
              </a:ext>
            </a:extLst>
          </p:cNvPr>
          <p:cNvSpPr/>
          <p:nvPr/>
        </p:nvSpPr>
        <p:spPr>
          <a:xfrm>
            <a:off x="4666711" y="2721581"/>
            <a:ext cx="2852497" cy="28524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3262" tIns="23262" rIns="23262" bIns="23262"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20000"/>
              </a:lnSpc>
              <a:spcBef>
                <a:spcPts val="0"/>
              </a:spcBef>
              <a:spcAft>
                <a:spcPts val="0"/>
              </a:spcAft>
              <a:buClrTx/>
              <a:buSzTx/>
              <a:buFontTx/>
              <a:buNone/>
              <a:defRPr/>
            </a:pPr>
            <a:endParaRPr kumimoji="0" sz="12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文本框 42">
            <a:extLst>
              <a:ext uri="{FF2B5EF4-FFF2-40B4-BE49-F238E27FC236}">
                <a16:creationId xmlns:a16="http://schemas.microsoft.com/office/drawing/2014/main" id="{AABA6CC4-459F-419E-8BE7-7D90680324E0}"/>
              </a:ext>
            </a:extLst>
          </p:cNvPr>
          <p:cNvSpPr txBox="1"/>
          <p:nvPr/>
        </p:nvSpPr>
        <p:spPr>
          <a:xfrm>
            <a:off x="5473967" y="3695501"/>
            <a:ext cx="1385022" cy="707886"/>
          </a:xfrm>
          <a:prstGeom prst="rect">
            <a:avLst/>
          </a:prstGeom>
          <a:noFill/>
        </p:spPr>
        <p:txBody>
          <a:bodyPr wrap="square" rtlCol="0">
            <a:spAutoFit/>
          </a:bodyPr>
          <a:lstStyle/>
          <a:p>
            <a:r>
              <a:rPr lang="zh-CN" altLang="en-US" sz="4000" dirty="0">
                <a:latin typeface="华文宋体" panose="02010600040101010101" pitchFamily="2" charset="-122"/>
                <a:ea typeface="华文宋体" panose="02010600040101010101" pitchFamily="2" charset="-122"/>
              </a:rPr>
              <a:t>收获</a:t>
            </a:r>
          </a:p>
        </p:txBody>
      </p:sp>
      <p:sp>
        <p:nvSpPr>
          <p:cNvPr id="46" name="文本框 45">
            <a:extLst>
              <a:ext uri="{FF2B5EF4-FFF2-40B4-BE49-F238E27FC236}">
                <a16:creationId xmlns:a16="http://schemas.microsoft.com/office/drawing/2014/main" id="{16BF8CD3-C9D7-451C-94A0-6C0501A7D28D}"/>
              </a:ext>
            </a:extLst>
          </p:cNvPr>
          <p:cNvSpPr txBox="1"/>
          <p:nvPr/>
        </p:nvSpPr>
        <p:spPr>
          <a:xfrm>
            <a:off x="2143102" y="4651436"/>
            <a:ext cx="2534477" cy="731034"/>
          </a:xfrm>
          <a:prstGeom prst="rect">
            <a:avLst/>
          </a:prstGeom>
          <a:noFill/>
        </p:spPr>
        <p:txBody>
          <a:bodyPr wrap="square">
            <a:sp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一些代码编写的技巧</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，实现功能时简化代码</a:t>
            </a:r>
            <a:endParaRPr kumimoji="0" lang="en-GB" altLang="zh-CN" sz="2000" i="0" u="none" strike="noStrike" kern="1200" cap="none" spc="0" normalizeH="0" baseline="0" noProof="0" dirty="0">
              <a:ln>
                <a:noFill/>
              </a:ln>
              <a:solidFill>
                <a:schemeClr val="bg1"/>
              </a:solidFill>
              <a:effectLst/>
              <a:uLnTx/>
              <a:uFillTx/>
              <a:latin typeface="+mn-ea"/>
              <a:ea typeface="+mn-ea"/>
              <a:cs typeface="+mn-ea"/>
              <a:sym typeface="Arial" panose="020B0604020202020204" pitchFamily="34" charset="0"/>
            </a:endParaRPr>
          </a:p>
        </p:txBody>
      </p:sp>
      <p:sp>
        <p:nvSpPr>
          <p:cNvPr id="48" name="文本框 47">
            <a:extLst>
              <a:ext uri="{FF2B5EF4-FFF2-40B4-BE49-F238E27FC236}">
                <a16:creationId xmlns:a16="http://schemas.microsoft.com/office/drawing/2014/main" id="{CAB58D9C-93EE-4A37-944A-502E704D179B}"/>
              </a:ext>
            </a:extLst>
          </p:cNvPr>
          <p:cNvSpPr txBox="1"/>
          <p:nvPr/>
        </p:nvSpPr>
        <p:spPr>
          <a:xfrm>
            <a:off x="2173114" y="2559179"/>
            <a:ext cx="2776072" cy="942746"/>
          </a:xfrm>
          <a:prstGeom prst="rect">
            <a:avLst/>
          </a:prstGeom>
          <a:noFill/>
        </p:spPr>
        <p:txBody>
          <a:bodyPr wrap="square">
            <a:spAutoFit/>
          </a:bodyPr>
          <a:lstStyle/>
          <a:p>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数据和特征决定了机器学习的上限，而模型和算法只是逼近这个上限而已</a:t>
            </a:r>
            <a:endParaRPr lang="zh-CN" altLang="en-US" dirty="0"/>
          </a:p>
        </p:txBody>
      </p:sp>
      <p:sp>
        <p:nvSpPr>
          <p:cNvPr id="50" name="文本框 49">
            <a:extLst>
              <a:ext uri="{FF2B5EF4-FFF2-40B4-BE49-F238E27FC236}">
                <a16:creationId xmlns:a16="http://schemas.microsoft.com/office/drawing/2014/main" id="{D5D83F14-FFC8-4F17-A070-B0327D88029B}"/>
              </a:ext>
            </a:extLst>
          </p:cNvPr>
          <p:cNvSpPr txBox="1"/>
          <p:nvPr/>
        </p:nvSpPr>
        <p:spPr>
          <a:xfrm>
            <a:off x="7330826" y="4745226"/>
            <a:ext cx="2710542" cy="460960"/>
          </a:xfrm>
          <a:prstGeom prst="rect">
            <a:avLst/>
          </a:prstGeom>
          <a:noFill/>
        </p:spPr>
        <p:txBody>
          <a:bodyPr wrap="square">
            <a:spAutoFit/>
          </a:bodyPr>
          <a:lstStyle/>
          <a:p>
            <a:pPr algn="r">
              <a:lnSpc>
                <a:spcPct val="150000"/>
              </a:lnSpc>
            </a:pP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算法的数学底层逻辑</a:t>
            </a:r>
            <a:endParaRPr lang="zh-CN" altLang="en-US" dirty="0">
              <a:solidFill>
                <a:schemeClr val="tx2"/>
              </a:solidFill>
            </a:endParaRPr>
          </a:p>
        </p:txBody>
      </p:sp>
      <p:sp>
        <p:nvSpPr>
          <p:cNvPr id="52" name="文本框 51">
            <a:extLst>
              <a:ext uri="{FF2B5EF4-FFF2-40B4-BE49-F238E27FC236}">
                <a16:creationId xmlns:a16="http://schemas.microsoft.com/office/drawing/2014/main" id="{45C33AF0-763A-464D-8ED5-E8137E8B0103}"/>
              </a:ext>
            </a:extLst>
          </p:cNvPr>
          <p:cNvSpPr txBox="1"/>
          <p:nvPr/>
        </p:nvSpPr>
        <p:spPr>
          <a:xfrm>
            <a:off x="7488711" y="2495172"/>
            <a:ext cx="3005077" cy="1200329"/>
          </a:xfrm>
          <a:prstGeom prst="rect">
            <a:avLst/>
          </a:prstGeom>
          <a:noFill/>
        </p:spPr>
        <p:txBody>
          <a:bodyPr wrap="square">
            <a:spAutoFit/>
          </a:bodyPr>
          <a:lstStyle/>
          <a:p>
            <a:pPr lvl="0">
              <a:spcBef>
                <a:spcPts val="1800"/>
              </a:spcBef>
              <a:spcAft>
                <a:spcPts val="1800"/>
              </a:spcAft>
              <a:buSzPts val="1000"/>
              <a:tabLst>
                <a:tab pos="498475" algn="l"/>
              </a:tabLst>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要明确模型实现的框架，知道</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先做什么再做什么，</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思路很重要，有了思路就可以比较快</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、正确</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地实现</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63240849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8">
                                            <p:txEl>
                                              <p:pRg st="0" end="0"/>
                                            </p:txEl>
                                          </p:spTgt>
                                        </p:tgtEl>
                                        <p:attrNameLst>
                                          <p:attrName>style.visibility</p:attrName>
                                        </p:attrNameLst>
                                      </p:cBhvr>
                                      <p:to>
                                        <p:strVal val="visible"/>
                                      </p:to>
                                    </p:set>
                                    <p:animEffect transition="in" filter="fade">
                                      <p:cBhvr>
                                        <p:cTn id="28" dur="1000"/>
                                        <p:tgtEl>
                                          <p:spTgt spid="48">
                                            <p:txEl>
                                              <p:pRg st="0" end="0"/>
                                            </p:txEl>
                                          </p:spTgt>
                                        </p:tgtEl>
                                      </p:cBhvr>
                                    </p:animEffect>
                                    <p:anim calcmode="lin" valueType="num">
                                      <p:cBhvr>
                                        <p:cTn id="29"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2">
                                            <p:txEl>
                                              <p:pRg st="0" end="0"/>
                                            </p:txEl>
                                          </p:spTgt>
                                        </p:tgtEl>
                                        <p:attrNameLst>
                                          <p:attrName>style.visibility</p:attrName>
                                        </p:attrNameLst>
                                      </p:cBhvr>
                                      <p:to>
                                        <p:strVal val="visible"/>
                                      </p:to>
                                    </p:set>
                                    <p:animEffect transition="in" filter="fade">
                                      <p:cBhvr>
                                        <p:cTn id="35" dur="1000"/>
                                        <p:tgtEl>
                                          <p:spTgt spid="52">
                                            <p:txEl>
                                              <p:pRg st="0" end="0"/>
                                            </p:txEl>
                                          </p:spTgt>
                                        </p:tgtEl>
                                      </p:cBhvr>
                                    </p:animEffect>
                                    <p:anim calcmode="lin" valueType="num">
                                      <p:cBhvr>
                                        <p:cTn id="36"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6">
                                            <p:txEl>
                                              <p:pRg st="0" end="0"/>
                                            </p:txEl>
                                          </p:spTgt>
                                        </p:tgtEl>
                                        <p:attrNameLst>
                                          <p:attrName>style.visibility</p:attrName>
                                        </p:attrNameLst>
                                      </p:cBhvr>
                                      <p:to>
                                        <p:strVal val="visible"/>
                                      </p:to>
                                    </p:set>
                                    <p:animEffect transition="in" filter="fade">
                                      <p:cBhvr>
                                        <p:cTn id="42" dur="1000"/>
                                        <p:tgtEl>
                                          <p:spTgt spid="46">
                                            <p:txEl>
                                              <p:pRg st="0" end="0"/>
                                            </p:txEl>
                                          </p:spTgt>
                                        </p:tgtEl>
                                      </p:cBhvr>
                                    </p:animEffect>
                                    <p:anim calcmode="lin" valueType="num">
                                      <p:cBhvr>
                                        <p:cTn id="43"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1000"/>
                                        <p:tgtEl>
                                          <p:spTgt spid="50"/>
                                        </p:tgtEl>
                                      </p:cBhvr>
                                    </p:animEffect>
                                    <p:anim calcmode="lin" valueType="num">
                                      <p:cBhvr>
                                        <p:cTn id="50" dur="1000" fill="hold"/>
                                        <p:tgtEl>
                                          <p:spTgt spid="50"/>
                                        </p:tgtEl>
                                        <p:attrNameLst>
                                          <p:attrName>ppt_x</p:attrName>
                                        </p:attrNameLst>
                                      </p:cBhvr>
                                      <p:tavLst>
                                        <p:tav tm="0">
                                          <p:val>
                                            <p:strVal val="#ppt_x"/>
                                          </p:val>
                                        </p:tav>
                                        <p:tav tm="100000">
                                          <p:val>
                                            <p:strVal val="#ppt_x"/>
                                          </p:val>
                                        </p:tav>
                                      </p:tavLst>
                                    </p:anim>
                                    <p:anim calcmode="lin" valueType="num">
                                      <p:cBhvr>
                                        <p:cTn id="5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 name="组合 1"/>
          <p:cNvGrpSpPr/>
          <p:nvPr/>
        </p:nvGrpSpPr>
        <p:grpSpPr>
          <a:xfrm>
            <a:off x="0" y="1664804"/>
            <a:ext cx="12192000" cy="3682448"/>
            <a:chOff x="0" y="1304510"/>
            <a:chExt cx="12192000" cy="4248979"/>
          </a:xfrm>
        </p:grpSpPr>
        <p:sp>
          <p:nvSpPr>
            <p:cNvPr id="3" name="矩形 2"/>
            <p:cNvSpPr/>
            <p:nvPr/>
          </p:nvSpPr>
          <p:spPr>
            <a:xfrm>
              <a:off x="0" y="1304510"/>
              <a:ext cx="12192000" cy="4248979"/>
            </a:xfrm>
            <a:prstGeom prst="rect">
              <a:avLst/>
            </a:prstGeom>
            <a:blipFill dpi="0" rotWithShape="1">
              <a:blip r:embed="rId3"/>
              <a:srcRect/>
              <a:tile tx="0" ty="0" sx="100000" sy="100000" flip="x"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1304510"/>
              <a:ext cx="12192000" cy="4248978"/>
            </a:xfrm>
            <a:prstGeom prst="rect">
              <a:avLst/>
            </a:prstGeom>
            <a:solidFill>
              <a:schemeClr val="tx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5231296" y="800317"/>
            <a:ext cx="1729408" cy="1729408"/>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tx2"/>
                </a:solidFill>
              </a:rPr>
              <a:t>01</a:t>
            </a:r>
            <a:endParaRPr lang="zh-CN" altLang="en-US" sz="6000" b="1" dirty="0">
              <a:solidFill>
                <a:schemeClr val="tx2"/>
              </a:solidFill>
            </a:endParaRPr>
          </a:p>
        </p:txBody>
      </p:sp>
      <p:grpSp>
        <p:nvGrpSpPr>
          <p:cNvPr id="12" name="组合 11"/>
          <p:cNvGrpSpPr/>
          <p:nvPr/>
        </p:nvGrpSpPr>
        <p:grpSpPr>
          <a:xfrm>
            <a:off x="3404742" y="2677249"/>
            <a:ext cx="5757655" cy="2778715"/>
            <a:chOff x="3217172" y="3105241"/>
            <a:chExt cx="5757655" cy="2778715"/>
          </a:xfrm>
        </p:grpSpPr>
        <p:grpSp>
          <p:nvGrpSpPr>
            <p:cNvPr id="8" name="组合 7"/>
            <p:cNvGrpSpPr/>
            <p:nvPr/>
          </p:nvGrpSpPr>
          <p:grpSpPr>
            <a:xfrm>
              <a:off x="3217172" y="3105241"/>
              <a:ext cx="5757655" cy="1048081"/>
              <a:chOff x="5208313" y="2608288"/>
              <a:chExt cx="5757655" cy="1048081"/>
            </a:xfrm>
          </p:grpSpPr>
          <p:sp>
            <p:nvSpPr>
              <p:cNvPr id="6" name="矩形 5"/>
              <p:cNvSpPr/>
              <p:nvPr/>
            </p:nvSpPr>
            <p:spPr>
              <a:xfrm>
                <a:off x="6310250" y="2608288"/>
                <a:ext cx="3694458" cy="663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400" b="1" dirty="0">
                    <a:solidFill>
                      <a:schemeClr val="accent1"/>
                    </a:solidFill>
                    <a:latin typeface="+mj-ea"/>
                    <a:ea typeface="+mj-ea"/>
                  </a:rPr>
                  <a:t>项目实现过程</a:t>
                </a:r>
              </a:p>
            </p:txBody>
          </p:sp>
          <p:sp>
            <p:nvSpPr>
              <p:cNvPr id="7" name="文本框 6"/>
              <p:cNvSpPr txBox="1"/>
              <p:nvPr/>
            </p:nvSpPr>
            <p:spPr>
              <a:xfrm>
                <a:off x="5208313" y="3273700"/>
                <a:ext cx="5757655" cy="382669"/>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Ø"/>
                </a:pPr>
                <a:endParaRPr lang="zh-CN" altLang="en-US" sz="1400" dirty="0">
                  <a:solidFill>
                    <a:schemeClr val="bg1">
                      <a:lumMod val="95000"/>
                    </a:schemeClr>
                  </a:solidFill>
                </a:endParaRPr>
              </a:p>
            </p:txBody>
          </p:sp>
        </p:grpSp>
        <p:grpSp>
          <p:nvGrpSpPr>
            <p:cNvPr id="9" name="组合 8"/>
            <p:cNvGrpSpPr/>
            <p:nvPr/>
          </p:nvGrpSpPr>
          <p:grpSpPr>
            <a:xfrm rot="5400000">
              <a:off x="5827647" y="5453376"/>
              <a:ext cx="536705" cy="324456"/>
              <a:chOff x="10627002" y="3081131"/>
              <a:chExt cx="1150869" cy="695738"/>
            </a:xfrm>
          </p:grpSpPr>
          <p:sp>
            <p:nvSpPr>
              <p:cNvPr id="10" name="箭头: V 形 9"/>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V 形 10"/>
              <p:cNvSpPr/>
              <p:nvPr/>
            </p:nvSpPr>
            <p:spPr>
              <a:xfrm>
                <a:off x="10627002" y="3081131"/>
                <a:ext cx="695739"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FEF140-6375-4103-9D90-A15597914307}"/>
              </a:ext>
            </a:extLst>
          </p:cNvPr>
          <p:cNvSpPr txBox="1"/>
          <p:nvPr/>
        </p:nvSpPr>
        <p:spPr>
          <a:xfrm>
            <a:off x="1266529" y="3163483"/>
            <a:ext cx="9178078" cy="2308324"/>
          </a:xfrm>
          <a:prstGeom prst="rect">
            <a:avLst/>
          </a:prstGeom>
          <a:noFill/>
        </p:spPr>
        <p:txBody>
          <a:bodyPr wrap="square">
            <a:spAutoFit/>
          </a:bodyPr>
          <a:lstStyle/>
          <a:p>
            <a:pPr indent="304800">
              <a:spcBef>
                <a:spcPts val="1800"/>
              </a:spcBef>
              <a:spcAft>
                <a:spcPts val="1800"/>
              </a:spcAft>
            </a:pPr>
            <a:r>
              <a:rPr lang="zh-CN" altLang="zh-CN" sz="24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大概三个星期的考核一</a:t>
            </a:r>
            <a:r>
              <a:rPr lang="zh-CN" altLang="en-US"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到</a:t>
            </a:r>
            <a:r>
              <a:rPr lang="zh-CN" altLang="zh-CN" sz="24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尾声了，</a:t>
            </a:r>
            <a:r>
              <a:rPr lang="zh-CN" altLang="en-US" sz="24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汇报的末尾</a:t>
            </a:r>
            <a:r>
              <a:rPr lang="zh-CN" altLang="zh-CN" sz="24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，是这段学习经历的结束，亦是下一段考核之路的启程</a:t>
            </a:r>
            <a:r>
              <a:rPr lang="zh-CN" altLang="en-US" sz="24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。在下一轮考核我会继续努力，坚持下去，把这条路走到底。</a:t>
            </a:r>
            <a:r>
              <a:rPr lang="zh-CN" altLang="zh-CN" sz="24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回想起这段时间的压力，喜悦，崩溃，仍历历在目，但是</a:t>
            </a:r>
            <a:r>
              <a:rPr lang="zh-CN" altLang="en-US" sz="24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知识的获取上我</a:t>
            </a:r>
            <a:r>
              <a:rPr lang="zh-CN" altLang="zh-CN" sz="24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收获颇丰。感谢詹培林等师兄于百忙之中对我的学习的指导，以及待人真诚的品格，给我留下难忘的印象，是我学习的榜样。在此致以真诚的感谢。</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grpSp>
        <p:nvGrpSpPr>
          <p:cNvPr id="5" name="组合 4">
            <a:extLst>
              <a:ext uri="{FF2B5EF4-FFF2-40B4-BE49-F238E27FC236}">
                <a16:creationId xmlns:a16="http://schemas.microsoft.com/office/drawing/2014/main" id="{9C98D70C-4FB2-4867-BBBA-E9B129D6734D}"/>
              </a:ext>
            </a:extLst>
          </p:cNvPr>
          <p:cNvGrpSpPr/>
          <p:nvPr/>
        </p:nvGrpSpPr>
        <p:grpSpPr>
          <a:xfrm>
            <a:off x="-228600" y="631313"/>
            <a:ext cx="3279913" cy="657079"/>
            <a:chOff x="-228600" y="631313"/>
            <a:chExt cx="3279913" cy="657079"/>
          </a:xfrm>
        </p:grpSpPr>
        <p:sp>
          <p:nvSpPr>
            <p:cNvPr id="6" name="矩形 5">
              <a:extLst>
                <a:ext uri="{FF2B5EF4-FFF2-40B4-BE49-F238E27FC236}">
                  <a16:creationId xmlns:a16="http://schemas.microsoft.com/office/drawing/2014/main" id="{9AD845F5-E347-4D1D-8BF8-DC97A33E61C3}"/>
                </a:ext>
              </a:extLst>
            </p:cNvPr>
            <p:cNvSpPr/>
            <p:nvPr/>
          </p:nvSpPr>
          <p:spPr>
            <a:xfrm>
              <a:off x="576471" y="631313"/>
              <a:ext cx="2474842" cy="657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收获与总结</a:t>
              </a:r>
            </a:p>
          </p:txBody>
        </p:sp>
        <p:grpSp>
          <p:nvGrpSpPr>
            <p:cNvPr id="7" name="组合 6">
              <a:extLst>
                <a:ext uri="{FF2B5EF4-FFF2-40B4-BE49-F238E27FC236}">
                  <a16:creationId xmlns:a16="http://schemas.microsoft.com/office/drawing/2014/main" id="{914A3EFD-6B9C-4881-99FA-BA9EA781557A}"/>
                </a:ext>
              </a:extLst>
            </p:cNvPr>
            <p:cNvGrpSpPr/>
            <p:nvPr/>
          </p:nvGrpSpPr>
          <p:grpSpPr>
            <a:xfrm>
              <a:off x="-228600" y="764274"/>
              <a:ext cx="634030" cy="383292"/>
              <a:chOff x="10627004" y="3081131"/>
              <a:chExt cx="1150867" cy="695738"/>
            </a:xfrm>
          </p:grpSpPr>
          <p:sp>
            <p:nvSpPr>
              <p:cNvPr id="8" name="箭头: V 形 7">
                <a:extLst>
                  <a:ext uri="{FF2B5EF4-FFF2-40B4-BE49-F238E27FC236}">
                    <a16:creationId xmlns:a16="http://schemas.microsoft.com/office/drawing/2014/main" id="{69461FA5-0530-43AB-A064-EB5FA633284A}"/>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V 形 8">
                <a:extLst>
                  <a:ext uri="{FF2B5EF4-FFF2-40B4-BE49-F238E27FC236}">
                    <a16:creationId xmlns:a16="http://schemas.microsoft.com/office/drawing/2014/main" id="{05CFF66E-BF8D-468A-AB28-4C5CFC7168EB}"/>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37" name="文本框 36">
            <a:extLst>
              <a:ext uri="{FF2B5EF4-FFF2-40B4-BE49-F238E27FC236}">
                <a16:creationId xmlns:a16="http://schemas.microsoft.com/office/drawing/2014/main" id="{02AC445D-12C0-423B-B63E-DE8F3470419F}"/>
              </a:ext>
            </a:extLst>
          </p:cNvPr>
          <p:cNvSpPr txBox="1"/>
          <p:nvPr/>
        </p:nvSpPr>
        <p:spPr>
          <a:xfrm>
            <a:off x="4140358" y="2090057"/>
            <a:ext cx="2749471" cy="707886"/>
          </a:xfrm>
          <a:prstGeom prst="rect">
            <a:avLst/>
          </a:prstGeom>
          <a:noFill/>
        </p:spPr>
        <p:txBody>
          <a:bodyPr wrap="none" rtlCol="0">
            <a:spAutoFit/>
          </a:bodyPr>
          <a:lstStyle/>
          <a:p>
            <a:r>
              <a:rPr lang="zh-CN" altLang="en-US" sz="4000" dirty="0"/>
              <a:t>总结与感谢</a:t>
            </a:r>
          </a:p>
        </p:txBody>
      </p:sp>
    </p:spTree>
    <p:extLst>
      <p:ext uri="{BB962C8B-B14F-4D97-AF65-F5344CB8AC3E}">
        <p14:creationId xmlns:p14="http://schemas.microsoft.com/office/powerpoint/2010/main" val="219793042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3"/>
          <a:stretch>
            <a:fillRect/>
          </a:stretch>
        </p:blipFill>
        <p:spPr>
          <a:xfrm>
            <a:off x="-20955" y="3665220"/>
            <a:ext cx="12200890" cy="3244215"/>
          </a:xfrm>
          <a:prstGeom prst="rect">
            <a:avLst/>
          </a:prstGeom>
        </p:spPr>
      </p:pic>
      <p:sp>
        <p:nvSpPr>
          <p:cNvPr id="6" name="矩形 5"/>
          <p:cNvSpPr/>
          <p:nvPr/>
        </p:nvSpPr>
        <p:spPr>
          <a:xfrm>
            <a:off x="761047" y="36806"/>
            <a:ext cx="10669905" cy="5574030"/>
          </a:xfrm>
          <a:prstGeom prst="rect">
            <a:avLst/>
          </a:prstGeom>
          <a:solidFill>
            <a:schemeClr val="tx2">
              <a:alpha val="67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53156" y="0"/>
            <a:ext cx="2628720" cy="504825"/>
          </a:xfrm>
          <a:prstGeom prst="rect">
            <a:avLst/>
          </a:pr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80958" y="4517390"/>
            <a:ext cx="1811332" cy="367665"/>
          </a:xfrm>
          <a:prstGeom prst="rect">
            <a:avLst/>
          </a:prstGeom>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693044" y="3081131"/>
            <a:ext cx="1150867" cy="695738"/>
            <a:chOff x="10627004" y="3081131"/>
            <a:chExt cx="1150867" cy="695738"/>
          </a:xfrm>
        </p:grpSpPr>
        <p:sp>
          <p:nvSpPr>
            <p:cNvPr id="9" name="箭头: V 形 6"/>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V 形 10"/>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矩形 12"/>
          <p:cNvSpPr/>
          <p:nvPr/>
        </p:nvSpPr>
        <p:spPr>
          <a:xfrm>
            <a:off x="4900295" y="871855"/>
            <a:ext cx="2806700" cy="1309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72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797175" y="2070735"/>
            <a:ext cx="7012940" cy="1285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solidFill>
                  <a:schemeClr val="bg1"/>
                </a:solidFill>
              </a:rPr>
              <a:t>演讲完毕，谢谢！</a:t>
            </a:r>
          </a:p>
        </p:txBody>
      </p:sp>
      <p:sp>
        <p:nvSpPr>
          <p:cNvPr id="2" name="文本框 1">
            <a:extLst>
              <a:ext uri="{FF2B5EF4-FFF2-40B4-BE49-F238E27FC236}">
                <a16:creationId xmlns:a16="http://schemas.microsoft.com/office/drawing/2014/main" id="{B4961661-0757-449D-B8C6-2B35ABDBA386}"/>
              </a:ext>
            </a:extLst>
          </p:cNvPr>
          <p:cNvSpPr txBox="1"/>
          <p:nvPr/>
        </p:nvSpPr>
        <p:spPr>
          <a:xfrm>
            <a:off x="5114297" y="4517390"/>
            <a:ext cx="1967990" cy="338554"/>
          </a:xfrm>
          <a:prstGeom prst="rect">
            <a:avLst/>
          </a:prstGeom>
          <a:noFill/>
        </p:spPr>
        <p:txBody>
          <a:bodyPr wrap="square" rtlCol="0">
            <a:spAutoFit/>
          </a:bodyPr>
          <a:lstStyle/>
          <a:p>
            <a:pPr algn="ctr"/>
            <a:r>
              <a:rPr lang="zh-CN" altLang="en-US" sz="1600" dirty="0"/>
              <a:t>汇报人：黄维爽</a:t>
            </a:r>
          </a:p>
        </p:txBody>
      </p:sp>
      <p:sp>
        <p:nvSpPr>
          <p:cNvPr id="15" name="文本框 14">
            <a:extLst>
              <a:ext uri="{FF2B5EF4-FFF2-40B4-BE49-F238E27FC236}">
                <a16:creationId xmlns:a16="http://schemas.microsoft.com/office/drawing/2014/main" id="{48B0DF90-CCCA-4914-AAD9-AD5B84D40759}"/>
              </a:ext>
            </a:extLst>
          </p:cNvPr>
          <p:cNvSpPr txBox="1"/>
          <p:nvPr/>
        </p:nvSpPr>
        <p:spPr>
          <a:xfrm>
            <a:off x="544501" y="1056160"/>
            <a:ext cx="11046030" cy="2492990"/>
          </a:xfrm>
          <a:prstGeom prst="rect">
            <a:avLst/>
          </a:prstGeom>
          <a:noFill/>
        </p:spPr>
        <p:txBody>
          <a:bodyPr wrap="square" rtlCol="0">
            <a:spAutoFit/>
          </a:bodyPr>
          <a:lstStyle/>
          <a:p>
            <a:pPr algn="ctr"/>
            <a:r>
              <a:rPr lang="en-US" altLang="zh-CN" sz="6000" dirty="0">
                <a:solidFill>
                  <a:schemeClr val="bg1"/>
                </a:solidFill>
              </a:rPr>
              <a:t>2022</a:t>
            </a:r>
            <a:r>
              <a:rPr lang="zh-CN" altLang="en-US" sz="6000" dirty="0">
                <a:solidFill>
                  <a:schemeClr val="bg1"/>
                </a:solidFill>
              </a:rPr>
              <a:t>数智</a:t>
            </a:r>
            <a:r>
              <a:rPr lang="en-US" altLang="zh-CN" sz="6000" dirty="0">
                <a:solidFill>
                  <a:schemeClr val="bg1"/>
                </a:solidFill>
              </a:rPr>
              <a:t>NLP</a:t>
            </a:r>
            <a:r>
              <a:rPr lang="zh-CN" altLang="en-US" sz="6000" dirty="0">
                <a:solidFill>
                  <a:schemeClr val="bg1"/>
                </a:solidFill>
              </a:rPr>
              <a:t>组第一轮考核汇报</a:t>
            </a:r>
          </a:p>
          <a:p>
            <a:pPr algn="ctr"/>
            <a:endParaRPr lang="zh-CN" altLang="en-US" sz="96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3" grpId="0" bldLvl="0" animBg="1"/>
      <p:bldP spid="1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组合 7"/>
          <p:cNvGrpSpPr/>
          <p:nvPr/>
        </p:nvGrpSpPr>
        <p:grpSpPr>
          <a:xfrm>
            <a:off x="-228600" y="631313"/>
            <a:ext cx="5682975" cy="877263"/>
            <a:chOff x="-228600" y="631313"/>
            <a:chExt cx="5682975" cy="877263"/>
          </a:xfrm>
        </p:grpSpPr>
        <p:grpSp>
          <p:nvGrpSpPr>
            <p:cNvPr id="4" name="组合 3"/>
            <p:cNvGrpSpPr/>
            <p:nvPr/>
          </p:nvGrpSpPr>
          <p:grpSpPr>
            <a:xfrm>
              <a:off x="576471" y="631313"/>
              <a:ext cx="4877904" cy="877263"/>
              <a:chOff x="576471" y="631313"/>
              <a:chExt cx="4877904" cy="877263"/>
            </a:xfrm>
          </p:grpSpPr>
          <p:sp>
            <p:nvSpPr>
              <p:cNvPr id="2" name="矩形 1"/>
              <p:cNvSpPr/>
              <p:nvPr/>
            </p:nvSpPr>
            <p:spPr>
              <a:xfrm>
                <a:off x="576471" y="631313"/>
                <a:ext cx="2474842" cy="657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accent1">
                        <a:lumMod val="75000"/>
                      </a:schemeClr>
                    </a:solidFill>
                    <a:latin typeface="+mj-ea"/>
                  </a:rPr>
                  <a:t>项目实现过程</a:t>
                </a:r>
              </a:p>
            </p:txBody>
          </p:sp>
          <p:sp>
            <p:nvSpPr>
              <p:cNvPr id="3" name="文本框 2"/>
              <p:cNvSpPr txBox="1"/>
              <p:nvPr/>
            </p:nvSpPr>
            <p:spPr>
              <a:xfrm>
                <a:off x="576471" y="1208879"/>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5" name="组合 4"/>
            <p:cNvGrpSpPr/>
            <p:nvPr/>
          </p:nvGrpSpPr>
          <p:grpSpPr>
            <a:xfrm>
              <a:off x="-228600" y="764274"/>
              <a:ext cx="634030" cy="383292"/>
              <a:chOff x="10627004" y="3081131"/>
              <a:chExt cx="1150867" cy="695738"/>
            </a:xfrm>
          </p:grpSpPr>
          <p:sp>
            <p:nvSpPr>
              <p:cNvPr id="6" name="箭头: V 形 5"/>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9" name="组合 8"/>
          <p:cNvGrpSpPr/>
          <p:nvPr/>
        </p:nvGrpSpPr>
        <p:grpSpPr>
          <a:xfrm>
            <a:off x="834495" y="1287771"/>
            <a:ext cx="11427552" cy="3726729"/>
            <a:chOff x="651556" y="1469908"/>
            <a:chExt cx="11824884" cy="3856302"/>
          </a:xfrm>
        </p:grpSpPr>
        <p:cxnSp>
          <p:nvCxnSpPr>
            <p:cNvPr id="10" name="Straight Connector 3"/>
            <p:cNvCxnSpPr/>
            <p:nvPr/>
          </p:nvCxnSpPr>
          <p:spPr>
            <a:xfrm>
              <a:off x="814870" y="3785149"/>
              <a:ext cx="10578698" cy="0"/>
            </a:xfrm>
            <a:prstGeom prst="line">
              <a:avLst/>
            </a:prstGeom>
            <a:noFill/>
            <a:ln w="38100" cap="flat" cmpd="sng" algn="ctr">
              <a:solidFill>
                <a:schemeClr val="bg1">
                  <a:lumMod val="85000"/>
                </a:schemeClr>
              </a:solidFill>
              <a:prstDash val="solid"/>
              <a:miter lim="800000"/>
            </a:ln>
            <a:effectLst/>
          </p:spPr>
        </p:cxnSp>
        <p:sp>
          <p:nvSpPr>
            <p:cNvPr id="11" name="Oval 4"/>
            <p:cNvSpPr/>
            <p:nvPr/>
          </p:nvSpPr>
          <p:spPr>
            <a:xfrm>
              <a:off x="651556" y="3664381"/>
              <a:ext cx="241535" cy="241535"/>
            </a:xfrm>
            <a:prstGeom prst="ellipse">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Oval 5"/>
            <p:cNvSpPr/>
            <p:nvPr/>
          </p:nvSpPr>
          <p:spPr>
            <a:xfrm>
              <a:off x="11371100" y="3664381"/>
              <a:ext cx="241535" cy="241535"/>
            </a:xfrm>
            <a:prstGeom prst="ellipse">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 name="Oval 6"/>
            <p:cNvSpPr/>
            <p:nvPr/>
          </p:nvSpPr>
          <p:spPr>
            <a:xfrm>
              <a:off x="6016289" y="3678279"/>
              <a:ext cx="241535" cy="241535"/>
            </a:xfrm>
            <a:prstGeom prst="ellipse">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Oval 7"/>
            <p:cNvSpPr/>
            <p:nvPr/>
          </p:nvSpPr>
          <p:spPr>
            <a:xfrm>
              <a:off x="2439800" y="3664381"/>
              <a:ext cx="241535" cy="241535"/>
            </a:xfrm>
            <a:prstGeom prst="ellipse">
              <a:avLst/>
            </a:prstGeom>
            <a:solidFill>
              <a:schemeClr val="accent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Oval 8"/>
            <p:cNvSpPr/>
            <p:nvPr/>
          </p:nvSpPr>
          <p:spPr>
            <a:xfrm>
              <a:off x="7801225" y="3678280"/>
              <a:ext cx="241535" cy="241535"/>
            </a:xfrm>
            <a:prstGeom prst="ellipse">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Oval 9"/>
            <p:cNvSpPr/>
            <p:nvPr/>
          </p:nvSpPr>
          <p:spPr>
            <a:xfrm>
              <a:off x="4228045" y="3678279"/>
              <a:ext cx="241535" cy="241535"/>
            </a:xfrm>
            <a:prstGeom prst="ellipse">
              <a:avLst/>
            </a:prstGeom>
            <a:solidFill>
              <a:schemeClr val="accent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Oval 10"/>
            <p:cNvSpPr/>
            <p:nvPr/>
          </p:nvSpPr>
          <p:spPr>
            <a:xfrm>
              <a:off x="9586163" y="3678279"/>
              <a:ext cx="241535" cy="241535"/>
            </a:xfrm>
            <a:prstGeom prst="ellipse">
              <a:avLst/>
            </a:prstGeom>
            <a:solidFill>
              <a:schemeClr val="accent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Rectangle 11"/>
            <p:cNvSpPr/>
            <p:nvPr/>
          </p:nvSpPr>
          <p:spPr>
            <a:xfrm>
              <a:off x="651556" y="3104176"/>
              <a:ext cx="3818023" cy="250153"/>
            </a:xfrm>
            <a:prstGeom prst="roundRect">
              <a:avLst>
                <a:gd name="adj" fmla="val 50000"/>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ctangle 12"/>
            <p:cNvSpPr/>
            <p:nvPr/>
          </p:nvSpPr>
          <p:spPr>
            <a:xfrm>
              <a:off x="2560568" y="2548280"/>
              <a:ext cx="3697258" cy="249168"/>
            </a:xfrm>
            <a:prstGeom prst="roundRect">
              <a:avLst>
                <a:gd name="adj" fmla="val 50000"/>
              </a:avLst>
            </a:prstGeom>
            <a:solidFill>
              <a:schemeClr val="accent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ctangle 13"/>
            <p:cNvSpPr/>
            <p:nvPr/>
          </p:nvSpPr>
          <p:spPr>
            <a:xfrm>
              <a:off x="6016289" y="2000985"/>
              <a:ext cx="3811409" cy="249168"/>
            </a:xfrm>
            <a:prstGeom prst="roundRect">
              <a:avLst>
                <a:gd name="adj" fmla="val 50000"/>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Rectangle 14"/>
            <p:cNvSpPr/>
            <p:nvPr/>
          </p:nvSpPr>
          <p:spPr>
            <a:xfrm>
              <a:off x="7915378" y="1469908"/>
              <a:ext cx="3697258" cy="249168"/>
            </a:xfrm>
            <a:prstGeom prst="roundRect">
              <a:avLst>
                <a:gd name="adj" fmla="val 50000"/>
              </a:avLst>
            </a:prstGeom>
            <a:solidFill>
              <a:schemeClr val="accent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GB" sz="6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29" name="组合 28"/>
            <p:cNvGrpSpPr/>
            <p:nvPr/>
          </p:nvGrpSpPr>
          <p:grpSpPr>
            <a:xfrm>
              <a:off x="1101266" y="4286558"/>
              <a:ext cx="11375174" cy="1039652"/>
              <a:chOff x="1101266" y="4286558"/>
              <a:chExt cx="11375174" cy="1039652"/>
            </a:xfrm>
          </p:grpSpPr>
          <p:sp>
            <p:nvSpPr>
              <p:cNvPr id="30" name="Oval 16"/>
              <p:cNvSpPr/>
              <p:nvPr/>
            </p:nvSpPr>
            <p:spPr>
              <a:xfrm>
                <a:off x="5086729" y="4286558"/>
                <a:ext cx="830379" cy="857867"/>
              </a:xfrm>
              <a:prstGeom prst="ellipse">
                <a:avLst/>
              </a:prstGeom>
              <a:solidFill>
                <a:schemeClr val="accent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1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1" name="Oval 17"/>
              <p:cNvSpPr/>
              <p:nvPr/>
            </p:nvSpPr>
            <p:spPr>
              <a:xfrm>
                <a:off x="8500448" y="4342032"/>
                <a:ext cx="830379" cy="857867"/>
              </a:xfrm>
              <a:prstGeom prst="ellipse">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100" b="0" i="0" u="none" strike="noStrike" kern="0" cap="none" spc="0" normalizeH="0" baseline="0" noProof="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34" name="图形 33" descr="唱片"/>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7980" y="4414967"/>
                <a:ext cx="555377" cy="555377"/>
              </a:xfrm>
              <a:prstGeom prst="rect">
                <a:avLst/>
              </a:prstGeom>
            </p:spPr>
          </p:pic>
          <p:pic>
            <p:nvPicPr>
              <p:cNvPr id="35" name="图形 34" descr="无线路由器"/>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50779" y="4528666"/>
                <a:ext cx="546297" cy="546297"/>
              </a:xfrm>
              <a:prstGeom prst="rect">
                <a:avLst/>
              </a:prstGeom>
            </p:spPr>
          </p:pic>
          <p:grpSp>
            <p:nvGrpSpPr>
              <p:cNvPr id="36" name="组合 35"/>
              <p:cNvGrpSpPr/>
              <p:nvPr/>
            </p:nvGrpSpPr>
            <p:grpSpPr>
              <a:xfrm>
                <a:off x="1101266" y="4299600"/>
                <a:ext cx="3711524" cy="1026610"/>
                <a:chOff x="1101266" y="4299600"/>
                <a:chExt cx="3711524" cy="1026610"/>
              </a:xfrm>
            </p:grpSpPr>
            <p:sp>
              <p:nvSpPr>
                <p:cNvPr id="46" name="Oval 15"/>
                <p:cNvSpPr/>
                <p:nvPr/>
              </p:nvSpPr>
              <p:spPr>
                <a:xfrm>
                  <a:off x="1101266" y="4299600"/>
                  <a:ext cx="830379" cy="857868"/>
                </a:xfrm>
                <a:prstGeom prst="ellipse">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GB" sz="1100" b="0" i="0" u="none" strike="noStrike" kern="0" cap="none" spc="0" normalizeH="0" baseline="0" noProof="0" dirty="0">
                    <a:ln>
                      <a:noFill/>
                    </a:ln>
                    <a:solidFill>
                      <a:sysClr val="window" lastClr="FFFFFF">
                        <a:lumMod val="65000"/>
                      </a:sys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47" name="图形 46" descr="Web 摄像头"/>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5254" y="4468342"/>
                  <a:ext cx="562272" cy="562272"/>
                </a:xfrm>
                <a:prstGeom prst="rect">
                  <a:avLst/>
                </a:prstGeom>
              </p:spPr>
            </p:pic>
            <p:sp>
              <p:nvSpPr>
                <p:cNvPr id="50" name="矩形 49"/>
                <p:cNvSpPr/>
                <p:nvPr/>
              </p:nvSpPr>
              <p:spPr>
                <a:xfrm>
                  <a:off x="1957177" y="4468342"/>
                  <a:ext cx="2855613" cy="857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b="1" dirty="0">
                      <a:solidFill>
                        <a:schemeClr val="tx2"/>
                      </a:solidFill>
                    </a:rPr>
                    <a:t>前期准备工作</a:t>
                  </a:r>
                </a:p>
              </p:txBody>
            </p:sp>
          </p:grpSp>
          <p:sp>
            <p:nvSpPr>
              <p:cNvPr id="45" name="矩形 44"/>
              <p:cNvSpPr/>
              <p:nvPr/>
            </p:nvSpPr>
            <p:spPr>
              <a:xfrm>
                <a:off x="5780971" y="4805694"/>
                <a:ext cx="2855613"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3200" b="1" dirty="0">
                    <a:solidFill>
                      <a:schemeClr val="accent1"/>
                    </a:solidFill>
                  </a:rPr>
                  <a:t>中期实现工作</a:t>
                </a:r>
              </a:p>
            </p:txBody>
          </p:sp>
          <p:sp>
            <p:nvSpPr>
              <p:cNvPr id="43" name="矩形 42"/>
              <p:cNvSpPr/>
              <p:nvPr/>
            </p:nvSpPr>
            <p:spPr>
              <a:xfrm>
                <a:off x="9330827" y="4774216"/>
                <a:ext cx="3145613"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chemeClr val="tx2"/>
                    </a:solidFill>
                  </a:rPr>
                  <a:t>  </a:t>
                </a:r>
                <a:r>
                  <a:rPr lang="zh-CN" altLang="en-US" sz="3200" b="1" dirty="0">
                    <a:solidFill>
                      <a:schemeClr val="tx2"/>
                    </a:solidFill>
                  </a:rPr>
                  <a:t>后期收尾工作</a:t>
                </a:r>
                <a:endParaRPr lang="zh-CN" altLang="en-US" sz="2000" b="1" dirty="0">
                  <a:solidFill>
                    <a:schemeClr val="tx2"/>
                  </a:solidFill>
                </a:endParaRPr>
              </a:p>
            </p:txBody>
          </p:sp>
        </p:grpSp>
      </p:gr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组合 7"/>
          <p:cNvGrpSpPr/>
          <p:nvPr/>
        </p:nvGrpSpPr>
        <p:grpSpPr>
          <a:xfrm>
            <a:off x="-228600" y="631313"/>
            <a:ext cx="3675185" cy="780983"/>
            <a:chOff x="-228600" y="631313"/>
            <a:chExt cx="3675185" cy="780983"/>
          </a:xfrm>
        </p:grpSpPr>
        <p:sp>
          <p:nvSpPr>
            <p:cNvPr id="2" name="矩形 1"/>
            <p:cNvSpPr/>
            <p:nvPr/>
          </p:nvSpPr>
          <p:spPr>
            <a:xfrm>
              <a:off x="576471" y="631313"/>
              <a:ext cx="2870114" cy="78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项目实现过程</a:t>
              </a:r>
            </a:p>
          </p:txBody>
        </p:sp>
        <p:grpSp>
          <p:nvGrpSpPr>
            <p:cNvPr id="5" name="组合 4"/>
            <p:cNvGrpSpPr/>
            <p:nvPr/>
          </p:nvGrpSpPr>
          <p:grpSpPr>
            <a:xfrm>
              <a:off x="-228600" y="764274"/>
              <a:ext cx="634030" cy="383292"/>
              <a:chOff x="10627004" y="3081131"/>
              <a:chExt cx="1150867" cy="695738"/>
            </a:xfrm>
          </p:grpSpPr>
          <p:sp>
            <p:nvSpPr>
              <p:cNvPr id="6" name="箭头: V 形 5"/>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9" name="组合 8"/>
          <p:cNvGrpSpPr/>
          <p:nvPr/>
        </p:nvGrpSpPr>
        <p:grpSpPr>
          <a:xfrm>
            <a:off x="4471355" y="2136086"/>
            <a:ext cx="3249290" cy="3638550"/>
            <a:chOff x="4674893" y="1837648"/>
            <a:chExt cx="2842213" cy="3182705"/>
          </a:xfrm>
        </p:grpSpPr>
        <p:sp>
          <p:nvSpPr>
            <p:cNvPr id="10" name="Rectangle 6"/>
            <p:cNvSpPr>
              <a:spLocks noChangeArrowheads="1"/>
            </p:cNvSpPr>
            <p:nvPr/>
          </p:nvSpPr>
          <p:spPr bwMode="auto">
            <a:xfrm>
              <a:off x="7019617" y="3678765"/>
              <a:ext cx="497489" cy="187578"/>
            </a:xfrm>
            <a:prstGeom prst="rect">
              <a:avLst/>
            </a:prstGeom>
            <a:solidFill>
              <a:schemeClr val="bg1">
                <a:lumMod val="85000"/>
              </a:schemeClr>
            </a:solidFill>
            <a:ln w="0">
              <a:no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11" name="Rectangle 7"/>
            <p:cNvSpPr>
              <a:spLocks noChangeArrowheads="1"/>
            </p:cNvSpPr>
            <p:nvPr/>
          </p:nvSpPr>
          <p:spPr bwMode="auto">
            <a:xfrm>
              <a:off x="7019617" y="2337175"/>
              <a:ext cx="497489" cy="185540"/>
            </a:xfrm>
            <a:prstGeom prst="rect">
              <a:avLst/>
            </a:prstGeom>
            <a:solidFill>
              <a:schemeClr val="bg1">
                <a:lumMod val="85000"/>
              </a:schemeClr>
            </a:solidFill>
            <a:ln w="0">
              <a:no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12" name="Freeform 8"/>
            <p:cNvSpPr/>
            <p:nvPr/>
          </p:nvSpPr>
          <p:spPr bwMode="auto">
            <a:xfrm>
              <a:off x="4674893" y="1837648"/>
              <a:ext cx="2842213" cy="499529"/>
            </a:xfrm>
            <a:custGeom>
              <a:avLst/>
              <a:gdLst>
                <a:gd name="T0" fmla="*/ 0 w 1394"/>
                <a:gd name="T1" fmla="*/ 0 h 245"/>
                <a:gd name="T2" fmla="*/ 1150 w 1394"/>
                <a:gd name="T3" fmla="*/ 0 h 245"/>
                <a:gd name="T4" fmla="*/ 1394 w 1394"/>
                <a:gd name="T5" fmla="*/ 245 h 245"/>
                <a:gd name="T6" fmla="*/ 241 w 1394"/>
                <a:gd name="T7" fmla="*/ 245 h 245"/>
                <a:gd name="T8" fmla="*/ 0 w 1394"/>
                <a:gd name="T9" fmla="*/ 0 h 245"/>
              </a:gdLst>
              <a:ahLst/>
              <a:cxnLst>
                <a:cxn ang="0">
                  <a:pos x="T0" y="T1"/>
                </a:cxn>
                <a:cxn ang="0">
                  <a:pos x="T2" y="T3"/>
                </a:cxn>
                <a:cxn ang="0">
                  <a:pos x="T4" y="T5"/>
                </a:cxn>
                <a:cxn ang="0">
                  <a:pos x="T6" y="T7"/>
                </a:cxn>
                <a:cxn ang="0">
                  <a:pos x="T8" y="T9"/>
                </a:cxn>
              </a:cxnLst>
              <a:rect l="0" t="0" r="r" b="b"/>
              <a:pathLst>
                <a:path w="1394" h="245">
                  <a:moveTo>
                    <a:pt x="0" y="0"/>
                  </a:moveTo>
                  <a:lnTo>
                    <a:pt x="1150" y="0"/>
                  </a:lnTo>
                  <a:lnTo>
                    <a:pt x="1394" y="245"/>
                  </a:lnTo>
                  <a:lnTo>
                    <a:pt x="241" y="245"/>
                  </a:lnTo>
                  <a:lnTo>
                    <a:pt x="0" y="0"/>
                  </a:lnTo>
                  <a:close/>
                </a:path>
              </a:pathLst>
            </a:custGeom>
            <a:solidFill>
              <a:schemeClr val="accent1"/>
            </a:solidFill>
            <a:ln w="25400" cap="flat" cmpd="sng" algn="ctr">
              <a:noFill/>
              <a:prstDash val="solid"/>
            </a:ln>
            <a:effectLst/>
          </p:spPr>
          <p:txBody>
            <a:bodyPr rot="0" spcFirstLastPara="0" vert="horz" wrap="square" lIns="96417" tIns="48208" rIns="96417" bIns="48208" numCol="1" spcCol="0" rtlCol="0" fromWordArt="0" anchor="ctr" anchorCtr="0" forceAA="0" compatLnSpc="1">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30000"/>
                </a:lnSpc>
              </a:pPr>
              <a:endParaRPr lang="zh-CN" altLang="en-US" kern="0">
                <a:solidFill>
                  <a:sysClr val="window" lastClr="FFFFFF"/>
                </a:solidFill>
                <a:latin typeface="Arial" panose="020B0604020202020204" pitchFamily="34" charset="0"/>
                <a:ea typeface="微软雅黑" panose="020B0503020204020204" pitchFamily="34" charset="-122"/>
              </a:endParaRPr>
            </a:p>
          </p:txBody>
        </p:sp>
        <p:sp>
          <p:nvSpPr>
            <p:cNvPr id="13" name="Rectangle 9"/>
            <p:cNvSpPr>
              <a:spLocks noChangeArrowheads="1"/>
            </p:cNvSpPr>
            <p:nvPr/>
          </p:nvSpPr>
          <p:spPr bwMode="auto">
            <a:xfrm>
              <a:off x="4674893" y="3014087"/>
              <a:ext cx="491373" cy="169229"/>
            </a:xfrm>
            <a:prstGeom prst="rect">
              <a:avLst/>
            </a:prstGeom>
            <a:solidFill>
              <a:schemeClr val="bg1">
                <a:lumMod val="85000"/>
              </a:schemeClr>
            </a:solidFill>
            <a:ln w="0">
              <a:no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14" name="Freeform 10"/>
            <p:cNvSpPr/>
            <p:nvPr/>
          </p:nvSpPr>
          <p:spPr bwMode="auto">
            <a:xfrm>
              <a:off x="4674893" y="3179237"/>
              <a:ext cx="2842213" cy="499529"/>
            </a:xfrm>
            <a:custGeom>
              <a:avLst/>
              <a:gdLst>
                <a:gd name="T0" fmla="*/ 0 w 1394"/>
                <a:gd name="T1" fmla="*/ 0 h 245"/>
                <a:gd name="T2" fmla="*/ 1150 w 1394"/>
                <a:gd name="T3" fmla="*/ 0 h 245"/>
                <a:gd name="T4" fmla="*/ 1394 w 1394"/>
                <a:gd name="T5" fmla="*/ 245 h 245"/>
                <a:gd name="T6" fmla="*/ 241 w 1394"/>
                <a:gd name="T7" fmla="*/ 245 h 245"/>
                <a:gd name="T8" fmla="*/ 0 w 1394"/>
                <a:gd name="T9" fmla="*/ 0 h 245"/>
              </a:gdLst>
              <a:ahLst/>
              <a:cxnLst>
                <a:cxn ang="0">
                  <a:pos x="T0" y="T1"/>
                </a:cxn>
                <a:cxn ang="0">
                  <a:pos x="T2" y="T3"/>
                </a:cxn>
                <a:cxn ang="0">
                  <a:pos x="T4" y="T5"/>
                </a:cxn>
                <a:cxn ang="0">
                  <a:pos x="T6" y="T7"/>
                </a:cxn>
                <a:cxn ang="0">
                  <a:pos x="T8" y="T9"/>
                </a:cxn>
              </a:cxnLst>
              <a:rect l="0" t="0" r="r" b="b"/>
              <a:pathLst>
                <a:path w="1394" h="245">
                  <a:moveTo>
                    <a:pt x="0" y="0"/>
                  </a:moveTo>
                  <a:lnTo>
                    <a:pt x="1150" y="0"/>
                  </a:lnTo>
                  <a:lnTo>
                    <a:pt x="1394" y="245"/>
                  </a:lnTo>
                  <a:lnTo>
                    <a:pt x="241" y="245"/>
                  </a:lnTo>
                  <a:lnTo>
                    <a:pt x="0" y="0"/>
                  </a:lnTo>
                  <a:close/>
                </a:path>
              </a:pathLst>
            </a:custGeom>
            <a:solidFill>
              <a:schemeClr val="accent1"/>
            </a:solidFill>
            <a:ln w="25400" cap="flat" cmpd="sng" algn="ctr">
              <a:noFill/>
              <a:prstDash val="solid"/>
            </a:ln>
            <a:effectLst/>
          </p:spPr>
          <p:txBody>
            <a:bodyPr rot="0" spcFirstLastPara="0" vert="horz" wrap="square" lIns="96417" tIns="48208" rIns="96417" bIns="48208" numCol="1" spcCol="0" rtlCol="0" fromWordArt="0" anchor="ctr" anchorCtr="0" forceAA="0" compatLnSpc="1">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30000"/>
                </a:lnSpc>
              </a:pPr>
              <a:endParaRPr lang="zh-CN" altLang="en-US" kern="0">
                <a:solidFill>
                  <a:sysClr val="window" lastClr="FFFFFF"/>
                </a:solidFill>
                <a:latin typeface="Arial" panose="020B0604020202020204" pitchFamily="34" charset="0"/>
                <a:ea typeface="微软雅黑" panose="020B0503020204020204" pitchFamily="34" charset="-122"/>
              </a:endParaRPr>
            </a:p>
          </p:txBody>
        </p:sp>
        <p:sp>
          <p:nvSpPr>
            <p:cNvPr id="15" name="Rectangle 11"/>
            <p:cNvSpPr>
              <a:spLocks noChangeArrowheads="1"/>
            </p:cNvSpPr>
            <p:nvPr/>
          </p:nvSpPr>
          <p:spPr bwMode="auto">
            <a:xfrm>
              <a:off x="4674893" y="4355676"/>
              <a:ext cx="491373" cy="175345"/>
            </a:xfrm>
            <a:prstGeom prst="rect">
              <a:avLst/>
            </a:prstGeom>
            <a:solidFill>
              <a:schemeClr val="bg1">
                <a:lumMod val="85000"/>
              </a:schemeClr>
            </a:solidFill>
            <a:ln w="0">
              <a:no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16" name="Freeform 12"/>
            <p:cNvSpPr/>
            <p:nvPr/>
          </p:nvSpPr>
          <p:spPr bwMode="auto">
            <a:xfrm>
              <a:off x="4674893" y="4526942"/>
              <a:ext cx="2556769" cy="493411"/>
            </a:xfrm>
            <a:custGeom>
              <a:avLst/>
              <a:gdLst>
                <a:gd name="T0" fmla="*/ 0 w 1254"/>
                <a:gd name="T1" fmla="*/ 0 h 242"/>
                <a:gd name="T2" fmla="*/ 1254 w 1254"/>
                <a:gd name="T3" fmla="*/ 0 h 242"/>
                <a:gd name="T4" fmla="*/ 1254 w 1254"/>
                <a:gd name="T5" fmla="*/ 242 h 242"/>
                <a:gd name="T6" fmla="*/ 241 w 1254"/>
                <a:gd name="T7" fmla="*/ 242 h 242"/>
                <a:gd name="T8" fmla="*/ 0 w 1254"/>
                <a:gd name="T9" fmla="*/ 0 h 242"/>
              </a:gdLst>
              <a:ahLst/>
              <a:cxnLst>
                <a:cxn ang="0">
                  <a:pos x="T0" y="T1"/>
                </a:cxn>
                <a:cxn ang="0">
                  <a:pos x="T2" y="T3"/>
                </a:cxn>
                <a:cxn ang="0">
                  <a:pos x="T4" y="T5"/>
                </a:cxn>
                <a:cxn ang="0">
                  <a:pos x="T6" y="T7"/>
                </a:cxn>
                <a:cxn ang="0">
                  <a:pos x="T8" y="T9"/>
                </a:cxn>
              </a:cxnLst>
              <a:rect l="0" t="0" r="r" b="b"/>
              <a:pathLst>
                <a:path w="1254" h="242">
                  <a:moveTo>
                    <a:pt x="0" y="0"/>
                  </a:moveTo>
                  <a:lnTo>
                    <a:pt x="1254" y="0"/>
                  </a:lnTo>
                  <a:lnTo>
                    <a:pt x="1254" y="242"/>
                  </a:lnTo>
                  <a:lnTo>
                    <a:pt x="241" y="242"/>
                  </a:lnTo>
                  <a:lnTo>
                    <a:pt x="0" y="0"/>
                  </a:lnTo>
                  <a:close/>
                </a:path>
              </a:pathLst>
            </a:custGeom>
            <a:solidFill>
              <a:schemeClr val="accent1"/>
            </a:solidFill>
            <a:ln w="25400" cap="flat" cmpd="sng" algn="ctr">
              <a:noFill/>
              <a:prstDash val="solid"/>
            </a:ln>
            <a:effectLst/>
          </p:spPr>
          <p:txBody>
            <a:bodyPr rot="0" spcFirstLastPara="0" vert="horz" wrap="square" lIns="96417" tIns="48208" rIns="96417" bIns="48208" numCol="1" spcCol="0" rtlCol="0" fromWordArt="0" anchor="ctr" anchorCtr="0" forceAA="0" compatLnSpc="1">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30000"/>
                </a:lnSpc>
              </a:pPr>
              <a:endParaRPr lang="zh-CN" altLang="en-US" kern="0">
                <a:solidFill>
                  <a:sysClr val="window" lastClr="FFFFFF"/>
                </a:solidFill>
                <a:latin typeface="Arial" panose="020B0604020202020204" pitchFamily="34" charset="0"/>
                <a:ea typeface="微软雅黑" panose="020B0503020204020204" pitchFamily="34" charset="-122"/>
              </a:endParaRPr>
            </a:p>
          </p:txBody>
        </p:sp>
        <p:sp>
          <p:nvSpPr>
            <p:cNvPr id="17" name="Freeform 13"/>
            <p:cNvSpPr/>
            <p:nvPr/>
          </p:nvSpPr>
          <p:spPr bwMode="auto">
            <a:xfrm>
              <a:off x="4674893" y="2514559"/>
              <a:ext cx="2842213" cy="499529"/>
            </a:xfrm>
            <a:custGeom>
              <a:avLst/>
              <a:gdLst>
                <a:gd name="T0" fmla="*/ 241 w 1394"/>
                <a:gd name="T1" fmla="*/ 0 h 245"/>
                <a:gd name="T2" fmla="*/ 1394 w 1394"/>
                <a:gd name="T3" fmla="*/ 0 h 245"/>
                <a:gd name="T4" fmla="*/ 1150 w 1394"/>
                <a:gd name="T5" fmla="*/ 245 h 245"/>
                <a:gd name="T6" fmla="*/ 0 w 1394"/>
                <a:gd name="T7" fmla="*/ 245 h 245"/>
                <a:gd name="T8" fmla="*/ 241 w 1394"/>
                <a:gd name="T9" fmla="*/ 0 h 245"/>
              </a:gdLst>
              <a:ahLst/>
              <a:cxnLst>
                <a:cxn ang="0">
                  <a:pos x="T0" y="T1"/>
                </a:cxn>
                <a:cxn ang="0">
                  <a:pos x="T2" y="T3"/>
                </a:cxn>
                <a:cxn ang="0">
                  <a:pos x="T4" y="T5"/>
                </a:cxn>
                <a:cxn ang="0">
                  <a:pos x="T6" y="T7"/>
                </a:cxn>
                <a:cxn ang="0">
                  <a:pos x="T8" y="T9"/>
                </a:cxn>
              </a:cxnLst>
              <a:rect l="0" t="0" r="r" b="b"/>
              <a:pathLst>
                <a:path w="1394" h="245">
                  <a:moveTo>
                    <a:pt x="241" y="0"/>
                  </a:moveTo>
                  <a:lnTo>
                    <a:pt x="1394" y="0"/>
                  </a:lnTo>
                  <a:lnTo>
                    <a:pt x="1150" y="245"/>
                  </a:lnTo>
                  <a:lnTo>
                    <a:pt x="0" y="245"/>
                  </a:lnTo>
                  <a:lnTo>
                    <a:pt x="241" y="0"/>
                  </a:lnTo>
                  <a:close/>
                </a:path>
              </a:pathLst>
            </a:custGeom>
            <a:solidFill>
              <a:schemeClr val="tx2"/>
            </a:solidFill>
            <a:ln w="25400" cap="flat" cmpd="sng" algn="ctr">
              <a:noFill/>
              <a:prstDash val="solid"/>
            </a:ln>
            <a:effectLst/>
          </p:spPr>
          <p:txBody>
            <a:bodyPr rot="0" spcFirstLastPara="0" vert="horz" wrap="square" lIns="96417" tIns="48208" rIns="96417" bIns="48208" numCol="1" spcCol="0" rtlCol="0" fromWordArt="0" anchor="ctr" anchorCtr="0" forceAA="0" compatLnSpc="1">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30000"/>
                </a:lnSpc>
              </a:pPr>
              <a:endParaRPr lang="zh-CN" altLang="en-US" kern="0">
                <a:solidFill>
                  <a:sysClr val="window" lastClr="FFFFFF"/>
                </a:solidFill>
                <a:latin typeface="Arial" panose="020B0604020202020204" pitchFamily="34" charset="0"/>
                <a:ea typeface="微软雅黑" panose="020B0503020204020204" pitchFamily="34" charset="-122"/>
              </a:endParaRPr>
            </a:p>
          </p:txBody>
        </p:sp>
        <p:sp>
          <p:nvSpPr>
            <p:cNvPr id="18" name="Freeform 14"/>
            <p:cNvSpPr/>
            <p:nvPr/>
          </p:nvSpPr>
          <p:spPr bwMode="auto">
            <a:xfrm>
              <a:off x="4674893" y="3858187"/>
              <a:ext cx="2842213" cy="497489"/>
            </a:xfrm>
            <a:custGeom>
              <a:avLst/>
              <a:gdLst>
                <a:gd name="T0" fmla="*/ 241 w 1394"/>
                <a:gd name="T1" fmla="*/ 0 h 244"/>
                <a:gd name="T2" fmla="*/ 1394 w 1394"/>
                <a:gd name="T3" fmla="*/ 0 h 244"/>
                <a:gd name="T4" fmla="*/ 1150 w 1394"/>
                <a:gd name="T5" fmla="*/ 244 h 244"/>
                <a:gd name="T6" fmla="*/ 0 w 1394"/>
                <a:gd name="T7" fmla="*/ 244 h 244"/>
                <a:gd name="T8" fmla="*/ 241 w 1394"/>
                <a:gd name="T9" fmla="*/ 0 h 244"/>
              </a:gdLst>
              <a:ahLst/>
              <a:cxnLst>
                <a:cxn ang="0">
                  <a:pos x="T0" y="T1"/>
                </a:cxn>
                <a:cxn ang="0">
                  <a:pos x="T2" y="T3"/>
                </a:cxn>
                <a:cxn ang="0">
                  <a:pos x="T4" y="T5"/>
                </a:cxn>
                <a:cxn ang="0">
                  <a:pos x="T6" y="T7"/>
                </a:cxn>
                <a:cxn ang="0">
                  <a:pos x="T8" y="T9"/>
                </a:cxn>
              </a:cxnLst>
              <a:rect l="0" t="0" r="r" b="b"/>
              <a:pathLst>
                <a:path w="1394" h="244">
                  <a:moveTo>
                    <a:pt x="241" y="0"/>
                  </a:moveTo>
                  <a:lnTo>
                    <a:pt x="1394" y="0"/>
                  </a:lnTo>
                  <a:lnTo>
                    <a:pt x="1150" y="244"/>
                  </a:lnTo>
                  <a:lnTo>
                    <a:pt x="0" y="244"/>
                  </a:lnTo>
                  <a:lnTo>
                    <a:pt x="241" y="0"/>
                  </a:lnTo>
                  <a:close/>
                </a:path>
              </a:pathLst>
            </a:custGeom>
            <a:solidFill>
              <a:schemeClr val="tx2"/>
            </a:solidFill>
            <a:ln w="25400" cap="flat" cmpd="sng" algn="ctr">
              <a:noFill/>
              <a:prstDash val="solid"/>
            </a:ln>
            <a:effectLst/>
          </p:spPr>
          <p:txBody>
            <a:bodyPr rot="0" spcFirstLastPara="0" vert="horz" wrap="square" lIns="96417" tIns="48208" rIns="96417" bIns="48208" numCol="1" spcCol="0" rtlCol="0" fromWordArt="0" anchor="ctr" anchorCtr="0" forceAA="0" compatLnSpc="1">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30000"/>
                </a:lnSpc>
              </a:pPr>
              <a:endParaRPr lang="zh-CN" altLang="en-US" kern="0">
                <a:solidFill>
                  <a:sysClr val="window" lastClr="FFFFFF"/>
                </a:solidFill>
                <a:latin typeface="Arial" panose="020B0604020202020204" pitchFamily="34" charset="0"/>
                <a:ea typeface="微软雅黑" panose="020B0503020204020204" pitchFamily="34" charset="-122"/>
              </a:endParaRPr>
            </a:p>
          </p:txBody>
        </p:sp>
        <p:grpSp>
          <p:nvGrpSpPr>
            <p:cNvPr id="19" name="组合 18"/>
            <p:cNvGrpSpPr/>
            <p:nvPr/>
          </p:nvGrpSpPr>
          <p:grpSpPr>
            <a:xfrm>
              <a:off x="5249860" y="4616640"/>
              <a:ext cx="542344" cy="313988"/>
              <a:chOff x="5238881" y="5604205"/>
              <a:chExt cx="763063" cy="441774"/>
            </a:xfrm>
          </p:grpSpPr>
          <p:sp>
            <p:nvSpPr>
              <p:cNvPr id="45" name="Freeform 79"/>
              <p:cNvSpPr/>
              <p:nvPr/>
            </p:nvSpPr>
            <p:spPr bwMode="auto">
              <a:xfrm>
                <a:off x="5238881" y="5652973"/>
                <a:ext cx="203676" cy="344239"/>
              </a:xfrm>
              <a:custGeom>
                <a:avLst/>
                <a:gdLst>
                  <a:gd name="T0" fmla="*/ 61 w 71"/>
                  <a:gd name="T1" fmla="*/ 0 h 120"/>
                  <a:gd name="T2" fmla="*/ 65 w 71"/>
                  <a:gd name="T3" fmla="*/ 0 h 120"/>
                  <a:gd name="T4" fmla="*/ 67 w 71"/>
                  <a:gd name="T5" fmla="*/ 2 h 120"/>
                  <a:gd name="T6" fmla="*/ 71 w 71"/>
                  <a:gd name="T7" fmla="*/ 6 h 120"/>
                  <a:gd name="T8" fmla="*/ 71 w 71"/>
                  <a:gd name="T9" fmla="*/ 10 h 120"/>
                  <a:gd name="T10" fmla="*/ 71 w 71"/>
                  <a:gd name="T11" fmla="*/ 14 h 120"/>
                  <a:gd name="T12" fmla="*/ 67 w 71"/>
                  <a:gd name="T13" fmla="*/ 18 h 120"/>
                  <a:gd name="T14" fmla="*/ 26 w 71"/>
                  <a:gd name="T15" fmla="*/ 61 h 120"/>
                  <a:gd name="T16" fmla="*/ 67 w 71"/>
                  <a:gd name="T17" fmla="*/ 102 h 120"/>
                  <a:gd name="T18" fmla="*/ 71 w 71"/>
                  <a:gd name="T19" fmla="*/ 106 h 120"/>
                  <a:gd name="T20" fmla="*/ 71 w 71"/>
                  <a:gd name="T21" fmla="*/ 110 h 120"/>
                  <a:gd name="T22" fmla="*/ 71 w 71"/>
                  <a:gd name="T23" fmla="*/ 114 h 120"/>
                  <a:gd name="T24" fmla="*/ 67 w 71"/>
                  <a:gd name="T25" fmla="*/ 118 h 120"/>
                  <a:gd name="T26" fmla="*/ 61 w 71"/>
                  <a:gd name="T27" fmla="*/ 120 h 120"/>
                  <a:gd name="T28" fmla="*/ 53 w 71"/>
                  <a:gd name="T29" fmla="*/ 118 h 120"/>
                  <a:gd name="T30" fmla="*/ 4 w 71"/>
                  <a:gd name="T31" fmla="*/ 67 h 120"/>
                  <a:gd name="T32" fmla="*/ 0 w 71"/>
                  <a:gd name="T33" fmla="*/ 61 h 120"/>
                  <a:gd name="T34" fmla="*/ 4 w 71"/>
                  <a:gd name="T35" fmla="*/ 53 h 120"/>
                  <a:gd name="T36" fmla="*/ 53 w 71"/>
                  <a:gd name="T37" fmla="*/ 2 h 120"/>
                  <a:gd name="T38" fmla="*/ 57 w 71"/>
                  <a:gd name="T39" fmla="*/ 0 h 120"/>
                  <a:gd name="T40" fmla="*/ 61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61" y="0"/>
                    </a:moveTo>
                    <a:lnTo>
                      <a:pt x="65" y="0"/>
                    </a:lnTo>
                    <a:lnTo>
                      <a:pt x="67" y="2"/>
                    </a:lnTo>
                    <a:lnTo>
                      <a:pt x="71" y="6"/>
                    </a:lnTo>
                    <a:lnTo>
                      <a:pt x="71" y="10"/>
                    </a:lnTo>
                    <a:lnTo>
                      <a:pt x="71" y="14"/>
                    </a:lnTo>
                    <a:lnTo>
                      <a:pt x="67" y="18"/>
                    </a:lnTo>
                    <a:lnTo>
                      <a:pt x="26" y="61"/>
                    </a:lnTo>
                    <a:lnTo>
                      <a:pt x="67" y="102"/>
                    </a:lnTo>
                    <a:lnTo>
                      <a:pt x="71" y="106"/>
                    </a:lnTo>
                    <a:lnTo>
                      <a:pt x="71" y="110"/>
                    </a:lnTo>
                    <a:lnTo>
                      <a:pt x="71" y="114"/>
                    </a:lnTo>
                    <a:lnTo>
                      <a:pt x="67" y="118"/>
                    </a:lnTo>
                    <a:lnTo>
                      <a:pt x="61" y="120"/>
                    </a:lnTo>
                    <a:lnTo>
                      <a:pt x="53" y="118"/>
                    </a:lnTo>
                    <a:lnTo>
                      <a:pt x="4" y="67"/>
                    </a:lnTo>
                    <a:lnTo>
                      <a:pt x="0" y="61"/>
                    </a:lnTo>
                    <a:lnTo>
                      <a:pt x="4" y="53"/>
                    </a:lnTo>
                    <a:lnTo>
                      <a:pt x="53" y="2"/>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nvGrpSpPr>
              <p:cNvPr id="46" name="组合 45"/>
              <p:cNvGrpSpPr/>
              <p:nvPr/>
            </p:nvGrpSpPr>
            <p:grpSpPr>
              <a:xfrm>
                <a:off x="5557301" y="5604205"/>
                <a:ext cx="444643" cy="441774"/>
                <a:chOff x="5557301" y="5584126"/>
                <a:chExt cx="444643" cy="441774"/>
              </a:xfrm>
            </p:grpSpPr>
            <p:sp>
              <p:nvSpPr>
                <p:cNvPr id="47" name="Freeform 192"/>
                <p:cNvSpPr>
                  <a:spLocks noEditPoints="1"/>
                </p:cNvSpPr>
                <p:nvPr/>
              </p:nvSpPr>
              <p:spPr bwMode="auto">
                <a:xfrm>
                  <a:off x="5557301" y="5584126"/>
                  <a:ext cx="444643" cy="441774"/>
                </a:xfrm>
                <a:custGeom>
                  <a:avLst/>
                  <a:gdLst>
                    <a:gd name="T0" fmla="*/ 78 w 155"/>
                    <a:gd name="T1" fmla="*/ 10 h 154"/>
                    <a:gd name="T2" fmla="*/ 61 w 155"/>
                    <a:gd name="T3" fmla="*/ 12 h 154"/>
                    <a:gd name="T4" fmla="*/ 43 w 155"/>
                    <a:gd name="T5" fmla="*/ 18 h 154"/>
                    <a:gd name="T6" fmla="*/ 25 w 155"/>
                    <a:gd name="T7" fmla="*/ 34 h 154"/>
                    <a:gd name="T8" fmla="*/ 13 w 155"/>
                    <a:gd name="T9" fmla="*/ 55 h 154"/>
                    <a:gd name="T10" fmla="*/ 9 w 155"/>
                    <a:gd name="T11" fmla="*/ 77 h 154"/>
                    <a:gd name="T12" fmla="*/ 11 w 155"/>
                    <a:gd name="T13" fmla="*/ 95 h 154"/>
                    <a:gd name="T14" fmla="*/ 19 w 155"/>
                    <a:gd name="T15" fmla="*/ 112 h 154"/>
                    <a:gd name="T16" fmla="*/ 33 w 155"/>
                    <a:gd name="T17" fmla="*/ 130 h 154"/>
                    <a:gd name="T18" fmla="*/ 55 w 155"/>
                    <a:gd name="T19" fmla="*/ 142 h 154"/>
                    <a:gd name="T20" fmla="*/ 78 w 155"/>
                    <a:gd name="T21" fmla="*/ 146 h 154"/>
                    <a:gd name="T22" fmla="*/ 94 w 155"/>
                    <a:gd name="T23" fmla="*/ 144 h 154"/>
                    <a:gd name="T24" fmla="*/ 112 w 155"/>
                    <a:gd name="T25" fmla="*/ 138 h 154"/>
                    <a:gd name="T26" fmla="*/ 130 w 155"/>
                    <a:gd name="T27" fmla="*/ 122 h 154"/>
                    <a:gd name="T28" fmla="*/ 143 w 155"/>
                    <a:gd name="T29" fmla="*/ 101 h 154"/>
                    <a:gd name="T30" fmla="*/ 147 w 155"/>
                    <a:gd name="T31" fmla="*/ 77 h 154"/>
                    <a:gd name="T32" fmla="*/ 145 w 155"/>
                    <a:gd name="T33" fmla="*/ 61 h 154"/>
                    <a:gd name="T34" fmla="*/ 136 w 155"/>
                    <a:gd name="T35" fmla="*/ 44 h 154"/>
                    <a:gd name="T36" fmla="*/ 122 w 155"/>
                    <a:gd name="T37" fmla="*/ 24 h 154"/>
                    <a:gd name="T38" fmla="*/ 100 w 155"/>
                    <a:gd name="T39" fmla="*/ 14 h 154"/>
                    <a:gd name="T40" fmla="*/ 78 w 155"/>
                    <a:gd name="T41" fmla="*/ 10 h 154"/>
                    <a:gd name="T42" fmla="*/ 78 w 155"/>
                    <a:gd name="T43" fmla="*/ 0 h 154"/>
                    <a:gd name="T44" fmla="*/ 104 w 155"/>
                    <a:gd name="T45" fmla="*/ 6 h 154"/>
                    <a:gd name="T46" fmla="*/ 126 w 155"/>
                    <a:gd name="T47" fmla="*/ 18 h 154"/>
                    <a:gd name="T48" fmla="*/ 145 w 155"/>
                    <a:gd name="T49" fmla="*/ 40 h 154"/>
                    <a:gd name="T50" fmla="*/ 153 w 155"/>
                    <a:gd name="T51" fmla="*/ 59 h 154"/>
                    <a:gd name="T52" fmla="*/ 155 w 155"/>
                    <a:gd name="T53" fmla="*/ 77 h 154"/>
                    <a:gd name="T54" fmla="*/ 151 w 155"/>
                    <a:gd name="T55" fmla="*/ 103 h 154"/>
                    <a:gd name="T56" fmla="*/ 136 w 155"/>
                    <a:gd name="T57" fmla="*/ 128 h 154"/>
                    <a:gd name="T58" fmla="*/ 116 w 155"/>
                    <a:gd name="T59" fmla="*/ 144 h 154"/>
                    <a:gd name="T60" fmla="*/ 96 w 155"/>
                    <a:gd name="T61" fmla="*/ 152 h 154"/>
                    <a:gd name="T62" fmla="*/ 78 w 155"/>
                    <a:gd name="T63" fmla="*/ 154 h 154"/>
                    <a:gd name="T64" fmla="*/ 51 w 155"/>
                    <a:gd name="T65" fmla="*/ 150 h 154"/>
                    <a:gd name="T66" fmla="*/ 29 w 155"/>
                    <a:gd name="T67" fmla="*/ 136 h 154"/>
                    <a:gd name="T68" fmla="*/ 11 w 155"/>
                    <a:gd name="T69" fmla="*/ 116 h 154"/>
                    <a:gd name="T70" fmla="*/ 3 w 155"/>
                    <a:gd name="T71" fmla="*/ 97 h 154"/>
                    <a:gd name="T72" fmla="*/ 0 w 155"/>
                    <a:gd name="T73" fmla="*/ 77 h 154"/>
                    <a:gd name="T74" fmla="*/ 5 w 155"/>
                    <a:gd name="T75" fmla="*/ 50 h 154"/>
                    <a:gd name="T76" fmla="*/ 19 w 155"/>
                    <a:gd name="T77" fmla="*/ 28 h 154"/>
                    <a:gd name="T78" fmla="*/ 39 w 155"/>
                    <a:gd name="T79" fmla="*/ 10 h 154"/>
                    <a:gd name="T80" fmla="*/ 59 w 155"/>
                    <a:gd name="T81" fmla="*/ 4 h 154"/>
                    <a:gd name="T82" fmla="*/ 78 w 155"/>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4">
                      <a:moveTo>
                        <a:pt x="78" y="10"/>
                      </a:moveTo>
                      <a:lnTo>
                        <a:pt x="61" y="12"/>
                      </a:lnTo>
                      <a:lnTo>
                        <a:pt x="43" y="18"/>
                      </a:lnTo>
                      <a:lnTo>
                        <a:pt x="25" y="34"/>
                      </a:lnTo>
                      <a:lnTo>
                        <a:pt x="13" y="55"/>
                      </a:lnTo>
                      <a:lnTo>
                        <a:pt x="9" y="77"/>
                      </a:lnTo>
                      <a:lnTo>
                        <a:pt x="11" y="95"/>
                      </a:lnTo>
                      <a:lnTo>
                        <a:pt x="19" y="112"/>
                      </a:lnTo>
                      <a:lnTo>
                        <a:pt x="33" y="130"/>
                      </a:lnTo>
                      <a:lnTo>
                        <a:pt x="55" y="142"/>
                      </a:lnTo>
                      <a:lnTo>
                        <a:pt x="78" y="146"/>
                      </a:lnTo>
                      <a:lnTo>
                        <a:pt x="94" y="144"/>
                      </a:lnTo>
                      <a:lnTo>
                        <a:pt x="112" y="138"/>
                      </a:lnTo>
                      <a:lnTo>
                        <a:pt x="130" y="122"/>
                      </a:lnTo>
                      <a:lnTo>
                        <a:pt x="143" y="101"/>
                      </a:lnTo>
                      <a:lnTo>
                        <a:pt x="147" y="77"/>
                      </a:lnTo>
                      <a:lnTo>
                        <a:pt x="145" y="61"/>
                      </a:lnTo>
                      <a:lnTo>
                        <a:pt x="136" y="44"/>
                      </a:lnTo>
                      <a:lnTo>
                        <a:pt x="122" y="24"/>
                      </a:lnTo>
                      <a:lnTo>
                        <a:pt x="100" y="14"/>
                      </a:lnTo>
                      <a:lnTo>
                        <a:pt x="78" y="10"/>
                      </a:lnTo>
                      <a:close/>
                      <a:moveTo>
                        <a:pt x="78" y="0"/>
                      </a:moveTo>
                      <a:lnTo>
                        <a:pt x="104" y="6"/>
                      </a:lnTo>
                      <a:lnTo>
                        <a:pt x="126" y="18"/>
                      </a:lnTo>
                      <a:lnTo>
                        <a:pt x="145" y="40"/>
                      </a:lnTo>
                      <a:lnTo>
                        <a:pt x="153" y="59"/>
                      </a:lnTo>
                      <a:lnTo>
                        <a:pt x="155" y="77"/>
                      </a:lnTo>
                      <a:lnTo>
                        <a:pt x="151" y="103"/>
                      </a:lnTo>
                      <a:lnTo>
                        <a:pt x="136" y="128"/>
                      </a:lnTo>
                      <a:lnTo>
                        <a:pt x="116" y="144"/>
                      </a:lnTo>
                      <a:lnTo>
                        <a:pt x="96" y="152"/>
                      </a:lnTo>
                      <a:lnTo>
                        <a:pt x="78" y="154"/>
                      </a:lnTo>
                      <a:lnTo>
                        <a:pt x="51" y="150"/>
                      </a:lnTo>
                      <a:lnTo>
                        <a:pt x="29" y="136"/>
                      </a:lnTo>
                      <a:lnTo>
                        <a:pt x="11" y="116"/>
                      </a:lnTo>
                      <a:lnTo>
                        <a:pt x="3" y="97"/>
                      </a:lnTo>
                      <a:lnTo>
                        <a:pt x="0" y="77"/>
                      </a:lnTo>
                      <a:lnTo>
                        <a:pt x="5" y="50"/>
                      </a:lnTo>
                      <a:lnTo>
                        <a:pt x="19" y="28"/>
                      </a:lnTo>
                      <a:lnTo>
                        <a:pt x="39" y="10"/>
                      </a:lnTo>
                      <a:lnTo>
                        <a:pt x="59" y="4"/>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48" name="Freeform 193"/>
                <p:cNvSpPr/>
                <p:nvPr/>
              </p:nvSpPr>
              <p:spPr bwMode="auto">
                <a:xfrm>
                  <a:off x="5657705" y="5905416"/>
                  <a:ext cx="28687" cy="22949"/>
                </a:xfrm>
                <a:custGeom>
                  <a:avLst/>
                  <a:gdLst>
                    <a:gd name="T0" fmla="*/ 0 w 10"/>
                    <a:gd name="T1" fmla="*/ 0 h 8"/>
                    <a:gd name="T2" fmla="*/ 10 w 10"/>
                    <a:gd name="T3" fmla="*/ 8 h 8"/>
                    <a:gd name="T4" fmla="*/ 4 w 10"/>
                    <a:gd name="T5" fmla="*/ 8 h 8"/>
                    <a:gd name="T6" fmla="*/ 0 w 10"/>
                    <a:gd name="T7" fmla="*/ 8 h 8"/>
                    <a:gd name="T8" fmla="*/ 0 w 10"/>
                    <a:gd name="T9" fmla="*/ 4 h 8"/>
                    <a:gd name="T10" fmla="*/ 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0" y="0"/>
                      </a:moveTo>
                      <a:lnTo>
                        <a:pt x="10" y="8"/>
                      </a:lnTo>
                      <a:lnTo>
                        <a:pt x="4" y="8"/>
                      </a:lnTo>
                      <a:lnTo>
                        <a:pt x="0" y="8"/>
                      </a:lnTo>
                      <a:lnTo>
                        <a:pt x="0" y="4"/>
                      </a:lnTo>
                      <a:lnTo>
                        <a:pt x="0"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49" name="Freeform 194"/>
                <p:cNvSpPr/>
                <p:nvPr/>
              </p:nvSpPr>
              <p:spPr bwMode="auto">
                <a:xfrm>
                  <a:off x="5792532" y="5687397"/>
                  <a:ext cx="103272" cy="111879"/>
                </a:xfrm>
                <a:custGeom>
                  <a:avLst/>
                  <a:gdLst>
                    <a:gd name="T0" fmla="*/ 6 w 36"/>
                    <a:gd name="T1" fmla="*/ 0 h 39"/>
                    <a:gd name="T2" fmla="*/ 16 w 36"/>
                    <a:gd name="T3" fmla="*/ 0 h 39"/>
                    <a:gd name="T4" fmla="*/ 36 w 36"/>
                    <a:gd name="T5" fmla="*/ 21 h 39"/>
                    <a:gd name="T6" fmla="*/ 36 w 36"/>
                    <a:gd name="T7" fmla="*/ 31 h 39"/>
                    <a:gd name="T8" fmla="*/ 30 w 36"/>
                    <a:gd name="T9" fmla="*/ 39 h 39"/>
                    <a:gd name="T10" fmla="*/ 0 w 36"/>
                    <a:gd name="T11" fmla="*/ 6 h 39"/>
                    <a:gd name="T12" fmla="*/ 6 w 3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36" h="39">
                      <a:moveTo>
                        <a:pt x="6" y="0"/>
                      </a:moveTo>
                      <a:lnTo>
                        <a:pt x="16" y="0"/>
                      </a:lnTo>
                      <a:lnTo>
                        <a:pt x="36" y="21"/>
                      </a:lnTo>
                      <a:lnTo>
                        <a:pt x="36" y="31"/>
                      </a:lnTo>
                      <a:lnTo>
                        <a:pt x="30" y="39"/>
                      </a:lnTo>
                      <a:lnTo>
                        <a:pt x="0" y="6"/>
                      </a:lnTo>
                      <a:lnTo>
                        <a:pt x="6"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50" name="Freeform 195"/>
                <p:cNvSpPr/>
                <p:nvPr/>
              </p:nvSpPr>
              <p:spPr bwMode="auto">
                <a:xfrm>
                  <a:off x="5715079" y="5747638"/>
                  <a:ext cx="123353" cy="120484"/>
                </a:xfrm>
                <a:custGeom>
                  <a:avLst/>
                  <a:gdLst>
                    <a:gd name="T0" fmla="*/ 35 w 43"/>
                    <a:gd name="T1" fmla="*/ 0 h 42"/>
                    <a:gd name="T2" fmla="*/ 43 w 43"/>
                    <a:gd name="T3" fmla="*/ 8 h 42"/>
                    <a:gd name="T4" fmla="*/ 8 w 43"/>
                    <a:gd name="T5" fmla="*/ 42 h 42"/>
                    <a:gd name="T6" fmla="*/ 0 w 43"/>
                    <a:gd name="T7" fmla="*/ 42 h 42"/>
                    <a:gd name="T8" fmla="*/ 0 w 43"/>
                    <a:gd name="T9" fmla="*/ 34 h 42"/>
                    <a:gd name="T10" fmla="*/ 0 w 43"/>
                    <a:gd name="T11" fmla="*/ 34 h 42"/>
                    <a:gd name="T12" fmla="*/ 3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35" y="0"/>
                      </a:moveTo>
                      <a:lnTo>
                        <a:pt x="43" y="8"/>
                      </a:lnTo>
                      <a:lnTo>
                        <a:pt x="8" y="42"/>
                      </a:lnTo>
                      <a:lnTo>
                        <a:pt x="0" y="42"/>
                      </a:lnTo>
                      <a:lnTo>
                        <a:pt x="0" y="34"/>
                      </a:lnTo>
                      <a:lnTo>
                        <a:pt x="0" y="34"/>
                      </a:lnTo>
                      <a:lnTo>
                        <a:pt x="35"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51" name="Freeform 196"/>
                <p:cNvSpPr/>
                <p:nvPr/>
              </p:nvSpPr>
              <p:spPr bwMode="auto">
                <a:xfrm>
                  <a:off x="5680655" y="5716084"/>
                  <a:ext cx="123353" cy="123353"/>
                </a:xfrm>
                <a:custGeom>
                  <a:avLst/>
                  <a:gdLst>
                    <a:gd name="T0" fmla="*/ 35 w 43"/>
                    <a:gd name="T1" fmla="*/ 0 h 43"/>
                    <a:gd name="T2" fmla="*/ 43 w 43"/>
                    <a:gd name="T3" fmla="*/ 9 h 43"/>
                    <a:gd name="T4" fmla="*/ 8 w 43"/>
                    <a:gd name="T5" fmla="*/ 43 h 43"/>
                    <a:gd name="T6" fmla="*/ 8 w 43"/>
                    <a:gd name="T7" fmla="*/ 43 h 43"/>
                    <a:gd name="T8" fmla="*/ 0 w 43"/>
                    <a:gd name="T9" fmla="*/ 43 h 43"/>
                    <a:gd name="T10" fmla="*/ 0 w 43"/>
                    <a:gd name="T11" fmla="*/ 35 h 43"/>
                    <a:gd name="T12" fmla="*/ 35 w 43"/>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3" h="43">
                      <a:moveTo>
                        <a:pt x="35" y="0"/>
                      </a:moveTo>
                      <a:lnTo>
                        <a:pt x="43" y="9"/>
                      </a:lnTo>
                      <a:lnTo>
                        <a:pt x="8" y="43"/>
                      </a:lnTo>
                      <a:lnTo>
                        <a:pt x="8" y="43"/>
                      </a:lnTo>
                      <a:lnTo>
                        <a:pt x="0" y="43"/>
                      </a:lnTo>
                      <a:lnTo>
                        <a:pt x="0" y="35"/>
                      </a:lnTo>
                      <a:lnTo>
                        <a:pt x="35"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52" name="Freeform 197"/>
                <p:cNvSpPr/>
                <p:nvPr/>
              </p:nvSpPr>
              <p:spPr bwMode="auto">
                <a:xfrm>
                  <a:off x="5663443" y="5833698"/>
                  <a:ext cx="86060" cy="94667"/>
                </a:xfrm>
                <a:custGeom>
                  <a:avLst/>
                  <a:gdLst>
                    <a:gd name="T0" fmla="*/ 2 w 30"/>
                    <a:gd name="T1" fmla="*/ 0 h 33"/>
                    <a:gd name="T2" fmla="*/ 4 w 30"/>
                    <a:gd name="T3" fmla="*/ 4 h 33"/>
                    <a:gd name="T4" fmla="*/ 12 w 30"/>
                    <a:gd name="T5" fmla="*/ 8 h 33"/>
                    <a:gd name="T6" fmla="*/ 16 w 30"/>
                    <a:gd name="T7" fmla="*/ 16 h 33"/>
                    <a:gd name="T8" fmla="*/ 24 w 30"/>
                    <a:gd name="T9" fmla="*/ 18 h 33"/>
                    <a:gd name="T10" fmla="*/ 26 w 30"/>
                    <a:gd name="T11" fmla="*/ 27 h 33"/>
                    <a:gd name="T12" fmla="*/ 30 w 30"/>
                    <a:gd name="T13" fmla="*/ 31 h 33"/>
                    <a:gd name="T14" fmla="*/ 12 w 30"/>
                    <a:gd name="T15" fmla="*/ 33 h 33"/>
                    <a:gd name="T16" fmla="*/ 0 w 30"/>
                    <a:gd name="T17" fmla="*/ 18 h 33"/>
                    <a:gd name="T18" fmla="*/ 2 w 30"/>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2" y="0"/>
                      </a:moveTo>
                      <a:lnTo>
                        <a:pt x="4" y="4"/>
                      </a:lnTo>
                      <a:lnTo>
                        <a:pt x="12" y="8"/>
                      </a:lnTo>
                      <a:lnTo>
                        <a:pt x="16" y="16"/>
                      </a:lnTo>
                      <a:lnTo>
                        <a:pt x="24" y="18"/>
                      </a:lnTo>
                      <a:lnTo>
                        <a:pt x="26" y="27"/>
                      </a:lnTo>
                      <a:lnTo>
                        <a:pt x="30" y="31"/>
                      </a:lnTo>
                      <a:lnTo>
                        <a:pt x="12" y="33"/>
                      </a:lnTo>
                      <a:lnTo>
                        <a:pt x="0" y="18"/>
                      </a:lnTo>
                      <a:lnTo>
                        <a:pt x="2"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53" name="Freeform 198"/>
                <p:cNvSpPr/>
                <p:nvPr/>
              </p:nvSpPr>
              <p:spPr bwMode="auto">
                <a:xfrm>
                  <a:off x="5749503" y="5782062"/>
                  <a:ext cx="117616" cy="129091"/>
                </a:xfrm>
                <a:custGeom>
                  <a:avLst/>
                  <a:gdLst>
                    <a:gd name="T0" fmla="*/ 33 w 41"/>
                    <a:gd name="T1" fmla="*/ 0 h 45"/>
                    <a:gd name="T2" fmla="*/ 41 w 41"/>
                    <a:gd name="T3" fmla="*/ 8 h 45"/>
                    <a:gd name="T4" fmla="*/ 7 w 41"/>
                    <a:gd name="T5" fmla="*/ 45 h 45"/>
                    <a:gd name="T6" fmla="*/ 0 w 41"/>
                    <a:gd name="T7" fmla="*/ 43 h 45"/>
                    <a:gd name="T8" fmla="*/ 0 w 41"/>
                    <a:gd name="T9" fmla="*/ 34 h 45"/>
                    <a:gd name="T10" fmla="*/ 33 w 41"/>
                    <a:gd name="T11" fmla="*/ 0 h 45"/>
                  </a:gdLst>
                  <a:ahLst/>
                  <a:cxnLst>
                    <a:cxn ang="0">
                      <a:pos x="T0" y="T1"/>
                    </a:cxn>
                    <a:cxn ang="0">
                      <a:pos x="T2" y="T3"/>
                    </a:cxn>
                    <a:cxn ang="0">
                      <a:pos x="T4" y="T5"/>
                    </a:cxn>
                    <a:cxn ang="0">
                      <a:pos x="T6" y="T7"/>
                    </a:cxn>
                    <a:cxn ang="0">
                      <a:pos x="T8" y="T9"/>
                    </a:cxn>
                    <a:cxn ang="0">
                      <a:pos x="T10" y="T11"/>
                    </a:cxn>
                  </a:cxnLst>
                  <a:rect l="0" t="0" r="r" b="b"/>
                  <a:pathLst>
                    <a:path w="41" h="45">
                      <a:moveTo>
                        <a:pt x="33" y="0"/>
                      </a:moveTo>
                      <a:lnTo>
                        <a:pt x="41" y="8"/>
                      </a:lnTo>
                      <a:lnTo>
                        <a:pt x="7" y="45"/>
                      </a:lnTo>
                      <a:lnTo>
                        <a:pt x="0" y="43"/>
                      </a:lnTo>
                      <a:lnTo>
                        <a:pt x="0" y="34"/>
                      </a:lnTo>
                      <a:lnTo>
                        <a:pt x="33"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grpSp>
        <p:grpSp>
          <p:nvGrpSpPr>
            <p:cNvPr id="20" name="组合 19"/>
            <p:cNvGrpSpPr/>
            <p:nvPr/>
          </p:nvGrpSpPr>
          <p:grpSpPr>
            <a:xfrm>
              <a:off x="6387560" y="3949925"/>
              <a:ext cx="530112" cy="313988"/>
              <a:chOff x="6839593" y="4666153"/>
              <a:chExt cx="745852" cy="441774"/>
            </a:xfrm>
          </p:grpSpPr>
          <p:sp>
            <p:nvSpPr>
              <p:cNvPr id="39" name="Freeform 81"/>
              <p:cNvSpPr/>
              <p:nvPr/>
            </p:nvSpPr>
            <p:spPr bwMode="auto">
              <a:xfrm>
                <a:off x="7381769" y="4714921"/>
                <a:ext cx="203676" cy="344239"/>
              </a:xfrm>
              <a:custGeom>
                <a:avLst/>
                <a:gdLst>
                  <a:gd name="T0" fmla="*/ 10 w 71"/>
                  <a:gd name="T1" fmla="*/ 0 h 120"/>
                  <a:gd name="T2" fmla="*/ 14 w 71"/>
                  <a:gd name="T3" fmla="*/ 2 h 120"/>
                  <a:gd name="T4" fmla="*/ 18 w 71"/>
                  <a:gd name="T5" fmla="*/ 4 h 120"/>
                  <a:gd name="T6" fmla="*/ 67 w 71"/>
                  <a:gd name="T7" fmla="*/ 53 h 120"/>
                  <a:gd name="T8" fmla="*/ 71 w 71"/>
                  <a:gd name="T9" fmla="*/ 61 h 120"/>
                  <a:gd name="T10" fmla="*/ 67 w 71"/>
                  <a:gd name="T11" fmla="*/ 69 h 120"/>
                  <a:gd name="T12" fmla="*/ 18 w 71"/>
                  <a:gd name="T13" fmla="*/ 118 h 120"/>
                  <a:gd name="T14" fmla="*/ 10 w 71"/>
                  <a:gd name="T15" fmla="*/ 120 h 120"/>
                  <a:gd name="T16" fmla="*/ 4 w 71"/>
                  <a:gd name="T17" fmla="*/ 118 h 120"/>
                  <a:gd name="T18" fmla="*/ 0 w 71"/>
                  <a:gd name="T19" fmla="*/ 114 h 120"/>
                  <a:gd name="T20" fmla="*/ 0 w 71"/>
                  <a:gd name="T21" fmla="*/ 110 h 120"/>
                  <a:gd name="T22" fmla="*/ 0 w 71"/>
                  <a:gd name="T23" fmla="*/ 106 h 120"/>
                  <a:gd name="T24" fmla="*/ 4 w 71"/>
                  <a:gd name="T25" fmla="*/ 104 h 120"/>
                  <a:gd name="T26" fmla="*/ 44 w 71"/>
                  <a:gd name="T27" fmla="*/ 61 h 120"/>
                  <a:gd name="T28" fmla="*/ 4 w 71"/>
                  <a:gd name="T29" fmla="*/ 18 h 120"/>
                  <a:gd name="T30" fmla="*/ 0 w 71"/>
                  <a:gd name="T31" fmla="*/ 14 h 120"/>
                  <a:gd name="T32" fmla="*/ 0 w 71"/>
                  <a:gd name="T33" fmla="*/ 10 h 120"/>
                  <a:gd name="T34" fmla="*/ 0 w 71"/>
                  <a:gd name="T35" fmla="*/ 8 h 120"/>
                  <a:gd name="T36" fmla="*/ 4 w 71"/>
                  <a:gd name="T37" fmla="*/ 4 h 120"/>
                  <a:gd name="T38" fmla="*/ 6 w 71"/>
                  <a:gd name="T39" fmla="*/ 2 h 120"/>
                  <a:gd name="T40" fmla="*/ 10 w 71"/>
                  <a:gd name="T4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0">
                    <a:moveTo>
                      <a:pt x="10" y="0"/>
                    </a:moveTo>
                    <a:lnTo>
                      <a:pt x="14" y="2"/>
                    </a:lnTo>
                    <a:lnTo>
                      <a:pt x="18" y="4"/>
                    </a:lnTo>
                    <a:lnTo>
                      <a:pt x="67" y="53"/>
                    </a:lnTo>
                    <a:lnTo>
                      <a:pt x="71" y="61"/>
                    </a:lnTo>
                    <a:lnTo>
                      <a:pt x="67" y="69"/>
                    </a:lnTo>
                    <a:lnTo>
                      <a:pt x="18" y="118"/>
                    </a:lnTo>
                    <a:lnTo>
                      <a:pt x="10" y="120"/>
                    </a:lnTo>
                    <a:lnTo>
                      <a:pt x="4" y="118"/>
                    </a:lnTo>
                    <a:lnTo>
                      <a:pt x="0" y="114"/>
                    </a:lnTo>
                    <a:lnTo>
                      <a:pt x="0" y="110"/>
                    </a:lnTo>
                    <a:lnTo>
                      <a:pt x="0" y="106"/>
                    </a:lnTo>
                    <a:lnTo>
                      <a:pt x="4" y="104"/>
                    </a:lnTo>
                    <a:lnTo>
                      <a:pt x="44" y="61"/>
                    </a:lnTo>
                    <a:lnTo>
                      <a:pt x="4" y="18"/>
                    </a:lnTo>
                    <a:lnTo>
                      <a:pt x="0" y="14"/>
                    </a:lnTo>
                    <a:lnTo>
                      <a:pt x="0" y="10"/>
                    </a:lnTo>
                    <a:lnTo>
                      <a:pt x="0" y="8"/>
                    </a:lnTo>
                    <a:lnTo>
                      <a:pt x="4" y="4"/>
                    </a:lnTo>
                    <a:lnTo>
                      <a:pt x="6" y="2"/>
                    </a:lnTo>
                    <a:lnTo>
                      <a:pt x="10"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nvGrpSpPr>
              <p:cNvPr id="40" name="组合 39"/>
              <p:cNvGrpSpPr/>
              <p:nvPr/>
            </p:nvGrpSpPr>
            <p:grpSpPr>
              <a:xfrm>
                <a:off x="6839593" y="4666153"/>
                <a:ext cx="441774" cy="441774"/>
                <a:chOff x="6839593" y="4666155"/>
                <a:chExt cx="441774" cy="441774"/>
              </a:xfrm>
            </p:grpSpPr>
            <p:sp>
              <p:nvSpPr>
                <p:cNvPr id="41" name="Freeform 199"/>
                <p:cNvSpPr>
                  <a:spLocks noEditPoints="1"/>
                </p:cNvSpPr>
                <p:nvPr/>
              </p:nvSpPr>
              <p:spPr bwMode="auto">
                <a:xfrm>
                  <a:off x="6839593" y="4666155"/>
                  <a:ext cx="441774" cy="441774"/>
                </a:xfrm>
                <a:custGeom>
                  <a:avLst/>
                  <a:gdLst>
                    <a:gd name="T0" fmla="*/ 77 w 154"/>
                    <a:gd name="T1" fmla="*/ 8 h 154"/>
                    <a:gd name="T2" fmla="*/ 59 w 154"/>
                    <a:gd name="T3" fmla="*/ 10 h 154"/>
                    <a:gd name="T4" fmla="*/ 42 w 154"/>
                    <a:gd name="T5" fmla="*/ 16 h 154"/>
                    <a:gd name="T6" fmla="*/ 24 w 154"/>
                    <a:gd name="T7" fmla="*/ 32 h 154"/>
                    <a:gd name="T8" fmla="*/ 12 w 154"/>
                    <a:gd name="T9" fmla="*/ 53 h 154"/>
                    <a:gd name="T10" fmla="*/ 8 w 154"/>
                    <a:gd name="T11" fmla="*/ 77 h 154"/>
                    <a:gd name="T12" fmla="*/ 10 w 154"/>
                    <a:gd name="T13" fmla="*/ 93 h 154"/>
                    <a:gd name="T14" fmla="*/ 16 w 154"/>
                    <a:gd name="T15" fmla="*/ 110 h 154"/>
                    <a:gd name="T16" fmla="*/ 32 w 154"/>
                    <a:gd name="T17" fmla="*/ 130 h 154"/>
                    <a:gd name="T18" fmla="*/ 53 w 154"/>
                    <a:gd name="T19" fmla="*/ 142 h 154"/>
                    <a:gd name="T20" fmla="*/ 77 w 154"/>
                    <a:gd name="T21" fmla="*/ 146 h 154"/>
                    <a:gd name="T22" fmla="*/ 93 w 154"/>
                    <a:gd name="T23" fmla="*/ 144 h 154"/>
                    <a:gd name="T24" fmla="*/ 109 w 154"/>
                    <a:gd name="T25" fmla="*/ 136 h 154"/>
                    <a:gd name="T26" fmla="*/ 130 w 154"/>
                    <a:gd name="T27" fmla="*/ 122 h 154"/>
                    <a:gd name="T28" fmla="*/ 140 w 154"/>
                    <a:gd name="T29" fmla="*/ 99 h 154"/>
                    <a:gd name="T30" fmla="*/ 144 w 154"/>
                    <a:gd name="T31" fmla="*/ 77 h 154"/>
                    <a:gd name="T32" fmla="*/ 142 w 154"/>
                    <a:gd name="T33" fmla="*/ 59 h 154"/>
                    <a:gd name="T34" fmla="*/ 136 w 154"/>
                    <a:gd name="T35" fmla="*/ 42 h 154"/>
                    <a:gd name="T36" fmla="*/ 120 w 154"/>
                    <a:gd name="T37" fmla="*/ 24 h 154"/>
                    <a:gd name="T38" fmla="*/ 99 w 154"/>
                    <a:gd name="T39" fmla="*/ 12 h 154"/>
                    <a:gd name="T40" fmla="*/ 77 w 154"/>
                    <a:gd name="T41" fmla="*/ 8 h 154"/>
                    <a:gd name="T42" fmla="*/ 77 w 154"/>
                    <a:gd name="T43" fmla="*/ 0 h 154"/>
                    <a:gd name="T44" fmla="*/ 103 w 154"/>
                    <a:gd name="T45" fmla="*/ 4 h 154"/>
                    <a:gd name="T46" fmla="*/ 126 w 154"/>
                    <a:gd name="T47" fmla="*/ 18 h 154"/>
                    <a:gd name="T48" fmla="*/ 144 w 154"/>
                    <a:gd name="T49" fmla="*/ 38 h 154"/>
                    <a:gd name="T50" fmla="*/ 150 w 154"/>
                    <a:gd name="T51" fmla="*/ 57 h 154"/>
                    <a:gd name="T52" fmla="*/ 154 w 154"/>
                    <a:gd name="T53" fmla="*/ 77 h 154"/>
                    <a:gd name="T54" fmla="*/ 148 w 154"/>
                    <a:gd name="T55" fmla="*/ 103 h 154"/>
                    <a:gd name="T56" fmla="*/ 136 w 154"/>
                    <a:gd name="T57" fmla="*/ 126 h 154"/>
                    <a:gd name="T58" fmla="*/ 114 w 154"/>
                    <a:gd name="T59" fmla="*/ 144 h 154"/>
                    <a:gd name="T60" fmla="*/ 95 w 154"/>
                    <a:gd name="T61" fmla="*/ 152 h 154"/>
                    <a:gd name="T62" fmla="*/ 77 w 154"/>
                    <a:gd name="T63" fmla="*/ 154 h 154"/>
                    <a:gd name="T64" fmla="*/ 51 w 154"/>
                    <a:gd name="T65" fmla="*/ 148 h 154"/>
                    <a:gd name="T66" fmla="*/ 26 w 154"/>
                    <a:gd name="T67" fmla="*/ 136 h 154"/>
                    <a:gd name="T68" fmla="*/ 10 w 154"/>
                    <a:gd name="T69" fmla="*/ 114 h 154"/>
                    <a:gd name="T70" fmla="*/ 2 w 154"/>
                    <a:gd name="T71" fmla="*/ 95 h 154"/>
                    <a:gd name="T72" fmla="*/ 0 w 154"/>
                    <a:gd name="T73" fmla="*/ 77 h 154"/>
                    <a:gd name="T74" fmla="*/ 4 w 154"/>
                    <a:gd name="T75" fmla="*/ 50 h 154"/>
                    <a:gd name="T76" fmla="*/ 18 w 154"/>
                    <a:gd name="T77" fmla="*/ 28 h 154"/>
                    <a:gd name="T78" fmla="*/ 38 w 154"/>
                    <a:gd name="T79" fmla="*/ 10 h 154"/>
                    <a:gd name="T80" fmla="*/ 57 w 154"/>
                    <a:gd name="T81" fmla="*/ 2 h 154"/>
                    <a:gd name="T82" fmla="*/ 77 w 154"/>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4">
                      <a:moveTo>
                        <a:pt x="77" y="8"/>
                      </a:moveTo>
                      <a:lnTo>
                        <a:pt x="59" y="10"/>
                      </a:lnTo>
                      <a:lnTo>
                        <a:pt x="42" y="16"/>
                      </a:lnTo>
                      <a:lnTo>
                        <a:pt x="24" y="32"/>
                      </a:lnTo>
                      <a:lnTo>
                        <a:pt x="12" y="53"/>
                      </a:lnTo>
                      <a:lnTo>
                        <a:pt x="8" y="77"/>
                      </a:lnTo>
                      <a:lnTo>
                        <a:pt x="10" y="93"/>
                      </a:lnTo>
                      <a:lnTo>
                        <a:pt x="16" y="110"/>
                      </a:lnTo>
                      <a:lnTo>
                        <a:pt x="32" y="130"/>
                      </a:lnTo>
                      <a:lnTo>
                        <a:pt x="53" y="142"/>
                      </a:lnTo>
                      <a:lnTo>
                        <a:pt x="77" y="146"/>
                      </a:lnTo>
                      <a:lnTo>
                        <a:pt x="93" y="144"/>
                      </a:lnTo>
                      <a:lnTo>
                        <a:pt x="109" y="136"/>
                      </a:lnTo>
                      <a:lnTo>
                        <a:pt x="130" y="122"/>
                      </a:lnTo>
                      <a:lnTo>
                        <a:pt x="140" y="99"/>
                      </a:lnTo>
                      <a:lnTo>
                        <a:pt x="144" y="77"/>
                      </a:lnTo>
                      <a:lnTo>
                        <a:pt x="142" y="59"/>
                      </a:lnTo>
                      <a:lnTo>
                        <a:pt x="136" y="42"/>
                      </a:lnTo>
                      <a:lnTo>
                        <a:pt x="120" y="24"/>
                      </a:lnTo>
                      <a:lnTo>
                        <a:pt x="99" y="12"/>
                      </a:lnTo>
                      <a:lnTo>
                        <a:pt x="77" y="8"/>
                      </a:lnTo>
                      <a:close/>
                      <a:moveTo>
                        <a:pt x="77" y="0"/>
                      </a:moveTo>
                      <a:lnTo>
                        <a:pt x="103" y="4"/>
                      </a:lnTo>
                      <a:lnTo>
                        <a:pt x="126" y="18"/>
                      </a:lnTo>
                      <a:lnTo>
                        <a:pt x="144" y="38"/>
                      </a:lnTo>
                      <a:lnTo>
                        <a:pt x="150" y="57"/>
                      </a:lnTo>
                      <a:lnTo>
                        <a:pt x="154" y="77"/>
                      </a:lnTo>
                      <a:lnTo>
                        <a:pt x="148" y="103"/>
                      </a:lnTo>
                      <a:lnTo>
                        <a:pt x="136" y="126"/>
                      </a:lnTo>
                      <a:lnTo>
                        <a:pt x="114" y="144"/>
                      </a:lnTo>
                      <a:lnTo>
                        <a:pt x="95" y="152"/>
                      </a:lnTo>
                      <a:lnTo>
                        <a:pt x="77" y="154"/>
                      </a:lnTo>
                      <a:lnTo>
                        <a:pt x="51" y="148"/>
                      </a:lnTo>
                      <a:lnTo>
                        <a:pt x="26" y="136"/>
                      </a:lnTo>
                      <a:lnTo>
                        <a:pt x="10" y="114"/>
                      </a:lnTo>
                      <a:lnTo>
                        <a:pt x="2" y="95"/>
                      </a:lnTo>
                      <a:lnTo>
                        <a:pt x="0" y="77"/>
                      </a:lnTo>
                      <a:lnTo>
                        <a:pt x="4" y="50"/>
                      </a:lnTo>
                      <a:lnTo>
                        <a:pt x="18" y="28"/>
                      </a:lnTo>
                      <a:lnTo>
                        <a:pt x="38" y="10"/>
                      </a:lnTo>
                      <a:lnTo>
                        <a:pt x="57" y="2"/>
                      </a:lnTo>
                      <a:lnTo>
                        <a:pt x="77"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42" name="Freeform 200"/>
                <p:cNvSpPr>
                  <a:spLocks noEditPoints="1"/>
                </p:cNvSpPr>
                <p:nvPr/>
              </p:nvSpPr>
              <p:spPr bwMode="auto">
                <a:xfrm>
                  <a:off x="6902704" y="4818193"/>
                  <a:ext cx="197938" cy="192201"/>
                </a:xfrm>
                <a:custGeom>
                  <a:avLst/>
                  <a:gdLst>
                    <a:gd name="T0" fmla="*/ 35 w 69"/>
                    <a:gd name="T1" fmla="*/ 16 h 67"/>
                    <a:gd name="T2" fmla="*/ 29 w 69"/>
                    <a:gd name="T3" fmla="*/ 16 h 67"/>
                    <a:gd name="T4" fmla="*/ 23 w 69"/>
                    <a:gd name="T5" fmla="*/ 20 h 67"/>
                    <a:gd name="T6" fmla="*/ 18 w 69"/>
                    <a:gd name="T7" fmla="*/ 26 h 67"/>
                    <a:gd name="T8" fmla="*/ 16 w 69"/>
                    <a:gd name="T9" fmla="*/ 34 h 67"/>
                    <a:gd name="T10" fmla="*/ 18 w 69"/>
                    <a:gd name="T11" fmla="*/ 40 h 67"/>
                    <a:gd name="T12" fmla="*/ 23 w 69"/>
                    <a:gd name="T13" fmla="*/ 46 h 67"/>
                    <a:gd name="T14" fmla="*/ 29 w 69"/>
                    <a:gd name="T15" fmla="*/ 50 h 67"/>
                    <a:gd name="T16" fmla="*/ 35 w 69"/>
                    <a:gd name="T17" fmla="*/ 50 h 67"/>
                    <a:gd name="T18" fmla="*/ 43 w 69"/>
                    <a:gd name="T19" fmla="*/ 50 h 67"/>
                    <a:gd name="T20" fmla="*/ 47 w 69"/>
                    <a:gd name="T21" fmla="*/ 46 h 67"/>
                    <a:gd name="T22" fmla="*/ 51 w 69"/>
                    <a:gd name="T23" fmla="*/ 40 h 67"/>
                    <a:gd name="T24" fmla="*/ 53 w 69"/>
                    <a:gd name="T25" fmla="*/ 34 h 67"/>
                    <a:gd name="T26" fmla="*/ 51 w 69"/>
                    <a:gd name="T27" fmla="*/ 26 h 67"/>
                    <a:gd name="T28" fmla="*/ 47 w 69"/>
                    <a:gd name="T29" fmla="*/ 20 h 67"/>
                    <a:gd name="T30" fmla="*/ 43 w 69"/>
                    <a:gd name="T31" fmla="*/ 16 h 67"/>
                    <a:gd name="T32" fmla="*/ 35 w 69"/>
                    <a:gd name="T33" fmla="*/ 16 h 67"/>
                    <a:gd name="T34" fmla="*/ 29 w 69"/>
                    <a:gd name="T35" fmla="*/ 0 h 67"/>
                    <a:gd name="T36" fmla="*/ 41 w 69"/>
                    <a:gd name="T37" fmla="*/ 0 h 67"/>
                    <a:gd name="T38" fmla="*/ 41 w 69"/>
                    <a:gd name="T39" fmla="*/ 6 h 67"/>
                    <a:gd name="T40" fmla="*/ 51 w 69"/>
                    <a:gd name="T41" fmla="*/ 10 h 67"/>
                    <a:gd name="T42" fmla="*/ 55 w 69"/>
                    <a:gd name="T43" fmla="*/ 6 h 67"/>
                    <a:gd name="T44" fmla="*/ 63 w 69"/>
                    <a:gd name="T45" fmla="*/ 14 h 67"/>
                    <a:gd name="T46" fmla="*/ 59 w 69"/>
                    <a:gd name="T47" fmla="*/ 18 h 67"/>
                    <a:gd name="T48" fmla="*/ 63 w 69"/>
                    <a:gd name="T49" fmla="*/ 28 h 67"/>
                    <a:gd name="T50" fmla="*/ 69 w 69"/>
                    <a:gd name="T51" fmla="*/ 28 h 67"/>
                    <a:gd name="T52" fmla="*/ 69 w 69"/>
                    <a:gd name="T53" fmla="*/ 38 h 67"/>
                    <a:gd name="T54" fmla="*/ 63 w 69"/>
                    <a:gd name="T55" fmla="*/ 38 h 67"/>
                    <a:gd name="T56" fmla="*/ 59 w 69"/>
                    <a:gd name="T57" fmla="*/ 48 h 67"/>
                    <a:gd name="T58" fmla="*/ 63 w 69"/>
                    <a:gd name="T59" fmla="*/ 53 h 67"/>
                    <a:gd name="T60" fmla="*/ 55 w 69"/>
                    <a:gd name="T61" fmla="*/ 61 h 67"/>
                    <a:gd name="T62" fmla="*/ 51 w 69"/>
                    <a:gd name="T63" fmla="*/ 57 h 67"/>
                    <a:gd name="T64" fmla="*/ 41 w 69"/>
                    <a:gd name="T65" fmla="*/ 61 h 67"/>
                    <a:gd name="T66" fmla="*/ 41 w 69"/>
                    <a:gd name="T67" fmla="*/ 67 h 67"/>
                    <a:gd name="T68" fmla="*/ 29 w 69"/>
                    <a:gd name="T69" fmla="*/ 67 h 67"/>
                    <a:gd name="T70" fmla="*/ 29 w 69"/>
                    <a:gd name="T71" fmla="*/ 61 h 67"/>
                    <a:gd name="T72" fmla="*/ 18 w 69"/>
                    <a:gd name="T73" fmla="*/ 57 h 67"/>
                    <a:gd name="T74" fmla="*/ 14 w 69"/>
                    <a:gd name="T75" fmla="*/ 61 h 67"/>
                    <a:gd name="T76" fmla="*/ 6 w 69"/>
                    <a:gd name="T77" fmla="*/ 53 h 67"/>
                    <a:gd name="T78" fmla="*/ 12 w 69"/>
                    <a:gd name="T79" fmla="*/ 48 h 67"/>
                    <a:gd name="T80" fmla="*/ 8 w 69"/>
                    <a:gd name="T81" fmla="*/ 38 h 67"/>
                    <a:gd name="T82" fmla="*/ 0 w 69"/>
                    <a:gd name="T83" fmla="*/ 38 h 67"/>
                    <a:gd name="T84" fmla="*/ 0 w 69"/>
                    <a:gd name="T85" fmla="*/ 28 h 67"/>
                    <a:gd name="T86" fmla="*/ 8 w 69"/>
                    <a:gd name="T87" fmla="*/ 28 h 67"/>
                    <a:gd name="T88" fmla="*/ 12 w 69"/>
                    <a:gd name="T89" fmla="*/ 18 h 67"/>
                    <a:gd name="T90" fmla="*/ 6 w 69"/>
                    <a:gd name="T91" fmla="*/ 14 h 67"/>
                    <a:gd name="T92" fmla="*/ 14 w 69"/>
                    <a:gd name="T93" fmla="*/ 6 h 67"/>
                    <a:gd name="T94" fmla="*/ 20 w 69"/>
                    <a:gd name="T95" fmla="*/ 10 h 67"/>
                    <a:gd name="T96" fmla="*/ 29 w 69"/>
                    <a:gd name="T97" fmla="*/ 6 h 67"/>
                    <a:gd name="T98" fmla="*/ 29 w 69"/>
                    <a:gd name="T9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 h="67">
                      <a:moveTo>
                        <a:pt x="35" y="16"/>
                      </a:moveTo>
                      <a:lnTo>
                        <a:pt x="29" y="16"/>
                      </a:lnTo>
                      <a:lnTo>
                        <a:pt x="23" y="20"/>
                      </a:lnTo>
                      <a:lnTo>
                        <a:pt x="18" y="26"/>
                      </a:lnTo>
                      <a:lnTo>
                        <a:pt x="16" y="34"/>
                      </a:lnTo>
                      <a:lnTo>
                        <a:pt x="18" y="40"/>
                      </a:lnTo>
                      <a:lnTo>
                        <a:pt x="23" y="46"/>
                      </a:lnTo>
                      <a:lnTo>
                        <a:pt x="29" y="50"/>
                      </a:lnTo>
                      <a:lnTo>
                        <a:pt x="35" y="50"/>
                      </a:lnTo>
                      <a:lnTo>
                        <a:pt x="43" y="50"/>
                      </a:lnTo>
                      <a:lnTo>
                        <a:pt x="47" y="46"/>
                      </a:lnTo>
                      <a:lnTo>
                        <a:pt x="51" y="40"/>
                      </a:lnTo>
                      <a:lnTo>
                        <a:pt x="53" y="34"/>
                      </a:lnTo>
                      <a:lnTo>
                        <a:pt x="51" y="26"/>
                      </a:lnTo>
                      <a:lnTo>
                        <a:pt x="47" y="20"/>
                      </a:lnTo>
                      <a:lnTo>
                        <a:pt x="43" y="16"/>
                      </a:lnTo>
                      <a:lnTo>
                        <a:pt x="35" y="16"/>
                      </a:lnTo>
                      <a:close/>
                      <a:moveTo>
                        <a:pt x="29" y="0"/>
                      </a:moveTo>
                      <a:lnTo>
                        <a:pt x="41" y="0"/>
                      </a:lnTo>
                      <a:lnTo>
                        <a:pt x="41" y="6"/>
                      </a:lnTo>
                      <a:lnTo>
                        <a:pt x="51" y="10"/>
                      </a:lnTo>
                      <a:lnTo>
                        <a:pt x="55" y="6"/>
                      </a:lnTo>
                      <a:lnTo>
                        <a:pt x="63" y="14"/>
                      </a:lnTo>
                      <a:lnTo>
                        <a:pt x="59" y="18"/>
                      </a:lnTo>
                      <a:lnTo>
                        <a:pt x="63" y="28"/>
                      </a:lnTo>
                      <a:lnTo>
                        <a:pt x="69" y="28"/>
                      </a:lnTo>
                      <a:lnTo>
                        <a:pt x="69" y="38"/>
                      </a:lnTo>
                      <a:lnTo>
                        <a:pt x="63" y="38"/>
                      </a:lnTo>
                      <a:lnTo>
                        <a:pt x="59" y="48"/>
                      </a:lnTo>
                      <a:lnTo>
                        <a:pt x="63" y="53"/>
                      </a:lnTo>
                      <a:lnTo>
                        <a:pt x="55" y="61"/>
                      </a:lnTo>
                      <a:lnTo>
                        <a:pt x="51" y="57"/>
                      </a:lnTo>
                      <a:lnTo>
                        <a:pt x="41" y="61"/>
                      </a:lnTo>
                      <a:lnTo>
                        <a:pt x="41" y="67"/>
                      </a:lnTo>
                      <a:lnTo>
                        <a:pt x="29" y="67"/>
                      </a:lnTo>
                      <a:lnTo>
                        <a:pt x="29" y="61"/>
                      </a:lnTo>
                      <a:lnTo>
                        <a:pt x="18" y="57"/>
                      </a:lnTo>
                      <a:lnTo>
                        <a:pt x="14" y="61"/>
                      </a:lnTo>
                      <a:lnTo>
                        <a:pt x="6" y="53"/>
                      </a:lnTo>
                      <a:lnTo>
                        <a:pt x="12" y="48"/>
                      </a:lnTo>
                      <a:lnTo>
                        <a:pt x="8" y="38"/>
                      </a:lnTo>
                      <a:lnTo>
                        <a:pt x="0" y="38"/>
                      </a:lnTo>
                      <a:lnTo>
                        <a:pt x="0" y="28"/>
                      </a:lnTo>
                      <a:lnTo>
                        <a:pt x="8" y="28"/>
                      </a:lnTo>
                      <a:lnTo>
                        <a:pt x="12" y="18"/>
                      </a:lnTo>
                      <a:lnTo>
                        <a:pt x="6" y="14"/>
                      </a:lnTo>
                      <a:lnTo>
                        <a:pt x="14" y="6"/>
                      </a:lnTo>
                      <a:lnTo>
                        <a:pt x="20" y="10"/>
                      </a:lnTo>
                      <a:lnTo>
                        <a:pt x="29" y="6"/>
                      </a:lnTo>
                      <a:lnTo>
                        <a:pt x="29"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43" name="Freeform 201"/>
                <p:cNvSpPr>
                  <a:spLocks noEditPoints="1"/>
                </p:cNvSpPr>
                <p:nvPr/>
              </p:nvSpPr>
              <p:spPr bwMode="auto">
                <a:xfrm>
                  <a:off x="7077691" y="4763689"/>
                  <a:ext cx="134828" cy="129091"/>
                </a:xfrm>
                <a:custGeom>
                  <a:avLst/>
                  <a:gdLst>
                    <a:gd name="T0" fmla="*/ 24 w 47"/>
                    <a:gd name="T1" fmla="*/ 10 h 45"/>
                    <a:gd name="T2" fmla="*/ 16 w 47"/>
                    <a:gd name="T3" fmla="*/ 12 h 45"/>
                    <a:gd name="T4" fmla="*/ 12 w 47"/>
                    <a:gd name="T5" fmla="*/ 23 h 45"/>
                    <a:gd name="T6" fmla="*/ 14 w 47"/>
                    <a:gd name="T7" fmla="*/ 31 h 45"/>
                    <a:gd name="T8" fmla="*/ 22 w 47"/>
                    <a:gd name="T9" fmla="*/ 35 h 45"/>
                    <a:gd name="T10" fmla="*/ 31 w 47"/>
                    <a:gd name="T11" fmla="*/ 33 h 45"/>
                    <a:gd name="T12" fmla="*/ 37 w 47"/>
                    <a:gd name="T13" fmla="*/ 25 h 45"/>
                    <a:gd name="T14" fmla="*/ 33 w 47"/>
                    <a:gd name="T15" fmla="*/ 14 h 45"/>
                    <a:gd name="T16" fmla="*/ 24 w 47"/>
                    <a:gd name="T17" fmla="*/ 10 h 45"/>
                    <a:gd name="T18" fmla="*/ 22 w 47"/>
                    <a:gd name="T19" fmla="*/ 0 h 45"/>
                    <a:gd name="T20" fmla="*/ 28 w 47"/>
                    <a:gd name="T21" fmla="*/ 0 h 45"/>
                    <a:gd name="T22" fmla="*/ 28 w 47"/>
                    <a:gd name="T23" fmla="*/ 4 h 45"/>
                    <a:gd name="T24" fmla="*/ 35 w 47"/>
                    <a:gd name="T25" fmla="*/ 8 h 45"/>
                    <a:gd name="T26" fmla="*/ 39 w 47"/>
                    <a:gd name="T27" fmla="*/ 4 h 45"/>
                    <a:gd name="T28" fmla="*/ 43 w 47"/>
                    <a:gd name="T29" fmla="*/ 10 h 45"/>
                    <a:gd name="T30" fmla="*/ 41 w 47"/>
                    <a:gd name="T31" fmla="*/ 14 h 45"/>
                    <a:gd name="T32" fmla="*/ 43 w 47"/>
                    <a:gd name="T33" fmla="*/ 21 h 45"/>
                    <a:gd name="T34" fmla="*/ 47 w 47"/>
                    <a:gd name="T35" fmla="*/ 21 h 45"/>
                    <a:gd name="T36" fmla="*/ 47 w 47"/>
                    <a:gd name="T37" fmla="*/ 29 h 45"/>
                    <a:gd name="T38" fmla="*/ 43 w 47"/>
                    <a:gd name="T39" fmla="*/ 29 h 45"/>
                    <a:gd name="T40" fmla="*/ 39 w 47"/>
                    <a:gd name="T41" fmla="*/ 35 h 45"/>
                    <a:gd name="T42" fmla="*/ 41 w 47"/>
                    <a:gd name="T43" fmla="*/ 37 h 45"/>
                    <a:gd name="T44" fmla="*/ 35 w 47"/>
                    <a:gd name="T45" fmla="*/ 43 h 45"/>
                    <a:gd name="T46" fmla="*/ 33 w 47"/>
                    <a:gd name="T47" fmla="*/ 39 h 45"/>
                    <a:gd name="T48" fmla="*/ 26 w 47"/>
                    <a:gd name="T49" fmla="*/ 41 h 45"/>
                    <a:gd name="T50" fmla="*/ 24 w 47"/>
                    <a:gd name="T51" fmla="*/ 45 h 45"/>
                    <a:gd name="T52" fmla="*/ 18 w 47"/>
                    <a:gd name="T53" fmla="*/ 45 h 45"/>
                    <a:gd name="T54" fmla="*/ 18 w 47"/>
                    <a:gd name="T55" fmla="*/ 41 h 45"/>
                    <a:gd name="T56" fmla="*/ 12 w 47"/>
                    <a:gd name="T57" fmla="*/ 37 h 45"/>
                    <a:gd name="T58" fmla="*/ 8 w 47"/>
                    <a:gd name="T59" fmla="*/ 41 h 45"/>
                    <a:gd name="T60" fmla="*/ 4 w 47"/>
                    <a:gd name="T61" fmla="*/ 35 h 45"/>
                    <a:gd name="T62" fmla="*/ 6 w 47"/>
                    <a:gd name="T63" fmla="*/ 31 h 45"/>
                    <a:gd name="T64" fmla="*/ 4 w 47"/>
                    <a:gd name="T65" fmla="*/ 25 h 45"/>
                    <a:gd name="T66" fmla="*/ 0 w 47"/>
                    <a:gd name="T67" fmla="*/ 25 h 45"/>
                    <a:gd name="T68" fmla="*/ 2 w 47"/>
                    <a:gd name="T69" fmla="*/ 16 h 45"/>
                    <a:gd name="T70" fmla="*/ 6 w 47"/>
                    <a:gd name="T71" fmla="*/ 16 h 45"/>
                    <a:gd name="T72" fmla="*/ 8 w 47"/>
                    <a:gd name="T73" fmla="*/ 10 h 45"/>
                    <a:gd name="T74" fmla="*/ 6 w 47"/>
                    <a:gd name="T75" fmla="*/ 8 h 45"/>
                    <a:gd name="T76" fmla="*/ 12 w 47"/>
                    <a:gd name="T77" fmla="*/ 2 h 45"/>
                    <a:gd name="T78" fmla="*/ 14 w 47"/>
                    <a:gd name="T79" fmla="*/ 6 h 45"/>
                    <a:gd name="T80" fmla="*/ 22 w 47"/>
                    <a:gd name="T81" fmla="*/ 4 h 45"/>
                    <a:gd name="T82" fmla="*/ 22 w 47"/>
                    <a:gd name="T8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45">
                      <a:moveTo>
                        <a:pt x="24" y="10"/>
                      </a:moveTo>
                      <a:lnTo>
                        <a:pt x="16" y="12"/>
                      </a:lnTo>
                      <a:lnTo>
                        <a:pt x="12" y="23"/>
                      </a:lnTo>
                      <a:lnTo>
                        <a:pt x="14" y="31"/>
                      </a:lnTo>
                      <a:lnTo>
                        <a:pt x="22" y="35"/>
                      </a:lnTo>
                      <a:lnTo>
                        <a:pt x="31" y="33"/>
                      </a:lnTo>
                      <a:lnTo>
                        <a:pt x="37" y="25"/>
                      </a:lnTo>
                      <a:lnTo>
                        <a:pt x="33" y="14"/>
                      </a:lnTo>
                      <a:lnTo>
                        <a:pt x="24" y="10"/>
                      </a:lnTo>
                      <a:close/>
                      <a:moveTo>
                        <a:pt x="22" y="0"/>
                      </a:moveTo>
                      <a:lnTo>
                        <a:pt x="28" y="0"/>
                      </a:lnTo>
                      <a:lnTo>
                        <a:pt x="28" y="4"/>
                      </a:lnTo>
                      <a:lnTo>
                        <a:pt x="35" y="8"/>
                      </a:lnTo>
                      <a:lnTo>
                        <a:pt x="39" y="4"/>
                      </a:lnTo>
                      <a:lnTo>
                        <a:pt x="43" y="10"/>
                      </a:lnTo>
                      <a:lnTo>
                        <a:pt x="41" y="14"/>
                      </a:lnTo>
                      <a:lnTo>
                        <a:pt x="43" y="21"/>
                      </a:lnTo>
                      <a:lnTo>
                        <a:pt x="47" y="21"/>
                      </a:lnTo>
                      <a:lnTo>
                        <a:pt x="47" y="29"/>
                      </a:lnTo>
                      <a:lnTo>
                        <a:pt x="43" y="29"/>
                      </a:lnTo>
                      <a:lnTo>
                        <a:pt x="39" y="35"/>
                      </a:lnTo>
                      <a:lnTo>
                        <a:pt x="41" y="37"/>
                      </a:lnTo>
                      <a:lnTo>
                        <a:pt x="35" y="43"/>
                      </a:lnTo>
                      <a:lnTo>
                        <a:pt x="33" y="39"/>
                      </a:lnTo>
                      <a:lnTo>
                        <a:pt x="26" y="41"/>
                      </a:lnTo>
                      <a:lnTo>
                        <a:pt x="24" y="45"/>
                      </a:lnTo>
                      <a:lnTo>
                        <a:pt x="18" y="45"/>
                      </a:lnTo>
                      <a:lnTo>
                        <a:pt x="18" y="41"/>
                      </a:lnTo>
                      <a:lnTo>
                        <a:pt x="12" y="37"/>
                      </a:lnTo>
                      <a:lnTo>
                        <a:pt x="8" y="41"/>
                      </a:lnTo>
                      <a:lnTo>
                        <a:pt x="4" y="35"/>
                      </a:lnTo>
                      <a:lnTo>
                        <a:pt x="6" y="31"/>
                      </a:lnTo>
                      <a:lnTo>
                        <a:pt x="4" y="25"/>
                      </a:lnTo>
                      <a:lnTo>
                        <a:pt x="0" y="25"/>
                      </a:lnTo>
                      <a:lnTo>
                        <a:pt x="2" y="16"/>
                      </a:lnTo>
                      <a:lnTo>
                        <a:pt x="6" y="16"/>
                      </a:lnTo>
                      <a:lnTo>
                        <a:pt x="8" y="10"/>
                      </a:lnTo>
                      <a:lnTo>
                        <a:pt x="6" y="8"/>
                      </a:lnTo>
                      <a:lnTo>
                        <a:pt x="12" y="2"/>
                      </a:lnTo>
                      <a:lnTo>
                        <a:pt x="14" y="6"/>
                      </a:lnTo>
                      <a:lnTo>
                        <a:pt x="22" y="4"/>
                      </a:lnTo>
                      <a:lnTo>
                        <a:pt x="22"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44" name="Freeform 202"/>
                <p:cNvSpPr>
                  <a:spLocks noEditPoints="1"/>
                </p:cNvSpPr>
                <p:nvPr/>
              </p:nvSpPr>
              <p:spPr bwMode="auto">
                <a:xfrm>
                  <a:off x="7094903" y="4898515"/>
                  <a:ext cx="88929" cy="94667"/>
                </a:xfrm>
                <a:custGeom>
                  <a:avLst/>
                  <a:gdLst>
                    <a:gd name="T0" fmla="*/ 16 w 31"/>
                    <a:gd name="T1" fmla="*/ 8 h 33"/>
                    <a:gd name="T2" fmla="*/ 10 w 31"/>
                    <a:gd name="T3" fmla="*/ 10 h 33"/>
                    <a:gd name="T4" fmla="*/ 8 w 31"/>
                    <a:gd name="T5" fmla="*/ 16 h 33"/>
                    <a:gd name="T6" fmla="*/ 10 w 31"/>
                    <a:gd name="T7" fmla="*/ 22 h 33"/>
                    <a:gd name="T8" fmla="*/ 14 w 31"/>
                    <a:gd name="T9" fmla="*/ 25 h 33"/>
                    <a:gd name="T10" fmla="*/ 20 w 31"/>
                    <a:gd name="T11" fmla="*/ 22 h 33"/>
                    <a:gd name="T12" fmla="*/ 25 w 31"/>
                    <a:gd name="T13" fmla="*/ 16 h 33"/>
                    <a:gd name="T14" fmla="*/ 22 w 31"/>
                    <a:gd name="T15" fmla="*/ 10 h 33"/>
                    <a:gd name="T16" fmla="*/ 16 w 31"/>
                    <a:gd name="T17" fmla="*/ 8 h 33"/>
                    <a:gd name="T18" fmla="*/ 14 w 31"/>
                    <a:gd name="T19" fmla="*/ 0 h 33"/>
                    <a:gd name="T20" fmla="*/ 20 w 31"/>
                    <a:gd name="T21" fmla="*/ 2 h 33"/>
                    <a:gd name="T22" fmla="*/ 20 w 31"/>
                    <a:gd name="T23" fmla="*/ 4 h 33"/>
                    <a:gd name="T24" fmla="*/ 25 w 31"/>
                    <a:gd name="T25" fmla="*/ 6 h 33"/>
                    <a:gd name="T26" fmla="*/ 27 w 31"/>
                    <a:gd name="T27" fmla="*/ 4 h 33"/>
                    <a:gd name="T28" fmla="*/ 29 w 31"/>
                    <a:gd name="T29" fmla="*/ 8 h 33"/>
                    <a:gd name="T30" fmla="*/ 27 w 31"/>
                    <a:gd name="T31" fmla="*/ 10 h 33"/>
                    <a:gd name="T32" fmla="*/ 29 w 31"/>
                    <a:gd name="T33" fmla="*/ 14 h 33"/>
                    <a:gd name="T34" fmla="*/ 31 w 31"/>
                    <a:gd name="T35" fmla="*/ 14 h 33"/>
                    <a:gd name="T36" fmla="*/ 31 w 31"/>
                    <a:gd name="T37" fmla="*/ 20 h 33"/>
                    <a:gd name="T38" fmla="*/ 29 w 31"/>
                    <a:gd name="T39" fmla="*/ 20 h 33"/>
                    <a:gd name="T40" fmla="*/ 27 w 31"/>
                    <a:gd name="T41" fmla="*/ 25 h 33"/>
                    <a:gd name="T42" fmla="*/ 29 w 31"/>
                    <a:gd name="T43" fmla="*/ 27 h 33"/>
                    <a:gd name="T44" fmla="*/ 25 w 31"/>
                    <a:gd name="T45" fmla="*/ 31 h 33"/>
                    <a:gd name="T46" fmla="*/ 22 w 31"/>
                    <a:gd name="T47" fmla="*/ 29 h 33"/>
                    <a:gd name="T48" fmla="*/ 18 w 31"/>
                    <a:gd name="T49" fmla="*/ 29 h 33"/>
                    <a:gd name="T50" fmla="*/ 16 w 31"/>
                    <a:gd name="T51" fmla="*/ 33 h 33"/>
                    <a:gd name="T52" fmla="*/ 12 w 31"/>
                    <a:gd name="T53" fmla="*/ 31 h 33"/>
                    <a:gd name="T54" fmla="*/ 12 w 31"/>
                    <a:gd name="T55" fmla="*/ 29 h 33"/>
                    <a:gd name="T56" fmla="*/ 8 w 31"/>
                    <a:gd name="T57" fmla="*/ 27 h 33"/>
                    <a:gd name="T58" fmla="*/ 6 w 31"/>
                    <a:gd name="T59" fmla="*/ 29 h 33"/>
                    <a:gd name="T60" fmla="*/ 2 w 31"/>
                    <a:gd name="T61" fmla="*/ 25 h 33"/>
                    <a:gd name="T62" fmla="*/ 4 w 31"/>
                    <a:gd name="T63" fmla="*/ 22 h 33"/>
                    <a:gd name="T64" fmla="*/ 4 w 31"/>
                    <a:gd name="T65" fmla="*/ 18 h 33"/>
                    <a:gd name="T66" fmla="*/ 0 w 31"/>
                    <a:gd name="T67" fmla="*/ 18 h 33"/>
                    <a:gd name="T68" fmla="*/ 0 w 31"/>
                    <a:gd name="T69" fmla="*/ 12 h 33"/>
                    <a:gd name="T70" fmla="*/ 4 w 31"/>
                    <a:gd name="T71" fmla="*/ 12 h 33"/>
                    <a:gd name="T72" fmla="*/ 6 w 31"/>
                    <a:gd name="T73" fmla="*/ 8 h 33"/>
                    <a:gd name="T74" fmla="*/ 4 w 31"/>
                    <a:gd name="T75" fmla="*/ 6 h 33"/>
                    <a:gd name="T76" fmla="*/ 8 w 31"/>
                    <a:gd name="T77" fmla="*/ 2 h 33"/>
                    <a:gd name="T78" fmla="*/ 10 w 31"/>
                    <a:gd name="T79" fmla="*/ 6 h 33"/>
                    <a:gd name="T80" fmla="*/ 14 w 31"/>
                    <a:gd name="T81" fmla="*/ 4 h 33"/>
                    <a:gd name="T82" fmla="*/ 14 w 31"/>
                    <a:gd name="T8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6" y="8"/>
                      </a:moveTo>
                      <a:lnTo>
                        <a:pt x="10" y="10"/>
                      </a:lnTo>
                      <a:lnTo>
                        <a:pt x="8" y="16"/>
                      </a:lnTo>
                      <a:lnTo>
                        <a:pt x="10" y="22"/>
                      </a:lnTo>
                      <a:lnTo>
                        <a:pt x="14" y="25"/>
                      </a:lnTo>
                      <a:lnTo>
                        <a:pt x="20" y="22"/>
                      </a:lnTo>
                      <a:lnTo>
                        <a:pt x="25" y="16"/>
                      </a:lnTo>
                      <a:lnTo>
                        <a:pt x="22" y="10"/>
                      </a:lnTo>
                      <a:lnTo>
                        <a:pt x="16" y="8"/>
                      </a:lnTo>
                      <a:close/>
                      <a:moveTo>
                        <a:pt x="14" y="0"/>
                      </a:moveTo>
                      <a:lnTo>
                        <a:pt x="20" y="2"/>
                      </a:lnTo>
                      <a:lnTo>
                        <a:pt x="20" y="4"/>
                      </a:lnTo>
                      <a:lnTo>
                        <a:pt x="25" y="6"/>
                      </a:lnTo>
                      <a:lnTo>
                        <a:pt x="27" y="4"/>
                      </a:lnTo>
                      <a:lnTo>
                        <a:pt x="29" y="8"/>
                      </a:lnTo>
                      <a:lnTo>
                        <a:pt x="27" y="10"/>
                      </a:lnTo>
                      <a:lnTo>
                        <a:pt x="29" y="14"/>
                      </a:lnTo>
                      <a:lnTo>
                        <a:pt x="31" y="14"/>
                      </a:lnTo>
                      <a:lnTo>
                        <a:pt x="31" y="20"/>
                      </a:lnTo>
                      <a:lnTo>
                        <a:pt x="29" y="20"/>
                      </a:lnTo>
                      <a:lnTo>
                        <a:pt x="27" y="25"/>
                      </a:lnTo>
                      <a:lnTo>
                        <a:pt x="29" y="27"/>
                      </a:lnTo>
                      <a:lnTo>
                        <a:pt x="25" y="31"/>
                      </a:lnTo>
                      <a:lnTo>
                        <a:pt x="22" y="29"/>
                      </a:lnTo>
                      <a:lnTo>
                        <a:pt x="18" y="29"/>
                      </a:lnTo>
                      <a:lnTo>
                        <a:pt x="16" y="33"/>
                      </a:lnTo>
                      <a:lnTo>
                        <a:pt x="12" y="31"/>
                      </a:lnTo>
                      <a:lnTo>
                        <a:pt x="12" y="29"/>
                      </a:lnTo>
                      <a:lnTo>
                        <a:pt x="8" y="27"/>
                      </a:lnTo>
                      <a:lnTo>
                        <a:pt x="6" y="29"/>
                      </a:lnTo>
                      <a:lnTo>
                        <a:pt x="2" y="25"/>
                      </a:lnTo>
                      <a:lnTo>
                        <a:pt x="4" y="22"/>
                      </a:lnTo>
                      <a:lnTo>
                        <a:pt x="4" y="18"/>
                      </a:lnTo>
                      <a:lnTo>
                        <a:pt x="0" y="18"/>
                      </a:lnTo>
                      <a:lnTo>
                        <a:pt x="0" y="12"/>
                      </a:lnTo>
                      <a:lnTo>
                        <a:pt x="4" y="12"/>
                      </a:lnTo>
                      <a:lnTo>
                        <a:pt x="6" y="8"/>
                      </a:lnTo>
                      <a:lnTo>
                        <a:pt x="4" y="6"/>
                      </a:lnTo>
                      <a:lnTo>
                        <a:pt x="8" y="2"/>
                      </a:lnTo>
                      <a:lnTo>
                        <a:pt x="10" y="6"/>
                      </a:lnTo>
                      <a:lnTo>
                        <a:pt x="14" y="4"/>
                      </a:lnTo>
                      <a:lnTo>
                        <a:pt x="14"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grpSp>
        <p:grpSp>
          <p:nvGrpSpPr>
            <p:cNvPr id="21" name="组合 20"/>
            <p:cNvGrpSpPr/>
            <p:nvPr/>
          </p:nvGrpSpPr>
          <p:grpSpPr>
            <a:xfrm>
              <a:off x="6387560" y="2606309"/>
              <a:ext cx="530112" cy="316028"/>
              <a:chOff x="6839593" y="2775708"/>
              <a:chExt cx="745852" cy="444643"/>
            </a:xfrm>
          </p:grpSpPr>
          <p:sp>
            <p:nvSpPr>
              <p:cNvPr id="33" name="Freeform 83"/>
              <p:cNvSpPr/>
              <p:nvPr/>
            </p:nvSpPr>
            <p:spPr bwMode="auto">
              <a:xfrm>
                <a:off x="7381769" y="2824475"/>
                <a:ext cx="203676" cy="347109"/>
              </a:xfrm>
              <a:custGeom>
                <a:avLst/>
                <a:gdLst>
                  <a:gd name="T0" fmla="*/ 10 w 71"/>
                  <a:gd name="T1" fmla="*/ 0 h 121"/>
                  <a:gd name="T2" fmla="*/ 14 w 71"/>
                  <a:gd name="T3" fmla="*/ 3 h 121"/>
                  <a:gd name="T4" fmla="*/ 18 w 71"/>
                  <a:gd name="T5" fmla="*/ 5 h 121"/>
                  <a:gd name="T6" fmla="*/ 67 w 71"/>
                  <a:gd name="T7" fmla="*/ 53 h 121"/>
                  <a:gd name="T8" fmla="*/ 71 w 71"/>
                  <a:gd name="T9" fmla="*/ 62 h 121"/>
                  <a:gd name="T10" fmla="*/ 67 w 71"/>
                  <a:gd name="T11" fmla="*/ 68 h 121"/>
                  <a:gd name="T12" fmla="*/ 18 w 71"/>
                  <a:gd name="T13" fmla="*/ 119 h 121"/>
                  <a:gd name="T14" fmla="*/ 10 w 71"/>
                  <a:gd name="T15" fmla="*/ 121 h 121"/>
                  <a:gd name="T16" fmla="*/ 4 w 71"/>
                  <a:gd name="T17" fmla="*/ 119 h 121"/>
                  <a:gd name="T18" fmla="*/ 0 w 71"/>
                  <a:gd name="T19" fmla="*/ 115 h 121"/>
                  <a:gd name="T20" fmla="*/ 0 w 71"/>
                  <a:gd name="T21" fmla="*/ 111 h 121"/>
                  <a:gd name="T22" fmla="*/ 0 w 71"/>
                  <a:gd name="T23" fmla="*/ 106 h 121"/>
                  <a:gd name="T24" fmla="*/ 4 w 71"/>
                  <a:gd name="T25" fmla="*/ 104 h 121"/>
                  <a:gd name="T26" fmla="*/ 44 w 71"/>
                  <a:gd name="T27" fmla="*/ 62 h 121"/>
                  <a:gd name="T28" fmla="*/ 4 w 71"/>
                  <a:gd name="T29" fmla="*/ 19 h 121"/>
                  <a:gd name="T30" fmla="*/ 0 w 71"/>
                  <a:gd name="T31" fmla="*/ 15 h 121"/>
                  <a:gd name="T32" fmla="*/ 0 w 71"/>
                  <a:gd name="T33" fmla="*/ 11 h 121"/>
                  <a:gd name="T34" fmla="*/ 0 w 71"/>
                  <a:gd name="T35" fmla="*/ 7 h 121"/>
                  <a:gd name="T36" fmla="*/ 4 w 71"/>
                  <a:gd name="T37" fmla="*/ 5 h 121"/>
                  <a:gd name="T38" fmla="*/ 6 w 71"/>
                  <a:gd name="T39" fmla="*/ 3 h 121"/>
                  <a:gd name="T40" fmla="*/ 10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10" y="0"/>
                    </a:moveTo>
                    <a:lnTo>
                      <a:pt x="14" y="3"/>
                    </a:lnTo>
                    <a:lnTo>
                      <a:pt x="18" y="5"/>
                    </a:lnTo>
                    <a:lnTo>
                      <a:pt x="67" y="53"/>
                    </a:lnTo>
                    <a:lnTo>
                      <a:pt x="71" y="62"/>
                    </a:lnTo>
                    <a:lnTo>
                      <a:pt x="67" y="68"/>
                    </a:lnTo>
                    <a:lnTo>
                      <a:pt x="18" y="119"/>
                    </a:lnTo>
                    <a:lnTo>
                      <a:pt x="10" y="121"/>
                    </a:lnTo>
                    <a:lnTo>
                      <a:pt x="4" y="119"/>
                    </a:lnTo>
                    <a:lnTo>
                      <a:pt x="0" y="115"/>
                    </a:lnTo>
                    <a:lnTo>
                      <a:pt x="0" y="111"/>
                    </a:lnTo>
                    <a:lnTo>
                      <a:pt x="0" y="106"/>
                    </a:lnTo>
                    <a:lnTo>
                      <a:pt x="4" y="104"/>
                    </a:lnTo>
                    <a:lnTo>
                      <a:pt x="44" y="62"/>
                    </a:lnTo>
                    <a:lnTo>
                      <a:pt x="4" y="19"/>
                    </a:lnTo>
                    <a:lnTo>
                      <a:pt x="0" y="15"/>
                    </a:lnTo>
                    <a:lnTo>
                      <a:pt x="0" y="11"/>
                    </a:lnTo>
                    <a:lnTo>
                      <a:pt x="0" y="7"/>
                    </a:lnTo>
                    <a:lnTo>
                      <a:pt x="4" y="5"/>
                    </a:lnTo>
                    <a:lnTo>
                      <a:pt x="6" y="3"/>
                    </a:lnTo>
                    <a:lnTo>
                      <a:pt x="10"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nvGrpSpPr>
              <p:cNvPr id="34" name="组合 33"/>
              <p:cNvGrpSpPr/>
              <p:nvPr/>
            </p:nvGrpSpPr>
            <p:grpSpPr>
              <a:xfrm>
                <a:off x="6839593" y="2775708"/>
                <a:ext cx="441774" cy="444643"/>
                <a:chOff x="6839593" y="2769970"/>
                <a:chExt cx="441774" cy="444643"/>
              </a:xfrm>
            </p:grpSpPr>
            <p:sp>
              <p:nvSpPr>
                <p:cNvPr id="35" name="Freeform 203"/>
                <p:cNvSpPr>
                  <a:spLocks noEditPoints="1"/>
                </p:cNvSpPr>
                <p:nvPr/>
              </p:nvSpPr>
              <p:spPr bwMode="auto">
                <a:xfrm>
                  <a:off x="6839593" y="2769970"/>
                  <a:ext cx="441774" cy="444643"/>
                </a:xfrm>
                <a:custGeom>
                  <a:avLst/>
                  <a:gdLst>
                    <a:gd name="T0" fmla="*/ 77 w 154"/>
                    <a:gd name="T1" fmla="*/ 10 h 155"/>
                    <a:gd name="T2" fmla="*/ 59 w 154"/>
                    <a:gd name="T3" fmla="*/ 12 h 155"/>
                    <a:gd name="T4" fmla="*/ 42 w 154"/>
                    <a:gd name="T5" fmla="*/ 19 h 155"/>
                    <a:gd name="T6" fmla="*/ 24 w 154"/>
                    <a:gd name="T7" fmla="*/ 35 h 155"/>
                    <a:gd name="T8" fmla="*/ 12 w 154"/>
                    <a:gd name="T9" fmla="*/ 55 h 155"/>
                    <a:gd name="T10" fmla="*/ 8 w 154"/>
                    <a:gd name="T11" fmla="*/ 78 h 155"/>
                    <a:gd name="T12" fmla="*/ 10 w 154"/>
                    <a:gd name="T13" fmla="*/ 96 h 155"/>
                    <a:gd name="T14" fmla="*/ 16 w 154"/>
                    <a:gd name="T15" fmla="*/ 112 h 155"/>
                    <a:gd name="T16" fmla="*/ 32 w 154"/>
                    <a:gd name="T17" fmla="*/ 131 h 155"/>
                    <a:gd name="T18" fmla="*/ 53 w 154"/>
                    <a:gd name="T19" fmla="*/ 143 h 155"/>
                    <a:gd name="T20" fmla="*/ 77 w 154"/>
                    <a:gd name="T21" fmla="*/ 147 h 155"/>
                    <a:gd name="T22" fmla="*/ 93 w 154"/>
                    <a:gd name="T23" fmla="*/ 145 h 155"/>
                    <a:gd name="T24" fmla="*/ 109 w 154"/>
                    <a:gd name="T25" fmla="*/ 139 h 155"/>
                    <a:gd name="T26" fmla="*/ 130 w 154"/>
                    <a:gd name="T27" fmla="*/ 122 h 155"/>
                    <a:gd name="T28" fmla="*/ 140 w 154"/>
                    <a:gd name="T29" fmla="*/ 102 h 155"/>
                    <a:gd name="T30" fmla="*/ 144 w 154"/>
                    <a:gd name="T31" fmla="*/ 78 h 155"/>
                    <a:gd name="T32" fmla="*/ 142 w 154"/>
                    <a:gd name="T33" fmla="*/ 61 h 155"/>
                    <a:gd name="T34" fmla="*/ 136 w 154"/>
                    <a:gd name="T35" fmla="*/ 45 h 155"/>
                    <a:gd name="T36" fmla="*/ 120 w 154"/>
                    <a:gd name="T37" fmla="*/ 25 h 155"/>
                    <a:gd name="T38" fmla="*/ 99 w 154"/>
                    <a:gd name="T39" fmla="*/ 14 h 155"/>
                    <a:gd name="T40" fmla="*/ 77 w 154"/>
                    <a:gd name="T41" fmla="*/ 10 h 155"/>
                    <a:gd name="T42" fmla="*/ 77 w 154"/>
                    <a:gd name="T43" fmla="*/ 0 h 155"/>
                    <a:gd name="T44" fmla="*/ 103 w 154"/>
                    <a:gd name="T45" fmla="*/ 6 h 155"/>
                    <a:gd name="T46" fmla="*/ 126 w 154"/>
                    <a:gd name="T47" fmla="*/ 19 h 155"/>
                    <a:gd name="T48" fmla="*/ 144 w 154"/>
                    <a:gd name="T49" fmla="*/ 41 h 155"/>
                    <a:gd name="T50" fmla="*/ 150 w 154"/>
                    <a:gd name="T51" fmla="*/ 59 h 155"/>
                    <a:gd name="T52" fmla="*/ 154 w 154"/>
                    <a:gd name="T53" fmla="*/ 78 h 155"/>
                    <a:gd name="T54" fmla="*/ 148 w 154"/>
                    <a:gd name="T55" fmla="*/ 104 h 155"/>
                    <a:gd name="T56" fmla="*/ 136 w 154"/>
                    <a:gd name="T57" fmla="*/ 129 h 155"/>
                    <a:gd name="T58" fmla="*/ 114 w 154"/>
                    <a:gd name="T59" fmla="*/ 145 h 155"/>
                    <a:gd name="T60" fmla="*/ 95 w 154"/>
                    <a:gd name="T61" fmla="*/ 153 h 155"/>
                    <a:gd name="T62" fmla="*/ 77 w 154"/>
                    <a:gd name="T63" fmla="*/ 155 h 155"/>
                    <a:gd name="T64" fmla="*/ 51 w 154"/>
                    <a:gd name="T65" fmla="*/ 151 h 155"/>
                    <a:gd name="T66" fmla="*/ 26 w 154"/>
                    <a:gd name="T67" fmla="*/ 137 h 155"/>
                    <a:gd name="T68" fmla="*/ 10 w 154"/>
                    <a:gd name="T69" fmla="*/ 116 h 155"/>
                    <a:gd name="T70" fmla="*/ 2 w 154"/>
                    <a:gd name="T71" fmla="*/ 98 h 155"/>
                    <a:gd name="T72" fmla="*/ 0 w 154"/>
                    <a:gd name="T73" fmla="*/ 78 h 155"/>
                    <a:gd name="T74" fmla="*/ 4 w 154"/>
                    <a:gd name="T75" fmla="*/ 51 h 155"/>
                    <a:gd name="T76" fmla="*/ 18 w 154"/>
                    <a:gd name="T77" fmla="*/ 29 h 155"/>
                    <a:gd name="T78" fmla="*/ 38 w 154"/>
                    <a:gd name="T79" fmla="*/ 10 h 155"/>
                    <a:gd name="T80" fmla="*/ 57 w 154"/>
                    <a:gd name="T81" fmla="*/ 4 h 155"/>
                    <a:gd name="T82" fmla="*/ 77 w 154"/>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55">
                      <a:moveTo>
                        <a:pt x="77" y="10"/>
                      </a:moveTo>
                      <a:lnTo>
                        <a:pt x="59" y="12"/>
                      </a:lnTo>
                      <a:lnTo>
                        <a:pt x="42" y="19"/>
                      </a:lnTo>
                      <a:lnTo>
                        <a:pt x="24" y="35"/>
                      </a:lnTo>
                      <a:lnTo>
                        <a:pt x="12" y="55"/>
                      </a:lnTo>
                      <a:lnTo>
                        <a:pt x="8" y="78"/>
                      </a:lnTo>
                      <a:lnTo>
                        <a:pt x="10" y="96"/>
                      </a:lnTo>
                      <a:lnTo>
                        <a:pt x="16" y="112"/>
                      </a:lnTo>
                      <a:lnTo>
                        <a:pt x="32" y="131"/>
                      </a:lnTo>
                      <a:lnTo>
                        <a:pt x="53" y="143"/>
                      </a:lnTo>
                      <a:lnTo>
                        <a:pt x="77" y="147"/>
                      </a:lnTo>
                      <a:lnTo>
                        <a:pt x="93" y="145"/>
                      </a:lnTo>
                      <a:lnTo>
                        <a:pt x="109" y="139"/>
                      </a:lnTo>
                      <a:lnTo>
                        <a:pt x="130" y="122"/>
                      </a:lnTo>
                      <a:lnTo>
                        <a:pt x="140" y="102"/>
                      </a:lnTo>
                      <a:lnTo>
                        <a:pt x="144" y="78"/>
                      </a:lnTo>
                      <a:lnTo>
                        <a:pt x="142" y="61"/>
                      </a:lnTo>
                      <a:lnTo>
                        <a:pt x="136" y="45"/>
                      </a:lnTo>
                      <a:lnTo>
                        <a:pt x="120" y="25"/>
                      </a:lnTo>
                      <a:lnTo>
                        <a:pt x="99" y="14"/>
                      </a:lnTo>
                      <a:lnTo>
                        <a:pt x="77" y="10"/>
                      </a:lnTo>
                      <a:close/>
                      <a:moveTo>
                        <a:pt x="77" y="0"/>
                      </a:moveTo>
                      <a:lnTo>
                        <a:pt x="103" y="6"/>
                      </a:lnTo>
                      <a:lnTo>
                        <a:pt x="126" y="19"/>
                      </a:lnTo>
                      <a:lnTo>
                        <a:pt x="144" y="41"/>
                      </a:lnTo>
                      <a:lnTo>
                        <a:pt x="150" y="59"/>
                      </a:lnTo>
                      <a:lnTo>
                        <a:pt x="154" y="78"/>
                      </a:lnTo>
                      <a:lnTo>
                        <a:pt x="148" y="104"/>
                      </a:lnTo>
                      <a:lnTo>
                        <a:pt x="136" y="129"/>
                      </a:lnTo>
                      <a:lnTo>
                        <a:pt x="114" y="145"/>
                      </a:lnTo>
                      <a:lnTo>
                        <a:pt x="95" y="153"/>
                      </a:lnTo>
                      <a:lnTo>
                        <a:pt x="77" y="155"/>
                      </a:lnTo>
                      <a:lnTo>
                        <a:pt x="51" y="151"/>
                      </a:lnTo>
                      <a:lnTo>
                        <a:pt x="26" y="137"/>
                      </a:lnTo>
                      <a:lnTo>
                        <a:pt x="10" y="116"/>
                      </a:lnTo>
                      <a:lnTo>
                        <a:pt x="2" y="98"/>
                      </a:lnTo>
                      <a:lnTo>
                        <a:pt x="0" y="78"/>
                      </a:lnTo>
                      <a:lnTo>
                        <a:pt x="4" y="51"/>
                      </a:lnTo>
                      <a:lnTo>
                        <a:pt x="18" y="29"/>
                      </a:lnTo>
                      <a:lnTo>
                        <a:pt x="38" y="10"/>
                      </a:lnTo>
                      <a:lnTo>
                        <a:pt x="57" y="4"/>
                      </a:lnTo>
                      <a:lnTo>
                        <a:pt x="77"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36" name="Freeform 204"/>
                <p:cNvSpPr>
                  <a:spLocks noEditPoints="1"/>
                </p:cNvSpPr>
                <p:nvPr/>
              </p:nvSpPr>
              <p:spPr bwMode="auto">
                <a:xfrm>
                  <a:off x="6925653" y="2870374"/>
                  <a:ext cx="269654" cy="186464"/>
                </a:xfrm>
                <a:custGeom>
                  <a:avLst/>
                  <a:gdLst>
                    <a:gd name="T0" fmla="*/ 6 w 94"/>
                    <a:gd name="T1" fmla="*/ 6 h 65"/>
                    <a:gd name="T2" fmla="*/ 6 w 94"/>
                    <a:gd name="T3" fmla="*/ 55 h 65"/>
                    <a:gd name="T4" fmla="*/ 88 w 94"/>
                    <a:gd name="T5" fmla="*/ 55 h 65"/>
                    <a:gd name="T6" fmla="*/ 88 w 94"/>
                    <a:gd name="T7" fmla="*/ 6 h 65"/>
                    <a:gd name="T8" fmla="*/ 6 w 94"/>
                    <a:gd name="T9" fmla="*/ 6 h 65"/>
                    <a:gd name="T10" fmla="*/ 4 w 94"/>
                    <a:gd name="T11" fmla="*/ 0 h 65"/>
                    <a:gd name="T12" fmla="*/ 88 w 94"/>
                    <a:gd name="T13" fmla="*/ 0 h 65"/>
                    <a:gd name="T14" fmla="*/ 94 w 94"/>
                    <a:gd name="T15" fmla="*/ 4 h 65"/>
                    <a:gd name="T16" fmla="*/ 94 w 94"/>
                    <a:gd name="T17" fmla="*/ 61 h 65"/>
                    <a:gd name="T18" fmla="*/ 88 w 94"/>
                    <a:gd name="T19" fmla="*/ 65 h 65"/>
                    <a:gd name="T20" fmla="*/ 67 w 94"/>
                    <a:gd name="T21" fmla="*/ 65 h 65"/>
                    <a:gd name="T22" fmla="*/ 29 w 94"/>
                    <a:gd name="T23" fmla="*/ 65 h 65"/>
                    <a:gd name="T24" fmla="*/ 4 w 94"/>
                    <a:gd name="T25" fmla="*/ 65 h 65"/>
                    <a:gd name="T26" fmla="*/ 0 w 94"/>
                    <a:gd name="T27" fmla="*/ 61 h 65"/>
                    <a:gd name="T28" fmla="*/ 0 w 94"/>
                    <a:gd name="T29" fmla="*/ 4 h 65"/>
                    <a:gd name="T30" fmla="*/ 4 w 94"/>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5">
                      <a:moveTo>
                        <a:pt x="6" y="6"/>
                      </a:moveTo>
                      <a:lnTo>
                        <a:pt x="6" y="55"/>
                      </a:lnTo>
                      <a:lnTo>
                        <a:pt x="88" y="55"/>
                      </a:lnTo>
                      <a:lnTo>
                        <a:pt x="88" y="6"/>
                      </a:lnTo>
                      <a:lnTo>
                        <a:pt x="6" y="6"/>
                      </a:lnTo>
                      <a:close/>
                      <a:moveTo>
                        <a:pt x="4" y="0"/>
                      </a:moveTo>
                      <a:lnTo>
                        <a:pt x="88" y="0"/>
                      </a:lnTo>
                      <a:lnTo>
                        <a:pt x="94" y="4"/>
                      </a:lnTo>
                      <a:lnTo>
                        <a:pt x="94" y="61"/>
                      </a:lnTo>
                      <a:lnTo>
                        <a:pt x="88" y="65"/>
                      </a:lnTo>
                      <a:lnTo>
                        <a:pt x="67" y="65"/>
                      </a:lnTo>
                      <a:lnTo>
                        <a:pt x="29" y="65"/>
                      </a:lnTo>
                      <a:lnTo>
                        <a:pt x="4" y="65"/>
                      </a:lnTo>
                      <a:lnTo>
                        <a:pt x="0" y="61"/>
                      </a:lnTo>
                      <a:lnTo>
                        <a:pt x="0" y="4"/>
                      </a:lnTo>
                      <a:lnTo>
                        <a:pt x="4"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37" name="Rectangle 206"/>
                <p:cNvSpPr>
                  <a:spLocks noChangeArrowheads="1"/>
                </p:cNvSpPr>
                <p:nvPr/>
              </p:nvSpPr>
              <p:spPr bwMode="auto">
                <a:xfrm>
                  <a:off x="7026055" y="3068310"/>
                  <a:ext cx="68848" cy="22949"/>
                </a:xfrm>
                <a:prstGeom prst="rect">
                  <a:avLst/>
                </a:prstGeom>
                <a:solidFill>
                  <a:srgbClr val="FFFFFF"/>
                </a:solidFill>
                <a:ln w="0">
                  <a:noFill/>
                  <a:prstDash val="solid"/>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38" name="Freeform 207"/>
                <p:cNvSpPr/>
                <p:nvPr/>
              </p:nvSpPr>
              <p:spPr bwMode="auto">
                <a:xfrm>
                  <a:off x="6991631" y="3102734"/>
                  <a:ext cx="131958" cy="17212"/>
                </a:xfrm>
                <a:custGeom>
                  <a:avLst/>
                  <a:gdLst>
                    <a:gd name="T0" fmla="*/ 4 w 46"/>
                    <a:gd name="T1" fmla="*/ 0 h 6"/>
                    <a:gd name="T2" fmla="*/ 44 w 46"/>
                    <a:gd name="T3" fmla="*/ 0 h 6"/>
                    <a:gd name="T4" fmla="*/ 46 w 46"/>
                    <a:gd name="T5" fmla="*/ 2 h 6"/>
                    <a:gd name="T6" fmla="*/ 44 w 46"/>
                    <a:gd name="T7" fmla="*/ 6 h 6"/>
                    <a:gd name="T8" fmla="*/ 4 w 46"/>
                    <a:gd name="T9" fmla="*/ 6 h 6"/>
                    <a:gd name="T10" fmla="*/ 0 w 46"/>
                    <a:gd name="T11" fmla="*/ 2 h 6"/>
                    <a:gd name="T12" fmla="*/ 4 w 4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6" h="6">
                      <a:moveTo>
                        <a:pt x="4" y="0"/>
                      </a:moveTo>
                      <a:lnTo>
                        <a:pt x="44" y="0"/>
                      </a:lnTo>
                      <a:lnTo>
                        <a:pt x="46" y="2"/>
                      </a:lnTo>
                      <a:lnTo>
                        <a:pt x="44" y="6"/>
                      </a:lnTo>
                      <a:lnTo>
                        <a:pt x="4" y="6"/>
                      </a:lnTo>
                      <a:lnTo>
                        <a:pt x="0" y="2"/>
                      </a:lnTo>
                      <a:lnTo>
                        <a:pt x="4"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grpSp>
        <p:grpSp>
          <p:nvGrpSpPr>
            <p:cNvPr id="22" name="组合 21"/>
            <p:cNvGrpSpPr/>
            <p:nvPr/>
          </p:nvGrpSpPr>
          <p:grpSpPr>
            <a:xfrm>
              <a:off x="5249860" y="1931441"/>
              <a:ext cx="542344" cy="311952"/>
              <a:chOff x="5238881" y="1826181"/>
              <a:chExt cx="763063" cy="438906"/>
            </a:xfrm>
          </p:grpSpPr>
          <p:sp>
            <p:nvSpPr>
              <p:cNvPr id="29" name="Freeform 80"/>
              <p:cNvSpPr/>
              <p:nvPr/>
            </p:nvSpPr>
            <p:spPr bwMode="auto">
              <a:xfrm>
                <a:off x="5238881" y="1872080"/>
                <a:ext cx="203676" cy="347109"/>
              </a:xfrm>
              <a:custGeom>
                <a:avLst/>
                <a:gdLst>
                  <a:gd name="T0" fmla="*/ 61 w 71"/>
                  <a:gd name="T1" fmla="*/ 0 h 121"/>
                  <a:gd name="T2" fmla="*/ 65 w 71"/>
                  <a:gd name="T3" fmla="*/ 0 h 121"/>
                  <a:gd name="T4" fmla="*/ 67 w 71"/>
                  <a:gd name="T5" fmla="*/ 2 h 121"/>
                  <a:gd name="T6" fmla="*/ 71 w 71"/>
                  <a:gd name="T7" fmla="*/ 7 h 121"/>
                  <a:gd name="T8" fmla="*/ 71 w 71"/>
                  <a:gd name="T9" fmla="*/ 11 h 121"/>
                  <a:gd name="T10" fmla="*/ 71 w 71"/>
                  <a:gd name="T11" fmla="*/ 15 h 121"/>
                  <a:gd name="T12" fmla="*/ 67 w 71"/>
                  <a:gd name="T13" fmla="*/ 17 h 121"/>
                  <a:gd name="T14" fmla="*/ 26 w 71"/>
                  <a:gd name="T15" fmla="*/ 60 h 121"/>
                  <a:gd name="T16" fmla="*/ 67 w 71"/>
                  <a:gd name="T17" fmla="*/ 102 h 121"/>
                  <a:gd name="T18" fmla="*/ 71 w 71"/>
                  <a:gd name="T19" fmla="*/ 106 h 121"/>
                  <a:gd name="T20" fmla="*/ 71 w 71"/>
                  <a:gd name="T21" fmla="*/ 108 h 121"/>
                  <a:gd name="T22" fmla="*/ 71 w 71"/>
                  <a:gd name="T23" fmla="*/ 112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1 h 121"/>
                  <a:gd name="T36" fmla="*/ 53 w 71"/>
                  <a:gd name="T37" fmla="*/ 2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2"/>
                    </a:lnTo>
                    <a:lnTo>
                      <a:pt x="71" y="7"/>
                    </a:lnTo>
                    <a:lnTo>
                      <a:pt x="71" y="11"/>
                    </a:lnTo>
                    <a:lnTo>
                      <a:pt x="71" y="15"/>
                    </a:lnTo>
                    <a:lnTo>
                      <a:pt x="67" y="17"/>
                    </a:lnTo>
                    <a:lnTo>
                      <a:pt x="26" y="60"/>
                    </a:lnTo>
                    <a:lnTo>
                      <a:pt x="67" y="102"/>
                    </a:lnTo>
                    <a:lnTo>
                      <a:pt x="71" y="106"/>
                    </a:lnTo>
                    <a:lnTo>
                      <a:pt x="71" y="108"/>
                    </a:lnTo>
                    <a:lnTo>
                      <a:pt x="71" y="112"/>
                    </a:lnTo>
                    <a:lnTo>
                      <a:pt x="67" y="117"/>
                    </a:lnTo>
                    <a:lnTo>
                      <a:pt x="61" y="121"/>
                    </a:lnTo>
                    <a:lnTo>
                      <a:pt x="53" y="117"/>
                    </a:lnTo>
                    <a:lnTo>
                      <a:pt x="4" y="68"/>
                    </a:lnTo>
                    <a:lnTo>
                      <a:pt x="0" y="60"/>
                    </a:lnTo>
                    <a:lnTo>
                      <a:pt x="4" y="51"/>
                    </a:lnTo>
                    <a:lnTo>
                      <a:pt x="53" y="2"/>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nvGrpSpPr>
              <p:cNvPr id="30" name="组合 29"/>
              <p:cNvGrpSpPr/>
              <p:nvPr/>
            </p:nvGrpSpPr>
            <p:grpSpPr>
              <a:xfrm>
                <a:off x="5557301" y="1826181"/>
                <a:ext cx="444643" cy="438906"/>
                <a:chOff x="5557301" y="1829049"/>
                <a:chExt cx="444643" cy="438906"/>
              </a:xfrm>
            </p:grpSpPr>
            <p:sp>
              <p:nvSpPr>
                <p:cNvPr id="31" name="Freeform 208"/>
                <p:cNvSpPr>
                  <a:spLocks noEditPoints="1"/>
                </p:cNvSpPr>
                <p:nvPr/>
              </p:nvSpPr>
              <p:spPr bwMode="auto">
                <a:xfrm>
                  <a:off x="5557301" y="1829049"/>
                  <a:ext cx="444643" cy="438906"/>
                </a:xfrm>
                <a:custGeom>
                  <a:avLst/>
                  <a:gdLst>
                    <a:gd name="T0" fmla="*/ 78 w 155"/>
                    <a:gd name="T1" fmla="*/ 8 h 153"/>
                    <a:gd name="T2" fmla="*/ 61 w 155"/>
                    <a:gd name="T3" fmla="*/ 10 h 153"/>
                    <a:gd name="T4" fmla="*/ 43 w 155"/>
                    <a:gd name="T5" fmla="*/ 16 h 153"/>
                    <a:gd name="T6" fmla="*/ 25 w 155"/>
                    <a:gd name="T7" fmla="*/ 33 h 153"/>
                    <a:gd name="T8" fmla="*/ 13 w 155"/>
                    <a:gd name="T9" fmla="*/ 53 h 153"/>
                    <a:gd name="T10" fmla="*/ 9 w 155"/>
                    <a:gd name="T11" fmla="*/ 77 h 153"/>
                    <a:gd name="T12" fmla="*/ 11 w 155"/>
                    <a:gd name="T13" fmla="*/ 94 h 153"/>
                    <a:gd name="T14" fmla="*/ 19 w 155"/>
                    <a:gd name="T15" fmla="*/ 110 h 153"/>
                    <a:gd name="T16" fmla="*/ 33 w 155"/>
                    <a:gd name="T17" fmla="*/ 128 h 153"/>
                    <a:gd name="T18" fmla="*/ 55 w 155"/>
                    <a:gd name="T19" fmla="*/ 141 h 153"/>
                    <a:gd name="T20" fmla="*/ 78 w 155"/>
                    <a:gd name="T21" fmla="*/ 145 h 153"/>
                    <a:gd name="T22" fmla="*/ 94 w 155"/>
                    <a:gd name="T23" fmla="*/ 143 h 153"/>
                    <a:gd name="T24" fmla="*/ 112 w 155"/>
                    <a:gd name="T25" fmla="*/ 137 h 153"/>
                    <a:gd name="T26" fmla="*/ 130 w 155"/>
                    <a:gd name="T27" fmla="*/ 120 h 153"/>
                    <a:gd name="T28" fmla="*/ 143 w 155"/>
                    <a:gd name="T29" fmla="*/ 100 h 153"/>
                    <a:gd name="T30" fmla="*/ 147 w 155"/>
                    <a:gd name="T31" fmla="*/ 77 h 153"/>
                    <a:gd name="T32" fmla="*/ 145 w 155"/>
                    <a:gd name="T33" fmla="*/ 59 h 153"/>
                    <a:gd name="T34" fmla="*/ 136 w 155"/>
                    <a:gd name="T35" fmla="*/ 43 h 153"/>
                    <a:gd name="T36" fmla="*/ 122 w 155"/>
                    <a:gd name="T37" fmla="*/ 24 h 153"/>
                    <a:gd name="T38" fmla="*/ 100 w 155"/>
                    <a:gd name="T39" fmla="*/ 12 h 153"/>
                    <a:gd name="T40" fmla="*/ 78 w 155"/>
                    <a:gd name="T41" fmla="*/ 8 h 153"/>
                    <a:gd name="T42" fmla="*/ 78 w 155"/>
                    <a:gd name="T43" fmla="*/ 0 h 153"/>
                    <a:gd name="T44" fmla="*/ 104 w 155"/>
                    <a:gd name="T45" fmla="*/ 4 h 153"/>
                    <a:gd name="T46" fmla="*/ 126 w 155"/>
                    <a:gd name="T47" fmla="*/ 18 h 153"/>
                    <a:gd name="T48" fmla="*/ 145 w 155"/>
                    <a:gd name="T49" fmla="*/ 39 h 153"/>
                    <a:gd name="T50" fmla="*/ 153 w 155"/>
                    <a:gd name="T51" fmla="*/ 57 h 153"/>
                    <a:gd name="T52" fmla="*/ 155 w 155"/>
                    <a:gd name="T53" fmla="*/ 77 h 153"/>
                    <a:gd name="T54" fmla="*/ 151 w 155"/>
                    <a:gd name="T55" fmla="*/ 102 h 153"/>
                    <a:gd name="T56" fmla="*/ 136 w 155"/>
                    <a:gd name="T57" fmla="*/ 126 h 153"/>
                    <a:gd name="T58" fmla="*/ 116 w 155"/>
                    <a:gd name="T59" fmla="*/ 145 h 153"/>
                    <a:gd name="T60" fmla="*/ 96 w 155"/>
                    <a:gd name="T61" fmla="*/ 151 h 153"/>
                    <a:gd name="T62" fmla="*/ 78 w 155"/>
                    <a:gd name="T63" fmla="*/ 153 h 153"/>
                    <a:gd name="T64" fmla="*/ 51 w 155"/>
                    <a:gd name="T65" fmla="*/ 149 h 153"/>
                    <a:gd name="T66" fmla="*/ 29 w 155"/>
                    <a:gd name="T67" fmla="*/ 137 h 153"/>
                    <a:gd name="T68" fmla="*/ 11 w 155"/>
                    <a:gd name="T69" fmla="*/ 114 h 153"/>
                    <a:gd name="T70" fmla="*/ 3 w 155"/>
                    <a:gd name="T71" fmla="*/ 96 h 153"/>
                    <a:gd name="T72" fmla="*/ 0 w 155"/>
                    <a:gd name="T73" fmla="*/ 77 h 153"/>
                    <a:gd name="T74" fmla="*/ 5 w 155"/>
                    <a:gd name="T75" fmla="*/ 51 h 153"/>
                    <a:gd name="T76" fmla="*/ 19 w 155"/>
                    <a:gd name="T77" fmla="*/ 27 h 153"/>
                    <a:gd name="T78" fmla="*/ 39 w 155"/>
                    <a:gd name="T79" fmla="*/ 10 h 153"/>
                    <a:gd name="T80" fmla="*/ 59 w 155"/>
                    <a:gd name="T81" fmla="*/ 2 h 153"/>
                    <a:gd name="T82" fmla="*/ 78 w 155"/>
                    <a:gd name="T8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3">
                      <a:moveTo>
                        <a:pt x="78" y="8"/>
                      </a:moveTo>
                      <a:lnTo>
                        <a:pt x="61" y="10"/>
                      </a:lnTo>
                      <a:lnTo>
                        <a:pt x="43" y="16"/>
                      </a:lnTo>
                      <a:lnTo>
                        <a:pt x="25" y="33"/>
                      </a:lnTo>
                      <a:lnTo>
                        <a:pt x="13" y="53"/>
                      </a:lnTo>
                      <a:lnTo>
                        <a:pt x="9" y="77"/>
                      </a:lnTo>
                      <a:lnTo>
                        <a:pt x="11" y="94"/>
                      </a:lnTo>
                      <a:lnTo>
                        <a:pt x="19" y="110"/>
                      </a:lnTo>
                      <a:lnTo>
                        <a:pt x="33" y="128"/>
                      </a:lnTo>
                      <a:lnTo>
                        <a:pt x="55" y="141"/>
                      </a:lnTo>
                      <a:lnTo>
                        <a:pt x="78" y="145"/>
                      </a:lnTo>
                      <a:lnTo>
                        <a:pt x="94" y="143"/>
                      </a:lnTo>
                      <a:lnTo>
                        <a:pt x="112" y="137"/>
                      </a:lnTo>
                      <a:lnTo>
                        <a:pt x="130" y="120"/>
                      </a:lnTo>
                      <a:lnTo>
                        <a:pt x="143" y="100"/>
                      </a:lnTo>
                      <a:lnTo>
                        <a:pt x="147" y="77"/>
                      </a:lnTo>
                      <a:lnTo>
                        <a:pt x="145" y="59"/>
                      </a:lnTo>
                      <a:lnTo>
                        <a:pt x="136" y="43"/>
                      </a:lnTo>
                      <a:lnTo>
                        <a:pt x="122" y="24"/>
                      </a:lnTo>
                      <a:lnTo>
                        <a:pt x="100" y="12"/>
                      </a:lnTo>
                      <a:lnTo>
                        <a:pt x="78" y="8"/>
                      </a:lnTo>
                      <a:close/>
                      <a:moveTo>
                        <a:pt x="78" y="0"/>
                      </a:moveTo>
                      <a:lnTo>
                        <a:pt x="104" y="4"/>
                      </a:lnTo>
                      <a:lnTo>
                        <a:pt x="126" y="18"/>
                      </a:lnTo>
                      <a:lnTo>
                        <a:pt x="145" y="39"/>
                      </a:lnTo>
                      <a:lnTo>
                        <a:pt x="153" y="57"/>
                      </a:lnTo>
                      <a:lnTo>
                        <a:pt x="155" y="77"/>
                      </a:lnTo>
                      <a:lnTo>
                        <a:pt x="151" y="102"/>
                      </a:lnTo>
                      <a:lnTo>
                        <a:pt x="136" y="126"/>
                      </a:lnTo>
                      <a:lnTo>
                        <a:pt x="116" y="145"/>
                      </a:lnTo>
                      <a:lnTo>
                        <a:pt x="96" y="151"/>
                      </a:lnTo>
                      <a:lnTo>
                        <a:pt x="78" y="153"/>
                      </a:lnTo>
                      <a:lnTo>
                        <a:pt x="51" y="149"/>
                      </a:lnTo>
                      <a:lnTo>
                        <a:pt x="29" y="137"/>
                      </a:lnTo>
                      <a:lnTo>
                        <a:pt x="11" y="114"/>
                      </a:lnTo>
                      <a:lnTo>
                        <a:pt x="3" y="96"/>
                      </a:lnTo>
                      <a:lnTo>
                        <a:pt x="0" y="77"/>
                      </a:lnTo>
                      <a:lnTo>
                        <a:pt x="5" y="51"/>
                      </a:lnTo>
                      <a:lnTo>
                        <a:pt x="19" y="27"/>
                      </a:lnTo>
                      <a:lnTo>
                        <a:pt x="39" y="10"/>
                      </a:lnTo>
                      <a:lnTo>
                        <a:pt x="59" y="2"/>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32" name="Freeform 209"/>
                <p:cNvSpPr>
                  <a:spLocks noEditPoints="1"/>
                </p:cNvSpPr>
                <p:nvPr/>
              </p:nvSpPr>
              <p:spPr bwMode="auto">
                <a:xfrm>
                  <a:off x="5640494" y="1906504"/>
                  <a:ext cx="278261" cy="283998"/>
                </a:xfrm>
                <a:custGeom>
                  <a:avLst/>
                  <a:gdLst>
                    <a:gd name="T0" fmla="*/ 65 w 97"/>
                    <a:gd name="T1" fmla="*/ 79 h 99"/>
                    <a:gd name="T2" fmla="*/ 59 w 97"/>
                    <a:gd name="T3" fmla="*/ 89 h 99"/>
                    <a:gd name="T4" fmla="*/ 73 w 97"/>
                    <a:gd name="T5" fmla="*/ 81 h 99"/>
                    <a:gd name="T6" fmla="*/ 69 w 97"/>
                    <a:gd name="T7" fmla="*/ 73 h 99"/>
                    <a:gd name="T8" fmla="*/ 18 w 97"/>
                    <a:gd name="T9" fmla="*/ 75 h 99"/>
                    <a:gd name="T10" fmla="*/ 30 w 97"/>
                    <a:gd name="T11" fmla="*/ 85 h 99"/>
                    <a:gd name="T12" fmla="*/ 34 w 97"/>
                    <a:gd name="T13" fmla="*/ 85 h 99"/>
                    <a:gd name="T14" fmla="*/ 28 w 97"/>
                    <a:gd name="T15" fmla="*/ 73 h 99"/>
                    <a:gd name="T16" fmla="*/ 51 w 97"/>
                    <a:gd name="T17" fmla="*/ 87 h 99"/>
                    <a:gd name="T18" fmla="*/ 61 w 97"/>
                    <a:gd name="T19" fmla="*/ 77 h 99"/>
                    <a:gd name="T20" fmla="*/ 51 w 97"/>
                    <a:gd name="T21" fmla="*/ 71 h 99"/>
                    <a:gd name="T22" fmla="*/ 34 w 97"/>
                    <a:gd name="T23" fmla="*/ 73 h 99"/>
                    <a:gd name="T24" fmla="*/ 42 w 97"/>
                    <a:gd name="T25" fmla="*/ 85 h 99"/>
                    <a:gd name="T26" fmla="*/ 47 w 97"/>
                    <a:gd name="T27" fmla="*/ 71 h 99"/>
                    <a:gd name="T28" fmla="*/ 71 w 97"/>
                    <a:gd name="T29" fmla="*/ 61 h 99"/>
                    <a:gd name="T30" fmla="*/ 83 w 97"/>
                    <a:gd name="T31" fmla="*/ 71 h 99"/>
                    <a:gd name="T32" fmla="*/ 89 w 97"/>
                    <a:gd name="T33" fmla="*/ 53 h 99"/>
                    <a:gd name="T34" fmla="*/ 51 w 97"/>
                    <a:gd name="T35" fmla="*/ 53 h 99"/>
                    <a:gd name="T36" fmla="*/ 65 w 97"/>
                    <a:gd name="T37" fmla="*/ 67 h 99"/>
                    <a:gd name="T38" fmla="*/ 67 w 97"/>
                    <a:gd name="T39" fmla="*/ 53 h 99"/>
                    <a:gd name="T40" fmla="*/ 30 w 97"/>
                    <a:gd name="T41" fmla="*/ 53 h 99"/>
                    <a:gd name="T42" fmla="*/ 32 w 97"/>
                    <a:gd name="T43" fmla="*/ 67 h 99"/>
                    <a:gd name="T44" fmla="*/ 47 w 97"/>
                    <a:gd name="T45" fmla="*/ 53 h 99"/>
                    <a:gd name="T46" fmla="*/ 8 w 97"/>
                    <a:gd name="T47" fmla="*/ 53 h 99"/>
                    <a:gd name="T48" fmla="*/ 14 w 97"/>
                    <a:gd name="T49" fmla="*/ 71 h 99"/>
                    <a:gd name="T50" fmla="*/ 26 w 97"/>
                    <a:gd name="T51" fmla="*/ 61 h 99"/>
                    <a:gd name="T52" fmla="*/ 8 w 97"/>
                    <a:gd name="T53" fmla="*/ 53 h 99"/>
                    <a:gd name="T54" fmla="*/ 30 w 97"/>
                    <a:gd name="T55" fmla="*/ 38 h 99"/>
                    <a:gd name="T56" fmla="*/ 47 w 97"/>
                    <a:gd name="T57" fmla="*/ 46 h 99"/>
                    <a:gd name="T58" fmla="*/ 32 w 97"/>
                    <a:gd name="T59" fmla="*/ 32 h 99"/>
                    <a:gd name="T60" fmla="*/ 51 w 97"/>
                    <a:gd name="T61" fmla="*/ 32 h 99"/>
                    <a:gd name="T62" fmla="*/ 67 w 97"/>
                    <a:gd name="T63" fmla="*/ 46 h 99"/>
                    <a:gd name="T64" fmla="*/ 65 w 97"/>
                    <a:gd name="T65" fmla="*/ 32 h 99"/>
                    <a:gd name="T66" fmla="*/ 10 w 97"/>
                    <a:gd name="T67" fmla="*/ 36 h 99"/>
                    <a:gd name="T68" fmla="*/ 26 w 97"/>
                    <a:gd name="T69" fmla="*/ 46 h 99"/>
                    <a:gd name="T70" fmla="*/ 28 w 97"/>
                    <a:gd name="T71" fmla="*/ 30 h 99"/>
                    <a:gd name="T72" fmla="*/ 83 w 97"/>
                    <a:gd name="T73" fmla="*/ 28 h 99"/>
                    <a:gd name="T74" fmla="*/ 71 w 97"/>
                    <a:gd name="T75" fmla="*/ 38 h 99"/>
                    <a:gd name="T76" fmla="*/ 89 w 97"/>
                    <a:gd name="T77" fmla="*/ 46 h 99"/>
                    <a:gd name="T78" fmla="*/ 83 w 97"/>
                    <a:gd name="T79" fmla="*/ 28 h 99"/>
                    <a:gd name="T80" fmla="*/ 51 w 97"/>
                    <a:gd name="T81" fmla="*/ 28 h 99"/>
                    <a:gd name="T82" fmla="*/ 59 w 97"/>
                    <a:gd name="T83" fmla="*/ 20 h 99"/>
                    <a:gd name="T84" fmla="*/ 51 w 97"/>
                    <a:gd name="T85" fmla="*/ 12 h 99"/>
                    <a:gd name="T86" fmla="*/ 42 w 97"/>
                    <a:gd name="T87" fmla="*/ 14 h 99"/>
                    <a:gd name="T88" fmla="*/ 34 w 97"/>
                    <a:gd name="T89" fmla="*/ 28 h 99"/>
                    <a:gd name="T90" fmla="*/ 47 w 97"/>
                    <a:gd name="T91" fmla="*/ 12 h 99"/>
                    <a:gd name="T92" fmla="*/ 63 w 97"/>
                    <a:gd name="T93" fmla="*/ 14 h 99"/>
                    <a:gd name="T94" fmla="*/ 69 w 97"/>
                    <a:gd name="T95" fmla="*/ 26 h 99"/>
                    <a:gd name="T96" fmla="*/ 73 w 97"/>
                    <a:gd name="T97" fmla="*/ 18 h 99"/>
                    <a:gd name="T98" fmla="*/ 59 w 97"/>
                    <a:gd name="T99" fmla="*/ 10 h 99"/>
                    <a:gd name="T100" fmla="*/ 30 w 97"/>
                    <a:gd name="T101" fmla="*/ 14 h 99"/>
                    <a:gd name="T102" fmla="*/ 18 w 97"/>
                    <a:gd name="T103" fmla="*/ 24 h 99"/>
                    <a:gd name="T104" fmla="*/ 32 w 97"/>
                    <a:gd name="T105" fmla="*/ 20 h 99"/>
                    <a:gd name="T106" fmla="*/ 38 w 97"/>
                    <a:gd name="T107" fmla="*/ 10 h 99"/>
                    <a:gd name="T108" fmla="*/ 67 w 97"/>
                    <a:gd name="T109" fmla="*/ 4 h 99"/>
                    <a:gd name="T110" fmla="*/ 93 w 97"/>
                    <a:gd name="T111" fmla="*/ 30 h 99"/>
                    <a:gd name="T112" fmla="*/ 93 w 97"/>
                    <a:gd name="T113" fmla="*/ 69 h 99"/>
                    <a:gd name="T114" fmla="*/ 67 w 97"/>
                    <a:gd name="T115" fmla="*/ 95 h 99"/>
                    <a:gd name="T116" fmla="*/ 30 w 97"/>
                    <a:gd name="T117" fmla="*/ 95 h 99"/>
                    <a:gd name="T118" fmla="*/ 4 w 97"/>
                    <a:gd name="T119" fmla="*/ 69 h 99"/>
                    <a:gd name="T120" fmla="*/ 4 w 97"/>
                    <a:gd name="T121" fmla="*/ 30 h 99"/>
                    <a:gd name="T122" fmla="*/ 30 w 97"/>
                    <a:gd name="T123" fmla="*/ 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9">
                      <a:moveTo>
                        <a:pt x="69" y="73"/>
                      </a:moveTo>
                      <a:lnTo>
                        <a:pt x="65" y="79"/>
                      </a:lnTo>
                      <a:lnTo>
                        <a:pt x="63" y="85"/>
                      </a:lnTo>
                      <a:lnTo>
                        <a:pt x="59" y="89"/>
                      </a:lnTo>
                      <a:lnTo>
                        <a:pt x="67" y="85"/>
                      </a:lnTo>
                      <a:lnTo>
                        <a:pt x="73" y="81"/>
                      </a:lnTo>
                      <a:lnTo>
                        <a:pt x="79" y="75"/>
                      </a:lnTo>
                      <a:lnTo>
                        <a:pt x="69" y="73"/>
                      </a:lnTo>
                      <a:close/>
                      <a:moveTo>
                        <a:pt x="28" y="73"/>
                      </a:moveTo>
                      <a:lnTo>
                        <a:pt x="18" y="75"/>
                      </a:lnTo>
                      <a:lnTo>
                        <a:pt x="24" y="81"/>
                      </a:lnTo>
                      <a:lnTo>
                        <a:pt x="30" y="85"/>
                      </a:lnTo>
                      <a:lnTo>
                        <a:pt x="38" y="89"/>
                      </a:lnTo>
                      <a:lnTo>
                        <a:pt x="34" y="85"/>
                      </a:lnTo>
                      <a:lnTo>
                        <a:pt x="32" y="79"/>
                      </a:lnTo>
                      <a:lnTo>
                        <a:pt x="28" y="73"/>
                      </a:lnTo>
                      <a:close/>
                      <a:moveTo>
                        <a:pt x="51" y="71"/>
                      </a:moveTo>
                      <a:lnTo>
                        <a:pt x="51" y="87"/>
                      </a:lnTo>
                      <a:lnTo>
                        <a:pt x="55" y="85"/>
                      </a:lnTo>
                      <a:lnTo>
                        <a:pt x="61" y="77"/>
                      </a:lnTo>
                      <a:lnTo>
                        <a:pt x="63" y="73"/>
                      </a:lnTo>
                      <a:lnTo>
                        <a:pt x="51" y="71"/>
                      </a:lnTo>
                      <a:close/>
                      <a:moveTo>
                        <a:pt x="47" y="71"/>
                      </a:moveTo>
                      <a:lnTo>
                        <a:pt x="34" y="73"/>
                      </a:lnTo>
                      <a:lnTo>
                        <a:pt x="38" y="79"/>
                      </a:lnTo>
                      <a:lnTo>
                        <a:pt x="42" y="85"/>
                      </a:lnTo>
                      <a:lnTo>
                        <a:pt x="47" y="87"/>
                      </a:lnTo>
                      <a:lnTo>
                        <a:pt x="47" y="71"/>
                      </a:lnTo>
                      <a:close/>
                      <a:moveTo>
                        <a:pt x="71" y="53"/>
                      </a:moveTo>
                      <a:lnTo>
                        <a:pt x="71" y="61"/>
                      </a:lnTo>
                      <a:lnTo>
                        <a:pt x="69" y="69"/>
                      </a:lnTo>
                      <a:lnTo>
                        <a:pt x="83" y="71"/>
                      </a:lnTo>
                      <a:lnTo>
                        <a:pt x="87" y="63"/>
                      </a:lnTo>
                      <a:lnTo>
                        <a:pt x="89" y="53"/>
                      </a:lnTo>
                      <a:lnTo>
                        <a:pt x="71" y="53"/>
                      </a:lnTo>
                      <a:close/>
                      <a:moveTo>
                        <a:pt x="51" y="53"/>
                      </a:moveTo>
                      <a:lnTo>
                        <a:pt x="51" y="67"/>
                      </a:lnTo>
                      <a:lnTo>
                        <a:pt x="65" y="67"/>
                      </a:lnTo>
                      <a:lnTo>
                        <a:pt x="67" y="61"/>
                      </a:lnTo>
                      <a:lnTo>
                        <a:pt x="67" y="53"/>
                      </a:lnTo>
                      <a:lnTo>
                        <a:pt x="51" y="53"/>
                      </a:lnTo>
                      <a:close/>
                      <a:moveTo>
                        <a:pt x="30" y="53"/>
                      </a:moveTo>
                      <a:lnTo>
                        <a:pt x="30" y="61"/>
                      </a:lnTo>
                      <a:lnTo>
                        <a:pt x="32" y="67"/>
                      </a:lnTo>
                      <a:lnTo>
                        <a:pt x="47" y="67"/>
                      </a:lnTo>
                      <a:lnTo>
                        <a:pt x="47" y="53"/>
                      </a:lnTo>
                      <a:lnTo>
                        <a:pt x="30" y="53"/>
                      </a:lnTo>
                      <a:close/>
                      <a:moveTo>
                        <a:pt x="8" y="53"/>
                      </a:moveTo>
                      <a:lnTo>
                        <a:pt x="10" y="63"/>
                      </a:lnTo>
                      <a:lnTo>
                        <a:pt x="14" y="71"/>
                      </a:lnTo>
                      <a:lnTo>
                        <a:pt x="28" y="69"/>
                      </a:lnTo>
                      <a:lnTo>
                        <a:pt x="26" y="61"/>
                      </a:lnTo>
                      <a:lnTo>
                        <a:pt x="26" y="53"/>
                      </a:lnTo>
                      <a:lnTo>
                        <a:pt x="8" y="53"/>
                      </a:lnTo>
                      <a:close/>
                      <a:moveTo>
                        <a:pt x="32" y="32"/>
                      </a:moveTo>
                      <a:lnTo>
                        <a:pt x="30" y="38"/>
                      </a:lnTo>
                      <a:lnTo>
                        <a:pt x="30" y="46"/>
                      </a:lnTo>
                      <a:lnTo>
                        <a:pt x="47" y="46"/>
                      </a:lnTo>
                      <a:lnTo>
                        <a:pt x="47" y="32"/>
                      </a:lnTo>
                      <a:lnTo>
                        <a:pt x="32" y="32"/>
                      </a:lnTo>
                      <a:close/>
                      <a:moveTo>
                        <a:pt x="65" y="32"/>
                      </a:moveTo>
                      <a:lnTo>
                        <a:pt x="51" y="32"/>
                      </a:lnTo>
                      <a:lnTo>
                        <a:pt x="51" y="46"/>
                      </a:lnTo>
                      <a:lnTo>
                        <a:pt x="67" y="46"/>
                      </a:lnTo>
                      <a:lnTo>
                        <a:pt x="67" y="38"/>
                      </a:lnTo>
                      <a:lnTo>
                        <a:pt x="65" y="32"/>
                      </a:lnTo>
                      <a:close/>
                      <a:moveTo>
                        <a:pt x="14" y="28"/>
                      </a:moveTo>
                      <a:lnTo>
                        <a:pt x="10" y="36"/>
                      </a:lnTo>
                      <a:lnTo>
                        <a:pt x="8" y="46"/>
                      </a:lnTo>
                      <a:lnTo>
                        <a:pt x="26" y="46"/>
                      </a:lnTo>
                      <a:lnTo>
                        <a:pt x="26" y="38"/>
                      </a:lnTo>
                      <a:lnTo>
                        <a:pt x="28" y="30"/>
                      </a:lnTo>
                      <a:lnTo>
                        <a:pt x="14" y="28"/>
                      </a:lnTo>
                      <a:close/>
                      <a:moveTo>
                        <a:pt x="83" y="28"/>
                      </a:moveTo>
                      <a:lnTo>
                        <a:pt x="69" y="30"/>
                      </a:lnTo>
                      <a:lnTo>
                        <a:pt x="71" y="38"/>
                      </a:lnTo>
                      <a:lnTo>
                        <a:pt x="71" y="46"/>
                      </a:lnTo>
                      <a:lnTo>
                        <a:pt x="89" y="46"/>
                      </a:lnTo>
                      <a:lnTo>
                        <a:pt x="87" y="36"/>
                      </a:lnTo>
                      <a:lnTo>
                        <a:pt x="83" y="28"/>
                      </a:lnTo>
                      <a:close/>
                      <a:moveTo>
                        <a:pt x="51" y="12"/>
                      </a:moveTo>
                      <a:lnTo>
                        <a:pt x="51" y="28"/>
                      </a:lnTo>
                      <a:lnTo>
                        <a:pt x="63" y="28"/>
                      </a:lnTo>
                      <a:lnTo>
                        <a:pt x="59" y="20"/>
                      </a:lnTo>
                      <a:lnTo>
                        <a:pt x="55" y="14"/>
                      </a:lnTo>
                      <a:lnTo>
                        <a:pt x="51" y="12"/>
                      </a:lnTo>
                      <a:close/>
                      <a:moveTo>
                        <a:pt x="47" y="12"/>
                      </a:moveTo>
                      <a:lnTo>
                        <a:pt x="42" y="14"/>
                      </a:lnTo>
                      <a:lnTo>
                        <a:pt x="36" y="22"/>
                      </a:lnTo>
                      <a:lnTo>
                        <a:pt x="34" y="28"/>
                      </a:lnTo>
                      <a:lnTo>
                        <a:pt x="47" y="28"/>
                      </a:lnTo>
                      <a:lnTo>
                        <a:pt x="47" y="12"/>
                      </a:lnTo>
                      <a:close/>
                      <a:moveTo>
                        <a:pt x="59" y="10"/>
                      </a:moveTo>
                      <a:lnTo>
                        <a:pt x="63" y="14"/>
                      </a:lnTo>
                      <a:lnTo>
                        <a:pt x="65" y="20"/>
                      </a:lnTo>
                      <a:lnTo>
                        <a:pt x="69" y="26"/>
                      </a:lnTo>
                      <a:lnTo>
                        <a:pt x="79" y="24"/>
                      </a:lnTo>
                      <a:lnTo>
                        <a:pt x="73" y="18"/>
                      </a:lnTo>
                      <a:lnTo>
                        <a:pt x="67" y="14"/>
                      </a:lnTo>
                      <a:lnTo>
                        <a:pt x="59" y="10"/>
                      </a:lnTo>
                      <a:close/>
                      <a:moveTo>
                        <a:pt x="38" y="10"/>
                      </a:moveTo>
                      <a:lnTo>
                        <a:pt x="30" y="14"/>
                      </a:lnTo>
                      <a:lnTo>
                        <a:pt x="24" y="18"/>
                      </a:lnTo>
                      <a:lnTo>
                        <a:pt x="18" y="24"/>
                      </a:lnTo>
                      <a:lnTo>
                        <a:pt x="28" y="26"/>
                      </a:lnTo>
                      <a:lnTo>
                        <a:pt x="32" y="20"/>
                      </a:lnTo>
                      <a:lnTo>
                        <a:pt x="34" y="14"/>
                      </a:lnTo>
                      <a:lnTo>
                        <a:pt x="38" y="10"/>
                      </a:lnTo>
                      <a:close/>
                      <a:moveTo>
                        <a:pt x="49" y="0"/>
                      </a:moveTo>
                      <a:lnTo>
                        <a:pt x="67" y="4"/>
                      </a:lnTo>
                      <a:lnTo>
                        <a:pt x="83" y="14"/>
                      </a:lnTo>
                      <a:lnTo>
                        <a:pt x="93" y="30"/>
                      </a:lnTo>
                      <a:lnTo>
                        <a:pt x="97" y="50"/>
                      </a:lnTo>
                      <a:lnTo>
                        <a:pt x="93" y="69"/>
                      </a:lnTo>
                      <a:lnTo>
                        <a:pt x="83" y="85"/>
                      </a:lnTo>
                      <a:lnTo>
                        <a:pt x="67" y="95"/>
                      </a:lnTo>
                      <a:lnTo>
                        <a:pt x="49" y="99"/>
                      </a:lnTo>
                      <a:lnTo>
                        <a:pt x="30" y="95"/>
                      </a:lnTo>
                      <a:lnTo>
                        <a:pt x="14" y="85"/>
                      </a:lnTo>
                      <a:lnTo>
                        <a:pt x="4" y="69"/>
                      </a:lnTo>
                      <a:lnTo>
                        <a:pt x="0" y="50"/>
                      </a:lnTo>
                      <a:lnTo>
                        <a:pt x="4" y="30"/>
                      </a:lnTo>
                      <a:lnTo>
                        <a:pt x="14" y="14"/>
                      </a:lnTo>
                      <a:lnTo>
                        <a:pt x="30" y="4"/>
                      </a:lnTo>
                      <a:lnTo>
                        <a:pt x="49"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grpSp>
        <p:grpSp>
          <p:nvGrpSpPr>
            <p:cNvPr id="23" name="组合 22"/>
            <p:cNvGrpSpPr/>
            <p:nvPr/>
          </p:nvGrpSpPr>
          <p:grpSpPr>
            <a:xfrm>
              <a:off x="5249860" y="3270987"/>
              <a:ext cx="542344" cy="316028"/>
              <a:chOff x="5238881" y="3710891"/>
              <a:chExt cx="763063" cy="444643"/>
            </a:xfrm>
          </p:grpSpPr>
          <p:sp>
            <p:nvSpPr>
              <p:cNvPr id="24" name="Freeform 82"/>
              <p:cNvSpPr/>
              <p:nvPr/>
            </p:nvSpPr>
            <p:spPr bwMode="auto">
              <a:xfrm>
                <a:off x="5238881" y="3759658"/>
                <a:ext cx="203676" cy="347109"/>
              </a:xfrm>
              <a:custGeom>
                <a:avLst/>
                <a:gdLst>
                  <a:gd name="T0" fmla="*/ 61 w 71"/>
                  <a:gd name="T1" fmla="*/ 0 h 121"/>
                  <a:gd name="T2" fmla="*/ 65 w 71"/>
                  <a:gd name="T3" fmla="*/ 0 h 121"/>
                  <a:gd name="T4" fmla="*/ 67 w 71"/>
                  <a:gd name="T5" fmla="*/ 3 h 121"/>
                  <a:gd name="T6" fmla="*/ 71 w 71"/>
                  <a:gd name="T7" fmla="*/ 7 h 121"/>
                  <a:gd name="T8" fmla="*/ 71 w 71"/>
                  <a:gd name="T9" fmla="*/ 11 h 121"/>
                  <a:gd name="T10" fmla="*/ 71 w 71"/>
                  <a:gd name="T11" fmla="*/ 15 h 121"/>
                  <a:gd name="T12" fmla="*/ 67 w 71"/>
                  <a:gd name="T13" fmla="*/ 19 h 121"/>
                  <a:gd name="T14" fmla="*/ 26 w 71"/>
                  <a:gd name="T15" fmla="*/ 60 h 121"/>
                  <a:gd name="T16" fmla="*/ 67 w 71"/>
                  <a:gd name="T17" fmla="*/ 102 h 121"/>
                  <a:gd name="T18" fmla="*/ 71 w 71"/>
                  <a:gd name="T19" fmla="*/ 106 h 121"/>
                  <a:gd name="T20" fmla="*/ 71 w 71"/>
                  <a:gd name="T21" fmla="*/ 111 h 121"/>
                  <a:gd name="T22" fmla="*/ 71 w 71"/>
                  <a:gd name="T23" fmla="*/ 115 h 121"/>
                  <a:gd name="T24" fmla="*/ 67 w 71"/>
                  <a:gd name="T25" fmla="*/ 117 h 121"/>
                  <a:gd name="T26" fmla="*/ 61 w 71"/>
                  <a:gd name="T27" fmla="*/ 121 h 121"/>
                  <a:gd name="T28" fmla="*/ 53 w 71"/>
                  <a:gd name="T29" fmla="*/ 117 h 121"/>
                  <a:gd name="T30" fmla="*/ 4 w 71"/>
                  <a:gd name="T31" fmla="*/ 68 h 121"/>
                  <a:gd name="T32" fmla="*/ 0 w 71"/>
                  <a:gd name="T33" fmla="*/ 60 h 121"/>
                  <a:gd name="T34" fmla="*/ 4 w 71"/>
                  <a:gd name="T35" fmla="*/ 53 h 121"/>
                  <a:gd name="T36" fmla="*/ 53 w 71"/>
                  <a:gd name="T37" fmla="*/ 3 h 121"/>
                  <a:gd name="T38" fmla="*/ 57 w 71"/>
                  <a:gd name="T39" fmla="*/ 0 h 121"/>
                  <a:gd name="T40" fmla="*/ 61 w 71"/>
                  <a:gd name="T4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121">
                    <a:moveTo>
                      <a:pt x="61" y="0"/>
                    </a:moveTo>
                    <a:lnTo>
                      <a:pt x="65" y="0"/>
                    </a:lnTo>
                    <a:lnTo>
                      <a:pt x="67" y="3"/>
                    </a:lnTo>
                    <a:lnTo>
                      <a:pt x="71" y="7"/>
                    </a:lnTo>
                    <a:lnTo>
                      <a:pt x="71" y="11"/>
                    </a:lnTo>
                    <a:lnTo>
                      <a:pt x="71" y="15"/>
                    </a:lnTo>
                    <a:lnTo>
                      <a:pt x="67" y="19"/>
                    </a:lnTo>
                    <a:lnTo>
                      <a:pt x="26" y="60"/>
                    </a:lnTo>
                    <a:lnTo>
                      <a:pt x="67" y="102"/>
                    </a:lnTo>
                    <a:lnTo>
                      <a:pt x="71" y="106"/>
                    </a:lnTo>
                    <a:lnTo>
                      <a:pt x="71" y="111"/>
                    </a:lnTo>
                    <a:lnTo>
                      <a:pt x="71" y="115"/>
                    </a:lnTo>
                    <a:lnTo>
                      <a:pt x="67" y="117"/>
                    </a:lnTo>
                    <a:lnTo>
                      <a:pt x="61" y="121"/>
                    </a:lnTo>
                    <a:lnTo>
                      <a:pt x="53" y="117"/>
                    </a:lnTo>
                    <a:lnTo>
                      <a:pt x="4" y="68"/>
                    </a:lnTo>
                    <a:lnTo>
                      <a:pt x="0" y="60"/>
                    </a:lnTo>
                    <a:lnTo>
                      <a:pt x="4" y="53"/>
                    </a:lnTo>
                    <a:lnTo>
                      <a:pt x="53" y="3"/>
                    </a:lnTo>
                    <a:lnTo>
                      <a:pt x="57" y="0"/>
                    </a:lnTo>
                    <a:lnTo>
                      <a:pt x="61"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nvGrpSpPr>
              <p:cNvPr id="25" name="组合 24"/>
              <p:cNvGrpSpPr/>
              <p:nvPr/>
            </p:nvGrpSpPr>
            <p:grpSpPr>
              <a:xfrm>
                <a:off x="5557301" y="3710891"/>
                <a:ext cx="444643" cy="444643"/>
                <a:chOff x="5557301" y="3705153"/>
                <a:chExt cx="444643" cy="444643"/>
              </a:xfrm>
            </p:grpSpPr>
            <p:sp>
              <p:nvSpPr>
                <p:cNvPr id="26" name="Freeform 210"/>
                <p:cNvSpPr>
                  <a:spLocks noEditPoints="1"/>
                </p:cNvSpPr>
                <p:nvPr/>
              </p:nvSpPr>
              <p:spPr bwMode="auto">
                <a:xfrm>
                  <a:off x="5557301" y="3705153"/>
                  <a:ext cx="444643" cy="444643"/>
                </a:xfrm>
                <a:custGeom>
                  <a:avLst/>
                  <a:gdLst>
                    <a:gd name="T0" fmla="*/ 78 w 155"/>
                    <a:gd name="T1" fmla="*/ 8 h 155"/>
                    <a:gd name="T2" fmla="*/ 61 w 155"/>
                    <a:gd name="T3" fmla="*/ 10 h 155"/>
                    <a:gd name="T4" fmla="*/ 43 w 155"/>
                    <a:gd name="T5" fmla="*/ 19 h 155"/>
                    <a:gd name="T6" fmla="*/ 25 w 155"/>
                    <a:gd name="T7" fmla="*/ 35 h 155"/>
                    <a:gd name="T8" fmla="*/ 13 w 155"/>
                    <a:gd name="T9" fmla="*/ 55 h 155"/>
                    <a:gd name="T10" fmla="*/ 9 w 155"/>
                    <a:gd name="T11" fmla="*/ 78 h 155"/>
                    <a:gd name="T12" fmla="*/ 11 w 155"/>
                    <a:gd name="T13" fmla="*/ 96 h 155"/>
                    <a:gd name="T14" fmla="*/ 19 w 155"/>
                    <a:gd name="T15" fmla="*/ 112 h 155"/>
                    <a:gd name="T16" fmla="*/ 33 w 155"/>
                    <a:gd name="T17" fmla="*/ 131 h 155"/>
                    <a:gd name="T18" fmla="*/ 55 w 155"/>
                    <a:gd name="T19" fmla="*/ 143 h 155"/>
                    <a:gd name="T20" fmla="*/ 78 w 155"/>
                    <a:gd name="T21" fmla="*/ 147 h 155"/>
                    <a:gd name="T22" fmla="*/ 94 w 155"/>
                    <a:gd name="T23" fmla="*/ 145 h 155"/>
                    <a:gd name="T24" fmla="*/ 112 w 155"/>
                    <a:gd name="T25" fmla="*/ 139 h 155"/>
                    <a:gd name="T26" fmla="*/ 130 w 155"/>
                    <a:gd name="T27" fmla="*/ 123 h 155"/>
                    <a:gd name="T28" fmla="*/ 143 w 155"/>
                    <a:gd name="T29" fmla="*/ 102 h 155"/>
                    <a:gd name="T30" fmla="*/ 147 w 155"/>
                    <a:gd name="T31" fmla="*/ 78 h 155"/>
                    <a:gd name="T32" fmla="*/ 145 w 155"/>
                    <a:gd name="T33" fmla="*/ 61 h 155"/>
                    <a:gd name="T34" fmla="*/ 136 w 155"/>
                    <a:gd name="T35" fmla="*/ 45 h 155"/>
                    <a:gd name="T36" fmla="*/ 122 w 155"/>
                    <a:gd name="T37" fmla="*/ 25 h 155"/>
                    <a:gd name="T38" fmla="*/ 100 w 155"/>
                    <a:gd name="T39" fmla="*/ 12 h 155"/>
                    <a:gd name="T40" fmla="*/ 78 w 155"/>
                    <a:gd name="T41" fmla="*/ 8 h 155"/>
                    <a:gd name="T42" fmla="*/ 78 w 155"/>
                    <a:gd name="T43" fmla="*/ 0 h 155"/>
                    <a:gd name="T44" fmla="*/ 104 w 155"/>
                    <a:gd name="T45" fmla="*/ 6 h 155"/>
                    <a:gd name="T46" fmla="*/ 126 w 155"/>
                    <a:gd name="T47" fmla="*/ 19 h 155"/>
                    <a:gd name="T48" fmla="*/ 145 w 155"/>
                    <a:gd name="T49" fmla="*/ 41 h 155"/>
                    <a:gd name="T50" fmla="*/ 153 w 155"/>
                    <a:gd name="T51" fmla="*/ 59 h 155"/>
                    <a:gd name="T52" fmla="*/ 155 w 155"/>
                    <a:gd name="T53" fmla="*/ 78 h 155"/>
                    <a:gd name="T54" fmla="*/ 151 w 155"/>
                    <a:gd name="T55" fmla="*/ 104 h 155"/>
                    <a:gd name="T56" fmla="*/ 136 w 155"/>
                    <a:gd name="T57" fmla="*/ 127 h 155"/>
                    <a:gd name="T58" fmla="*/ 116 w 155"/>
                    <a:gd name="T59" fmla="*/ 145 h 155"/>
                    <a:gd name="T60" fmla="*/ 96 w 155"/>
                    <a:gd name="T61" fmla="*/ 153 h 155"/>
                    <a:gd name="T62" fmla="*/ 78 w 155"/>
                    <a:gd name="T63" fmla="*/ 155 h 155"/>
                    <a:gd name="T64" fmla="*/ 51 w 155"/>
                    <a:gd name="T65" fmla="*/ 151 h 155"/>
                    <a:gd name="T66" fmla="*/ 29 w 155"/>
                    <a:gd name="T67" fmla="*/ 137 h 155"/>
                    <a:gd name="T68" fmla="*/ 11 w 155"/>
                    <a:gd name="T69" fmla="*/ 116 h 155"/>
                    <a:gd name="T70" fmla="*/ 3 w 155"/>
                    <a:gd name="T71" fmla="*/ 98 h 155"/>
                    <a:gd name="T72" fmla="*/ 0 w 155"/>
                    <a:gd name="T73" fmla="*/ 78 h 155"/>
                    <a:gd name="T74" fmla="*/ 5 w 155"/>
                    <a:gd name="T75" fmla="*/ 51 h 155"/>
                    <a:gd name="T76" fmla="*/ 19 w 155"/>
                    <a:gd name="T77" fmla="*/ 29 h 155"/>
                    <a:gd name="T78" fmla="*/ 39 w 155"/>
                    <a:gd name="T79" fmla="*/ 10 h 155"/>
                    <a:gd name="T80" fmla="*/ 59 w 155"/>
                    <a:gd name="T81" fmla="*/ 2 h 155"/>
                    <a:gd name="T82" fmla="*/ 78 w 155"/>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155">
                      <a:moveTo>
                        <a:pt x="78" y="8"/>
                      </a:moveTo>
                      <a:lnTo>
                        <a:pt x="61" y="10"/>
                      </a:lnTo>
                      <a:lnTo>
                        <a:pt x="43" y="19"/>
                      </a:lnTo>
                      <a:lnTo>
                        <a:pt x="25" y="35"/>
                      </a:lnTo>
                      <a:lnTo>
                        <a:pt x="13" y="55"/>
                      </a:lnTo>
                      <a:lnTo>
                        <a:pt x="9" y="78"/>
                      </a:lnTo>
                      <a:lnTo>
                        <a:pt x="11" y="96"/>
                      </a:lnTo>
                      <a:lnTo>
                        <a:pt x="19" y="112"/>
                      </a:lnTo>
                      <a:lnTo>
                        <a:pt x="33" y="131"/>
                      </a:lnTo>
                      <a:lnTo>
                        <a:pt x="55" y="143"/>
                      </a:lnTo>
                      <a:lnTo>
                        <a:pt x="78" y="147"/>
                      </a:lnTo>
                      <a:lnTo>
                        <a:pt x="94" y="145"/>
                      </a:lnTo>
                      <a:lnTo>
                        <a:pt x="112" y="139"/>
                      </a:lnTo>
                      <a:lnTo>
                        <a:pt x="130" y="123"/>
                      </a:lnTo>
                      <a:lnTo>
                        <a:pt x="143" y="102"/>
                      </a:lnTo>
                      <a:lnTo>
                        <a:pt x="147" y="78"/>
                      </a:lnTo>
                      <a:lnTo>
                        <a:pt x="145" y="61"/>
                      </a:lnTo>
                      <a:lnTo>
                        <a:pt x="136" y="45"/>
                      </a:lnTo>
                      <a:lnTo>
                        <a:pt x="122" y="25"/>
                      </a:lnTo>
                      <a:lnTo>
                        <a:pt x="100" y="12"/>
                      </a:lnTo>
                      <a:lnTo>
                        <a:pt x="78" y="8"/>
                      </a:lnTo>
                      <a:close/>
                      <a:moveTo>
                        <a:pt x="78" y="0"/>
                      </a:moveTo>
                      <a:lnTo>
                        <a:pt x="104" y="6"/>
                      </a:lnTo>
                      <a:lnTo>
                        <a:pt x="126" y="19"/>
                      </a:lnTo>
                      <a:lnTo>
                        <a:pt x="145" y="41"/>
                      </a:lnTo>
                      <a:lnTo>
                        <a:pt x="153" y="59"/>
                      </a:lnTo>
                      <a:lnTo>
                        <a:pt x="155" y="78"/>
                      </a:lnTo>
                      <a:lnTo>
                        <a:pt x="151" y="104"/>
                      </a:lnTo>
                      <a:lnTo>
                        <a:pt x="136" y="127"/>
                      </a:lnTo>
                      <a:lnTo>
                        <a:pt x="116" y="145"/>
                      </a:lnTo>
                      <a:lnTo>
                        <a:pt x="96" y="153"/>
                      </a:lnTo>
                      <a:lnTo>
                        <a:pt x="78" y="155"/>
                      </a:lnTo>
                      <a:lnTo>
                        <a:pt x="51" y="151"/>
                      </a:lnTo>
                      <a:lnTo>
                        <a:pt x="29" y="137"/>
                      </a:lnTo>
                      <a:lnTo>
                        <a:pt x="11" y="116"/>
                      </a:lnTo>
                      <a:lnTo>
                        <a:pt x="3" y="98"/>
                      </a:lnTo>
                      <a:lnTo>
                        <a:pt x="0" y="78"/>
                      </a:lnTo>
                      <a:lnTo>
                        <a:pt x="5" y="51"/>
                      </a:lnTo>
                      <a:lnTo>
                        <a:pt x="19" y="29"/>
                      </a:lnTo>
                      <a:lnTo>
                        <a:pt x="39" y="10"/>
                      </a:lnTo>
                      <a:lnTo>
                        <a:pt x="59" y="2"/>
                      </a:lnTo>
                      <a:lnTo>
                        <a:pt x="78" y="0"/>
                      </a:lnTo>
                      <a:close/>
                    </a:path>
                  </a:pathLst>
                </a:custGeom>
                <a:solidFill>
                  <a:srgbClr val="FFFFFF"/>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7" name="Freeform 211"/>
                <p:cNvSpPr/>
                <p:nvPr/>
              </p:nvSpPr>
              <p:spPr bwMode="auto">
                <a:xfrm>
                  <a:off x="5651968" y="3817031"/>
                  <a:ext cx="255312" cy="226625"/>
                </a:xfrm>
                <a:custGeom>
                  <a:avLst/>
                  <a:gdLst>
                    <a:gd name="T0" fmla="*/ 2 w 89"/>
                    <a:gd name="T1" fmla="*/ 0 h 79"/>
                    <a:gd name="T2" fmla="*/ 6 w 89"/>
                    <a:gd name="T3" fmla="*/ 4 h 79"/>
                    <a:gd name="T4" fmla="*/ 6 w 89"/>
                    <a:gd name="T5" fmla="*/ 71 h 79"/>
                    <a:gd name="T6" fmla="*/ 87 w 89"/>
                    <a:gd name="T7" fmla="*/ 71 h 79"/>
                    <a:gd name="T8" fmla="*/ 89 w 89"/>
                    <a:gd name="T9" fmla="*/ 75 h 79"/>
                    <a:gd name="T10" fmla="*/ 87 w 89"/>
                    <a:gd name="T11" fmla="*/ 79 h 79"/>
                    <a:gd name="T12" fmla="*/ 6 w 89"/>
                    <a:gd name="T13" fmla="*/ 79 h 79"/>
                    <a:gd name="T14" fmla="*/ 2 w 89"/>
                    <a:gd name="T15" fmla="*/ 77 h 79"/>
                    <a:gd name="T16" fmla="*/ 0 w 89"/>
                    <a:gd name="T17" fmla="*/ 75 h 79"/>
                    <a:gd name="T18" fmla="*/ 0 w 89"/>
                    <a:gd name="T19" fmla="*/ 71 h 79"/>
                    <a:gd name="T20" fmla="*/ 0 w 89"/>
                    <a:gd name="T21" fmla="*/ 4 h 79"/>
                    <a:gd name="T22" fmla="*/ 2 w 89"/>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79">
                      <a:moveTo>
                        <a:pt x="2" y="0"/>
                      </a:moveTo>
                      <a:lnTo>
                        <a:pt x="6" y="4"/>
                      </a:lnTo>
                      <a:lnTo>
                        <a:pt x="6" y="71"/>
                      </a:lnTo>
                      <a:lnTo>
                        <a:pt x="87" y="71"/>
                      </a:lnTo>
                      <a:lnTo>
                        <a:pt x="89" y="75"/>
                      </a:lnTo>
                      <a:lnTo>
                        <a:pt x="87" y="79"/>
                      </a:lnTo>
                      <a:lnTo>
                        <a:pt x="6" y="79"/>
                      </a:lnTo>
                      <a:lnTo>
                        <a:pt x="2" y="77"/>
                      </a:lnTo>
                      <a:lnTo>
                        <a:pt x="0" y="75"/>
                      </a:lnTo>
                      <a:lnTo>
                        <a:pt x="0" y="71"/>
                      </a:lnTo>
                      <a:lnTo>
                        <a:pt x="0" y="4"/>
                      </a:lnTo>
                      <a:lnTo>
                        <a:pt x="2" y="0"/>
                      </a:lnTo>
                      <a:close/>
                    </a:path>
                  </a:pathLst>
                </a:custGeom>
                <a:solidFill>
                  <a:srgbClr val="E4F3F0"/>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8" name="Freeform 212"/>
                <p:cNvSpPr/>
                <p:nvPr/>
              </p:nvSpPr>
              <p:spPr bwMode="auto">
                <a:xfrm>
                  <a:off x="5692129" y="3822769"/>
                  <a:ext cx="209413" cy="180726"/>
                </a:xfrm>
                <a:custGeom>
                  <a:avLst/>
                  <a:gdLst>
                    <a:gd name="T0" fmla="*/ 69 w 73"/>
                    <a:gd name="T1" fmla="*/ 0 h 63"/>
                    <a:gd name="T2" fmla="*/ 71 w 73"/>
                    <a:gd name="T3" fmla="*/ 2 h 63"/>
                    <a:gd name="T4" fmla="*/ 73 w 73"/>
                    <a:gd name="T5" fmla="*/ 4 h 63"/>
                    <a:gd name="T6" fmla="*/ 69 w 73"/>
                    <a:gd name="T7" fmla="*/ 27 h 63"/>
                    <a:gd name="T8" fmla="*/ 65 w 73"/>
                    <a:gd name="T9" fmla="*/ 31 h 63"/>
                    <a:gd name="T10" fmla="*/ 63 w 73"/>
                    <a:gd name="T11" fmla="*/ 27 h 63"/>
                    <a:gd name="T12" fmla="*/ 65 w 73"/>
                    <a:gd name="T13" fmla="*/ 16 h 63"/>
                    <a:gd name="T14" fmla="*/ 45 w 73"/>
                    <a:gd name="T15" fmla="*/ 43 h 63"/>
                    <a:gd name="T16" fmla="*/ 43 w 73"/>
                    <a:gd name="T17" fmla="*/ 45 h 63"/>
                    <a:gd name="T18" fmla="*/ 39 w 73"/>
                    <a:gd name="T19" fmla="*/ 45 h 63"/>
                    <a:gd name="T20" fmla="*/ 27 w 73"/>
                    <a:gd name="T21" fmla="*/ 35 h 63"/>
                    <a:gd name="T22" fmla="*/ 6 w 73"/>
                    <a:gd name="T23" fmla="*/ 61 h 63"/>
                    <a:gd name="T24" fmla="*/ 4 w 73"/>
                    <a:gd name="T25" fmla="*/ 63 h 63"/>
                    <a:gd name="T26" fmla="*/ 0 w 73"/>
                    <a:gd name="T27" fmla="*/ 63 h 63"/>
                    <a:gd name="T28" fmla="*/ 0 w 73"/>
                    <a:gd name="T29" fmla="*/ 57 h 63"/>
                    <a:gd name="T30" fmla="*/ 20 w 73"/>
                    <a:gd name="T31" fmla="*/ 27 h 63"/>
                    <a:gd name="T32" fmla="*/ 24 w 73"/>
                    <a:gd name="T33" fmla="*/ 24 h 63"/>
                    <a:gd name="T34" fmla="*/ 27 w 73"/>
                    <a:gd name="T35" fmla="*/ 24 h 63"/>
                    <a:gd name="T36" fmla="*/ 41 w 73"/>
                    <a:gd name="T37" fmla="*/ 35 h 63"/>
                    <a:gd name="T38" fmla="*/ 57 w 73"/>
                    <a:gd name="T39" fmla="*/ 10 h 63"/>
                    <a:gd name="T40" fmla="*/ 49 w 73"/>
                    <a:gd name="T41" fmla="*/ 10 h 63"/>
                    <a:gd name="T42" fmla="*/ 45 w 73"/>
                    <a:gd name="T43" fmla="*/ 8 h 63"/>
                    <a:gd name="T44" fmla="*/ 47 w 73"/>
                    <a:gd name="T45" fmla="*/ 4 h 63"/>
                    <a:gd name="T46" fmla="*/ 69 w 73"/>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63">
                      <a:moveTo>
                        <a:pt x="69" y="0"/>
                      </a:moveTo>
                      <a:lnTo>
                        <a:pt x="71" y="2"/>
                      </a:lnTo>
                      <a:lnTo>
                        <a:pt x="73" y="4"/>
                      </a:lnTo>
                      <a:lnTo>
                        <a:pt x="69" y="27"/>
                      </a:lnTo>
                      <a:lnTo>
                        <a:pt x="65" y="31"/>
                      </a:lnTo>
                      <a:lnTo>
                        <a:pt x="63" y="27"/>
                      </a:lnTo>
                      <a:lnTo>
                        <a:pt x="65" y="16"/>
                      </a:lnTo>
                      <a:lnTo>
                        <a:pt x="45" y="43"/>
                      </a:lnTo>
                      <a:lnTo>
                        <a:pt x="43" y="45"/>
                      </a:lnTo>
                      <a:lnTo>
                        <a:pt x="39" y="45"/>
                      </a:lnTo>
                      <a:lnTo>
                        <a:pt x="27" y="35"/>
                      </a:lnTo>
                      <a:lnTo>
                        <a:pt x="6" y="61"/>
                      </a:lnTo>
                      <a:lnTo>
                        <a:pt x="4" y="63"/>
                      </a:lnTo>
                      <a:lnTo>
                        <a:pt x="0" y="63"/>
                      </a:lnTo>
                      <a:lnTo>
                        <a:pt x="0" y="57"/>
                      </a:lnTo>
                      <a:lnTo>
                        <a:pt x="20" y="27"/>
                      </a:lnTo>
                      <a:lnTo>
                        <a:pt x="24" y="24"/>
                      </a:lnTo>
                      <a:lnTo>
                        <a:pt x="27" y="24"/>
                      </a:lnTo>
                      <a:lnTo>
                        <a:pt x="41" y="35"/>
                      </a:lnTo>
                      <a:lnTo>
                        <a:pt x="57" y="10"/>
                      </a:lnTo>
                      <a:lnTo>
                        <a:pt x="49" y="10"/>
                      </a:lnTo>
                      <a:lnTo>
                        <a:pt x="45" y="8"/>
                      </a:lnTo>
                      <a:lnTo>
                        <a:pt x="47" y="4"/>
                      </a:lnTo>
                      <a:lnTo>
                        <a:pt x="69" y="0"/>
                      </a:lnTo>
                      <a:close/>
                    </a:path>
                  </a:pathLst>
                </a:custGeom>
                <a:solidFill>
                  <a:srgbClr val="E4F3F0"/>
                </a:solidFill>
                <a:ln w="0">
                  <a:noFill/>
                  <a:prstDash val="solid"/>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endParaRPr>
                </a:p>
              </p:txBody>
            </p:sp>
          </p:grpSp>
        </p:grpSp>
      </p:grpSp>
      <p:grpSp>
        <p:nvGrpSpPr>
          <p:cNvPr id="66" name="组合 65"/>
          <p:cNvGrpSpPr/>
          <p:nvPr/>
        </p:nvGrpSpPr>
        <p:grpSpPr>
          <a:xfrm>
            <a:off x="-203745" y="1457945"/>
            <a:ext cx="11904875" cy="6185899"/>
            <a:chOff x="-355605" y="1541072"/>
            <a:chExt cx="11904875" cy="6185899"/>
          </a:xfrm>
        </p:grpSpPr>
        <p:sp>
          <p:nvSpPr>
            <p:cNvPr id="54" name="文本框 53"/>
            <p:cNvSpPr txBox="1"/>
            <p:nvPr/>
          </p:nvSpPr>
          <p:spPr>
            <a:xfrm>
              <a:off x="7782240" y="2212173"/>
              <a:ext cx="3705088" cy="341184"/>
            </a:xfrm>
            <a:prstGeom prst="rect">
              <a:avLst/>
            </a:prstGeom>
            <a:noFill/>
          </p:spPr>
          <p:txBody>
            <a:bodyPr wrap="square" rtlCol="0">
              <a:spAutoFit/>
            </a:bodyPr>
            <a:lstStyle/>
            <a:p>
              <a:pPr>
                <a:lnSpc>
                  <a:spcPct val="150000"/>
                </a:lnSpc>
              </a:pPr>
              <a:endParaRPr lang="zh-CN" altLang="en-US" sz="1200" dirty="0">
                <a:solidFill>
                  <a:schemeClr val="tx1">
                    <a:lumMod val="50000"/>
                    <a:lumOff val="50000"/>
                  </a:schemeClr>
                </a:solidFill>
              </a:endParaRPr>
            </a:p>
          </p:txBody>
        </p:sp>
        <p:sp>
          <p:nvSpPr>
            <p:cNvPr id="58" name="文本框 57"/>
            <p:cNvSpPr txBox="1"/>
            <p:nvPr/>
          </p:nvSpPr>
          <p:spPr>
            <a:xfrm>
              <a:off x="7844182" y="4070306"/>
              <a:ext cx="3705088" cy="341184"/>
            </a:xfrm>
            <a:prstGeom prst="rect">
              <a:avLst/>
            </a:prstGeom>
            <a:noFill/>
          </p:spPr>
          <p:txBody>
            <a:bodyPr wrap="square" rtlCol="0">
              <a:spAutoFit/>
            </a:bodyPr>
            <a:lstStyle/>
            <a:p>
              <a:pPr>
                <a:lnSpc>
                  <a:spcPct val="150000"/>
                </a:lnSpc>
              </a:pPr>
              <a:endParaRPr lang="zh-CN" altLang="en-US" sz="1200" dirty="0">
                <a:solidFill>
                  <a:schemeClr val="tx1">
                    <a:lumMod val="50000"/>
                    <a:lumOff val="50000"/>
                  </a:schemeClr>
                </a:solidFill>
              </a:endParaRPr>
            </a:p>
          </p:txBody>
        </p:sp>
        <p:grpSp>
          <p:nvGrpSpPr>
            <p:cNvPr id="60" name="组合 59"/>
            <p:cNvGrpSpPr/>
            <p:nvPr/>
          </p:nvGrpSpPr>
          <p:grpSpPr>
            <a:xfrm>
              <a:off x="-355605" y="1541072"/>
              <a:ext cx="4346754" cy="6185899"/>
              <a:chOff x="6369226" y="1810982"/>
              <a:chExt cx="4346754" cy="6185899"/>
            </a:xfrm>
          </p:grpSpPr>
          <p:sp>
            <p:nvSpPr>
              <p:cNvPr id="61" name="文本框 60"/>
              <p:cNvSpPr txBox="1"/>
              <p:nvPr/>
            </p:nvSpPr>
            <p:spPr>
              <a:xfrm>
                <a:off x="7010892" y="2362646"/>
                <a:ext cx="3705088" cy="56342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软件的安装与使用</a:t>
                </a:r>
                <a:r>
                  <a:rPr lang="zh-CN" altLang="en-US"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a:solidFill>
                      <a:srgbClr val="333333"/>
                    </a:solidFill>
                    <a:effectLst/>
                    <a:latin typeface="Times New Roman" panose="02020603050405020304" pitchFamily="18" charset="0"/>
                    <a:ea typeface="宋体" panose="02010600030101010101" pitchFamily="2" charset="-122"/>
                  </a:rPr>
                  <a:t>jupyter</a:t>
                </a:r>
                <a:r>
                  <a:rPr lang="en-US" altLang="zh-CN" sz="1600" dirty="0">
                    <a:solidFill>
                      <a:srgbClr val="333333"/>
                    </a:solidFill>
                    <a:effectLst/>
                    <a:latin typeface="Times New Roman" panose="02020603050405020304" pitchFamily="18" charset="0"/>
                    <a:ea typeface="宋体" panose="02010600030101010101" pitchFamily="2" charset="-122"/>
                  </a:rPr>
                  <a:t> notebook</a:t>
                </a: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a:solidFill>
                      <a:srgbClr val="333333"/>
                    </a:solidFill>
                    <a:effectLst/>
                    <a:latin typeface="Times New Roman" panose="02020603050405020304" pitchFamily="18" charset="0"/>
                    <a:ea typeface="宋体" panose="02010600030101010101" pitchFamily="2" charset="-122"/>
                  </a:rPr>
                  <a:t>pycharm</a:t>
                </a:r>
                <a:r>
                  <a:rPr lang="zh-CN" altLang="en-US" sz="1600" dirty="0">
                    <a:solidFill>
                      <a:srgbClr val="333333"/>
                    </a:solidFill>
                    <a:effectLst/>
                    <a:latin typeface="Times New Roman" panose="02020603050405020304" pitchFamily="18" charset="0"/>
                    <a:ea typeface="宋体" panose="02010600030101010101" pitchFamily="2" charset="-122"/>
                  </a:rPr>
                  <a:t>、</a:t>
                </a:r>
                <a:r>
                  <a:rPr lang="en-US" altLang="zh-CN" sz="1600" dirty="0" err="1">
                    <a:solidFill>
                      <a:srgbClr val="333333"/>
                    </a:solidFill>
                    <a:effectLst/>
                    <a:latin typeface="Times New Roman" panose="02020603050405020304" pitchFamily="18" charset="0"/>
                    <a:ea typeface="宋体" panose="02010600030101010101" pitchFamily="2" charset="-122"/>
                  </a:rPr>
                  <a:t>vscode</a:t>
                </a:r>
                <a:r>
                  <a:rPr lang="zh-CN" altLang="en-US" sz="1600" dirty="0">
                    <a:solidFill>
                      <a:srgbClr val="333333"/>
                    </a:solidFill>
                    <a:effectLst/>
                    <a:latin typeface="Times New Roman" panose="02020603050405020304" pitchFamily="18" charset="0"/>
                    <a:ea typeface="宋体" panose="02010600030101010101" pitchFamily="2" charset="-122"/>
                  </a:rPr>
                  <a:t>等</a:t>
                </a:r>
                <a:endParaRPr lang="en-US" altLang="zh-CN" sz="1600" dirty="0">
                  <a:solidFill>
                    <a:srgbClr val="333333"/>
                  </a:solidFill>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巩固</a:t>
                </a: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数学基础（高数，线代，统计方法学习），懂得线性回归、</a:t>
                </a:r>
                <a:r>
                  <a:rPr lang="en-US" altLang="zh-CN" sz="1600" dirty="0" err="1">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softmax</a:t>
                </a: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k-means</a:t>
                </a: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的数学底层逻辑</a:t>
                </a:r>
                <a:endParaRPr lang="en-US"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学习</a:t>
                </a:r>
                <a:r>
                  <a:rPr lang="en-US" altLang="zh-CN" sz="16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python</a:t>
                </a: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编程语言，掌握三大科学计算库的使用，学会用代码实现算法</a:t>
                </a:r>
                <a:endParaRPr lang="en-US"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明确机器学习工作流程：</a:t>
                </a:r>
                <a:r>
                  <a:rPr lang="zh-CN" altLang="zh-CN" sz="1600" dirty="0">
                    <a:effectLst/>
                    <a:latin typeface="宋体" panose="02010600030101010101" pitchFamily="2" charset="-122"/>
                    <a:ea typeface="宋体" panose="02010600030101010101" pitchFamily="2" charset="-122"/>
                    <a:cs typeface="宋体" panose="02010600030101010101" pitchFamily="2" charset="-122"/>
                  </a:rPr>
                  <a:t>获取数据（现有）数据预处理，特征工程</a:t>
                </a: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，算法代码实现，训练模型与优化</a:t>
                </a:r>
                <a:r>
                  <a:rPr lang="zh-CN" altLang="zh-CN" sz="1600" dirty="0">
                    <a:effectLst/>
                    <a:latin typeface="宋体" panose="02010600030101010101" pitchFamily="2" charset="-122"/>
                    <a:ea typeface="宋体" panose="02010600030101010101" pitchFamily="2" charset="-122"/>
                    <a:cs typeface="宋体" panose="02010600030101010101" pitchFamily="2" charset="-122"/>
                  </a:rPr>
                  <a:t>，模型检验（可视化与评估</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p>
              <a:p>
                <a:pPr marL="285750" indent="-285750">
                  <a:lnSpc>
                    <a:spcPct val="150000"/>
                  </a:lnSpc>
                  <a:buFont typeface="Arial" panose="020B0604020202020204" pitchFamily="34" charset="0"/>
                  <a:buChar char="•"/>
                </a:pP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endParaRPr lang="en-US" altLang="zh-CN" sz="1600" dirty="0">
                  <a:solidFill>
                    <a:srgbClr val="333333"/>
                  </a:solidFill>
                  <a:effectLst/>
                  <a:latin typeface="Times New Roman" panose="02020603050405020304" pitchFamily="18" charset="0"/>
                  <a:ea typeface="宋体" panose="02010600030101010101" pitchFamily="2" charset="-122"/>
                </a:endParaRPr>
              </a:p>
            </p:txBody>
          </p:sp>
          <p:sp>
            <p:nvSpPr>
              <p:cNvPr id="62" name="矩形 61"/>
              <p:cNvSpPr/>
              <p:nvPr/>
            </p:nvSpPr>
            <p:spPr>
              <a:xfrm>
                <a:off x="6369226" y="1810982"/>
                <a:ext cx="2523800"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b="1" dirty="0">
                    <a:solidFill>
                      <a:schemeClr val="accent1"/>
                    </a:solidFill>
                  </a:rPr>
                  <a:t>前期准备工作</a:t>
                </a:r>
              </a:p>
            </p:txBody>
          </p:sp>
        </p:grpSp>
      </p:grpSp>
      <p:sp>
        <p:nvSpPr>
          <p:cNvPr id="71" name="矩形 70">
            <a:extLst>
              <a:ext uri="{FF2B5EF4-FFF2-40B4-BE49-F238E27FC236}">
                <a16:creationId xmlns:a16="http://schemas.microsoft.com/office/drawing/2014/main" id="{5C598975-AF17-4AC8-8858-BF6A6CCCEF7C}"/>
              </a:ext>
            </a:extLst>
          </p:cNvPr>
          <p:cNvSpPr/>
          <p:nvPr/>
        </p:nvSpPr>
        <p:spPr>
          <a:xfrm>
            <a:off x="7942943" y="1473872"/>
            <a:ext cx="2874522" cy="562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a:solidFill>
                  <a:schemeClr val="accent1"/>
                </a:solidFill>
              </a:rPr>
              <a:t>中期实现工作</a:t>
            </a:r>
            <a:endParaRPr lang="zh-CN" altLang="en-US" sz="2400" b="1" dirty="0">
              <a:solidFill>
                <a:schemeClr val="tx2"/>
              </a:solidFill>
            </a:endParaRPr>
          </a:p>
        </p:txBody>
      </p:sp>
      <p:sp>
        <p:nvSpPr>
          <p:cNvPr id="72" name="矩形 71">
            <a:extLst>
              <a:ext uri="{FF2B5EF4-FFF2-40B4-BE49-F238E27FC236}">
                <a16:creationId xmlns:a16="http://schemas.microsoft.com/office/drawing/2014/main" id="{47E83242-F4BD-4EE6-B68D-822425C74CCF}"/>
              </a:ext>
            </a:extLst>
          </p:cNvPr>
          <p:cNvSpPr/>
          <p:nvPr/>
        </p:nvSpPr>
        <p:spPr>
          <a:xfrm>
            <a:off x="7942943" y="3749756"/>
            <a:ext cx="2823436" cy="341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b="1" dirty="0">
                <a:solidFill>
                  <a:schemeClr val="accent1"/>
                </a:solidFill>
              </a:rPr>
              <a:t>后期收尾工作</a:t>
            </a:r>
            <a:endParaRPr lang="zh-CN" altLang="en-US" sz="2400" b="1" dirty="0">
              <a:solidFill>
                <a:schemeClr val="tx2"/>
              </a:solidFill>
            </a:endParaRPr>
          </a:p>
        </p:txBody>
      </p:sp>
      <p:sp>
        <p:nvSpPr>
          <p:cNvPr id="73" name="矩形 72">
            <a:extLst>
              <a:ext uri="{FF2B5EF4-FFF2-40B4-BE49-F238E27FC236}">
                <a16:creationId xmlns:a16="http://schemas.microsoft.com/office/drawing/2014/main" id="{47F2F7E1-2363-482E-83E0-7FD9E90CC11E}"/>
              </a:ext>
            </a:extLst>
          </p:cNvPr>
          <p:cNvSpPr/>
          <p:nvPr/>
        </p:nvSpPr>
        <p:spPr>
          <a:xfrm>
            <a:off x="7995480" y="3950611"/>
            <a:ext cx="3440848" cy="2026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50000"/>
              </a:lnSpc>
              <a:buSzPts val="1000"/>
              <a:buFont typeface="Symbol" panose="05050102010706020507" pitchFamily="18" charset="2"/>
              <a:buChar char=""/>
              <a:tabLst>
                <a:tab pos="768350" algn="l"/>
              </a:tabLst>
            </a:pP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模型的优化与调参</a:t>
            </a:r>
            <a:r>
              <a:rPr lang="zh-CN" altLang="zh-CN" sz="16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（如迭代次数，学习率等等）</a:t>
            </a:r>
          </a:p>
          <a:p>
            <a:pPr marL="342900" lvl="0" indent="-342900">
              <a:lnSpc>
                <a:spcPct val="150000"/>
              </a:lnSpc>
              <a:buSzPts val="1000"/>
              <a:buFont typeface="Symbol" panose="05050102010706020507" pitchFamily="18" charset="2"/>
              <a:buChar char=""/>
              <a:tabLst>
                <a:tab pos="768350" algn="l"/>
              </a:tabLst>
            </a:pP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交流与学习</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50000"/>
              </a:lnSpc>
              <a:buSzPts val="1000"/>
              <a:buFont typeface="Symbol" panose="05050102010706020507" pitchFamily="18" charset="2"/>
              <a:buChar char=""/>
              <a:tabLst>
                <a:tab pos="768350" algn="l"/>
              </a:tabLst>
            </a:pPr>
            <a:r>
              <a:rPr lang="zh-CN" altLang="zh-CN"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总结</a:t>
            </a:r>
            <a:r>
              <a:rPr lang="zh-CN" altLang="en-US" sz="16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与反思，记好笔记</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4" name="矩形 73">
            <a:extLst>
              <a:ext uri="{FF2B5EF4-FFF2-40B4-BE49-F238E27FC236}">
                <a16:creationId xmlns:a16="http://schemas.microsoft.com/office/drawing/2014/main" id="{F4D078A5-C97F-477E-A756-39554536726B}"/>
              </a:ext>
            </a:extLst>
          </p:cNvPr>
          <p:cNvSpPr/>
          <p:nvPr/>
        </p:nvSpPr>
        <p:spPr>
          <a:xfrm>
            <a:off x="7753277" y="1857449"/>
            <a:ext cx="4294407" cy="2026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50000"/>
              </a:lnSpc>
              <a:buSzPts val="1000"/>
              <a:buFont typeface="Symbol" panose="05050102010706020507" pitchFamily="18" charset="2"/>
              <a:buChar char=""/>
              <a:tabLst>
                <a:tab pos="768350" algn="l"/>
              </a:tabLst>
            </a:pPr>
            <a:r>
              <a:rPr lang="zh-CN" altLang="zh-CN"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数据预处理：处理缺失值、处理异常值</a:t>
            </a:r>
            <a:endParaRPr lang="zh-CN" altLang="en-US"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768350" algn="l"/>
              </a:tabLst>
            </a:pPr>
            <a:r>
              <a:rPr lang="zh-CN" altLang="zh-CN"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代码的编写：根据学习过的机器学习算法内容，用</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python</a:t>
            </a:r>
            <a:r>
              <a:rPr lang="zh-CN" altLang="zh-CN"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实现</a:t>
            </a:r>
            <a:endParaRPr lang="zh-CN" altLang="en-US"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768350" algn="l"/>
              </a:tabLst>
            </a:pPr>
            <a:r>
              <a:rPr lang="zh-CN" altLang="zh-CN" sz="16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查找资料，咨询师兄，增加知识来源渠道</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1000"/>
                                        <p:tgtEl>
                                          <p:spTgt spid="71"/>
                                        </p:tgtEl>
                                      </p:cBhvr>
                                    </p:animEffect>
                                    <p:anim calcmode="lin" valueType="num">
                                      <p:cBhvr>
                                        <p:cTn id="15" dur="1000" fill="hold"/>
                                        <p:tgtEl>
                                          <p:spTgt spid="71"/>
                                        </p:tgtEl>
                                        <p:attrNameLst>
                                          <p:attrName>ppt_x</p:attrName>
                                        </p:attrNameLst>
                                      </p:cBhvr>
                                      <p:tavLst>
                                        <p:tav tm="0">
                                          <p:val>
                                            <p:strVal val="#ppt_x"/>
                                          </p:val>
                                        </p:tav>
                                        <p:tav tm="100000">
                                          <p:val>
                                            <p:strVal val="#ppt_x"/>
                                          </p:val>
                                        </p:tav>
                                      </p:tavLst>
                                    </p:anim>
                                    <p:anim calcmode="lin" valueType="num">
                                      <p:cBhvr>
                                        <p:cTn id="16" dur="1000" fill="hold"/>
                                        <p:tgtEl>
                                          <p:spTgt spid="71"/>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ppt_x"/>
                                          </p:val>
                                        </p:tav>
                                        <p:tav tm="100000">
                                          <p:val>
                                            <p:strVal val="#ppt_x"/>
                                          </p:val>
                                        </p:tav>
                                      </p:tavLst>
                                    </p:anim>
                                    <p:anim calcmode="lin" valueType="num">
                                      <p:cBhvr additive="base">
                                        <p:cTn id="2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4">
                                            <p:txEl>
                                              <p:pRg st="0" end="0"/>
                                            </p:txEl>
                                          </p:spTgt>
                                        </p:tgtEl>
                                        <p:attrNameLst>
                                          <p:attrName>style.visibility</p:attrName>
                                        </p:attrNameLst>
                                      </p:cBhvr>
                                      <p:to>
                                        <p:strVal val="visible"/>
                                      </p:to>
                                    </p:set>
                                    <p:animEffect transition="in" filter="fade">
                                      <p:cBhvr>
                                        <p:cTn id="25" dur="1000"/>
                                        <p:tgtEl>
                                          <p:spTgt spid="74">
                                            <p:txEl>
                                              <p:pRg st="0" end="0"/>
                                            </p:txEl>
                                          </p:spTgt>
                                        </p:tgtEl>
                                      </p:cBhvr>
                                    </p:animEffect>
                                    <p:anim calcmode="lin" valueType="num">
                                      <p:cBhvr>
                                        <p:cTn id="26"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74">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4">
                                            <p:txEl>
                                              <p:pRg st="1" end="1"/>
                                            </p:txEl>
                                          </p:spTgt>
                                        </p:tgtEl>
                                        <p:attrNameLst>
                                          <p:attrName>style.visibility</p:attrName>
                                        </p:attrNameLst>
                                      </p:cBhvr>
                                      <p:to>
                                        <p:strVal val="visible"/>
                                      </p:to>
                                    </p:set>
                                    <p:animEffect transition="in" filter="fade">
                                      <p:cBhvr>
                                        <p:cTn id="30" dur="1000"/>
                                        <p:tgtEl>
                                          <p:spTgt spid="74">
                                            <p:txEl>
                                              <p:pRg st="1" end="1"/>
                                            </p:txEl>
                                          </p:spTgt>
                                        </p:tgtEl>
                                      </p:cBhvr>
                                    </p:animEffect>
                                    <p:anim calcmode="lin" valueType="num">
                                      <p:cBhvr>
                                        <p:cTn id="31"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74">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74">
                                            <p:txEl>
                                              <p:pRg st="2" end="2"/>
                                            </p:txEl>
                                          </p:spTgt>
                                        </p:tgtEl>
                                        <p:attrNameLst>
                                          <p:attrName>style.visibility</p:attrName>
                                        </p:attrNameLst>
                                      </p:cBhvr>
                                      <p:to>
                                        <p:strVal val="visible"/>
                                      </p:to>
                                    </p:set>
                                    <p:animEffect transition="in" filter="fade">
                                      <p:cBhvr>
                                        <p:cTn id="35" dur="1000"/>
                                        <p:tgtEl>
                                          <p:spTgt spid="74">
                                            <p:txEl>
                                              <p:pRg st="2" end="2"/>
                                            </p:txEl>
                                          </p:spTgt>
                                        </p:tgtEl>
                                      </p:cBhvr>
                                    </p:animEffect>
                                    <p:anim calcmode="lin" valueType="num">
                                      <p:cBhvr>
                                        <p:cTn id="36" dur="1000" fill="hold"/>
                                        <p:tgtEl>
                                          <p:spTgt spid="7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3">
                                            <p:txEl>
                                              <p:pRg st="0" end="0"/>
                                            </p:txEl>
                                          </p:spTgt>
                                        </p:tgtEl>
                                        <p:attrNameLst>
                                          <p:attrName>style.visibility</p:attrName>
                                        </p:attrNameLst>
                                      </p:cBhvr>
                                      <p:to>
                                        <p:strVal val="visible"/>
                                      </p:to>
                                    </p:set>
                                    <p:animEffect transition="in" filter="fade">
                                      <p:cBhvr>
                                        <p:cTn id="53" dur="1000"/>
                                        <p:tgtEl>
                                          <p:spTgt spid="73">
                                            <p:txEl>
                                              <p:pRg st="0" end="0"/>
                                            </p:txEl>
                                          </p:spTgt>
                                        </p:tgtEl>
                                      </p:cBhvr>
                                    </p:animEffect>
                                    <p:anim calcmode="lin" valueType="num">
                                      <p:cBhvr>
                                        <p:cTn id="54" dur="1000" fill="hold"/>
                                        <p:tgtEl>
                                          <p:spTgt spid="73">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7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3">
                                            <p:txEl>
                                              <p:pRg st="1" end="1"/>
                                            </p:txEl>
                                          </p:spTgt>
                                        </p:tgtEl>
                                        <p:attrNameLst>
                                          <p:attrName>style.visibility</p:attrName>
                                        </p:attrNameLst>
                                      </p:cBhvr>
                                      <p:to>
                                        <p:strVal val="visible"/>
                                      </p:to>
                                    </p:set>
                                    <p:animEffect transition="in" filter="fade">
                                      <p:cBhvr>
                                        <p:cTn id="58" dur="1000"/>
                                        <p:tgtEl>
                                          <p:spTgt spid="73">
                                            <p:txEl>
                                              <p:pRg st="1" end="1"/>
                                            </p:txEl>
                                          </p:spTgt>
                                        </p:tgtEl>
                                      </p:cBhvr>
                                    </p:animEffect>
                                    <p:anim calcmode="lin" valueType="num">
                                      <p:cBhvr>
                                        <p:cTn id="59" dur="1000" fill="hold"/>
                                        <p:tgtEl>
                                          <p:spTgt spid="73">
                                            <p:txEl>
                                              <p:pRg st="1" end="1"/>
                                            </p:txEl>
                                          </p:spTgt>
                                        </p:tgtEl>
                                        <p:attrNameLst>
                                          <p:attrName>ppt_x</p:attrName>
                                        </p:attrNameLst>
                                      </p:cBhvr>
                                      <p:tavLst>
                                        <p:tav tm="0">
                                          <p:val>
                                            <p:strVal val="#ppt_x"/>
                                          </p:val>
                                        </p:tav>
                                        <p:tav tm="100000">
                                          <p:val>
                                            <p:strVal val="#ppt_x"/>
                                          </p:val>
                                        </p:tav>
                                      </p:tavLst>
                                    </p:anim>
                                    <p:anim calcmode="lin" valueType="num">
                                      <p:cBhvr>
                                        <p:cTn id="60" dur="1000" fill="hold"/>
                                        <p:tgtEl>
                                          <p:spTgt spid="73">
                                            <p:txEl>
                                              <p:pRg st="1" end="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3">
                                            <p:txEl>
                                              <p:pRg st="2" end="2"/>
                                            </p:txEl>
                                          </p:spTgt>
                                        </p:tgtEl>
                                        <p:attrNameLst>
                                          <p:attrName>style.visibility</p:attrName>
                                        </p:attrNameLst>
                                      </p:cBhvr>
                                      <p:to>
                                        <p:strVal val="visible"/>
                                      </p:to>
                                    </p:set>
                                    <p:animEffect transition="in" filter="fade">
                                      <p:cBhvr>
                                        <p:cTn id="63" dur="1000"/>
                                        <p:tgtEl>
                                          <p:spTgt spid="73">
                                            <p:txEl>
                                              <p:pRg st="2" end="2"/>
                                            </p:txEl>
                                          </p:spTgt>
                                        </p:tgtEl>
                                      </p:cBhvr>
                                    </p:animEffect>
                                    <p:anim calcmode="lin" valueType="num">
                                      <p:cBhvr>
                                        <p:cTn id="64" dur="1000" fill="hold"/>
                                        <p:tgtEl>
                                          <p:spTgt spid="73">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7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 name="组合 1"/>
          <p:cNvGrpSpPr/>
          <p:nvPr/>
        </p:nvGrpSpPr>
        <p:grpSpPr>
          <a:xfrm>
            <a:off x="-75027" y="1925702"/>
            <a:ext cx="12192000" cy="3682448"/>
            <a:chOff x="0" y="1304510"/>
            <a:chExt cx="12192000" cy="4248979"/>
          </a:xfrm>
        </p:grpSpPr>
        <p:sp>
          <p:nvSpPr>
            <p:cNvPr id="3" name="矩形 2"/>
            <p:cNvSpPr/>
            <p:nvPr/>
          </p:nvSpPr>
          <p:spPr>
            <a:xfrm>
              <a:off x="0" y="1304510"/>
              <a:ext cx="12192000" cy="4248979"/>
            </a:xfrm>
            <a:prstGeom prst="rect">
              <a:avLst/>
            </a:prstGeom>
            <a:blipFill dpi="0" rotWithShape="1">
              <a:blip r:embed="rId3" cstate="screen"/>
              <a:srcRect/>
              <a:tile tx="0" ty="0" sx="100000" sy="100000" flip="x"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1304510"/>
              <a:ext cx="12192000" cy="4248978"/>
            </a:xfrm>
            <a:prstGeom prst="rect">
              <a:avLst/>
            </a:prstGeom>
            <a:solidFill>
              <a:schemeClr val="tx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5231296" y="1060998"/>
            <a:ext cx="1729408" cy="1729408"/>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tx2"/>
                </a:solidFill>
              </a:rPr>
              <a:t>02</a:t>
            </a:r>
            <a:endParaRPr lang="zh-CN" altLang="en-US" sz="6000" b="1" dirty="0">
              <a:solidFill>
                <a:schemeClr val="tx2"/>
              </a:solidFill>
            </a:endParaRPr>
          </a:p>
        </p:txBody>
      </p:sp>
      <p:grpSp>
        <p:nvGrpSpPr>
          <p:cNvPr id="12" name="组合 11"/>
          <p:cNvGrpSpPr/>
          <p:nvPr/>
        </p:nvGrpSpPr>
        <p:grpSpPr>
          <a:xfrm>
            <a:off x="4248770" y="3107217"/>
            <a:ext cx="3694458" cy="2776739"/>
            <a:chOff x="4248770" y="3107217"/>
            <a:chExt cx="3694458" cy="2776739"/>
          </a:xfrm>
        </p:grpSpPr>
        <p:sp>
          <p:nvSpPr>
            <p:cNvPr id="6" name="矩形 5"/>
            <p:cNvSpPr/>
            <p:nvPr/>
          </p:nvSpPr>
          <p:spPr>
            <a:xfrm>
              <a:off x="4248770" y="3107217"/>
              <a:ext cx="3694458" cy="663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chemeClr val="accent1"/>
                  </a:solidFill>
                  <a:latin typeface="方正兰亭超细黑简体" panose="02000000000000000000" pitchFamily="2" charset="-122"/>
                  <a:ea typeface="方正兰亭超细黑简体" panose="02000000000000000000" pitchFamily="2" charset="-122"/>
                </a:rPr>
                <a:t>成功项目展示</a:t>
              </a:r>
            </a:p>
          </p:txBody>
        </p:sp>
        <p:grpSp>
          <p:nvGrpSpPr>
            <p:cNvPr id="9" name="组合 8"/>
            <p:cNvGrpSpPr/>
            <p:nvPr/>
          </p:nvGrpSpPr>
          <p:grpSpPr>
            <a:xfrm rot="5400000">
              <a:off x="5827647" y="5453376"/>
              <a:ext cx="536704" cy="324456"/>
              <a:chOff x="10627004" y="3081131"/>
              <a:chExt cx="1150867" cy="695738"/>
            </a:xfrm>
          </p:grpSpPr>
          <p:sp>
            <p:nvSpPr>
              <p:cNvPr id="10" name="箭头: V 形 9"/>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箭头: V 形 10"/>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8" name="组合 7"/>
          <p:cNvGrpSpPr/>
          <p:nvPr/>
        </p:nvGrpSpPr>
        <p:grpSpPr>
          <a:xfrm>
            <a:off x="-228600" y="631313"/>
            <a:ext cx="3595467" cy="657079"/>
            <a:chOff x="-228600" y="631313"/>
            <a:chExt cx="3595467" cy="657079"/>
          </a:xfrm>
        </p:grpSpPr>
        <p:sp>
          <p:nvSpPr>
            <p:cNvPr id="2" name="矩形 1"/>
            <p:cNvSpPr/>
            <p:nvPr/>
          </p:nvSpPr>
          <p:spPr>
            <a:xfrm>
              <a:off x="576470" y="631313"/>
              <a:ext cx="2790397" cy="657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成功项目展示</a:t>
              </a:r>
            </a:p>
          </p:txBody>
        </p:sp>
        <p:grpSp>
          <p:nvGrpSpPr>
            <p:cNvPr id="5" name="组合 4"/>
            <p:cNvGrpSpPr/>
            <p:nvPr/>
          </p:nvGrpSpPr>
          <p:grpSpPr>
            <a:xfrm>
              <a:off x="-228600" y="764274"/>
              <a:ext cx="634030" cy="383292"/>
              <a:chOff x="10627004" y="3081131"/>
              <a:chExt cx="1150867" cy="695738"/>
            </a:xfrm>
          </p:grpSpPr>
          <p:sp>
            <p:nvSpPr>
              <p:cNvPr id="6" name="箭头: V 形 5"/>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箭头: V 形 6"/>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9" name="组合 8"/>
          <p:cNvGrpSpPr/>
          <p:nvPr/>
        </p:nvGrpSpPr>
        <p:grpSpPr>
          <a:xfrm>
            <a:off x="920838" y="2321853"/>
            <a:ext cx="5072230" cy="3467485"/>
            <a:chOff x="3112817" y="1695263"/>
            <a:chExt cx="5072230" cy="3467485"/>
          </a:xfrm>
        </p:grpSpPr>
        <p:sp>
          <p:nvSpPr>
            <p:cNvPr id="10" name="Block Arc 45"/>
            <p:cNvSpPr/>
            <p:nvPr/>
          </p:nvSpPr>
          <p:spPr>
            <a:xfrm rot="2700000">
              <a:off x="4015853" y="2049077"/>
              <a:ext cx="2072074" cy="2072074"/>
            </a:xfrm>
            <a:prstGeom prst="blockArc">
              <a:avLst>
                <a:gd name="adj1" fmla="val 19782491"/>
                <a:gd name="adj2" fmla="val 13507335"/>
                <a:gd name="adj3" fmla="val 6530"/>
              </a:avLst>
            </a:prstGeom>
            <a:solidFill>
              <a:schemeClr val="accent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6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1" name="Group 110"/>
            <p:cNvGrpSpPr/>
            <p:nvPr/>
          </p:nvGrpSpPr>
          <p:grpSpPr>
            <a:xfrm>
              <a:off x="3112817" y="1695263"/>
              <a:ext cx="3334681" cy="3467485"/>
              <a:chOff x="630207" y="1507089"/>
              <a:chExt cx="2608604" cy="2712492"/>
            </a:xfrm>
          </p:grpSpPr>
          <p:grpSp>
            <p:nvGrpSpPr>
              <p:cNvPr id="34" name="Group 53"/>
              <p:cNvGrpSpPr/>
              <p:nvPr/>
            </p:nvGrpSpPr>
            <p:grpSpPr>
              <a:xfrm rot="21351568">
                <a:off x="630207" y="3582142"/>
                <a:ext cx="1112944" cy="637439"/>
                <a:chOff x="2355915" y="3857572"/>
                <a:chExt cx="1347923" cy="772022"/>
              </a:xfrm>
            </p:grpSpPr>
            <p:sp>
              <p:nvSpPr>
                <p:cNvPr id="36" name="Rectangle 30"/>
                <p:cNvSpPr/>
                <p:nvPr/>
              </p:nvSpPr>
              <p:spPr>
                <a:xfrm rot="2700000">
                  <a:off x="3093973" y="3472415"/>
                  <a:ext cx="224707" cy="995022"/>
                </a:xfrm>
                <a:prstGeom prst="rect">
                  <a:avLst/>
                </a:prstGeom>
                <a:solidFill>
                  <a:schemeClr val="bg1">
                    <a:lumMod val="85000"/>
                  </a:schemeClr>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7" name="Rounded Rectangle 31"/>
                <p:cNvSpPr/>
                <p:nvPr/>
              </p:nvSpPr>
              <p:spPr>
                <a:xfrm rot="2700000">
                  <a:off x="2538069" y="4020237"/>
                  <a:ext cx="427203" cy="791512"/>
                </a:xfrm>
                <a:prstGeom prst="roundRect">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35" name="Block Arc 29"/>
              <p:cNvSpPr/>
              <p:nvPr/>
            </p:nvSpPr>
            <p:spPr>
              <a:xfrm rot="2700000">
                <a:off x="1114680" y="1507089"/>
                <a:ext cx="2124132" cy="2124131"/>
              </a:xfrm>
              <a:prstGeom prst="blockArc">
                <a:avLst>
                  <a:gd name="adj1" fmla="val 21433357"/>
                  <a:gd name="adj2" fmla="val 13378235"/>
                  <a:gd name="adj3" fmla="val 4744"/>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6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2" name="Block Arc 48"/>
            <p:cNvSpPr/>
            <p:nvPr/>
          </p:nvSpPr>
          <p:spPr>
            <a:xfrm rot="2700000">
              <a:off x="4300211" y="2333435"/>
              <a:ext cx="1503360" cy="1503358"/>
            </a:xfrm>
            <a:prstGeom prst="blockArc">
              <a:avLst>
                <a:gd name="adj1" fmla="val 17805926"/>
                <a:gd name="adj2" fmla="val 13444767"/>
                <a:gd name="adj3" fmla="val 7487"/>
              </a:avLst>
            </a:prstGeom>
            <a:solidFill>
              <a:schemeClr val="tx2"/>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6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 name="Oval 51"/>
            <p:cNvSpPr/>
            <p:nvPr/>
          </p:nvSpPr>
          <p:spPr>
            <a:xfrm rot="2700000">
              <a:off x="4527694" y="2560919"/>
              <a:ext cx="1048391" cy="1048389"/>
            </a:xfrm>
            <a:prstGeom prst="ellipse">
              <a:avLst/>
            </a:prstGeom>
            <a:solidFill>
              <a:schemeClr val="accent1"/>
            </a:solid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en-US" sz="600" b="0"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4" name="Group 73"/>
            <p:cNvGrpSpPr/>
            <p:nvPr/>
          </p:nvGrpSpPr>
          <p:grpSpPr>
            <a:xfrm>
              <a:off x="5101160" y="1769277"/>
              <a:ext cx="2879154" cy="278371"/>
              <a:chOff x="2901397" y="1463917"/>
              <a:chExt cx="2252262" cy="221448"/>
            </a:xfrm>
          </p:grpSpPr>
          <p:cxnSp>
            <p:nvCxnSpPr>
              <p:cNvPr id="32" name="Straight Connector 59"/>
              <p:cNvCxnSpPr/>
              <p:nvPr/>
            </p:nvCxnSpPr>
            <p:spPr>
              <a:xfrm flipH="1" flipV="1">
                <a:off x="4914605" y="1465097"/>
                <a:ext cx="239054" cy="220268"/>
              </a:xfrm>
              <a:prstGeom prst="line">
                <a:avLst/>
              </a:prstGeom>
              <a:noFill/>
              <a:ln w="12700" cap="rnd" cmpd="sng" algn="ctr">
                <a:solidFill>
                  <a:schemeClr val="tx2"/>
                </a:solidFill>
                <a:prstDash val="solid"/>
                <a:miter lim="800000"/>
                <a:headEnd type="oval"/>
                <a:tailEnd type="oval"/>
              </a:ln>
              <a:effectLst/>
            </p:spPr>
          </p:cxnSp>
          <p:cxnSp>
            <p:nvCxnSpPr>
              <p:cNvPr id="33" name="Straight Connector 60"/>
              <p:cNvCxnSpPr/>
              <p:nvPr/>
            </p:nvCxnSpPr>
            <p:spPr>
              <a:xfrm rot="10800000">
                <a:off x="2901397" y="1463917"/>
                <a:ext cx="2013208" cy="1615"/>
              </a:xfrm>
              <a:prstGeom prst="line">
                <a:avLst/>
              </a:prstGeom>
              <a:noFill/>
              <a:ln w="12700" cap="rnd" cmpd="sng" algn="ctr">
                <a:solidFill>
                  <a:schemeClr val="tx2"/>
                </a:solidFill>
                <a:prstDash val="solid"/>
                <a:miter lim="800000"/>
                <a:headEnd type="oval"/>
                <a:tailEnd type="oval"/>
              </a:ln>
              <a:effectLst/>
            </p:spPr>
          </p:cxnSp>
        </p:grpSp>
        <p:grpSp>
          <p:nvGrpSpPr>
            <p:cNvPr id="15" name="Group 73"/>
            <p:cNvGrpSpPr/>
            <p:nvPr/>
          </p:nvGrpSpPr>
          <p:grpSpPr>
            <a:xfrm>
              <a:off x="5101163" y="2122241"/>
              <a:ext cx="2405471" cy="278371"/>
              <a:chOff x="2901397" y="1463917"/>
              <a:chExt cx="1881716" cy="221448"/>
            </a:xfrm>
          </p:grpSpPr>
          <p:cxnSp>
            <p:nvCxnSpPr>
              <p:cNvPr id="30" name="Straight Connector 67"/>
              <p:cNvCxnSpPr/>
              <p:nvPr/>
            </p:nvCxnSpPr>
            <p:spPr>
              <a:xfrm flipH="1" flipV="1">
                <a:off x="4544059" y="1465097"/>
                <a:ext cx="239054" cy="220268"/>
              </a:xfrm>
              <a:prstGeom prst="line">
                <a:avLst/>
              </a:prstGeom>
              <a:noFill/>
              <a:ln w="12700" cap="rnd" cmpd="sng" algn="ctr">
                <a:solidFill>
                  <a:schemeClr val="accent1"/>
                </a:solidFill>
                <a:prstDash val="solid"/>
                <a:miter lim="800000"/>
                <a:headEnd type="oval"/>
                <a:tailEnd type="oval"/>
              </a:ln>
              <a:effectLst/>
            </p:spPr>
          </p:cxnSp>
          <p:cxnSp>
            <p:nvCxnSpPr>
              <p:cNvPr id="31" name="Straight Connector 70"/>
              <p:cNvCxnSpPr/>
              <p:nvPr/>
            </p:nvCxnSpPr>
            <p:spPr>
              <a:xfrm rot="10800000">
                <a:off x="2901397" y="1463917"/>
                <a:ext cx="1642662" cy="1615"/>
              </a:xfrm>
              <a:prstGeom prst="line">
                <a:avLst/>
              </a:prstGeom>
              <a:noFill/>
              <a:ln w="12700" cap="rnd" cmpd="sng" algn="ctr">
                <a:solidFill>
                  <a:schemeClr val="accent1"/>
                </a:solidFill>
                <a:prstDash val="solid"/>
                <a:miter lim="800000"/>
                <a:headEnd type="oval"/>
                <a:tailEnd type="oval"/>
              </a:ln>
              <a:effectLst/>
            </p:spPr>
          </p:cxnSp>
        </p:grpSp>
        <p:grpSp>
          <p:nvGrpSpPr>
            <p:cNvPr id="16" name="Group 73"/>
            <p:cNvGrpSpPr/>
            <p:nvPr/>
          </p:nvGrpSpPr>
          <p:grpSpPr>
            <a:xfrm>
              <a:off x="5101163" y="2392354"/>
              <a:ext cx="2002469" cy="278374"/>
              <a:chOff x="2683251" y="1463915"/>
              <a:chExt cx="1566462" cy="221450"/>
            </a:xfrm>
          </p:grpSpPr>
          <p:cxnSp>
            <p:nvCxnSpPr>
              <p:cNvPr id="28" name="Straight Connector 81"/>
              <p:cNvCxnSpPr/>
              <p:nvPr/>
            </p:nvCxnSpPr>
            <p:spPr>
              <a:xfrm flipH="1" flipV="1">
                <a:off x="4010659" y="1465097"/>
                <a:ext cx="239054" cy="220268"/>
              </a:xfrm>
              <a:prstGeom prst="line">
                <a:avLst/>
              </a:prstGeom>
              <a:noFill/>
              <a:ln w="12700" cap="rnd" cmpd="sng" algn="ctr">
                <a:solidFill>
                  <a:schemeClr val="tx2"/>
                </a:solidFill>
                <a:prstDash val="solid"/>
                <a:miter lim="800000"/>
                <a:headEnd type="oval"/>
                <a:tailEnd type="oval"/>
              </a:ln>
              <a:effectLst/>
            </p:spPr>
          </p:cxnSp>
          <p:cxnSp>
            <p:nvCxnSpPr>
              <p:cNvPr id="29" name="Straight Connector 82"/>
              <p:cNvCxnSpPr/>
              <p:nvPr/>
            </p:nvCxnSpPr>
            <p:spPr>
              <a:xfrm rot="10800000" flipV="1">
                <a:off x="2683251" y="1463915"/>
                <a:ext cx="1325760" cy="1182"/>
              </a:xfrm>
              <a:prstGeom prst="line">
                <a:avLst/>
              </a:prstGeom>
              <a:noFill/>
              <a:ln w="12700" cap="rnd" cmpd="sng" algn="ctr">
                <a:solidFill>
                  <a:schemeClr val="tx2"/>
                </a:solidFill>
                <a:prstDash val="solid"/>
                <a:miter lim="800000"/>
                <a:headEnd type="oval"/>
                <a:tailEnd type="oval"/>
              </a:ln>
              <a:effectLst/>
            </p:spPr>
          </p:cxnSp>
        </p:grpSp>
        <p:grpSp>
          <p:nvGrpSpPr>
            <p:cNvPr id="17" name="Group 73"/>
            <p:cNvGrpSpPr/>
            <p:nvPr/>
          </p:nvGrpSpPr>
          <p:grpSpPr>
            <a:xfrm>
              <a:off x="5461578" y="2709482"/>
              <a:ext cx="1168371" cy="276888"/>
              <a:chOff x="2683251" y="1465095"/>
              <a:chExt cx="913976" cy="220268"/>
            </a:xfrm>
          </p:grpSpPr>
          <p:cxnSp>
            <p:nvCxnSpPr>
              <p:cNvPr id="26" name="Straight Connector 87"/>
              <p:cNvCxnSpPr/>
              <p:nvPr/>
            </p:nvCxnSpPr>
            <p:spPr>
              <a:xfrm flipH="1" flipV="1">
                <a:off x="3358173" y="1465095"/>
                <a:ext cx="239054" cy="220268"/>
              </a:xfrm>
              <a:prstGeom prst="line">
                <a:avLst/>
              </a:prstGeom>
              <a:noFill/>
              <a:ln w="12700" cap="rnd" cmpd="sng" algn="ctr">
                <a:solidFill>
                  <a:schemeClr val="accent1"/>
                </a:solidFill>
                <a:prstDash val="solid"/>
                <a:miter lim="800000"/>
                <a:headEnd type="oval"/>
                <a:tailEnd type="oval"/>
              </a:ln>
              <a:effectLst/>
            </p:spPr>
          </p:cxnSp>
          <p:cxnSp>
            <p:nvCxnSpPr>
              <p:cNvPr id="27" name="Straight Connector 88"/>
              <p:cNvCxnSpPr/>
              <p:nvPr/>
            </p:nvCxnSpPr>
            <p:spPr>
              <a:xfrm rot="10800000">
                <a:off x="2683251" y="1465097"/>
                <a:ext cx="674922" cy="1615"/>
              </a:xfrm>
              <a:prstGeom prst="line">
                <a:avLst/>
              </a:prstGeom>
              <a:noFill/>
              <a:ln w="12700" cap="rnd" cmpd="sng" algn="ctr">
                <a:solidFill>
                  <a:schemeClr val="accent1"/>
                </a:solidFill>
                <a:prstDash val="solid"/>
                <a:miter lim="800000"/>
                <a:headEnd type="oval"/>
                <a:tailEnd type="oval"/>
              </a:ln>
              <a:effectLst/>
            </p:spPr>
          </p:cxnSp>
        </p:grpSp>
        <p:sp>
          <p:nvSpPr>
            <p:cNvPr id="18" name="Text Placeholder 3"/>
            <p:cNvSpPr txBox="1"/>
            <p:nvPr/>
          </p:nvSpPr>
          <p:spPr>
            <a:xfrm>
              <a:off x="7878874" y="2206246"/>
              <a:ext cx="306173" cy="221599"/>
            </a:xfrm>
            <a:prstGeom prst="rect">
              <a:avLst/>
            </a:prstGeom>
          </p:spPr>
          <p:txBody>
            <a:bodyPr wrap="none" lIns="0" tIns="0" rIns="0" bIns="0" anchor="b">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1285240" eaLnBrk="1" fontAlgn="auto" latinLnBrk="0" hangingPunct="1">
                <a:lnSpc>
                  <a:spcPct val="120000"/>
                </a:lnSpc>
                <a:spcBef>
                  <a:spcPct val="20000"/>
                </a:spcBef>
                <a:spcAft>
                  <a:spcPts val="0"/>
                </a:spcAft>
                <a:buClrTx/>
                <a:buSzTx/>
                <a:buFontTx/>
                <a:buNone/>
                <a:defRPr/>
              </a:pPr>
              <a:r>
                <a:rPr kumimoji="0" lang="en-US" sz="1200" b="0" i="0" u="none" strike="noStrike" kern="0" cap="none" spc="0" normalizeH="0" baseline="0" noProof="0" dirty="0">
                  <a:ln>
                    <a:noFill/>
                  </a:ln>
                  <a:solidFill>
                    <a:schemeClr val="tx2"/>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70%</a:t>
              </a:r>
            </a:p>
          </p:txBody>
        </p:sp>
        <p:sp>
          <p:nvSpPr>
            <p:cNvPr id="19" name="Text Placeholder 3"/>
            <p:cNvSpPr txBox="1"/>
            <p:nvPr/>
          </p:nvSpPr>
          <p:spPr>
            <a:xfrm>
              <a:off x="7418631" y="2557210"/>
              <a:ext cx="306173" cy="221599"/>
            </a:xfrm>
            <a:prstGeom prst="rect">
              <a:avLst/>
            </a:prstGeom>
          </p:spPr>
          <p:txBody>
            <a:bodyPr wrap="none" lIns="0" tIns="0" rIns="0" bIns="0" anchor="b">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1285240" eaLnBrk="1" fontAlgn="auto" latinLnBrk="0" hangingPunct="1">
                <a:lnSpc>
                  <a:spcPct val="120000"/>
                </a:lnSpc>
                <a:spcBef>
                  <a:spcPct val="20000"/>
                </a:spcBef>
                <a:spcAft>
                  <a:spcPts val="0"/>
                </a:spcAft>
                <a:buClrTx/>
                <a:buSzTx/>
                <a:buFontTx/>
                <a:buNone/>
                <a:defRPr/>
              </a:pPr>
              <a:r>
                <a:rPr kumimoji="0" lang="en-US" sz="1200" b="0"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65%</a:t>
              </a:r>
            </a:p>
          </p:txBody>
        </p:sp>
        <p:sp>
          <p:nvSpPr>
            <p:cNvPr id="20" name="Text Placeholder 3"/>
            <p:cNvSpPr txBox="1"/>
            <p:nvPr/>
          </p:nvSpPr>
          <p:spPr>
            <a:xfrm>
              <a:off x="6920596" y="2834098"/>
              <a:ext cx="306173" cy="221599"/>
            </a:xfrm>
            <a:prstGeom prst="rect">
              <a:avLst/>
            </a:prstGeom>
          </p:spPr>
          <p:txBody>
            <a:bodyPr wrap="none" lIns="0" tIns="0" rIns="0" bIns="0" anchor="b">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1285240" eaLnBrk="1" fontAlgn="auto" latinLnBrk="0" hangingPunct="1">
                <a:lnSpc>
                  <a:spcPct val="120000"/>
                </a:lnSpc>
                <a:spcBef>
                  <a:spcPct val="20000"/>
                </a:spcBef>
                <a:spcAft>
                  <a:spcPts val="0"/>
                </a:spcAft>
                <a:buClrTx/>
                <a:buSzTx/>
                <a:buFontTx/>
                <a:buNone/>
                <a:defRPr/>
              </a:pPr>
              <a:r>
                <a:rPr kumimoji="0" lang="en-US" sz="1200" b="0" i="0" u="none" strike="noStrike" kern="0" cap="none" spc="0" normalizeH="0" baseline="0" noProof="0" dirty="0">
                  <a:ln>
                    <a:noFill/>
                  </a:ln>
                  <a:solidFill>
                    <a:schemeClr val="tx2"/>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75%</a:t>
              </a:r>
            </a:p>
          </p:txBody>
        </p:sp>
        <p:sp>
          <p:nvSpPr>
            <p:cNvPr id="21" name="Text Placeholder 3"/>
            <p:cNvSpPr txBox="1"/>
            <p:nvPr/>
          </p:nvSpPr>
          <p:spPr>
            <a:xfrm>
              <a:off x="6454968" y="3178836"/>
              <a:ext cx="391133" cy="221599"/>
            </a:xfrm>
            <a:prstGeom prst="rect">
              <a:avLst/>
            </a:prstGeom>
          </p:spPr>
          <p:txBody>
            <a:bodyPr wrap="none" lIns="0" tIns="0" rIns="0" bIns="0" anchor="b">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1285240" eaLnBrk="1" fontAlgn="auto" latinLnBrk="0" hangingPunct="1">
                <a:lnSpc>
                  <a:spcPct val="120000"/>
                </a:lnSpc>
                <a:spcBef>
                  <a:spcPct val="20000"/>
                </a:spcBef>
                <a:spcAft>
                  <a:spcPts val="0"/>
                </a:spcAft>
                <a:buClrTx/>
                <a:buSzTx/>
                <a:buFontTx/>
                <a:buNone/>
                <a:defRPr/>
              </a:pPr>
              <a:r>
                <a:rPr kumimoji="0" lang="en-US" sz="1200" b="0"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100%</a:t>
              </a:r>
            </a:p>
          </p:txBody>
        </p:sp>
      </p:grpSp>
      <p:grpSp>
        <p:nvGrpSpPr>
          <p:cNvPr id="38" name="组合 37"/>
          <p:cNvGrpSpPr/>
          <p:nvPr/>
        </p:nvGrpSpPr>
        <p:grpSpPr>
          <a:xfrm>
            <a:off x="6335947" y="2065049"/>
            <a:ext cx="3350927" cy="2486646"/>
            <a:chOff x="6627462" y="1934313"/>
            <a:chExt cx="3350927" cy="2486646"/>
          </a:xfrm>
        </p:grpSpPr>
        <p:grpSp>
          <p:nvGrpSpPr>
            <p:cNvPr id="39" name="组合 38"/>
            <p:cNvGrpSpPr/>
            <p:nvPr/>
          </p:nvGrpSpPr>
          <p:grpSpPr>
            <a:xfrm>
              <a:off x="7151317" y="1934313"/>
              <a:ext cx="2827072" cy="2458548"/>
              <a:chOff x="6634482" y="1568798"/>
              <a:chExt cx="2827072" cy="2458548"/>
            </a:xfrm>
          </p:grpSpPr>
          <p:sp>
            <p:nvSpPr>
              <p:cNvPr id="55" name="矩形 54"/>
              <p:cNvSpPr/>
              <p:nvPr/>
            </p:nvSpPr>
            <p:spPr>
              <a:xfrm>
                <a:off x="6634482" y="1568798"/>
                <a:ext cx="2786952"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accent1"/>
                    </a:solidFill>
                  </a:rPr>
                  <a:t>线性回归模型</a:t>
                </a:r>
              </a:p>
            </p:txBody>
          </p:sp>
          <p:sp>
            <p:nvSpPr>
              <p:cNvPr id="53" name="矩形 52"/>
              <p:cNvSpPr/>
              <p:nvPr/>
            </p:nvSpPr>
            <p:spPr>
              <a:xfrm>
                <a:off x="6634482" y="2236138"/>
                <a:ext cx="2786952"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dirty="0" err="1">
                    <a:solidFill>
                      <a:schemeClr val="tx2"/>
                    </a:solidFill>
                  </a:rPr>
                  <a:t>Softmax</a:t>
                </a:r>
                <a:r>
                  <a:rPr lang="zh-CN" altLang="en-US" sz="2400" dirty="0">
                    <a:solidFill>
                      <a:schemeClr val="tx2"/>
                    </a:solidFill>
                  </a:rPr>
                  <a:t>回归模型</a:t>
                </a:r>
              </a:p>
            </p:txBody>
          </p:sp>
          <p:sp>
            <p:nvSpPr>
              <p:cNvPr id="51" name="矩形 50"/>
              <p:cNvSpPr/>
              <p:nvPr/>
            </p:nvSpPr>
            <p:spPr>
              <a:xfrm>
                <a:off x="6634482" y="2889131"/>
                <a:ext cx="2786952"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dirty="0">
                    <a:solidFill>
                      <a:schemeClr val="accent1"/>
                    </a:solidFill>
                  </a:rPr>
                  <a:t>K-means</a:t>
                </a:r>
                <a:r>
                  <a:rPr lang="zh-CN" altLang="en-US" sz="2400" dirty="0">
                    <a:solidFill>
                      <a:schemeClr val="accent1"/>
                    </a:solidFill>
                  </a:rPr>
                  <a:t>算法</a:t>
                </a:r>
              </a:p>
            </p:txBody>
          </p:sp>
          <p:sp>
            <p:nvSpPr>
              <p:cNvPr id="49" name="矩形 48"/>
              <p:cNvSpPr/>
              <p:nvPr/>
            </p:nvSpPr>
            <p:spPr>
              <a:xfrm>
                <a:off x="6674602" y="3560207"/>
                <a:ext cx="2786952"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2"/>
                    </a:solidFill>
                  </a:rPr>
                  <a:t>爬虫</a:t>
                </a:r>
              </a:p>
            </p:txBody>
          </p:sp>
        </p:grpSp>
        <p:sp>
          <p:nvSpPr>
            <p:cNvPr id="40" name="矩形 39"/>
            <p:cNvSpPr/>
            <p:nvPr/>
          </p:nvSpPr>
          <p:spPr>
            <a:xfrm>
              <a:off x="6628731" y="1992533"/>
              <a:ext cx="611369" cy="381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400" dirty="0">
                  <a:solidFill>
                    <a:schemeClr val="accent1"/>
                  </a:solidFill>
                </a:rPr>
                <a:t>a.</a:t>
              </a:r>
              <a:endParaRPr lang="zh-CN" altLang="en-US" sz="2400" dirty="0">
                <a:solidFill>
                  <a:schemeClr val="accent1"/>
                </a:solidFill>
              </a:endParaRPr>
            </a:p>
          </p:txBody>
        </p:sp>
        <p:sp>
          <p:nvSpPr>
            <p:cNvPr id="41" name="矩形 40"/>
            <p:cNvSpPr/>
            <p:nvPr/>
          </p:nvSpPr>
          <p:spPr>
            <a:xfrm>
              <a:off x="6627462" y="2705828"/>
              <a:ext cx="611369" cy="381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rPr>
                <a:t>b.</a:t>
              </a:r>
              <a:endParaRPr lang="zh-CN" altLang="en-US" sz="2400" dirty="0">
                <a:solidFill>
                  <a:schemeClr val="tx2"/>
                </a:solidFill>
              </a:endParaRPr>
            </a:p>
          </p:txBody>
        </p:sp>
        <p:sp>
          <p:nvSpPr>
            <p:cNvPr id="42" name="矩形 41"/>
            <p:cNvSpPr/>
            <p:nvPr/>
          </p:nvSpPr>
          <p:spPr>
            <a:xfrm>
              <a:off x="6627462" y="3373427"/>
              <a:ext cx="611369" cy="381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c.</a:t>
              </a:r>
              <a:endParaRPr lang="zh-CN" altLang="en-US" sz="2400" dirty="0">
                <a:solidFill>
                  <a:schemeClr val="accent1"/>
                </a:solidFill>
              </a:endParaRPr>
            </a:p>
          </p:txBody>
        </p:sp>
        <p:sp>
          <p:nvSpPr>
            <p:cNvPr id="43" name="矩形 42"/>
            <p:cNvSpPr/>
            <p:nvPr/>
          </p:nvSpPr>
          <p:spPr>
            <a:xfrm>
              <a:off x="6628732" y="4039684"/>
              <a:ext cx="611369" cy="381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rPr>
                <a:t>d.</a:t>
              </a:r>
              <a:endParaRPr lang="zh-CN" altLang="en-US" sz="2400" dirty="0">
                <a:solidFill>
                  <a:schemeClr val="tx2"/>
                </a:solidFill>
              </a:endParaRPr>
            </a:p>
          </p:txBody>
        </p:sp>
      </p:gr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1000"/>
                                        <p:tgtEl>
                                          <p:spTgt spid="38"/>
                                        </p:tgtEl>
                                      </p:cBhvr>
                                    </p:animEffect>
                                    <p:anim calcmode="lin" valueType="num">
                                      <p:cBhvr>
                                        <p:cTn id="14" dur="1000" fill="hold"/>
                                        <p:tgtEl>
                                          <p:spTgt spid="38"/>
                                        </p:tgtEl>
                                        <p:attrNameLst>
                                          <p:attrName>ppt_x</p:attrName>
                                        </p:attrNameLst>
                                      </p:cBhvr>
                                      <p:tavLst>
                                        <p:tav tm="0">
                                          <p:val>
                                            <p:strVal val="#ppt_x"/>
                                          </p:val>
                                        </p:tav>
                                        <p:tav tm="100000">
                                          <p:val>
                                            <p:strVal val="#ppt_x"/>
                                          </p:val>
                                        </p:tav>
                                      </p:tavLst>
                                    </p:anim>
                                    <p:anim calcmode="lin" valueType="num">
                                      <p:cBhvr>
                                        <p:cTn id="1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45000"/>
                <a:lumOff val="55000"/>
              </a:schemeClr>
            </a:gs>
            <a:gs pos="39000">
              <a:schemeClr val="accent5">
                <a:lumMod val="30000"/>
                <a:lumOff val="70000"/>
                <a:alpha val="91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F643EC-01D2-425A-BC4B-B11FA1012ECD}"/>
              </a:ext>
            </a:extLst>
          </p:cNvPr>
          <p:cNvGrpSpPr/>
          <p:nvPr/>
        </p:nvGrpSpPr>
        <p:grpSpPr>
          <a:xfrm>
            <a:off x="-230326" y="616435"/>
            <a:ext cx="4877904" cy="2531483"/>
            <a:chOff x="-230326" y="616435"/>
            <a:chExt cx="4877904" cy="2531483"/>
          </a:xfrm>
        </p:grpSpPr>
        <p:grpSp>
          <p:nvGrpSpPr>
            <p:cNvPr id="3" name="组合 2">
              <a:extLst>
                <a:ext uri="{FF2B5EF4-FFF2-40B4-BE49-F238E27FC236}">
                  <a16:creationId xmlns:a16="http://schemas.microsoft.com/office/drawing/2014/main" id="{EA8F5E64-D431-4663-A4B7-E63B127C6D1F}"/>
                </a:ext>
              </a:extLst>
            </p:cNvPr>
            <p:cNvGrpSpPr/>
            <p:nvPr/>
          </p:nvGrpSpPr>
          <p:grpSpPr>
            <a:xfrm>
              <a:off x="-230326" y="616435"/>
              <a:ext cx="4877904" cy="2531483"/>
              <a:chOff x="-230326" y="616435"/>
              <a:chExt cx="4877904" cy="2531483"/>
            </a:xfrm>
          </p:grpSpPr>
          <p:sp>
            <p:nvSpPr>
              <p:cNvPr id="7" name="矩形 6">
                <a:extLst>
                  <a:ext uri="{FF2B5EF4-FFF2-40B4-BE49-F238E27FC236}">
                    <a16:creationId xmlns:a16="http://schemas.microsoft.com/office/drawing/2014/main" id="{2ABE88FC-D8B3-4B78-A1D4-7BA709E96996}"/>
                  </a:ext>
                </a:extLst>
              </p:cNvPr>
              <p:cNvSpPr/>
              <p:nvPr/>
            </p:nvSpPr>
            <p:spPr>
              <a:xfrm>
                <a:off x="731519" y="616435"/>
                <a:ext cx="2954216" cy="671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线性回归模型</a:t>
                </a:r>
              </a:p>
            </p:txBody>
          </p:sp>
          <p:sp>
            <p:nvSpPr>
              <p:cNvPr id="8" name="文本框 7">
                <a:extLst>
                  <a:ext uri="{FF2B5EF4-FFF2-40B4-BE49-F238E27FC236}">
                    <a16:creationId xmlns:a16="http://schemas.microsoft.com/office/drawing/2014/main" id="{9B1C672D-F2CC-4253-8C82-63B92C3808D3}"/>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4" name="组合 3">
              <a:extLst>
                <a:ext uri="{FF2B5EF4-FFF2-40B4-BE49-F238E27FC236}">
                  <a16:creationId xmlns:a16="http://schemas.microsoft.com/office/drawing/2014/main" id="{C8C5CBB5-5C87-42D2-B936-63D08D4E4D87}"/>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D728E16A-5646-401D-9E7A-AE0DFAB679C0}"/>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EF0933C7-D25D-4EA7-8139-E6715273103E}"/>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3" name="组合 22">
            <a:extLst>
              <a:ext uri="{FF2B5EF4-FFF2-40B4-BE49-F238E27FC236}">
                <a16:creationId xmlns:a16="http://schemas.microsoft.com/office/drawing/2014/main" id="{60E79E4D-AA23-447E-8E43-DE30E310F46B}"/>
              </a:ext>
            </a:extLst>
          </p:cNvPr>
          <p:cNvGrpSpPr/>
          <p:nvPr/>
        </p:nvGrpSpPr>
        <p:grpSpPr>
          <a:xfrm>
            <a:off x="-228600" y="764274"/>
            <a:ext cx="634030" cy="383292"/>
            <a:chOff x="10627004" y="3081131"/>
            <a:chExt cx="1150867" cy="695738"/>
          </a:xfrm>
        </p:grpSpPr>
        <p:sp>
          <p:nvSpPr>
            <p:cNvPr id="24" name="箭头: V 形 23">
              <a:extLst>
                <a:ext uri="{FF2B5EF4-FFF2-40B4-BE49-F238E27FC236}">
                  <a16:creationId xmlns:a16="http://schemas.microsoft.com/office/drawing/2014/main" id="{76FB06D7-2D57-4C09-8F5F-C757A4A1A714}"/>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箭头: V 形 24">
              <a:extLst>
                <a:ext uri="{FF2B5EF4-FFF2-40B4-BE49-F238E27FC236}">
                  <a16:creationId xmlns:a16="http://schemas.microsoft.com/office/drawing/2014/main" id="{0F4E2D1E-B7BD-4053-BF57-9C29197A4620}"/>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4" name="组合 53">
            <a:extLst>
              <a:ext uri="{FF2B5EF4-FFF2-40B4-BE49-F238E27FC236}">
                <a16:creationId xmlns:a16="http://schemas.microsoft.com/office/drawing/2014/main" id="{869D9EC0-C34D-4B88-94B2-801CBC0F45A5}"/>
              </a:ext>
            </a:extLst>
          </p:cNvPr>
          <p:cNvGrpSpPr/>
          <p:nvPr/>
        </p:nvGrpSpPr>
        <p:grpSpPr>
          <a:xfrm>
            <a:off x="-228600" y="764274"/>
            <a:ext cx="634030" cy="383292"/>
            <a:chOff x="10627004" y="3081131"/>
            <a:chExt cx="1150867" cy="695738"/>
          </a:xfrm>
        </p:grpSpPr>
        <p:sp>
          <p:nvSpPr>
            <p:cNvPr id="55" name="箭头: V 形 54">
              <a:extLst>
                <a:ext uri="{FF2B5EF4-FFF2-40B4-BE49-F238E27FC236}">
                  <a16:creationId xmlns:a16="http://schemas.microsoft.com/office/drawing/2014/main" id="{EC88C650-0709-4AFA-ABB8-082468383CCE}"/>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箭头: V 形 55">
              <a:extLst>
                <a:ext uri="{FF2B5EF4-FFF2-40B4-BE49-F238E27FC236}">
                  <a16:creationId xmlns:a16="http://schemas.microsoft.com/office/drawing/2014/main" id="{F1FD6834-D8EC-49BE-901F-D22A86B32D87}"/>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a:extLst>
              <a:ext uri="{FF2B5EF4-FFF2-40B4-BE49-F238E27FC236}">
                <a16:creationId xmlns:a16="http://schemas.microsoft.com/office/drawing/2014/main" id="{97834B7A-4DD8-4AA3-90F9-6D4F789EA935}"/>
              </a:ext>
            </a:extLst>
          </p:cNvPr>
          <p:cNvGrpSpPr/>
          <p:nvPr/>
        </p:nvGrpSpPr>
        <p:grpSpPr>
          <a:xfrm>
            <a:off x="4729231" y="2833987"/>
            <a:ext cx="800210" cy="800210"/>
            <a:chOff x="4727490" y="2805166"/>
            <a:chExt cx="800210" cy="800210"/>
          </a:xfrm>
          <a:noFill/>
        </p:grpSpPr>
        <p:sp>
          <p:nvSpPr>
            <p:cNvPr id="69" name="椭圆 68">
              <a:extLst>
                <a:ext uri="{FF2B5EF4-FFF2-40B4-BE49-F238E27FC236}">
                  <a16:creationId xmlns:a16="http://schemas.microsoft.com/office/drawing/2014/main" id="{89704939-9A7C-436C-9352-03B007ADE466}"/>
                </a:ext>
              </a:extLst>
            </p:cNvPr>
            <p:cNvSpPr/>
            <p:nvPr/>
          </p:nvSpPr>
          <p:spPr>
            <a:xfrm>
              <a:off x="4727490" y="2805166"/>
              <a:ext cx="800210" cy="8002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8">
              <a:extLst>
                <a:ext uri="{FF2B5EF4-FFF2-40B4-BE49-F238E27FC236}">
                  <a16:creationId xmlns:a16="http://schemas.microsoft.com/office/drawing/2014/main" id="{6B22F0FD-01B6-4B85-8C6C-9271FA52052B}"/>
                </a:ext>
              </a:extLst>
            </p:cNvPr>
            <p:cNvSpPr>
              <a:spLocks noEditPoints="1"/>
            </p:cNvSpPr>
            <p:nvPr/>
          </p:nvSpPr>
          <p:spPr bwMode="auto">
            <a:xfrm>
              <a:off x="5061099" y="3020846"/>
              <a:ext cx="268330" cy="394987"/>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grp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sp>
        <p:nvSpPr>
          <p:cNvPr id="111" name="Freeform 6">
            <a:extLst>
              <a:ext uri="{FF2B5EF4-FFF2-40B4-BE49-F238E27FC236}">
                <a16:creationId xmlns:a16="http://schemas.microsoft.com/office/drawing/2014/main" id="{5AA4B89F-BBEE-40B5-A5E3-8E35E3F4B46B}"/>
              </a:ext>
            </a:extLst>
          </p:cNvPr>
          <p:cNvSpPr/>
          <p:nvPr/>
        </p:nvSpPr>
        <p:spPr bwMode="auto">
          <a:xfrm>
            <a:off x="-70289" y="2665452"/>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12" name="组合 111">
            <a:extLst>
              <a:ext uri="{FF2B5EF4-FFF2-40B4-BE49-F238E27FC236}">
                <a16:creationId xmlns:a16="http://schemas.microsoft.com/office/drawing/2014/main" id="{7F2A76FD-F3C4-4873-A527-E32356E09C66}"/>
              </a:ext>
            </a:extLst>
          </p:cNvPr>
          <p:cNvGrpSpPr/>
          <p:nvPr/>
        </p:nvGrpSpPr>
        <p:grpSpPr>
          <a:xfrm>
            <a:off x="405430" y="2789247"/>
            <a:ext cx="2254810" cy="1645818"/>
            <a:chOff x="405430" y="2789247"/>
            <a:chExt cx="2254810" cy="1645818"/>
          </a:xfrm>
        </p:grpSpPr>
        <p:sp>
          <p:nvSpPr>
            <p:cNvPr id="113" name="椭圆 112">
              <a:extLst>
                <a:ext uri="{FF2B5EF4-FFF2-40B4-BE49-F238E27FC236}">
                  <a16:creationId xmlns:a16="http://schemas.microsoft.com/office/drawing/2014/main" id="{530FE65F-E18C-4118-881C-54DF053B4958}"/>
                </a:ext>
              </a:extLst>
            </p:cNvPr>
            <p:cNvSpPr/>
            <p:nvPr/>
          </p:nvSpPr>
          <p:spPr>
            <a:xfrm>
              <a:off x="1322409" y="2789247"/>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7">
              <a:extLst>
                <a:ext uri="{FF2B5EF4-FFF2-40B4-BE49-F238E27FC236}">
                  <a16:creationId xmlns:a16="http://schemas.microsoft.com/office/drawing/2014/main" id="{A26788B3-FC22-4444-8620-4507861AA181}"/>
                </a:ext>
              </a:extLst>
            </p:cNvPr>
            <p:cNvSpPr>
              <a:spLocks noEditPoints="1"/>
            </p:cNvSpPr>
            <p:nvPr/>
          </p:nvSpPr>
          <p:spPr bwMode="auto">
            <a:xfrm>
              <a:off x="1523457" y="3036418"/>
              <a:ext cx="398113" cy="364413"/>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15" name="组合 114">
              <a:extLst>
                <a:ext uri="{FF2B5EF4-FFF2-40B4-BE49-F238E27FC236}">
                  <a16:creationId xmlns:a16="http://schemas.microsoft.com/office/drawing/2014/main" id="{9968E52B-2A1E-400E-9D2D-EF694645509A}"/>
                </a:ext>
              </a:extLst>
            </p:cNvPr>
            <p:cNvGrpSpPr/>
            <p:nvPr/>
          </p:nvGrpSpPr>
          <p:grpSpPr>
            <a:xfrm>
              <a:off x="405430" y="3705698"/>
              <a:ext cx="2254810" cy="729367"/>
              <a:chOff x="7623664" y="2123304"/>
              <a:chExt cx="2394578" cy="729367"/>
            </a:xfrm>
          </p:grpSpPr>
          <p:sp>
            <p:nvSpPr>
              <p:cNvPr id="116" name="文本框 115">
                <a:extLst>
                  <a:ext uri="{FF2B5EF4-FFF2-40B4-BE49-F238E27FC236}">
                    <a16:creationId xmlns:a16="http://schemas.microsoft.com/office/drawing/2014/main" id="{65878E9D-59EA-45B6-AF08-FFF8FD2D9CD2}"/>
                  </a:ext>
                </a:extLst>
              </p:cNvPr>
              <p:cNvSpPr txBox="1"/>
              <p:nvPr/>
            </p:nvSpPr>
            <p:spPr>
              <a:xfrm>
                <a:off x="7623664" y="2511487"/>
                <a:ext cx="2394578" cy="341184"/>
              </a:xfrm>
              <a:prstGeom prst="rect">
                <a:avLst/>
              </a:prstGeom>
              <a:noFill/>
            </p:spPr>
            <p:txBody>
              <a:bodyPr wrap="square" rtlCol="0">
                <a:spAutoFit/>
              </a:bodyPr>
              <a:lstStyle/>
              <a:p>
                <a:pPr>
                  <a:lnSpc>
                    <a:spcPct val="150000"/>
                  </a:lnSpc>
                </a:pPr>
                <a:endParaRPr lang="zh-CN" altLang="en-US" sz="1200" dirty="0">
                  <a:solidFill>
                    <a:schemeClr val="tx1">
                      <a:lumMod val="50000"/>
                      <a:lumOff val="50000"/>
                    </a:schemeClr>
                  </a:solidFill>
                </a:endParaRPr>
              </a:p>
            </p:txBody>
          </p:sp>
          <p:sp>
            <p:nvSpPr>
              <p:cNvPr id="117" name="矩形 116">
                <a:extLst>
                  <a:ext uri="{FF2B5EF4-FFF2-40B4-BE49-F238E27FC236}">
                    <a16:creationId xmlns:a16="http://schemas.microsoft.com/office/drawing/2014/main" id="{2E05302E-CA7D-41DA-9C39-7D0659695601}"/>
                  </a:ext>
                </a:extLst>
              </p:cNvPr>
              <p:cNvSpPr/>
              <p:nvPr/>
            </p:nvSpPr>
            <p:spPr>
              <a:xfrm>
                <a:off x="7787106" y="2123304"/>
                <a:ext cx="2231136"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endParaRPr lang="zh-CN" altLang="en-US" dirty="0">
                  <a:solidFill>
                    <a:schemeClr val="accent1"/>
                  </a:solidFill>
                </a:endParaRPr>
              </a:p>
            </p:txBody>
          </p:sp>
        </p:grpSp>
      </p:grpSp>
      <p:grpSp>
        <p:nvGrpSpPr>
          <p:cNvPr id="118" name="组合 117">
            <a:extLst>
              <a:ext uri="{FF2B5EF4-FFF2-40B4-BE49-F238E27FC236}">
                <a16:creationId xmlns:a16="http://schemas.microsoft.com/office/drawing/2014/main" id="{0F8FE3BB-D4BB-4332-9E2F-6CA42C940930}"/>
              </a:ext>
            </a:extLst>
          </p:cNvPr>
          <p:cNvGrpSpPr/>
          <p:nvPr/>
        </p:nvGrpSpPr>
        <p:grpSpPr>
          <a:xfrm>
            <a:off x="2430244" y="2392538"/>
            <a:ext cx="3097456" cy="2068793"/>
            <a:chOff x="2430244" y="2392538"/>
            <a:chExt cx="3097456" cy="2068793"/>
          </a:xfrm>
        </p:grpSpPr>
        <p:sp>
          <p:nvSpPr>
            <p:cNvPr id="119" name="Freeform 14">
              <a:extLst>
                <a:ext uri="{FF2B5EF4-FFF2-40B4-BE49-F238E27FC236}">
                  <a16:creationId xmlns:a16="http://schemas.microsoft.com/office/drawing/2014/main" id="{7ED065F6-137C-4C51-9B0A-9EEA729BE957}"/>
                </a:ext>
              </a:extLst>
            </p:cNvPr>
            <p:cNvSpPr/>
            <p:nvPr/>
          </p:nvSpPr>
          <p:spPr bwMode="auto">
            <a:xfrm rot="13500000">
              <a:off x="3539312" y="2852320"/>
              <a:ext cx="1207877" cy="2010146"/>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dirty="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20" name="组合 119">
              <a:extLst>
                <a:ext uri="{FF2B5EF4-FFF2-40B4-BE49-F238E27FC236}">
                  <a16:creationId xmlns:a16="http://schemas.microsoft.com/office/drawing/2014/main" id="{63503819-858E-4351-A3A0-7EAD0B3B6FC4}"/>
                </a:ext>
              </a:extLst>
            </p:cNvPr>
            <p:cNvGrpSpPr/>
            <p:nvPr/>
          </p:nvGrpSpPr>
          <p:grpSpPr>
            <a:xfrm>
              <a:off x="2430244" y="2392538"/>
              <a:ext cx="3097456" cy="1212838"/>
              <a:chOff x="2430244" y="2392538"/>
              <a:chExt cx="3097456" cy="1212838"/>
            </a:xfrm>
          </p:grpSpPr>
          <p:sp>
            <p:nvSpPr>
              <p:cNvPr id="121" name="椭圆 120">
                <a:extLst>
                  <a:ext uri="{FF2B5EF4-FFF2-40B4-BE49-F238E27FC236}">
                    <a16:creationId xmlns:a16="http://schemas.microsoft.com/office/drawing/2014/main" id="{92F20FBB-BAB6-4306-AC22-824655C84E9A}"/>
                  </a:ext>
                </a:extLst>
              </p:cNvPr>
              <p:cNvSpPr/>
              <p:nvPr/>
            </p:nvSpPr>
            <p:spPr>
              <a:xfrm>
                <a:off x="4727490" y="2805166"/>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8">
                <a:extLst>
                  <a:ext uri="{FF2B5EF4-FFF2-40B4-BE49-F238E27FC236}">
                    <a16:creationId xmlns:a16="http://schemas.microsoft.com/office/drawing/2014/main" id="{A0D6C10B-00F4-4BBB-A633-A65C925451F5}"/>
                  </a:ext>
                </a:extLst>
              </p:cNvPr>
              <p:cNvSpPr>
                <a:spLocks noEditPoints="1"/>
              </p:cNvSpPr>
              <p:nvPr/>
            </p:nvSpPr>
            <p:spPr bwMode="auto">
              <a:xfrm>
                <a:off x="5061099" y="3020846"/>
                <a:ext cx="268330" cy="394987"/>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23" name="组合 122">
                <a:extLst>
                  <a:ext uri="{FF2B5EF4-FFF2-40B4-BE49-F238E27FC236}">
                    <a16:creationId xmlns:a16="http://schemas.microsoft.com/office/drawing/2014/main" id="{CB905345-4993-40BD-AFBC-3B786EF08C4D}"/>
                  </a:ext>
                </a:extLst>
              </p:cNvPr>
              <p:cNvGrpSpPr/>
              <p:nvPr/>
            </p:nvGrpSpPr>
            <p:grpSpPr>
              <a:xfrm>
                <a:off x="2430244" y="2392538"/>
                <a:ext cx="2254810" cy="729367"/>
                <a:chOff x="7623664" y="2123304"/>
                <a:chExt cx="2394578" cy="729367"/>
              </a:xfrm>
            </p:grpSpPr>
            <p:sp>
              <p:nvSpPr>
                <p:cNvPr id="124" name="文本框 123">
                  <a:extLst>
                    <a:ext uri="{FF2B5EF4-FFF2-40B4-BE49-F238E27FC236}">
                      <a16:creationId xmlns:a16="http://schemas.microsoft.com/office/drawing/2014/main" id="{5FEEE775-546F-433A-B058-DB8611D18343}"/>
                    </a:ext>
                  </a:extLst>
                </p:cNvPr>
                <p:cNvSpPr txBox="1"/>
                <p:nvPr/>
              </p:nvSpPr>
              <p:spPr>
                <a:xfrm>
                  <a:off x="7623664" y="2511487"/>
                  <a:ext cx="2394578" cy="341184"/>
                </a:xfrm>
                <a:prstGeom prst="rect">
                  <a:avLst/>
                </a:prstGeom>
                <a:noFill/>
              </p:spPr>
              <p:txBody>
                <a:bodyPr wrap="square" rtlCol="0">
                  <a:spAutoFit/>
                </a:bodyPr>
                <a:lstStyle/>
                <a:p>
                  <a:pPr>
                    <a:lnSpc>
                      <a:spcPct val="150000"/>
                    </a:lnSpc>
                  </a:pPr>
                  <a:endParaRPr lang="zh-CN" altLang="en-US" sz="1200" dirty="0">
                    <a:solidFill>
                      <a:schemeClr val="tx1">
                        <a:lumMod val="50000"/>
                        <a:lumOff val="50000"/>
                      </a:schemeClr>
                    </a:solidFill>
                  </a:endParaRPr>
                </a:p>
              </p:txBody>
            </p:sp>
            <p:sp>
              <p:nvSpPr>
                <p:cNvPr id="125" name="矩形 124">
                  <a:extLst>
                    <a:ext uri="{FF2B5EF4-FFF2-40B4-BE49-F238E27FC236}">
                      <a16:creationId xmlns:a16="http://schemas.microsoft.com/office/drawing/2014/main" id="{F38E94D9-8714-4058-8C46-5BF905A27B8B}"/>
                    </a:ext>
                  </a:extLst>
                </p:cNvPr>
                <p:cNvSpPr/>
                <p:nvPr/>
              </p:nvSpPr>
              <p:spPr>
                <a:xfrm>
                  <a:off x="7787106" y="2123304"/>
                  <a:ext cx="2231136"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数据预处理</a:t>
                  </a:r>
                </a:p>
              </p:txBody>
            </p:sp>
          </p:grpSp>
        </p:grpSp>
      </p:grpSp>
      <p:grpSp>
        <p:nvGrpSpPr>
          <p:cNvPr id="126" name="组合 125">
            <a:extLst>
              <a:ext uri="{FF2B5EF4-FFF2-40B4-BE49-F238E27FC236}">
                <a16:creationId xmlns:a16="http://schemas.microsoft.com/office/drawing/2014/main" id="{98BC8151-FDE0-48E2-9D11-5023159A8800}"/>
              </a:ext>
            </a:extLst>
          </p:cNvPr>
          <p:cNvGrpSpPr/>
          <p:nvPr/>
        </p:nvGrpSpPr>
        <p:grpSpPr>
          <a:xfrm>
            <a:off x="3943317" y="4519492"/>
            <a:ext cx="3103947" cy="800210"/>
            <a:chOff x="3943317" y="4519492"/>
            <a:chExt cx="3103947" cy="800210"/>
          </a:xfrm>
        </p:grpSpPr>
        <p:sp>
          <p:nvSpPr>
            <p:cNvPr id="127" name="椭圆 126">
              <a:extLst>
                <a:ext uri="{FF2B5EF4-FFF2-40B4-BE49-F238E27FC236}">
                  <a16:creationId xmlns:a16="http://schemas.microsoft.com/office/drawing/2014/main" id="{2F61143F-9389-45D8-8F4A-D87D9907674A}"/>
                </a:ext>
              </a:extLst>
            </p:cNvPr>
            <p:cNvSpPr/>
            <p:nvPr/>
          </p:nvSpPr>
          <p:spPr>
            <a:xfrm>
              <a:off x="6247054" y="4519492"/>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0">
              <a:extLst>
                <a:ext uri="{FF2B5EF4-FFF2-40B4-BE49-F238E27FC236}">
                  <a16:creationId xmlns:a16="http://schemas.microsoft.com/office/drawing/2014/main" id="{C7E36794-8794-4E9F-B39C-1297EF2A6E50}"/>
                </a:ext>
              </a:extLst>
            </p:cNvPr>
            <p:cNvSpPr>
              <a:spLocks noEditPoints="1"/>
            </p:cNvSpPr>
            <p:nvPr/>
          </p:nvSpPr>
          <p:spPr bwMode="auto">
            <a:xfrm>
              <a:off x="6497718" y="4805457"/>
              <a:ext cx="346717" cy="267551"/>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31" name="矩形 130">
              <a:extLst>
                <a:ext uri="{FF2B5EF4-FFF2-40B4-BE49-F238E27FC236}">
                  <a16:creationId xmlns:a16="http://schemas.microsoft.com/office/drawing/2014/main" id="{CA71A6D6-A3EB-48A2-B2D2-A4395779E466}"/>
                </a:ext>
              </a:extLst>
            </p:cNvPr>
            <p:cNvSpPr/>
            <p:nvPr/>
          </p:nvSpPr>
          <p:spPr>
            <a:xfrm>
              <a:off x="3943317" y="4710766"/>
              <a:ext cx="2100908"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算法实现</a:t>
              </a:r>
            </a:p>
          </p:txBody>
        </p:sp>
      </p:grpSp>
      <p:grpSp>
        <p:nvGrpSpPr>
          <p:cNvPr id="132" name="组合 131">
            <a:extLst>
              <a:ext uri="{FF2B5EF4-FFF2-40B4-BE49-F238E27FC236}">
                <a16:creationId xmlns:a16="http://schemas.microsoft.com/office/drawing/2014/main" id="{412BA314-0933-4B70-A246-00143611463A}"/>
              </a:ext>
            </a:extLst>
          </p:cNvPr>
          <p:cNvGrpSpPr/>
          <p:nvPr/>
        </p:nvGrpSpPr>
        <p:grpSpPr>
          <a:xfrm>
            <a:off x="5866929" y="1693275"/>
            <a:ext cx="3212651" cy="1885484"/>
            <a:chOff x="5866929" y="1693275"/>
            <a:chExt cx="3212651" cy="1885484"/>
          </a:xfrm>
        </p:grpSpPr>
        <p:sp>
          <p:nvSpPr>
            <p:cNvPr id="133" name="Freeform 13">
              <a:extLst>
                <a:ext uri="{FF2B5EF4-FFF2-40B4-BE49-F238E27FC236}">
                  <a16:creationId xmlns:a16="http://schemas.microsoft.com/office/drawing/2014/main" id="{71ED8384-103F-426D-BE8D-601579EE1225}"/>
                </a:ext>
              </a:extLst>
            </p:cNvPr>
            <p:cNvSpPr/>
            <p:nvPr/>
          </p:nvSpPr>
          <p:spPr bwMode="auto">
            <a:xfrm rot="5910658">
              <a:off x="8022580" y="2671857"/>
              <a:ext cx="1353406" cy="460397"/>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34" name="组合 133">
              <a:extLst>
                <a:ext uri="{FF2B5EF4-FFF2-40B4-BE49-F238E27FC236}">
                  <a16:creationId xmlns:a16="http://schemas.microsoft.com/office/drawing/2014/main" id="{3E169BC6-EC39-4011-8A33-852860E014D1}"/>
                </a:ext>
              </a:extLst>
            </p:cNvPr>
            <p:cNvGrpSpPr/>
            <p:nvPr/>
          </p:nvGrpSpPr>
          <p:grpSpPr>
            <a:xfrm>
              <a:off x="5866929" y="1693275"/>
              <a:ext cx="3212651" cy="956572"/>
              <a:chOff x="5866929" y="1693275"/>
              <a:chExt cx="3212651" cy="956572"/>
            </a:xfrm>
          </p:grpSpPr>
          <p:sp>
            <p:nvSpPr>
              <p:cNvPr id="135" name="椭圆 134">
                <a:extLst>
                  <a:ext uri="{FF2B5EF4-FFF2-40B4-BE49-F238E27FC236}">
                    <a16:creationId xmlns:a16="http://schemas.microsoft.com/office/drawing/2014/main" id="{E79FC578-65AF-4157-9560-75F866073390}"/>
                  </a:ext>
                </a:extLst>
              </p:cNvPr>
              <p:cNvSpPr/>
              <p:nvPr/>
            </p:nvSpPr>
            <p:spPr>
              <a:xfrm>
                <a:off x="8279370" y="1849637"/>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6" name="Freeform 10">
                <a:extLst>
                  <a:ext uri="{FF2B5EF4-FFF2-40B4-BE49-F238E27FC236}">
                    <a16:creationId xmlns:a16="http://schemas.microsoft.com/office/drawing/2014/main" id="{1C7F5044-F01D-4538-9BE6-DBB605E218D7}"/>
                  </a:ext>
                </a:extLst>
              </p:cNvPr>
              <p:cNvSpPr>
                <a:spLocks noEditPoints="1"/>
              </p:cNvSpPr>
              <p:nvPr/>
            </p:nvSpPr>
            <p:spPr bwMode="auto">
              <a:xfrm>
                <a:off x="8525924" y="2158384"/>
                <a:ext cx="346717" cy="267551"/>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dirty="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37" name="组合 136">
                <a:extLst>
                  <a:ext uri="{FF2B5EF4-FFF2-40B4-BE49-F238E27FC236}">
                    <a16:creationId xmlns:a16="http://schemas.microsoft.com/office/drawing/2014/main" id="{D760EAB1-0B71-4681-B9D1-D679101FF0C7}"/>
                  </a:ext>
                </a:extLst>
              </p:cNvPr>
              <p:cNvGrpSpPr/>
              <p:nvPr/>
            </p:nvGrpSpPr>
            <p:grpSpPr>
              <a:xfrm>
                <a:off x="5866929" y="1693275"/>
                <a:ext cx="2381264" cy="729367"/>
                <a:chOff x="7489372" y="2123304"/>
                <a:chExt cx="2528870" cy="729367"/>
              </a:xfrm>
            </p:grpSpPr>
            <p:sp>
              <p:nvSpPr>
                <p:cNvPr id="138" name="文本框 137">
                  <a:extLst>
                    <a:ext uri="{FF2B5EF4-FFF2-40B4-BE49-F238E27FC236}">
                      <a16:creationId xmlns:a16="http://schemas.microsoft.com/office/drawing/2014/main" id="{A539DE91-A45C-474C-B586-B2EEA65B5BCA}"/>
                    </a:ext>
                  </a:extLst>
                </p:cNvPr>
                <p:cNvSpPr txBox="1"/>
                <p:nvPr/>
              </p:nvSpPr>
              <p:spPr>
                <a:xfrm>
                  <a:off x="7623664" y="2511487"/>
                  <a:ext cx="2394578" cy="341184"/>
                </a:xfrm>
                <a:prstGeom prst="rect">
                  <a:avLst/>
                </a:prstGeom>
                <a:noFill/>
              </p:spPr>
              <p:txBody>
                <a:bodyPr wrap="square" rtlCol="0">
                  <a:spAutoFit/>
                </a:bodyPr>
                <a:lstStyle/>
                <a:p>
                  <a:pPr>
                    <a:lnSpc>
                      <a:spcPct val="150000"/>
                    </a:lnSpc>
                  </a:pPr>
                  <a:endParaRPr lang="zh-CN" altLang="en-US" sz="1200" dirty="0">
                    <a:solidFill>
                      <a:schemeClr val="tx1">
                        <a:lumMod val="50000"/>
                        <a:lumOff val="50000"/>
                      </a:schemeClr>
                    </a:solidFill>
                  </a:endParaRPr>
                </a:p>
              </p:txBody>
            </p:sp>
            <p:sp>
              <p:nvSpPr>
                <p:cNvPr id="139" name="矩形 138">
                  <a:extLst>
                    <a:ext uri="{FF2B5EF4-FFF2-40B4-BE49-F238E27FC236}">
                      <a16:creationId xmlns:a16="http://schemas.microsoft.com/office/drawing/2014/main" id="{D253068F-8A3D-447E-B785-789216A00B28}"/>
                    </a:ext>
                  </a:extLst>
                </p:cNvPr>
                <p:cNvSpPr/>
                <p:nvPr/>
              </p:nvSpPr>
              <p:spPr>
                <a:xfrm>
                  <a:off x="7489372" y="2123304"/>
                  <a:ext cx="2528870"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可视化与评估</a:t>
                  </a:r>
                </a:p>
              </p:txBody>
            </p:sp>
          </p:grpSp>
        </p:grpSp>
      </p:grpSp>
      <p:grpSp>
        <p:nvGrpSpPr>
          <p:cNvPr id="140" name="组合 139">
            <a:extLst>
              <a:ext uri="{FF2B5EF4-FFF2-40B4-BE49-F238E27FC236}">
                <a16:creationId xmlns:a16="http://schemas.microsoft.com/office/drawing/2014/main" id="{C38658A8-A048-4272-8AB5-BAC3A5D97156}"/>
              </a:ext>
            </a:extLst>
          </p:cNvPr>
          <p:cNvGrpSpPr/>
          <p:nvPr/>
        </p:nvGrpSpPr>
        <p:grpSpPr>
          <a:xfrm>
            <a:off x="9427943" y="2248085"/>
            <a:ext cx="2254810" cy="1649699"/>
            <a:chOff x="9427943" y="2248085"/>
            <a:chExt cx="2254810" cy="1649699"/>
          </a:xfrm>
        </p:grpSpPr>
        <p:sp>
          <p:nvSpPr>
            <p:cNvPr id="141" name="椭圆 140">
              <a:extLst>
                <a:ext uri="{FF2B5EF4-FFF2-40B4-BE49-F238E27FC236}">
                  <a16:creationId xmlns:a16="http://schemas.microsoft.com/office/drawing/2014/main" id="{F2B6273D-4798-4A25-A9C2-A1FFD02111B3}"/>
                </a:ext>
              </a:extLst>
            </p:cNvPr>
            <p:cNvSpPr/>
            <p:nvPr/>
          </p:nvSpPr>
          <p:spPr>
            <a:xfrm>
              <a:off x="10260435" y="2248085"/>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a:extLst>
                <a:ext uri="{FF2B5EF4-FFF2-40B4-BE49-F238E27FC236}">
                  <a16:creationId xmlns:a16="http://schemas.microsoft.com/office/drawing/2014/main" id="{A49C25A2-3650-4AD4-9032-9470256ECA7D}"/>
                </a:ext>
              </a:extLst>
            </p:cNvPr>
            <p:cNvGrpSpPr/>
            <p:nvPr/>
          </p:nvGrpSpPr>
          <p:grpSpPr>
            <a:xfrm>
              <a:off x="10440320" y="2470164"/>
              <a:ext cx="481985" cy="410165"/>
              <a:chOff x="5933005" y="2830391"/>
              <a:chExt cx="500408" cy="425843"/>
            </a:xfrm>
            <a:solidFill>
              <a:schemeClr val="bg1"/>
            </a:solidFill>
          </p:grpSpPr>
          <p:sp>
            <p:nvSpPr>
              <p:cNvPr id="146" name="Freeform 16">
                <a:extLst>
                  <a:ext uri="{FF2B5EF4-FFF2-40B4-BE49-F238E27FC236}">
                    <a16:creationId xmlns:a16="http://schemas.microsoft.com/office/drawing/2014/main" id="{228D16E6-A514-489E-BA63-E4C65B3B4122}"/>
                  </a:ext>
                </a:extLst>
              </p:cNvPr>
              <p:cNvSpPr>
                <a:spLocks noEditPoints="1"/>
              </p:cNvSpPr>
              <p:nvPr/>
            </p:nvSpPr>
            <p:spPr bwMode="auto">
              <a:xfrm>
                <a:off x="5933005" y="2830391"/>
                <a:ext cx="467486" cy="425843"/>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18" tIns="48210" rIns="96418" bIns="4821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128524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47" name="Freeform 17">
                <a:extLst>
                  <a:ext uri="{FF2B5EF4-FFF2-40B4-BE49-F238E27FC236}">
                    <a16:creationId xmlns:a16="http://schemas.microsoft.com/office/drawing/2014/main" id="{D812B8F8-000F-4D70-A3E1-6B8022AC6CBE}"/>
                  </a:ext>
                </a:extLst>
              </p:cNvPr>
              <p:cNvSpPr>
                <a:spLocks noEditPoints="1"/>
              </p:cNvSpPr>
              <p:nvPr/>
            </p:nvSpPr>
            <p:spPr bwMode="auto">
              <a:xfrm>
                <a:off x="5986776" y="2830391"/>
                <a:ext cx="446637" cy="413496"/>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18" tIns="48210" rIns="96418" bIns="4821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defTabSz="128524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grpSp>
        <p:grpSp>
          <p:nvGrpSpPr>
            <p:cNvPr id="143" name="组合 142">
              <a:extLst>
                <a:ext uri="{FF2B5EF4-FFF2-40B4-BE49-F238E27FC236}">
                  <a16:creationId xmlns:a16="http://schemas.microsoft.com/office/drawing/2014/main" id="{9953A767-07D3-4AD1-BD59-52701B1920FD}"/>
                </a:ext>
              </a:extLst>
            </p:cNvPr>
            <p:cNvGrpSpPr/>
            <p:nvPr/>
          </p:nvGrpSpPr>
          <p:grpSpPr>
            <a:xfrm>
              <a:off x="9427943" y="3168417"/>
              <a:ext cx="2254810" cy="729367"/>
              <a:chOff x="7623664" y="2123304"/>
              <a:chExt cx="2394578" cy="729367"/>
            </a:xfrm>
          </p:grpSpPr>
          <p:sp>
            <p:nvSpPr>
              <p:cNvPr id="144" name="文本框 143">
                <a:extLst>
                  <a:ext uri="{FF2B5EF4-FFF2-40B4-BE49-F238E27FC236}">
                    <a16:creationId xmlns:a16="http://schemas.microsoft.com/office/drawing/2014/main" id="{C9FC7523-66AC-46CD-82AC-6FEF417D795C}"/>
                  </a:ext>
                </a:extLst>
              </p:cNvPr>
              <p:cNvSpPr txBox="1"/>
              <p:nvPr/>
            </p:nvSpPr>
            <p:spPr>
              <a:xfrm>
                <a:off x="7623664" y="2511487"/>
                <a:ext cx="2394578" cy="341184"/>
              </a:xfrm>
              <a:prstGeom prst="rect">
                <a:avLst/>
              </a:prstGeom>
              <a:noFill/>
            </p:spPr>
            <p:txBody>
              <a:bodyPr wrap="square" rtlCol="0">
                <a:spAutoFit/>
              </a:bodyPr>
              <a:lstStyle/>
              <a:p>
                <a:pPr>
                  <a:lnSpc>
                    <a:spcPct val="150000"/>
                  </a:lnSpc>
                </a:pPr>
                <a:endParaRPr lang="zh-CN" altLang="en-US" sz="1200" dirty="0">
                  <a:solidFill>
                    <a:schemeClr val="tx1">
                      <a:lumMod val="50000"/>
                      <a:lumOff val="50000"/>
                    </a:schemeClr>
                  </a:solidFill>
                </a:endParaRPr>
              </a:p>
            </p:txBody>
          </p:sp>
          <p:sp>
            <p:nvSpPr>
              <p:cNvPr id="145" name="矩形 144">
                <a:extLst>
                  <a:ext uri="{FF2B5EF4-FFF2-40B4-BE49-F238E27FC236}">
                    <a16:creationId xmlns:a16="http://schemas.microsoft.com/office/drawing/2014/main" id="{C08407DD-7E4B-4F73-AEA7-D2C824D06A9E}"/>
                  </a:ext>
                </a:extLst>
              </p:cNvPr>
              <p:cNvSpPr/>
              <p:nvPr/>
            </p:nvSpPr>
            <p:spPr>
              <a:xfrm>
                <a:off x="7787106" y="2123304"/>
                <a:ext cx="2231136"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交流与合作</a:t>
                </a:r>
              </a:p>
            </p:txBody>
          </p:sp>
        </p:grpSp>
      </p:grpSp>
    </p:spTree>
    <p:extLst>
      <p:ext uri="{BB962C8B-B14F-4D97-AF65-F5344CB8AC3E}">
        <p14:creationId xmlns:p14="http://schemas.microsoft.com/office/powerpoint/2010/main" val="383415993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left)">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wipe(up)">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wipe(down)">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left)">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wipe(down)">
                                      <p:cBhvr>
                                        <p:cTn id="27" dur="500"/>
                                        <p:tgtEl>
                                          <p:spTgt spid="1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wipe(up)">
                                      <p:cBhvr>
                                        <p:cTn id="3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4F7CE67-05EF-4FB3-A773-FB0CC34404EA}"/>
              </a:ext>
            </a:extLst>
          </p:cNvPr>
          <p:cNvGrpSpPr/>
          <p:nvPr/>
        </p:nvGrpSpPr>
        <p:grpSpPr>
          <a:xfrm>
            <a:off x="-230326" y="616435"/>
            <a:ext cx="4877904" cy="2531483"/>
            <a:chOff x="-230326" y="616435"/>
            <a:chExt cx="4877904" cy="2531483"/>
          </a:xfrm>
        </p:grpSpPr>
        <p:grpSp>
          <p:nvGrpSpPr>
            <p:cNvPr id="3" name="组合 2">
              <a:extLst>
                <a:ext uri="{FF2B5EF4-FFF2-40B4-BE49-F238E27FC236}">
                  <a16:creationId xmlns:a16="http://schemas.microsoft.com/office/drawing/2014/main" id="{9D46A830-C2BB-4127-8BA8-D93FEC95067C}"/>
                </a:ext>
              </a:extLst>
            </p:cNvPr>
            <p:cNvGrpSpPr/>
            <p:nvPr/>
          </p:nvGrpSpPr>
          <p:grpSpPr>
            <a:xfrm>
              <a:off x="-230326" y="616435"/>
              <a:ext cx="4877904" cy="2531483"/>
              <a:chOff x="-230326" y="616435"/>
              <a:chExt cx="4877904" cy="2531483"/>
            </a:xfrm>
          </p:grpSpPr>
          <p:sp>
            <p:nvSpPr>
              <p:cNvPr id="7" name="矩形 6">
                <a:extLst>
                  <a:ext uri="{FF2B5EF4-FFF2-40B4-BE49-F238E27FC236}">
                    <a16:creationId xmlns:a16="http://schemas.microsoft.com/office/drawing/2014/main" id="{7D5408C1-0CE0-4314-BA4A-72EDEA71D0BF}"/>
                  </a:ext>
                </a:extLst>
              </p:cNvPr>
              <p:cNvSpPr/>
              <p:nvPr/>
            </p:nvSpPr>
            <p:spPr>
              <a:xfrm>
                <a:off x="731519" y="616435"/>
                <a:ext cx="2954216" cy="671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solidFill>
                      <a:schemeClr val="accent1">
                        <a:lumMod val="75000"/>
                      </a:schemeClr>
                    </a:solidFill>
                    <a:latin typeface="+mj-ea"/>
                  </a:rPr>
                  <a:t>线性回归模型</a:t>
                </a:r>
              </a:p>
            </p:txBody>
          </p:sp>
          <p:sp>
            <p:nvSpPr>
              <p:cNvPr id="8" name="文本框 7">
                <a:extLst>
                  <a:ext uri="{FF2B5EF4-FFF2-40B4-BE49-F238E27FC236}">
                    <a16:creationId xmlns:a16="http://schemas.microsoft.com/office/drawing/2014/main" id="{75A4206D-C142-457C-85BE-94E87053CFD5}"/>
                  </a:ext>
                </a:extLst>
              </p:cNvPr>
              <p:cNvSpPr txBox="1"/>
              <p:nvPr/>
            </p:nvSpPr>
            <p:spPr>
              <a:xfrm>
                <a:off x="-230326" y="2848221"/>
                <a:ext cx="4877904" cy="299697"/>
              </a:xfrm>
              <a:prstGeom prst="rect">
                <a:avLst/>
              </a:prstGeom>
              <a:noFill/>
            </p:spPr>
            <p:txBody>
              <a:bodyPr wrap="square" rtlCol="0">
                <a:spAutoFit/>
              </a:bodyPr>
              <a:lstStyle/>
              <a:p>
                <a:pPr>
                  <a:lnSpc>
                    <a:spcPct val="150000"/>
                  </a:lnSpc>
                </a:pPr>
                <a:endParaRPr lang="zh-CN" altLang="en-US" sz="1000" dirty="0">
                  <a:solidFill>
                    <a:schemeClr val="tx1">
                      <a:lumMod val="50000"/>
                      <a:lumOff val="50000"/>
                    </a:schemeClr>
                  </a:solidFill>
                </a:endParaRPr>
              </a:p>
            </p:txBody>
          </p:sp>
        </p:grpSp>
        <p:grpSp>
          <p:nvGrpSpPr>
            <p:cNvPr id="4" name="组合 3">
              <a:extLst>
                <a:ext uri="{FF2B5EF4-FFF2-40B4-BE49-F238E27FC236}">
                  <a16:creationId xmlns:a16="http://schemas.microsoft.com/office/drawing/2014/main" id="{F2B97A18-6BFF-4DAB-8A69-8DC0C4DB9D4F}"/>
                </a:ext>
              </a:extLst>
            </p:cNvPr>
            <p:cNvGrpSpPr/>
            <p:nvPr/>
          </p:nvGrpSpPr>
          <p:grpSpPr>
            <a:xfrm>
              <a:off x="-228600" y="764274"/>
              <a:ext cx="634030" cy="383292"/>
              <a:chOff x="10627004" y="3081131"/>
              <a:chExt cx="1150867" cy="695738"/>
            </a:xfrm>
          </p:grpSpPr>
          <p:sp>
            <p:nvSpPr>
              <p:cNvPr id="5" name="箭头: V 形 4">
                <a:extLst>
                  <a:ext uri="{FF2B5EF4-FFF2-40B4-BE49-F238E27FC236}">
                    <a16:creationId xmlns:a16="http://schemas.microsoft.com/office/drawing/2014/main" id="{D4B12921-2556-4C61-ACE1-3C4876DC201F}"/>
                  </a:ext>
                </a:extLst>
              </p:cNvPr>
              <p:cNvSpPr/>
              <p:nvPr/>
            </p:nvSpPr>
            <p:spPr>
              <a:xfrm>
                <a:off x="11082133" y="3081131"/>
                <a:ext cx="695738" cy="695738"/>
              </a:xfrm>
              <a:prstGeom prst="chevron">
                <a:avLst>
                  <a:gd name="adj" fmla="val 589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箭头: V 形 5">
                <a:extLst>
                  <a:ext uri="{FF2B5EF4-FFF2-40B4-BE49-F238E27FC236}">
                    <a16:creationId xmlns:a16="http://schemas.microsoft.com/office/drawing/2014/main" id="{7B9826DB-ACE8-4A06-BE95-F0EAD2154C17}"/>
                  </a:ext>
                </a:extLst>
              </p:cNvPr>
              <p:cNvSpPr/>
              <p:nvPr/>
            </p:nvSpPr>
            <p:spPr>
              <a:xfrm>
                <a:off x="10627004" y="3081131"/>
                <a:ext cx="695738" cy="695738"/>
              </a:xfrm>
              <a:prstGeom prst="chevron">
                <a:avLst>
                  <a:gd name="adj" fmla="val 589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 name="Freeform 6">
            <a:extLst>
              <a:ext uri="{FF2B5EF4-FFF2-40B4-BE49-F238E27FC236}">
                <a16:creationId xmlns:a16="http://schemas.microsoft.com/office/drawing/2014/main" id="{288B62D0-A26B-4955-BBB1-C3ED8F06F5EB}"/>
              </a:ext>
            </a:extLst>
          </p:cNvPr>
          <p:cNvSpPr/>
          <p:nvPr/>
        </p:nvSpPr>
        <p:spPr bwMode="auto">
          <a:xfrm>
            <a:off x="656167" y="764274"/>
            <a:ext cx="12332578" cy="3233436"/>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2"/>
          </a:solidFill>
          <a:ln w="0">
            <a:noFill/>
            <a:prstDash val="solid"/>
            <a:round/>
          </a:ln>
          <a:effectLst>
            <a:outerShdw algn="tl" rotWithShape="0">
              <a:srgbClr val="FFFFFF"/>
            </a:outerShdw>
          </a:effectLst>
        </p:spPr>
        <p:txBody>
          <a:bodyPr vert="horz" wrap="square" lIns="138053" tIns="69027" rIns="138053" bIns="69027"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defTabSz="1285240">
              <a:defRPr/>
            </a:pPr>
            <a:endParaRPr lang="en-US" sz="24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0" name="组合 9">
            <a:extLst>
              <a:ext uri="{FF2B5EF4-FFF2-40B4-BE49-F238E27FC236}">
                <a16:creationId xmlns:a16="http://schemas.microsoft.com/office/drawing/2014/main" id="{14CB3C57-A04C-41C2-86C2-64EBC26C5095}"/>
              </a:ext>
            </a:extLst>
          </p:cNvPr>
          <p:cNvGrpSpPr/>
          <p:nvPr/>
        </p:nvGrpSpPr>
        <p:grpSpPr>
          <a:xfrm>
            <a:off x="581463" y="888781"/>
            <a:ext cx="6927285" cy="2303228"/>
            <a:chOff x="957083" y="2230531"/>
            <a:chExt cx="6927285" cy="2303228"/>
          </a:xfrm>
        </p:grpSpPr>
        <p:sp>
          <p:nvSpPr>
            <p:cNvPr id="11" name="椭圆 10">
              <a:extLst>
                <a:ext uri="{FF2B5EF4-FFF2-40B4-BE49-F238E27FC236}">
                  <a16:creationId xmlns:a16="http://schemas.microsoft.com/office/drawing/2014/main" id="{55E7B3AE-B653-4066-B604-FF037533C14D}"/>
                </a:ext>
              </a:extLst>
            </p:cNvPr>
            <p:cNvSpPr/>
            <p:nvPr/>
          </p:nvSpPr>
          <p:spPr>
            <a:xfrm>
              <a:off x="1322409" y="2789247"/>
              <a:ext cx="800210" cy="800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25CED13A-2974-4C15-94B8-5A2E5F02AB04}"/>
                </a:ext>
              </a:extLst>
            </p:cNvPr>
            <p:cNvGrpSpPr/>
            <p:nvPr/>
          </p:nvGrpSpPr>
          <p:grpSpPr>
            <a:xfrm>
              <a:off x="957083" y="2230531"/>
              <a:ext cx="6927285" cy="2303228"/>
              <a:chOff x="8209516" y="648137"/>
              <a:chExt cx="7356687" cy="2303228"/>
            </a:xfrm>
          </p:grpSpPr>
          <p:sp>
            <p:nvSpPr>
              <p:cNvPr id="14" name="文本框 13">
                <a:extLst>
                  <a:ext uri="{FF2B5EF4-FFF2-40B4-BE49-F238E27FC236}">
                    <a16:creationId xmlns:a16="http://schemas.microsoft.com/office/drawing/2014/main" id="{DD477A07-59B8-4013-A5C4-E51DEFB50335}"/>
                  </a:ext>
                </a:extLst>
              </p:cNvPr>
              <p:cNvSpPr txBox="1"/>
              <p:nvPr/>
            </p:nvSpPr>
            <p:spPr>
              <a:xfrm>
                <a:off x="8209516" y="2508487"/>
                <a:ext cx="2394579" cy="442878"/>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训练集：</a:t>
                </a:r>
              </a:p>
            </p:txBody>
          </p:sp>
          <p:sp>
            <p:nvSpPr>
              <p:cNvPr id="15" name="矩形 14">
                <a:extLst>
                  <a:ext uri="{FF2B5EF4-FFF2-40B4-BE49-F238E27FC236}">
                    <a16:creationId xmlns:a16="http://schemas.microsoft.com/office/drawing/2014/main" id="{7429EC5B-2A48-4C43-A022-2A82F0560433}"/>
                  </a:ext>
                </a:extLst>
              </p:cNvPr>
              <p:cNvSpPr/>
              <p:nvPr/>
            </p:nvSpPr>
            <p:spPr>
              <a:xfrm>
                <a:off x="11067982" y="648137"/>
                <a:ext cx="4498221" cy="646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2400" dirty="0">
                    <a:solidFill>
                      <a:schemeClr val="accent1"/>
                    </a:solidFill>
                  </a:rPr>
                  <a:t>数据预处理：处理缺失值</a:t>
                </a:r>
              </a:p>
            </p:txBody>
          </p:sp>
        </p:grpSp>
      </p:grpSp>
      <p:sp>
        <p:nvSpPr>
          <p:cNvPr id="54" name="Freeform 8">
            <a:extLst>
              <a:ext uri="{FF2B5EF4-FFF2-40B4-BE49-F238E27FC236}">
                <a16:creationId xmlns:a16="http://schemas.microsoft.com/office/drawing/2014/main" id="{193136EE-C84D-4448-ACE6-8F1893C3285B}"/>
              </a:ext>
            </a:extLst>
          </p:cNvPr>
          <p:cNvSpPr>
            <a:spLocks noEditPoints="1"/>
          </p:cNvSpPr>
          <p:nvPr/>
        </p:nvSpPr>
        <p:spPr bwMode="auto">
          <a:xfrm>
            <a:off x="1203834" y="1673211"/>
            <a:ext cx="268330" cy="394987"/>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vert="horz" wrap="square" lIns="128541" tIns="64270" rIns="128541" bIns="6427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fontAlgn="base">
              <a:spcBef>
                <a:spcPct val="0"/>
              </a:spcBef>
              <a:spcAft>
                <a:spcPct val="0"/>
              </a:spcAft>
              <a:defRPr/>
            </a:pPr>
            <a:endParaRPr lang="en-US" sz="2400" kern="0" dirty="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58" name="文本框 57">
            <a:extLst>
              <a:ext uri="{FF2B5EF4-FFF2-40B4-BE49-F238E27FC236}">
                <a16:creationId xmlns:a16="http://schemas.microsoft.com/office/drawing/2014/main" id="{C5D40DAB-8CD8-4AA0-ABC3-E997AE449427}"/>
              </a:ext>
            </a:extLst>
          </p:cNvPr>
          <p:cNvSpPr txBox="1"/>
          <p:nvPr/>
        </p:nvSpPr>
        <p:spPr>
          <a:xfrm>
            <a:off x="4014974" y="1659619"/>
            <a:ext cx="4070548" cy="646331"/>
          </a:xfrm>
          <a:prstGeom prst="rect">
            <a:avLst/>
          </a:prstGeom>
          <a:noFill/>
        </p:spPr>
        <p:txBody>
          <a:bodyPr wrap="square">
            <a:spAutoFit/>
          </a:bodyPr>
          <a:lstStyle/>
          <a:p>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先导入数据集，查看数据集的基本信息，可以发现这两个数据集存在缺失值</a:t>
            </a:r>
            <a:endParaRPr lang="zh-CN" altLang="en-US" dirty="0"/>
          </a:p>
        </p:txBody>
      </p:sp>
      <p:pic>
        <p:nvPicPr>
          <p:cNvPr id="59" name="图片 58">
            <a:extLst>
              <a:ext uri="{FF2B5EF4-FFF2-40B4-BE49-F238E27FC236}">
                <a16:creationId xmlns:a16="http://schemas.microsoft.com/office/drawing/2014/main" id="{53D414A9-C6A5-4F7B-B0B5-770A9C89FE9B}"/>
              </a:ext>
            </a:extLst>
          </p:cNvPr>
          <p:cNvPicPr>
            <a:picLocks noChangeAspect="1"/>
          </p:cNvPicPr>
          <p:nvPr/>
        </p:nvPicPr>
        <p:blipFill>
          <a:blip r:embed="rId2"/>
          <a:stretch>
            <a:fillRect/>
          </a:stretch>
        </p:blipFill>
        <p:spPr>
          <a:xfrm>
            <a:off x="753325" y="3236100"/>
            <a:ext cx="3363820" cy="3408667"/>
          </a:xfrm>
          <a:prstGeom prst="rect">
            <a:avLst/>
          </a:prstGeom>
        </p:spPr>
      </p:pic>
      <p:pic>
        <p:nvPicPr>
          <p:cNvPr id="60" name="图片 59">
            <a:extLst>
              <a:ext uri="{FF2B5EF4-FFF2-40B4-BE49-F238E27FC236}">
                <a16:creationId xmlns:a16="http://schemas.microsoft.com/office/drawing/2014/main" id="{AFBE3017-EF01-4371-ACB6-745B239075D8}"/>
              </a:ext>
            </a:extLst>
          </p:cNvPr>
          <p:cNvPicPr>
            <a:picLocks noChangeAspect="1"/>
          </p:cNvPicPr>
          <p:nvPr/>
        </p:nvPicPr>
        <p:blipFill>
          <a:blip r:embed="rId3"/>
          <a:stretch>
            <a:fillRect/>
          </a:stretch>
        </p:blipFill>
        <p:spPr>
          <a:xfrm>
            <a:off x="8369360" y="3348111"/>
            <a:ext cx="2655022" cy="3040817"/>
          </a:xfrm>
          <a:prstGeom prst="rect">
            <a:avLst/>
          </a:prstGeom>
        </p:spPr>
      </p:pic>
      <p:sp>
        <p:nvSpPr>
          <p:cNvPr id="62" name="文本框 61">
            <a:extLst>
              <a:ext uri="{FF2B5EF4-FFF2-40B4-BE49-F238E27FC236}">
                <a16:creationId xmlns:a16="http://schemas.microsoft.com/office/drawing/2014/main" id="{93E98B2A-D8B8-4D7A-97EC-7C5CE5B3D21C}"/>
              </a:ext>
            </a:extLst>
          </p:cNvPr>
          <p:cNvSpPr txBox="1"/>
          <p:nvPr/>
        </p:nvSpPr>
        <p:spPr>
          <a:xfrm>
            <a:off x="4340522" y="4145549"/>
            <a:ext cx="3651856" cy="2520370"/>
          </a:xfrm>
          <a:prstGeom prst="rect">
            <a:avLst/>
          </a:prstGeom>
          <a:noFill/>
        </p:spPr>
        <p:txBody>
          <a:bodyPr wrap="square" rtlCol="0">
            <a:spAutoFit/>
          </a:bodyPr>
          <a:lstStyle/>
          <a:p>
            <a:pPr>
              <a:lnSpc>
                <a:spcPct val="150000"/>
              </a:lnSpc>
            </a:pP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训练集存在</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outcome</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值</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缺失</a:t>
            </a:r>
            <a:r>
              <a:rPr lang="zh-CN" altLang="en-US"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的行</a:t>
            </a:r>
            <a:r>
              <a:rPr lang="zh-CN" altLang="zh-CN" sz="180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要删掉，不能填充，缺失值都要用训练集的均值填充（实际情况测试集未知，不能用测试集均值填充测试集的缺失值）。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sp>
        <p:nvSpPr>
          <p:cNvPr id="63" name="文本框 62">
            <a:extLst>
              <a:ext uri="{FF2B5EF4-FFF2-40B4-BE49-F238E27FC236}">
                <a16:creationId xmlns:a16="http://schemas.microsoft.com/office/drawing/2014/main" id="{F286D6AF-89B4-48CB-92EF-DD06C355EEA2}"/>
              </a:ext>
            </a:extLst>
          </p:cNvPr>
          <p:cNvSpPr txBox="1"/>
          <p:nvPr/>
        </p:nvSpPr>
        <p:spPr>
          <a:xfrm>
            <a:off x="8384343" y="2906102"/>
            <a:ext cx="2254810" cy="442878"/>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测试集：</a:t>
            </a:r>
          </a:p>
        </p:txBody>
      </p:sp>
    </p:spTree>
    <p:extLst>
      <p:ext uri="{BB962C8B-B14F-4D97-AF65-F5344CB8AC3E}">
        <p14:creationId xmlns:p14="http://schemas.microsoft.com/office/powerpoint/2010/main" val="178659130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1000"/>
                                        <p:tgtEl>
                                          <p:spTgt spid="59"/>
                                        </p:tgtEl>
                                      </p:cBhvr>
                                    </p:animEffect>
                                    <p:anim calcmode="lin" valueType="num">
                                      <p:cBhvr>
                                        <p:cTn id="15" dur="1000" fill="hold"/>
                                        <p:tgtEl>
                                          <p:spTgt spid="59"/>
                                        </p:tgtEl>
                                        <p:attrNameLst>
                                          <p:attrName>ppt_x</p:attrName>
                                        </p:attrNameLst>
                                      </p:cBhvr>
                                      <p:tavLst>
                                        <p:tav tm="0">
                                          <p:val>
                                            <p:strVal val="#ppt_x"/>
                                          </p:val>
                                        </p:tav>
                                        <p:tav tm="100000">
                                          <p:val>
                                            <p:strVal val="#ppt_x"/>
                                          </p:val>
                                        </p:tav>
                                      </p:tavLst>
                                    </p:anim>
                                    <p:anim calcmode="lin" valueType="num">
                                      <p:cBhvr>
                                        <p:cTn id="16"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1000"/>
                                        <p:tgtEl>
                                          <p:spTgt spid="60"/>
                                        </p:tgtEl>
                                      </p:cBhvr>
                                    </p:animEffect>
                                    <p:anim calcmode="lin" valueType="num">
                                      <p:cBhvr>
                                        <p:cTn id="22" dur="1000" fill="hold"/>
                                        <p:tgtEl>
                                          <p:spTgt spid="60"/>
                                        </p:tgtEl>
                                        <p:attrNameLst>
                                          <p:attrName>ppt_x</p:attrName>
                                        </p:attrNameLst>
                                      </p:cBhvr>
                                      <p:tavLst>
                                        <p:tav tm="0">
                                          <p:val>
                                            <p:strVal val="#ppt_x"/>
                                          </p:val>
                                        </p:tav>
                                        <p:tav tm="100000">
                                          <p:val>
                                            <p:strVal val="#ppt_x"/>
                                          </p:val>
                                        </p:tav>
                                      </p:tavLst>
                                    </p:anim>
                                    <p:anim calcmode="lin" valueType="num">
                                      <p:cBhvr>
                                        <p:cTn id="2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2">
                                            <p:txEl>
                                              <p:pRg st="0" end="0"/>
                                            </p:txEl>
                                          </p:spTgt>
                                        </p:tgtEl>
                                        <p:attrNameLst>
                                          <p:attrName>style.visibility</p:attrName>
                                        </p:attrNameLst>
                                      </p:cBhvr>
                                      <p:to>
                                        <p:strVal val="visible"/>
                                      </p:to>
                                    </p:set>
                                    <p:animEffect transition="in" filter="fade">
                                      <p:cBhvr>
                                        <p:cTn id="28" dur="1000"/>
                                        <p:tgtEl>
                                          <p:spTgt spid="62">
                                            <p:txEl>
                                              <p:pRg st="0" end="0"/>
                                            </p:txEl>
                                          </p:spTgt>
                                        </p:tgtEl>
                                      </p:cBhvr>
                                    </p:animEffect>
                                    <p:anim calcmode="lin" valueType="num">
                                      <p:cBhvr>
                                        <p:cTn id="29" dur="100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1"/>
</p:tagLst>
</file>

<file path=ppt/theme/theme1.xml><?xml version="1.0" encoding="utf-8"?>
<a:theme xmlns:a="http://schemas.openxmlformats.org/drawingml/2006/main" name="下载更多PPT模板，请登陆蘑菇创意www.imogu.cn ​​">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6088</TotalTime>
  <Words>2587</Words>
  <Application>Microsoft Office PowerPoint</Application>
  <PresentationFormat>宽屏</PresentationFormat>
  <Paragraphs>180</Paragraphs>
  <Slides>31</Slides>
  <Notes>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-apple-system</vt:lpstr>
      <vt:lpstr>等线</vt:lpstr>
      <vt:lpstr>等线 Light</vt:lpstr>
      <vt:lpstr>方正兰亭超细黑简体</vt:lpstr>
      <vt:lpstr>华文宋体</vt:lpstr>
      <vt:lpstr>宋体</vt:lpstr>
      <vt:lpstr>微软雅黑</vt:lpstr>
      <vt:lpstr>Arial</vt:lpstr>
      <vt:lpstr>Open Sans</vt:lpstr>
      <vt:lpstr>Symbol</vt:lpstr>
      <vt:lpstr>Times New Roman</vt:lpstr>
      <vt:lpstr>Wingdings</vt:lpstr>
      <vt:lpstr>下载更多PPT模板，请登陆蘑菇创意www.imogu.cn ​​</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dc:title>
  <dc:creator>张培颖</dc:creator>
  <cp:lastModifiedBy>2055107084@qq.com</cp:lastModifiedBy>
  <cp:revision>60</cp:revision>
  <dcterms:created xsi:type="dcterms:W3CDTF">2017-08-01T13:11:00Z</dcterms:created>
  <dcterms:modified xsi:type="dcterms:W3CDTF">2022-04-03T12:51:51Z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