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2" r:id="rId11"/>
    <p:sldId id="273" r:id="rId12"/>
    <p:sldId id="274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esktop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val_s_c_acc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'[新建 Microsoft Excel 工作表.xlsx]Sheet3'!$B$13</c:f>
              <c:strCache>
                <c:ptCount val="1"/>
                <c:pt idx="0">
                  <c:v>val_s_c_acc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'[新建 Microsoft Excel 工作表.xlsx]Sheet3'!$A$14:$A$20</c:f>
              <c:numCache>
                <c:formatCode>General</c:formatCode>
                <c:ptCount val="7"/>
                <c:pt idx="0">
                  <c:v>32</c:v>
                </c:pt>
                <c:pt idx="1">
                  <c:v>64</c:v>
                </c:pt>
                <c:pt idx="2">
                  <c:v>96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</c:numCache>
            </c:numRef>
          </c:xVal>
          <c:yVal>
            <c:numRef>
              <c:f>'[新建 Microsoft Excel 工作表.xlsx]Sheet3'!$B$14:$B$20</c:f>
              <c:numCache>
                <c:formatCode>General</c:formatCode>
                <c:ptCount val="7"/>
                <c:pt idx="0">
                  <c:v>0.48049999999999998</c:v>
                </c:pt>
                <c:pt idx="1">
                  <c:v>0.50190000000000001</c:v>
                </c:pt>
                <c:pt idx="2">
                  <c:v>0.50539999999999996</c:v>
                </c:pt>
                <c:pt idx="3">
                  <c:v>0.52929999999999999</c:v>
                </c:pt>
                <c:pt idx="4">
                  <c:v>0.52059999999999995</c:v>
                </c:pt>
                <c:pt idx="5">
                  <c:v>0.54679999999999995</c:v>
                </c:pt>
                <c:pt idx="6">
                  <c:v>0.53810000000000002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E0C-4184-BDA4-8A698B116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004191"/>
        <c:axId val="121004607"/>
      </c:scatterChart>
      <c:valAx>
        <c:axId val="1210041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1004607"/>
        <c:crosses val="autoZero"/>
        <c:crossBetween val="midCat"/>
      </c:valAx>
      <c:valAx>
        <c:axId val="12100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100419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CECC6-0BF6-46B3-9636-67C54428D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52D9FE-17A6-4C6B-AF5F-10215FE37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BE4763-E16F-46B1-BEF1-5D546711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39C0-0E65-48DA-8978-EE98E8B5EE5E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0278C-17D3-4122-A179-0DE0FD52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04161-D7F7-4431-A990-30FDF04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B80-4349-446B-98FF-D6578EF00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83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BF7F4-0752-47DA-B5EE-58F14415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202B3A-CF0D-4342-88C5-7FFC9BE1B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3B1C9-FCB1-485E-84E7-2113309C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39C0-0E65-48DA-8978-EE98E8B5EE5E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B72F0-EB67-47A1-B4B4-3B114B3C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24C52-3AB9-41CB-9AE8-70623268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B80-4349-446B-98FF-D6578EF00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22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EAF526-BD61-4668-9CD2-98B94B6E0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D99970-9A3D-4E16-8A33-60729139B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D075E-C7F5-49D0-9436-30238CE5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39C0-0E65-48DA-8978-EE98E8B5EE5E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02F620-4C2B-4C01-9487-244CD265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72180-F5BB-435C-A840-DA49AA69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B80-4349-446B-98FF-D6578EF00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91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E24B6-91CD-4AAF-B028-40043BD9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73AFDA-BC43-420B-AD59-37C3F6C0B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839D8-7007-4375-85D7-94F72EC3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39C0-0E65-48DA-8978-EE98E8B5EE5E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A649F1-070E-4335-9996-5DA65351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D70FA-A3A2-4DD4-86F4-0F6844B1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B80-4349-446B-98FF-D6578EF00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08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5529D-C493-4562-885F-84D439BF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1D830F-1B3E-41BC-82D4-C0DE684A2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63E70-A683-45F5-A3CD-FBC8DEA2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39C0-0E65-48DA-8978-EE98E8B5EE5E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CC2F1-90A5-4393-9BC7-6A1EEE22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C3B47-9E4C-4695-85A1-B6147F91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B80-4349-446B-98FF-D6578EF00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2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91962-86EF-4C8B-B8A9-A1B4BF69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463009-640B-4C64-86EB-349B94614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4E6DA5-BA5C-44C7-A85E-C1966B253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54E1D3-69BE-42E8-872E-6196962C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39C0-0E65-48DA-8978-EE98E8B5EE5E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B3371-75D3-43BD-ACCE-6148CEA5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629CB6-F641-4D11-B4DE-05B0D926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B80-4349-446B-98FF-D6578EF00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66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AFDBC-0FEB-4F02-9FDE-7A7CD347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A3BAB2-8FFF-4C19-93B2-62078CFCC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0FD354-8E06-40DA-94B6-20CA205A8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6EC8F1-B5FF-4C5D-9DCA-47C67285C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5B8D61-8C2B-47CB-9FD9-6D4234B9E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F58D57-B829-4B3A-9B36-7AB9EBD9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39C0-0E65-48DA-8978-EE98E8B5EE5E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8A2900-4D88-4A4C-A278-2A775FDD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7A43D9-E09E-4651-965F-9FFC7CE3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B80-4349-446B-98FF-D6578EF00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6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9CA38-BC3E-4484-B8FF-DBC06C27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C4E761-9217-435C-8EA3-C027A00E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39C0-0E65-48DA-8978-EE98E8B5EE5E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E0E9C7-9473-4482-817D-6FB110C5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9281C5-35B8-4DEF-AFB0-8653166F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B80-4349-446B-98FF-D6578EF00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4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FA5ED2-F6CA-47CA-BD8A-6B5242CA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39C0-0E65-48DA-8978-EE98E8B5EE5E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2F2FC5-CF9E-44DB-B127-5E720F2E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E8D06F-635F-4D87-91B2-1C4D9E75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B80-4349-446B-98FF-D6578EF00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5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A0BBB-FB67-4540-B705-76FAA51C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1DD04-4D27-45B8-89A7-8073E3175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16C18F-44CE-4408-9E50-DFE7CC146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09D962-BF7E-413D-8312-5F1CB4BF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39C0-0E65-48DA-8978-EE98E8B5EE5E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EC7AA7-CA98-42AB-9A68-8B6FD2AC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2A13EC-D4F2-47EB-9605-39A76E6A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B80-4349-446B-98FF-D6578EF00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74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97EE6-38BF-472C-9F25-96B68357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61EC43-CA64-498C-ADF3-9896A8E10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079EF2-B772-4F46-A604-60F93840D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46FC27-995F-4BB4-B87C-BEF9F673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39C0-0E65-48DA-8978-EE98E8B5EE5E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0C1F1D-F360-4D7F-8ADF-E44B1449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CC5A84-A8B3-47B3-A09E-FB65FFEE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CB80-4349-446B-98FF-D6578EF00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54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9F8227-F5B9-43D2-A0FB-31ED04E9B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8A2623-786D-499A-8F03-E7DBE99AB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A77DC-5DE3-4ED9-BF6C-801D7543D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739C0-0E65-48DA-8978-EE98E8B5EE5E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7CB33-56A9-4352-A1E3-D86CE1269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380885-04B6-4496-AB33-DFF7C4A2C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CCB80-4349-446B-98FF-D6578EF00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13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">
            <a:extLst>
              <a:ext uri="{FF2B5EF4-FFF2-40B4-BE49-F238E27FC236}">
                <a16:creationId xmlns:a16="http://schemas.microsoft.com/office/drawing/2014/main" id="{D143EFDD-D88C-4A35-B2E0-229CBFD03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3" y="3693160"/>
            <a:ext cx="12200890" cy="32442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D93EC03-03D1-4889-9B85-AE3FBD8D97FF}"/>
              </a:ext>
            </a:extLst>
          </p:cNvPr>
          <p:cNvSpPr/>
          <p:nvPr/>
        </p:nvSpPr>
        <p:spPr>
          <a:xfrm>
            <a:off x="793905" y="320451"/>
            <a:ext cx="10669905" cy="5574030"/>
          </a:xfrm>
          <a:prstGeom prst="rect">
            <a:avLst/>
          </a:prstGeom>
          <a:solidFill>
            <a:schemeClr val="tx2">
              <a:alpha val="6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A29582-4B15-4147-BE60-235F47B70CBC}"/>
              </a:ext>
            </a:extLst>
          </p:cNvPr>
          <p:cNvSpPr/>
          <p:nvPr/>
        </p:nvSpPr>
        <p:spPr>
          <a:xfrm>
            <a:off x="4710443" y="0"/>
            <a:ext cx="2887513" cy="50482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0F9A96-4611-44EB-9DD0-B7CA6A8D1E25}"/>
              </a:ext>
            </a:extLst>
          </p:cNvPr>
          <p:cNvSpPr/>
          <p:nvPr/>
        </p:nvSpPr>
        <p:spPr>
          <a:xfrm>
            <a:off x="5173237" y="3980415"/>
            <a:ext cx="1794079" cy="36766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14CB0AF-514C-4204-95F5-F5BDB927A57A}"/>
              </a:ext>
            </a:extLst>
          </p:cNvPr>
          <p:cNvGrpSpPr/>
          <p:nvPr/>
        </p:nvGrpSpPr>
        <p:grpSpPr>
          <a:xfrm>
            <a:off x="10768072" y="3109071"/>
            <a:ext cx="1150867" cy="695738"/>
            <a:chOff x="10627004" y="3081131"/>
            <a:chExt cx="1150867" cy="695738"/>
          </a:xfrm>
        </p:grpSpPr>
        <p:sp>
          <p:nvSpPr>
            <p:cNvPr id="9" name="箭头: V 形 6">
              <a:extLst>
                <a:ext uri="{FF2B5EF4-FFF2-40B4-BE49-F238E27FC236}">
                  <a16:creationId xmlns:a16="http://schemas.microsoft.com/office/drawing/2014/main" id="{81AD61C3-07DF-42DC-B977-89CC57E072FB}"/>
                </a:ext>
              </a:extLst>
            </p:cNvPr>
            <p:cNvSpPr/>
            <p:nvPr/>
          </p:nvSpPr>
          <p:spPr>
            <a:xfrm>
              <a:off x="11082133" y="3081131"/>
              <a:ext cx="695738" cy="695738"/>
            </a:xfrm>
            <a:prstGeom prst="chevron">
              <a:avLst>
                <a:gd name="adj" fmla="val 5892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箭头: V 形 9">
              <a:extLst>
                <a:ext uri="{FF2B5EF4-FFF2-40B4-BE49-F238E27FC236}">
                  <a16:creationId xmlns:a16="http://schemas.microsoft.com/office/drawing/2014/main" id="{34EAB6D2-BCAC-479E-8660-11763256EBC5}"/>
                </a:ext>
              </a:extLst>
            </p:cNvPr>
            <p:cNvSpPr/>
            <p:nvPr/>
          </p:nvSpPr>
          <p:spPr>
            <a:xfrm>
              <a:off x="10627004" y="3081131"/>
              <a:ext cx="695738" cy="695738"/>
            </a:xfrm>
            <a:prstGeom prst="chevron">
              <a:avLst>
                <a:gd name="adj" fmla="val 5892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4CE09DCE-687D-4132-842E-F7BA7687F33C}"/>
              </a:ext>
            </a:extLst>
          </p:cNvPr>
          <p:cNvSpPr/>
          <p:nvPr/>
        </p:nvSpPr>
        <p:spPr>
          <a:xfrm>
            <a:off x="4975323" y="899795"/>
            <a:ext cx="2806700" cy="1309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7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078067-DF1D-4353-AE74-2F4165A06229}"/>
              </a:ext>
            </a:extLst>
          </p:cNvPr>
          <p:cNvSpPr/>
          <p:nvPr/>
        </p:nvSpPr>
        <p:spPr>
          <a:xfrm>
            <a:off x="1878767" y="2237106"/>
            <a:ext cx="8872536" cy="1740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5400" dirty="0">
                <a:solidFill>
                  <a:schemeClr val="bg1"/>
                </a:solidFill>
              </a:rPr>
              <a:t>数智</a:t>
            </a:r>
            <a:r>
              <a:rPr lang="en-US" altLang="zh-CN" sz="5400" dirty="0">
                <a:solidFill>
                  <a:schemeClr val="bg1"/>
                </a:solidFill>
              </a:rPr>
              <a:t>NLP</a:t>
            </a:r>
            <a:r>
              <a:rPr lang="zh-CN" altLang="en-US" sz="5400" dirty="0">
                <a:solidFill>
                  <a:schemeClr val="bg1"/>
                </a:solidFill>
              </a:rPr>
              <a:t>组第二轮考核汇报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EE5429-DF4C-4FF6-8A61-72E37A8DE185}"/>
              </a:ext>
            </a:extLst>
          </p:cNvPr>
          <p:cNvSpPr/>
          <p:nvPr/>
        </p:nvSpPr>
        <p:spPr>
          <a:xfrm>
            <a:off x="4359540" y="3693105"/>
            <a:ext cx="4601817" cy="506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1E2AEBA-3DB5-4348-B7E2-E215944368B0}"/>
              </a:ext>
            </a:extLst>
          </p:cNvPr>
          <p:cNvSpPr txBox="1"/>
          <p:nvPr/>
        </p:nvSpPr>
        <p:spPr>
          <a:xfrm>
            <a:off x="4745567" y="3964192"/>
            <a:ext cx="2649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汇报人：黄维爽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BDCBB25-7AA5-4009-8D1B-2A4FFF7922AF}"/>
              </a:ext>
            </a:extLst>
          </p:cNvPr>
          <p:cNvSpPr txBox="1"/>
          <p:nvPr/>
        </p:nvSpPr>
        <p:spPr>
          <a:xfrm>
            <a:off x="4489356" y="899795"/>
            <a:ext cx="3312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</a:rPr>
              <a:t>2022</a:t>
            </a:r>
            <a:endParaRPr lang="zh-CN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88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98DCCF3-65D5-448E-88E4-023654C7C646}"/>
              </a:ext>
            </a:extLst>
          </p:cNvPr>
          <p:cNvGrpSpPr/>
          <p:nvPr/>
        </p:nvGrpSpPr>
        <p:grpSpPr>
          <a:xfrm>
            <a:off x="-228600" y="631313"/>
            <a:ext cx="3279913" cy="657079"/>
            <a:chOff x="-228600" y="631313"/>
            <a:chExt cx="3279913" cy="65707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3368FAB-45F8-4EC1-B153-7FA71E9A9923}"/>
                </a:ext>
              </a:extLst>
            </p:cNvPr>
            <p:cNvSpPr/>
            <p:nvPr/>
          </p:nvSpPr>
          <p:spPr>
            <a:xfrm>
              <a:off x="576471" y="631313"/>
              <a:ext cx="2474842" cy="657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dirty="0">
                  <a:solidFill>
                    <a:schemeClr val="accent1">
                      <a:lumMod val="75000"/>
                    </a:schemeClr>
                  </a:solidFill>
                  <a:latin typeface="+mj-ea"/>
                </a:rPr>
                <a:t>模型构建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5418711-57DD-47C9-9129-BB91F4A6B205}"/>
                </a:ext>
              </a:extLst>
            </p:cNvPr>
            <p:cNvGrpSpPr/>
            <p:nvPr/>
          </p:nvGrpSpPr>
          <p:grpSpPr>
            <a:xfrm>
              <a:off x="-228600" y="764274"/>
              <a:ext cx="634030" cy="383292"/>
              <a:chOff x="10627004" y="3081131"/>
              <a:chExt cx="1150867" cy="695738"/>
            </a:xfrm>
          </p:grpSpPr>
          <p:sp>
            <p:nvSpPr>
              <p:cNvPr id="7" name="箭头: V 形 6">
                <a:extLst>
                  <a:ext uri="{FF2B5EF4-FFF2-40B4-BE49-F238E27FC236}">
                    <a16:creationId xmlns:a16="http://schemas.microsoft.com/office/drawing/2014/main" id="{8CE56339-3EB2-4648-9A9C-9AADD08E4444}"/>
                  </a:ext>
                </a:extLst>
              </p:cNvPr>
              <p:cNvSpPr/>
              <p:nvPr/>
            </p:nvSpPr>
            <p:spPr>
              <a:xfrm>
                <a:off x="11082133" y="3081131"/>
                <a:ext cx="695738" cy="695738"/>
              </a:xfrm>
              <a:prstGeom prst="chevron">
                <a:avLst>
                  <a:gd name="adj" fmla="val 5892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箭头: V 形 7">
                <a:extLst>
                  <a:ext uri="{FF2B5EF4-FFF2-40B4-BE49-F238E27FC236}">
                    <a16:creationId xmlns:a16="http://schemas.microsoft.com/office/drawing/2014/main" id="{66E39B67-BCD7-48FE-84F6-35F76F293C1A}"/>
                  </a:ext>
                </a:extLst>
              </p:cNvPr>
              <p:cNvSpPr/>
              <p:nvPr/>
            </p:nvSpPr>
            <p:spPr>
              <a:xfrm>
                <a:off x="10627004" y="3081131"/>
                <a:ext cx="695738" cy="695738"/>
              </a:xfrm>
              <a:prstGeom prst="chevron">
                <a:avLst>
                  <a:gd name="adj" fmla="val 5892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E9AF36A5-8BC6-4220-A767-CC581CDEA9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179" y="283168"/>
            <a:ext cx="8665997" cy="5999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124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C34BC9-AAA4-4306-99E1-A18F220659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823" y="-9128"/>
            <a:ext cx="4103574" cy="68762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9CD880EF-2D68-4A6B-8281-16FE37483026}"/>
              </a:ext>
            </a:extLst>
          </p:cNvPr>
          <p:cNvGrpSpPr/>
          <p:nvPr/>
        </p:nvGrpSpPr>
        <p:grpSpPr>
          <a:xfrm>
            <a:off x="-228600" y="631313"/>
            <a:ext cx="3279913" cy="657079"/>
            <a:chOff x="-228600" y="631313"/>
            <a:chExt cx="3279913" cy="65707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1572BBF-4C27-4BD2-9631-CDE7F11B8CBF}"/>
                </a:ext>
              </a:extLst>
            </p:cNvPr>
            <p:cNvSpPr/>
            <p:nvPr/>
          </p:nvSpPr>
          <p:spPr>
            <a:xfrm>
              <a:off x="576471" y="631313"/>
              <a:ext cx="2474842" cy="657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dirty="0">
                  <a:solidFill>
                    <a:schemeClr val="accent1">
                      <a:lumMod val="75000"/>
                    </a:schemeClr>
                  </a:solidFill>
                  <a:latin typeface="+mj-ea"/>
                </a:rPr>
                <a:t>模型构建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2D2CF01-6B19-4A0E-B74A-753BB569B42A}"/>
                </a:ext>
              </a:extLst>
            </p:cNvPr>
            <p:cNvGrpSpPr/>
            <p:nvPr/>
          </p:nvGrpSpPr>
          <p:grpSpPr>
            <a:xfrm>
              <a:off x="-228600" y="764274"/>
              <a:ext cx="634030" cy="383292"/>
              <a:chOff x="10627004" y="3081131"/>
              <a:chExt cx="1150867" cy="695738"/>
            </a:xfrm>
          </p:grpSpPr>
          <p:sp>
            <p:nvSpPr>
              <p:cNvPr id="8" name="箭头: V 形 7">
                <a:extLst>
                  <a:ext uri="{FF2B5EF4-FFF2-40B4-BE49-F238E27FC236}">
                    <a16:creationId xmlns:a16="http://schemas.microsoft.com/office/drawing/2014/main" id="{F8ABE7CD-4F11-40BE-B34F-AE6B7B47855A}"/>
                  </a:ext>
                </a:extLst>
              </p:cNvPr>
              <p:cNvSpPr/>
              <p:nvPr/>
            </p:nvSpPr>
            <p:spPr>
              <a:xfrm>
                <a:off x="11082133" y="3081131"/>
                <a:ext cx="695738" cy="695738"/>
              </a:xfrm>
              <a:prstGeom prst="chevron">
                <a:avLst>
                  <a:gd name="adj" fmla="val 5892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箭头: V 形 8">
                <a:extLst>
                  <a:ext uri="{FF2B5EF4-FFF2-40B4-BE49-F238E27FC236}">
                    <a16:creationId xmlns:a16="http://schemas.microsoft.com/office/drawing/2014/main" id="{C993421A-3760-47AB-B526-AC51C13202EA}"/>
                  </a:ext>
                </a:extLst>
              </p:cNvPr>
              <p:cNvSpPr/>
              <p:nvPr/>
            </p:nvSpPr>
            <p:spPr>
              <a:xfrm>
                <a:off x="10627004" y="3081131"/>
                <a:ext cx="695738" cy="695738"/>
              </a:xfrm>
              <a:prstGeom prst="chevron">
                <a:avLst>
                  <a:gd name="adj" fmla="val 5892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852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C90D268D-9283-4A5C-BFCC-C607110F80E8}"/>
              </a:ext>
            </a:extLst>
          </p:cNvPr>
          <p:cNvGrpSpPr/>
          <p:nvPr/>
        </p:nvGrpSpPr>
        <p:grpSpPr>
          <a:xfrm>
            <a:off x="-282461" y="556592"/>
            <a:ext cx="4935338" cy="2672310"/>
            <a:chOff x="-287760" y="475608"/>
            <a:chExt cx="4935338" cy="267231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87F21CA-822D-4A0E-BDEF-EBA01E25602D}"/>
                </a:ext>
              </a:extLst>
            </p:cNvPr>
            <p:cNvGrpSpPr/>
            <p:nvPr/>
          </p:nvGrpSpPr>
          <p:grpSpPr>
            <a:xfrm>
              <a:off x="-287760" y="475608"/>
              <a:ext cx="4935338" cy="2672310"/>
              <a:chOff x="-287760" y="475608"/>
              <a:chExt cx="4935338" cy="267231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9308F86-7574-497A-B810-93011721A12F}"/>
                  </a:ext>
                </a:extLst>
              </p:cNvPr>
              <p:cNvSpPr/>
              <p:nvPr/>
            </p:nvSpPr>
            <p:spPr>
              <a:xfrm>
                <a:off x="-287760" y="475608"/>
                <a:ext cx="4636183" cy="6719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3600" dirty="0">
                    <a:solidFill>
                      <a:schemeClr val="accent1"/>
                    </a:solidFill>
                  </a:rPr>
                  <a:t>可视化与模型评估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92321E2-76F0-40E8-B7AC-38AEFED63034}"/>
                  </a:ext>
                </a:extLst>
              </p:cNvPr>
              <p:cNvSpPr txBox="1"/>
              <p:nvPr/>
            </p:nvSpPr>
            <p:spPr>
              <a:xfrm>
                <a:off x="-230326" y="2848221"/>
                <a:ext cx="4877904" cy="299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D56B506-B2C6-4EE6-AD7C-99D4861175DF}"/>
                </a:ext>
              </a:extLst>
            </p:cNvPr>
            <p:cNvGrpSpPr/>
            <p:nvPr/>
          </p:nvGrpSpPr>
          <p:grpSpPr>
            <a:xfrm>
              <a:off x="-228600" y="764274"/>
              <a:ext cx="634030" cy="383292"/>
              <a:chOff x="10627004" y="3081131"/>
              <a:chExt cx="1150867" cy="695738"/>
            </a:xfrm>
          </p:grpSpPr>
          <p:sp>
            <p:nvSpPr>
              <p:cNvPr id="9" name="箭头: V 形 8">
                <a:extLst>
                  <a:ext uri="{FF2B5EF4-FFF2-40B4-BE49-F238E27FC236}">
                    <a16:creationId xmlns:a16="http://schemas.microsoft.com/office/drawing/2014/main" id="{98D2740B-186A-44E7-AADB-8202F5CBDA1A}"/>
                  </a:ext>
                </a:extLst>
              </p:cNvPr>
              <p:cNvSpPr/>
              <p:nvPr/>
            </p:nvSpPr>
            <p:spPr>
              <a:xfrm>
                <a:off x="11082133" y="3081131"/>
                <a:ext cx="695738" cy="695738"/>
              </a:xfrm>
              <a:prstGeom prst="chevron">
                <a:avLst>
                  <a:gd name="adj" fmla="val 5892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箭头: V 形 9">
                <a:extLst>
                  <a:ext uri="{FF2B5EF4-FFF2-40B4-BE49-F238E27FC236}">
                    <a16:creationId xmlns:a16="http://schemas.microsoft.com/office/drawing/2014/main" id="{F0AD3E99-CAFF-4238-ADD9-0B6AC225A4D0}"/>
                  </a:ext>
                </a:extLst>
              </p:cNvPr>
              <p:cNvSpPr/>
              <p:nvPr/>
            </p:nvSpPr>
            <p:spPr>
              <a:xfrm>
                <a:off x="10627004" y="3081131"/>
                <a:ext cx="695738" cy="695738"/>
              </a:xfrm>
              <a:prstGeom prst="chevron">
                <a:avLst>
                  <a:gd name="adj" fmla="val 5892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DFB79EC-2447-45D1-B167-222D1464A18C}"/>
              </a:ext>
            </a:extLst>
          </p:cNvPr>
          <p:cNvSpPr txBox="1"/>
          <p:nvPr/>
        </p:nvSpPr>
        <p:spPr>
          <a:xfrm>
            <a:off x="159992" y="4791557"/>
            <a:ext cx="59352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6405" indent="266700" algn="l">
              <a:spcBef>
                <a:spcPts val="1800"/>
              </a:spcBef>
              <a:spcAft>
                <a:spcPts val="180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通过画图操作，将损失函数的值作为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轴，迭代轮数作为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轴，可以得到训练集损失函数值随着迭代次数的增加而减少，最后曲线变得比较平缓，可得训练集损失函数已经收敛，而验证集的曲线先下降再上升，得不到有效的收敛。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240AFCA-E9BF-44C0-A579-3F7506503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1" y="1291959"/>
            <a:ext cx="4444749" cy="320051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C5798BE-D29D-4677-ABA5-D4FC25ACE037}"/>
              </a:ext>
            </a:extLst>
          </p:cNvPr>
          <p:cNvSpPr txBox="1"/>
          <p:nvPr/>
        </p:nvSpPr>
        <p:spPr>
          <a:xfrm>
            <a:off x="6377203" y="4791557"/>
            <a:ext cx="52283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6405" indent="266700" algn="l">
              <a:spcBef>
                <a:spcPts val="1800"/>
              </a:spcBef>
              <a:spcAft>
                <a:spcPts val="180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右图将准确率作为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轴，迭代轮次作为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轴，可以得到训练集的准确率随着迭代轮数的增加而增加，验证集的准确率增加到一定程度就不再增加，有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一点点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下降的趋势。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8CCA9D62-5C12-49D3-8692-78BB1C375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861" y="1251734"/>
            <a:ext cx="4343513" cy="3127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49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216E3AE-55F5-4916-80D2-8642CE7D527B}"/>
              </a:ext>
            </a:extLst>
          </p:cNvPr>
          <p:cNvGrpSpPr/>
          <p:nvPr/>
        </p:nvGrpSpPr>
        <p:grpSpPr>
          <a:xfrm>
            <a:off x="-228600" y="631313"/>
            <a:ext cx="3279913" cy="657079"/>
            <a:chOff x="-228600" y="631313"/>
            <a:chExt cx="3279913" cy="65707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AC6A04B-B6FC-46BB-AC22-BB15E157F406}"/>
                </a:ext>
              </a:extLst>
            </p:cNvPr>
            <p:cNvSpPr/>
            <p:nvPr/>
          </p:nvSpPr>
          <p:spPr>
            <a:xfrm>
              <a:off x="576471" y="631313"/>
              <a:ext cx="2474842" cy="657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dirty="0">
                  <a:solidFill>
                    <a:schemeClr val="accent1">
                      <a:lumMod val="75000"/>
                    </a:schemeClr>
                  </a:solidFill>
                  <a:latin typeface="+mj-ea"/>
                </a:rPr>
                <a:t>实验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E5B6F57-8F4D-46A4-9ADE-36C70E2BEF5C}"/>
                </a:ext>
              </a:extLst>
            </p:cNvPr>
            <p:cNvGrpSpPr/>
            <p:nvPr/>
          </p:nvGrpSpPr>
          <p:grpSpPr>
            <a:xfrm>
              <a:off x="-228600" y="764274"/>
              <a:ext cx="634030" cy="383292"/>
              <a:chOff x="10627004" y="3081131"/>
              <a:chExt cx="1150867" cy="695738"/>
            </a:xfrm>
          </p:grpSpPr>
          <p:sp>
            <p:nvSpPr>
              <p:cNvPr id="7" name="箭头: V 形 6">
                <a:extLst>
                  <a:ext uri="{FF2B5EF4-FFF2-40B4-BE49-F238E27FC236}">
                    <a16:creationId xmlns:a16="http://schemas.microsoft.com/office/drawing/2014/main" id="{0616DB58-F2CA-4C84-8997-3CF38ABD4768}"/>
                  </a:ext>
                </a:extLst>
              </p:cNvPr>
              <p:cNvSpPr/>
              <p:nvPr/>
            </p:nvSpPr>
            <p:spPr>
              <a:xfrm>
                <a:off x="11082133" y="3081131"/>
                <a:ext cx="695738" cy="695738"/>
              </a:xfrm>
              <a:prstGeom prst="chevron">
                <a:avLst>
                  <a:gd name="adj" fmla="val 5892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箭头: V 形 7">
                <a:extLst>
                  <a:ext uri="{FF2B5EF4-FFF2-40B4-BE49-F238E27FC236}">
                    <a16:creationId xmlns:a16="http://schemas.microsoft.com/office/drawing/2014/main" id="{D061B03E-561D-4B48-8A48-715152969CD1}"/>
                  </a:ext>
                </a:extLst>
              </p:cNvPr>
              <p:cNvSpPr/>
              <p:nvPr/>
            </p:nvSpPr>
            <p:spPr>
              <a:xfrm>
                <a:off x="10627004" y="3081131"/>
                <a:ext cx="695738" cy="695738"/>
              </a:xfrm>
              <a:prstGeom prst="chevron">
                <a:avLst>
                  <a:gd name="adj" fmla="val 5892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15E890B-7D6F-4A64-B413-D028B920FC3E}"/>
              </a:ext>
            </a:extLst>
          </p:cNvPr>
          <p:cNvGrpSpPr/>
          <p:nvPr/>
        </p:nvGrpSpPr>
        <p:grpSpPr>
          <a:xfrm>
            <a:off x="8024047" y="2111587"/>
            <a:ext cx="3249290" cy="3638550"/>
            <a:chOff x="4674893" y="1837648"/>
            <a:chExt cx="2842213" cy="3182705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CD009AD6-2641-4F11-9EAD-2C48B0B02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9617" y="3678765"/>
              <a:ext cx="497489" cy="1875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3B21C61-364F-412C-B1B8-3C34CFA5C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9617" y="2337175"/>
              <a:ext cx="497489" cy="1855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3A0216F9-1ACD-473B-97E2-D471B5BBD684}"/>
                </a:ext>
              </a:extLst>
            </p:cNvPr>
            <p:cNvSpPr/>
            <p:nvPr/>
          </p:nvSpPr>
          <p:spPr bwMode="auto">
            <a:xfrm>
              <a:off x="4674893" y="1837648"/>
              <a:ext cx="2842213" cy="499529"/>
            </a:xfrm>
            <a:custGeom>
              <a:avLst/>
              <a:gdLst>
                <a:gd name="T0" fmla="*/ 0 w 1394"/>
                <a:gd name="T1" fmla="*/ 0 h 245"/>
                <a:gd name="T2" fmla="*/ 1150 w 1394"/>
                <a:gd name="T3" fmla="*/ 0 h 245"/>
                <a:gd name="T4" fmla="*/ 1394 w 1394"/>
                <a:gd name="T5" fmla="*/ 245 h 245"/>
                <a:gd name="T6" fmla="*/ 241 w 1394"/>
                <a:gd name="T7" fmla="*/ 245 h 245"/>
                <a:gd name="T8" fmla="*/ 0 w 1394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4" h="245">
                  <a:moveTo>
                    <a:pt x="0" y="0"/>
                  </a:moveTo>
                  <a:lnTo>
                    <a:pt x="1150" y="0"/>
                  </a:lnTo>
                  <a:lnTo>
                    <a:pt x="1394" y="245"/>
                  </a:lnTo>
                  <a:lnTo>
                    <a:pt x="241" y="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6417" tIns="48208" rIns="96417" bIns="482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39381A5A-1BE7-4B41-A6F7-961873DD2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893" y="3014087"/>
              <a:ext cx="491373" cy="1692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DB459D1-21FB-4DD1-AAA4-94A73C0FBBD5}"/>
                </a:ext>
              </a:extLst>
            </p:cNvPr>
            <p:cNvSpPr/>
            <p:nvPr/>
          </p:nvSpPr>
          <p:spPr bwMode="auto">
            <a:xfrm>
              <a:off x="4674893" y="3179237"/>
              <a:ext cx="2842213" cy="499529"/>
            </a:xfrm>
            <a:custGeom>
              <a:avLst/>
              <a:gdLst>
                <a:gd name="T0" fmla="*/ 0 w 1394"/>
                <a:gd name="T1" fmla="*/ 0 h 245"/>
                <a:gd name="T2" fmla="*/ 1150 w 1394"/>
                <a:gd name="T3" fmla="*/ 0 h 245"/>
                <a:gd name="T4" fmla="*/ 1394 w 1394"/>
                <a:gd name="T5" fmla="*/ 245 h 245"/>
                <a:gd name="T6" fmla="*/ 241 w 1394"/>
                <a:gd name="T7" fmla="*/ 245 h 245"/>
                <a:gd name="T8" fmla="*/ 0 w 1394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4" h="245">
                  <a:moveTo>
                    <a:pt x="0" y="0"/>
                  </a:moveTo>
                  <a:lnTo>
                    <a:pt x="1150" y="0"/>
                  </a:lnTo>
                  <a:lnTo>
                    <a:pt x="1394" y="245"/>
                  </a:lnTo>
                  <a:lnTo>
                    <a:pt x="241" y="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6417" tIns="48208" rIns="96417" bIns="482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6432763E-6070-416F-BF2C-3399F30CD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893" y="4355676"/>
              <a:ext cx="491373" cy="175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69A43A2-C905-443D-B971-69F35E356E5D}"/>
                </a:ext>
              </a:extLst>
            </p:cNvPr>
            <p:cNvSpPr/>
            <p:nvPr/>
          </p:nvSpPr>
          <p:spPr bwMode="auto">
            <a:xfrm>
              <a:off x="4674893" y="4526942"/>
              <a:ext cx="2556769" cy="493411"/>
            </a:xfrm>
            <a:custGeom>
              <a:avLst/>
              <a:gdLst>
                <a:gd name="T0" fmla="*/ 0 w 1254"/>
                <a:gd name="T1" fmla="*/ 0 h 242"/>
                <a:gd name="T2" fmla="*/ 1254 w 1254"/>
                <a:gd name="T3" fmla="*/ 0 h 242"/>
                <a:gd name="T4" fmla="*/ 1254 w 1254"/>
                <a:gd name="T5" fmla="*/ 242 h 242"/>
                <a:gd name="T6" fmla="*/ 241 w 1254"/>
                <a:gd name="T7" fmla="*/ 242 h 242"/>
                <a:gd name="T8" fmla="*/ 0 w 1254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242">
                  <a:moveTo>
                    <a:pt x="0" y="0"/>
                  </a:moveTo>
                  <a:lnTo>
                    <a:pt x="1254" y="0"/>
                  </a:lnTo>
                  <a:lnTo>
                    <a:pt x="1254" y="242"/>
                  </a:lnTo>
                  <a:lnTo>
                    <a:pt x="241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6417" tIns="48208" rIns="96417" bIns="482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3A9D7C3F-C9C4-4F1D-8C39-BA135328BD62}"/>
                </a:ext>
              </a:extLst>
            </p:cNvPr>
            <p:cNvSpPr/>
            <p:nvPr/>
          </p:nvSpPr>
          <p:spPr bwMode="auto">
            <a:xfrm>
              <a:off x="4674893" y="2514559"/>
              <a:ext cx="2842213" cy="499529"/>
            </a:xfrm>
            <a:custGeom>
              <a:avLst/>
              <a:gdLst>
                <a:gd name="T0" fmla="*/ 241 w 1394"/>
                <a:gd name="T1" fmla="*/ 0 h 245"/>
                <a:gd name="T2" fmla="*/ 1394 w 1394"/>
                <a:gd name="T3" fmla="*/ 0 h 245"/>
                <a:gd name="T4" fmla="*/ 1150 w 1394"/>
                <a:gd name="T5" fmla="*/ 245 h 245"/>
                <a:gd name="T6" fmla="*/ 0 w 1394"/>
                <a:gd name="T7" fmla="*/ 245 h 245"/>
                <a:gd name="T8" fmla="*/ 241 w 1394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4" h="245">
                  <a:moveTo>
                    <a:pt x="241" y="0"/>
                  </a:moveTo>
                  <a:lnTo>
                    <a:pt x="1394" y="0"/>
                  </a:lnTo>
                  <a:lnTo>
                    <a:pt x="1150" y="245"/>
                  </a:lnTo>
                  <a:lnTo>
                    <a:pt x="0" y="245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6417" tIns="48208" rIns="96417" bIns="482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562226F-B3C3-41EF-9BA0-7C0BE6C9B4B9}"/>
                </a:ext>
              </a:extLst>
            </p:cNvPr>
            <p:cNvSpPr/>
            <p:nvPr/>
          </p:nvSpPr>
          <p:spPr bwMode="auto">
            <a:xfrm>
              <a:off x="4674893" y="3858187"/>
              <a:ext cx="2842213" cy="497489"/>
            </a:xfrm>
            <a:custGeom>
              <a:avLst/>
              <a:gdLst>
                <a:gd name="T0" fmla="*/ 241 w 1394"/>
                <a:gd name="T1" fmla="*/ 0 h 244"/>
                <a:gd name="T2" fmla="*/ 1394 w 1394"/>
                <a:gd name="T3" fmla="*/ 0 h 244"/>
                <a:gd name="T4" fmla="*/ 1150 w 1394"/>
                <a:gd name="T5" fmla="*/ 244 h 244"/>
                <a:gd name="T6" fmla="*/ 0 w 1394"/>
                <a:gd name="T7" fmla="*/ 244 h 244"/>
                <a:gd name="T8" fmla="*/ 241 w 139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4" h="244">
                  <a:moveTo>
                    <a:pt x="241" y="0"/>
                  </a:moveTo>
                  <a:lnTo>
                    <a:pt x="1394" y="0"/>
                  </a:lnTo>
                  <a:lnTo>
                    <a:pt x="1150" y="244"/>
                  </a:lnTo>
                  <a:lnTo>
                    <a:pt x="0" y="244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6417" tIns="48208" rIns="96417" bIns="482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93097AC-DDB5-482A-BBD7-3155B48498CD}"/>
                </a:ext>
              </a:extLst>
            </p:cNvPr>
            <p:cNvGrpSpPr/>
            <p:nvPr/>
          </p:nvGrpSpPr>
          <p:grpSpPr>
            <a:xfrm>
              <a:off x="5249860" y="4616640"/>
              <a:ext cx="542344" cy="313988"/>
              <a:chOff x="5238881" y="5604205"/>
              <a:chExt cx="763063" cy="441774"/>
            </a:xfrm>
          </p:grpSpPr>
          <p:sp>
            <p:nvSpPr>
              <p:cNvPr id="45" name="Freeform 79">
                <a:extLst>
                  <a:ext uri="{FF2B5EF4-FFF2-40B4-BE49-F238E27FC236}">
                    <a16:creationId xmlns:a16="http://schemas.microsoft.com/office/drawing/2014/main" id="{0FF3D91E-81F0-4693-935F-54F8DA3E3357}"/>
                  </a:ext>
                </a:extLst>
              </p:cNvPr>
              <p:cNvSpPr/>
              <p:nvPr/>
            </p:nvSpPr>
            <p:spPr bwMode="auto">
              <a:xfrm>
                <a:off x="5238881" y="5652973"/>
                <a:ext cx="203676" cy="344239"/>
              </a:xfrm>
              <a:custGeom>
                <a:avLst/>
                <a:gdLst>
                  <a:gd name="T0" fmla="*/ 61 w 71"/>
                  <a:gd name="T1" fmla="*/ 0 h 120"/>
                  <a:gd name="T2" fmla="*/ 65 w 71"/>
                  <a:gd name="T3" fmla="*/ 0 h 120"/>
                  <a:gd name="T4" fmla="*/ 67 w 71"/>
                  <a:gd name="T5" fmla="*/ 2 h 120"/>
                  <a:gd name="T6" fmla="*/ 71 w 71"/>
                  <a:gd name="T7" fmla="*/ 6 h 120"/>
                  <a:gd name="T8" fmla="*/ 71 w 71"/>
                  <a:gd name="T9" fmla="*/ 10 h 120"/>
                  <a:gd name="T10" fmla="*/ 71 w 71"/>
                  <a:gd name="T11" fmla="*/ 14 h 120"/>
                  <a:gd name="T12" fmla="*/ 67 w 71"/>
                  <a:gd name="T13" fmla="*/ 18 h 120"/>
                  <a:gd name="T14" fmla="*/ 26 w 71"/>
                  <a:gd name="T15" fmla="*/ 61 h 120"/>
                  <a:gd name="T16" fmla="*/ 67 w 71"/>
                  <a:gd name="T17" fmla="*/ 102 h 120"/>
                  <a:gd name="T18" fmla="*/ 71 w 71"/>
                  <a:gd name="T19" fmla="*/ 106 h 120"/>
                  <a:gd name="T20" fmla="*/ 71 w 71"/>
                  <a:gd name="T21" fmla="*/ 110 h 120"/>
                  <a:gd name="T22" fmla="*/ 71 w 71"/>
                  <a:gd name="T23" fmla="*/ 114 h 120"/>
                  <a:gd name="T24" fmla="*/ 67 w 71"/>
                  <a:gd name="T25" fmla="*/ 118 h 120"/>
                  <a:gd name="T26" fmla="*/ 61 w 71"/>
                  <a:gd name="T27" fmla="*/ 120 h 120"/>
                  <a:gd name="T28" fmla="*/ 53 w 71"/>
                  <a:gd name="T29" fmla="*/ 118 h 120"/>
                  <a:gd name="T30" fmla="*/ 4 w 71"/>
                  <a:gd name="T31" fmla="*/ 67 h 120"/>
                  <a:gd name="T32" fmla="*/ 0 w 71"/>
                  <a:gd name="T33" fmla="*/ 61 h 120"/>
                  <a:gd name="T34" fmla="*/ 4 w 71"/>
                  <a:gd name="T35" fmla="*/ 53 h 120"/>
                  <a:gd name="T36" fmla="*/ 53 w 71"/>
                  <a:gd name="T37" fmla="*/ 2 h 120"/>
                  <a:gd name="T38" fmla="*/ 57 w 71"/>
                  <a:gd name="T39" fmla="*/ 0 h 120"/>
                  <a:gd name="T40" fmla="*/ 61 w 71"/>
                  <a:gd name="T41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" h="120">
                    <a:moveTo>
                      <a:pt x="61" y="0"/>
                    </a:moveTo>
                    <a:lnTo>
                      <a:pt x="65" y="0"/>
                    </a:lnTo>
                    <a:lnTo>
                      <a:pt x="67" y="2"/>
                    </a:lnTo>
                    <a:lnTo>
                      <a:pt x="71" y="6"/>
                    </a:lnTo>
                    <a:lnTo>
                      <a:pt x="71" y="10"/>
                    </a:lnTo>
                    <a:lnTo>
                      <a:pt x="71" y="14"/>
                    </a:lnTo>
                    <a:lnTo>
                      <a:pt x="67" y="18"/>
                    </a:lnTo>
                    <a:lnTo>
                      <a:pt x="26" y="61"/>
                    </a:lnTo>
                    <a:lnTo>
                      <a:pt x="67" y="102"/>
                    </a:lnTo>
                    <a:lnTo>
                      <a:pt x="71" y="106"/>
                    </a:lnTo>
                    <a:lnTo>
                      <a:pt x="71" y="110"/>
                    </a:lnTo>
                    <a:lnTo>
                      <a:pt x="71" y="114"/>
                    </a:lnTo>
                    <a:lnTo>
                      <a:pt x="67" y="118"/>
                    </a:lnTo>
                    <a:lnTo>
                      <a:pt x="61" y="120"/>
                    </a:lnTo>
                    <a:lnTo>
                      <a:pt x="53" y="118"/>
                    </a:lnTo>
                    <a:lnTo>
                      <a:pt x="4" y="67"/>
                    </a:lnTo>
                    <a:lnTo>
                      <a:pt x="0" y="61"/>
                    </a:lnTo>
                    <a:lnTo>
                      <a:pt x="4" y="53"/>
                    </a:lnTo>
                    <a:lnTo>
                      <a:pt x="53" y="2"/>
                    </a:lnTo>
                    <a:lnTo>
                      <a:pt x="57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8B03E9D7-C8DF-49C6-BDED-6C67A00A0A44}"/>
                  </a:ext>
                </a:extLst>
              </p:cNvPr>
              <p:cNvGrpSpPr/>
              <p:nvPr/>
            </p:nvGrpSpPr>
            <p:grpSpPr>
              <a:xfrm>
                <a:off x="5557301" y="5604205"/>
                <a:ext cx="444643" cy="441774"/>
                <a:chOff x="5557301" y="5584126"/>
                <a:chExt cx="444643" cy="441774"/>
              </a:xfrm>
            </p:grpSpPr>
            <p:sp>
              <p:nvSpPr>
                <p:cNvPr id="47" name="Freeform 192">
                  <a:extLst>
                    <a:ext uri="{FF2B5EF4-FFF2-40B4-BE49-F238E27FC236}">
                      <a16:creationId xmlns:a16="http://schemas.microsoft.com/office/drawing/2014/main" id="{6E370C7A-510C-4751-86E7-881193FFED8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557301" y="5584126"/>
                  <a:ext cx="444643" cy="441774"/>
                </a:xfrm>
                <a:custGeom>
                  <a:avLst/>
                  <a:gdLst>
                    <a:gd name="T0" fmla="*/ 78 w 155"/>
                    <a:gd name="T1" fmla="*/ 10 h 154"/>
                    <a:gd name="T2" fmla="*/ 61 w 155"/>
                    <a:gd name="T3" fmla="*/ 12 h 154"/>
                    <a:gd name="T4" fmla="*/ 43 w 155"/>
                    <a:gd name="T5" fmla="*/ 18 h 154"/>
                    <a:gd name="T6" fmla="*/ 25 w 155"/>
                    <a:gd name="T7" fmla="*/ 34 h 154"/>
                    <a:gd name="T8" fmla="*/ 13 w 155"/>
                    <a:gd name="T9" fmla="*/ 55 h 154"/>
                    <a:gd name="T10" fmla="*/ 9 w 155"/>
                    <a:gd name="T11" fmla="*/ 77 h 154"/>
                    <a:gd name="T12" fmla="*/ 11 w 155"/>
                    <a:gd name="T13" fmla="*/ 95 h 154"/>
                    <a:gd name="T14" fmla="*/ 19 w 155"/>
                    <a:gd name="T15" fmla="*/ 112 h 154"/>
                    <a:gd name="T16" fmla="*/ 33 w 155"/>
                    <a:gd name="T17" fmla="*/ 130 h 154"/>
                    <a:gd name="T18" fmla="*/ 55 w 155"/>
                    <a:gd name="T19" fmla="*/ 142 h 154"/>
                    <a:gd name="T20" fmla="*/ 78 w 155"/>
                    <a:gd name="T21" fmla="*/ 146 h 154"/>
                    <a:gd name="T22" fmla="*/ 94 w 155"/>
                    <a:gd name="T23" fmla="*/ 144 h 154"/>
                    <a:gd name="T24" fmla="*/ 112 w 155"/>
                    <a:gd name="T25" fmla="*/ 138 h 154"/>
                    <a:gd name="T26" fmla="*/ 130 w 155"/>
                    <a:gd name="T27" fmla="*/ 122 h 154"/>
                    <a:gd name="T28" fmla="*/ 143 w 155"/>
                    <a:gd name="T29" fmla="*/ 101 h 154"/>
                    <a:gd name="T30" fmla="*/ 147 w 155"/>
                    <a:gd name="T31" fmla="*/ 77 h 154"/>
                    <a:gd name="T32" fmla="*/ 145 w 155"/>
                    <a:gd name="T33" fmla="*/ 61 h 154"/>
                    <a:gd name="T34" fmla="*/ 136 w 155"/>
                    <a:gd name="T35" fmla="*/ 44 h 154"/>
                    <a:gd name="T36" fmla="*/ 122 w 155"/>
                    <a:gd name="T37" fmla="*/ 24 h 154"/>
                    <a:gd name="T38" fmla="*/ 100 w 155"/>
                    <a:gd name="T39" fmla="*/ 14 h 154"/>
                    <a:gd name="T40" fmla="*/ 78 w 155"/>
                    <a:gd name="T41" fmla="*/ 10 h 154"/>
                    <a:gd name="T42" fmla="*/ 78 w 155"/>
                    <a:gd name="T43" fmla="*/ 0 h 154"/>
                    <a:gd name="T44" fmla="*/ 104 w 155"/>
                    <a:gd name="T45" fmla="*/ 6 h 154"/>
                    <a:gd name="T46" fmla="*/ 126 w 155"/>
                    <a:gd name="T47" fmla="*/ 18 h 154"/>
                    <a:gd name="T48" fmla="*/ 145 w 155"/>
                    <a:gd name="T49" fmla="*/ 40 h 154"/>
                    <a:gd name="T50" fmla="*/ 153 w 155"/>
                    <a:gd name="T51" fmla="*/ 59 h 154"/>
                    <a:gd name="T52" fmla="*/ 155 w 155"/>
                    <a:gd name="T53" fmla="*/ 77 h 154"/>
                    <a:gd name="T54" fmla="*/ 151 w 155"/>
                    <a:gd name="T55" fmla="*/ 103 h 154"/>
                    <a:gd name="T56" fmla="*/ 136 w 155"/>
                    <a:gd name="T57" fmla="*/ 128 h 154"/>
                    <a:gd name="T58" fmla="*/ 116 w 155"/>
                    <a:gd name="T59" fmla="*/ 144 h 154"/>
                    <a:gd name="T60" fmla="*/ 96 w 155"/>
                    <a:gd name="T61" fmla="*/ 152 h 154"/>
                    <a:gd name="T62" fmla="*/ 78 w 155"/>
                    <a:gd name="T63" fmla="*/ 154 h 154"/>
                    <a:gd name="T64" fmla="*/ 51 w 155"/>
                    <a:gd name="T65" fmla="*/ 150 h 154"/>
                    <a:gd name="T66" fmla="*/ 29 w 155"/>
                    <a:gd name="T67" fmla="*/ 136 h 154"/>
                    <a:gd name="T68" fmla="*/ 11 w 155"/>
                    <a:gd name="T69" fmla="*/ 116 h 154"/>
                    <a:gd name="T70" fmla="*/ 3 w 155"/>
                    <a:gd name="T71" fmla="*/ 97 h 154"/>
                    <a:gd name="T72" fmla="*/ 0 w 155"/>
                    <a:gd name="T73" fmla="*/ 77 h 154"/>
                    <a:gd name="T74" fmla="*/ 5 w 155"/>
                    <a:gd name="T75" fmla="*/ 50 h 154"/>
                    <a:gd name="T76" fmla="*/ 19 w 155"/>
                    <a:gd name="T77" fmla="*/ 28 h 154"/>
                    <a:gd name="T78" fmla="*/ 39 w 155"/>
                    <a:gd name="T79" fmla="*/ 10 h 154"/>
                    <a:gd name="T80" fmla="*/ 59 w 155"/>
                    <a:gd name="T81" fmla="*/ 4 h 154"/>
                    <a:gd name="T82" fmla="*/ 78 w 155"/>
                    <a:gd name="T83" fmla="*/ 0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5" h="154">
                      <a:moveTo>
                        <a:pt x="78" y="10"/>
                      </a:moveTo>
                      <a:lnTo>
                        <a:pt x="61" y="12"/>
                      </a:lnTo>
                      <a:lnTo>
                        <a:pt x="43" y="18"/>
                      </a:lnTo>
                      <a:lnTo>
                        <a:pt x="25" y="34"/>
                      </a:lnTo>
                      <a:lnTo>
                        <a:pt x="13" y="55"/>
                      </a:lnTo>
                      <a:lnTo>
                        <a:pt x="9" y="77"/>
                      </a:lnTo>
                      <a:lnTo>
                        <a:pt x="11" y="95"/>
                      </a:lnTo>
                      <a:lnTo>
                        <a:pt x="19" y="112"/>
                      </a:lnTo>
                      <a:lnTo>
                        <a:pt x="33" y="130"/>
                      </a:lnTo>
                      <a:lnTo>
                        <a:pt x="55" y="142"/>
                      </a:lnTo>
                      <a:lnTo>
                        <a:pt x="78" y="146"/>
                      </a:lnTo>
                      <a:lnTo>
                        <a:pt x="94" y="144"/>
                      </a:lnTo>
                      <a:lnTo>
                        <a:pt x="112" y="138"/>
                      </a:lnTo>
                      <a:lnTo>
                        <a:pt x="130" y="122"/>
                      </a:lnTo>
                      <a:lnTo>
                        <a:pt x="143" y="101"/>
                      </a:lnTo>
                      <a:lnTo>
                        <a:pt x="147" y="77"/>
                      </a:lnTo>
                      <a:lnTo>
                        <a:pt x="145" y="61"/>
                      </a:lnTo>
                      <a:lnTo>
                        <a:pt x="136" y="44"/>
                      </a:lnTo>
                      <a:lnTo>
                        <a:pt x="122" y="24"/>
                      </a:lnTo>
                      <a:lnTo>
                        <a:pt x="100" y="14"/>
                      </a:lnTo>
                      <a:lnTo>
                        <a:pt x="78" y="10"/>
                      </a:lnTo>
                      <a:close/>
                      <a:moveTo>
                        <a:pt x="78" y="0"/>
                      </a:moveTo>
                      <a:lnTo>
                        <a:pt x="104" y="6"/>
                      </a:lnTo>
                      <a:lnTo>
                        <a:pt x="126" y="18"/>
                      </a:lnTo>
                      <a:lnTo>
                        <a:pt x="145" y="40"/>
                      </a:lnTo>
                      <a:lnTo>
                        <a:pt x="153" y="59"/>
                      </a:lnTo>
                      <a:lnTo>
                        <a:pt x="155" y="77"/>
                      </a:lnTo>
                      <a:lnTo>
                        <a:pt x="151" y="103"/>
                      </a:lnTo>
                      <a:lnTo>
                        <a:pt x="136" y="128"/>
                      </a:lnTo>
                      <a:lnTo>
                        <a:pt x="116" y="144"/>
                      </a:lnTo>
                      <a:lnTo>
                        <a:pt x="96" y="152"/>
                      </a:lnTo>
                      <a:lnTo>
                        <a:pt x="78" y="154"/>
                      </a:lnTo>
                      <a:lnTo>
                        <a:pt x="51" y="150"/>
                      </a:lnTo>
                      <a:lnTo>
                        <a:pt x="29" y="136"/>
                      </a:lnTo>
                      <a:lnTo>
                        <a:pt x="11" y="116"/>
                      </a:lnTo>
                      <a:lnTo>
                        <a:pt x="3" y="97"/>
                      </a:lnTo>
                      <a:lnTo>
                        <a:pt x="0" y="77"/>
                      </a:lnTo>
                      <a:lnTo>
                        <a:pt x="5" y="50"/>
                      </a:lnTo>
                      <a:lnTo>
                        <a:pt x="19" y="28"/>
                      </a:lnTo>
                      <a:lnTo>
                        <a:pt x="39" y="10"/>
                      </a:lnTo>
                      <a:lnTo>
                        <a:pt x="59" y="4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" name="Freeform 193">
                  <a:extLst>
                    <a:ext uri="{FF2B5EF4-FFF2-40B4-BE49-F238E27FC236}">
                      <a16:creationId xmlns:a16="http://schemas.microsoft.com/office/drawing/2014/main" id="{53BEC390-ECC5-48EF-B22E-161BCC620DF8}"/>
                    </a:ext>
                  </a:extLst>
                </p:cNvPr>
                <p:cNvSpPr/>
                <p:nvPr/>
              </p:nvSpPr>
              <p:spPr bwMode="auto">
                <a:xfrm>
                  <a:off x="5657705" y="5905416"/>
                  <a:ext cx="28687" cy="22949"/>
                </a:xfrm>
                <a:custGeom>
                  <a:avLst/>
                  <a:gdLst>
                    <a:gd name="T0" fmla="*/ 0 w 10"/>
                    <a:gd name="T1" fmla="*/ 0 h 8"/>
                    <a:gd name="T2" fmla="*/ 10 w 10"/>
                    <a:gd name="T3" fmla="*/ 8 h 8"/>
                    <a:gd name="T4" fmla="*/ 4 w 10"/>
                    <a:gd name="T5" fmla="*/ 8 h 8"/>
                    <a:gd name="T6" fmla="*/ 0 w 10"/>
                    <a:gd name="T7" fmla="*/ 8 h 8"/>
                    <a:gd name="T8" fmla="*/ 0 w 10"/>
                    <a:gd name="T9" fmla="*/ 4 h 8"/>
                    <a:gd name="T10" fmla="*/ 0 w 10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8">
                      <a:moveTo>
                        <a:pt x="0" y="0"/>
                      </a:move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8"/>
                      </a:lnTo>
                      <a:lnTo>
                        <a:pt x="0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" name="Freeform 194">
                  <a:extLst>
                    <a:ext uri="{FF2B5EF4-FFF2-40B4-BE49-F238E27FC236}">
                      <a16:creationId xmlns:a16="http://schemas.microsoft.com/office/drawing/2014/main" id="{ED9E7B1D-548E-43B0-91DB-9495ACD70217}"/>
                    </a:ext>
                  </a:extLst>
                </p:cNvPr>
                <p:cNvSpPr/>
                <p:nvPr/>
              </p:nvSpPr>
              <p:spPr bwMode="auto">
                <a:xfrm>
                  <a:off x="5792532" y="5687397"/>
                  <a:ext cx="103272" cy="111879"/>
                </a:xfrm>
                <a:custGeom>
                  <a:avLst/>
                  <a:gdLst>
                    <a:gd name="T0" fmla="*/ 6 w 36"/>
                    <a:gd name="T1" fmla="*/ 0 h 39"/>
                    <a:gd name="T2" fmla="*/ 16 w 36"/>
                    <a:gd name="T3" fmla="*/ 0 h 39"/>
                    <a:gd name="T4" fmla="*/ 36 w 36"/>
                    <a:gd name="T5" fmla="*/ 21 h 39"/>
                    <a:gd name="T6" fmla="*/ 36 w 36"/>
                    <a:gd name="T7" fmla="*/ 31 h 39"/>
                    <a:gd name="T8" fmla="*/ 30 w 36"/>
                    <a:gd name="T9" fmla="*/ 39 h 39"/>
                    <a:gd name="T10" fmla="*/ 0 w 36"/>
                    <a:gd name="T11" fmla="*/ 6 h 39"/>
                    <a:gd name="T12" fmla="*/ 6 w 36"/>
                    <a:gd name="T13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" h="39">
                      <a:moveTo>
                        <a:pt x="6" y="0"/>
                      </a:moveTo>
                      <a:lnTo>
                        <a:pt x="16" y="0"/>
                      </a:lnTo>
                      <a:lnTo>
                        <a:pt x="36" y="21"/>
                      </a:lnTo>
                      <a:lnTo>
                        <a:pt x="36" y="31"/>
                      </a:lnTo>
                      <a:lnTo>
                        <a:pt x="30" y="39"/>
                      </a:lnTo>
                      <a:lnTo>
                        <a:pt x="0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0" name="Freeform 195">
                  <a:extLst>
                    <a:ext uri="{FF2B5EF4-FFF2-40B4-BE49-F238E27FC236}">
                      <a16:creationId xmlns:a16="http://schemas.microsoft.com/office/drawing/2014/main" id="{D60E1632-EC87-467A-9E51-401A493E9A96}"/>
                    </a:ext>
                  </a:extLst>
                </p:cNvPr>
                <p:cNvSpPr/>
                <p:nvPr/>
              </p:nvSpPr>
              <p:spPr bwMode="auto">
                <a:xfrm>
                  <a:off x="5715079" y="5747638"/>
                  <a:ext cx="123353" cy="120484"/>
                </a:xfrm>
                <a:custGeom>
                  <a:avLst/>
                  <a:gdLst>
                    <a:gd name="T0" fmla="*/ 35 w 43"/>
                    <a:gd name="T1" fmla="*/ 0 h 42"/>
                    <a:gd name="T2" fmla="*/ 43 w 43"/>
                    <a:gd name="T3" fmla="*/ 8 h 42"/>
                    <a:gd name="T4" fmla="*/ 8 w 43"/>
                    <a:gd name="T5" fmla="*/ 42 h 42"/>
                    <a:gd name="T6" fmla="*/ 0 w 43"/>
                    <a:gd name="T7" fmla="*/ 42 h 42"/>
                    <a:gd name="T8" fmla="*/ 0 w 43"/>
                    <a:gd name="T9" fmla="*/ 34 h 42"/>
                    <a:gd name="T10" fmla="*/ 0 w 43"/>
                    <a:gd name="T11" fmla="*/ 34 h 42"/>
                    <a:gd name="T12" fmla="*/ 35 w 43"/>
                    <a:gd name="T13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42">
                      <a:moveTo>
                        <a:pt x="35" y="0"/>
                      </a:moveTo>
                      <a:lnTo>
                        <a:pt x="43" y="8"/>
                      </a:lnTo>
                      <a:lnTo>
                        <a:pt x="8" y="42"/>
                      </a:lnTo>
                      <a:lnTo>
                        <a:pt x="0" y="42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" name="Freeform 196">
                  <a:extLst>
                    <a:ext uri="{FF2B5EF4-FFF2-40B4-BE49-F238E27FC236}">
                      <a16:creationId xmlns:a16="http://schemas.microsoft.com/office/drawing/2014/main" id="{899B57D0-9EC6-41C8-BDF4-EE1658A9E165}"/>
                    </a:ext>
                  </a:extLst>
                </p:cNvPr>
                <p:cNvSpPr/>
                <p:nvPr/>
              </p:nvSpPr>
              <p:spPr bwMode="auto">
                <a:xfrm>
                  <a:off x="5680655" y="5716084"/>
                  <a:ext cx="123353" cy="123353"/>
                </a:xfrm>
                <a:custGeom>
                  <a:avLst/>
                  <a:gdLst>
                    <a:gd name="T0" fmla="*/ 35 w 43"/>
                    <a:gd name="T1" fmla="*/ 0 h 43"/>
                    <a:gd name="T2" fmla="*/ 43 w 43"/>
                    <a:gd name="T3" fmla="*/ 9 h 43"/>
                    <a:gd name="T4" fmla="*/ 8 w 43"/>
                    <a:gd name="T5" fmla="*/ 43 h 43"/>
                    <a:gd name="T6" fmla="*/ 8 w 43"/>
                    <a:gd name="T7" fmla="*/ 43 h 43"/>
                    <a:gd name="T8" fmla="*/ 0 w 43"/>
                    <a:gd name="T9" fmla="*/ 43 h 43"/>
                    <a:gd name="T10" fmla="*/ 0 w 43"/>
                    <a:gd name="T11" fmla="*/ 35 h 43"/>
                    <a:gd name="T12" fmla="*/ 35 w 43"/>
                    <a:gd name="T13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43">
                      <a:moveTo>
                        <a:pt x="35" y="0"/>
                      </a:moveTo>
                      <a:lnTo>
                        <a:pt x="43" y="9"/>
                      </a:lnTo>
                      <a:lnTo>
                        <a:pt x="8" y="43"/>
                      </a:lnTo>
                      <a:lnTo>
                        <a:pt x="8" y="43"/>
                      </a:lnTo>
                      <a:lnTo>
                        <a:pt x="0" y="43"/>
                      </a:lnTo>
                      <a:lnTo>
                        <a:pt x="0" y="35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" name="Freeform 197">
                  <a:extLst>
                    <a:ext uri="{FF2B5EF4-FFF2-40B4-BE49-F238E27FC236}">
                      <a16:creationId xmlns:a16="http://schemas.microsoft.com/office/drawing/2014/main" id="{E7CD804B-429E-4D9A-B1BD-4664F8FEB736}"/>
                    </a:ext>
                  </a:extLst>
                </p:cNvPr>
                <p:cNvSpPr/>
                <p:nvPr/>
              </p:nvSpPr>
              <p:spPr bwMode="auto">
                <a:xfrm>
                  <a:off x="5663443" y="5833698"/>
                  <a:ext cx="86060" cy="94667"/>
                </a:xfrm>
                <a:custGeom>
                  <a:avLst/>
                  <a:gdLst>
                    <a:gd name="T0" fmla="*/ 2 w 30"/>
                    <a:gd name="T1" fmla="*/ 0 h 33"/>
                    <a:gd name="T2" fmla="*/ 4 w 30"/>
                    <a:gd name="T3" fmla="*/ 4 h 33"/>
                    <a:gd name="T4" fmla="*/ 12 w 30"/>
                    <a:gd name="T5" fmla="*/ 8 h 33"/>
                    <a:gd name="T6" fmla="*/ 16 w 30"/>
                    <a:gd name="T7" fmla="*/ 16 h 33"/>
                    <a:gd name="T8" fmla="*/ 24 w 30"/>
                    <a:gd name="T9" fmla="*/ 18 h 33"/>
                    <a:gd name="T10" fmla="*/ 26 w 30"/>
                    <a:gd name="T11" fmla="*/ 27 h 33"/>
                    <a:gd name="T12" fmla="*/ 30 w 30"/>
                    <a:gd name="T13" fmla="*/ 31 h 33"/>
                    <a:gd name="T14" fmla="*/ 12 w 30"/>
                    <a:gd name="T15" fmla="*/ 33 h 33"/>
                    <a:gd name="T16" fmla="*/ 0 w 30"/>
                    <a:gd name="T17" fmla="*/ 18 h 33"/>
                    <a:gd name="T18" fmla="*/ 2 w 30"/>
                    <a:gd name="T1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0" h="33">
                      <a:moveTo>
                        <a:pt x="2" y="0"/>
                      </a:moveTo>
                      <a:lnTo>
                        <a:pt x="4" y="4"/>
                      </a:lnTo>
                      <a:lnTo>
                        <a:pt x="12" y="8"/>
                      </a:lnTo>
                      <a:lnTo>
                        <a:pt x="16" y="16"/>
                      </a:lnTo>
                      <a:lnTo>
                        <a:pt x="24" y="18"/>
                      </a:lnTo>
                      <a:lnTo>
                        <a:pt x="26" y="27"/>
                      </a:lnTo>
                      <a:lnTo>
                        <a:pt x="30" y="31"/>
                      </a:lnTo>
                      <a:lnTo>
                        <a:pt x="12" y="33"/>
                      </a:lnTo>
                      <a:lnTo>
                        <a:pt x="0" y="18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" name="Freeform 198">
                  <a:extLst>
                    <a:ext uri="{FF2B5EF4-FFF2-40B4-BE49-F238E27FC236}">
                      <a16:creationId xmlns:a16="http://schemas.microsoft.com/office/drawing/2014/main" id="{41454E19-3C31-4924-A9E1-08E8EFFBE693}"/>
                    </a:ext>
                  </a:extLst>
                </p:cNvPr>
                <p:cNvSpPr/>
                <p:nvPr/>
              </p:nvSpPr>
              <p:spPr bwMode="auto">
                <a:xfrm>
                  <a:off x="5749503" y="5782062"/>
                  <a:ext cx="117616" cy="129091"/>
                </a:xfrm>
                <a:custGeom>
                  <a:avLst/>
                  <a:gdLst>
                    <a:gd name="T0" fmla="*/ 33 w 41"/>
                    <a:gd name="T1" fmla="*/ 0 h 45"/>
                    <a:gd name="T2" fmla="*/ 41 w 41"/>
                    <a:gd name="T3" fmla="*/ 8 h 45"/>
                    <a:gd name="T4" fmla="*/ 7 w 41"/>
                    <a:gd name="T5" fmla="*/ 45 h 45"/>
                    <a:gd name="T6" fmla="*/ 0 w 41"/>
                    <a:gd name="T7" fmla="*/ 43 h 45"/>
                    <a:gd name="T8" fmla="*/ 0 w 41"/>
                    <a:gd name="T9" fmla="*/ 34 h 45"/>
                    <a:gd name="T10" fmla="*/ 33 w 41"/>
                    <a:gd name="T11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" h="45">
                      <a:moveTo>
                        <a:pt x="33" y="0"/>
                      </a:moveTo>
                      <a:lnTo>
                        <a:pt x="41" y="8"/>
                      </a:lnTo>
                      <a:lnTo>
                        <a:pt x="7" y="45"/>
                      </a:lnTo>
                      <a:lnTo>
                        <a:pt x="0" y="43"/>
                      </a:lnTo>
                      <a:lnTo>
                        <a:pt x="0" y="34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2954597F-0BA0-4671-AC38-0107345D8795}"/>
                </a:ext>
              </a:extLst>
            </p:cNvPr>
            <p:cNvGrpSpPr/>
            <p:nvPr/>
          </p:nvGrpSpPr>
          <p:grpSpPr>
            <a:xfrm>
              <a:off x="6387560" y="3949925"/>
              <a:ext cx="530112" cy="313988"/>
              <a:chOff x="6839593" y="4666153"/>
              <a:chExt cx="745852" cy="441774"/>
            </a:xfrm>
          </p:grpSpPr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CAA27678-CB8B-4C04-B612-CE2DB2CDB368}"/>
                  </a:ext>
                </a:extLst>
              </p:cNvPr>
              <p:cNvSpPr/>
              <p:nvPr/>
            </p:nvSpPr>
            <p:spPr bwMode="auto">
              <a:xfrm>
                <a:off x="7381769" y="4714921"/>
                <a:ext cx="203676" cy="344239"/>
              </a:xfrm>
              <a:custGeom>
                <a:avLst/>
                <a:gdLst>
                  <a:gd name="T0" fmla="*/ 10 w 71"/>
                  <a:gd name="T1" fmla="*/ 0 h 120"/>
                  <a:gd name="T2" fmla="*/ 14 w 71"/>
                  <a:gd name="T3" fmla="*/ 2 h 120"/>
                  <a:gd name="T4" fmla="*/ 18 w 71"/>
                  <a:gd name="T5" fmla="*/ 4 h 120"/>
                  <a:gd name="T6" fmla="*/ 67 w 71"/>
                  <a:gd name="T7" fmla="*/ 53 h 120"/>
                  <a:gd name="T8" fmla="*/ 71 w 71"/>
                  <a:gd name="T9" fmla="*/ 61 h 120"/>
                  <a:gd name="T10" fmla="*/ 67 w 71"/>
                  <a:gd name="T11" fmla="*/ 69 h 120"/>
                  <a:gd name="T12" fmla="*/ 18 w 71"/>
                  <a:gd name="T13" fmla="*/ 118 h 120"/>
                  <a:gd name="T14" fmla="*/ 10 w 71"/>
                  <a:gd name="T15" fmla="*/ 120 h 120"/>
                  <a:gd name="T16" fmla="*/ 4 w 71"/>
                  <a:gd name="T17" fmla="*/ 118 h 120"/>
                  <a:gd name="T18" fmla="*/ 0 w 71"/>
                  <a:gd name="T19" fmla="*/ 114 h 120"/>
                  <a:gd name="T20" fmla="*/ 0 w 71"/>
                  <a:gd name="T21" fmla="*/ 110 h 120"/>
                  <a:gd name="T22" fmla="*/ 0 w 71"/>
                  <a:gd name="T23" fmla="*/ 106 h 120"/>
                  <a:gd name="T24" fmla="*/ 4 w 71"/>
                  <a:gd name="T25" fmla="*/ 104 h 120"/>
                  <a:gd name="T26" fmla="*/ 44 w 71"/>
                  <a:gd name="T27" fmla="*/ 61 h 120"/>
                  <a:gd name="T28" fmla="*/ 4 w 71"/>
                  <a:gd name="T29" fmla="*/ 18 h 120"/>
                  <a:gd name="T30" fmla="*/ 0 w 71"/>
                  <a:gd name="T31" fmla="*/ 14 h 120"/>
                  <a:gd name="T32" fmla="*/ 0 w 71"/>
                  <a:gd name="T33" fmla="*/ 10 h 120"/>
                  <a:gd name="T34" fmla="*/ 0 w 71"/>
                  <a:gd name="T35" fmla="*/ 8 h 120"/>
                  <a:gd name="T36" fmla="*/ 4 w 71"/>
                  <a:gd name="T37" fmla="*/ 4 h 120"/>
                  <a:gd name="T38" fmla="*/ 6 w 71"/>
                  <a:gd name="T39" fmla="*/ 2 h 120"/>
                  <a:gd name="T40" fmla="*/ 10 w 71"/>
                  <a:gd name="T41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" h="120">
                    <a:moveTo>
                      <a:pt x="10" y="0"/>
                    </a:moveTo>
                    <a:lnTo>
                      <a:pt x="14" y="2"/>
                    </a:lnTo>
                    <a:lnTo>
                      <a:pt x="18" y="4"/>
                    </a:lnTo>
                    <a:lnTo>
                      <a:pt x="67" y="53"/>
                    </a:lnTo>
                    <a:lnTo>
                      <a:pt x="71" y="61"/>
                    </a:lnTo>
                    <a:lnTo>
                      <a:pt x="67" y="69"/>
                    </a:lnTo>
                    <a:lnTo>
                      <a:pt x="18" y="118"/>
                    </a:lnTo>
                    <a:lnTo>
                      <a:pt x="10" y="120"/>
                    </a:lnTo>
                    <a:lnTo>
                      <a:pt x="4" y="118"/>
                    </a:lnTo>
                    <a:lnTo>
                      <a:pt x="0" y="114"/>
                    </a:lnTo>
                    <a:lnTo>
                      <a:pt x="0" y="110"/>
                    </a:lnTo>
                    <a:lnTo>
                      <a:pt x="0" y="106"/>
                    </a:lnTo>
                    <a:lnTo>
                      <a:pt x="4" y="104"/>
                    </a:lnTo>
                    <a:lnTo>
                      <a:pt x="44" y="61"/>
                    </a:lnTo>
                    <a:lnTo>
                      <a:pt x="4" y="18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CF6FBD7B-F04F-4ECC-9932-6210A1C54487}"/>
                  </a:ext>
                </a:extLst>
              </p:cNvPr>
              <p:cNvGrpSpPr/>
              <p:nvPr/>
            </p:nvGrpSpPr>
            <p:grpSpPr>
              <a:xfrm>
                <a:off x="6839593" y="4666153"/>
                <a:ext cx="441774" cy="441774"/>
                <a:chOff x="6839593" y="4666155"/>
                <a:chExt cx="441774" cy="441774"/>
              </a:xfrm>
            </p:grpSpPr>
            <p:sp>
              <p:nvSpPr>
                <p:cNvPr id="41" name="Freeform 199">
                  <a:extLst>
                    <a:ext uri="{FF2B5EF4-FFF2-40B4-BE49-F238E27FC236}">
                      <a16:creationId xmlns:a16="http://schemas.microsoft.com/office/drawing/2014/main" id="{4692A7C2-998E-4B96-9436-DFCFE399B5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39593" y="4666155"/>
                  <a:ext cx="441774" cy="441774"/>
                </a:xfrm>
                <a:custGeom>
                  <a:avLst/>
                  <a:gdLst>
                    <a:gd name="T0" fmla="*/ 77 w 154"/>
                    <a:gd name="T1" fmla="*/ 8 h 154"/>
                    <a:gd name="T2" fmla="*/ 59 w 154"/>
                    <a:gd name="T3" fmla="*/ 10 h 154"/>
                    <a:gd name="T4" fmla="*/ 42 w 154"/>
                    <a:gd name="T5" fmla="*/ 16 h 154"/>
                    <a:gd name="T6" fmla="*/ 24 w 154"/>
                    <a:gd name="T7" fmla="*/ 32 h 154"/>
                    <a:gd name="T8" fmla="*/ 12 w 154"/>
                    <a:gd name="T9" fmla="*/ 53 h 154"/>
                    <a:gd name="T10" fmla="*/ 8 w 154"/>
                    <a:gd name="T11" fmla="*/ 77 h 154"/>
                    <a:gd name="T12" fmla="*/ 10 w 154"/>
                    <a:gd name="T13" fmla="*/ 93 h 154"/>
                    <a:gd name="T14" fmla="*/ 16 w 154"/>
                    <a:gd name="T15" fmla="*/ 110 h 154"/>
                    <a:gd name="T16" fmla="*/ 32 w 154"/>
                    <a:gd name="T17" fmla="*/ 130 h 154"/>
                    <a:gd name="T18" fmla="*/ 53 w 154"/>
                    <a:gd name="T19" fmla="*/ 142 h 154"/>
                    <a:gd name="T20" fmla="*/ 77 w 154"/>
                    <a:gd name="T21" fmla="*/ 146 h 154"/>
                    <a:gd name="T22" fmla="*/ 93 w 154"/>
                    <a:gd name="T23" fmla="*/ 144 h 154"/>
                    <a:gd name="T24" fmla="*/ 109 w 154"/>
                    <a:gd name="T25" fmla="*/ 136 h 154"/>
                    <a:gd name="T26" fmla="*/ 130 w 154"/>
                    <a:gd name="T27" fmla="*/ 122 h 154"/>
                    <a:gd name="T28" fmla="*/ 140 w 154"/>
                    <a:gd name="T29" fmla="*/ 99 h 154"/>
                    <a:gd name="T30" fmla="*/ 144 w 154"/>
                    <a:gd name="T31" fmla="*/ 77 h 154"/>
                    <a:gd name="T32" fmla="*/ 142 w 154"/>
                    <a:gd name="T33" fmla="*/ 59 h 154"/>
                    <a:gd name="T34" fmla="*/ 136 w 154"/>
                    <a:gd name="T35" fmla="*/ 42 h 154"/>
                    <a:gd name="T36" fmla="*/ 120 w 154"/>
                    <a:gd name="T37" fmla="*/ 24 h 154"/>
                    <a:gd name="T38" fmla="*/ 99 w 154"/>
                    <a:gd name="T39" fmla="*/ 12 h 154"/>
                    <a:gd name="T40" fmla="*/ 77 w 154"/>
                    <a:gd name="T41" fmla="*/ 8 h 154"/>
                    <a:gd name="T42" fmla="*/ 77 w 154"/>
                    <a:gd name="T43" fmla="*/ 0 h 154"/>
                    <a:gd name="T44" fmla="*/ 103 w 154"/>
                    <a:gd name="T45" fmla="*/ 4 h 154"/>
                    <a:gd name="T46" fmla="*/ 126 w 154"/>
                    <a:gd name="T47" fmla="*/ 18 h 154"/>
                    <a:gd name="T48" fmla="*/ 144 w 154"/>
                    <a:gd name="T49" fmla="*/ 38 h 154"/>
                    <a:gd name="T50" fmla="*/ 150 w 154"/>
                    <a:gd name="T51" fmla="*/ 57 h 154"/>
                    <a:gd name="T52" fmla="*/ 154 w 154"/>
                    <a:gd name="T53" fmla="*/ 77 h 154"/>
                    <a:gd name="T54" fmla="*/ 148 w 154"/>
                    <a:gd name="T55" fmla="*/ 103 h 154"/>
                    <a:gd name="T56" fmla="*/ 136 w 154"/>
                    <a:gd name="T57" fmla="*/ 126 h 154"/>
                    <a:gd name="T58" fmla="*/ 114 w 154"/>
                    <a:gd name="T59" fmla="*/ 144 h 154"/>
                    <a:gd name="T60" fmla="*/ 95 w 154"/>
                    <a:gd name="T61" fmla="*/ 152 h 154"/>
                    <a:gd name="T62" fmla="*/ 77 w 154"/>
                    <a:gd name="T63" fmla="*/ 154 h 154"/>
                    <a:gd name="T64" fmla="*/ 51 w 154"/>
                    <a:gd name="T65" fmla="*/ 148 h 154"/>
                    <a:gd name="T66" fmla="*/ 26 w 154"/>
                    <a:gd name="T67" fmla="*/ 136 h 154"/>
                    <a:gd name="T68" fmla="*/ 10 w 154"/>
                    <a:gd name="T69" fmla="*/ 114 h 154"/>
                    <a:gd name="T70" fmla="*/ 2 w 154"/>
                    <a:gd name="T71" fmla="*/ 95 h 154"/>
                    <a:gd name="T72" fmla="*/ 0 w 154"/>
                    <a:gd name="T73" fmla="*/ 77 h 154"/>
                    <a:gd name="T74" fmla="*/ 4 w 154"/>
                    <a:gd name="T75" fmla="*/ 50 h 154"/>
                    <a:gd name="T76" fmla="*/ 18 w 154"/>
                    <a:gd name="T77" fmla="*/ 28 h 154"/>
                    <a:gd name="T78" fmla="*/ 38 w 154"/>
                    <a:gd name="T79" fmla="*/ 10 h 154"/>
                    <a:gd name="T80" fmla="*/ 57 w 154"/>
                    <a:gd name="T81" fmla="*/ 2 h 154"/>
                    <a:gd name="T82" fmla="*/ 77 w 154"/>
                    <a:gd name="T83" fmla="*/ 0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4" h="154">
                      <a:moveTo>
                        <a:pt x="77" y="8"/>
                      </a:moveTo>
                      <a:lnTo>
                        <a:pt x="59" y="10"/>
                      </a:lnTo>
                      <a:lnTo>
                        <a:pt x="42" y="16"/>
                      </a:lnTo>
                      <a:lnTo>
                        <a:pt x="24" y="32"/>
                      </a:lnTo>
                      <a:lnTo>
                        <a:pt x="12" y="53"/>
                      </a:lnTo>
                      <a:lnTo>
                        <a:pt x="8" y="77"/>
                      </a:lnTo>
                      <a:lnTo>
                        <a:pt x="10" y="93"/>
                      </a:lnTo>
                      <a:lnTo>
                        <a:pt x="16" y="110"/>
                      </a:lnTo>
                      <a:lnTo>
                        <a:pt x="32" y="130"/>
                      </a:lnTo>
                      <a:lnTo>
                        <a:pt x="53" y="142"/>
                      </a:lnTo>
                      <a:lnTo>
                        <a:pt x="77" y="146"/>
                      </a:lnTo>
                      <a:lnTo>
                        <a:pt x="93" y="144"/>
                      </a:lnTo>
                      <a:lnTo>
                        <a:pt x="109" y="136"/>
                      </a:lnTo>
                      <a:lnTo>
                        <a:pt x="130" y="122"/>
                      </a:lnTo>
                      <a:lnTo>
                        <a:pt x="140" y="99"/>
                      </a:lnTo>
                      <a:lnTo>
                        <a:pt x="144" y="77"/>
                      </a:lnTo>
                      <a:lnTo>
                        <a:pt x="142" y="59"/>
                      </a:lnTo>
                      <a:lnTo>
                        <a:pt x="136" y="42"/>
                      </a:lnTo>
                      <a:lnTo>
                        <a:pt x="120" y="24"/>
                      </a:lnTo>
                      <a:lnTo>
                        <a:pt x="99" y="12"/>
                      </a:lnTo>
                      <a:lnTo>
                        <a:pt x="77" y="8"/>
                      </a:lnTo>
                      <a:close/>
                      <a:moveTo>
                        <a:pt x="77" y="0"/>
                      </a:moveTo>
                      <a:lnTo>
                        <a:pt x="103" y="4"/>
                      </a:lnTo>
                      <a:lnTo>
                        <a:pt x="126" y="18"/>
                      </a:lnTo>
                      <a:lnTo>
                        <a:pt x="144" y="38"/>
                      </a:lnTo>
                      <a:lnTo>
                        <a:pt x="150" y="57"/>
                      </a:lnTo>
                      <a:lnTo>
                        <a:pt x="154" y="77"/>
                      </a:lnTo>
                      <a:lnTo>
                        <a:pt x="148" y="103"/>
                      </a:lnTo>
                      <a:lnTo>
                        <a:pt x="136" y="126"/>
                      </a:lnTo>
                      <a:lnTo>
                        <a:pt x="114" y="144"/>
                      </a:lnTo>
                      <a:lnTo>
                        <a:pt x="95" y="152"/>
                      </a:lnTo>
                      <a:lnTo>
                        <a:pt x="77" y="154"/>
                      </a:lnTo>
                      <a:lnTo>
                        <a:pt x="51" y="148"/>
                      </a:lnTo>
                      <a:lnTo>
                        <a:pt x="26" y="136"/>
                      </a:lnTo>
                      <a:lnTo>
                        <a:pt x="10" y="114"/>
                      </a:lnTo>
                      <a:lnTo>
                        <a:pt x="2" y="95"/>
                      </a:lnTo>
                      <a:lnTo>
                        <a:pt x="0" y="77"/>
                      </a:lnTo>
                      <a:lnTo>
                        <a:pt x="4" y="50"/>
                      </a:lnTo>
                      <a:lnTo>
                        <a:pt x="18" y="28"/>
                      </a:lnTo>
                      <a:lnTo>
                        <a:pt x="38" y="10"/>
                      </a:lnTo>
                      <a:lnTo>
                        <a:pt x="57" y="2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" name="Freeform 200">
                  <a:extLst>
                    <a:ext uri="{FF2B5EF4-FFF2-40B4-BE49-F238E27FC236}">
                      <a16:creationId xmlns:a16="http://schemas.microsoft.com/office/drawing/2014/main" id="{664AC42B-0680-4B9B-B45F-C62BAC6328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902704" y="4818193"/>
                  <a:ext cx="197938" cy="192201"/>
                </a:xfrm>
                <a:custGeom>
                  <a:avLst/>
                  <a:gdLst>
                    <a:gd name="T0" fmla="*/ 35 w 69"/>
                    <a:gd name="T1" fmla="*/ 16 h 67"/>
                    <a:gd name="T2" fmla="*/ 29 w 69"/>
                    <a:gd name="T3" fmla="*/ 16 h 67"/>
                    <a:gd name="T4" fmla="*/ 23 w 69"/>
                    <a:gd name="T5" fmla="*/ 20 h 67"/>
                    <a:gd name="T6" fmla="*/ 18 w 69"/>
                    <a:gd name="T7" fmla="*/ 26 h 67"/>
                    <a:gd name="T8" fmla="*/ 16 w 69"/>
                    <a:gd name="T9" fmla="*/ 34 h 67"/>
                    <a:gd name="T10" fmla="*/ 18 w 69"/>
                    <a:gd name="T11" fmla="*/ 40 h 67"/>
                    <a:gd name="T12" fmla="*/ 23 w 69"/>
                    <a:gd name="T13" fmla="*/ 46 h 67"/>
                    <a:gd name="T14" fmla="*/ 29 w 69"/>
                    <a:gd name="T15" fmla="*/ 50 h 67"/>
                    <a:gd name="T16" fmla="*/ 35 w 69"/>
                    <a:gd name="T17" fmla="*/ 50 h 67"/>
                    <a:gd name="T18" fmla="*/ 43 w 69"/>
                    <a:gd name="T19" fmla="*/ 50 h 67"/>
                    <a:gd name="T20" fmla="*/ 47 w 69"/>
                    <a:gd name="T21" fmla="*/ 46 h 67"/>
                    <a:gd name="T22" fmla="*/ 51 w 69"/>
                    <a:gd name="T23" fmla="*/ 40 h 67"/>
                    <a:gd name="T24" fmla="*/ 53 w 69"/>
                    <a:gd name="T25" fmla="*/ 34 h 67"/>
                    <a:gd name="T26" fmla="*/ 51 w 69"/>
                    <a:gd name="T27" fmla="*/ 26 h 67"/>
                    <a:gd name="T28" fmla="*/ 47 w 69"/>
                    <a:gd name="T29" fmla="*/ 20 h 67"/>
                    <a:gd name="T30" fmla="*/ 43 w 69"/>
                    <a:gd name="T31" fmla="*/ 16 h 67"/>
                    <a:gd name="T32" fmla="*/ 35 w 69"/>
                    <a:gd name="T33" fmla="*/ 16 h 67"/>
                    <a:gd name="T34" fmla="*/ 29 w 69"/>
                    <a:gd name="T35" fmla="*/ 0 h 67"/>
                    <a:gd name="T36" fmla="*/ 41 w 69"/>
                    <a:gd name="T37" fmla="*/ 0 h 67"/>
                    <a:gd name="T38" fmla="*/ 41 w 69"/>
                    <a:gd name="T39" fmla="*/ 6 h 67"/>
                    <a:gd name="T40" fmla="*/ 51 w 69"/>
                    <a:gd name="T41" fmla="*/ 10 h 67"/>
                    <a:gd name="T42" fmla="*/ 55 w 69"/>
                    <a:gd name="T43" fmla="*/ 6 h 67"/>
                    <a:gd name="T44" fmla="*/ 63 w 69"/>
                    <a:gd name="T45" fmla="*/ 14 h 67"/>
                    <a:gd name="T46" fmla="*/ 59 w 69"/>
                    <a:gd name="T47" fmla="*/ 18 h 67"/>
                    <a:gd name="T48" fmla="*/ 63 w 69"/>
                    <a:gd name="T49" fmla="*/ 28 h 67"/>
                    <a:gd name="T50" fmla="*/ 69 w 69"/>
                    <a:gd name="T51" fmla="*/ 28 h 67"/>
                    <a:gd name="T52" fmla="*/ 69 w 69"/>
                    <a:gd name="T53" fmla="*/ 38 h 67"/>
                    <a:gd name="T54" fmla="*/ 63 w 69"/>
                    <a:gd name="T55" fmla="*/ 38 h 67"/>
                    <a:gd name="T56" fmla="*/ 59 w 69"/>
                    <a:gd name="T57" fmla="*/ 48 h 67"/>
                    <a:gd name="T58" fmla="*/ 63 w 69"/>
                    <a:gd name="T59" fmla="*/ 53 h 67"/>
                    <a:gd name="T60" fmla="*/ 55 w 69"/>
                    <a:gd name="T61" fmla="*/ 61 h 67"/>
                    <a:gd name="T62" fmla="*/ 51 w 69"/>
                    <a:gd name="T63" fmla="*/ 57 h 67"/>
                    <a:gd name="T64" fmla="*/ 41 w 69"/>
                    <a:gd name="T65" fmla="*/ 61 h 67"/>
                    <a:gd name="T66" fmla="*/ 41 w 69"/>
                    <a:gd name="T67" fmla="*/ 67 h 67"/>
                    <a:gd name="T68" fmla="*/ 29 w 69"/>
                    <a:gd name="T69" fmla="*/ 67 h 67"/>
                    <a:gd name="T70" fmla="*/ 29 w 69"/>
                    <a:gd name="T71" fmla="*/ 61 h 67"/>
                    <a:gd name="T72" fmla="*/ 18 w 69"/>
                    <a:gd name="T73" fmla="*/ 57 h 67"/>
                    <a:gd name="T74" fmla="*/ 14 w 69"/>
                    <a:gd name="T75" fmla="*/ 61 h 67"/>
                    <a:gd name="T76" fmla="*/ 6 w 69"/>
                    <a:gd name="T77" fmla="*/ 53 h 67"/>
                    <a:gd name="T78" fmla="*/ 12 w 69"/>
                    <a:gd name="T79" fmla="*/ 48 h 67"/>
                    <a:gd name="T80" fmla="*/ 8 w 69"/>
                    <a:gd name="T81" fmla="*/ 38 h 67"/>
                    <a:gd name="T82" fmla="*/ 0 w 69"/>
                    <a:gd name="T83" fmla="*/ 38 h 67"/>
                    <a:gd name="T84" fmla="*/ 0 w 69"/>
                    <a:gd name="T85" fmla="*/ 28 h 67"/>
                    <a:gd name="T86" fmla="*/ 8 w 69"/>
                    <a:gd name="T87" fmla="*/ 28 h 67"/>
                    <a:gd name="T88" fmla="*/ 12 w 69"/>
                    <a:gd name="T89" fmla="*/ 18 h 67"/>
                    <a:gd name="T90" fmla="*/ 6 w 69"/>
                    <a:gd name="T91" fmla="*/ 14 h 67"/>
                    <a:gd name="T92" fmla="*/ 14 w 69"/>
                    <a:gd name="T93" fmla="*/ 6 h 67"/>
                    <a:gd name="T94" fmla="*/ 20 w 69"/>
                    <a:gd name="T95" fmla="*/ 10 h 67"/>
                    <a:gd name="T96" fmla="*/ 29 w 69"/>
                    <a:gd name="T97" fmla="*/ 6 h 67"/>
                    <a:gd name="T98" fmla="*/ 29 w 69"/>
                    <a:gd name="T99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9" h="67">
                      <a:moveTo>
                        <a:pt x="35" y="16"/>
                      </a:moveTo>
                      <a:lnTo>
                        <a:pt x="29" y="16"/>
                      </a:lnTo>
                      <a:lnTo>
                        <a:pt x="23" y="20"/>
                      </a:lnTo>
                      <a:lnTo>
                        <a:pt x="18" y="26"/>
                      </a:lnTo>
                      <a:lnTo>
                        <a:pt x="16" y="34"/>
                      </a:lnTo>
                      <a:lnTo>
                        <a:pt x="18" y="40"/>
                      </a:lnTo>
                      <a:lnTo>
                        <a:pt x="23" y="46"/>
                      </a:lnTo>
                      <a:lnTo>
                        <a:pt x="29" y="50"/>
                      </a:lnTo>
                      <a:lnTo>
                        <a:pt x="35" y="50"/>
                      </a:lnTo>
                      <a:lnTo>
                        <a:pt x="43" y="50"/>
                      </a:lnTo>
                      <a:lnTo>
                        <a:pt x="47" y="46"/>
                      </a:lnTo>
                      <a:lnTo>
                        <a:pt x="51" y="40"/>
                      </a:lnTo>
                      <a:lnTo>
                        <a:pt x="53" y="34"/>
                      </a:lnTo>
                      <a:lnTo>
                        <a:pt x="51" y="26"/>
                      </a:lnTo>
                      <a:lnTo>
                        <a:pt x="47" y="20"/>
                      </a:lnTo>
                      <a:lnTo>
                        <a:pt x="43" y="16"/>
                      </a:lnTo>
                      <a:lnTo>
                        <a:pt x="35" y="16"/>
                      </a:lnTo>
                      <a:close/>
                      <a:moveTo>
                        <a:pt x="29" y="0"/>
                      </a:moveTo>
                      <a:lnTo>
                        <a:pt x="41" y="0"/>
                      </a:lnTo>
                      <a:lnTo>
                        <a:pt x="41" y="6"/>
                      </a:lnTo>
                      <a:lnTo>
                        <a:pt x="51" y="10"/>
                      </a:lnTo>
                      <a:lnTo>
                        <a:pt x="55" y="6"/>
                      </a:lnTo>
                      <a:lnTo>
                        <a:pt x="63" y="14"/>
                      </a:lnTo>
                      <a:lnTo>
                        <a:pt x="59" y="18"/>
                      </a:lnTo>
                      <a:lnTo>
                        <a:pt x="63" y="28"/>
                      </a:lnTo>
                      <a:lnTo>
                        <a:pt x="69" y="28"/>
                      </a:lnTo>
                      <a:lnTo>
                        <a:pt x="69" y="38"/>
                      </a:lnTo>
                      <a:lnTo>
                        <a:pt x="63" y="38"/>
                      </a:lnTo>
                      <a:lnTo>
                        <a:pt x="59" y="48"/>
                      </a:lnTo>
                      <a:lnTo>
                        <a:pt x="63" y="53"/>
                      </a:lnTo>
                      <a:lnTo>
                        <a:pt x="55" y="61"/>
                      </a:lnTo>
                      <a:lnTo>
                        <a:pt x="51" y="57"/>
                      </a:lnTo>
                      <a:lnTo>
                        <a:pt x="41" y="61"/>
                      </a:lnTo>
                      <a:lnTo>
                        <a:pt x="41" y="67"/>
                      </a:lnTo>
                      <a:lnTo>
                        <a:pt x="29" y="67"/>
                      </a:lnTo>
                      <a:lnTo>
                        <a:pt x="29" y="61"/>
                      </a:lnTo>
                      <a:lnTo>
                        <a:pt x="18" y="57"/>
                      </a:lnTo>
                      <a:lnTo>
                        <a:pt x="14" y="61"/>
                      </a:lnTo>
                      <a:lnTo>
                        <a:pt x="6" y="53"/>
                      </a:lnTo>
                      <a:lnTo>
                        <a:pt x="12" y="48"/>
                      </a:lnTo>
                      <a:lnTo>
                        <a:pt x="8" y="38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8" y="28"/>
                      </a:lnTo>
                      <a:lnTo>
                        <a:pt x="12" y="18"/>
                      </a:lnTo>
                      <a:lnTo>
                        <a:pt x="6" y="14"/>
                      </a:lnTo>
                      <a:lnTo>
                        <a:pt x="14" y="6"/>
                      </a:lnTo>
                      <a:lnTo>
                        <a:pt x="20" y="10"/>
                      </a:lnTo>
                      <a:lnTo>
                        <a:pt x="29" y="6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" name="Freeform 201">
                  <a:extLst>
                    <a:ext uri="{FF2B5EF4-FFF2-40B4-BE49-F238E27FC236}">
                      <a16:creationId xmlns:a16="http://schemas.microsoft.com/office/drawing/2014/main" id="{363A4080-17E6-4DDC-BC5F-634CACB57B5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77691" y="4763689"/>
                  <a:ext cx="134828" cy="129091"/>
                </a:xfrm>
                <a:custGeom>
                  <a:avLst/>
                  <a:gdLst>
                    <a:gd name="T0" fmla="*/ 24 w 47"/>
                    <a:gd name="T1" fmla="*/ 10 h 45"/>
                    <a:gd name="T2" fmla="*/ 16 w 47"/>
                    <a:gd name="T3" fmla="*/ 12 h 45"/>
                    <a:gd name="T4" fmla="*/ 12 w 47"/>
                    <a:gd name="T5" fmla="*/ 23 h 45"/>
                    <a:gd name="T6" fmla="*/ 14 w 47"/>
                    <a:gd name="T7" fmla="*/ 31 h 45"/>
                    <a:gd name="T8" fmla="*/ 22 w 47"/>
                    <a:gd name="T9" fmla="*/ 35 h 45"/>
                    <a:gd name="T10" fmla="*/ 31 w 47"/>
                    <a:gd name="T11" fmla="*/ 33 h 45"/>
                    <a:gd name="T12" fmla="*/ 37 w 47"/>
                    <a:gd name="T13" fmla="*/ 25 h 45"/>
                    <a:gd name="T14" fmla="*/ 33 w 47"/>
                    <a:gd name="T15" fmla="*/ 14 h 45"/>
                    <a:gd name="T16" fmla="*/ 24 w 47"/>
                    <a:gd name="T17" fmla="*/ 10 h 45"/>
                    <a:gd name="T18" fmla="*/ 22 w 47"/>
                    <a:gd name="T19" fmla="*/ 0 h 45"/>
                    <a:gd name="T20" fmla="*/ 28 w 47"/>
                    <a:gd name="T21" fmla="*/ 0 h 45"/>
                    <a:gd name="T22" fmla="*/ 28 w 47"/>
                    <a:gd name="T23" fmla="*/ 4 h 45"/>
                    <a:gd name="T24" fmla="*/ 35 w 47"/>
                    <a:gd name="T25" fmla="*/ 8 h 45"/>
                    <a:gd name="T26" fmla="*/ 39 w 47"/>
                    <a:gd name="T27" fmla="*/ 4 h 45"/>
                    <a:gd name="T28" fmla="*/ 43 w 47"/>
                    <a:gd name="T29" fmla="*/ 10 h 45"/>
                    <a:gd name="T30" fmla="*/ 41 w 47"/>
                    <a:gd name="T31" fmla="*/ 14 h 45"/>
                    <a:gd name="T32" fmla="*/ 43 w 47"/>
                    <a:gd name="T33" fmla="*/ 21 h 45"/>
                    <a:gd name="T34" fmla="*/ 47 w 47"/>
                    <a:gd name="T35" fmla="*/ 21 h 45"/>
                    <a:gd name="T36" fmla="*/ 47 w 47"/>
                    <a:gd name="T37" fmla="*/ 29 h 45"/>
                    <a:gd name="T38" fmla="*/ 43 w 47"/>
                    <a:gd name="T39" fmla="*/ 29 h 45"/>
                    <a:gd name="T40" fmla="*/ 39 w 47"/>
                    <a:gd name="T41" fmla="*/ 35 h 45"/>
                    <a:gd name="T42" fmla="*/ 41 w 47"/>
                    <a:gd name="T43" fmla="*/ 37 h 45"/>
                    <a:gd name="T44" fmla="*/ 35 w 47"/>
                    <a:gd name="T45" fmla="*/ 43 h 45"/>
                    <a:gd name="T46" fmla="*/ 33 w 47"/>
                    <a:gd name="T47" fmla="*/ 39 h 45"/>
                    <a:gd name="T48" fmla="*/ 26 w 47"/>
                    <a:gd name="T49" fmla="*/ 41 h 45"/>
                    <a:gd name="T50" fmla="*/ 24 w 47"/>
                    <a:gd name="T51" fmla="*/ 45 h 45"/>
                    <a:gd name="T52" fmla="*/ 18 w 47"/>
                    <a:gd name="T53" fmla="*/ 45 h 45"/>
                    <a:gd name="T54" fmla="*/ 18 w 47"/>
                    <a:gd name="T55" fmla="*/ 41 h 45"/>
                    <a:gd name="T56" fmla="*/ 12 w 47"/>
                    <a:gd name="T57" fmla="*/ 37 h 45"/>
                    <a:gd name="T58" fmla="*/ 8 w 47"/>
                    <a:gd name="T59" fmla="*/ 41 h 45"/>
                    <a:gd name="T60" fmla="*/ 4 w 47"/>
                    <a:gd name="T61" fmla="*/ 35 h 45"/>
                    <a:gd name="T62" fmla="*/ 6 w 47"/>
                    <a:gd name="T63" fmla="*/ 31 h 45"/>
                    <a:gd name="T64" fmla="*/ 4 w 47"/>
                    <a:gd name="T65" fmla="*/ 25 h 45"/>
                    <a:gd name="T66" fmla="*/ 0 w 47"/>
                    <a:gd name="T67" fmla="*/ 25 h 45"/>
                    <a:gd name="T68" fmla="*/ 2 w 47"/>
                    <a:gd name="T69" fmla="*/ 16 h 45"/>
                    <a:gd name="T70" fmla="*/ 6 w 47"/>
                    <a:gd name="T71" fmla="*/ 16 h 45"/>
                    <a:gd name="T72" fmla="*/ 8 w 47"/>
                    <a:gd name="T73" fmla="*/ 10 h 45"/>
                    <a:gd name="T74" fmla="*/ 6 w 47"/>
                    <a:gd name="T75" fmla="*/ 8 h 45"/>
                    <a:gd name="T76" fmla="*/ 12 w 47"/>
                    <a:gd name="T77" fmla="*/ 2 h 45"/>
                    <a:gd name="T78" fmla="*/ 14 w 47"/>
                    <a:gd name="T79" fmla="*/ 6 h 45"/>
                    <a:gd name="T80" fmla="*/ 22 w 47"/>
                    <a:gd name="T81" fmla="*/ 4 h 45"/>
                    <a:gd name="T82" fmla="*/ 22 w 47"/>
                    <a:gd name="T83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47" h="45">
                      <a:moveTo>
                        <a:pt x="24" y="10"/>
                      </a:moveTo>
                      <a:lnTo>
                        <a:pt x="16" y="12"/>
                      </a:lnTo>
                      <a:lnTo>
                        <a:pt x="12" y="23"/>
                      </a:lnTo>
                      <a:lnTo>
                        <a:pt x="14" y="31"/>
                      </a:lnTo>
                      <a:lnTo>
                        <a:pt x="22" y="35"/>
                      </a:lnTo>
                      <a:lnTo>
                        <a:pt x="31" y="33"/>
                      </a:lnTo>
                      <a:lnTo>
                        <a:pt x="37" y="25"/>
                      </a:lnTo>
                      <a:lnTo>
                        <a:pt x="33" y="14"/>
                      </a:lnTo>
                      <a:lnTo>
                        <a:pt x="24" y="10"/>
                      </a:lnTo>
                      <a:close/>
                      <a:moveTo>
                        <a:pt x="22" y="0"/>
                      </a:moveTo>
                      <a:lnTo>
                        <a:pt x="28" y="0"/>
                      </a:lnTo>
                      <a:lnTo>
                        <a:pt x="28" y="4"/>
                      </a:lnTo>
                      <a:lnTo>
                        <a:pt x="35" y="8"/>
                      </a:lnTo>
                      <a:lnTo>
                        <a:pt x="39" y="4"/>
                      </a:lnTo>
                      <a:lnTo>
                        <a:pt x="43" y="10"/>
                      </a:lnTo>
                      <a:lnTo>
                        <a:pt x="41" y="14"/>
                      </a:lnTo>
                      <a:lnTo>
                        <a:pt x="43" y="21"/>
                      </a:lnTo>
                      <a:lnTo>
                        <a:pt x="47" y="21"/>
                      </a:lnTo>
                      <a:lnTo>
                        <a:pt x="47" y="29"/>
                      </a:lnTo>
                      <a:lnTo>
                        <a:pt x="43" y="29"/>
                      </a:lnTo>
                      <a:lnTo>
                        <a:pt x="39" y="35"/>
                      </a:lnTo>
                      <a:lnTo>
                        <a:pt x="41" y="37"/>
                      </a:lnTo>
                      <a:lnTo>
                        <a:pt x="35" y="43"/>
                      </a:lnTo>
                      <a:lnTo>
                        <a:pt x="33" y="39"/>
                      </a:lnTo>
                      <a:lnTo>
                        <a:pt x="26" y="41"/>
                      </a:lnTo>
                      <a:lnTo>
                        <a:pt x="24" y="45"/>
                      </a:lnTo>
                      <a:lnTo>
                        <a:pt x="18" y="45"/>
                      </a:lnTo>
                      <a:lnTo>
                        <a:pt x="18" y="41"/>
                      </a:lnTo>
                      <a:lnTo>
                        <a:pt x="12" y="37"/>
                      </a:lnTo>
                      <a:lnTo>
                        <a:pt x="8" y="41"/>
                      </a:lnTo>
                      <a:lnTo>
                        <a:pt x="4" y="35"/>
                      </a:lnTo>
                      <a:lnTo>
                        <a:pt x="6" y="31"/>
                      </a:lnTo>
                      <a:lnTo>
                        <a:pt x="4" y="25"/>
                      </a:lnTo>
                      <a:lnTo>
                        <a:pt x="0" y="25"/>
                      </a:lnTo>
                      <a:lnTo>
                        <a:pt x="2" y="16"/>
                      </a:lnTo>
                      <a:lnTo>
                        <a:pt x="6" y="16"/>
                      </a:lnTo>
                      <a:lnTo>
                        <a:pt x="8" y="10"/>
                      </a:lnTo>
                      <a:lnTo>
                        <a:pt x="6" y="8"/>
                      </a:lnTo>
                      <a:lnTo>
                        <a:pt x="12" y="2"/>
                      </a:lnTo>
                      <a:lnTo>
                        <a:pt x="14" y="6"/>
                      </a:lnTo>
                      <a:lnTo>
                        <a:pt x="22" y="4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" name="Freeform 202">
                  <a:extLst>
                    <a:ext uri="{FF2B5EF4-FFF2-40B4-BE49-F238E27FC236}">
                      <a16:creationId xmlns:a16="http://schemas.microsoft.com/office/drawing/2014/main" id="{95A13D3C-6963-4835-BA4F-89C4EDC122E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94903" y="4898515"/>
                  <a:ext cx="88929" cy="94667"/>
                </a:xfrm>
                <a:custGeom>
                  <a:avLst/>
                  <a:gdLst>
                    <a:gd name="T0" fmla="*/ 16 w 31"/>
                    <a:gd name="T1" fmla="*/ 8 h 33"/>
                    <a:gd name="T2" fmla="*/ 10 w 31"/>
                    <a:gd name="T3" fmla="*/ 10 h 33"/>
                    <a:gd name="T4" fmla="*/ 8 w 31"/>
                    <a:gd name="T5" fmla="*/ 16 h 33"/>
                    <a:gd name="T6" fmla="*/ 10 w 31"/>
                    <a:gd name="T7" fmla="*/ 22 h 33"/>
                    <a:gd name="T8" fmla="*/ 14 w 31"/>
                    <a:gd name="T9" fmla="*/ 25 h 33"/>
                    <a:gd name="T10" fmla="*/ 20 w 31"/>
                    <a:gd name="T11" fmla="*/ 22 h 33"/>
                    <a:gd name="T12" fmla="*/ 25 w 31"/>
                    <a:gd name="T13" fmla="*/ 16 h 33"/>
                    <a:gd name="T14" fmla="*/ 22 w 31"/>
                    <a:gd name="T15" fmla="*/ 10 h 33"/>
                    <a:gd name="T16" fmla="*/ 16 w 31"/>
                    <a:gd name="T17" fmla="*/ 8 h 33"/>
                    <a:gd name="T18" fmla="*/ 14 w 31"/>
                    <a:gd name="T19" fmla="*/ 0 h 33"/>
                    <a:gd name="T20" fmla="*/ 20 w 31"/>
                    <a:gd name="T21" fmla="*/ 2 h 33"/>
                    <a:gd name="T22" fmla="*/ 20 w 31"/>
                    <a:gd name="T23" fmla="*/ 4 h 33"/>
                    <a:gd name="T24" fmla="*/ 25 w 31"/>
                    <a:gd name="T25" fmla="*/ 6 h 33"/>
                    <a:gd name="T26" fmla="*/ 27 w 31"/>
                    <a:gd name="T27" fmla="*/ 4 h 33"/>
                    <a:gd name="T28" fmla="*/ 29 w 31"/>
                    <a:gd name="T29" fmla="*/ 8 h 33"/>
                    <a:gd name="T30" fmla="*/ 27 w 31"/>
                    <a:gd name="T31" fmla="*/ 10 h 33"/>
                    <a:gd name="T32" fmla="*/ 29 w 31"/>
                    <a:gd name="T33" fmla="*/ 14 h 33"/>
                    <a:gd name="T34" fmla="*/ 31 w 31"/>
                    <a:gd name="T35" fmla="*/ 14 h 33"/>
                    <a:gd name="T36" fmla="*/ 31 w 31"/>
                    <a:gd name="T37" fmla="*/ 20 h 33"/>
                    <a:gd name="T38" fmla="*/ 29 w 31"/>
                    <a:gd name="T39" fmla="*/ 20 h 33"/>
                    <a:gd name="T40" fmla="*/ 27 w 31"/>
                    <a:gd name="T41" fmla="*/ 25 h 33"/>
                    <a:gd name="T42" fmla="*/ 29 w 31"/>
                    <a:gd name="T43" fmla="*/ 27 h 33"/>
                    <a:gd name="T44" fmla="*/ 25 w 31"/>
                    <a:gd name="T45" fmla="*/ 31 h 33"/>
                    <a:gd name="T46" fmla="*/ 22 w 31"/>
                    <a:gd name="T47" fmla="*/ 29 h 33"/>
                    <a:gd name="T48" fmla="*/ 18 w 31"/>
                    <a:gd name="T49" fmla="*/ 29 h 33"/>
                    <a:gd name="T50" fmla="*/ 16 w 31"/>
                    <a:gd name="T51" fmla="*/ 33 h 33"/>
                    <a:gd name="T52" fmla="*/ 12 w 31"/>
                    <a:gd name="T53" fmla="*/ 31 h 33"/>
                    <a:gd name="T54" fmla="*/ 12 w 31"/>
                    <a:gd name="T55" fmla="*/ 29 h 33"/>
                    <a:gd name="T56" fmla="*/ 8 w 31"/>
                    <a:gd name="T57" fmla="*/ 27 h 33"/>
                    <a:gd name="T58" fmla="*/ 6 w 31"/>
                    <a:gd name="T59" fmla="*/ 29 h 33"/>
                    <a:gd name="T60" fmla="*/ 2 w 31"/>
                    <a:gd name="T61" fmla="*/ 25 h 33"/>
                    <a:gd name="T62" fmla="*/ 4 w 31"/>
                    <a:gd name="T63" fmla="*/ 22 h 33"/>
                    <a:gd name="T64" fmla="*/ 4 w 31"/>
                    <a:gd name="T65" fmla="*/ 18 h 33"/>
                    <a:gd name="T66" fmla="*/ 0 w 31"/>
                    <a:gd name="T67" fmla="*/ 18 h 33"/>
                    <a:gd name="T68" fmla="*/ 0 w 31"/>
                    <a:gd name="T69" fmla="*/ 12 h 33"/>
                    <a:gd name="T70" fmla="*/ 4 w 31"/>
                    <a:gd name="T71" fmla="*/ 12 h 33"/>
                    <a:gd name="T72" fmla="*/ 6 w 31"/>
                    <a:gd name="T73" fmla="*/ 8 h 33"/>
                    <a:gd name="T74" fmla="*/ 4 w 31"/>
                    <a:gd name="T75" fmla="*/ 6 h 33"/>
                    <a:gd name="T76" fmla="*/ 8 w 31"/>
                    <a:gd name="T77" fmla="*/ 2 h 33"/>
                    <a:gd name="T78" fmla="*/ 10 w 31"/>
                    <a:gd name="T79" fmla="*/ 6 h 33"/>
                    <a:gd name="T80" fmla="*/ 14 w 31"/>
                    <a:gd name="T81" fmla="*/ 4 h 33"/>
                    <a:gd name="T82" fmla="*/ 14 w 31"/>
                    <a:gd name="T83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1" h="33">
                      <a:moveTo>
                        <a:pt x="16" y="8"/>
                      </a:moveTo>
                      <a:lnTo>
                        <a:pt x="10" y="10"/>
                      </a:lnTo>
                      <a:lnTo>
                        <a:pt x="8" y="16"/>
                      </a:lnTo>
                      <a:lnTo>
                        <a:pt x="10" y="22"/>
                      </a:lnTo>
                      <a:lnTo>
                        <a:pt x="14" y="25"/>
                      </a:lnTo>
                      <a:lnTo>
                        <a:pt x="20" y="22"/>
                      </a:lnTo>
                      <a:lnTo>
                        <a:pt x="25" y="16"/>
                      </a:lnTo>
                      <a:lnTo>
                        <a:pt x="22" y="10"/>
                      </a:lnTo>
                      <a:lnTo>
                        <a:pt x="16" y="8"/>
                      </a:lnTo>
                      <a:close/>
                      <a:moveTo>
                        <a:pt x="14" y="0"/>
                      </a:moveTo>
                      <a:lnTo>
                        <a:pt x="20" y="2"/>
                      </a:lnTo>
                      <a:lnTo>
                        <a:pt x="20" y="4"/>
                      </a:lnTo>
                      <a:lnTo>
                        <a:pt x="25" y="6"/>
                      </a:lnTo>
                      <a:lnTo>
                        <a:pt x="27" y="4"/>
                      </a:lnTo>
                      <a:lnTo>
                        <a:pt x="29" y="8"/>
                      </a:lnTo>
                      <a:lnTo>
                        <a:pt x="27" y="10"/>
                      </a:lnTo>
                      <a:lnTo>
                        <a:pt x="29" y="14"/>
                      </a:lnTo>
                      <a:lnTo>
                        <a:pt x="31" y="14"/>
                      </a:lnTo>
                      <a:lnTo>
                        <a:pt x="31" y="20"/>
                      </a:lnTo>
                      <a:lnTo>
                        <a:pt x="29" y="20"/>
                      </a:lnTo>
                      <a:lnTo>
                        <a:pt x="27" y="25"/>
                      </a:lnTo>
                      <a:lnTo>
                        <a:pt x="29" y="27"/>
                      </a:lnTo>
                      <a:lnTo>
                        <a:pt x="25" y="31"/>
                      </a:lnTo>
                      <a:lnTo>
                        <a:pt x="22" y="29"/>
                      </a:lnTo>
                      <a:lnTo>
                        <a:pt x="18" y="29"/>
                      </a:lnTo>
                      <a:lnTo>
                        <a:pt x="16" y="33"/>
                      </a:lnTo>
                      <a:lnTo>
                        <a:pt x="12" y="31"/>
                      </a:lnTo>
                      <a:lnTo>
                        <a:pt x="12" y="29"/>
                      </a:lnTo>
                      <a:lnTo>
                        <a:pt x="8" y="27"/>
                      </a:lnTo>
                      <a:lnTo>
                        <a:pt x="6" y="29"/>
                      </a:lnTo>
                      <a:lnTo>
                        <a:pt x="2" y="25"/>
                      </a:lnTo>
                      <a:lnTo>
                        <a:pt x="4" y="22"/>
                      </a:lnTo>
                      <a:lnTo>
                        <a:pt x="4" y="18"/>
                      </a:lnTo>
                      <a:lnTo>
                        <a:pt x="0" y="18"/>
                      </a:lnTo>
                      <a:lnTo>
                        <a:pt x="0" y="12"/>
                      </a:lnTo>
                      <a:lnTo>
                        <a:pt x="4" y="12"/>
                      </a:lnTo>
                      <a:lnTo>
                        <a:pt x="6" y="8"/>
                      </a:lnTo>
                      <a:lnTo>
                        <a:pt x="4" y="6"/>
                      </a:lnTo>
                      <a:lnTo>
                        <a:pt x="8" y="2"/>
                      </a:lnTo>
                      <a:lnTo>
                        <a:pt x="10" y="6"/>
                      </a:lnTo>
                      <a:lnTo>
                        <a:pt x="14" y="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79362D2D-23AF-478B-84CE-9033F85E6154}"/>
                </a:ext>
              </a:extLst>
            </p:cNvPr>
            <p:cNvGrpSpPr/>
            <p:nvPr/>
          </p:nvGrpSpPr>
          <p:grpSpPr>
            <a:xfrm>
              <a:off x="6387560" y="2606309"/>
              <a:ext cx="530112" cy="316028"/>
              <a:chOff x="6839593" y="2775708"/>
              <a:chExt cx="745852" cy="444643"/>
            </a:xfrm>
          </p:grpSpPr>
          <p:sp>
            <p:nvSpPr>
              <p:cNvPr id="33" name="Freeform 83">
                <a:extLst>
                  <a:ext uri="{FF2B5EF4-FFF2-40B4-BE49-F238E27FC236}">
                    <a16:creationId xmlns:a16="http://schemas.microsoft.com/office/drawing/2014/main" id="{68A57E22-F089-48DF-8332-BB9F66C83FB7}"/>
                  </a:ext>
                </a:extLst>
              </p:cNvPr>
              <p:cNvSpPr/>
              <p:nvPr/>
            </p:nvSpPr>
            <p:spPr bwMode="auto">
              <a:xfrm>
                <a:off x="7381769" y="2824475"/>
                <a:ext cx="203676" cy="347109"/>
              </a:xfrm>
              <a:custGeom>
                <a:avLst/>
                <a:gdLst>
                  <a:gd name="T0" fmla="*/ 10 w 71"/>
                  <a:gd name="T1" fmla="*/ 0 h 121"/>
                  <a:gd name="T2" fmla="*/ 14 w 71"/>
                  <a:gd name="T3" fmla="*/ 3 h 121"/>
                  <a:gd name="T4" fmla="*/ 18 w 71"/>
                  <a:gd name="T5" fmla="*/ 5 h 121"/>
                  <a:gd name="T6" fmla="*/ 67 w 71"/>
                  <a:gd name="T7" fmla="*/ 53 h 121"/>
                  <a:gd name="T8" fmla="*/ 71 w 71"/>
                  <a:gd name="T9" fmla="*/ 62 h 121"/>
                  <a:gd name="T10" fmla="*/ 67 w 71"/>
                  <a:gd name="T11" fmla="*/ 68 h 121"/>
                  <a:gd name="T12" fmla="*/ 18 w 71"/>
                  <a:gd name="T13" fmla="*/ 119 h 121"/>
                  <a:gd name="T14" fmla="*/ 10 w 71"/>
                  <a:gd name="T15" fmla="*/ 121 h 121"/>
                  <a:gd name="T16" fmla="*/ 4 w 71"/>
                  <a:gd name="T17" fmla="*/ 119 h 121"/>
                  <a:gd name="T18" fmla="*/ 0 w 71"/>
                  <a:gd name="T19" fmla="*/ 115 h 121"/>
                  <a:gd name="T20" fmla="*/ 0 w 71"/>
                  <a:gd name="T21" fmla="*/ 111 h 121"/>
                  <a:gd name="T22" fmla="*/ 0 w 71"/>
                  <a:gd name="T23" fmla="*/ 106 h 121"/>
                  <a:gd name="T24" fmla="*/ 4 w 71"/>
                  <a:gd name="T25" fmla="*/ 104 h 121"/>
                  <a:gd name="T26" fmla="*/ 44 w 71"/>
                  <a:gd name="T27" fmla="*/ 62 h 121"/>
                  <a:gd name="T28" fmla="*/ 4 w 71"/>
                  <a:gd name="T29" fmla="*/ 19 h 121"/>
                  <a:gd name="T30" fmla="*/ 0 w 71"/>
                  <a:gd name="T31" fmla="*/ 15 h 121"/>
                  <a:gd name="T32" fmla="*/ 0 w 71"/>
                  <a:gd name="T33" fmla="*/ 11 h 121"/>
                  <a:gd name="T34" fmla="*/ 0 w 71"/>
                  <a:gd name="T35" fmla="*/ 7 h 121"/>
                  <a:gd name="T36" fmla="*/ 4 w 71"/>
                  <a:gd name="T37" fmla="*/ 5 h 121"/>
                  <a:gd name="T38" fmla="*/ 6 w 71"/>
                  <a:gd name="T39" fmla="*/ 3 h 121"/>
                  <a:gd name="T40" fmla="*/ 10 w 71"/>
                  <a:gd name="T41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" h="121">
                    <a:moveTo>
                      <a:pt x="10" y="0"/>
                    </a:moveTo>
                    <a:lnTo>
                      <a:pt x="14" y="3"/>
                    </a:lnTo>
                    <a:lnTo>
                      <a:pt x="18" y="5"/>
                    </a:lnTo>
                    <a:lnTo>
                      <a:pt x="67" y="53"/>
                    </a:lnTo>
                    <a:lnTo>
                      <a:pt x="71" y="62"/>
                    </a:lnTo>
                    <a:lnTo>
                      <a:pt x="67" y="68"/>
                    </a:lnTo>
                    <a:lnTo>
                      <a:pt x="18" y="119"/>
                    </a:lnTo>
                    <a:lnTo>
                      <a:pt x="10" y="121"/>
                    </a:lnTo>
                    <a:lnTo>
                      <a:pt x="4" y="119"/>
                    </a:lnTo>
                    <a:lnTo>
                      <a:pt x="0" y="115"/>
                    </a:lnTo>
                    <a:lnTo>
                      <a:pt x="0" y="111"/>
                    </a:lnTo>
                    <a:lnTo>
                      <a:pt x="0" y="106"/>
                    </a:lnTo>
                    <a:lnTo>
                      <a:pt x="4" y="104"/>
                    </a:lnTo>
                    <a:lnTo>
                      <a:pt x="44" y="62"/>
                    </a:lnTo>
                    <a:lnTo>
                      <a:pt x="4" y="19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4" y="5"/>
                    </a:lnTo>
                    <a:lnTo>
                      <a:pt x="6" y="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6D5F68EF-A3F0-43D4-8D5C-FBE59F31EC87}"/>
                  </a:ext>
                </a:extLst>
              </p:cNvPr>
              <p:cNvGrpSpPr/>
              <p:nvPr/>
            </p:nvGrpSpPr>
            <p:grpSpPr>
              <a:xfrm>
                <a:off x="6839593" y="2775708"/>
                <a:ext cx="441774" cy="444643"/>
                <a:chOff x="6839593" y="2769970"/>
                <a:chExt cx="441774" cy="444643"/>
              </a:xfrm>
            </p:grpSpPr>
            <p:sp>
              <p:nvSpPr>
                <p:cNvPr id="35" name="Freeform 203">
                  <a:extLst>
                    <a:ext uri="{FF2B5EF4-FFF2-40B4-BE49-F238E27FC236}">
                      <a16:creationId xmlns:a16="http://schemas.microsoft.com/office/drawing/2014/main" id="{C1F73CF0-8697-4673-82BC-1E143F34B24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39593" y="2769970"/>
                  <a:ext cx="441774" cy="444643"/>
                </a:xfrm>
                <a:custGeom>
                  <a:avLst/>
                  <a:gdLst>
                    <a:gd name="T0" fmla="*/ 77 w 154"/>
                    <a:gd name="T1" fmla="*/ 10 h 155"/>
                    <a:gd name="T2" fmla="*/ 59 w 154"/>
                    <a:gd name="T3" fmla="*/ 12 h 155"/>
                    <a:gd name="T4" fmla="*/ 42 w 154"/>
                    <a:gd name="T5" fmla="*/ 19 h 155"/>
                    <a:gd name="T6" fmla="*/ 24 w 154"/>
                    <a:gd name="T7" fmla="*/ 35 h 155"/>
                    <a:gd name="T8" fmla="*/ 12 w 154"/>
                    <a:gd name="T9" fmla="*/ 55 h 155"/>
                    <a:gd name="T10" fmla="*/ 8 w 154"/>
                    <a:gd name="T11" fmla="*/ 78 h 155"/>
                    <a:gd name="T12" fmla="*/ 10 w 154"/>
                    <a:gd name="T13" fmla="*/ 96 h 155"/>
                    <a:gd name="T14" fmla="*/ 16 w 154"/>
                    <a:gd name="T15" fmla="*/ 112 h 155"/>
                    <a:gd name="T16" fmla="*/ 32 w 154"/>
                    <a:gd name="T17" fmla="*/ 131 h 155"/>
                    <a:gd name="T18" fmla="*/ 53 w 154"/>
                    <a:gd name="T19" fmla="*/ 143 h 155"/>
                    <a:gd name="T20" fmla="*/ 77 w 154"/>
                    <a:gd name="T21" fmla="*/ 147 h 155"/>
                    <a:gd name="T22" fmla="*/ 93 w 154"/>
                    <a:gd name="T23" fmla="*/ 145 h 155"/>
                    <a:gd name="T24" fmla="*/ 109 w 154"/>
                    <a:gd name="T25" fmla="*/ 139 h 155"/>
                    <a:gd name="T26" fmla="*/ 130 w 154"/>
                    <a:gd name="T27" fmla="*/ 122 h 155"/>
                    <a:gd name="T28" fmla="*/ 140 w 154"/>
                    <a:gd name="T29" fmla="*/ 102 h 155"/>
                    <a:gd name="T30" fmla="*/ 144 w 154"/>
                    <a:gd name="T31" fmla="*/ 78 h 155"/>
                    <a:gd name="T32" fmla="*/ 142 w 154"/>
                    <a:gd name="T33" fmla="*/ 61 h 155"/>
                    <a:gd name="T34" fmla="*/ 136 w 154"/>
                    <a:gd name="T35" fmla="*/ 45 h 155"/>
                    <a:gd name="T36" fmla="*/ 120 w 154"/>
                    <a:gd name="T37" fmla="*/ 25 h 155"/>
                    <a:gd name="T38" fmla="*/ 99 w 154"/>
                    <a:gd name="T39" fmla="*/ 14 h 155"/>
                    <a:gd name="T40" fmla="*/ 77 w 154"/>
                    <a:gd name="T41" fmla="*/ 10 h 155"/>
                    <a:gd name="T42" fmla="*/ 77 w 154"/>
                    <a:gd name="T43" fmla="*/ 0 h 155"/>
                    <a:gd name="T44" fmla="*/ 103 w 154"/>
                    <a:gd name="T45" fmla="*/ 6 h 155"/>
                    <a:gd name="T46" fmla="*/ 126 w 154"/>
                    <a:gd name="T47" fmla="*/ 19 h 155"/>
                    <a:gd name="T48" fmla="*/ 144 w 154"/>
                    <a:gd name="T49" fmla="*/ 41 h 155"/>
                    <a:gd name="T50" fmla="*/ 150 w 154"/>
                    <a:gd name="T51" fmla="*/ 59 h 155"/>
                    <a:gd name="T52" fmla="*/ 154 w 154"/>
                    <a:gd name="T53" fmla="*/ 78 h 155"/>
                    <a:gd name="T54" fmla="*/ 148 w 154"/>
                    <a:gd name="T55" fmla="*/ 104 h 155"/>
                    <a:gd name="T56" fmla="*/ 136 w 154"/>
                    <a:gd name="T57" fmla="*/ 129 h 155"/>
                    <a:gd name="T58" fmla="*/ 114 w 154"/>
                    <a:gd name="T59" fmla="*/ 145 h 155"/>
                    <a:gd name="T60" fmla="*/ 95 w 154"/>
                    <a:gd name="T61" fmla="*/ 153 h 155"/>
                    <a:gd name="T62" fmla="*/ 77 w 154"/>
                    <a:gd name="T63" fmla="*/ 155 h 155"/>
                    <a:gd name="T64" fmla="*/ 51 w 154"/>
                    <a:gd name="T65" fmla="*/ 151 h 155"/>
                    <a:gd name="T66" fmla="*/ 26 w 154"/>
                    <a:gd name="T67" fmla="*/ 137 h 155"/>
                    <a:gd name="T68" fmla="*/ 10 w 154"/>
                    <a:gd name="T69" fmla="*/ 116 h 155"/>
                    <a:gd name="T70" fmla="*/ 2 w 154"/>
                    <a:gd name="T71" fmla="*/ 98 h 155"/>
                    <a:gd name="T72" fmla="*/ 0 w 154"/>
                    <a:gd name="T73" fmla="*/ 78 h 155"/>
                    <a:gd name="T74" fmla="*/ 4 w 154"/>
                    <a:gd name="T75" fmla="*/ 51 h 155"/>
                    <a:gd name="T76" fmla="*/ 18 w 154"/>
                    <a:gd name="T77" fmla="*/ 29 h 155"/>
                    <a:gd name="T78" fmla="*/ 38 w 154"/>
                    <a:gd name="T79" fmla="*/ 10 h 155"/>
                    <a:gd name="T80" fmla="*/ 57 w 154"/>
                    <a:gd name="T81" fmla="*/ 4 h 155"/>
                    <a:gd name="T82" fmla="*/ 77 w 154"/>
                    <a:gd name="T83" fmla="*/ 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4" h="155">
                      <a:moveTo>
                        <a:pt x="77" y="10"/>
                      </a:moveTo>
                      <a:lnTo>
                        <a:pt x="59" y="12"/>
                      </a:lnTo>
                      <a:lnTo>
                        <a:pt x="42" y="19"/>
                      </a:lnTo>
                      <a:lnTo>
                        <a:pt x="24" y="35"/>
                      </a:lnTo>
                      <a:lnTo>
                        <a:pt x="12" y="55"/>
                      </a:lnTo>
                      <a:lnTo>
                        <a:pt x="8" y="78"/>
                      </a:lnTo>
                      <a:lnTo>
                        <a:pt x="10" y="96"/>
                      </a:lnTo>
                      <a:lnTo>
                        <a:pt x="16" y="112"/>
                      </a:lnTo>
                      <a:lnTo>
                        <a:pt x="32" y="131"/>
                      </a:lnTo>
                      <a:lnTo>
                        <a:pt x="53" y="143"/>
                      </a:lnTo>
                      <a:lnTo>
                        <a:pt x="77" y="147"/>
                      </a:lnTo>
                      <a:lnTo>
                        <a:pt x="93" y="145"/>
                      </a:lnTo>
                      <a:lnTo>
                        <a:pt x="109" y="139"/>
                      </a:lnTo>
                      <a:lnTo>
                        <a:pt x="130" y="122"/>
                      </a:lnTo>
                      <a:lnTo>
                        <a:pt x="140" y="102"/>
                      </a:lnTo>
                      <a:lnTo>
                        <a:pt x="144" y="78"/>
                      </a:lnTo>
                      <a:lnTo>
                        <a:pt x="142" y="61"/>
                      </a:lnTo>
                      <a:lnTo>
                        <a:pt x="136" y="45"/>
                      </a:lnTo>
                      <a:lnTo>
                        <a:pt x="120" y="25"/>
                      </a:lnTo>
                      <a:lnTo>
                        <a:pt x="99" y="14"/>
                      </a:lnTo>
                      <a:lnTo>
                        <a:pt x="77" y="10"/>
                      </a:lnTo>
                      <a:close/>
                      <a:moveTo>
                        <a:pt x="77" y="0"/>
                      </a:moveTo>
                      <a:lnTo>
                        <a:pt x="103" y="6"/>
                      </a:lnTo>
                      <a:lnTo>
                        <a:pt x="126" y="19"/>
                      </a:lnTo>
                      <a:lnTo>
                        <a:pt x="144" y="41"/>
                      </a:lnTo>
                      <a:lnTo>
                        <a:pt x="150" y="59"/>
                      </a:lnTo>
                      <a:lnTo>
                        <a:pt x="154" y="78"/>
                      </a:lnTo>
                      <a:lnTo>
                        <a:pt x="148" y="104"/>
                      </a:lnTo>
                      <a:lnTo>
                        <a:pt x="136" y="129"/>
                      </a:lnTo>
                      <a:lnTo>
                        <a:pt x="114" y="145"/>
                      </a:lnTo>
                      <a:lnTo>
                        <a:pt x="95" y="153"/>
                      </a:lnTo>
                      <a:lnTo>
                        <a:pt x="77" y="155"/>
                      </a:lnTo>
                      <a:lnTo>
                        <a:pt x="51" y="151"/>
                      </a:lnTo>
                      <a:lnTo>
                        <a:pt x="26" y="137"/>
                      </a:lnTo>
                      <a:lnTo>
                        <a:pt x="10" y="116"/>
                      </a:lnTo>
                      <a:lnTo>
                        <a:pt x="2" y="98"/>
                      </a:lnTo>
                      <a:lnTo>
                        <a:pt x="0" y="78"/>
                      </a:lnTo>
                      <a:lnTo>
                        <a:pt x="4" y="51"/>
                      </a:lnTo>
                      <a:lnTo>
                        <a:pt x="18" y="29"/>
                      </a:lnTo>
                      <a:lnTo>
                        <a:pt x="38" y="10"/>
                      </a:lnTo>
                      <a:lnTo>
                        <a:pt x="57" y="4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Freeform 204">
                  <a:extLst>
                    <a:ext uri="{FF2B5EF4-FFF2-40B4-BE49-F238E27FC236}">
                      <a16:creationId xmlns:a16="http://schemas.microsoft.com/office/drawing/2014/main" id="{286935C5-A7EF-4B75-A411-2908519D66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925653" y="2870374"/>
                  <a:ext cx="269654" cy="186464"/>
                </a:xfrm>
                <a:custGeom>
                  <a:avLst/>
                  <a:gdLst>
                    <a:gd name="T0" fmla="*/ 6 w 94"/>
                    <a:gd name="T1" fmla="*/ 6 h 65"/>
                    <a:gd name="T2" fmla="*/ 6 w 94"/>
                    <a:gd name="T3" fmla="*/ 55 h 65"/>
                    <a:gd name="T4" fmla="*/ 88 w 94"/>
                    <a:gd name="T5" fmla="*/ 55 h 65"/>
                    <a:gd name="T6" fmla="*/ 88 w 94"/>
                    <a:gd name="T7" fmla="*/ 6 h 65"/>
                    <a:gd name="T8" fmla="*/ 6 w 94"/>
                    <a:gd name="T9" fmla="*/ 6 h 65"/>
                    <a:gd name="T10" fmla="*/ 4 w 94"/>
                    <a:gd name="T11" fmla="*/ 0 h 65"/>
                    <a:gd name="T12" fmla="*/ 88 w 94"/>
                    <a:gd name="T13" fmla="*/ 0 h 65"/>
                    <a:gd name="T14" fmla="*/ 94 w 94"/>
                    <a:gd name="T15" fmla="*/ 4 h 65"/>
                    <a:gd name="T16" fmla="*/ 94 w 94"/>
                    <a:gd name="T17" fmla="*/ 61 h 65"/>
                    <a:gd name="T18" fmla="*/ 88 w 94"/>
                    <a:gd name="T19" fmla="*/ 65 h 65"/>
                    <a:gd name="T20" fmla="*/ 67 w 94"/>
                    <a:gd name="T21" fmla="*/ 65 h 65"/>
                    <a:gd name="T22" fmla="*/ 29 w 94"/>
                    <a:gd name="T23" fmla="*/ 65 h 65"/>
                    <a:gd name="T24" fmla="*/ 4 w 94"/>
                    <a:gd name="T25" fmla="*/ 65 h 65"/>
                    <a:gd name="T26" fmla="*/ 0 w 94"/>
                    <a:gd name="T27" fmla="*/ 61 h 65"/>
                    <a:gd name="T28" fmla="*/ 0 w 94"/>
                    <a:gd name="T29" fmla="*/ 4 h 65"/>
                    <a:gd name="T30" fmla="*/ 4 w 94"/>
                    <a:gd name="T31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4" h="65">
                      <a:moveTo>
                        <a:pt x="6" y="6"/>
                      </a:moveTo>
                      <a:lnTo>
                        <a:pt x="6" y="55"/>
                      </a:lnTo>
                      <a:lnTo>
                        <a:pt x="88" y="55"/>
                      </a:lnTo>
                      <a:lnTo>
                        <a:pt x="88" y="6"/>
                      </a:lnTo>
                      <a:lnTo>
                        <a:pt x="6" y="6"/>
                      </a:lnTo>
                      <a:close/>
                      <a:moveTo>
                        <a:pt x="4" y="0"/>
                      </a:moveTo>
                      <a:lnTo>
                        <a:pt x="88" y="0"/>
                      </a:lnTo>
                      <a:lnTo>
                        <a:pt x="94" y="4"/>
                      </a:lnTo>
                      <a:lnTo>
                        <a:pt x="94" y="61"/>
                      </a:lnTo>
                      <a:lnTo>
                        <a:pt x="88" y="65"/>
                      </a:lnTo>
                      <a:lnTo>
                        <a:pt x="67" y="65"/>
                      </a:lnTo>
                      <a:lnTo>
                        <a:pt x="29" y="65"/>
                      </a:lnTo>
                      <a:lnTo>
                        <a:pt x="4" y="65"/>
                      </a:lnTo>
                      <a:lnTo>
                        <a:pt x="0" y="61"/>
                      </a:lnTo>
                      <a:lnTo>
                        <a:pt x="0" y="4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" name="Rectangle 206">
                  <a:extLst>
                    <a:ext uri="{FF2B5EF4-FFF2-40B4-BE49-F238E27FC236}">
                      <a16:creationId xmlns:a16="http://schemas.microsoft.com/office/drawing/2014/main" id="{BB3019FF-088A-446A-8CE2-9EB1A8AF15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6055" y="3068310"/>
                  <a:ext cx="68848" cy="22949"/>
                </a:xfrm>
                <a:prstGeom prst="rect">
                  <a:avLst/>
                </a:prstGeom>
                <a:solidFill>
                  <a:srgbClr val="FFFFFF"/>
                </a:solidFill>
                <a:ln w="0">
                  <a:noFill/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8" name="Freeform 207">
                  <a:extLst>
                    <a:ext uri="{FF2B5EF4-FFF2-40B4-BE49-F238E27FC236}">
                      <a16:creationId xmlns:a16="http://schemas.microsoft.com/office/drawing/2014/main" id="{F9E19A09-A3F8-43FE-89D2-46726B2F536D}"/>
                    </a:ext>
                  </a:extLst>
                </p:cNvPr>
                <p:cNvSpPr/>
                <p:nvPr/>
              </p:nvSpPr>
              <p:spPr bwMode="auto">
                <a:xfrm>
                  <a:off x="6991631" y="3102734"/>
                  <a:ext cx="131958" cy="17212"/>
                </a:xfrm>
                <a:custGeom>
                  <a:avLst/>
                  <a:gdLst>
                    <a:gd name="T0" fmla="*/ 4 w 46"/>
                    <a:gd name="T1" fmla="*/ 0 h 6"/>
                    <a:gd name="T2" fmla="*/ 44 w 46"/>
                    <a:gd name="T3" fmla="*/ 0 h 6"/>
                    <a:gd name="T4" fmla="*/ 46 w 46"/>
                    <a:gd name="T5" fmla="*/ 2 h 6"/>
                    <a:gd name="T6" fmla="*/ 44 w 46"/>
                    <a:gd name="T7" fmla="*/ 6 h 6"/>
                    <a:gd name="T8" fmla="*/ 4 w 46"/>
                    <a:gd name="T9" fmla="*/ 6 h 6"/>
                    <a:gd name="T10" fmla="*/ 0 w 46"/>
                    <a:gd name="T11" fmla="*/ 2 h 6"/>
                    <a:gd name="T12" fmla="*/ 4 w 46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" h="6">
                      <a:moveTo>
                        <a:pt x="4" y="0"/>
                      </a:moveTo>
                      <a:lnTo>
                        <a:pt x="44" y="0"/>
                      </a:lnTo>
                      <a:lnTo>
                        <a:pt x="46" y="2"/>
                      </a:lnTo>
                      <a:lnTo>
                        <a:pt x="44" y="6"/>
                      </a:lnTo>
                      <a:lnTo>
                        <a:pt x="4" y="6"/>
                      </a:lnTo>
                      <a:lnTo>
                        <a:pt x="0" y="2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0D32F7F8-1530-43DD-AAC6-1CCD621FA2FC}"/>
                </a:ext>
              </a:extLst>
            </p:cNvPr>
            <p:cNvGrpSpPr/>
            <p:nvPr/>
          </p:nvGrpSpPr>
          <p:grpSpPr>
            <a:xfrm>
              <a:off x="5249860" y="1931441"/>
              <a:ext cx="542344" cy="311952"/>
              <a:chOff x="5238881" y="1826181"/>
              <a:chExt cx="763063" cy="438906"/>
            </a:xfrm>
          </p:grpSpPr>
          <p:sp>
            <p:nvSpPr>
              <p:cNvPr id="29" name="Freeform 80">
                <a:extLst>
                  <a:ext uri="{FF2B5EF4-FFF2-40B4-BE49-F238E27FC236}">
                    <a16:creationId xmlns:a16="http://schemas.microsoft.com/office/drawing/2014/main" id="{C4AEAE7F-61F9-4715-9E8E-873AE8209F25}"/>
                  </a:ext>
                </a:extLst>
              </p:cNvPr>
              <p:cNvSpPr/>
              <p:nvPr/>
            </p:nvSpPr>
            <p:spPr bwMode="auto">
              <a:xfrm>
                <a:off x="5238881" y="1872080"/>
                <a:ext cx="203676" cy="347109"/>
              </a:xfrm>
              <a:custGeom>
                <a:avLst/>
                <a:gdLst>
                  <a:gd name="T0" fmla="*/ 61 w 71"/>
                  <a:gd name="T1" fmla="*/ 0 h 121"/>
                  <a:gd name="T2" fmla="*/ 65 w 71"/>
                  <a:gd name="T3" fmla="*/ 0 h 121"/>
                  <a:gd name="T4" fmla="*/ 67 w 71"/>
                  <a:gd name="T5" fmla="*/ 2 h 121"/>
                  <a:gd name="T6" fmla="*/ 71 w 71"/>
                  <a:gd name="T7" fmla="*/ 7 h 121"/>
                  <a:gd name="T8" fmla="*/ 71 w 71"/>
                  <a:gd name="T9" fmla="*/ 11 h 121"/>
                  <a:gd name="T10" fmla="*/ 71 w 71"/>
                  <a:gd name="T11" fmla="*/ 15 h 121"/>
                  <a:gd name="T12" fmla="*/ 67 w 71"/>
                  <a:gd name="T13" fmla="*/ 17 h 121"/>
                  <a:gd name="T14" fmla="*/ 26 w 71"/>
                  <a:gd name="T15" fmla="*/ 60 h 121"/>
                  <a:gd name="T16" fmla="*/ 67 w 71"/>
                  <a:gd name="T17" fmla="*/ 102 h 121"/>
                  <a:gd name="T18" fmla="*/ 71 w 71"/>
                  <a:gd name="T19" fmla="*/ 106 h 121"/>
                  <a:gd name="T20" fmla="*/ 71 w 71"/>
                  <a:gd name="T21" fmla="*/ 108 h 121"/>
                  <a:gd name="T22" fmla="*/ 71 w 71"/>
                  <a:gd name="T23" fmla="*/ 112 h 121"/>
                  <a:gd name="T24" fmla="*/ 67 w 71"/>
                  <a:gd name="T25" fmla="*/ 117 h 121"/>
                  <a:gd name="T26" fmla="*/ 61 w 71"/>
                  <a:gd name="T27" fmla="*/ 121 h 121"/>
                  <a:gd name="T28" fmla="*/ 53 w 71"/>
                  <a:gd name="T29" fmla="*/ 117 h 121"/>
                  <a:gd name="T30" fmla="*/ 4 w 71"/>
                  <a:gd name="T31" fmla="*/ 68 h 121"/>
                  <a:gd name="T32" fmla="*/ 0 w 71"/>
                  <a:gd name="T33" fmla="*/ 60 h 121"/>
                  <a:gd name="T34" fmla="*/ 4 w 71"/>
                  <a:gd name="T35" fmla="*/ 51 h 121"/>
                  <a:gd name="T36" fmla="*/ 53 w 71"/>
                  <a:gd name="T37" fmla="*/ 2 h 121"/>
                  <a:gd name="T38" fmla="*/ 57 w 71"/>
                  <a:gd name="T39" fmla="*/ 0 h 121"/>
                  <a:gd name="T40" fmla="*/ 61 w 71"/>
                  <a:gd name="T41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" h="121">
                    <a:moveTo>
                      <a:pt x="61" y="0"/>
                    </a:moveTo>
                    <a:lnTo>
                      <a:pt x="65" y="0"/>
                    </a:lnTo>
                    <a:lnTo>
                      <a:pt x="67" y="2"/>
                    </a:lnTo>
                    <a:lnTo>
                      <a:pt x="71" y="7"/>
                    </a:lnTo>
                    <a:lnTo>
                      <a:pt x="71" y="11"/>
                    </a:lnTo>
                    <a:lnTo>
                      <a:pt x="71" y="15"/>
                    </a:lnTo>
                    <a:lnTo>
                      <a:pt x="67" y="17"/>
                    </a:lnTo>
                    <a:lnTo>
                      <a:pt x="26" y="60"/>
                    </a:lnTo>
                    <a:lnTo>
                      <a:pt x="67" y="102"/>
                    </a:lnTo>
                    <a:lnTo>
                      <a:pt x="71" y="106"/>
                    </a:lnTo>
                    <a:lnTo>
                      <a:pt x="71" y="108"/>
                    </a:lnTo>
                    <a:lnTo>
                      <a:pt x="71" y="112"/>
                    </a:lnTo>
                    <a:lnTo>
                      <a:pt x="67" y="117"/>
                    </a:lnTo>
                    <a:lnTo>
                      <a:pt x="61" y="121"/>
                    </a:lnTo>
                    <a:lnTo>
                      <a:pt x="53" y="117"/>
                    </a:lnTo>
                    <a:lnTo>
                      <a:pt x="4" y="68"/>
                    </a:lnTo>
                    <a:lnTo>
                      <a:pt x="0" y="60"/>
                    </a:lnTo>
                    <a:lnTo>
                      <a:pt x="4" y="51"/>
                    </a:lnTo>
                    <a:lnTo>
                      <a:pt x="53" y="2"/>
                    </a:lnTo>
                    <a:lnTo>
                      <a:pt x="57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0F4C34EB-EE84-489C-AE25-D13E4A506CFF}"/>
                  </a:ext>
                </a:extLst>
              </p:cNvPr>
              <p:cNvGrpSpPr/>
              <p:nvPr/>
            </p:nvGrpSpPr>
            <p:grpSpPr>
              <a:xfrm>
                <a:off x="5557301" y="1826181"/>
                <a:ext cx="444643" cy="438906"/>
                <a:chOff x="5557301" y="1829049"/>
                <a:chExt cx="444643" cy="438906"/>
              </a:xfrm>
            </p:grpSpPr>
            <p:sp>
              <p:nvSpPr>
                <p:cNvPr id="31" name="Freeform 208">
                  <a:extLst>
                    <a:ext uri="{FF2B5EF4-FFF2-40B4-BE49-F238E27FC236}">
                      <a16:creationId xmlns:a16="http://schemas.microsoft.com/office/drawing/2014/main" id="{D3C228F1-17A5-4714-8445-0ADB0E3B78C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557301" y="1829049"/>
                  <a:ext cx="444643" cy="438906"/>
                </a:xfrm>
                <a:custGeom>
                  <a:avLst/>
                  <a:gdLst>
                    <a:gd name="T0" fmla="*/ 78 w 155"/>
                    <a:gd name="T1" fmla="*/ 8 h 153"/>
                    <a:gd name="T2" fmla="*/ 61 w 155"/>
                    <a:gd name="T3" fmla="*/ 10 h 153"/>
                    <a:gd name="T4" fmla="*/ 43 w 155"/>
                    <a:gd name="T5" fmla="*/ 16 h 153"/>
                    <a:gd name="T6" fmla="*/ 25 w 155"/>
                    <a:gd name="T7" fmla="*/ 33 h 153"/>
                    <a:gd name="T8" fmla="*/ 13 w 155"/>
                    <a:gd name="T9" fmla="*/ 53 h 153"/>
                    <a:gd name="T10" fmla="*/ 9 w 155"/>
                    <a:gd name="T11" fmla="*/ 77 h 153"/>
                    <a:gd name="T12" fmla="*/ 11 w 155"/>
                    <a:gd name="T13" fmla="*/ 94 h 153"/>
                    <a:gd name="T14" fmla="*/ 19 w 155"/>
                    <a:gd name="T15" fmla="*/ 110 h 153"/>
                    <a:gd name="T16" fmla="*/ 33 w 155"/>
                    <a:gd name="T17" fmla="*/ 128 h 153"/>
                    <a:gd name="T18" fmla="*/ 55 w 155"/>
                    <a:gd name="T19" fmla="*/ 141 h 153"/>
                    <a:gd name="T20" fmla="*/ 78 w 155"/>
                    <a:gd name="T21" fmla="*/ 145 h 153"/>
                    <a:gd name="T22" fmla="*/ 94 w 155"/>
                    <a:gd name="T23" fmla="*/ 143 h 153"/>
                    <a:gd name="T24" fmla="*/ 112 w 155"/>
                    <a:gd name="T25" fmla="*/ 137 h 153"/>
                    <a:gd name="T26" fmla="*/ 130 w 155"/>
                    <a:gd name="T27" fmla="*/ 120 h 153"/>
                    <a:gd name="T28" fmla="*/ 143 w 155"/>
                    <a:gd name="T29" fmla="*/ 100 h 153"/>
                    <a:gd name="T30" fmla="*/ 147 w 155"/>
                    <a:gd name="T31" fmla="*/ 77 h 153"/>
                    <a:gd name="T32" fmla="*/ 145 w 155"/>
                    <a:gd name="T33" fmla="*/ 59 h 153"/>
                    <a:gd name="T34" fmla="*/ 136 w 155"/>
                    <a:gd name="T35" fmla="*/ 43 h 153"/>
                    <a:gd name="T36" fmla="*/ 122 w 155"/>
                    <a:gd name="T37" fmla="*/ 24 h 153"/>
                    <a:gd name="T38" fmla="*/ 100 w 155"/>
                    <a:gd name="T39" fmla="*/ 12 h 153"/>
                    <a:gd name="T40" fmla="*/ 78 w 155"/>
                    <a:gd name="T41" fmla="*/ 8 h 153"/>
                    <a:gd name="T42" fmla="*/ 78 w 155"/>
                    <a:gd name="T43" fmla="*/ 0 h 153"/>
                    <a:gd name="T44" fmla="*/ 104 w 155"/>
                    <a:gd name="T45" fmla="*/ 4 h 153"/>
                    <a:gd name="T46" fmla="*/ 126 w 155"/>
                    <a:gd name="T47" fmla="*/ 18 h 153"/>
                    <a:gd name="T48" fmla="*/ 145 w 155"/>
                    <a:gd name="T49" fmla="*/ 39 h 153"/>
                    <a:gd name="T50" fmla="*/ 153 w 155"/>
                    <a:gd name="T51" fmla="*/ 57 h 153"/>
                    <a:gd name="T52" fmla="*/ 155 w 155"/>
                    <a:gd name="T53" fmla="*/ 77 h 153"/>
                    <a:gd name="T54" fmla="*/ 151 w 155"/>
                    <a:gd name="T55" fmla="*/ 102 h 153"/>
                    <a:gd name="T56" fmla="*/ 136 w 155"/>
                    <a:gd name="T57" fmla="*/ 126 h 153"/>
                    <a:gd name="T58" fmla="*/ 116 w 155"/>
                    <a:gd name="T59" fmla="*/ 145 h 153"/>
                    <a:gd name="T60" fmla="*/ 96 w 155"/>
                    <a:gd name="T61" fmla="*/ 151 h 153"/>
                    <a:gd name="T62" fmla="*/ 78 w 155"/>
                    <a:gd name="T63" fmla="*/ 153 h 153"/>
                    <a:gd name="T64" fmla="*/ 51 w 155"/>
                    <a:gd name="T65" fmla="*/ 149 h 153"/>
                    <a:gd name="T66" fmla="*/ 29 w 155"/>
                    <a:gd name="T67" fmla="*/ 137 h 153"/>
                    <a:gd name="T68" fmla="*/ 11 w 155"/>
                    <a:gd name="T69" fmla="*/ 114 h 153"/>
                    <a:gd name="T70" fmla="*/ 3 w 155"/>
                    <a:gd name="T71" fmla="*/ 96 h 153"/>
                    <a:gd name="T72" fmla="*/ 0 w 155"/>
                    <a:gd name="T73" fmla="*/ 77 h 153"/>
                    <a:gd name="T74" fmla="*/ 5 w 155"/>
                    <a:gd name="T75" fmla="*/ 51 h 153"/>
                    <a:gd name="T76" fmla="*/ 19 w 155"/>
                    <a:gd name="T77" fmla="*/ 27 h 153"/>
                    <a:gd name="T78" fmla="*/ 39 w 155"/>
                    <a:gd name="T79" fmla="*/ 10 h 153"/>
                    <a:gd name="T80" fmla="*/ 59 w 155"/>
                    <a:gd name="T81" fmla="*/ 2 h 153"/>
                    <a:gd name="T82" fmla="*/ 78 w 155"/>
                    <a:gd name="T83" fmla="*/ 0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5" h="153">
                      <a:moveTo>
                        <a:pt x="78" y="8"/>
                      </a:moveTo>
                      <a:lnTo>
                        <a:pt x="61" y="10"/>
                      </a:lnTo>
                      <a:lnTo>
                        <a:pt x="43" y="16"/>
                      </a:lnTo>
                      <a:lnTo>
                        <a:pt x="25" y="33"/>
                      </a:lnTo>
                      <a:lnTo>
                        <a:pt x="13" y="53"/>
                      </a:lnTo>
                      <a:lnTo>
                        <a:pt x="9" y="77"/>
                      </a:lnTo>
                      <a:lnTo>
                        <a:pt x="11" y="94"/>
                      </a:lnTo>
                      <a:lnTo>
                        <a:pt x="19" y="110"/>
                      </a:lnTo>
                      <a:lnTo>
                        <a:pt x="33" y="128"/>
                      </a:lnTo>
                      <a:lnTo>
                        <a:pt x="55" y="141"/>
                      </a:lnTo>
                      <a:lnTo>
                        <a:pt x="78" y="145"/>
                      </a:lnTo>
                      <a:lnTo>
                        <a:pt x="94" y="143"/>
                      </a:lnTo>
                      <a:lnTo>
                        <a:pt x="112" y="137"/>
                      </a:lnTo>
                      <a:lnTo>
                        <a:pt x="130" y="120"/>
                      </a:lnTo>
                      <a:lnTo>
                        <a:pt x="143" y="100"/>
                      </a:lnTo>
                      <a:lnTo>
                        <a:pt x="147" y="77"/>
                      </a:lnTo>
                      <a:lnTo>
                        <a:pt x="145" y="59"/>
                      </a:lnTo>
                      <a:lnTo>
                        <a:pt x="136" y="43"/>
                      </a:lnTo>
                      <a:lnTo>
                        <a:pt x="122" y="24"/>
                      </a:lnTo>
                      <a:lnTo>
                        <a:pt x="100" y="12"/>
                      </a:lnTo>
                      <a:lnTo>
                        <a:pt x="78" y="8"/>
                      </a:lnTo>
                      <a:close/>
                      <a:moveTo>
                        <a:pt x="78" y="0"/>
                      </a:moveTo>
                      <a:lnTo>
                        <a:pt x="104" y="4"/>
                      </a:lnTo>
                      <a:lnTo>
                        <a:pt x="126" y="18"/>
                      </a:lnTo>
                      <a:lnTo>
                        <a:pt x="145" y="39"/>
                      </a:lnTo>
                      <a:lnTo>
                        <a:pt x="153" y="57"/>
                      </a:lnTo>
                      <a:lnTo>
                        <a:pt x="155" y="77"/>
                      </a:lnTo>
                      <a:lnTo>
                        <a:pt x="151" y="102"/>
                      </a:lnTo>
                      <a:lnTo>
                        <a:pt x="136" y="126"/>
                      </a:lnTo>
                      <a:lnTo>
                        <a:pt x="116" y="145"/>
                      </a:lnTo>
                      <a:lnTo>
                        <a:pt x="96" y="151"/>
                      </a:lnTo>
                      <a:lnTo>
                        <a:pt x="78" y="153"/>
                      </a:lnTo>
                      <a:lnTo>
                        <a:pt x="51" y="149"/>
                      </a:lnTo>
                      <a:lnTo>
                        <a:pt x="29" y="137"/>
                      </a:lnTo>
                      <a:lnTo>
                        <a:pt x="11" y="114"/>
                      </a:lnTo>
                      <a:lnTo>
                        <a:pt x="3" y="96"/>
                      </a:lnTo>
                      <a:lnTo>
                        <a:pt x="0" y="77"/>
                      </a:lnTo>
                      <a:lnTo>
                        <a:pt x="5" y="51"/>
                      </a:lnTo>
                      <a:lnTo>
                        <a:pt x="19" y="27"/>
                      </a:lnTo>
                      <a:lnTo>
                        <a:pt x="39" y="10"/>
                      </a:lnTo>
                      <a:lnTo>
                        <a:pt x="59" y="2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" name="Freeform 209">
                  <a:extLst>
                    <a:ext uri="{FF2B5EF4-FFF2-40B4-BE49-F238E27FC236}">
                      <a16:creationId xmlns:a16="http://schemas.microsoft.com/office/drawing/2014/main" id="{52A5FAD0-CB9B-4E30-8B6A-CF54618DEB0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640494" y="1906504"/>
                  <a:ext cx="278261" cy="283998"/>
                </a:xfrm>
                <a:custGeom>
                  <a:avLst/>
                  <a:gdLst>
                    <a:gd name="T0" fmla="*/ 65 w 97"/>
                    <a:gd name="T1" fmla="*/ 79 h 99"/>
                    <a:gd name="T2" fmla="*/ 59 w 97"/>
                    <a:gd name="T3" fmla="*/ 89 h 99"/>
                    <a:gd name="T4" fmla="*/ 73 w 97"/>
                    <a:gd name="T5" fmla="*/ 81 h 99"/>
                    <a:gd name="T6" fmla="*/ 69 w 97"/>
                    <a:gd name="T7" fmla="*/ 73 h 99"/>
                    <a:gd name="T8" fmla="*/ 18 w 97"/>
                    <a:gd name="T9" fmla="*/ 75 h 99"/>
                    <a:gd name="T10" fmla="*/ 30 w 97"/>
                    <a:gd name="T11" fmla="*/ 85 h 99"/>
                    <a:gd name="T12" fmla="*/ 34 w 97"/>
                    <a:gd name="T13" fmla="*/ 85 h 99"/>
                    <a:gd name="T14" fmla="*/ 28 w 97"/>
                    <a:gd name="T15" fmla="*/ 73 h 99"/>
                    <a:gd name="T16" fmla="*/ 51 w 97"/>
                    <a:gd name="T17" fmla="*/ 87 h 99"/>
                    <a:gd name="T18" fmla="*/ 61 w 97"/>
                    <a:gd name="T19" fmla="*/ 77 h 99"/>
                    <a:gd name="T20" fmla="*/ 51 w 97"/>
                    <a:gd name="T21" fmla="*/ 71 h 99"/>
                    <a:gd name="T22" fmla="*/ 34 w 97"/>
                    <a:gd name="T23" fmla="*/ 73 h 99"/>
                    <a:gd name="T24" fmla="*/ 42 w 97"/>
                    <a:gd name="T25" fmla="*/ 85 h 99"/>
                    <a:gd name="T26" fmla="*/ 47 w 97"/>
                    <a:gd name="T27" fmla="*/ 71 h 99"/>
                    <a:gd name="T28" fmla="*/ 71 w 97"/>
                    <a:gd name="T29" fmla="*/ 61 h 99"/>
                    <a:gd name="T30" fmla="*/ 83 w 97"/>
                    <a:gd name="T31" fmla="*/ 71 h 99"/>
                    <a:gd name="T32" fmla="*/ 89 w 97"/>
                    <a:gd name="T33" fmla="*/ 53 h 99"/>
                    <a:gd name="T34" fmla="*/ 51 w 97"/>
                    <a:gd name="T35" fmla="*/ 53 h 99"/>
                    <a:gd name="T36" fmla="*/ 65 w 97"/>
                    <a:gd name="T37" fmla="*/ 67 h 99"/>
                    <a:gd name="T38" fmla="*/ 67 w 97"/>
                    <a:gd name="T39" fmla="*/ 53 h 99"/>
                    <a:gd name="T40" fmla="*/ 30 w 97"/>
                    <a:gd name="T41" fmla="*/ 53 h 99"/>
                    <a:gd name="T42" fmla="*/ 32 w 97"/>
                    <a:gd name="T43" fmla="*/ 67 h 99"/>
                    <a:gd name="T44" fmla="*/ 47 w 97"/>
                    <a:gd name="T45" fmla="*/ 53 h 99"/>
                    <a:gd name="T46" fmla="*/ 8 w 97"/>
                    <a:gd name="T47" fmla="*/ 53 h 99"/>
                    <a:gd name="T48" fmla="*/ 14 w 97"/>
                    <a:gd name="T49" fmla="*/ 71 h 99"/>
                    <a:gd name="T50" fmla="*/ 26 w 97"/>
                    <a:gd name="T51" fmla="*/ 61 h 99"/>
                    <a:gd name="T52" fmla="*/ 8 w 97"/>
                    <a:gd name="T53" fmla="*/ 53 h 99"/>
                    <a:gd name="T54" fmla="*/ 30 w 97"/>
                    <a:gd name="T55" fmla="*/ 38 h 99"/>
                    <a:gd name="T56" fmla="*/ 47 w 97"/>
                    <a:gd name="T57" fmla="*/ 46 h 99"/>
                    <a:gd name="T58" fmla="*/ 32 w 97"/>
                    <a:gd name="T59" fmla="*/ 32 h 99"/>
                    <a:gd name="T60" fmla="*/ 51 w 97"/>
                    <a:gd name="T61" fmla="*/ 32 h 99"/>
                    <a:gd name="T62" fmla="*/ 67 w 97"/>
                    <a:gd name="T63" fmla="*/ 46 h 99"/>
                    <a:gd name="T64" fmla="*/ 65 w 97"/>
                    <a:gd name="T65" fmla="*/ 32 h 99"/>
                    <a:gd name="T66" fmla="*/ 10 w 97"/>
                    <a:gd name="T67" fmla="*/ 36 h 99"/>
                    <a:gd name="T68" fmla="*/ 26 w 97"/>
                    <a:gd name="T69" fmla="*/ 46 h 99"/>
                    <a:gd name="T70" fmla="*/ 28 w 97"/>
                    <a:gd name="T71" fmla="*/ 30 h 99"/>
                    <a:gd name="T72" fmla="*/ 83 w 97"/>
                    <a:gd name="T73" fmla="*/ 28 h 99"/>
                    <a:gd name="T74" fmla="*/ 71 w 97"/>
                    <a:gd name="T75" fmla="*/ 38 h 99"/>
                    <a:gd name="T76" fmla="*/ 89 w 97"/>
                    <a:gd name="T77" fmla="*/ 46 h 99"/>
                    <a:gd name="T78" fmla="*/ 83 w 97"/>
                    <a:gd name="T79" fmla="*/ 28 h 99"/>
                    <a:gd name="T80" fmla="*/ 51 w 97"/>
                    <a:gd name="T81" fmla="*/ 28 h 99"/>
                    <a:gd name="T82" fmla="*/ 59 w 97"/>
                    <a:gd name="T83" fmla="*/ 20 h 99"/>
                    <a:gd name="T84" fmla="*/ 51 w 97"/>
                    <a:gd name="T85" fmla="*/ 12 h 99"/>
                    <a:gd name="T86" fmla="*/ 42 w 97"/>
                    <a:gd name="T87" fmla="*/ 14 h 99"/>
                    <a:gd name="T88" fmla="*/ 34 w 97"/>
                    <a:gd name="T89" fmla="*/ 28 h 99"/>
                    <a:gd name="T90" fmla="*/ 47 w 97"/>
                    <a:gd name="T91" fmla="*/ 12 h 99"/>
                    <a:gd name="T92" fmla="*/ 63 w 97"/>
                    <a:gd name="T93" fmla="*/ 14 h 99"/>
                    <a:gd name="T94" fmla="*/ 69 w 97"/>
                    <a:gd name="T95" fmla="*/ 26 h 99"/>
                    <a:gd name="T96" fmla="*/ 73 w 97"/>
                    <a:gd name="T97" fmla="*/ 18 h 99"/>
                    <a:gd name="T98" fmla="*/ 59 w 97"/>
                    <a:gd name="T99" fmla="*/ 10 h 99"/>
                    <a:gd name="T100" fmla="*/ 30 w 97"/>
                    <a:gd name="T101" fmla="*/ 14 h 99"/>
                    <a:gd name="T102" fmla="*/ 18 w 97"/>
                    <a:gd name="T103" fmla="*/ 24 h 99"/>
                    <a:gd name="T104" fmla="*/ 32 w 97"/>
                    <a:gd name="T105" fmla="*/ 20 h 99"/>
                    <a:gd name="T106" fmla="*/ 38 w 97"/>
                    <a:gd name="T107" fmla="*/ 10 h 99"/>
                    <a:gd name="T108" fmla="*/ 67 w 97"/>
                    <a:gd name="T109" fmla="*/ 4 h 99"/>
                    <a:gd name="T110" fmla="*/ 93 w 97"/>
                    <a:gd name="T111" fmla="*/ 30 h 99"/>
                    <a:gd name="T112" fmla="*/ 93 w 97"/>
                    <a:gd name="T113" fmla="*/ 69 h 99"/>
                    <a:gd name="T114" fmla="*/ 67 w 97"/>
                    <a:gd name="T115" fmla="*/ 95 h 99"/>
                    <a:gd name="T116" fmla="*/ 30 w 97"/>
                    <a:gd name="T117" fmla="*/ 95 h 99"/>
                    <a:gd name="T118" fmla="*/ 4 w 97"/>
                    <a:gd name="T119" fmla="*/ 69 h 99"/>
                    <a:gd name="T120" fmla="*/ 4 w 97"/>
                    <a:gd name="T121" fmla="*/ 30 h 99"/>
                    <a:gd name="T122" fmla="*/ 30 w 97"/>
                    <a:gd name="T123" fmla="*/ 4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97" h="99">
                      <a:moveTo>
                        <a:pt x="69" y="73"/>
                      </a:moveTo>
                      <a:lnTo>
                        <a:pt x="65" y="79"/>
                      </a:lnTo>
                      <a:lnTo>
                        <a:pt x="63" y="85"/>
                      </a:lnTo>
                      <a:lnTo>
                        <a:pt x="59" y="89"/>
                      </a:lnTo>
                      <a:lnTo>
                        <a:pt x="67" y="85"/>
                      </a:lnTo>
                      <a:lnTo>
                        <a:pt x="73" y="81"/>
                      </a:lnTo>
                      <a:lnTo>
                        <a:pt x="79" y="75"/>
                      </a:lnTo>
                      <a:lnTo>
                        <a:pt x="69" y="73"/>
                      </a:lnTo>
                      <a:close/>
                      <a:moveTo>
                        <a:pt x="28" y="73"/>
                      </a:moveTo>
                      <a:lnTo>
                        <a:pt x="18" y="75"/>
                      </a:lnTo>
                      <a:lnTo>
                        <a:pt x="24" y="81"/>
                      </a:lnTo>
                      <a:lnTo>
                        <a:pt x="30" y="85"/>
                      </a:lnTo>
                      <a:lnTo>
                        <a:pt x="38" y="89"/>
                      </a:lnTo>
                      <a:lnTo>
                        <a:pt x="34" y="85"/>
                      </a:lnTo>
                      <a:lnTo>
                        <a:pt x="32" y="79"/>
                      </a:lnTo>
                      <a:lnTo>
                        <a:pt x="28" y="73"/>
                      </a:lnTo>
                      <a:close/>
                      <a:moveTo>
                        <a:pt x="51" y="71"/>
                      </a:moveTo>
                      <a:lnTo>
                        <a:pt x="51" y="87"/>
                      </a:lnTo>
                      <a:lnTo>
                        <a:pt x="55" y="85"/>
                      </a:lnTo>
                      <a:lnTo>
                        <a:pt x="61" y="77"/>
                      </a:lnTo>
                      <a:lnTo>
                        <a:pt x="63" y="73"/>
                      </a:lnTo>
                      <a:lnTo>
                        <a:pt x="51" y="71"/>
                      </a:lnTo>
                      <a:close/>
                      <a:moveTo>
                        <a:pt x="47" y="71"/>
                      </a:moveTo>
                      <a:lnTo>
                        <a:pt x="34" y="73"/>
                      </a:lnTo>
                      <a:lnTo>
                        <a:pt x="38" y="79"/>
                      </a:lnTo>
                      <a:lnTo>
                        <a:pt x="42" y="85"/>
                      </a:lnTo>
                      <a:lnTo>
                        <a:pt x="47" y="87"/>
                      </a:lnTo>
                      <a:lnTo>
                        <a:pt x="47" y="71"/>
                      </a:lnTo>
                      <a:close/>
                      <a:moveTo>
                        <a:pt x="71" y="53"/>
                      </a:moveTo>
                      <a:lnTo>
                        <a:pt x="71" y="61"/>
                      </a:lnTo>
                      <a:lnTo>
                        <a:pt x="69" y="69"/>
                      </a:lnTo>
                      <a:lnTo>
                        <a:pt x="83" y="71"/>
                      </a:lnTo>
                      <a:lnTo>
                        <a:pt x="87" y="63"/>
                      </a:lnTo>
                      <a:lnTo>
                        <a:pt x="89" y="53"/>
                      </a:lnTo>
                      <a:lnTo>
                        <a:pt x="71" y="53"/>
                      </a:lnTo>
                      <a:close/>
                      <a:moveTo>
                        <a:pt x="51" y="53"/>
                      </a:moveTo>
                      <a:lnTo>
                        <a:pt x="51" y="67"/>
                      </a:lnTo>
                      <a:lnTo>
                        <a:pt x="65" y="67"/>
                      </a:lnTo>
                      <a:lnTo>
                        <a:pt x="67" y="61"/>
                      </a:lnTo>
                      <a:lnTo>
                        <a:pt x="67" y="53"/>
                      </a:lnTo>
                      <a:lnTo>
                        <a:pt x="51" y="53"/>
                      </a:lnTo>
                      <a:close/>
                      <a:moveTo>
                        <a:pt x="30" y="53"/>
                      </a:moveTo>
                      <a:lnTo>
                        <a:pt x="30" y="61"/>
                      </a:lnTo>
                      <a:lnTo>
                        <a:pt x="32" y="67"/>
                      </a:lnTo>
                      <a:lnTo>
                        <a:pt x="47" y="67"/>
                      </a:lnTo>
                      <a:lnTo>
                        <a:pt x="47" y="53"/>
                      </a:lnTo>
                      <a:lnTo>
                        <a:pt x="30" y="53"/>
                      </a:lnTo>
                      <a:close/>
                      <a:moveTo>
                        <a:pt x="8" y="53"/>
                      </a:moveTo>
                      <a:lnTo>
                        <a:pt x="10" y="63"/>
                      </a:lnTo>
                      <a:lnTo>
                        <a:pt x="14" y="71"/>
                      </a:lnTo>
                      <a:lnTo>
                        <a:pt x="28" y="69"/>
                      </a:lnTo>
                      <a:lnTo>
                        <a:pt x="26" y="61"/>
                      </a:lnTo>
                      <a:lnTo>
                        <a:pt x="26" y="53"/>
                      </a:lnTo>
                      <a:lnTo>
                        <a:pt x="8" y="53"/>
                      </a:lnTo>
                      <a:close/>
                      <a:moveTo>
                        <a:pt x="32" y="32"/>
                      </a:moveTo>
                      <a:lnTo>
                        <a:pt x="30" y="38"/>
                      </a:lnTo>
                      <a:lnTo>
                        <a:pt x="30" y="46"/>
                      </a:lnTo>
                      <a:lnTo>
                        <a:pt x="47" y="46"/>
                      </a:lnTo>
                      <a:lnTo>
                        <a:pt x="47" y="32"/>
                      </a:lnTo>
                      <a:lnTo>
                        <a:pt x="32" y="32"/>
                      </a:lnTo>
                      <a:close/>
                      <a:moveTo>
                        <a:pt x="65" y="32"/>
                      </a:moveTo>
                      <a:lnTo>
                        <a:pt x="51" y="32"/>
                      </a:lnTo>
                      <a:lnTo>
                        <a:pt x="51" y="46"/>
                      </a:lnTo>
                      <a:lnTo>
                        <a:pt x="67" y="46"/>
                      </a:lnTo>
                      <a:lnTo>
                        <a:pt x="67" y="38"/>
                      </a:lnTo>
                      <a:lnTo>
                        <a:pt x="65" y="32"/>
                      </a:lnTo>
                      <a:close/>
                      <a:moveTo>
                        <a:pt x="14" y="28"/>
                      </a:moveTo>
                      <a:lnTo>
                        <a:pt x="10" y="36"/>
                      </a:lnTo>
                      <a:lnTo>
                        <a:pt x="8" y="46"/>
                      </a:lnTo>
                      <a:lnTo>
                        <a:pt x="26" y="46"/>
                      </a:lnTo>
                      <a:lnTo>
                        <a:pt x="26" y="38"/>
                      </a:lnTo>
                      <a:lnTo>
                        <a:pt x="28" y="30"/>
                      </a:lnTo>
                      <a:lnTo>
                        <a:pt x="14" y="28"/>
                      </a:lnTo>
                      <a:close/>
                      <a:moveTo>
                        <a:pt x="83" y="28"/>
                      </a:moveTo>
                      <a:lnTo>
                        <a:pt x="69" y="30"/>
                      </a:lnTo>
                      <a:lnTo>
                        <a:pt x="71" y="38"/>
                      </a:lnTo>
                      <a:lnTo>
                        <a:pt x="71" y="46"/>
                      </a:lnTo>
                      <a:lnTo>
                        <a:pt x="89" y="46"/>
                      </a:lnTo>
                      <a:lnTo>
                        <a:pt x="87" y="36"/>
                      </a:lnTo>
                      <a:lnTo>
                        <a:pt x="83" y="28"/>
                      </a:lnTo>
                      <a:close/>
                      <a:moveTo>
                        <a:pt x="51" y="12"/>
                      </a:moveTo>
                      <a:lnTo>
                        <a:pt x="51" y="28"/>
                      </a:lnTo>
                      <a:lnTo>
                        <a:pt x="63" y="28"/>
                      </a:lnTo>
                      <a:lnTo>
                        <a:pt x="59" y="20"/>
                      </a:lnTo>
                      <a:lnTo>
                        <a:pt x="55" y="14"/>
                      </a:lnTo>
                      <a:lnTo>
                        <a:pt x="51" y="12"/>
                      </a:lnTo>
                      <a:close/>
                      <a:moveTo>
                        <a:pt x="47" y="12"/>
                      </a:moveTo>
                      <a:lnTo>
                        <a:pt x="42" y="14"/>
                      </a:lnTo>
                      <a:lnTo>
                        <a:pt x="36" y="22"/>
                      </a:lnTo>
                      <a:lnTo>
                        <a:pt x="34" y="28"/>
                      </a:lnTo>
                      <a:lnTo>
                        <a:pt x="47" y="28"/>
                      </a:lnTo>
                      <a:lnTo>
                        <a:pt x="47" y="12"/>
                      </a:lnTo>
                      <a:close/>
                      <a:moveTo>
                        <a:pt x="59" y="10"/>
                      </a:moveTo>
                      <a:lnTo>
                        <a:pt x="63" y="14"/>
                      </a:lnTo>
                      <a:lnTo>
                        <a:pt x="65" y="20"/>
                      </a:lnTo>
                      <a:lnTo>
                        <a:pt x="69" y="26"/>
                      </a:lnTo>
                      <a:lnTo>
                        <a:pt x="79" y="24"/>
                      </a:lnTo>
                      <a:lnTo>
                        <a:pt x="73" y="18"/>
                      </a:lnTo>
                      <a:lnTo>
                        <a:pt x="67" y="14"/>
                      </a:lnTo>
                      <a:lnTo>
                        <a:pt x="59" y="10"/>
                      </a:lnTo>
                      <a:close/>
                      <a:moveTo>
                        <a:pt x="38" y="10"/>
                      </a:moveTo>
                      <a:lnTo>
                        <a:pt x="30" y="14"/>
                      </a:lnTo>
                      <a:lnTo>
                        <a:pt x="24" y="18"/>
                      </a:lnTo>
                      <a:lnTo>
                        <a:pt x="18" y="24"/>
                      </a:lnTo>
                      <a:lnTo>
                        <a:pt x="28" y="26"/>
                      </a:lnTo>
                      <a:lnTo>
                        <a:pt x="32" y="20"/>
                      </a:lnTo>
                      <a:lnTo>
                        <a:pt x="34" y="14"/>
                      </a:lnTo>
                      <a:lnTo>
                        <a:pt x="38" y="10"/>
                      </a:lnTo>
                      <a:close/>
                      <a:moveTo>
                        <a:pt x="49" y="0"/>
                      </a:moveTo>
                      <a:lnTo>
                        <a:pt x="67" y="4"/>
                      </a:lnTo>
                      <a:lnTo>
                        <a:pt x="83" y="14"/>
                      </a:lnTo>
                      <a:lnTo>
                        <a:pt x="93" y="30"/>
                      </a:lnTo>
                      <a:lnTo>
                        <a:pt x="97" y="50"/>
                      </a:lnTo>
                      <a:lnTo>
                        <a:pt x="93" y="69"/>
                      </a:lnTo>
                      <a:lnTo>
                        <a:pt x="83" y="85"/>
                      </a:lnTo>
                      <a:lnTo>
                        <a:pt x="67" y="95"/>
                      </a:lnTo>
                      <a:lnTo>
                        <a:pt x="49" y="99"/>
                      </a:lnTo>
                      <a:lnTo>
                        <a:pt x="30" y="95"/>
                      </a:lnTo>
                      <a:lnTo>
                        <a:pt x="14" y="85"/>
                      </a:lnTo>
                      <a:lnTo>
                        <a:pt x="4" y="69"/>
                      </a:lnTo>
                      <a:lnTo>
                        <a:pt x="0" y="50"/>
                      </a:lnTo>
                      <a:lnTo>
                        <a:pt x="4" y="30"/>
                      </a:lnTo>
                      <a:lnTo>
                        <a:pt x="14" y="14"/>
                      </a:lnTo>
                      <a:lnTo>
                        <a:pt x="30" y="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2B72938D-278F-49B7-85D1-75DAC228EB24}"/>
                </a:ext>
              </a:extLst>
            </p:cNvPr>
            <p:cNvGrpSpPr/>
            <p:nvPr/>
          </p:nvGrpSpPr>
          <p:grpSpPr>
            <a:xfrm>
              <a:off x="5249860" y="3270987"/>
              <a:ext cx="542344" cy="316028"/>
              <a:chOff x="5238881" y="3710891"/>
              <a:chExt cx="763063" cy="444643"/>
            </a:xfrm>
          </p:grpSpPr>
          <p:sp>
            <p:nvSpPr>
              <p:cNvPr id="24" name="Freeform 82">
                <a:extLst>
                  <a:ext uri="{FF2B5EF4-FFF2-40B4-BE49-F238E27FC236}">
                    <a16:creationId xmlns:a16="http://schemas.microsoft.com/office/drawing/2014/main" id="{C7B73D50-C21E-4A32-B271-9E8D73C4F5B5}"/>
                  </a:ext>
                </a:extLst>
              </p:cNvPr>
              <p:cNvSpPr/>
              <p:nvPr/>
            </p:nvSpPr>
            <p:spPr bwMode="auto">
              <a:xfrm>
                <a:off x="5238881" y="3759658"/>
                <a:ext cx="203676" cy="347109"/>
              </a:xfrm>
              <a:custGeom>
                <a:avLst/>
                <a:gdLst>
                  <a:gd name="T0" fmla="*/ 61 w 71"/>
                  <a:gd name="T1" fmla="*/ 0 h 121"/>
                  <a:gd name="T2" fmla="*/ 65 w 71"/>
                  <a:gd name="T3" fmla="*/ 0 h 121"/>
                  <a:gd name="T4" fmla="*/ 67 w 71"/>
                  <a:gd name="T5" fmla="*/ 3 h 121"/>
                  <a:gd name="T6" fmla="*/ 71 w 71"/>
                  <a:gd name="T7" fmla="*/ 7 h 121"/>
                  <a:gd name="T8" fmla="*/ 71 w 71"/>
                  <a:gd name="T9" fmla="*/ 11 h 121"/>
                  <a:gd name="T10" fmla="*/ 71 w 71"/>
                  <a:gd name="T11" fmla="*/ 15 h 121"/>
                  <a:gd name="T12" fmla="*/ 67 w 71"/>
                  <a:gd name="T13" fmla="*/ 19 h 121"/>
                  <a:gd name="T14" fmla="*/ 26 w 71"/>
                  <a:gd name="T15" fmla="*/ 60 h 121"/>
                  <a:gd name="T16" fmla="*/ 67 w 71"/>
                  <a:gd name="T17" fmla="*/ 102 h 121"/>
                  <a:gd name="T18" fmla="*/ 71 w 71"/>
                  <a:gd name="T19" fmla="*/ 106 h 121"/>
                  <a:gd name="T20" fmla="*/ 71 w 71"/>
                  <a:gd name="T21" fmla="*/ 111 h 121"/>
                  <a:gd name="T22" fmla="*/ 71 w 71"/>
                  <a:gd name="T23" fmla="*/ 115 h 121"/>
                  <a:gd name="T24" fmla="*/ 67 w 71"/>
                  <a:gd name="T25" fmla="*/ 117 h 121"/>
                  <a:gd name="T26" fmla="*/ 61 w 71"/>
                  <a:gd name="T27" fmla="*/ 121 h 121"/>
                  <a:gd name="T28" fmla="*/ 53 w 71"/>
                  <a:gd name="T29" fmla="*/ 117 h 121"/>
                  <a:gd name="T30" fmla="*/ 4 w 71"/>
                  <a:gd name="T31" fmla="*/ 68 h 121"/>
                  <a:gd name="T32" fmla="*/ 0 w 71"/>
                  <a:gd name="T33" fmla="*/ 60 h 121"/>
                  <a:gd name="T34" fmla="*/ 4 w 71"/>
                  <a:gd name="T35" fmla="*/ 53 h 121"/>
                  <a:gd name="T36" fmla="*/ 53 w 71"/>
                  <a:gd name="T37" fmla="*/ 3 h 121"/>
                  <a:gd name="T38" fmla="*/ 57 w 71"/>
                  <a:gd name="T39" fmla="*/ 0 h 121"/>
                  <a:gd name="T40" fmla="*/ 61 w 71"/>
                  <a:gd name="T41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" h="121">
                    <a:moveTo>
                      <a:pt x="61" y="0"/>
                    </a:moveTo>
                    <a:lnTo>
                      <a:pt x="65" y="0"/>
                    </a:lnTo>
                    <a:lnTo>
                      <a:pt x="67" y="3"/>
                    </a:lnTo>
                    <a:lnTo>
                      <a:pt x="71" y="7"/>
                    </a:lnTo>
                    <a:lnTo>
                      <a:pt x="71" y="11"/>
                    </a:lnTo>
                    <a:lnTo>
                      <a:pt x="71" y="15"/>
                    </a:lnTo>
                    <a:lnTo>
                      <a:pt x="67" y="19"/>
                    </a:lnTo>
                    <a:lnTo>
                      <a:pt x="26" y="60"/>
                    </a:lnTo>
                    <a:lnTo>
                      <a:pt x="67" y="102"/>
                    </a:lnTo>
                    <a:lnTo>
                      <a:pt x="71" y="106"/>
                    </a:lnTo>
                    <a:lnTo>
                      <a:pt x="71" y="111"/>
                    </a:lnTo>
                    <a:lnTo>
                      <a:pt x="71" y="115"/>
                    </a:lnTo>
                    <a:lnTo>
                      <a:pt x="67" y="117"/>
                    </a:lnTo>
                    <a:lnTo>
                      <a:pt x="61" y="121"/>
                    </a:lnTo>
                    <a:lnTo>
                      <a:pt x="53" y="117"/>
                    </a:lnTo>
                    <a:lnTo>
                      <a:pt x="4" y="68"/>
                    </a:lnTo>
                    <a:lnTo>
                      <a:pt x="0" y="60"/>
                    </a:lnTo>
                    <a:lnTo>
                      <a:pt x="4" y="53"/>
                    </a:lnTo>
                    <a:lnTo>
                      <a:pt x="53" y="3"/>
                    </a:lnTo>
                    <a:lnTo>
                      <a:pt x="57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9B2876D9-4827-47D6-BF94-74DBFC4BF900}"/>
                  </a:ext>
                </a:extLst>
              </p:cNvPr>
              <p:cNvGrpSpPr/>
              <p:nvPr/>
            </p:nvGrpSpPr>
            <p:grpSpPr>
              <a:xfrm>
                <a:off x="5557301" y="3710891"/>
                <a:ext cx="444643" cy="444643"/>
                <a:chOff x="5557301" y="3705153"/>
                <a:chExt cx="444643" cy="444643"/>
              </a:xfrm>
            </p:grpSpPr>
            <p:sp>
              <p:nvSpPr>
                <p:cNvPr id="26" name="Freeform 210">
                  <a:extLst>
                    <a:ext uri="{FF2B5EF4-FFF2-40B4-BE49-F238E27FC236}">
                      <a16:creationId xmlns:a16="http://schemas.microsoft.com/office/drawing/2014/main" id="{0E1ED1BE-536A-4170-B6D5-B857E2519B2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557301" y="3705153"/>
                  <a:ext cx="444643" cy="444643"/>
                </a:xfrm>
                <a:custGeom>
                  <a:avLst/>
                  <a:gdLst>
                    <a:gd name="T0" fmla="*/ 78 w 155"/>
                    <a:gd name="T1" fmla="*/ 8 h 155"/>
                    <a:gd name="T2" fmla="*/ 61 w 155"/>
                    <a:gd name="T3" fmla="*/ 10 h 155"/>
                    <a:gd name="T4" fmla="*/ 43 w 155"/>
                    <a:gd name="T5" fmla="*/ 19 h 155"/>
                    <a:gd name="T6" fmla="*/ 25 w 155"/>
                    <a:gd name="T7" fmla="*/ 35 h 155"/>
                    <a:gd name="T8" fmla="*/ 13 w 155"/>
                    <a:gd name="T9" fmla="*/ 55 h 155"/>
                    <a:gd name="T10" fmla="*/ 9 w 155"/>
                    <a:gd name="T11" fmla="*/ 78 h 155"/>
                    <a:gd name="T12" fmla="*/ 11 w 155"/>
                    <a:gd name="T13" fmla="*/ 96 h 155"/>
                    <a:gd name="T14" fmla="*/ 19 w 155"/>
                    <a:gd name="T15" fmla="*/ 112 h 155"/>
                    <a:gd name="T16" fmla="*/ 33 w 155"/>
                    <a:gd name="T17" fmla="*/ 131 h 155"/>
                    <a:gd name="T18" fmla="*/ 55 w 155"/>
                    <a:gd name="T19" fmla="*/ 143 h 155"/>
                    <a:gd name="T20" fmla="*/ 78 w 155"/>
                    <a:gd name="T21" fmla="*/ 147 h 155"/>
                    <a:gd name="T22" fmla="*/ 94 w 155"/>
                    <a:gd name="T23" fmla="*/ 145 h 155"/>
                    <a:gd name="T24" fmla="*/ 112 w 155"/>
                    <a:gd name="T25" fmla="*/ 139 h 155"/>
                    <a:gd name="T26" fmla="*/ 130 w 155"/>
                    <a:gd name="T27" fmla="*/ 123 h 155"/>
                    <a:gd name="T28" fmla="*/ 143 w 155"/>
                    <a:gd name="T29" fmla="*/ 102 h 155"/>
                    <a:gd name="T30" fmla="*/ 147 w 155"/>
                    <a:gd name="T31" fmla="*/ 78 h 155"/>
                    <a:gd name="T32" fmla="*/ 145 w 155"/>
                    <a:gd name="T33" fmla="*/ 61 h 155"/>
                    <a:gd name="T34" fmla="*/ 136 w 155"/>
                    <a:gd name="T35" fmla="*/ 45 h 155"/>
                    <a:gd name="T36" fmla="*/ 122 w 155"/>
                    <a:gd name="T37" fmla="*/ 25 h 155"/>
                    <a:gd name="T38" fmla="*/ 100 w 155"/>
                    <a:gd name="T39" fmla="*/ 12 h 155"/>
                    <a:gd name="T40" fmla="*/ 78 w 155"/>
                    <a:gd name="T41" fmla="*/ 8 h 155"/>
                    <a:gd name="T42" fmla="*/ 78 w 155"/>
                    <a:gd name="T43" fmla="*/ 0 h 155"/>
                    <a:gd name="T44" fmla="*/ 104 w 155"/>
                    <a:gd name="T45" fmla="*/ 6 h 155"/>
                    <a:gd name="T46" fmla="*/ 126 w 155"/>
                    <a:gd name="T47" fmla="*/ 19 h 155"/>
                    <a:gd name="T48" fmla="*/ 145 w 155"/>
                    <a:gd name="T49" fmla="*/ 41 h 155"/>
                    <a:gd name="T50" fmla="*/ 153 w 155"/>
                    <a:gd name="T51" fmla="*/ 59 h 155"/>
                    <a:gd name="T52" fmla="*/ 155 w 155"/>
                    <a:gd name="T53" fmla="*/ 78 h 155"/>
                    <a:gd name="T54" fmla="*/ 151 w 155"/>
                    <a:gd name="T55" fmla="*/ 104 h 155"/>
                    <a:gd name="T56" fmla="*/ 136 w 155"/>
                    <a:gd name="T57" fmla="*/ 127 h 155"/>
                    <a:gd name="T58" fmla="*/ 116 w 155"/>
                    <a:gd name="T59" fmla="*/ 145 h 155"/>
                    <a:gd name="T60" fmla="*/ 96 w 155"/>
                    <a:gd name="T61" fmla="*/ 153 h 155"/>
                    <a:gd name="T62" fmla="*/ 78 w 155"/>
                    <a:gd name="T63" fmla="*/ 155 h 155"/>
                    <a:gd name="T64" fmla="*/ 51 w 155"/>
                    <a:gd name="T65" fmla="*/ 151 h 155"/>
                    <a:gd name="T66" fmla="*/ 29 w 155"/>
                    <a:gd name="T67" fmla="*/ 137 h 155"/>
                    <a:gd name="T68" fmla="*/ 11 w 155"/>
                    <a:gd name="T69" fmla="*/ 116 h 155"/>
                    <a:gd name="T70" fmla="*/ 3 w 155"/>
                    <a:gd name="T71" fmla="*/ 98 h 155"/>
                    <a:gd name="T72" fmla="*/ 0 w 155"/>
                    <a:gd name="T73" fmla="*/ 78 h 155"/>
                    <a:gd name="T74" fmla="*/ 5 w 155"/>
                    <a:gd name="T75" fmla="*/ 51 h 155"/>
                    <a:gd name="T76" fmla="*/ 19 w 155"/>
                    <a:gd name="T77" fmla="*/ 29 h 155"/>
                    <a:gd name="T78" fmla="*/ 39 w 155"/>
                    <a:gd name="T79" fmla="*/ 10 h 155"/>
                    <a:gd name="T80" fmla="*/ 59 w 155"/>
                    <a:gd name="T81" fmla="*/ 2 h 155"/>
                    <a:gd name="T82" fmla="*/ 78 w 155"/>
                    <a:gd name="T83" fmla="*/ 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5" h="155">
                      <a:moveTo>
                        <a:pt x="78" y="8"/>
                      </a:moveTo>
                      <a:lnTo>
                        <a:pt x="61" y="10"/>
                      </a:lnTo>
                      <a:lnTo>
                        <a:pt x="43" y="19"/>
                      </a:lnTo>
                      <a:lnTo>
                        <a:pt x="25" y="35"/>
                      </a:lnTo>
                      <a:lnTo>
                        <a:pt x="13" y="55"/>
                      </a:lnTo>
                      <a:lnTo>
                        <a:pt x="9" y="78"/>
                      </a:lnTo>
                      <a:lnTo>
                        <a:pt x="11" y="96"/>
                      </a:lnTo>
                      <a:lnTo>
                        <a:pt x="19" y="112"/>
                      </a:lnTo>
                      <a:lnTo>
                        <a:pt x="33" y="131"/>
                      </a:lnTo>
                      <a:lnTo>
                        <a:pt x="55" y="143"/>
                      </a:lnTo>
                      <a:lnTo>
                        <a:pt x="78" y="147"/>
                      </a:lnTo>
                      <a:lnTo>
                        <a:pt x="94" y="145"/>
                      </a:lnTo>
                      <a:lnTo>
                        <a:pt x="112" y="139"/>
                      </a:lnTo>
                      <a:lnTo>
                        <a:pt x="130" y="123"/>
                      </a:lnTo>
                      <a:lnTo>
                        <a:pt x="143" y="102"/>
                      </a:lnTo>
                      <a:lnTo>
                        <a:pt x="147" y="78"/>
                      </a:lnTo>
                      <a:lnTo>
                        <a:pt x="145" y="61"/>
                      </a:lnTo>
                      <a:lnTo>
                        <a:pt x="136" y="45"/>
                      </a:lnTo>
                      <a:lnTo>
                        <a:pt x="122" y="25"/>
                      </a:lnTo>
                      <a:lnTo>
                        <a:pt x="100" y="12"/>
                      </a:lnTo>
                      <a:lnTo>
                        <a:pt x="78" y="8"/>
                      </a:lnTo>
                      <a:close/>
                      <a:moveTo>
                        <a:pt x="78" y="0"/>
                      </a:moveTo>
                      <a:lnTo>
                        <a:pt x="104" y="6"/>
                      </a:lnTo>
                      <a:lnTo>
                        <a:pt x="126" y="19"/>
                      </a:lnTo>
                      <a:lnTo>
                        <a:pt x="145" y="41"/>
                      </a:lnTo>
                      <a:lnTo>
                        <a:pt x="153" y="59"/>
                      </a:lnTo>
                      <a:lnTo>
                        <a:pt x="155" y="78"/>
                      </a:lnTo>
                      <a:lnTo>
                        <a:pt x="151" y="104"/>
                      </a:lnTo>
                      <a:lnTo>
                        <a:pt x="136" y="127"/>
                      </a:lnTo>
                      <a:lnTo>
                        <a:pt x="116" y="145"/>
                      </a:lnTo>
                      <a:lnTo>
                        <a:pt x="96" y="153"/>
                      </a:lnTo>
                      <a:lnTo>
                        <a:pt x="78" y="155"/>
                      </a:lnTo>
                      <a:lnTo>
                        <a:pt x="51" y="151"/>
                      </a:lnTo>
                      <a:lnTo>
                        <a:pt x="29" y="137"/>
                      </a:lnTo>
                      <a:lnTo>
                        <a:pt x="11" y="116"/>
                      </a:lnTo>
                      <a:lnTo>
                        <a:pt x="3" y="98"/>
                      </a:lnTo>
                      <a:lnTo>
                        <a:pt x="0" y="78"/>
                      </a:lnTo>
                      <a:lnTo>
                        <a:pt x="5" y="51"/>
                      </a:lnTo>
                      <a:lnTo>
                        <a:pt x="19" y="29"/>
                      </a:lnTo>
                      <a:lnTo>
                        <a:pt x="39" y="10"/>
                      </a:lnTo>
                      <a:lnTo>
                        <a:pt x="59" y="2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Freeform 211">
                  <a:extLst>
                    <a:ext uri="{FF2B5EF4-FFF2-40B4-BE49-F238E27FC236}">
                      <a16:creationId xmlns:a16="http://schemas.microsoft.com/office/drawing/2014/main" id="{49501AEF-65D6-4986-A7E8-06523F66678C}"/>
                    </a:ext>
                  </a:extLst>
                </p:cNvPr>
                <p:cNvSpPr/>
                <p:nvPr/>
              </p:nvSpPr>
              <p:spPr bwMode="auto">
                <a:xfrm>
                  <a:off x="5651968" y="3817031"/>
                  <a:ext cx="255312" cy="226625"/>
                </a:xfrm>
                <a:custGeom>
                  <a:avLst/>
                  <a:gdLst>
                    <a:gd name="T0" fmla="*/ 2 w 89"/>
                    <a:gd name="T1" fmla="*/ 0 h 79"/>
                    <a:gd name="T2" fmla="*/ 6 w 89"/>
                    <a:gd name="T3" fmla="*/ 4 h 79"/>
                    <a:gd name="T4" fmla="*/ 6 w 89"/>
                    <a:gd name="T5" fmla="*/ 71 h 79"/>
                    <a:gd name="T6" fmla="*/ 87 w 89"/>
                    <a:gd name="T7" fmla="*/ 71 h 79"/>
                    <a:gd name="T8" fmla="*/ 89 w 89"/>
                    <a:gd name="T9" fmla="*/ 75 h 79"/>
                    <a:gd name="T10" fmla="*/ 87 w 89"/>
                    <a:gd name="T11" fmla="*/ 79 h 79"/>
                    <a:gd name="T12" fmla="*/ 6 w 89"/>
                    <a:gd name="T13" fmla="*/ 79 h 79"/>
                    <a:gd name="T14" fmla="*/ 2 w 89"/>
                    <a:gd name="T15" fmla="*/ 77 h 79"/>
                    <a:gd name="T16" fmla="*/ 0 w 89"/>
                    <a:gd name="T17" fmla="*/ 75 h 79"/>
                    <a:gd name="T18" fmla="*/ 0 w 89"/>
                    <a:gd name="T19" fmla="*/ 71 h 79"/>
                    <a:gd name="T20" fmla="*/ 0 w 89"/>
                    <a:gd name="T21" fmla="*/ 4 h 79"/>
                    <a:gd name="T22" fmla="*/ 2 w 89"/>
                    <a:gd name="T23" fmla="*/ 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9" h="79">
                      <a:moveTo>
                        <a:pt x="2" y="0"/>
                      </a:moveTo>
                      <a:lnTo>
                        <a:pt x="6" y="4"/>
                      </a:lnTo>
                      <a:lnTo>
                        <a:pt x="6" y="71"/>
                      </a:lnTo>
                      <a:lnTo>
                        <a:pt x="87" y="71"/>
                      </a:lnTo>
                      <a:lnTo>
                        <a:pt x="89" y="75"/>
                      </a:lnTo>
                      <a:lnTo>
                        <a:pt x="87" y="79"/>
                      </a:lnTo>
                      <a:lnTo>
                        <a:pt x="6" y="79"/>
                      </a:lnTo>
                      <a:lnTo>
                        <a:pt x="2" y="77"/>
                      </a:lnTo>
                      <a:lnTo>
                        <a:pt x="0" y="75"/>
                      </a:lnTo>
                      <a:lnTo>
                        <a:pt x="0" y="71"/>
                      </a:lnTo>
                      <a:lnTo>
                        <a:pt x="0" y="4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4F3F0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" name="Freeform 212">
                  <a:extLst>
                    <a:ext uri="{FF2B5EF4-FFF2-40B4-BE49-F238E27FC236}">
                      <a16:creationId xmlns:a16="http://schemas.microsoft.com/office/drawing/2014/main" id="{2CBFCF9B-5ED6-4170-AF2A-4E291D82E00B}"/>
                    </a:ext>
                  </a:extLst>
                </p:cNvPr>
                <p:cNvSpPr/>
                <p:nvPr/>
              </p:nvSpPr>
              <p:spPr bwMode="auto">
                <a:xfrm>
                  <a:off x="5692129" y="3822769"/>
                  <a:ext cx="209413" cy="180726"/>
                </a:xfrm>
                <a:custGeom>
                  <a:avLst/>
                  <a:gdLst>
                    <a:gd name="T0" fmla="*/ 69 w 73"/>
                    <a:gd name="T1" fmla="*/ 0 h 63"/>
                    <a:gd name="T2" fmla="*/ 71 w 73"/>
                    <a:gd name="T3" fmla="*/ 2 h 63"/>
                    <a:gd name="T4" fmla="*/ 73 w 73"/>
                    <a:gd name="T5" fmla="*/ 4 h 63"/>
                    <a:gd name="T6" fmla="*/ 69 w 73"/>
                    <a:gd name="T7" fmla="*/ 27 h 63"/>
                    <a:gd name="T8" fmla="*/ 65 w 73"/>
                    <a:gd name="T9" fmla="*/ 31 h 63"/>
                    <a:gd name="T10" fmla="*/ 63 w 73"/>
                    <a:gd name="T11" fmla="*/ 27 h 63"/>
                    <a:gd name="T12" fmla="*/ 65 w 73"/>
                    <a:gd name="T13" fmla="*/ 16 h 63"/>
                    <a:gd name="T14" fmla="*/ 45 w 73"/>
                    <a:gd name="T15" fmla="*/ 43 h 63"/>
                    <a:gd name="T16" fmla="*/ 43 w 73"/>
                    <a:gd name="T17" fmla="*/ 45 h 63"/>
                    <a:gd name="T18" fmla="*/ 39 w 73"/>
                    <a:gd name="T19" fmla="*/ 45 h 63"/>
                    <a:gd name="T20" fmla="*/ 27 w 73"/>
                    <a:gd name="T21" fmla="*/ 35 h 63"/>
                    <a:gd name="T22" fmla="*/ 6 w 73"/>
                    <a:gd name="T23" fmla="*/ 61 h 63"/>
                    <a:gd name="T24" fmla="*/ 4 w 73"/>
                    <a:gd name="T25" fmla="*/ 63 h 63"/>
                    <a:gd name="T26" fmla="*/ 0 w 73"/>
                    <a:gd name="T27" fmla="*/ 63 h 63"/>
                    <a:gd name="T28" fmla="*/ 0 w 73"/>
                    <a:gd name="T29" fmla="*/ 57 h 63"/>
                    <a:gd name="T30" fmla="*/ 20 w 73"/>
                    <a:gd name="T31" fmla="*/ 27 h 63"/>
                    <a:gd name="T32" fmla="*/ 24 w 73"/>
                    <a:gd name="T33" fmla="*/ 24 h 63"/>
                    <a:gd name="T34" fmla="*/ 27 w 73"/>
                    <a:gd name="T35" fmla="*/ 24 h 63"/>
                    <a:gd name="T36" fmla="*/ 41 w 73"/>
                    <a:gd name="T37" fmla="*/ 35 h 63"/>
                    <a:gd name="T38" fmla="*/ 57 w 73"/>
                    <a:gd name="T39" fmla="*/ 10 h 63"/>
                    <a:gd name="T40" fmla="*/ 49 w 73"/>
                    <a:gd name="T41" fmla="*/ 10 h 63"/>
                    <a:gd name="T42" fmla="*/ 45 w 73"/>
                    <a:gd name="T43" fmla="*/ 8 h 63"/>
                    <a:gd name="T44" fmla="*/ 47 w 73"/>
                    <a:gd name="T45" fmla="*/ 4 h 63"/>
                    <a:gd name="T46" fmla="*/ 69 w 73"/>
                    <a:gd name="T47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3" h="63">
                      <a:moveTo>
                        <a:pt x="69" y="0"/>
                      </a:moveTo>
                      <a:lnTo>
                        <a:pt x="71" y="2"/>
                      </a:lnTo>
                      <a:lnTo>
                        <a:pt x="73" y="4"/>
                      </a:lnTo>
                      <a:lnTo>
                        <a:pt x="69" y="27"/>
                      </a:lnTo>
                      <a:lnTo>
                        <a:pt x="65" y="31"/>
                      </a:lnTo>
                      <a:lnTo>
                        <a:pt x="63" y="27"/>
                      </a:lnTo>
                      <a:lnTo>
                        <a:pt x="65" y="16"/>
                      </a:lnTo>
                      <a:lnTo>
                        <a:pt x="45" y="43"/>
                      </a:lnTo>
                      <a:lnTo>
                        <a:pt x="43" y="45"/>
                      </a:lnTo>
                      <a:lnTo>
                        <a:pt x="39" y="45"/>
                      </a:lnTo>
                      <a:lnTo>
                        <a:pt x="27" y="35"/>
                      </a:lnTo>
                      <a:lnTo>
                        <a:pt x="6" y="61"/>
                      </a:lnTo>
                      <a:lnTo>
                        <a:pt x="4" y="63"/>
                      </a:lnTo>
                      <a:lnTo>
                        <a:pt x="0" y="63"/>
                      </a:lnTo>
                      <a:lnTo>
                        <a:pt x="0" y="57"/>
                      </a:lnTo>
                      <a:lnTo>
                        <a:pt x="20" y="27"/>
                      </a:lnTo>
                      <a:lnTo>
                        <a:pt x="24" y="24"/>
                      </a:lnTo>
                      <a:lnTo>
                        <a:pt x="27" y="24"/>
                      </a:lnTo>
                      <a:lnTo>
                        <a:pt x="41" y="35"/>
                      </a:lnTo>
                      <a:lnTo>
                        <a:pt x="57" y="10"/>
                      </a:lnTo>
                      <a:lnTo>
                        <a:pt x="49" y="10"/>
                      </a:lnTo>
                      <a:lnTo>
                        <a:pt x="45" y="8"/>
                      </a:lnTo>
                      <a:lnTo>
                        <a:pt x="47" y="4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E4F3F0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797FAF1E-AF1B-47FC-9CCD-AA5305DDF18D}"/>
              </a:ext>
            </a:extLst>
          </p:cNvPr>
          <p:cNvSpPr txBox="1"/>
          <p:nvPr/>
        </p:nvSpPr>
        <p:spPr>
          <a:xfrm>
            <a:off x="498557" y="1358319"/>
            <a:ext cx="6604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 寻找词向量的对于此次分类任务的最佳维度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552CD12-1781-4057-82A5-E3C3AAF96404}"/>
              </a:ext>
            </a:extLst>
          </p:cNvPr>
          <p:cNvSpPr txBox="1"/>
          <p:nvPr/>
        </p:nvSpPr>
        <p:spPr>
          <a:xfrm>
            <a:off x="542622" y="2026320"/>
            <a:ext cx="64953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6575" indent="266700" algn="l">
              <a:spcBef>
                <a:spcPts val="1800"/>
              </a:spcBef>
              <a:spcAft>
                <a:spcPts val="180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将自然语言交给机器学习中的算法来处理，通常需要首先将语言数学化，词向量就是用来将语言中的词进行数学化的一种方式。可以用向量的距离来衡量词相似度。如维度太小，对于词与词之间的关系的表示效果就会较差，太大则会影响性能，计算效率低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E7FF189-2B17-4DC4-BB5E-B79336303C32}"/>
              </a:ext>
            </a:extLst>
          </p:cNvPr>
          <p:cNvSpPr txBox="1"/>
          <p:nvPr/>
        </p:nvSpPr>
        <p:spPr>
          <a:xfrm>
            <a:off x="602080" y="3831637"/>
            <a:ext cx="62120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6575" indent="266700" algn="l">
              <a:spcBef>
                <a:spcPts val="1800"/>
              </a:spcBef>
              <a:spcAft>
                <a:spcPts val="180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业界对于词向量的选择一般是固定公式，比如说通常是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维，也总结出了一些经验公式：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embedding_dim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vocab_size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**0.25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embedding_dim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8.33log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vocab_size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E78E07B-2E6D-4870-8C67-77F2F453DADB}"/>
              </a:ext>
            </a:extLst>
          </p:cNvPr>
          <p:cNvSpPr txBox="1"/>
          <p:nvPr/>
        </p:nvSpPr>
        <p:spPr>
          <a:xfrm>
            <a:off x="576471" y="5426972"/>
            <a:ext cx="6212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6575" indent="266700" algn="l">
              <a:spcBef>
                <a:spcPts val="1800"/>
              </a:spcBef>
              <a:spcAft>
                <a:spcPts val="180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实验通过设置单一变量，调节不同的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embedding_dim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参数，研究对模型训练的影响程度。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69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  <p:bldP spid="59" grpId="0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A6FEBBF-3059-489E-9207-2CF8963FD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222999"/>
              </p:ext>
            </p:extLst>
          </p:nvPr>
        </p:nvGraphicFramePr>
        <p:xfrm>
          <a:off x="312666" y="1297859"/>
          <a:ext cx="4920062" cy="33272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0031">
                  <a:extLst>
                    <a:ext uri="{9D8B030D-6E8A-4147-A177-3AD203B41FA5}">
                      <a16:colId xmlns:a16="http://schemas.microsoft.com/office/drawing/2014/main" val="2169290871"/>
                    </a:ext>
                  </a:extLst>
                </a:gridCol>
                <a:gridCol w="2460031">
                  <a:extLst>
                    <a:ext uri="{9D8B030D-6E8A-4147-A177-3AD203B41FA5}">
                      <a16:colId xmlns:a16="http://schemas.microsoft.com/office/drawing/2014/main" val="3202333127"/>
                    </a:ext>
                  </a:extLst>
                </a:gridCol>
              </a:tblGrid>
              <a:tr h="466981">
                <a:tc>
                  <a:txBody>
                    <a:bodyPr/>
                    <a:lstStyle/>
                    <a:p>
                      <a:pPr algn="ctr"/>
                      <a:r>
                        <a:rPr lang="en-US" sz="1100" kern="0" dirty="0" err="1">
                          <a:effectLst/>
                        </a:rPr>
                        <a:t>embedding_size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val_s_c_acc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63876651"/>
                  </a:ext>
                </a:extLst>
              </a:tr>
              <a:tr h="408608"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32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0.4805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13395295"/>
                  </a:ext>
                </a:extLst>
              </a:tr>
              <a:tr h="408608"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64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 dirty="0">
                          <a:effectLst/>
                        </a:rPr>
                        <a:t>0.5019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5690611"/>
                  </a:ext>
                </a:extLst>
              </a:tr>
              <a:tr h="408608"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96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0.5054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07679138"/>
                  </a:ext>
                </a:extLst>
              </a:tr>
              <a:tr h="408608"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128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 dirty="0">
                          <a:effectLst/>
                        </a:rPr>
                        <a:t>0.5293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2913705"/>
                  </a:ext>
                </a:extLst>
              </a:tr>
              <a:tr h="408608"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256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0.5206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17565530"/>
                  </a:ext>
                </a:extLst>
              </a:tr>
              <a:tr h="408608"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512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0.5468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33965716"/>
                  </a:ext>
                </a:extLst>
              </a:tr>
              <a:tr h="408608"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1024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 dirty="0">
                          <a:effectLst/>
                        </a:rPr>
                        <a:t>0.5381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49061623"/>
                  </a:ext>
                </a:extLst>
              </a:tr>
            </a:tbl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2D979F85-DD92-4844-A3E9-078A740E17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0142002"/>
              </p:ext>
            </p:extLst>
          </p:nvPr>
        </p:nvGraphicFramePr>
        <p:xfrm>
          <a:off x="5981209" y="1073327"/>
          <a:ext cx="5677291" cy="4212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245FE45-029B-4E0A-850E-A81A5541A4D9}"/>
              </a:ext>
            </a:extLst>
          </p:cNvPr>
          <p:cNvSpPr txBox="1"/>
          <p:nvPr/>
        </p:nvSpPr>
        <p:spPr>
          <a:xfrm>
            <a:off x="2263878" y="5620435"/>
            <a:ext cx="7340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结论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128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维对于模型就已经足够了，再增加维度效果不是很明显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32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6D93294-EC90-4B46-B0E1-8B1B9AD6B7D2}"/>
              </a:ext>
            </a:extLst>
          </p:cNvPr>
          <p:cNvGrpSpPr/>
          <p:nvPr/>
        </p:nvGrpSpPr>
        <p:grpSpPr>
          <a:xfrm>
            <a:off x="-228600" y="631313"/>
            <a:ext cx="3279913" cy="657079"/>
            <a:chOff x="-228600" y="631313"/>
            <a:chExt cx="3279913" cy="65707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43301CD-EA55-4AB8-A1F4-D046FD3E66AF}"/>
                </a:ext>
              </a:extLst>
            </p:cNvPr>
            <p:cNvSpPr/>
            <p:nvPr/>
          </p:nvSpPr>
          <p:spPr>
            <a:xfrm>
              <a:off x="576471" y="631313"/>
              <a:ext cx="2474842" cy="657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dirty="0">
                  <a:solidFill>
                    <a:schemeClr val="accent1">
                      <a:lumMod val="75000"/>
                    </a:schemeClr>
                  </a:solidFill>
                  <a:latin typeface="+mj-ea"/>
                </a:rPr>
                <a:t>实验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948980A-43ED-4B11-A163-432141C50A52}"/>
                </a:ext>
              </a:extLst>
            </p:cNvPr>
            <p:cNvGrpSpPr/>
            <p:nvPr/>
          </p:nvGrpSpPr>
          <p:grpSpPr>
            <a:xfrm>
              <a:off x="-228600" y="764274"/>
              <a:ext cx="634030" cy="383292"/>
              <a:chOff x="10627004" y="3081131"/>
              <a:chExt cx="1150867" cy="695738"/>
            </a:xfrm>
          </p:grpSpPr>
          <p:sp>
            <p:nvSpPr>
              <p:cNvPr id="7" name="箭头: V 形 6">
                <a:extLst>
                  <a:ext uri="{FF2B5EF4-FFF2-40B4-BE49-F238E27FC236}">
                    <a16:creationId xmlns:a16="http://schemas.microsoft.com/office/drawing/2014/main" id="{90803221-1175-4BB9-96E3-FA2E3278A173}"/>
                  </a:ext>
                </a:extLst>
              </p:cNvPr>
              <p:cNvSpPr/>
              <p:nvPr/>
            </p:nvSpPr>
            <p:spPr>
              <a:xfrm>
                <a:off x="11082133" y="3081131"/>
                <a:ext cx="695738" cy="695738"/>
              </a:xfrm>
              <a:prstGeom prst="chevron">
                <a:avLst>
                  <a:gd name="adj" fmla="val 5892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箭头: V 形 7">
                <a:extLst>
                  <a:ext uri="{FF2B5EF4-FFF2-40B4-BE49-F238E27FC236}">
                    <a16:creationId xmlns:a16="http://schemas.microsoft.com/office/drawing/2014/main" id="{7A316F9A-52F7-4739-97C1-374C22F1EE83}"/>
                  </a:ext>
                </a:extLst>
              </p:cNvPr>
              <p:cNvSpPr/>
              <p:nvPr/>
            </p:nvSpPr>
            <p:spPr>
              <a:xfrm>
                <a:off x="10627004" y="3081131"/>
                <a:ext cx="695738" cy="695738"/>
              </a:xfrm>
              <a:prstGeom prst="chevron">
                <a:avLst>
                  <a:gd name="adj" fmla="val 5892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541C8F70-EE29-45F4-B3DF-8B33D31B5A87}"/>
              </a:ext>
            </a:extLst>
          </p:cNvPr>
          <p:cNvSpPr txBox="1"/>
          <p:nvPr/>
        </p:nvSpPr>
        <p:spPr>
          <a:xfrm>
            <a:off x="728569" y="1476003"/>
            <a:ext cx="6212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探究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Earlystopping</a:t>
            </a: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的效果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8AC09A-7C1B-46E0-8468-E4011FD9764E}"/>
              </a:ext>
            </a:extLst>
          </p:cNvPr>
          <p:cNvSpPr txBox="1"/>
          <p:nvPr/>
        </p:nvSpPr>
        <p:spPr>
          <a:xfrm>
            <a:off x="213783" y="2582783"/>
            <a:ext cx="556014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6575" indent="266700" algn="l">
              <a:spcBef>
                <a:spcPts val="1800"/>
              </a:spcBef>
              <a:spcAft>
                <a:spcPts val="180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为了获得性能良好的神经网络，网络定型过程中需要进行许多关于所用设置（超参数）的决策。超参数之一是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epoch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的数量：应当完整遍历数据集多少次（一次为一个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epoch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b="1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1800" b="1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epoch</a:t>
            </a:r>
            <a:r>
              <a:rPr lang="zh-CN" altLang="zh-CN" sz="1800" b="1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数量太少，网络有可能发生欠拟合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（即对于定型数据的学习不够充分）；</a:t>
            </a:r>
            <a:r>
              <a:rPr lang="zh-CN" altLang="zh-CN" sz="1800" b="1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1800" b="1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epoch</a:t>
            </a:r>
            <a:r>
              <a:rPr lang="zh-CN" altLang="zh-CN" sz="1800" b="1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数量太多，则有可能发生过拟合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（即网络对定型数据中的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噪声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而非信号拟合）。早停法旨在解决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epoch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数量需要手动设置的问题。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DAC4B21-8065-475C-A26C-324BC5AFF55E}"/>
              </a:ext>
            </a:extLst>
          </p:cNvPr>
          <p:cNvSpPr txBox="1"/>
          <p:nvPr/>
        </p:nvSpPr>
        <p:spPr>
          <a:xfrm>
            <a:off x="6096000" y="2628949"/>
            <a:ext cx="5428388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6575" indent="266700" algn="l">
              <a:spcBef>
                <a:spcPts val="1800"/>
              </a:spcBef>
              <a:spcAft>
                <a:spcPts val="180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开始时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将训练的数据分为训练集和验证集。每个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epoch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结束后（或每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epoch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在验证集上获取测试结果，记录目前为止最好的验证集精度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而随着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epoch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的增加，</a:t>
            </a:r>
            <a:r>
              <a:rPr lang="zh-CN" altLang="zh-CN" sz="1800" b="1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如果在验证集上发现测试误差上升，则停止训</a:t>
            </a:r>
            <a:r>
              <a:rPr lang="zh-CN" altLang="en-US" sz="1800" b="1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练</a:t>
            </a: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将之前处理测试集时准确率最高时的权重作为网络的最终参数。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46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2497EB1-D848-4AC6-8E25-8460AC77479B}"/>
              </a:ext>
            </a:extLst>
          </p:cNvPr>
          <p:cNvSpPr txBox="1"/>
          <p:nvPr/>
        </p:nvSpPr>
        <p:spPr>
          <a:xfrm>
            <a:off x="5025866" y="2350225"/>
            <a:ext cx="27811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效果对比：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未使用早停法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epoch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轮，验证集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loss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曲线先呈下降后上升趋势，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acc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曲线先升后小范围下降，发生了过拟合。使用早停法当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epoch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的时候停止训练，一定程度上防止过拟合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629FA3-46B2-4CD8-AC89-CDCFBE9DD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02" y="126054"/>
            <a:ext cx="4485179" cy="3228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092128-5A06-40E3-891A-5FCC24031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048" y="0"/>
            <a:ext cx="4286630" cy="3086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B0E3D9-30F0-41B6-A8CE-0A2DF6155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79" y="4030640"/>
            <a:ext cx="4138623" cy="2980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2FED272-7F85-4780-9F25-94BE2727C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194" y="3922637"/>
            <a:ext cx="3594295" cy="2587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111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051DA9C-9E25-4C1E-BC3A-DC01EF5ACEDC}"/>
              </a:ext>
            </a:extLst>
          </p:cNvPr>
          <p:cNvSpPr txBox="1"/>
          <p:nvPr/>
        </p:nvSpPr>
        <p:spPr>
          <a:xfrm>
            <a:off x="895227" y="1476003"/>
            <a:ext cx="6096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spcBef>
                <a:spcPts val="1800"/>
              </a:spcBef>
              <a:spcAft>
                <a:spcPts val="1800"/>
              </a:spcAft>
            </a:pPr>
            <a:r>
              <a:rPr lang="en-US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寻找最优模型</a:t>
            </a:r>
            <a:endParaRPr lang="zh-CN" altLang="zh-CN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E79F5F3-2240-4AB6-A1E3-2F72AA402F5C}"/>
              </a:ext>
            </a:extLst>
          </p:cNvPr>
          <p:cNvGrpSpPr/>
          <p:nvPr/>
        </p:nvGrpSpPr>
        <p:grpSpPr>
          <a:xfrm>
            <a:off x="-228600" y="631313"/>
            <a:ext cx="3279913" cy="657079"/>
            <a:chOff x="-228600" y="631313"/>
            <a:chExt cx="3279913" cy="65707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5126272-64DF-4E15-AC75-1AE4246E0D5B}"/>
                </a:ext>
              </a:extLst>
            </p:cNvPr>
            <p:cNvSpPr/>
            <p:nvPr/>
          </p:nvSpPr>
          <p:spPr>
            <a:xfrm>
              <a:off x="576471" y="631313"/>
              <a:ext cx="2474842" cy="657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dirty="0">
                  <a:solidFill>
                    <a:schemeClr val="accent1">
                      <a:lumMod val="75000"/>
                    </a:schemeClr>
                  </a:solidFill>
                  <a:latin typeface="+mj-ea"/>
                </a:rPr>
                <a:t>实验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E8E2EDD-4751-4207-9091-AC1B3FC657CA}"/>
                </a:ext>
              </a:extLst>
            </p:cNvPr>
            <p:cNvGrpSpPr/>
            <p:nvPr/>
          </p:nvGrpSpPr>
          <p:grpSpPr>
            <a:xfrm>
              <a:off x="-228600" y="764274"/>
              <a:ext cx="634030" cy="383292"/>
              <a:chOff x="10627004" y="3081131"/>
              <a:chExt cx="1150867" cy="695738"/>
            </a:xfrm>
          </p:grpSpPr>
          <p:sp>
            <p:nvSpPr>
              <p:cNvPr id="9" name="箭头: V 形 8">
                <a:extLst>
                  <a:ext uri="{FF2B5EF4-FFF2-40B4-BE49-F238E27FC236}">
                    <a16:creationId xmlns:a16="http://schemas.microsoft.com/office/drawing/2014/main" id="{754A8484-6760-4EF5-A85D-AA95628BFC41}"/>
                  </a:ext>
                </a:extLst>
              </p:cNvPr>
              <p:cNvSpPr/>
              <p:nvPr/>
            </p:nvSpPr>
            <p:spPr>
              <a:xfrm>
                <a:off x="11082133" y="3081131"/>
                <a:ext cx="695738" cy="695738"/>
              </a:xfrm>
              <a:prstGeom prst="chevron">
                <a:avLst>
                  <a:gd name="adj" fmla="val 5892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箭头: V 形 9">
                <a:extLst>
                  <a:ext uri="{FF2B5EF4-FFF2-40B4-BE49-F238E27FC236}">
                    <a16:creationId xmlns:a16="http://schemas.microsoft.com/office/drawing/2014/main" id="{C5F62C31-49A6-4E93-9828-1A9942C5657A}"/>
                  </a:ext>
                </a:extLst>
              </p:cNvPr>
              <p:cNvSpPr/>
              <p:nvPr/>
            </p:nvSpPr>
            <p:spPr>
              <a:xfrm>
                <a:off x="10627004" y="3081131"/>
                <a:ext cx="695738" cy="695738"/>
              </a:xfrm>
              <a:prstGeom prst="chevron">
                <a:avLst>
                  <a:gd name="adj" fmla="val 5892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BA15AE35-BAD1-4CB1-BD61-CE83E88F8E67}"/>
              </a:ext>
            </a:extLst>
          </p:cNvPr>
          <p:cNvSpPr txBox="1"/>
          <p:nvPr/>
        </p:nvSpPr>
        <p:spPr>
          <a:xfrm>
            <a:off x="576471" y="2422985"/>
            <a:ext cx="6212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6575" indent="266700" algn="l">
              <a:spcBef>
                <a:spcPts val="1800"/>
              </a:spcBef>
              <a:spcAft>
                <a:spcPts val="1800"/>
              </a:spcAft>
            </a:pPr>
            <a:r>
              <a:rPr lang="zh-CN" altLang="zh-CN" sz="1800" kern="100" dirty="0">
                <a:solidFill>
                  <a:srgbClr val="212529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设置合适的超参数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不同的模型，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使用不同的多分类评价指标，以指标最优为标准选取最优模型：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85B6339-093A-482F-A5F1-C586766FE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59" y="3429000"/>
            <a:ext cx="5219126" cy="292645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71C9C55-A5C6-4C9F-BE19-7B81DCEF569A}"/>
              </a:ext>
            </a:extLst>
          </p:cNvPr>
          <p:cNvSpPr txBox="1"/>
          <p:nvPr/>
        </p:nvSpPr>
        <p:spPr>
          <a:xfrm>
            <a:off x="6878648" y="3586808"/>
            <a:ext cx="3990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6575" indent="266700" algn="l">
              <a:spcBef>
                <a:spcPts val="2340"/>
              </a:spcBef>
              <a:spcAft>
                <a:spcPts val="2340"/>
              </a:spcAft>
            </a:pPr>
            <a:r>
              <a:rPr lang="zh-CN" altLang="zh-CN" sz="1800" kern="100" dirty="0">
                <a:solidFill>
                  <a:srgbClr val="212529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综合两个评价指标，</a:t>
            </a:r>
            <a:r>
              <a:rPr lang="en-US" altLang="zh-CN" sz="1800" kern="100" dirty="0" err="1">
                <a:solidFill>
                  <a:srgbClr val="212529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cnn</a:t>
            </a:r>
            <a:r>
              <a:rPr lang="zh-CN" altLang="zh-CN" sz="1800" kern="100" dirty="0">
                <a:solidFill>
                  <a:srgbClr val="212529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模型整体上训练效果最好。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38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CC94427-714C-41B5-AD43-03A40ED5E5AF}"/>
              </a:ext>
            </a:extLst>
          </p:cNvPr>
          <p:cNvGrpSpPr/>
          <p:nvPr/>
        </p:nvGrpSpPr>
        <p:grpSpPr>
          <a:xfrm>
            <a:off x="-228600" y="631313"/>
            <a:ext cx="3279913" cy="657079"/>
            <a:chOff x="-228600" y="631313"/>
            <a:chExt cx="3279913" cy="65707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807EDAF-CDEA-4565-8651-E6ED7E9E6E1A}"/>
                </a:ext>
              </a:extLst>
            </p:cNvPr>
            <p:cNvSpPr/>
            <p:nvPr/>
          </p:nvSpPr>
          <p:spPr>
            <a:xfrm>
              <a:off x="576471" y="631313"/>
              <a:ext cx="2474842" cy="657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dirty="0">
                  <a:solidFill>
                    <a:schemeClr val="accent1">
                      <a:lumMod val="75000"/>
                    </a:schemeClr>
                  </a:solidFill>
                  <a:latin typeface="+mj-ea"/>
                </a:rPr>
                <a:t>鸣谢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3B8661C-4343-4E68-9A1B-942592244A7B}"/>
                </a:ext>
              </a:extLst>
            </p:cNvPr>
            <p:cNvGrpSpPr/>
            <p:nvPr/>
          </p:nvGrpSpPr>
          <p:grpSpPr>
            <a:xfrm>
              <a:off x="-228600" y="764274"/>
              <a:ext cx="634030" cy="383292"/>
              <a:chOff x="10627004" y="3081131"/>
              <a:chExt cx="1150867" cy="695738"/>
            </a:xfrm>
          </p:grpSpPr>
          <p:sp>
            <p:nvSpPr>
              <p:cNvPr id="7" name="箭头: V 形 6">
                <a:extLst>
                  <a:ext uri="{FF2B5EF4-FFF2-40B4-BE49-F238E27FC236}">
                    <a16:creationId xmlns:a16="http://schemas.microsoft.com/office/drawing/2014/main" id="{1CAD30A8-A8DE-48AC-82C3-149E24A278E8}"/>
                  </a:ext>
                </a:extLst>
              </p:cNvPr>
              <p:cNvSpPr/>
              <p:nvPr/>
            </p:nvSpPr>
            <p:spPr>
              <a:xfrm>
                <a:off x="11082133" y="3081131"/>
                <a:ext cx="695738" cy="695738"/>
              </a:xfrm>
              <a:prstGeom prst="chevron">
                <a:avLst>
                  <a:gd name="adj" fmla="val 5892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箭头: V 形 7">
                <a:extLst>
                  <a:ext uri="{FF2B5EF4-FFF2-40B4-BE49-F238E27FC236}">
                    <a16:creationId xmlns:a16="http://schemas.microsoft.com/office/drawing/2014/main" id="{6DE6CA8E-9C89-488A-8931-33979FFBA15C}"/>
                  </a:ext>
                </a:extLst>
              </p:cNvPr>
              <p:cNvSpPr/>
              <p:nvPr/>
            </p:nvSpPr>
            <p:spPr>
              <a:xfrm>
                <a:off x="10627004" y="3081131"/>
                <a:ext cx="695738" cy="695738"/>
              </a:xfrm>
              <a:prstGeom prst="chevron">
                <a:avLst>
                  <a:gd name="adj" fmla="val 5892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D3D89F3A-7CFE-4C7A-80D8-037C2A293E11}"/>
              </a:ext>
            </a:extLst>
          </p:cNvPr>
          <p:cNvSpPr txBox="1"/>
          <p:nvPr/>
        </p:nvSpPr>
        <p:spPr>
          <a:xfrm>
            <a:off x="3185651" y="2176862"/>
            <a:ext cx="658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感谢师兄，感谢学校，更感谢父母</a:t>
            </a:r>
          </a:p>
        </p:txBody>
      </p:sp>
    </p:spTree>
    <p:extLst>
      <p:ext uri="{BB962C8B-B14F-4D97-AF65-F5344CB8AC3E}">
        <p14:creationId xmlns:p14="http://schemas.microsoft.com/office/powerpoint/2010/main" val="128164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F6EB3FE-58FD-406B-B794-50DE74A1EC68}"/>
              </a:ext>
            </a:extLst>
          </p:cNvPr>
          <p:cNvGrpSpPr/>
          <p:nvPr/>
        </p:nvGrpSpPr>
        <p:grpSpPr>
          <a:xfrm>
            <a:off x="-27744" y="721491"/>
            <a:ext cx="4946747" cy="720029"/>
            <a:chOff x="-27744" y="721491"/>
            <a:chExt cx="4946747" cy="72002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BCD04E2-726E-414E-AD56-41DECA58FFC6}"/>
                </a:ext>
              </a:extLst>
            </p:cNvPr>
            <p:cNvGrpSpPr/>
            <p:nvPr/>
          </p:nvGrpSpPr>
          <p:grpSpPr>
            <a:xfrm>
              <a:off x="606286" y="721491"/>
              <a:ext cx="4312717" cy="720029"/>
              <a:chOff x="606286" y="721491"/>
              <a:chExt cx="4312717" cy="720029"/>
            </a:xfrm>
            <a:solidFill>
              <a:schemeClr val="bg1">
                <a:lumMod val="95000"/>
              </a:schemeClr>
            </a:solidFill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339E994-5624-40EB-A688-02A79ACF08B0}"/>
                  </a:ext>
                </a:extLst>
              </p:cNvPr>
              <p:cNvSpPr/>
              <p:nvPr/>
            </p:nvSpPr>
            <p:spPr>
              <a:xfrm>
                <a:off x="606286" y="725903"/>
                <a:ext cx="1818861" cy="7156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400" b="1" dirty="0">
                    <a:solidFill>
                      <a:schemeClr val="accent1"/>
                    </a:solidFill>
                  </a:rPr>
                  <a:t>目录</a:t>
                </a:r>
                <a:r>
                  <a:rPr lang="en-US" altLang="zh-CN" sz="5400" dirty="0">
                    <a:solidFill>
                      <a:schemeClr val="tx2"/>
                    </a:solidFill>
                  </a:rPr>
                  <a:t>/</a:t>
                </a:r>
                <a:endParaRPr lang="zh-CN" altLang="en-US" sz="5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8A8AF6B-0018-4F4C-B478-5E57D428DA0D}"/>
                  </a:ext>
                </a:extLst>
              </p:cNvPr>
              <p:cNvSpPr/>
              <p:nvPr/>
            </p:nvSpPr>
            <p:spPr>
              <a:xfrm>
                <a:off x="2280545" y="721491"/>
                <a:ext cx="2638458" cy="651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>
                    <a:solidFill>
                      <a:schemeClr val="tx2"/>
                    </a:solidFill>
                  </a:rPr>
                  <a:t>CONTENTS</a:t>
                </a:r>
                <a:endParaRPr lang="zh-CN" altLang="en-US" sz="3600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6DDA61A-8422-4FE2-B961-77CDAB182D1C}"/>
                </a:ext>
              </a:extLst>
            </p:cNvPr>
            <p:cNvGrpSpPr/>
            <p:nvPr/>
          </p:nvGrpSpPr>
          <p:grpSpPr>
            <a:xfrm>
              <a:off x="-27744" y="892065"/>
              <a:ext cx="634030" cy="383292"/>
              <a:chOff x="-228600" y="764274"/>
              <a:chExt cx="634030" cy="383292"/>
            </a:xfrm>
          </p:grpSpPr>
          <p:sp>
            <p:nvSpPr>
              <p:cNvPr id="7" name="箭头: V 形 6">
                <a:extLst>
                  <a:ext uri="{FF2B5EF4-FFF2-40B4-BE49-F238E27FC236}">
                    <a16:creationId xmlns:a16="http://schemas.microsoft.com/office/drawing/2014/main" id="{8B47D043-C665-4843-8B6E-37CF60DFE7CA}"/>
                  </a:ext>
                </a:extLst>
              </p:cNvPr>
              <p:cNvSpPr/>
              <p:nvPr/>
            </p:nvSpPr>
            <p:spPr>
              <a:xfrm>
                <a:off x="22137" y="764274"/>
                <a:ext cx="383293" cy="383292"/>
              </a:xfrm>
              <a:prstGeom prst="chevron">
                <a:avLst>
                  <a:gd name="adj" fmla="val 5892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箭头: V 形 7">
                <a:extLst>
                  <a:ext uri="{FF2B5EF4-FFF2-40B4-BE49-F238E27FC236}">
                    <a16:creationId xmlns:a16="http://schemas.microsoft.com/office/drawing/2014/main" id="{7265038B-C800-4692-948B-D624E22BA376}"/>
                  </a:ext>
                </a:extLst>
              </p:cNvPr>
              <p:cNvSpPr/>
              <p:nvPr/>
            </p:nvSpPr>
            <p:spPr>
              <a:xfrm>
                <a:off x="-228600" y="764274"/>
                <a:ext cx="383293" cy="383292"/>
              </a:xfrm>
              <a:prstGeom prst="chevron">
                <a:avLst>
                  <a:gd name="adj" fmla="val 5892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D16747D-E5B3-48F6-95E7-5CC8212F763E}"/>
              </a:ext>
            </a:extLst>
          </p:cNvPr>
          <p:cNvGrpSpPr/>
          <p:nvPr/>
        </p:nvGrpSpPr>
        <p:grpSpPr>
          <a:xfrm>
            <a:off x="1109136" y="1666200"/>
            <a:ext cx="4112647" cy="704952"/>
            <a:chOff x="2723187" y="1988530"/>
            <a:chExt cx="4112647" cy="704952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2BABBC5D-9665-4AD9-808C-740C76382E5E}"/>
                </a:ext>
              </a:extLst>
            </p:cNvPr>
            <p:cNvGrpSpPr/>
            <p:nvPr/>
          </p:nvGrpSpPr>
          <p:grpSpPr>
            <a:xfrm>
              <a:off x="2999658" y="1988530"/>
              <a:ext cx="3836176" cy="704952"/>
              <a:chOff x="6621163" y="1101254"/>
              <a:chExt cx="3836176" cy="704952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78A5C68-6628-4943-B4D0-72162971731B}"/>
                  </a:ext>
                </a:extLst>
              </p:cNvPr>
              <p:cNvSpPr txBox="1"/>
              <p:nvPr/>
            </p:nvSpPr>
            <p:spPr>
              <a:xfrm>
                <a:off x="7319891" y="1192120"/>
                <a:ext cx="3137448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+mj-ea"/>
                    <a:ea typeface="+mj-ea"/>
                  </a:rPr>
                  <a:t>文本预处理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072B7CC-BCE5-4070-8B0E-BFE4E4589A7E}"/>
                  </a:ext>
                </a:extLst>
              </p:cNvPr>
              <p:cNvSpPr/>
              <p:nvPr/>
            </p:nvSpPr>
            <p:spPr>
              <a:xfrm>
                <a:off x="6621163" y="1101254"/>
                <a:ext cx="765313" cy="7049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chemeClr val="accent1"/>
                    </a:solidFill>
                  </a:rPr>
                  <a:t>01</a:t>
                </a:r>
                <a:endParaRPr lang="zh-CN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84414073-5314-4B0E-AEFA-9885641B2B3B}"/>
                </a:ext>
              </a:extLst>
            </p:cNvPr>
            <p:cNvSpPr/>
            <p:nvPr/>
          </p:nvSpPr>
          <p:spPr>
            <a:xfrm>
              <a:off x="2723187" y="2246243"/>
              <a:ext cx="189526" cy="189526"/>
            </a:xfrm>
            <a:prstGeom prst="chevron">
              <a:avLst>
                <a:gd name="adj" fmla="val 5892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1666545-9BBE-4B1B-8A56-1569F89A2CE5}"/>
              </a:ext>
            </a:extLst>
          </p:cNvPr>
          <p:cNvGrpSpPr/>
          <p:nvPr/>
        </p:nvGrpSpPr>
        <p:grpSpPr>
          <a:xfrm>
            <a:off x="1035680" y="2761429"/>
            <a:ext cx="4112647" cy="704952"/>
            <a:chOff x="2723187" y="2912869"/>
            <a:chExt cx="4112647" cy="704952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2094DBC-42EA-4B2D-9EFC-36B9823F06BE}"/>
                </a:ext>
              </a:extLst>
            </p:cNvPr>
            <p:cNvGrpSpPr/>
            <p:nvPr/>
          </p:nvGrpSpPr>
          <p:grpSpPr>
            <a:xfrm>
              <a:off x="2999658" y="2912869"/>
              <a:ext cx="3836176" cy="704952"/>
              <a:chOff x="6621163" y="1101254"/>
              <a:chExt cx="3836176" cy="704952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72E6DAF-05DB-4E67-AADC-03D765477EC5}"/>
                  </a:ext>
                </a:extLst>
              </p:cNvPr>
              <p:cNvSpPr txBox="1"/>
              <p:nvPr/>
            </p:nvSpPr>
            <p:spPr>
              <a:xfrm>
                <a:off x="7319891" y="1192120"/>
                <a:ext cx="3137448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模型购建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F9DC818-DE7E-4103-B02B-69D781182F5A}"/>
                  </a:ext>
                </a:extLst>
              </p:cNvPr>
              <p:cNvSpPr/>
              <p:nvPr/>
            </p:nvSpPr>
            <p:spPr>
              <a:xfrm>
                <a:off x="6621163" y="1101254"/>
                <a:ext cx="765313" cy="7049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chemeClr val="tx2"/>
                    </a:solidFill>
                  </a:rPr>
                  <a:t>02</a:t>
                </a:r>
                <a:endParaRPr lang="zh-CN" altLang="en-US" sz="32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0" name="箭头: V 形 19">
              <a:extLst>
                <a:ext uri="{FF2B5EF4-FFF2-40B4-BE49-F238E27FC236}">
                  <a16:creationId xmlns:a16="http://schemas.microsoft.com/office/drawing/2014/main" id="{AE8B46C8-17D9-4AAF-841F-CFD0FEFD6FD1}"/>
                </a:ext>
              </a:extLst>
            </p:cNvPr>
            <p:cNvSpPr/>
            <p:nvPr/>
          </p:nvSpPr>
          <p:spPr>
            <a:xfrm>
              <a:off x="2723187" y="3170582"/>
              <a:ext cx="189526" cy="189526"/>
            </a:xfrm>
            <a:prstGeom prst="chevron">
              <a:avLst>
                <a:gd name="adj" fmla="val 58929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C18EE39-6F9C-4DAC-A4A4-5FC32A527A40}"/>
              </a:ext>
            </a:extLst>
          </p:cNvPr>
          <p:cNvGrpSpPr/>
          <p:nvPr/>
        </p:nvGrpSpPr>
        <p:grpSpPr>
          <a:xfrm>
            <a:off x="1023287" y="3913604"/>
            <a:ext cx="4929637" cy="704952"/>
            <a:chOff x="2723187" y="3837208"/>
            <a:chExt cx="4929637" cy="704952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711E2EDB-1D83-4696-998D-56D3CC348506}"/>
                </a:ext>
              </a:extLst>
            </p:cNvPr>
            <p:cNvGrpSpPr/>
            <p:nvPr/>
          </p:nvGrpSpPr>
          <p:grpSpPr>
            <a:xfrm>
              <a:off x="2999658" y="3837208"/>
              <a:ext cx="4653166" cy="704952"/>
              <a:chOff x="6621163" y="1101254"/>
              <a:chExt cx="4653166" cy="704952"/>
            </a:xfrm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DFB4A88-9B93-46A0-857F-83E0C21D075A}"/>
                  </a:ext>
                </a:extLst>
              </p:cNvPr>
              <p:cNvSpPr txBox="1"/>
              <p:nvPr/>
            </p:nvSpPr>
            <p:spPr>
              <a:xfrm>
                <a:off x="7319890" y="1192120"/>
                <a:ext cx="39544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+mj-ea"/>
                    <a:ea typeface="+mj-ea"/>
                  </a:rPr>
                  <a:t>实验探究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2AE6723-0C39-4645-A329-2B5D8ADC1BD8}"/>
                  </a:ext>
                </a:extLst>
              </p:cNvPr>
              <p:cNvSpPr/>
              <p:nvPr/>
            </p:nvSpPr>
            <p:spPr>
              <a:xfrm>
                <a:off x="6621163" y="1101254"/>
                <a:ext cx="765313" cy="7049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chemeClr val="accent1"/>
                    </a:solidFill>
                  </a:rPr>
                  <a:t>03</a:t>
                </a:r>
                <a:endParaRPr lang="zh-CN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7" name="箭头: V 形 26">
              <a:extLst>
                <a:ext uri="{FF2B5EF4-FFF2-40B4-BE49-F238E27FC236}">
                  <a16:creationId xmlns:a16="http://schemas.microsoft.com/office/drawing/2014/main" id="{9B8F6608-A076-49BE-A3E2-E51142AE220A}"/>
                </a:ext>
              </a:extLst>
            </p:cNvPr>
            <p:cNvSpPr/>
            <p:nvPr/>
          </p:nvSpPr>
          <p:spPr>
            <a:xfrm>
              <a:off x="2723187" y="4094921"/>
              <a:ext cx="189526" cy="189526"/>
            </a:xfrm>
            <a:prstGeom prst="chevron">
              <a:avLst>
                <a:gd name="adj" fmla="val 5892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D3F357B-8D9D-4153-8C88-36001873CEF8}"/>
              </a:ext>
            </a:extLst>
          </p:cNvPr>
          <p:cNvGrpSpPr/>
          <p:nvPr/>
        </p:nvGrpSpPr>
        <p:grpSpPr>
          <a:xfrm>
            <a:off x="1045194" y="4971016"/>
            <a:ext cx="4103133" cy="704952"/>
            <a:chOff x="2723187" y="4761548"/>
            <a:chExt cx="4103133" cy="70495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AFBAF5DA-C0BD-4A6A-8092-38F4BF86B39A}"/>
                </a:ext>
              </a:extLst>
            </p:cNvPr>
            <p:cNvGrpSpPr/>
            <p:nvPr/>
          </p:nvGrpSpPr>
          <p:grpSpPr>
            <a:xfrm>
              <a:off x="2999658" y="4761548"/>
              <a:ext cx="3826662" cy="704952"/>
              <a:chOff x="6621163" y="1101254"/>
              <a:chExt cx="3826662" cy="704952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C5AFB08-4CB9-4C1D-988B-FDED767EAEB9}"/>
                  </a:ext>
                </a:extLst>
              </p:cNvPr>
              <p:cNvSpPr txBox="1"/>
              <p:nvPr/>
            </p:nvSpPr>
            <p:spPr>
              <a:xfrm>
                <a:off x="7310377" y="1188658"/>
                <a:ext cx="3137448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2"/>
                    </a:solidFill>
                    <a:latin typeface="+mj-ea"/>
                    <a:ea typeface="+mj-ea"/>
                  </a:rPr>
                  <a:t>鸣谢</a:t>
                </a: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C472F1A-F7C4-44F8-B717-B60A870C1424}"/>
                  </a:ext>
                </a:extLst>
              </p:cNvPr>
              <p:cNvSpPr/>
              <p:nvPr/>
            </p:nvSpPr>
            <p:spPr>
              <a:xfrm>
                <a:off x="6621163" y="1101254"/>
                <a:ext cx="765313" cy="7049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chemeClr val="tx2"/>
                    </a:solidFill>
                  </a:rPr>
                  <a:t>04</a:t>
                </a:r>
                <a:endParaRPr lang="zh-CN" altLang="en-US" sz="32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DEBE0895-EF62-4688-B801-52183BF850D8}"/>
                </a:ext>
              </a:extLst>
            </p:cNvPr>
            <p:cNvSpPr/>
            <p:nvPr/>
          </p:nvSpPr>
          <p:spPr>
            <a:xfrm>
              <a:off x="2723187" y="5019260"/>
              <a:ext cx="189526" cy="189526"/>
            </a:xfrm>
            <a:prstGeom prst="chevron">
              <a:avLst>
                <a:gd name="adj" fmla="val 58929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66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DC51834-208F-4102-A184-B44F6B936419}"/>
              </a:ext>
            </a:extLst>
          </p:cNvPr>
          <p:cNvGrpSpPr/>
          <p:nvPr/>
        </p:nvGrpSpPr>
        <p:grpSpPr>
          <a:xfrm>
            <a:off x="0" y="2529725"/>
            <a:ext cx="12192000" cy="3682448"/>
            <a:chOff x="0" y="1304510"/>
            <a:chExt cx="12192000" cy="424897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F35FEF3-ACAC-4C52-A059-8994E6333038}"/>
                </a:ext>
              </a:extLst>
            </p:cNvPr>
            <p:cNvSpPr/>
            <p:nvPr/>
          </p:nvSpPr>
          <p:spPr>
            <a:xfrm>
              <a:off x="0" y="1304510"/>
              <a:ext cx="12192000" cy="4248978"/>
            </a:xfrm>
            <a:prstGeom prst="rect">
              <a:avLst/>
            </a:prstGeom>
            <a:solidFill>
              <a:schemeClr val="tx2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7231E4A-D671-4697-9E7F-C93C3D861B57}"/>
                </a:ext>
              </a:extLst>
            </p:cNvPr>
            <p:cNvSpPr/>
            <p:nvPr/>
          </p:nvSpPr>
          <p:spPr>
            <a:xfrm>
              <a:off x="0" y="1304510"/>
              <a:ext cx="12192000" cy="4248979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x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椭圆 6">
            <a:extLst>
              <a:ext uri="{FF2B5EF4-FFF2-40B4-BE49-F238E27FC236}">
                <a16:creationId xmlns:a16="http://schemas.microsoft.com/office/drawing/2014/main" id="{742B9027-D14D-4BFF-9B8B-3DBC25C75D1E}"/>
              </a:ext>
            </a:extLst>
          </p:cNvPr>
          <p:cNvSpPr/>
          <p:nvPr/>
        </p:nvSpPr>
        <p:spPr>
          <a:xfrm>
            <a:off x="5231296" y="800317"/>
            <a:ext cx="1729408" cy="17294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>
                <a:solidFill>
                  <a:schemeClr val="tx2"/>
                </a:solidFill>
              </a:rPr>
              <a:t>01</a:t>
            </a:r>
            <a:endParaRPr lang="zh-CN" altLang="en-US" sz="6000" b="1" dirty="0">
              <a:solidFill>
                <a:schemeClr val="tx2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4EB6730-DF79-48D8-9FF3-0C98D965EA4F}"/>
              </a:ext>
            </a:extLst>
          </p:cNvPr>
          <p:cNvGrpSpPr/>
          <p:nvPr/>
        </p:nvGrpSpPr>
        <p:grpSpPr>
          <a:xfrm>
            <a:off x="3404742" y="2677249"/>
            <a:ext cx="5757655" cy="2778715"/>
            <a:chOff x="3217172" y="3105241"/>
            <a:chExt cx="5757655" cy="2778715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14E8682-FE7A-467F-9B8F-4344E923B4B5}"/>
                </a:ext>
              </a:extLst>
            </p:cNvPr>
            <p:cNvGrpSpPr/>
            <p:nvPr/>
          </p:nvGrpSpPr>
          <p:grpSpPr>
            <a:xfrm>
              <a:off x="3217172" y="3105241"/>
              <a:ext cx="5757655" cy="1048081"/>
              <a:chOff x="5208313" y="2608288"/>
              <a:chExt cx="5757655" cy="1048081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939C4A2-A5A4-4CAE-9310-639FA5BC327F}"/>
                  </a:ext>
                </a:extLst>
              </p:cNvPr>
              <p:cNvSpPr/>
              <p:nvPr/>
            </p:nvSpPr>
            <p:spPr>
              <a:xfrm>
                <a:off x="6310250" y="2608288"/>
                <a:ext cx="3694458" cy="6634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4400" b="1" dirty="0">
                    <a:solidFill>
                      <a:schemeClr val="accent1"/>
                    </a:solidFill>
                    <a:latin typeface="+mj-ea"/>
                    <a:ea typeface="+mj-ea"/>
                  </a:rPr>
                  <a:t>项目实现流程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9C3B4B9-641A-4196-B715-067541DA58F1}"/>
                  </a:ext>
                </a:extLst>
              </p:cNvPr>
              <p:cNvSpPr txBox="1"/>
              <p:nvPr/>
            </p:nvSpPr>
            <p:spPr>
              <a:xfrm>
                <a:off x="5208313" y="3273700"/>
                <a:ext cx="5757655" cy="382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zh-CN" altLang="en-US" sz="1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4F1535F-7992-4379-8378-2C4B1F599BE4}"/>
                </a:ext>
              </a:extLst>
            </p:cNvPr>
            <p:cNvGrpSpPr/>
            <p:nvPr/>
          </p:nvGrpSpPr>
          <p:grpSpPr>
            <a:xfrm rot="5400000">
              <a:off x="5827647" y="5453376"/>
              <a:ext cx="536705" cy="324456"/>
              <a:chOff x="10627002" y="3081131"/>
              <a:chExt cx="1150869" cy="695738"/>
            </a:xfrm>
          </p:grpSpPr>
          <p:sp>
            <p:nvSpPr>
              <p:cNvPr id="11" name="箭头: V 形 10">
                <a:extLst>
                  <a:ext uri="{FF2B5EF4-FFF2-40B4-BE49-F238E27FC236}">
                    <a16:creationId xmlns:a16="http://schemas.microsoft.com/office/drawing/2014/main" id="{1EB5BF6E-68E2-4303-ADF7-980B3011C8D1}"/>
                  </a:ext>
                </a:extLst>
              </p:cNvPr>
              <p:cNvSpPr/>
              <p:nvPr/>
            </p:nvSpPr>
            <p:spPr>
              <a:xfrm>
                <a:off x="11082133" y="3081131"/>
                <a:ext cx="695738" cy="695738"/>
              </a:xfrm>
              <a:prstGeom prst="chevron">
                <a:avLst>
                  <a:gd name="adj" fmla="val 5892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箭头: V 形 11">
                <a:extLst>
                  <a:ext uri="{FF2B5EF4-FFF2-40B4-BE49-F238E27FC236}">
                    <a16:creationId xmlns:a16="http://schemas.microsoft.com/office/drawing/2014/main" id="{E7FB76AD-4E5F-4F97-9CFF-BF6B73CA3D68}"/>
                  </a:ext>
                </a:extLst>
              </p:cNvPr>
              <p:cNvSpPr/>
              <p:nvPr/>
            </p:nvSpPr>
            <p:spPr>
              <a:xfrm>
                <a:off x="10627002" y="3081131"/>
                <a:ext cx="695739" cy="695738"/>
              </a:xfrm>
              <a:prstGeom prst="chevron">
                <a:avLst>
                  <a:gd name="adj" fmla="val 5892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443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BC082FE-EB37-4EF6-966B-EE4F4A1D2885}"/>
              </a:ext>
            </a:extLst>
          </p:cNvPr>
          <p:cNvGrpSpPr/>
          <p:nvPr/>
        </p:nvGrpSpPr>
        <p:grpSpPr>
          <a:xfrm>
            <a:off x="-228600" y="631313"/>
            <a:ext cx="3595467" cy="657079"/>
            <a:chOff x="-228600" y="631313"/>
            <a:chExt cx="3595467" cy="65707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62DF141-ACB9-4E46-B92D-CE00E4356A05}"/>
                </a:ext>
              </a:extLst>
            </p:cNvPr>
            <p:cNvSpPr/>
            <p:nvPr/>
          </p:nvSpPr>
          <p:spPr>
            <a:xfrm>
              <a:off x="576470" y="631313"/>
              <a:ext cx="2790397" cy="657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dirty="0">
                  <a:solidFill>
                    <a:schemeClr val="accent1">
                      <a:lumMod val="75000"/>
                    </a:schemeClr>
                  </a:solidFill>
                  <a:latin typeface="+mj-ea"/>
                </a:rPr>
                <a:t>项目展示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CC03CD3-9D1F-4BD5-BEE6-9C5581710018}"/>
                </a:ext>
              </a:extLst>
            </p:cNvPr>
            <p:cNvGrpSpPr/>
            <p:nvPr/>
          </p:nvGrpSpPr>
          <p:grpSpPr>
            <a:xfrm>
              <a:off x="-228600" y="764274"/>
              <a:ext cx="634030" cy="383292"/>
              <a:chOff x="10627004" y="3081131"/>
              <a:chExt cx="1150867" cy="695738"/>
            </a:xfrm>
          </p:grpSpPr>
          <p:sp>
            <p:nvSpPr>
              <p:cNvPr id="7" name="箭头: V 形 6">
                <a:extLst>
                  <a:ext uri="{FF2B5EF4-FFF2-40B4-BE49-F238E27FC236}">
                    <a16:creationId xmlns:a16="http://schemas.microsoft.com/office/drawing/2014/main" id="{F060B1C2-4BA2-40F8-80B3-B942FB60481C}"/>
                  </a:ext>
                </a:extLst>
              </p:cNvPr>
              <p:cNvSpPr/>
              <p:nvPr/>
            </p:nvSpPr>
            <p:spPr>
              <a:xfrm>
                <a:off x="11082133" y="3081131"/>
                <a:ext cx="695738" cy="695738"/>
              </a:xfrm>
              <a:prstGeom prst="chevron">
                <a:avLst>
                  <a:gd name="adj" fmla="val 5892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箭头: V 形 7">
                <a:extLst>
                  <a:ext uri="{FF2B5EF4-FFF2-40B4-BE49-F238E27FC236}">
                    <a16:creationId xmlns:a16="http://schemas.microsoft.com/office/drawing/2014/main" id="{D0FAA7A7-C001-4A0C-B1C2-720D2E3E59F6}"/>
                  </a:ext>
                </a:extLst>
              </p:cNvPr>
              <p:cNvSpPr/>
              <p:nvPr/>
            </p:nvSpPr>
            <p:spPr>
              <a:xfrm>
                <a:off x="10627004" y="3081131"/>
                <a:ext cx="695738" cy="695738"/>
              </a:xfrm>
              <a:prstGeom prst="chevron">
                <a:avLst>
                  <a:gd name="adj" fmla="val 5892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AE795C9-DC75-4BA7-9DC9-7A12011BB942}"/>
              </a:ext>
            </a:extLst>
          </p:cNvPr>
          <p:cNvGrpSpPr/>
          <p:nvPr/>
        </p:nvGrpSpPr>
        <p:grpSpPr>
          <a:xfrm>
            <a:off x="920838" y="2321853"/>
            <a:ext cx="5072230" cy="3467485"/>
            <a:chOff x="3112817" y="1695263"/>
            <a:chExt cx="5072230" cy="3467485"/>
          </a:xfrm>
        </p:grpSpPr>
        <p:sp>
          <p:nvSpPr>
            <p:cNvPr id="10" name="Block Arc 45">
              <a:extLst>
                <a:ext uri="{FF2B5EF4-FFF2-40B4-BE49-F238E27FC236}">
                  <a16:creationId xmlns:a16="http://schemas.microsoft.com/office/drawing/2014/main" id="{F0EF7B93-5659-492B-BD5F-F64A55B74269}"/>
                </a:ext>
              </a:extLst>
            </p:cNvPr>
            <p:cNvSpPr/>
            <p:nvPr/>
          </p:nvSpPr>
          <p:spPr>
            <a:xfrm rot="2700000">
              <a:off x="4015853" y="2049077"/>
              <a:ext cx="2072074" cy="2072074"/>
            </a:xfrm>
            <a:prstGeom prst="blockArc">
              <a:avLst>
                <a:gd name="adj1" fmla="val 19782491"/>
                <a:gd name="adj2" fmla="val 13507335"/>
                <a:gd name="adj3" fmla="val 653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grpSp>
          <p:nvGrpSpPr>
            <p:cNvPr id="11" name="Group 110">
              <a:extLst>
                <a:ext uri="{FF2B5EF4-FFF2-40B4-BE49-F238E27FC236}">
                  <a16:creationId xmlns:a16="http://schemas.microsoft.com/office/drawing/2014/main" id="{C36143D3-B956-4B8E-B28B-ADA3157AEE92}"/>
                </a:ext>
              </a:extLst>
            </p:cNvPr>
            <p:cNvGrpSpPr/>
            <p:nvPr/>
          </p:nvGrpSpPr>
          <p:grpSpPr>
            <a:xfrm>
              <a:off x="3112817" y="1695263"/>
              <a:ext cx="3334681" cy="3467485"/>
              <a:chOff x="630207" y="1507089"/>
              <a:chExt cx="2608604" cy="2712492"/>
            </a:xfrm>
          </p:grpSpPr>
          <p:grpSp>
            <p:nvGrpSpPr>
              <p:cNvPr id="30" name="Group 53">
                <a:extLst>
                  <a:ext uri="{FF2B5EF4-FFF2-40B4-BE49-F238E27FC236}">
                    <a16:creationId xmlns:a16="http://schemas.microsoft.com/office/drawing/2014/main" id="{56093283-AB02-4199-B1A1-CA2A5090CE7C}"/>
                  </a:ext>
                </a:extLst>
              </p:cNvPr>
              <p:cNvGrpSpPr/>
              <p:nvPr/>
            </p:nvGrpSpPr>
            <p:grpSpPr>
              <a:xfrm rot="21351568">
                <a:off x="630207" y="3582142"/>
                <a:ext cx="1112944" cy="637439"/>
                <a:chOff x="2355915" y="3857572"/>
                <a:chExt cx="1347923" cy="772022"/>
              </a:xfrm>
            </p:grpSpPr>
            <p:sp>
              <p:nvSpPr>
                <p:cNvPr id="32" name="Rectangle 30">
                  <a:extLst>
                    <a:ext uri="{FF2B5EF4-FFF2-40B4-BE49-F238E27FC236}">
                      <a16:creationId xmlns:a16="http://schemas.microsoft.com/office/drawing/2014/main" id="{361AF412-B62E-4FE4-8252-B71A80B9C61F}"/>
                    </a:ext>
                  </a:extLst>
                </p:cNvPr>
                <p:cNvSpPr/>
                <p:nvPr/>
              </p:nvSpPr>
              <p:spPr>
                <a:xfrm rot="2700000">
                  <a:off x="3093973" y="3472415"/>
                  <a:ext cx="224707" cy="99502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" name="Rounded Rectangle 31">
                  <a:extLst>
                    <a:ext uri="{FF2B5EF4-FFF2-40B4-BE49-F238E27FC236}">
                      <a16:creationId xmlns:a16="http://schemas.microsoft.com/office/drawing/2014/main" id="{62933B31-7273-4497-AFC8-7821A2475F32}"/>
                    </a:ext>
                  </a:extLst>
                </p:cNvPr>
                <p:cNvSpPr/>
                <p:nvPr/>
              </p:nvSpPr>
              <p:spPr>
                <a:xfrm rot="2700000">
                  <a:off x="2538069" y="4020237"/>
                  <a:ext cx="427203" cy="791512"/>
                </a:xfrm>
                <a:prstGeom prst="roundRect">
                  <a:avLst/>
                </a:prstGeom>
                <a:solidFill>
                  <a:schemeClr val="tx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31" name="Block Arc 29">
                <a:extLst>
                  <a:ext uri="{FF2B5EF4-FFF2-40B4-BE49-F238E27FC236}">
                    <a16:creationId xmlns:a16="http://schemas.microsoft.com/office/drawing/2014/main" id="{417DAAE2-D955-44D5-A54B-0EF7B724F744}"/>
                  </a:ext>
                </a:extLst>
              </p:cNvPr>
              <p:cNvSpPr/>
              <p:nvPr/>
            </p:nvSpPr>
            <p:spPr>
              <a:xfrm rot="2700000">
                <a:off x="1114680" y="1507089"/>
                <a:ext cx="2124132" cy="2124131"/>
              </a:xfrm>
              <a:prstGeom prst="blockArc">
                <a:avLst>
                  <a:gd name="adj1" fmla="val 21433357"/>
                  <a:gd name="adj2" fmla="val 13378235"/>
                  <a:gd name="adj3" fmla="val 4744"/>
                </a:avLst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" name="Block Arc 48">
              <a:extLst>
                <a:ext uri="{FF2B5EF4-FFF2-40B4-BE49-F238E27FC236}">
                  <a16:creationId xmlns:a16="http://schemas.microsoft.com/office/drawing/2014/main" id="{AC230945-A478-4E6A-8A89-E8B0931D2534}"/>
                </a:ext>
              </a:extLst>
            </p:cNvPr>
            <p:cNvSpPr/>
            <p:nvPr/>
          </p:nvSpPr>
          <p:spPr>
            <a:xfrm rot="2700000">
              <a:off x="4300211" y="2333435"/>
              <a:ext cx="1503360" cy="1503358"/>
            </a:xfrm>
            <a:prstGeom prst="blockArc">
              <a:avLst>
                <a:gd name="adj1" fmla="val 17805926"/>
                <a:gd name="adj2" fmla="val 13444767"/>
                <a:gd name="adj3" fmla="val 7487"/>
              </a:avLst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3" name="Oval 51">
              <a:extLst>
                <a:ext uri="{FF2B5EF4-FFF2-40B4-BE49-F238E27FC236}">
                  <a16:creationId xmlns:a16="http://schemas.microsoft.com/office/drawing/2014/main" id="{D9BA91FB-8A0D-44CD-BE26-B8A044D1EEE0}"/>
                </a:ext>
              </a:extLst>
            </p:cNvPr>
            <p:cNvSpPr/>
            <p:nvPr/>
          </p:nvSpPr>
          <p:spPr>
            <a:xfrm rot="2700000">
              <a:off x="4527694" y="2560919"/>
              <a:ext cx="1048391" cy="1048389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grpSp>
          <p:nvGrpSpPr>
            <p:cNvPr id="14" name="Group 73">
              <a:extLst>
                <a:ext uri="{FF2B5EF4-FFF2-40B4-BE49-F238E27FC236}">
                  <a16:creationId xmlns:a16="http://schemas.microsoft.com/office/drawing/2014/main" id="{47D9B4BC-7A73-4555-8A19-494A12430D8F}"/>
                </a:ext>
              </a:extLst>
            </p:cNvPr>
            <p:cNvGrpSpPr/>
            <p:nvPr/>
          </p:nvGrpSpPr>
          <p:grpSpPr>
            <a:xfrm>
              <a:off x="5101160" y="1769277"/>
              <a:ext cx="2879154" cy="278371"/>
              <a:chOff x="2901397" y="1463917"/>
              <a:chExt cx="2252262" cy="221448"/>
            </a:xfrm>
          </p:grpSpPr>
          <p:cxnSp>
            <p:nvCxnSpPr>
              <p:cNvPr id="28" name="Straight Connector 59">
                <a:extLst>
                  <a:ext uri="{FF2B5EF4-FFF2-40B4-BE49-F238E27FC236}">
                    <a16:creationId xmlns:a16="http://schemas.microsoft.com/office/drawing/2014/main" id="{C5280928-FFB4-4037-871D-34CD4800A5D8}"/>
                  </a:ext>
                </a:extLst>
              </p:cNvPr>
              <p:cNvCxnSpPr/>
              <p:nvPr/>
            </p:nvCxnSpPr>
            <p:spPr>
              <a:xfrm flipH="1" flipV="1">
                <a:off x="4914605" y="1465097"/>
                <a:ext cx="239054" cy="220268"/>
              </a:xfrm>
              <a:prstGeom prst="line">
                <a:avLst/>
              </a:prstGeom>
              <a:noFill/>
              <a:ln w="12700" cap="rnd" cmpd="sng" algn="ctr">
                <a:solidFill>
                  <a:schemeClr val="tx2"/>
                </a:solidFill>
                <a:prstDash val="solid"/>
                <a:miter lim="800000"/>
                <a:headEnd type="oval"/>
                <a:tailEnd type="oval"/>
              </a:ln>
              <a:effectLst/>
            </p:spPr>
          </p:cxnSp>
          <p:cxnSp>
            <p:nvCxnSpPr>
              <p:cNvPr id="29" name="Straight Connector 60">
                <a:extLst>
                  <a:ext uri="{FF2B5EF4-FFF2-40B4-BE49-F238E27FC236}">
                    <a16:creationId xmlns:a16="http://schemas.microsoft.com/office/drawing/2014/main" id="{256DEF1E-7C97-4F6D-9EE1-56A81FE348EE}"/>
                  </a:ext>
                </a:extLst>
              </p:cNvPr>
              <p:cNvCxnSpPr/>
              <p:nvPr/>
            </p:nvCxnSpPr>
            <p:spPr>
              <a:xfrm rot="10800000">
                <a:off x="2901397" y="1463917"/>
                <a:ext cx="2013208" cy="1615"/>
              </a:xfrm>
              <a:prstGeom prst="line">
                <a:avLst/>
              </a:prstGeom>
              <a:noFill/>
              <a:ln w="12700" cap="rnd" cmpd="sng" algn="ctr">
                <a:solidFill>
                  <a:schemeClr val="tx2"/>
                </a:solidFill>
                <a:prstDash val="solid"/>
                <a:miter lim="800000"/>
                <a:headEnd type="oval"/>
                <a:tailEnd type="oval"/>
              </a:ln>
              <a:effectLst/>
            </p:spPr>
          </p:cxnSp>
        </p:grpSp>
        <p:grpSp>
          <p:nvGrpSpPr>
            <p:cNvPr id="15" name="Group 73">
              <a:extLst>
                <a:ext uri="{FF2B5EF4-FFF2-40B4-BE49-F238E27FC236}">
                  <a16:creationId xmlns:a16="http://schemas.microsoft.com/office/drawing/2014/main" id="{5EF00A1A-517D-4C4A-AFC0-A8419B203481}"/>
                </a:ext>
              </a:extLst>
            </p:cNvPr>
            <p:cNvGrpSpPr/>
            <p:nvPr/>
          </p:nvGrpSpPr>
          <p:grpSpPr>
            <a:xfrm>
              <a:off x="5101163" y="2122241"/>
              <a:ext cx="2405471" cy="278371"/>
              <a:chOff x="2901397" y="1463917"/>
              <a:chExt cx="1881716" cy="221448"/>
            </a:xfrm>
          </p:grpSpPr>
          <p:cxnSp>
            <p:nvCxnSpPr>
              <p:cNvPr id="26" name="Straight Connector 67">
                <a:extLst>
                  <a:ext uri="{FF2B5EF4-FFF2-40B4-BE49-F238E27FC236}">
                    <a16:creationId xmlns:a16="http://schemas.microsoft.com/office/drawing/2014/main" id="{5B5D3A0E-F1B0-4804-BD39-8761E148D372}"/>
                  </a:ext>
                </a:extLst>
              </p:cNvPr>
              <p:cNvCxnSpPr/>
              <p:nvPr/>
            </p:nvCxnSpPr>
            <p:spPr>
              <a:xfrm flipH="1" flipV="1">
                <a:off x="4544059" y="1465097"/>
                <a:ext cx="239054" cy="220268"/>
              </a:xfrm>
              <a:prstGeom prst="line">
                <a:avLst/>
              </a:prstGeom>
              <a:noFill/>
              <a:ln w="12700" cap="rnd" cmpd="sng" algn="ctr">
                <a:solidFill>
                  <a:schemeClr val="accent1"/>
                </a:solidFill>
                <a:prstDash val="solid"/>
                <a:miter lim="800000"/>
                <a:headEnd type="oval"/>
                <a:tailEnd type="oval"/>
              </a:ln>
              <a:effectLst/>
            </p:spPr>
          </p:cxnSp>
          <p:cxnSp>
            <p:nvCxnSpPr>
              <p:cNvPr id="27" name="Straight Connector 70">
                <a:extLst>
                  <a:ext uri="{FF2B5EF4-FFF2-40B4-BE49-F238E27FC236}">
                    <a16:creationId xmlns:a16="http://schemas.microsoft.com/office/drawing/2014/main" id="{B486A187-5D91-4289-B504-70E0849CABF3}"/>
                  </a:ext>
                </a:extLst>
              </p:cNvPr>
              <p:cNvCxnSpPr/>
              <p:nvPr/>
            </p:nvCxnSpPr>
            <p:spPr>
              <a:xfrm rot="10800000">
                <a:off x="2901397" y="1463917"/>
                <a:ext cx="1642662" cy="1615"/>
              </a:xfrm>
              <a:prstGeom prst="line">
                <a:avLst/>
              </a:prstGeom>
              <a:noFill/>
              <a:ln w="12700" cap="rnd" cmpd="sng" algn="ctr">
                <a:solidFill>
                  <a:schemeClr val="accent1"/>
                </a:solidFill>
                <a:prstDash val="solid"/>
                <a:miter lim="800000"/>
                <a:headEnd type="oval"/>
                <a:tailEnd type="oval"/>
              </a:ln>
              <a:effectLst/>
            </p:spPr>
          </p:cxnSp>
        </p:grpSp>
        <p:grpSp>
          <p:nvGrpSpPr>
            <p:cNvPr id="16" name="Group 73">
              <a:extLst>
                <a:ext uri="{FF2B5EF4-FFF2-40B4-BE49-F238E27FC236}">
                  <a16:creationId xmlns:a16="http://schemas.microsoft.com/office/drawing/2014/main" id="{F223D83A-11D5-4924-AAD2-33FF44E70D04}"/>
                </a:ext>
              </a:extLst>
            </p:cNvPr>
            <p:cNvGrpSpPr/>
            <p:nvPr/>
          </p:nvGrpSpPr>
          <p:grpSpPr>
            <a:xfrm>
              <a:off x="5101163" y="2392354"/>
              <a:ext cx="2002469" cy="278374"/>
              <a:chOff x="2683251" y="1463915"/>
              <a:chExt cx="1566462" cy="221450"/>
            </a:xfrm>
          </p:grpSpPr>
          <p:cxnSp>
            <p:nvCxnSpPr>
              <p:cNvPr id="24" name="Straight Connector 81">
                <a:extLst>
                  <a:ext uri="{FF2B5EF4-FFF2-40B4-BE49-F238E27FC236}">
                    <a16:creationId xmlns:a16="http://schemas.microsoft.com/office/drawing/2014/main" id="{3BE44A13-8696-4D07-9C8F-B79F71F6EEF9}"/>
                  </a:ext>
                </a:extLst>
              </p:cNvPr>
              <p:cNvCxnSpPr/>
              <p:nvPr/>
            </p:nvCxnSpPr>
            <p:spPr>
              <a:xfrm flipH="1" flipV="1">
                <a:off x="4010659" y="1465097"/>
                <a:ext cx="239054" cy="220268"/>
              </a:xfrm>
              <a:prstGeom prst="line">
                <a:avLst/>
              </a:prstGeom>
              <a:noFill/>
              <a:ln w="12700" cap="rnd" cmpd="sng" algn="ctr">
                <a:solidFill>
                  <a:schemeClr val="tx2"/>
                </a:solidFill>
                <a:prstDash val="solid"/>
                <a:miter lim="800000"/>
                <a:headEnd type="oval"/>
                <a:tailEnd type="oval"/>
              </a:ln>
              <a:effectLst/>
            </p:spPr>
          </p:cxnSp>
          <p:cxnSp>
            <p:nvCxnSpPr>
              <p:cNvPr id="25" name="Straight Connector 82">
                <a:extLst>
                  <a:ext uri="{FF2B5EF4-FFF2-40B4-BE49-F238E27FC236}">
                    <a16:creationId xmlns:a16="http://schemas.microsoft.com/office/drawing/2014/main" id="{CEDB04AF-0FFB-4270-9B86-5F4D4532954B}"/>
                  </a:ext>
                </a:extLst>
              </p:cNvPr>
              <p:cNvCxnSpPr/>
              <p:nvPr/>
            </p:nvCxnSpPr>
            <p:spPr>
              <a:xfrm rot="10800000" flipV="1">
                <a:off x="2683251" y="1463915"/>
                <a:ext cx="1325760" cy="1182"/>
              </a:xfrm>
              <a:prstGeom prst="line">
                <a:avLst/>
              </a:prstGeom>
              <a:noFill/>
              <a:ln w="12700" cap="rnd" cmpd="sng" algn="ctr">
                <a:solidFill>
                  <a:schemeClr val="tx2"/>
                </a:solidFill>
                <a:prstDash val="solid"/>
                <a:miter lim="800000"/>
                <a:headEnd type="oval"/>
                <a:tailEnd type="oval"/>
              </a:ln>
              <a:effectLst/>
            </p:spPr>
          </p:cxnSp>
        </p:grpSp>
        <p:grpSp>
          <p:nvGrpSpPr>
            <p:cNvPr id="17" name="Group 73">
              <a:extLst>
                <a:ext uri="{FF2B5EF4-FFF2-40B4-BE49-F238E27FC236}">
                  <a16:creationId xmlns:a16="http://schemas.microsoft.com/office/drawing/2014/main" id="{CB637A77-1352-4F35-A0BF-2C331650C9F6}"/>
                </a:ext>
              </a:extLst>
            </p:cNvPr>
            <p:cNvGrpSpPr/>
            <p:nvPr/>
          </p:nvGrpSpPr>
          <p:grpSpPr>
            <a:xfrm>
              <a:off x="5461578" y="2709482"/>
              <a:ext cx="1168371" cy="276888"/>
              <a:chOff x="2683251" y="1465095"/>
              <a:chExt cx="913976" cy="220268"/>
            </a:xfrm>
          </p:grpSpPr>
          <p:cxnSp>
            <p:nvCxnSpPr>
              <p:cNvPr id="22" name="Straight Connector 87">
                <a:extLst>
                  <a:ext uri="{FF2B5EF4-FFF2-40B4-BE49-F238E27FC236}">
                    <a16:creationId xmlns:a16="http://schemas.microsoft.com/office/drawing/2014/main" id="{D036C029-E94A-4314-8B8C-917C92DC258E}"/>
                  </a:ext>
                </a:extLst>
              </p:cNvPr>
              <p:cNvCxnSpPr/>
              <p:nvPr/>
            </p:nvCxnSpPr>
            <p:spPr>
              <a:xfrm flipH="1" flipV="1">
                <a:off x="3358173" y="1465095"/>
                <a:ext cx="239054" cy="220268"/>
              </a:xfrm>
              <a:prstGeom prst="line">
                <a:avLst/>
              </a:prstGeom>
              <a:noFill/>
              <a:ln w="12700" cap="rnd" cmpd="sng" algn="ctr">
                <a:solidFill>
                  <a:schemeClr val="accent1"/>
                </a:solidFill>
                <a:prstDash val="solid"/>
                <a:miter lim="800000"/>
                <a:headEnd type="oval"/>
                <a:tailEnd type="oval"/>
              </a:ln>
              <a:effectLst/>
            </p:spPr>
          </p:cxnSp>
          <p:cxnSp>
            <p:nvCxnSpPr>
              <p:cNvPr id="23" name="Straight Connector 88">
                <a:extLst>
                  <a:ext uri="{FF2B5EF4-FFF2-40B4-BE49-F238E27FC236}">
                    <a16:creationId xmlns:a16="http://schemas.microsoft.com/office/drawing/2014/main" id="{6390B165-D422-4EFF-B16D-D49EB1C0E26D}"/>
                  </a:ext>
                </a:extLst>
              </p:cNvPr>
              <p:cNvCxnSpPr/>
              <p:nvPr/>
            </p:nvCxnSpPr>
            <p:spPr>
              <a:xfrm rot="10800000">
                <a:off x="2683251" y="1465097"/>
                <a:ext cx="674922" cy="1615"/>
              </a:xfrm>
              <a:prstGeom prst="line">
                <a:avLst/>
              </a:prstGeom>
              <a:noFill/>
              <a:ln w="12700" cap="rnd" cmpd="sng" algn="ctr">
                <a:solidFill>
                  <a:schemeClr val="accent1"/>
                </a:solidFill>
                <a:prstDash val="solid"/>
                <a:miter lim="800000"/>
                <a:headEnd type="oval"/>
                <a:tailEnd type="oval"/>
              </a:ln>
              <a:effectLst/>
            </p:spPr>
          </p:cxnSp>
        </p:grpSp>
        <p:sp>
          <p:nvSpPr>
            <p:cNvPr id="18" name="Text Placeholder 3">
              <a:extLst>
                <a:ext uri="{FF2B5EF4-FFF2-40B4-BE49-F238E27FC236}">
                  <a16:creationId xmlns:a16="http://schemas.microsoft.com/office/drawing/2014/main" id="{A3F2F9FF-F53F-4132-9885-B77DF2F079C9}"/>
                </a:ext>
              </a:extLst>
            </p:cNvPr>
            <p:cNvSpPr txBox="1"/>
            <p:nvPr/>
          </p:nvSpPr>
          <p:spPr>
            <a:xfrm>
              <a:off x="7878874" y="2206246"/>
              <a:ext cx="306173" cy="22159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128524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70%</a:t>
              </a:r>
            </a:p>
          </p:txBody>
        </p:sp>
        <p:sp>
          <p:nvSpPr>
            <p:cNvPr id="19" name="Text Placeholder 3">
              <a:extLst>
                <a:ext uri="{FF2B5EF4-FFF2-40B4-BE49-F238E27FC236}">
                  <a16:creationId xmlns:a16="http://schemas.microsoft.com/office/drawing/2014/main" id="{B54AB2C3-0AD0-4B49-9B1D-A8E98A9F47A2}"/>
                </a:ext>
              </a:extLst>
            </p:cNvPr>
            <p:cNvSpPr txBox="1"/>
            <p:nvPr/>
          </p:nvSpPr>
          <p:spPr>
            <a:xfrm>
              <a:off x="7418631" y="2557210"/>
              <a:ext cx="306173" cy="22159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128524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65%</a:t>
              </a:r>
            </a:p>
          </p:txBody>
        </p:sp>
        <p:sp>
          <p:nvSpPr>
            <p:cNvPr id="20" name="Text Placeholder 3">
              <a:extLst>
                <a:ext uri="{FF2B5EF4-FFF2-40B4-BE49-F238E27FC236}">
                  <a16:creationId xmlns:a16="http://schemas.microsoft.com/office/drawing/2014/main" id="{AE8F5F94-CD16-4C65-8AE4-6898FC44170C}"/>
                </a:ext>
              </a:extLst>
            </p:cNvPr>
            <p:cNvSpPr txBox="1"/>
            <p:nvPr/>
          </p:nvSpPr>
          <p:spPr>
            <a:xfrm>
              <a:off x="6920596" y="2834098"/>
              <a:ext cx="306173" cy="22159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128524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75%</a:t>
              </a:r>
            </a:p>
          </p:txBody>
        </p:sp>
        <p:sp>
          <p:nvSpPr>
            <p:cNvPr id="21" name="Text Placeholder 3">
              <a:extLst>
                <a:ext uri="{FF2B5EF4-FFF2-40B4-BE49-F238E27FC236}">
                  <a16:creationId xmlns:a16="http://schemas.microsoft.com/office/drawing/2014/main" id="{1C83A4AC-69AD-4C65-B57E-F7F2F2D33BD9}"/>
                </a:ext>
              </a:extLst>
            </p:cNvPr>
            <p:cNvSpPr txBox="1"/>
            <p:nvPr/>
          </p:nvSpPr>
          <p:spPr>
            <a:xfrm>
              <a:off x="6454968" y="3178836"/>
              <a:ext cx="391133" cy="22159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128524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100%</a:t>
              </a: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80DA0958-7AD2-4851-BD89-8A906E7A6E3E}"/>
              </a:ext>
            </a:extLst>
          </p:cNvPr>
          <p:cNvSpPr/>
          <p:nvPr/>
        </p:nvSpPr>
        <p:spPr>
          <a:xfrm>
            <a:off x="6259768" y="3051071"/>
            <a:ext cx="4724379" cy="975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accent1"/>
                </a:solidFill>
              </a:rPr>
              <a:t>基于深度学习的文本分类</a:t>
            </a:r>
          </a:p>
        </p:txBody>
      </p:sp>
    </p:spTree>
    <p:extLst>
      <p:ext uri="{BB962C8B-B14F-4D97-AF65-F5344CB8AC3E}">
        <p14:creationId xmlns:p14="http://schemas.microsoft.com/office/powerpoint/2010/main" val="246327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D8661CC-0552-4432-9B69-B1E2C581851B}"/>
              </a:ext>
            </a:extLst>
          </p:cNvPr>
          <p:cNvGrpSpPr/>
          <p:nvPr/>
        </p:nvGrpSpPr>
        <p:grpSpPr>
          <a:xfrm>
            <a:off x="-230326" y="616435"/>
            <a:ext cx="4877904" cy="2531483"/>
            <a:chOff x="-230326" y="616435"/>
            <a:chExt cx="4877904" cy="253148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3B9C439-36F3-45A1-A1CC-035D77315E79}"/>
                </a:ext>
              </a:extLst>
            </p:cNvPr>
            <p:cNvGrpSpPr/>
            <p:nvPr/>
          </p:nvGrpSpPr>
          <p:grpSpPr>
            <a:xfrm>
              <a:off x="-230326" y="616435"/>
              <a:ext cx="4877904" cy="2531483"/>
              <a:chOff x="-230326" y="616435"/>
              <a:chExt cx="4877904" cy="2531483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DE0F928-1802-4A8C-B23B-D5654BA2124A}"/>
                  </a:ext>
                </a:extLst>
              </p:cNvPr>
              <p:cNvSpPr/>
              <p:nvPr/>
            </p:nvSpPr>
            <p:spPr>
              <a:xfrm>
                <a:off x="731519" y="616435"/>
                <a:ext cx="2954216" cy="6719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3200" dirty="0">
                    <a:solidFill>
                      <a:schemeClr val="accent1">
                        <a:lumMod val="75000"/>
                      </a:schemeClr>
                    </a:solidFill>
                    <a:latin typeface="+mj-ea"/>
                  </a:rPr>
                  <a:t>文本分类</a:t>
                </a: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5A8C169-F844-46C8-AC05-9C33C488B59D}"/>
                  </a:ext>
                </a:extLst>
              </p:cNvPr>
              <p:cNvSpPr txBox="1"/>
              <p:nvPr/>
            </p:nvSpPr>
            <p:spPr>
              <a:xfrm>
                <a:off x="-230326" y="2848221"/>
                <a:ext cx="4877904" cy="299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1E3BF99-E747-4787-B9AD-628E605E75AF}"/>
                </a:ext>
              </a:extLst>
            </p:cNvPr>
            <p:cNvGrpSpPr/>
            <p:nvPr/>
          </p:nvGrpSpPr>
          <p:grpSpPr>
            <a:xfrm>
              <a:off x="-228600" y="764274"/>
              <a:ext cx="634030" cy="383292"/>
              <a:chOff x="10627004" y="3081131"/>
              <a:chExt cx="1150867" cy="695738"/>
            </a:xfrm>
          </p:grpSpPr>
          <p:sp>
            <p:nvSpPr>
              <p:cNvPr id="7" name="箭头: V 形 6">
                <a:extLst>
                  <a:ext uri="{FF2B5EF4-FFF2-40B4-BE49-F238E27FC236}">
                    <a16:creationId xmlns:a16="http://schemas.microsoft.com/office/drawing/2014/main" id="{18A622D2-2032-48C1-B3BD-4EEBBF15D29B}"/>
                  </a:ext>
                </a:extLst>
              </p:cNvPr>
              <p:cNvSpPr/>
              <p:nvPr/>
            </p:nvSpPr>
            <p:spPr>
              <a:xfrm>
                <a:off x="11082133" y="3081131"/>
                <a:ext cx="695738" cy="695738"/>
              </a:xfrm>
              <a:prstGeom prst="chevron">
                <a:avLst>
                  <a:gd name="adj" fmla="val 5892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箭头: V 形 7">
                <a:extLst>
                  <a:ext uri="{FF2B5EF4-FFF2-40B4-BE49-F238E27FC236}">
                    <a16:creationId xmlns:a16="http://schemas.microsoft.com/office/drawing/2014/main" id="{259C8920-D658-431A-987E-F5744E5821A8}"/>
                  </a:ext>
                </a:extLst>
              </p:cNvPr>
              <p:cNvSpPr/>
              <p:nvPr/>
            </p:nvSpPr>
            <p:spPr>
              <a:xfrm>
                <a:off x="10627004" y="3081131"/>
                <a:ext cx="695738" cy="695738"/>
              </a:xfrm>
              <a:prstGeom prst="chevron">
                <a:avLst>
                  <a:gd name="adj" fmla="val 5892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72A337F-5D9A-4D0B-A80F-83064E56F768}"/>
              </a:ext>
            </a:extLst>
          </p:cNvPr>
          <p:cNvGrpSpPr/>
          <p:nvPr/>
        </p:nvGrpSpPr>
        <p:grpSpPr>
          <a:xfrm>
            <a:off x="-228600" y="764274"/>
            <a:ext cx="634030" cy="383292"/>
            <a:chOff x="10627004" y="3081131"/>
            <a:chExt cx="1150867" cy="695738"/>
          </a:xfrm>
        </p:grpSpPr>
        <p:sp>
          <p:nvSpPr>
            <p:cNvPr id="12" name="箭头: V 形 11">
              <a:extLst>
                <a:ext uri="{FF2B5EF4-FFF2-40B4-BE49-F238E27FC236}">
                  <a16:creationId xmlns:a16="http://schemas.microsoft.com/office/drawing/2014/main" id="{54EF4D7D-620D-4D13-AC18-4533E47DF80A}"/>
                </a:ext>
              </a:extLst>
            </p:cNvPr>
            <p:cNvSpPr/>
            <p:nvPr/>
          </p:nvSpPr>
          <p:spPr>
            <a:xfrm>
              <a:off x="11082133" y="3081131"/>
              <a:ext cx="695738" cy="695738"/>
            </a:xfrm>
            <a:prstGeom prst="chevron">
              <a:avLst>
                <a:gd name="adj" fmla="val 5892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D8251C65-8A85-4168-B5BD-A586E20E319B}"/>
                </a:ext>
              </a:extLst>
            </p:cNvPr>
            <p:cNvSpPr/>
            <p:nvPr/>
          </p:nvSpPr>
          <p:spPr>
            <a:xfrm>
              <a:off x="10627004" y="3081131"/>
              <a:ext cx="695738" cy="695738"/>
            </a:xfrm>
            <a:prstGeom prst="chevron">
              <a:avLst>
                <a:gd name="adj" fmla="val 5892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7933128-03F7-4454-B242-20342610078A}"/>
              </a:ext>
            </a:extLst>
          </p:cNvPr>
          <p:cNvGrpSpPr/>
          <p:nvPr/>
        </p:nvGrpSpPr>
        <p:grpSpPr>
          <a:xfrm>
            <a:off x="-228600" y="764274"/>
            <a:ext cx="634030" cy="383292"/>
            <a:chOff x="10627004" y="3081131"/>
            <a:chExt cx="1150867" cy="695738"/>
          </a:xfrm>
        </p:grpSpPr>
        <p:sp>
          <p:nvSpPr>
            <p:cNvPr id="15" name="箭头: V 形 14">
              <a:extLst>
                <a:ext uri="{FF2B5EF4-FFF2-40B4-BE49-F238E27FC236}">
                  <a16:creationId xmlns:a16="http://schemas.microsoft.com/office/drawing/2014/main" id="{1E9571EB-3A1A-4F63-B2C8-16AE18CEFD81}"/>
                </a:ext>
              </a:extLst>
            </p:cNvPr>
            <p:cNvSpPr/>
            <p:nvPr/>
          </p:nvSpPr>
          <p:spPr>
            <a:xfrm>
              <a:off x="11082133" y="3081131"/>
              <a:ext cx="695738" cy="695738"/>
            </a:xfrm>
            <a:prstGeom prst="chevron">
              <a:avLst>
                <a:gd name="adj" fmla="val 5892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箭头: V 形 15">
              <a:extLst>
                <a:ext uri="{FF2B5EF4-FFF2-40B4-BE49-F238E27FC236}">
                  <a16:creationId xmlns:a16="http://schemas.microsoft.com/office/drawing/2014/main" id="{47F2399C-9146-4191-A973-5B53EA01A7C9}"/>
                </a:ext>
              </a:extLst>
            </p:cNvPr>
            <p:cNvSpPr/>
            <p:nvPr/>
          </p:nvSpPr>
          <p:spPr>
            <a:xfrm>
              <a:off x="10627004" y="3081131"/>
              <a:ext cx="695738" cy="695738"/>
            </a:xfrm>
            <a:prstGeom prst="chevron">
              <a:avLst>
                <a:gd name="adj" fmla="val 5892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D4A53A1-7F25-4112-8677-292B02395FC0}"/>
              </a:ext>
            </a:extLst>
          </p:cNvPr>
          <p:cNvGrpSpPr/>
          <p:nvPr/>
        </p:nvGrpSpPr>
        <p:grpSpPr>
          <a:xfrm>
            <a:off x="4729231" y="2833987"/>
            <a:ext cx="800210" cy="800210"/>
            <a:chOff x="4727490" y="2805166"/>
            <a:chExt cx="800210" cy="800210"/>
          </a:xfrm>
          <a:noFill/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80D3D16-5A1E-4A86-AE35-B2AAD41024EC}"/>
                </a:ext>
              </a:extLst>
            </p:cNvPr>
            <p:cNvSpPr/>
            <p:nvPr/>
          </p:nvSpPr>
          <p:spPr>
            <a:xfrm>
              <a:off x="4727490" y="2805166"/>
              <a:ext cx="800210" cy="8002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12CFAE02-60E5-454F-B5B3-D9F671C4AC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61099" y="3020846"/>
              <a:ext cx="268330" cy="394987"/>
            </a:xfrm>
            <a:custGeom>
              <a:avLst/>
              <a:gdLst>
                <a:gd name="T0" fmla="*/ 85 w 94"/>
                <a:gd name="T1" fmla="*/ 44 h 140"/>
                <a:gd name="T2" fmla="*/ 45 w 94"/>
                <a:gd name="T3" fmla="*/ 90 h 140"/>
                <a:gd name="T4" fmla="*/ 26 w 94"/>
                <a:gd name="T5" fmla="*/ 105 h 140"/>
                <a:gd name="T6" fmla="*/ 26 w 94"/>
                <a:gd name="T7" fmla="*/ 108 h 140"/>
                <a:gd name="T8" fmla="*/ 35 w 94"/>
                <a:gd name="T9" fmla="*/ 123 h 140"/>
                <a:gd name="T10" fmla="*/ 17 w 94"/>
                <a:gd name="T11" fmla="*/ 140 h 140"/>
                <a:gd name="T12" fmla="*/ 0 w 94"/>
                <a:gd name="T13" fmla="*/ 123 h 140"/>
                <a:gd name="T14" fmla="*/ 9 w 94"/>
                <a:gd name="T15" fmla="*/ 108 h 140"/>
                <a:gd name="T16" fmla="*/ 9 w 94"/>
                <a:gd name="T17" fmla="*/ 33 h 140"/>
                <a:gd name="T18" fmla="*/ 0 w 94"/>
                <a:gd name="T19" fmla="*/ 17 h 140"/>
                <a:gd name="T20" fmla="*/ 17 w 94"/>
                <a:gd name="T21" fmla="*/ 0 h 140"/>
                <a:gd name="T22" fmla="*/ 35 w 94"/>
                <a:gd name="T23" fmla="*/ 17 h 140"/>
                <a:gd name="T24" fmla="*/ 26 w 94"/>
                <a:gd name="T25" fmla="*/ 33 h 140"/>
                <a:gd name="T26" fmla="*/ 26 w 94"/>
                <a:gd name="T27" fmla="*/ 78 h 140"/>
                <a:gd name="T28" fmla="*/ 40 w 94"/>
                <a:gd name="T29" fmla="*/ 73 h 140"/>
                <a:gd name="T30" fmla="*/ 67 w 94"/>
                <a:gd name="T31" fmla="*/ 44 h 140"/>
                <a:gd name="T32" fmla="*/ 58 w 94"/>
                <a:gd name="T33" fmla="*/ 29 h 140"/>
                <a:gd name="T34" fmla="*/ 76 w 94"/>
                <a:gd name="T35" fmla="*/ 11 h 140"/>
                <a:gd name="T36" fmla="*/ 94 w 94"/>
                <a:gd name="T37" fmla="*/ 29 h 140"/>
                <a:gd name="T38" fmla="*/ 85 w 94"/>
                <a:gd name="T39" fmla="*/ 44 h 140"/>
                <a:gd name="T40" fmla="*/ 17 w 94"/>
                <a:gd name="T41" fmla="*/ 9 h 140"/>
                <a:gd name="T42" fmla="*/ 9 w 94"/>
                <a:gd name="T43" fmla="*/ 17 h 140"/>
                <a:gd name="T44" fmla="*/ 17 w 94"/>
                <a:gd name="T45" fmla="*/ 26 h 140"/>
                <a:gd name="T46" fmla="*/ 26 w 94"/>
                <a:gd name="T47" fmla="*/ 17 h 140"/>
                <a:gd name="T48" fmla="*/ 17 w 94"/>
                <a:gd name="T49" fmla="*/ 9 h 140"/>
                <a:gd name="T50" fmla="*/ 17 w 94"/>
                <a:gd name="T51" fmla="*/ 114 h 140"/>
                <a:gd name="T52" fmla="*/ 9 w 94"/>
                <a:gd name="T53" fmla="*/ 123 h 140"/>
                <a:gd name="T54" fmla="*/ 17 w 94"/>
                <a:gd name="T55" fmla="*/ 132 h 140"/>
                <a:gd name="T56" fmla="*/ 26 w 94"/>
                <a:gd name="T57" fmla="*/ 123 h 140"/>
                <a:gd name="T58" fmla="*/ 17 w 94"/>
                <a:gd name="T59" fmla="*/ 114 h 140"/>
                <a:gd name="T60" fmla="*/ 76 w 94"/>
                <a:gd name="T61" fmla="*/ 20 h 140"/>
                <a:gd name="T62" fmla="*/ 67 w 94"/>
                <a:gd name="T63" fmla="*/ 29 h 140"/>
                <a:gd name="T64" fmla="*/ 76 w 94"/>
                <a:gd name="T65" fmla="*/ 38 h 140"/>
                <a:gd name="T66" fmla="*/ 85 w 94"/>
                <a:gd name="T67" fmla="*/ 29 h 140"/>
                <a:gd name="T68" fmla="*/ 76 w 94"/>
                <a:gd name="T69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140">
                  <a:moveTo>
                    <a:pt x="85" y="44"/>
                  </a:moveTo>
                  <a:cubicBezTo>
                    <a:pt x="84" y="77"/>
                    <a:pt x="61" y="85"/>
                    <a:pt x="45" y="90"/>
                  </a:cubicBezTo>
                  <a:cubicBezTo>
                    <a:pt x="31" y="94"/>
                    <a:pt x="26" y="96"/>
                    <a:pt x="26" y="105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31" y="111"/>
                    <a:pt x="35" y="116"/>
                    <a:pt x="35" y="123"/>
                  </a:cubicBezTo>
                  <a:cubicBezTo>
                    <a:pt x="35" y="132"/>
                    <a:pt x="27" y="140"/>
                    <a:pt x="17" y="140"/>
                  </a:cubicBezTo>
                  <a:cubicBezTo>
                    <a:pt x="8" y="140"/>
                    <a:pt x="0" y="132"/>
                    <a:pt x="0" y="123"/>
                  </a:cubicBezTo>
                  <a:cubicBezTo>
                    <a:pt x="0" y="116"/>
                    <a:pt x="3" y="111"/>
                    <a:pt x="9" y="10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3" y="29"/>
                    <a:pt x="0" y="24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4"/>
                    <a:pt x="31" y="29"/>
                    <a:pt x="26" y="33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31" y="76"/>
                    <a:pt x="36" y="74"/>
                    <a:pt x="40" y="73"/>
                  </a:cubicBezTo>
                  <a:cubicBezTo>
                    <a:pt x="57" y="67"/>
                    <a:pt x="67" y="63"/>
                    <a:pt x="67" y="44"/>
                  </a:cubicBezTo>
                  <a:cubicBezTo>
                    <a:pt x="62" y="41"/>
                    <a:pt x="58" y="36"/>
                    <a:pt x="58" y="29"/>
                  </a:cubicBezTo>
                  <a:cubicBezTo>
                    <a:pt x="58" y="19"/>
                    <a:pt x="66" y="11"/>
                    <a:pt x="76" y="11"/>
                  </a:cubicBezTo>
                  <a:cubicBezTo>
                    <a:pt x="86" y="11"/>
                    <a:pt x="94" y="19"/>
                    <a:pt x="94" y="29"/>
                  </a:cubicBezTo>
                  <a:cubicBezTo>
                    <a:pt x="94" y="36"/>
                    <a:pt x="90" y="41"/>
                    <a:pt x="85" y="44"/>
                  </a:cubicBezTo>
                  <a:close/>
                  <a:moveTo>
                    <a:pt x="17" y="9"/>
                  </a:moveTo>
                  <a:cubicBezTo>
                    <a:pt x="13" y="9"/>
                    <a:pt x="9" y="12"/>
                    <a:pt x="9" y="17"/>
                  </a:cubicBezTo>
                  <a:cubicBezTo>
                    <a:pt x="9" y="22"/>
                    <a:pt x="13" y="26"/>
                    <a:pt x="17" y="26"/>
                  </a:cubicBezTo>
                  <a:cubicBezTo>
                    <a:pt x="22" y="26"/>
                    <a:pt x="26" y="22"/>
                    <a:pt x="26" y="17"/>
                  </a:cubicBezTo>
                  <a:cubicBezTo>
                    <a:pt x="26" y="12"/>
                    <a:pt x="22" y="9"/>
                    <a:pt x="17" y="9"/>
                  </a:cubicBezTo>
                  <a:close/>
                  <a:moveTo>
                    <a:pt x="17" y="114"/>
                  </a:moveTo>
                  <a:cubicBezTo>
                    <a:pt x="13" y="114"/>
                    <a:pt x="9" y="118"/>
                    <a:pt x="9" y="123"/>
                  </a:cubicBezTo>
                  <a:cubicBezTo>
                    <a:pt x="9" y="128"/>
                    <a:pt x="13" y="132"/>
                    <a:pt x="17" y="132"/>
                  </a:cubicBezTo>
                  <a:cubicBezTo>
                    <a:pt x="22" y="132"/>
                    <a:pt x="26" y="128"/>
                    <a:pt x="26" y="123"/>
                  </a:cubicBezTo>
                  <a:cubicBezTo>
                    <a:pt x="26" y="118"/>
                    <a:pt x="22" y="114"/>
                    <a:pt x="17" y="114"/>
                  </a:cubicBezTo>
                  <a:close/>
                  <a:moveTo>
                    <a:pt x="76" y="20"/>
                  </a:moveTo>
                  <a:cubicBezTo>
                    <a:pt x="71" y="20"/>
                    <a:pt x="67" y="24"/>
                    <a:pt x="67" y="29"/>
                  </a:cubicBezTo>
                  <a:cubicBezTo>
                    <a:pt x="67" y="34"/>
                    <a:pt x="71" y="38"/>
                    <a:pt x="76" y="38"/>
                  </a:cubicBezTo>
                  <a:cubicBezTo>
                    <a:pt x="81" y="38"/>
                    <a:pt x="85" y="34"/>
                    <a:pt x="85" y="29"/>
                  </a:cubicBezTo>
                  <a:cubicBezTo>
                    <a:pt x="85" y="24"/>
                    <a:pt x="81" y="20"/>
                    <a:pt x="76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8541" tIns="64270" rIns="128541" bIns="64270" numCol="1" anchor="t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sp>
        <p:nvSpPr>
          <p:cNvPr id="20" name="Freeform 6">
            <a:extLst>
              <a:ext uri="{FF2B5EF4-FFF2-40B4-BE49-F238E27FC236}">
                <a16:creationId xmlns:a16="http://schemas.microsoft.com/office/drawing/2014/main" id="{18CF7675-FBAE-4F92-979C-4DBE5B9E4386}"/>
              </a:ext>
            </a:extLst>
          </p:cNvPr>
          <p:cNvSpPr/>
          <p:nvPr/>
        </p:nvSpPr>
        <p:spPr bwMode="auto">
          <a:xfrm>
            <a:off x="-70289" y="2665452"/>
            <a:ext cx="12332578" cy="3233436"/>
          </a:xfrm>
          <a:custGeom>
            <a:avLst/>
            <a:gdLst>
              <a:gd name="T0" fmla="*/ 4415 w 4902"/>
              <a:gd name="T1" fmla="*/ 13 h 1301"/>
              <a:gd name="T2" fmla="*/ 4658 w 4902"/>
              <a:gd name="T3" fmla="*/ 87 h 1301"/>
              <a:gd name="T4" fmla="*/ 4902 w 4902"/>
              <a:gd name="T5" fmla="*/ 238 h 1301"/>
              <a:gd name="T6" fmla="*/ 4734 w 4902"/>
              <a:gd name="T7" fmla="*/ 139 h 1301"/>
              <a:gd name="T8" fmla="*/ 4492 w 4902"/>
              <a:gd name="T9" fmla="*/ 41 h 1301"/>
              <a:gd name="T10" fmla="*/ 4253 w 4902"/>
              <a:gd name="T11" fmla="*/ 11 h 1301"/>
              <a:gd name="T12" fmla="*/ 3954 w 4902"/>
              <a:gd name="T13" fmla="*/ 55 h 1301"/>
              <a:gd name="T14" fmla="*/ 3670 w 4902"/>
              <a:gd name="T15" fmla="*/ 165 h 1301"/>
              <a:gd name="T16" fmla="*/ 3409 w 4902"/>
              <a:gd name="T17" fmla="*/ 321 h 1301"/>
              <a:gd name="T18" fmla="*/ 3177 w 4902"/>
              <a:gd name="T19" fmla="*/ 495 h 1301"/>
              <a:gd name="T20" fmla="*/ 2982 w 4902"/>
              <a:gd name="T21" fmla="*/ 664 h 1301"/>
              <a:gd name="T22" fmla="*/ 2820 w 4902"/>
              <a:gd name="T23" fmla="*/ 812 h 1301"/>
              <a:gd name="T24" fmla="*/ 2635 w 4902"/>
              <a:gd name="T25" fmla="*/ 977 h 1301"/>
              <a:gd name="T26" fmla="*/ 2426 w 4902"/>
              <a:gd name="T27" fmla="*/ 1134 h 1301"/>
              <a:gd name="T28" fmla="*/ 2204 w 4902"/>
              <a:gd name="T29" fmla="*/ 1255 h 1301"/>
              <a:gd name="T30" fmla="*/ 1973 w 4902"/>
              <a:gd name="T31" fmla="*/ 1301 h 1301"/>
              <a:gd name="T32" fmla="*/ 1822 w 4902"/>
              <a:gd name="T33" fmla="*/ 1277 h 1301"/>
              <a:gd name="T34" fmla="*/ 1675 w 4902"/>
              <a:gd name="T35" fmla="*/ 1198 h 1301"/>
              <a:gd name="T36" fmla="*/ 1532 w 4902"/>
              <a:gd name="T37" fmla="*/ 1056 h 1301"/>
              <a:gd name="T38" fmla="*/ 1397 w 4902"/>
              <a:gd name="T39" fmla="*/ 841 h 1301"/>
              <a:gd name="T40" fmla="*/ 1242 w 4902"/>
              <a:gd name="T41" fmla="*/ 586 h 1301"/>
              <a:gd name="T42" fmla="*/ 1083 w 4902"/>
              <a:gd name="T43" fmla="*/ 409 h 1301"/>
              <a:gd name="T44" fmla="*/ 923 w 4902"/>
              <a:gd name="T45" fmla="*/ 301 h 1301"/>
              <a:gd name="T46" fmla="*/ 762 w 4902"/>
              <a:gd name="T47" fmla="*/ 257 h 1301"/>
              <a:gd name="T48" fmla="*/ 559 w 4902"/>
              <a:gd name="T49" fmla="*/ 275 h 1301"/>
              <a:gd name="T50" fmla="*/ 342 w 4902"/>
              <a:gd name="T51" fmla="*/ 379 h 1301"/>
              <a:gd name="T52" fmla="*/ 137 w 4902"/>
              <a:gd name="T53" fmla="*/ 547 h 1301"/>
              <a:gd name="T54" fmla="*/ 0 w 4902"/>
              <a:gd name="T55" fmla="*/ 676 h 1301"/>
              <a:gd name="T56" fmla="*/ 177 w 4902"/>
              <a:gd name="T57" fmla="*/ 492 h 1301"/>
              <a:gd name="T58" fmla="*/ 367 w 4902"/>
              <a:gd name="T59" fmla="*/ 348 h 1301"/>
              <a:gd name="T60" fmla="*/ 569 w 4902"/>
              <a:gd name="T61" fmla="*/ 260 h 1301"/>
              <a:gd name="T62" fmla="*/ 764 w 4902"/>
              <a:gd name="T63" fmla="*/ 245 h 1301"/>
              <a:gd name="T64" fmla="*/ 927 w 4902"/>
              <a:gd name="T65" fmla="*/ 291 h 1301"/>
              <a:gd name="T66" fmla="*/ 1091 w 4902"/>
              <a:gd name="T67" fmla="*/ 400 h 1301"/>
              <a:gd name="T68" fmla="*/ 1251 w 4902"/>
              <a:gd name="T69" fmla="*/ 578 h 1301"/>
              <a:gd name="T70" fmla="*/ 1407 w 4902"/>
              <a:gd name="T71" fmla="*/ 835 h 1301"/>
              <a:gd name="T72" fmla="*/ 1541 w 4902"/>
              <a:gd name="T73" fmla="*/ 1048 h 1301"/>
              <a:gd name="T74" fmla="*/ 1682 w 4902"/>
              <a:gd name="T75" fmla="*/ 1188 h 1301"/>
              <a:gd name="T76" fmla="*/ 1826 w 4902"/>
              <a:gd name="T77" fmla="*/ 1265 h 1301"/>
              <a:gd name="T78" fmla="*/ 1973 w 4902"/>
              <a:gd name="T79" fmla="*/ 1289 h 1301"/>
              <a:gd name="T80" fmla="*/ 2199 w 4902"/>
              <a:gd name="T81" fmla="*/ 1243 h 1301"/>
              <a:gd name="T82" fmla="*/ 2421 w 4902"/>
              <a:gd name="T83" fmla="*/ 1125 h 1301"/>
              <a:gd name="T84" fmla="*/ 2627 w 4902"/>
              <a:gd name="T85" fmla="*/ 968 h 1301"/>
              <a:gd name="T86" fmla="*/ 2811 w 4902"/>
              <a:gd name="T87" fmla="*/ 803 h 1301"/>
              <a:gd name="T88" fmla="*/ 2975 w 4902"/>
              <a:gd name="T89" fmla="*/ 655 h 1301"/>
              <a:gd name="T90" fmla="*/ 3169 w 4902"/>
              <a:gd name="T91" fmla="*/ 486 h 1301"/>
              <a:gd name="T92" fmla="*/ 3403 w 4902"/>
              <a:gd name="T93" fmla="*/ 310 h 1301"/>
              <a:gd name="T94" fmla="*/ 3664 w 4902"/>
              <a:gd name="T95" fmla="*/ 154 h 1301"/>
              <a:gd name="T96" fmla="*/ 3951 w 4902"/>
              <a:gd name="T97" fmla="*/ 43 h 1301"/>
              <a:gd name="T98" fmla="*/ 4253 w 4902"/>
              <a:gd name="T99" fmla="*/ 0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02" h="1301">
                <a:moveTo>
                  <a:pt x="4253" y="0"/>
                </a:moveTo>
                <a:lnTo>
                  <a:pt x="4333" y="3"/>
                </a:lnTo>
                <a:lnTo>
                  <a:pt x="4415" y="13"/>
                </a:lnTo>
                <a:lnTo>
                  <a:pt x="4495" y="29"/>
                </a:lnTo>
                <a:lnTo>
                  <a:pt x="4577" y="55"/>
                </a:lnTo>
                <a:lnTo>
                  <a:pt x="4658" y="87"/>
                </a:lnTo>
                <a:lnTo>
                  <a:pt x="4740" y="129"/>
                </a:lnTo>
                <a:lnTo>
                  <a:pt x="4822" y="178"/>
                </a:lnTo>
                <a:lnTo>
                  <a:pt x="4902" y="238"/>
                </a:lnTo>
                <a:lnTo>
                  <a:pt x="4895" y="246"/>
                </a:lnTo>
                <a:lnTo>
                  <a:pt x="4814" y="188"/>
                </a:lnTo>
                <a:lnTo>
                  <a:pt x="4734" y="139"/>
                </a:lnTo>
                <a:lnTo>
                  <a:pt x="4654" y="98"/>
                </a:lnTo>
                <a:lnTo>
                  <a:pt x="4572" y="66"/>
                </a:lnTo>
                <a:lnTo>
                  <a:pt x="4492" y="41"/>
                </a:lnTo>
                <a:lnTo>
                  <a:pt x="4412" y="25"/>
                </a:lnTo>
                <a:lnTo>
                  <a:pt x="4333" y="14"/>
                </a:lnTo>
                <a:lnTo>
                  <a:pt x="4253" y="11"/>
                </a:lnTo>
                <a:lnTo>
                  <a:pt x="4152" y="16"/>
                </a:lnTo>
                <a:lnTo>
                  <a:pt x="4052" y="31"/>
                </a:lnTo>
                <a:lnTo>
                  <a:pt x="3954" y="55"/>
                </a:lnTo>
                <a:lnTo>
                  <a:pt x="3857" y="84"/>
                </a:lnTo>
                <a:lnTo>
                  <a:pt x="3762" y="121"/>
                </a:lnTo>
                <a:lnTo>
                  <a:pt x="3670" y="165"/>
                </a:lnTo>
                <a:lnTo>
                  <a:pt x="3580" y="214"/>
                </a:lnTo>
                <a:lnTo>
                  <a:pt x="3493" y="266"/>
                </a:lnTo>
                <a:lnTo>
                  <a:pt x="3409" y="321"/>
                </a:lnTo>
                <a:lnTo>
                  <a:pt x="3328" y="377"/>
                </a:lnTo>
                <a:lnTo>
                  <a:pt x="3251" y="437"/>
                </a:lnTo>
                <a:lnTo>
                  <a:pt x="3177" y="495"/>
                </a:lnTo>
                <a:lnTo>
                  <a:pt x="3109" y="553"/>
                </a:lnTo>
                <a:lnTo>
                  <a:pt x="3043" y="609"/>
                </a:lnTo>
                <a:lnTo>
                  <a:pt x="2982" y="664"/>
                </a:lnTo>
                <a:lnTo>
                  <a:pt x="2926" y="715"/>
                </a:lnTo>
                <a:lnTo>
                  <a:pt x="2875" y="761"/>
                </a:lnTo>
                <a:lnTo>
                  <a:pt x="2820" y="812"/>
                </a:lnTo>
                <a:lnTo>
                  <a:pt x="2761" y="865"/>
                </a:lnTo>
                <a:lnTo>
                  <a:pt x="2700" y="920"/>
                </a:lnTo>
                <a:lnTo>
                  <a:pt x="2635" y="977"/>
                </a:lnTo>
                <a:lnTo>
                  <a:pt x="2568" y="1032"/>
                </a:lnTo>
                <a:lnTo>
                  <a:pt x="2498" y="1085"/>
                </a:lnTo>
                <a:lnTo>
                  <a:pt x="2426" y="1134"/>
                </a:lnTo>
                <a:lnTo>
                  <a:pt x="2354" y="1181"/>
                </a:lnTo>
                <a:lnTo>
                  <a:pt x="2279" y="1221"/>
                </a:lnTo>
                <a:lnTo>
                  <a:pt x="2204" y="1255"/>
                </a:lnTo>
                <a:lnTo>
                  <a:pt x="2128" y="1280"/>
                </a:lnTo>
                <a:lnTo>
                  <a:pt x="2051" y="1297"/>
                </a:lnTo>
                <a:lnTo>
                  <a:pt x="1973" y="1301"/>
                </a:lnTo>
                <a:lnTo>
                  <a:pt x="1923" y="1300"/>
                </a:lnTo>
                <a:lnTo>
                  <a:pt x="1872" y="1291"/>
                </a:lnTo>
                <a:lnTo>
                  <a:pt x="1822" y="1277"/>
                </a:lnTo>
                <a:lnTo>
                  <a:pt x="1773" y="1258"/>
                </a:lnTo>
                <a:lnTo>
                  <a:pt x="1724" y="1231"/>
                </a:lnTo>
                <a:lnTo>
                  <a:pt x="1675" y="1198"/>
                </a:lnTo>
                <a:lnTo>
                  <a:pt x="1626" y="1158"/>
                </a:lnTo>
                <a:lnTo>
                  <a:pt x="1578" y="1111"/>
                </a:lnTo>
                <a:lnTo>
                  <a:pt x="1532" y="1056"/>
                </a:lnTo>
                <a:lnTo>
                  <a:pt x="1486" y="993"/>
                </a:lnTo>
                <a:lnTo>
                  <a:pt x="1441" y="922"/>
                </a:lnTo>
                <a:lnTo>
                  <a:pt x="1397" y="841"/>
                </a:lnTo>
                <a:lnTo>
                  <a:pt x="1346" y="746"/>
                </a:lnTo>
                <a:lnTo>
                  <a:pt x="1294" y="661"/>
                </a:lnTo>
                <a:lnTo>
                  <a:pt x="1242" y="586"/>
                </a:lnTo>
                <a:lnTo>
                  <a:pt x="1189" y="519"/>
                </a:lnTo>
                <a:lnTo>
                  <a:pt x="1137" y="461"/>
                </a:lnTo>
                <a:lnTo>
                  <a:pt x="1083" y="409"/>
                </a:lnTo>
                <a:lnTo>
                  <a:pt x="1030" y="365"/>
                </a:lnTo>
                <a:lnTo>
                  <a:pt x="976" y="331"/>
                </a:lnTo>
                <a:lnTo>
                  <a:pt x="923" y="301"/>
                </a:lnTo>
                <a:lnTo>
                  <a:pt x="869" y="281"/>
                </a:lnTo>
                <a:lnTo>
                  <a:pt x="816" y="266"/>
                </a:lnTo>
                <a:lnTo>
                  <a:pt x="762" y="257"/>
                </a:lnTo>
                <a:lnTo>
                  <a:pt x="709" y="254"/>
                </a:lnTo>
                <a:lnTo>
                  <a:pt x="633" y="260"/>
                </a:lnTo>
                <a:lnTo>
                  <a:pt x="559" y="275"/>
                </a:lnTo>
                <a:lnTo>
                  <a:pt x="486" y="301"/>
                </a:lnTo>
                <a:lnTo>
                  <a:pt x="413" y="336"/>
                </a:lnTo>
                <a:lnTo>
                  <a:pt x="342" y="379"/>
                </a:lnTo>
                <a:lnTo>
                  <a:pt x="272" y="428"/>
                </a:lnTo>
                <a:lnTo>
                  <a:pt x="202" y="484"/>
                </a:lnTo>
                <a:lnTo>
                  <a:pt x="137" y="547"/>
                </a:lnTo>
                <a:lnTo>
                  <a:pt x="71" y="612"/>
                </a:lnTo>
                <a:lnTo>
                  <a:pt x="9" y="684"/>
                </a:lnTo>
                <a:lnTo>
                  <a:pt x="0" y="676"/>
                </a:lnTo>
                <a:lnTo>
                  <a:pt x="56" y="611"/>
                </a:lnTo>
                <a:lnTo>
                  <a:pt x="116" y="550"/>
                </a:lnTo>
                <a:lnTo>
                  <a:pt x="177" y="492"/>
                </a:lnTo>
                <a:lnTo>
                  <a:pt x="239" y="438"/>
                </a:lnTo>
                <a:lnTo>
                  <a:pt x="303" y="391"/>
                </a:lnTo>
                <a:lnTo>
                  <a:pt x="367" y="348"/>
                </a:lnTo>
                <a:lnTo>
                  <a:pt x="434" y="312"/>
                </a:lnTo>
                <a:lnTo>
                  <a:pt x="501" y="282"/>
                </a:lnTo>
                <a:lnTo>
                  <a:pt x="569" y="260"/>
                </a:lnTo>
                <a:lnTo>
                  <a:pt x="639" y="246"/>
                </a:lnTo>
                <a:lnTo>
                  <a:pt x="709" y="242"/>
                </a:lnTo>
                <a:lnTo>
                  <a:pt x="764" y="245"/>
                </a:lnTo>
                <a:lnTo>
                  <a:pt x="819" y="254"/>
                </a:lnTo>
                <a:lnTo>
                  <a:pt x="872" y="269"/>
                </a:lnTo>
                <a:lnTo>
                  <a:pt x="927" y="291"/>
                </a:lnTo>
                <a:lnTo>
                  <a:pt x="982" y="321"/>
                </a:lnTo>
                <a:lnTo>
                  <a:pt x="1037" y="357"/>
                </a:lnTo>
                <a:lnTo>
                  <a:pt x="1091" y="400"/>
                </a:lnTo>
                <a:lnTo>
                  <a:pt x="1146" y="452"/>
                </a:lnTo>
                <a:lnTo>
                  <a:pt x="1199" y="511"/>
                </a:lnTo>
                <a:lnTo>
                  <a:pt x="1251" y="578"/>
                </a:lnTo>
                <a:lnTo>
                  <a:pt x="1305" y="655"/>
                </a:lnTo>
                <a:lnTo>
                  <a:pt x="1357" y="740"/>
                </a:lnTo>
                <a:lnTo>
                  <a:pt x="1407" y="835"/>
                </a:lnTo>
                <a:lnTo>
                  <a:pt x="1452" y="914"/>
                </a:lnTo>
                <a:lnTo>
                  <a:pt x="1496" y="986"/>
                </a:lnTo>
                <a:lnTo>
                  <a:pt x="1541" y="1048"/>
                </a:lnTo>
                <a:lnTo>
                  <a:pt x="1587" y="1103"/>
                </a:lnTo>
                <a:lnTo>
                  <a:pt x="1634" y="1149"/>
                </a:lnTo>
                <a:lnTo>
                  <a:pt x="1682" y="1188"/>
                </a:lnTo>
                <a:lnTo>
                  <a:pt x="1730" y="1221"/>
                </a:lnTo>
                <a:lnTo>
                  <a:pt x="1777" y="1246"/>
                </a:lnTo>
                <a:lnTo>
                  <a:pt x="1826" y="1265"/>
                </a:lnTo>
                <a:lnTo>
                  <a:pt x="1875" y="1279"/>
                </a:lnTo>
                <a:lnTo>
                  <a:pt x="1924" y="1288"/>
                </a:lnTo>
                <a:lnTo>
                  <a:pt x="1973" y="1289"/>
                </a:lnTo>
                <a:lnTo>
                  <a:pt x="2049" y="1285"/>
                </a:lnTo>
                <a:lnTo>
                  <a:pt x="2125" y="1268"/>
                </a:lnTo>
                <a:lnTo>
                  <a:pt x="2199" y="1243"/>
                </a:lnTo>
                <a:lnTo>
                  <a:pt x="2273" y="1210"/>
                </a:lnTo>
                <a:lnTo>
                  <a:pt x="2348" y="1170"/>
                </a:lnTo>
                <a:lnTo>
                  <a:pt x="2421" y="1125"/>
                </a:lnTo>
                <a:lnTo>
                  <a:pt x="2490" y="1075"/>
                </a:lnTo>
                <a:lnTo>
                  <a:pt x="2560" y="1023"/>
                </a:lnTo>
                <a:lnTo>
                  <a:pt x="2627" y="968"/>
                </a:lnTo>
                <a:lnTo>
                  <a:pt x="2691" y="911"/>
                </a:lnTo>
                <a:lnTo>
                  <a:pt x="2753" y="856"/>
                </a:lnTo>
                <a:lnTo>
                  <a:pt x="2811" y="803"/>
                </a:lnTo>
                <a:lnTo>
                  <a:pt x="2868" y="752"/>
                </a:lnTo>
                <a:lnTo>
                  <a:pt x="2918" y="706"/>
                </a:lnTo>
                <a:lnTo>
                  <a:pt x="2975" y="655"/>
                </a:lnTo>
                <a:lnTo>
                  <a:pt x="3034" y="600"/>
                </a:lnTo>
                <a:lnTo>
                  <a:pt x="3100" y="544"/>
                </a:lnTo>
                <a:lnTo>
                  <a:pt x="3169" y="486"/>
                </a:lnTo>
                <a:lnTo>
                  <a:pt x="3244" y="426"/>
                </a:lnTo>
                <a:lnTo>
                  <a:pt x="3321" y="368"/>
                </a:lnTo>
                <a:lnTo>
                  <a:pt x="3403" y="310"/>
                </a:lnTo>
                <a:lnTo>
                  <a:pt x="3486" y="255"/>
                </a:lnTo>
                <a:lnTo>
                  <a:pt x="3574" y="203"/>
                </a:lnTo>
                <a:lnTo>
                  <a:pt x="3664" y="154"/>
                </a:lnTo>
                <a:lnTo>
                  <a:pt x="3758" y="111"/>
                </a:lnTo>
                <a:lnTo>
                  <a:pt x="3853" y="74"/>
                </a:lnTo>
                <a:lnTo>
                  <a:pt x="3951" y="43"/>
                </a:lnTo>
                <a:lnTo>
                  <a:pt x="4049" y="19"/>
                </a:lnTo>
                <a:lnTo>
                  <a:pt x="4150" y="4"/>
                </a:lnTo>
                <a:lnTo>
                  <a:pt x="425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  <a:effectLst>
            <a:outerShdw algn="tl" rotWithShape="0">
              <a:srgbClr val="FFFFFF"/>
            </a:outerShdw>
          </a:effectLst>
        </p:spPr>
        <p:txBody>
          <a:bodyPr vert="horz" wrap="square" lIns="138053" tIns="69027" rIns="138053" bIns="69027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1285240">
              <a:defRPr/>
            </a:pPr>
            <a:endParaRPr lang="en-US" sz="24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548823D-D8B6-4BD6-8802-69F5E5E5E999}"/>
              </a:ext>
            </a:extLst>
          </p:cNvPr>
          <p:cNvGrpSpPr/>
          <p:nvPr/>
        </p:nvGrpSpPr>
        <p:grpSpPr>
          <a:xfrm>
            <a:off x="405430" y="2789247"/>
            <a:ext cx="2254810" cy="1645818"/>
            <a:chOff x="405430" y="2789247"/>
            <a:chExt cx="2254810" cy="1645818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786C7A4-F383-4DFA-A33B-9A3190F8DCAD}"/>
                </a:ext>
              </a:extLst>
            </p:cNvPr>
            <p:cNvSpPr/>
            <p:nvPr/>
          </p:nvSpPr>
          <p:spPr>
            <a:xfrm>
              <a:off x="1322409" y="2789247"/>
              <a:ext cx="800210" cy="8002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DE1CC8C-50CC-4F1D-B3B5-5E3ED18DAF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3457" y="3036418"/>
              <a:ext cx="398113" cy="364413"/>
            </a:xfrm>
            <a:custGeom>
              <a:avLst/>
              <a:gdLst>
                <a:gd name="T0" fmla="*/ 31 w 177"/>
                <a:gd name="T1" fmla="*/ 94 h 164"/>
                <a:gd name="T2" fmla="*/ 19 w 177"/>
                <a:gd name="T3" fmla="*/ 94 h 164"/>
                <a:gd name="T4" fmla="*/ 1 w 177"/>
                <a:gd name="T5" fmla="*/ 79 h 164"/>
                <a:gd name="T6" fmla="*/ 12 w 177"/>
                <a:gd name="T7" fmla="*/ 47 h 164"/>
                <a:gd name="T8" fmla="*/ 36 w 177"/>
                <a:gd name="T9" fmla="*/ 55 h 164"/>
                <a:gd name="T10" fmla="*/ 48 w 177"/>
                <a:gd name="T11" fmla="*/ 52 h 164"/>
                <a:gd name="T12" fmla="*/ 48 w 177"/>
                <a:gd name="T13" fmla="*/ 59 h 164"/>
                <a:gd name="T14" fmla="*/ 55 w 177"/>
                <a:gd name="T15" fmla="*/ 82 h 164"/>
                <a:gd name="T16" fmla="*/ 31 w 177"/>
                <a:gd name="T17" fmla="*/ 94 h 164"/>
                <a:gd name="T18" fmla="*/ 36 w 177"/>
                <a:gd name="T19" fmla="*/ 47 h 164"/>
                <a:gd name="T20" fmla="*/ 12 w 177"/>
                <a:gd name="T21" fmla="*/ 23 h 164"/>
                <a:gd name="T22" fmla="*/ 36 w 177"/>
                <a:gd name="T23" fmla="*/ 0 h 164"/>
                <a:gd name="T24" fmla="*/ 59 w 177"/>
                <a:gd name="T25" fmla="*/ 23 h 164"/>
                <a:gd name="T26" fmla="*/ 36 w 177"/>
                <a:gd name="T27" fmla="*/ 47 h 164"/>
                <a:gd name="T28" fmla="*/ 129 w 177"/>
                <a:gd name="T29" fmla="*/ 164 h 164"/>
                <a:gd name="T30" fmla="*/ 49 w 177"/>
                <a:gd name="T31" fmla="*/ 164 h 164"/>
                <a:gd name="T32" fmla="*/ 24 w 177"/>
                <a:gd name="T33" fmla="*/ 140 h 164"/>
                <a:gd name="T34" fmla="*/ 56 w 177"/>
                <a:gd name="T35" fmla="*/ 88 h 164"/>
                <a:gd name="T36" fmla="*/ 89 w 177"/>
                <a:gd name="T37" fmla="*/ 101 h 164"/>
                <a:gd name="T38" fmla="*/ 121 w 177"/>
                <a:gd name="T39" fmla="*/ 88 h 164"/>
                <a:gd name="T40" fmla="*/ 153 w 177"/>
                <a:gd name="T41" fmla="*/ 140 h 164"/>
                <a:gd name="T42" fmla="*/ 129 w 177"/>
                <a:gd name="T43" fmla="*/ 164 h 164"/>
                <a:gd name="T44" fmla="*/ 89 w 177"/>
                <a:gd name="T45" fmla="*/ 94 h 164"/>
                <a:gd name="T46" fmla="*/ 53 w 177"/>
                <a:gd name="T47" fmla="*/ 59 h 164"/>
                <a:gd name="T48" fmla="*/ 89 w 177"/>
                <a:gd name="T49" fmla="*/ 23 h 164"/>
                <a:gd name="T50" fmla="*/ 124 w 177"/>
                <a:gd name="T51" fmla="*/ 59 h 164"/>
                <a:gd name="T52" fmla="*/ 89 w 177"/>
                <a:gd name="T53" fmla="*/ 94 h 164"/>
                <a:gd name="T54" fmla="*/ 141 w 177"/>
                <a:gd name="T55" fmla="*/ 47 h 164"/>
                <a:gd name="T56" fmla="*/ 118 w 177"/>
                <a:gd name="T57" fmla="*/ 23 h 164"/>
                <a:gd name="T58" fmla="*/ 141 w 177"/>
                <a:gd name="T59" fmla="*/ 0 h 164"/>
                <a:gd name="T60" fmla="*/ 165 w 177"/>
                <a:gd name="T61" fmla="*/ 23 h 164"/>
                <a:gd name="T62" fmla="*/ 141 w 177"/>
                <a:gd name="T63" fmla="*/ 47 h 164"/>
                <a:gd name="T64" fmla="*/ 159 w 177"/>
                <a:gd name="T65" fmla="*/ 94 h 164"/>
                <a:gd name="T66" fmla="*/ 146 w 177"/>
                <a:gd name="T67" fmla="*/ 94 h 164"/>
                <a:gd name="T68" fmla="*/ 122 w 177"/>
                <a:gd name="T69" fmla="*/ 82 h 164"/>
                <a:gd name="T70" fmla="*/ 130 w 177"/>
                <a:gd name="T71" fmla="*/ 59 h 164"/>
                <a:gd name="T72" fmla="*/ 129 w 177"/>
                <a:gd name="T73" fmla="*/ 52 h 164"/>
                <a:gd name="T74" fmla="*/ 141 w 177"/>
                <a:gd name="T75" fmla="*/ 55 h 164"/>
                <a:gd name="T76" fmla="*/ 165 w 177"/>
                <a:gd name="T77" fmla="*/ 47 h 164"/>
                <a:gd name="T78" fmla="*/ 177 w 177"/>
                <a:gd name="T79" fmla="*/ 79 h 164"/>
                <a:gd name="T80" fmla="*/ 159 w 177"/>
                <a:gd name="T81" fmla="*/ 9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7" h="164">
                  <a:moveTo>
                    <a:pt x="31" y="94"/>
                  </a:moveTo>
                  <a:cubicBezTo>
                    <a:pt x="19" y="94"/>
                    <a:pt x="19" y="94"/>
                    <a:pt x="19" y="94"/>
                  </a:cubicBezTo>
                  <a:cubicBezTo>
                    <a:pt x="9" y="94"/>
                    <a:pt x="1" y="89"/>
                    <a:pt x="1" y="79"/>
                  </a:cubicBezTo>
                  <a:cubicBezTo>
                    <a:pt x="1" y="72"/>
                    <a:pt x="0" y="47"/>
                    <a:pt x="12" y="47"/>
                  </a:cubicBezTo>
                  <a:cubicBezTo>
                    <a:pt x="14" y="47"/>
                    <a:pt x="24" y="55"/>
                    <a:pt x="36" y="55"/>
                  </a:cubicBezTo>
                  <a:cubicBezTo>
                    <a:pt x="40" y="55"/>
                    <a:pt x="44" y="54"/>
                    <a:pt x="48" y="52"/>
                  </a:cubicBezTo>
                  <a:cubicBezTo>
                    <a:pt x="48" y="54"/>
                    <a:pt x="48" y="57"/>
                    <a:pt x="48" y="59"/>
                  </a:cubicBezTo>
                  <a:cubicBezTo>
                    <a:pt x="48" y="67"/>
                    <a:pt x="50" y="75"/>
                    <a:pt x="55" y="82"/>
                  </a:cubicBezTo>
                  <a:cubicBezTo>
                    <a:pt x="46" y="82"/>
                    <a:pt x="37" y="86"/>
                    <a:pt x="31" y="94"/>
                  </a:cubicBezTo>
                  <a:close/>
                  <a:moveTo>
                    <a:pt x="36" y="47"/>
                  </a:moveTo>
                  <a:cubicBezTo>
                    <a:pt x="23" y="47"/>
                    <a:pt x="12" y="36"/>
                    <a:pt x="12" y="23"/>
                  </a:cubicBezTo>
                  <a:cubicBezTo>
                    <a:pt x="12" y="10"/>
                    <a:pt x="23" y="0"/>
                    <a:pt x="36" y="0"/>
                  </a:cubicBezTo>
                  <a:cubicBezTo>
                    <a:pt x="49" y="0"/>
                    <a:pt x="59" y="10"/>
                    <a:pt x="59" y="23"/>
                  </a:cubicBezTo>
                  <a:cubicBezTo>
                    <a:pt x="59" y="36"/>
                    <a:pt x="49" y="47"/>
                    <a:pt x="36" y="47"/>
                  </a:cubicBezTo>
                  <a:close/>
                  <a:moveTo>
                    <a:pt x="129" y="164"/>
                  </a:moveTo>
                  <a:cubicBezTo>
                    <a:pt x="49" y="164"/>
                    <a:pt x="49" y="164"/>
                    <a:pt x="49" y="164"/>
                  </a:cubicBezTo>
                  <a:cubicBezTo>
                    <a:pt x="34" y="164"/>
                    <a:pt x="24" y="155"/>
                    <a:pt x="24" y="140"/>
                  </a:cubicBezTo>
                  <a:cubicBezTo>
                    <a:pt x="24" y="120"/>
                    <a:pt x="29" y="88"/>
                    <a:pt x="56" y="88"/>
                  </a:cubicBezTo>
                  <a:cubicBezTo>
                    <a:pt x="59" y="88"/>
                    <a:pt x="70" y="101"/>
                    <a:pt x="89" y="101"/>
                  </a:cubicBezTo>
                  <a:cubicBezTo>
                    <a:pt x="107" y="101"/>
                    <a:pt x="118" y="88"/>
                    <a:pt x="121" y="88"/>
                  </a:cubicBezTo>
                  <a:cubicBezTo>
                    <a:pt x="148" y="88"/>
                    <a:pt x="153" y="120"/>
                    <a:pt x="153" y="140"/>
                  </a:cubicBezTo>
                  <a:cubicBezTo>
                    <a:pt x="153" y="155"/>
                    <a:pt x="143" y="164"/>
                    <a:pt x="129" y="164"/>
                  </a:cubicBezTo>
                  <a:close/>
                  <a:moveTo>
                    <a:pt x="89" y="94"/>
                  </a:moveTo>
                  <a:cubicBezTo>
                    <a:pt x="69" y="94"/>
                    <a:pt x="53" y="78"/>
                    <a:pt x="53" y="59"/>
                  </a:cubicBezTo>
                  <a:cubicBezTo>
                    <a:pt x="53" y="39"/>
                    <a:pt x="69" y="23"/>
                    <a:pt x="89" y="23"/>
                  </a:cubicBezTo>
                  <a:cubicBezTo>
                    <a:pt x="108" y="23"/>
                    <a:pt x="124" y="39"/>
                    <a:pt x="124" y="59"/>
                  </a:cubicBezTo>
                  <a:cubicBezTo>
                    <a:pt x="124" y="78"/>
                    <a:pt x="108" y="94"/>
                    <a:pt x="89" y="94"/>
                  </a:cubicBezTo>
                  <a:close/>
                  <a:moveTo>
                    <a:pt x="141" y="47"/>
                  </a:moveTo>
                  <a:cubicBezTo>
                    <a:pt x="128" y="47"/>
                    <a:pt x="118" y="36"/>
                    <a:pt x="118" y="23"/>
                  </a:cubicBezTo>
                  <a:cubicBezTo>
                    <a:pt x="118" y="10"/>
                    <a:pt x="128" y="0"/>
                    <a:pt x="141" y="0"/>
                  </a:cubicBezTo>
                  <a:cubicBezTo>
                    <a:pt x="154" y="0"/>
                    <a:pt x="165" y="10"/>
                    <a:pt x="165" y="23"/>
                  </a:cubicBezTo>
                  <a:cubicBezTo>
                    <a:pt x="165" y="36"/>
                    <a:pt x="154" y="47"/>
                    <a:pt x="141" y="47"/>
                  </a:cubicBezTo>
                  <a:close/>
                  <a:moveTo>
                    <a:pt x="159" y="94"/>
                  </a:moveTo>
                  <a:cubicBezTo>
                    <a:pt x="146" y="94"/>
                    <a:pt x="146" y="94"/>
                    <a:pt x="146" y="94"/>
                  </a:cubicBezTo>
                  <a:cubicBezTo>
                    <a:pt x="140" y="86"/>
                    <a:pt x="132" y="82"/>
                    <a:pt x="122" y="82"/>
                  </a:cubicBezTo>
                  <a:cubicBezTo>
                    <a:pt x="127" y="75"/>
                    <a:pt x="130" y="67"/>
                    <a:pt x="130" y="59"/>
                  </a:cubicBezTo>
                  <a:cubicBezTo>
                    <a:pt x="130" y="57"/>
                    <a:pt x="129" y="54"/>
                    <a:pt x="129" y="52"/>
                  </a:cubicBezTo>
                  <a:cubicBezTo>
                    <a:pt x="133" y="54"/>
                    <a:pt x="137" y="55"/>
                    <a:pt x="141" y="55"/>
                  </a:cubicBezTo>
                  <a:cubicBezTo>
                    <a:pt x="154" y="55"/>
                    <a:pt x="163" y="47"/>
                    <a:pt x="165" y="47"/>
                  </a:cubicBezTo>
                  <a:cubicBezTo>
                    <a:pt x="177" y="47"/>
                    <a:pt x="177" y="72"/>
                    <a:pt x="177" y="79"/>
                  </a:cubicBezTo>
                  <a:cubicBezTo>
                    <a:pt x="177" y="89"/>
                    <a:pt x="168" y="94"/>
                    <a:pt x="159" y="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8541" tIns="64270" rIns="128541" bIns="64270" numCol="1" anchor="t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9D48A49-5B58-4D64-84A6-BA9C14E110C8}"/>
                </a:ext>
              </a:extLst>
            </p:cNvPr>
            <p:cNvGrpSpPr/>
            <p:nvPr/>
          </p:nvGrpSpPr>
          <p:grpSpPr>
            <a:xfrm>
              <a:off x="405430" y="3705698"/>
              <a:ext cx="2254810" cy="729367"/>
              <a:chOff x="7623664" y="2123304"/>
              <a:chExt cx="2394578" cy="729367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6FFE742-E6BD-4B3D-9026-90727FDD61C8}"/>
                  </a:ext>
                </a:extLst>
              </p:cNvPr>
              <p:cNvSpPr txBox="1"/>
              <p:nvPr/>
            </p:nvSpPr>
            <p:spPr>
              <a:xfrm>
                <a:off x="7623664" y="2511487"/>
                <a:ext cx="2394578" cy="341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5454474-5D84-4532-B12C-131FB84ACE8B}"/>
                  </a:ext>
                </a:extLst>
              </p:cNvPr>
              <p:cNvSpPr/>
              <p:nvPr/>
            </p:nvSpPr>
            <p:spPr>
              <a:xfrm>
                <a:off x="7787106" y="2123304"/>
                <a:ext cx="2231136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150000"/>
                  </a:lnSpc>
                </a:pP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F0C698C-A1F0-43B9-9A42-C3299A38210A}"/>
              </a:ext>
            </a:extLst>
          </p:cNvPr>
          <p:cNvGrpSpPr/>
          <p:nvPr/>
        </p:nvGrpSpPr>
        <p:grpSpPr>
          <a:xfrm>
            <a:off x="2029399" y="2361586"/>
            <a:ext cx="3498301" cy="2099745"/>
            <a:chOff x="2029399" y="2361586"/>
            <a:chExt cx="3498301" cy="2099745"/>
          </a:xfrm>
        </p:grpSpPr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A33EB4CD-6E83-4B5C-A8CA-FD5D164C63CD}"/>
                </a:ext>
              </a:extLst>
            </p:cNvPr>
            <p:cNvSpPr/>
            <p:nvPr/>
          </p:nvSpPr>
          <p:spPr bwMode="auto">
            <a:xfrm rot="13500000">
              <a:off x="3539312" y="2852320"/>
              <a:ext cx="1207877" cy="2010146"/>
            </a:xfrm>
            <a:custGeom>
              <a:avLst/>
              <a:gdLst>
                <a:gd name="T0" fmla="*/ 329 w 486"/>
                <a:gd name="T1" fmla="*/ 0 h 799"/>
                <a:gd name="T2" fmla="*/ 378 w 486"/>
                <a:gd name="T3" fmla="*/ 1 h 799"/>
                <a:gd name="T4" fmla="*/ 430 w 486"/>
                <a:gd name="T5" fmla="*/ 7 h 799"/>
                <a:gd name="T6" fmla="*/ 486 w 486"/>
                <a:gd name="T7" fmla="*/ 19 h 799"/>
                <a:gd name="T8" fmla="*/ 483 w 486"/>
                <a:gd name="T9" fmla="*/ 30 h 799"/>
                <a:gd name="T10" fmla="*/ 428 w 486"/>
                <a:gd name="T11" fmla="*/ 19 h 799"/>
                <a:gd name="T12" fmla="*/ 376 w 486"/>
                <a:gd name="T13" fmla="*/ 13 h 799"/>
                <a:gd name="T14" fmla="*/ 329 w 486"/>
                <a:gd name="T15" fmla="*/ 12 h 799"/>
                <a:gd name="T16" fmla="*/ 278 w 486"/>
                <a:gd name="T17" fmla="*/ 15 h 799"/>
                <a:gd name="T18" fmla="*/ 231 w 486"/>
                <a:gd name="T19" fmla="*/ 22 h 799"/>
                <a:gd name="T20" fmla="*/ 191 w 486"/>
                <a:gd name="T21" fmla="*/ 36 h 799"/>
                <a:gd name="T22" fmla="*/ 153 w 486"/>
                <a:gd name="T23" fmla="*/ 53 h 799"/>
                <a:gd name="T24" fmla="*/ 122 w 486"/>
                <a:gd name="T25" fmla="*/ 74 h 799"/>
                <a:gd name="T26" fmla="*/ 94 w 486"/>
                <a:gd name="T27" fmla="*/ 101 h 799"/>
                <a:gd name="T28" fmla="*/ 72 w 486"/>
                <a:gd name="T29" fmla="*/ 129 h 799"/>
                <a:gd name="T30" fmla="*/ 52 w 486"/>
                <a:gd name="T31" fmla="*/ 162 h 799"/>
                <a:gd name="T32" fmla="*/ 38 w 486"/>
                <a:gd name="T33" fmla="*/ 198 h 799"/>
                <a:gd name="T34" fmla="*/ 27 w 486"/>
                <a:gd name="T35" fmla="*/ 235 h 799"/>
                <a:gd name="T36" fmla="*/ 18 w 486"/>
                <a:gd name="T37" fmla="*/ 275 h 799"/>
                <a:gd name="T38" fmla="*/ 14 w 486"/>
                <a:gd name="T39" fmla="*/ 317 h 799"/>
                <a:gd name="T40" fmla="*/ 12 w 486"/>
                <a:gd name="T41" fmla="*/ 361 h 799"/>
                <a:gd name="T42" fmla="*/ 17 w 486"/>
                <a:gd name="T43" fmla="*/ 434 h 799"/>
                <a:gd name="T44" fmla="*/ 27 w 486"/>
                <a:gd name="T45" fmla="*/ 510 h 799"/>
                <a:gd name="T46" fmla="*/ 45 w 486"/>
                <a:gd name="T47" fmla="*/ 584 h 799"/>
                <a:gd name="T48" fmla="*/ 67 w 486"/>
                <a:gd name="T49" fmla="*/ 657 h 799"/>
                <a:gd name="T50" fmla="*/ 95 w 486"/>
                <a:gd name="T51" fmla="*/ 727 h 799"/>
                <a:gd name="T52" fmla="*/ 127 w 486"/>
                <a:gd name="T53" fmla="*/ 793 h 799"/>
                <a:gd name="T54" fmla="*/ 127 w 486"/>
                <a:gd name="T55" fmla="*/ 793 h 799"/>
                <a:gd name="T56" fmla="*/ 115 w 486"/>
                <a:gd name="T57" fmla="*/ 799 h 799"/>
                <a:gd name="T58" fmla="*/ 84 w 486"/>
                <a:gd name="T59" fmla="*/ 733 h 799"/>
                <a:gd name="T60" fmla="*/ 55 w 486"/>
                <a:gd name="T61" fmla="*/ 662 h 799"/>
                <a:gd name="T62" fmla="*/ 33 w 486"/>
                <a:gd name="T63" fmla="*/ 587 h 799"/>
                <a:gd name="T64" fmla="*/ 15 w 486"/>
                <a:gd name="T65" fmla="*/ 512 h 799"/>
                <a:gd name="T66" fmla="*/ 5 w 486"/>
                <a:gd name="T67" fmla="*/ 436 h 799"/>
                <a:gd name="T68" fmla="*/ 0 w 486"/>
                <a:gd name="T69" fmla="*/ 361 h 799"/>
                <a:gd name="T70" fmla="*/ 2 w 486"/>
                <a:gd name="T71" fmla="*/ 312 h 799"/>
                <a:gd name="T72" fmla="*/ 8 w 486"/>
                <a:gd name="T73" fmla="*/ 266 h 799"/>
                <a:gd name="T74" fmla="*/ 17 w 486"/>
                <a:gd name="T75" fmla="*/ 222 h 799"/>
                <a:gd name="T76" fmla="*/ 32 w 486"/>
                <a:gd name="T77" fmla="*/ 180 h 799"/>
                <a:gd name="T78" fmla="*/ 49 w 486"/>
                <a:gd name="T79" fmla="*/ 143 h 799"/>
                <a:gd name="T80" fmla="*/ 73 w 486"/>
                <a:gd name="T81" fmla="*/ 107 h 799"/>
                <a:gd name="T82" fmla="*/ 97 w 486"/>
                <a:gd name="T83" fmla="*/ 80 h 799"/>
                <a:gd name="T84" fmla="*/ 125 w 486"/>
                <a:gd name="T85" fmla="*/ 56 h 799"/>
                <a:gd name="T86" fmla="*/ 158 w 486"/>
                <a:gd name="T87" fmla="*/ 37 h 799"/>
                <a:gd name="T88" fmla="*/ 194 w 486"/>
                <a:gd name="T89" fmla="*/ 21 h 799"/>
                <a:gd name="T90" fmla="*/ 235 w 486"/>
                <a:gd name="T91" fmla="*/ 9 h 799"/>
                <a:gd name="T92" fmla="*/ 280 w 486"/>
                <a:gd name="T93" fmla="*/ 1 h 799"/>
                <a:gd name="T94" fmla="*/ 329 w 486"/>
                <a:gd name="T95" fmla="*/ 0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6" h="799">
                  <a:moveTo>
                    <a:pt x="329" y="0"/>
                  </a:moveTo>
                  <a:lnTo>
                    <a:pt x="378" y="1"/>
                  </a:lnTo>
                  <a:lnTo>
                    <a:pt x="430" y="7"/>
                  </a:lnTo>
                  <a:lnTo>
                    <a:pt x="486" y="19"/>
                  </a:lnTo>
                  <a:lnTo>
                    <a:pt x="483" y="30"/>
                  </a:lnTo>
                  <a:lnTo>
                    <a:pt x="428" y="19"/>
                  </a:lnTo>
                  <a:lnTo>
                    <a:pt x="376" y="13"/>
                  </a:lnTo>
                  <a:lnTo>
                    <a:pt x="329" y="12"/>
                  </a:lnTo>
                  <a:lnTo>
                    <a:pt x="278" y="15"/>
                  </a:lnTo>
                  <a:lnTo>
                    <a:pt x="231" y="22"/>
                  </a:lnTo>
                  <a:lnTo>
                    <a:pt x="191" y="36"/>
                  </a:lnTo>
                  <a:lnTo>
                    <a:pt x="153" y="53"/>
                  </a:lnTo>
                  <a:lnTo>
                    <a:pt x="122" y="74"/>
                  </a:lnTo>
                  <a:lnTo>
                    <a:pt x="94" y="101"/>
                  </a:lnTo>
                  <a:lnTo>
                    <a:pt x="72" y="129"/>
                  </a:lnTo>
                  <a:lnTo>
                    <a:pt x="52" y="162"/>
                  </a:lnTo>
                  <a:lnTo>
                    <a:pt x="38" y="198"/>
                  </a:lnTo>
                  <a:lnTo>
                    <a:pt x="27" y="235"/>
                  </a:lnTo>
                  <a:lnTo>
                    <a:pt x="18" y="275"/>
                  </a:lnTo>
                  <a:lnTo>
                    <a:pt x="14" y="317"/>
                  </a:lnTo>
                  <a:lnTo>
                    <a:pt x="12" y="361"/>
                  </a:lnTo>
                  <a:lnTo>
                    <a:pt x="17" y="434"/>
                  </a:lnTo>
                  <a:lnTo>
                    <a:pt x="27" y="510"/>
                  </a:lnTo>
                  <a:lnTo>
                    <a:pt x="45" y="584"/>
                  </a:lnTo>
                  <a:lnTo>
                    <a:pt x="67" y="657"/>
                  </a:lnTo>
                  <a:lnTo>
                    <a:pt x="95" y="727"/>
                  </a:lnTo>
                  <a:lnTo>
                    <a:pt x="127" y="793"/>
                  </a:lnTo>
                  <a:lnTo>
                    <a:pt x="127" y="793"/>
                  </a:lnTo>
                  <a:lnTo>
                    <a:pt x="115" y="799"/>
                  </a:lnTo>
                  <a:lnTo>
                    <a:pt x="84" y="733"/>
                  </a:lnTo>
                  <a:lnTo>
                    <a:pt x="55" y="662"/>
                  </a:lnTo>
                  <a:lnTo>
                    <a:pt x="33" y="587"/>
                  </a:lnTo>
                  <a:lnTo>
                    <a:pt x="15" y="512"/>
                  </a:lnTo>
                  <a:lnTo>
                    <a:pt x="5" y="436"/>
                  </a:lnTo>
                  <a:lnTo>
                    <a:pt x="0" y="361"/>
                  </a:lnTo>
                  <a:lnTo>
                    <a:pt x="2" y="312"/>
                  </a:lnTo>
                  <a:lnTo>
                    <a:pt x="8" y="266"/>
                  </a:lnTo>
                  <a:lnTo>
                    <a:pt x="17" y="222"/>
                  </a:lnTo>
                  <a:lnTo>
                    <a:pt x="32" y="180"/>
                  </a:lnTo>
                  <a:lnTo>
                    <a:pt x="49" y="143"/>
                  </a:lnTo>
                  <a:lnTo>
                    <a:pt x="73" y="107"/>
                  </a:lnTo>
                  <a:lnTo>
                    <a:pt x="97" y="80"/>
                  </a:lnTo>
                  <a:lnTo>
                    <a:pt x="125" y="56"/>
                  </a:lnTo>
                  <a:lnTo>
                    <a:pt x="158" y="37"/>
                  </a:lnTo>
                  <a:lnTo>
                    <a:pt x="194" y="21"/>
                  </a:lnTo>
                  <a:lnTo>
                    <a:pt x="235" y="9"/>
                  </a:lnTo>
                  <a:lnTo>
                    <a:pt x="280" y="1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  <a:effectLst>
              <a:outerShdw algn="tl" rotWithShape="0">
                <a:srgbClr val="FFFFFF"/>
              </a:outerShdw>
            </a:effectLst>
          </p:spPr>
          <p:txBody>
            <a:bodyPr vert="horz" wrap="square" lIns="138053" tIns="69027" rIns="138053" bIns="69027" numCol="1" anchor="t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1285240">
                <a:defRPr/>
              </a:pPr>
              <a:endParaRPr 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FF4DC11-36EC-4590-A20C-F43D2AAD3DF0}"/>
                </a:ext>
              </a:extLst>
            </p:cNvPr>
            <p:cNvGrpSpPr/>
            <p:nvPr/>
          </p:nvGrpSpPr>
          <p:grpSpPr>
            <a:xfrm>
              <a:off x="2029399" y="2361586"/>
              <a:ext cx="3498301" cy="1243790"/>
              <a:chOff x="2029399" y="2361586"/>
              <a:chExt cx="3498301" cy="1243790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BA205A6A-12C8-4803-95A0-CE3BA0D40643}"/>
                  </a:ext>
                </a:extLst>
              </p:cNvPr>
              <p:cNvSpPr/>
              <p:nvPr/>
            </p:nvSpPr>
            <p:spPr>
              <a:xfrm>
                <a:off x="4727490" y="2805166"/>
                <a:ext cx="800210" cy="80021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1D6B1E3A-B1EA-45BF-BEB3-B59BAF0F3D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61099" y="3020846"/>
                <a:ext cx="268330" cy="394987"/>
              </a:xfrm>
              <a:custGeom>
                <a:avLst/>
                <a:gdLst>
                  <a:gd name="T0" fmla="*/ 85 w 94"/>
                  <a:gd name="T1" fmla="*/ 44 h 140"/>
                  <a:gd name="T2" fmla="*/ 45 w 94"/>
                  <a:gd name="T3" fmla="*/ 90 h 140"/>
                  <a:gd name="T4" fmla="*/ 26 w 94"/>
                  <a:gd name="T5" fmla="*/ 105 h 140"/>
                  <a:gd name="T6" fmla="*/ 26 w 94"/>
                  <a:gd name="T7" fmla="*/ 108 h 140"/>
                  <a:gd name="T8" fmla="*/ 35 w 94"/>
                  <a:gd name="T9" fmla="*/ 123 h 140"/>
                  <a:gd name="T10" fmla="*/ 17 w 94"/>
                  <a:gd name="T11" fmla="*/ 140 h 140"/>
                  <a:gd name="T12" fmla="*/ 0 w 94"/>
                  <a:gd name="T13" fmla="*/ 123 h 140"/>
                  <a:gd name="T14" fmla="*/ 9 w 94"/>
                  <a:gd name="T15" fmla="*/ 108 h 140"/>
                  <a:gd name="T16" fmla="*/ 9 w 94"/>
                  <a:gd name="T17" fmla="*/ 33 h 140"/>
                  <a:gd name="T18" fmla="*/ 0 w 94"/>
                  <a:gd name="T19" fmla="*/ 17 h 140"/>
                  <a:gd name="T20" fmla="*/ 17 w 94"/>
                  <a:gd name="T21" fmla="*/ 0 h 140"/>
                  <a:gd name="T22" fmla="*/ 35 w 94"/>
                  <a:gd name="T23" fmla="*/ 17 h 140"/>
                  <a:gd name="T24" fmla="*/ 26 w 94"/>
                  <a:gd name="T25" fmla="*/ 33 h 140"/>
                  <a:gd name="T26" fmla="*/ 26 w 94"/>
                  <a:gd name="T27" fmla="*/ 78 h 140"/>
                  <a:gd name="T28" fmla="*/ 40 w 94"/>
                  <a:gd name="T29" fmla="*/ 73 h 140"/>
                  <a:gd name="T30" fmla="*/ 67 w 94"/>
                  <a:gd name="T31" fmla="*/ 44 h 140"/>
                  <a:gd name="T32" fmla="*/ 58 w 94"/>
                  <a:gd name="T33" fmla="*/ 29 h 140"/>
                  <a:gd name="T34" fmla="*/ 76 w 94"/>
                  <a:gd name="T35" fmla="*/ 11 h 140"/>
                  <a:gd name="T36" fmla="*/ 94 w 94"/>
                  <a:gd name="T37" fmla="*/ 29 h 140"/>
                  <a:gd name="T38" fmla="*/ 85 w 94"/>
                  <a:gd name="T39" fmla="*/ 44 h 140"/>
                  <a:gd name="T40" fmla="*/ 17 w 94"/>
                  <a:gd name="T41" fmla="*/ 9 h 140"/>
                  <a:gd name="T42" fmla="*/ 9 w 94"/>
                  <a:gd name="T43" fmla="*/ 17 h 140"/>
                  <a:gd name="T44" fmla="*/ 17 w 94"/>
                  <a:gd name="T45" fmla="*/ 26 h 140"/>
                  <a:gd name="T46" fmla="*/ 26 w 94"/>
                  <a:gd name="T47" fmla="*/ 17 h 140"/>
                  <a:gd name="T48" fmla="*/ 17 w 94"/>
                  <a:gd name="T49" fmla="*/ 9 h 140"/>
                  <a:gd name="T50" fmla="*/ 17 w 94"/>
                  <a:gd name="T51" fmla="*/ 114 h 140"/>
                  <a:gd name="T52" fmla="*/ 9 w 94"/>
                  <a:gd name="T53" fmla="*/ 123 h 140"/>
                  <a:gd name="T54" fmla="*/ 17 w 94"/>
                  <a:gd name="T55" fmla="*/ 132 h 140"/>
                  <a:gd name="T56" fmla="*/ 26 w 94"/>
                  <a:gd name="T57" fmla="*/ 123 h 140"/>
                  <a:gd name="T58" fmla="*/ 17 w 94"/>
                  <a:gd name="T59" fmla="*/ 114 h 140"/>
                  <a:gd name="T60" fmla="*/ 76 w 94"/>
                  <a:gd name="T61" fmla="*/ 20 h 140"/>
                  <a:gd name="T62" fmla="*/ 67 w 94"/>
                  <a:gd name="T63" fmla="*/ 29 h 140"/>
                  <a:gd name="T64" fmla="*/ 76 w 94"/>
                  <a:gd name="T65" fmla="*/ 38 h 140"/>
                  <a:gd name="T66" fmla="*/ 85 w 94"/>
                  <a:gd name="T67" fmla="*/ 29 h 140"/>
                  <a:gd name="T68" fmla="*/ 76 w 94"/>
                  <a:gd name="T69" fmla="*/ 2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4" h="140">
                    <a:moveTo>
                      <a:pt x="85" y="44"/>
                    </a:moveTo>
                    <a:cubicBezTo>
                      <a:pt x="84" y="77"/>
                      <a:pt x="61" y="85"/>
                      <a:pt x="45" y="90"/>
                    </a:cubicBezTo>
                    <a:cubicBezTo>
                      <a:pt x="31" y="94"/>
                      <a:pt x="26" y="96"/>
                      <a:pt x="26" y="105"/>
                    </a:cubicBezTo>
                    <a:cubicBezTo>
                      <a:pt x="26" y="108"/>
                      <a:pt x="26" y="108"/>
                      <a:pt x="26" y="108"/>
                    </a:cubicBezTo>
                    <a:cubicBezTo>
                      <a:pt x="31" y="111"/>
                      <a:pt x="35" y="116"/>
                      <a:pt x="35" y="123"/>
                    </a:cubicBezTo>
                    <a:cubicBezTo>
                      <a:pt x="35" y="132"/>
                      <a:pt x="27" y="140"/>
                      <a:pt x="17" y="140"/>
                    </a:cubicBezTo>
                    <a:cubicBezTo>
                      <a:pt x="8" y="140"/>
                      <a:pt x="0" y="132"/>
                      <a:pt x="0" y="123"/>
                    </a:cubicBezTo>
                    <a:cubicBezTo>
                      <a:pt x="0" y="116"/>
                      <a:pt x="3" y="111"/>
                      <a:pt x="9" y="10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3" y="29"/>
                      <a:pt x="0" y="24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ubicBezTo>
                      <a:pt x="35" y="24"/>
                      <a:pt x="31" y="29"/>
                      <a:pt x="26" y="33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31" y="76"/>
                      <a:pt x="36" y="74"/>
                      <a:pt x="40" y="73"/>
                    </a:cubicBezTo>
                    <a:cubicBezTo>
                      <a:pt x="57" y="67"/>
                      <a:pt x="67" y="63"/>
                      <a:pt x="67" y="44"/>
                    </a:cubicBezTo>
                    <a:cubicBezTo>
                      <a:pt x="62" y="41"/>
                      <a:pt x="58" y="36"/>
                      <a:pt x="58" y="29"/>
                    </a:cubicBezTo>
                    <a:cubicBezTo>
                      <a:pt x="58" y="19"/>
                      <a:pt x="66" y="11"/>
                      <a:pt x="76" y="11"/>
                    </a:cubicBezTo>
                    <a:cubicBezTo>
                      <a:pt x="86" y="11"/>
                      <a:pt x="94" y="19"/>
                      <a:pt x="94" y="29"/>
                    </a:cubicBezTo>
                    <a:cubicBezTo>
                      <a:pt x="94" y="36"/>
                      <a:pt x="90" y="41"/>
                      <a:pt x="85" y="44"/>
                    </a:cubicBezTo>
                    <a:close/>
                    <a:moveTo>
                      <a:pt x="17" y="9"/>
                    </a:moveTo>
                    <a:cubicBezTo>
                      <a:pt x="13" y="9"/>
                      <a:pt x="9" y="12"/>
                      <a:pt x="9" y="17"/>
                    </a:cubicBezTo>
                    <a:cubicBezTo>
                      <a:pt x="9" y="22"/>
                      <a:pt x="13" y="26"/>
                      <a:pt x="17" y="26"/>
                    </a:cubicBezTo>
                    <a:cubicBezTo>
                      <a:pt x="22" y="26"/>
                      <a:pt x="26" y="22"/>
                      <a:pt x="26" y="17"/>
                    </a:cubicBezTo>
                    <a:cubicBezTo>
                      <a:pt x="26" y="12"/>
                      <a:pt x="22" y="9"/>
                      <a:pt x="17" y="9"/>
                    </a:cubicBezTo>
                    <a:close/>
                    <a:moveTo>
                      <a:pt x="17" y="114"/>
                    </a:moveTo>
                    <a:cubicBezTo>
                      <a:pt x="13" y="114"/>
                      <a:pt x="9" y="118"/>
                      <a:pt x="9" y="123"/>
                    </a:cubicBezTo>
                    <a:cubicBezTo>
                      <a:pt x="9" y="128"/>
                      <a:pt x="13" y="132"/>
                      <a:pt x="17" y="132"/>
                    </a:cubicBezTo>
                    <a:cubicBezTo>
                      <a:pt x="22" y="132"/>
                      <a:pt x="26" y="128"/>
                      <a:pt x="26" y="123"/>
                    </a:cubicBezTo>
                    <a:cubicBezTo>
                      <a:pt x="26" y="118"/>
                      <a:pt x="22" y="114"/>
                      <a:pt x="17" y="114"/>
                    </a:cubicBezTo>
                    <a:close/>
                    <a:moveTo>
                      <a:pt x="76" y="20"/>
                    </a:moveTo>
                    <a:cubicBezTo>
                      <a:pt x="71" y="20"/>
                      <a:pt x="67" y="24"/>
                      <a:pt x="67" y="29"/>
                    </a:cubicBezTo>
                    <a:cubicBezTo>
                      <a:pt x="67" y="34"/>
                      <a:pt x="71" y="38"/>
                      <a:pt x="76" y="38"/>
                    </a:cubicBezTo>
                    <a:cubicBezTo>
                      <a:pt x="81" y="38"/>
                      <a:pt x="85" y="34"/>
                      <a:pt x="85" y="29"/>
                    </a:cubicBezTo>
                    <a:cubicBezTo>
                      <a:pt x="85" y="24"/>
                      <a:pt x="81" y="20"/>
                      <a:pt x="76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8541" tIns="64270" rIns="128541" bIns="64270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endParaRPr>
              </a:p>
            </p:txBody>
          </p: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2027A0FF-5963-4AD1-B3FC-8CDABA1C69EF}"/>
                  </a:ext>
                </a:extLst>
              </p:cNvPr>
              <p:cNvGrpSpPr/>
              <p:nvPr/>
            </p:nvGrpSpPr>
            <p:grpSpPr>
              <a:xfrm>
                <a:off x="2029399" y="2361586"/>
                <a:ext cx="2655655" cy="760319"/>
                <a:chOff x="7197972" y="2092352"/>
                <a:chExt cx="2820270" cy="760319"/>
              </a:xfrm>
            </p:grpSpPr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65F4E1DD-90B6-4A80-89ED-FEABCDC2F197}"/>
                    </a:ext>
                  </a:extLst>
                </p:cNvPr>
                <p:cNvSpPr txBox="1"/>
                <p:nvPr/>
              </p:nvSpPr>
              <p:spPr>
                <a:xfrm>
                  <a:off x="7623664" y="2511487"/>
                  <a:ext cx="2394578" cy="3411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757B8BC5-37E4-481C-A6DC-242D2E329E36}"/>
                    </a:ext>
                  </a:extLst>
                </p:cNvPr>
                <p:cNvSpPr/>
                <p:nvPr/>
              </p:nvSpPr>
              <p:spPr>
                <a:xfrm>
                  <a:off x="7197972" y="2092352"/>
                  <a:ext cx="2231136" cy="4671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zh-CN" altLang="en-US" sz="2400" dirty="0">
                      <a:solidFill>
                        <a:schemeClr val="accent1"/>
                      </a:solidFill>
                    </a:rPr>
                    <a:t>文本预处理</a:t>
                  </a:r>
                </a:p>
              </p:txBody>
            </p:sp>
          </p:grp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8A64F18-6E57-41CC-BC40-C4C9863523CC}"/>
              </a:ext>
            </a:extLst>
          </p:cNvPr>
          <p:cNvGrpSpPr/>
          <p:nvPr/>
        </p:nvGrpSpPr>
        <p:grpSpPr>
          <a:xfrm>
            <a:off x="3943317" y="4519492"/>
            <a:ext cx="3103947" cy="800210"/>
            <a:chOff x="3943317" y="4519492"/>
            <a:chExt cx="3103947" cy="800210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33198F1-7312-434D-9C60-DC3B0B63D580}"/>
                </a:ext>
              </a:extLst>
            </p:cNvPr>
            <p:cNvSpPr/>
            <p:nvPr/>
          </p:nvSpPr>
          <p:spPr>
            <a:xfrm>
              <a:off x="6247054" y="4519492"/>
              <a:ext cx="800210" cy="8002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C5D7A7A2-BD75-4168-9225-E6A31EAC1A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7718" y="4805457"/>
              <a:ext cx="346717" cy="267551"/>
            </a:xfrm>
            <a:custGeom>
              <a:avLst/>
              <a:gdLst>
                <a:gd name="T0" fmla="*/ 164 w 164"/>
                <a:gd name="T1" fmla="*/ 114 h 128"/>
                <a:gd name="T2" fmla="*/ 149 w 164"/>
                <a:gd name="T3" fmla="*/ 128 h 128"/>
                <a:gd name="T4" fmla="*/ 15 w 164"/>
                <a:gd name="T5" fmla="*/ 128 h 128"/>
                <a:gd name="T6" fmla="*/ 0 w 164"/>
                <a:gd name="T7" fmla="*/ 114 h 128"/>
                <a:gd name="T8" fmla="*/ 0 w 164"/>
                <a:gd name="T9" fmla="*/ 14 h 128"/>
                <a:gd name="T10" fmla="*/ 15 w 164"/>
                <a:gd name="T11" fmla="*/ 0 h 128"/>
                <a:gd name="T12" fmla="*/ 149 w 164"/>
                <a:gd name="T13" fmla="*/ 0 h 128"/>
                <a:gd name="T14" fmla="*/ 164 w 164"/>
                <a:gd name="T15" fmla="*/ 14 h 128"/>
                <a:gd name="T16" fmla="*/ 164 w 164"/>
                <a:gd name="T17" fmla="*/ 114 h 128"/>
                <a:gd name="T18" fmla="*/ 149 w 164"/>
                <a:gd name="T19" fmla="*/ 11 h 128"/>
                <a:gd name="T20" fmla="*/ 15 w 164"/>
                <a:gd name="T21" fmla="*/ 11 h 128"/>
                <a:gd name="T22" fmla="*/ 12 w 164"/>
                <a:gd name="T23" fmla="*/ 14 h 128"/>
                <a:gd name="T24" fmla="*/ 25 w 164"/>
                <a:gd name="T25" fmla="*/ 40 h 128"/>
                <a:gd name="T26" fmla="*/ 62 w 164"/>
                <a:gd name="T27" fmla="*/ 69 h 128"/>
                <a:gd name="T28" fmla="*/ 82 w 164"/>
                <a:gd name="T29" fmla="*/ 82 h 128"/>
                <a:gd name="T30" fmla="*/ 82 w 164"/>
                <a:gd name="T31" fmla="*/ 82 h 128"/>
                <a:gd name="T32" fmla="*/ 82 w 164"/>
                <a:gd name="T33" fmla="*/ 82 h 128"/>
                <a:gd name="T34" fmla="*/ 102 w 164"/>
                <a:gd name="T35" fmla="*/ 69 h 128"/>
                <a:gd name="T36" fmla="*/ 139 w 164"/>
                <a:gd name="T37" fmla="*/ 40 h 128"/>
                <a:gd name="T38" fmla="*/ 152 w 164"/>
                <a:gd name="T39" fmla="*/ 18 h 128"/>
                <a:gd name="T40" fmla="*/ 149 w 164"/>
                <a:gd name="T41" fmla="*/ 11 h 128"/>
                <a:gd name="T42" fmla="*/ 152 w 164"/>
                <a:gd name="T43" fmla="*/ 43 h 128"/>
                <a:gd name="T44" fmla="*/ 146 w 164"/>
                <a:gd name="T45" fmla="*/ 50 h 128"/>
                <a:gd name="T46" fmla="*/ 107 w 164"/>
                <a:gd name="T47" fmla="*/ 80 h 128"/>
                <a:gd name="T48" fmla="*/ 82 w 164"/>
                <a:gd name="T49" fmla="*/ 93 h 128"/>
                <a:gd name="T50" fmla="*/ 82 w 164"/>
                <a:gd name="T51" fmla="*/ 93 h 128"/>
                <a:gd name="T52" fmla="*/ 82 w 164"/>
                <a:gd name="T53" fmla="*/ 93 h 128"/>
                <a:gd name="T54" fmla="*/ 57 w 164"/>
                <a:gd name="T55" fmla="*/ 80 h 128"/>
                <a:gd name="T56" fmla="*/ 18 w 164"/>
                <a:gd name="T57" fmla="*/ 50 h 128"/>
                <a:gd name="T58" fmla="*/ 12 w 164"/>
                <a:gd name="T59" fmla="*/ 43 h 128"/>
                <a:gd name="T60" fmla="*/ 12 w 164"/>
                <a:gd name="T61" fmla="*/ 114 h 128"/>
                <a:gd name="T62" fmla="*/ 15 w 164"/>
                <a:gd name="T63" fmla="*/ 117 h 128"/>
                <a:gd name="T64" fmla="*/ 149 w 164"/>
                <a:gd name="T65" fmla="*/ 117 h 128"/>
                <a:gd name="T66" fmla="*/ 152 w 164"/>
                <a:gd name="T67" fmla="*/ 114 h 128"/>
                <a:gd name="T68" fmla="*/ 152 w 164"/>
                <a:gd name="T6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" h="128">
                  <a:moveTo>
                    <a:pt x="164" y="114"/>
                  </a:moveTo>
                  <a:cubicBezTo>
                    <a:pt x="164" y="122"/>
                    <a:pt x="157" y="128"/>
                    <a:pt x="149" y="128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7" y="128"/>
                    <a:pt x="0" y="122"/>
                    <a:pt x="0" y="1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57" y="0"/>
                    <a:pt x="164" y="6"/>
                    <a:pt x="164" y="14"/>
                  </a:cubicBezTo>
                  <a:lnTo>
                    <a:pt x="164" y="114"/>
                  </a:lnTo>
                  <a:close/>
                  <a:moveTo>
                    <a:pt x="149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3" y="11"/>
                    <a:pt x="12" y="13"/>
                    <a:pt x="12" y="14"/>
                  </a:cubicBezTo>
                  <a:cubicBezTo>
                    <a:pt x="12" y="25"/>
                    <a:pt x="17" y="34"/>
                    <a:pt x="25" y="40"/>
                  </a:cubicBezTo>
                  <a:cubicBezTo>
                    <a:pt x="37" y="50"/>
                    <a:pt x="50" y="59"/>
                    <a:pt x="62" y="69"/>
                  </a:cubicBezTo>
                  <a:cubicBezTo>
                    <a:pt x="67" y="73"/>
                    <a:pt x="76" y="82"/>
                    <a:pt x="82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9" y="82"/>
                    <a:pt x="97" y="73"/>
                    <a:pt x="102" y="69"/>
                  </a:cubicBezTo>
                  <a:cubicBezTo>
                    <a:pt x="114" y="59"/>
                    <a:pt x="127" y="50"/>
                    <a:pt x="139" y="40"/>
                  </a:cubicBezTo>
                  <a:cubicBezTo>
                    <a:pt x="145" y="36"/>
                    <a:pt x="152" y="25"/>
                    <a:pt x="152" y="18"/>
                  </a:cubicBezTo>
                  <a:cubicBezTo>
                    <a:pt x="152" y="15"/>
                    <a:pt x="153" y="11"/>
                    <a:pt x="149" y="11"/>
                  </a:cubicBezTo>
                  <a:close/>
                  <a:moveTo>
                    <a:pt x="152" y="43"/>
                  </a:moveTo>
                  <a:cubicBezTo>
                    <a:pt x="150" y="46"/>
                    <a:pt x="148" y="48"/>
                    <a:pt x="146" y="50"/>
                  </a:cubicBezTo>
                  <a:cubicBezTo>
                    <a:pt x="133" y="60"/>
                    <a:pt x="120" y="70"/>
                    <a:pt x="107" y="80"/>
                  </a:cubicBezTo>
                  <a:cubicBezTo>
                    <a:pt x="100" y="86"/>
                    <a:pt x="92" y="93"/>
                    <a:pt x="82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72" y="93"/>
                    <a:pt x="64" y="86"/>
                    <a:pt x="57" y="80"/>
                  </a:cubicBezTo>
                  <a:cubicBezTo>
                    <a:pt x="44" y="70"/>
                    <a:pt x="31" y="60"/>
                    <a:pt x="18" y="50"/>
                  </a:cubicBezTo>
                  <a:cubicBezTo>
                    <a:pt x="16" y="48"/>
                    <a:pt x="14" y="46"/>
                    <a:pt x="12" y="43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2" y="115"/>
                    <a:pt x="13" y="117"/>
                    <a:pt x="15" y="117"/>
                  </a:cubicBezTo>
                  <a:cubicBezTo>
                    <a:pt x="149" y="117"/>
                    <a:pt x="149" y="117"/>
                    <a:pt x="149" y="117"/>
                  </a:cubicBezTo>
                  <a:cubicBezTo>
                    <a:pt x="151" y="117"/>
                    <a:pt x="152" y="115"/>
                    <a:pt x="152" y="114"/>
                  </a:cubicBezTo>
                  <a:lnTo>
                    <a:pt x="152" y="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8541" tIns="64270" rIns="128541" bIns="64270" numCol="1" anchor="t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1978E4B-E336-43AA-BDB9-53BC30DB49FE}"/>
                </a:ext>
              </a:extLst>
            </p:cNvPr>
            <p:cNvSpPr/>
            <p:nvPr/>
          </p:nvSpPr>
          <p:spPr>
            <a:xfrm>
              <a:off x="3943317" y="4710766"/>
              <a:ext cx="2100908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accent1"/>
                  </a:solidFill>
                </a:rPr>
                <a:t>模型搭建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635CDF9-513B-4021-A0FE-E3429AB5FC69}"/>
              </a:ext>
            </a:extLst>
          </p:cNvPr>
          <p:cNvGrpSpPr/>
          <p:nvPr/>
        </p:nvGrpSpPr>
        <p:grpSpPr>
          <a:xfrm>
            <a:off x="5866929" y="1693275"/>
            <a:ext cx="3212651" cy="1885484"/>
            <a:chOff x="5866929" y="1693275"/>
            <a:chExt cx="3212651" cy="1885484"/>
          </a:xfrm>
        </p:grpSpPr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F70B9A31-2009-4EE8-A579-36A245B73404}"/>
                </a:ext>
              </a:extLst>
            </p:cNvPr>
            <p:cNvSpPr/>
            <p:nvPr/>
          </p:nvSpPr>
          <p:spPr bwMode="auto">
            <a:xfrm rot="5910658">
              <a:off x="8022580" y="2671857"/>
              <a:ext cx="1353406" cy="460397"/>
            </a:xfrm>
            <a:custGeom>
              <a:avLst/>
              <a:gdLst>
                <a:gd name="T0" fmla="*/ 461 w 962"/>
                <a:gd name="T1" fmla="*/ 0 h 183"/>
                <a:gd name="T2" fmla="*/ 531 w 962"/>
                <a:gd name="T3" fmla="*/ 3 h 183"/>
                <a:gd name="T4" fmla="*/ 601 w 962"/>
                <a:gd name="T5" fmla="*/ 12 h 183"/>
                <a:gd name="T6" fmla="*/ 672 w 962"/>
                <a:gd name="T7" fmla="*/ 28 h 183"/>
                <a:gd name="T8" fmla="*/ 745 w 962"/>
                <a:gd name="T9" fmla="*/ 52 h 183"/>
                <a:gd name="T10" fmla="*/ 818 w 962"/>
                <a:gd name="T11" fmla="*/ 83 h 183"/>
                <a:gd name="T12" fmla="*/ 889 w 962"/>
                <a:gd name="T13" fmla="*/ 124 h 183"/>
                <a:gd name="T14" fmla="*/ 962 w 962"/>
                <a:gd name="T15" fmla="*/ 173 h 183"/>
                <a:gd name="T16" fmla="*/ 954 w 962"/>
                <a:gd name="T17" fmla="*/ 183 h 183"/>
                <a:gd name="T18" fmla="*/ 883 w 962"/>
                <a:gd name="T19" fmla="*/ 134 h 183"/>
                <a:gd name="T20" fmla="*/ 812 w 962"/>
                <a:gd name="T21" fmla="*/ 95 h 183"/>
                <a:gd name="T22" fmla="*/ 740 w 962"/>
                <a:gd name="T23" fmla="*/ 64 h 183"/>
                <a:gd name="T24" fmla="*/ 669 w 962"/>
                <a:gd name="T25" fmla="*/ 40 h 183"/>
                <a:gd name="T26" fmla="*/ 599 w 962"/>
                <a:gd name="T27" fmla="*/ 24 h 183"/>
                <a:gd name="T28" fmla="*/ 529 w 962"/>
                <a:gd name="T29" fmla="*/ 15 h 183"/>
                <a:gd name="T30" fmla="*/ 461 w 962"/>
                <a:gd name="T31" fmla="*/ 12 h 183"/>
                <a:gd name="T32" fmla="*/ 387 w 962"/>
                <a:gd name="T33" fmla="*/ 15 h 183"/>
                <a:gd name="T34" fmla="*/ 314 w 962"/>
                <a:gd name="T35" fmla="*/ 25 h 183"/>
                <a:gd name="T36" fmla="*/ 246 w 962"/>
                <a:gd name="T37" fmla="*/ 42 h 183"/>
                <a:gd name="T38" fmla="*/ 180 w 962"/>
                <a:gd name="T39" fmla="*/ 64 h 183"/>
                <a:gd name="T40" fmla="*/ 118 w 962"/>
                <a:gd name="T41" fmla="*/ 91 h 183"/>
                <a:gd name="T42" fmla="*/ 60 w 962"/>
                <a:gd name="T43" fmla="*/ 121 h 183"/>
                <a:gd name="T44" fmla="*/ 8 w 962"/>
                <a:gd name="T45" fmla="*/ 155 h 183"/>
                <a:gd name="T46" fmla="*/ 8 w 962"/>
                <a:gd name="T47" fmla="*/ 155 h 183"/>
                <a:gd name="T48" fmla="*/ 0 w 962"/>
                <a:gd name="T49" fmla="*/ 144 h 183"/>
                <a:gd name="T50" fmla="*/ 54 w 962"/>
                <a:gd name="T51" fmla="*/ 110 h 183"/>
                <a:gd name="T52" fmla="*/ 112 w 962"/>
                <a:gd name="T53" fmla="*/ 79 h 183"/>
                <a:gd name="T54" fmla="*/ 176 w 962"/>
                <a:gd name="T55" fmla="*/ 52 h 183"/>
                <a:gd name="T56" fmla="*/ 243 w 962"/>
                <a:gd name="T57" fmla="*/ 30 h 183"/>
                <a:gd name="T58" fmla="*/ 312 w 962"/>
                <a:gd name="T59" fmla="*/ 14 h 183"/>
                <a:gd name="T60" fmla="*/ 385 w 962"/>
                <a:gd name="T61" fmla="*/ 3 h 183"/>
                <a:gd name="T62" fmla="*/ 461 w 962"/>
                <a:gd name="T63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2" h="183">
                  <a:moveTo>
                    <a:pt x="461" y="0"/>
                  </a:moveTo>
                  <a:lnTo>
                    <a:pt x="531" y="3"/>
                  </a:lnTo>
                  <a:lnTo>
                    <a:pt x="601" y="12"/>
                  </a:lnTo>
                  <a:lnTo>
                    <a:pt x="672" y="28"/>
                  </a:lnTo>
                  <a:lnTo>
                    <a:pt x="745" y="52"/>
                  </a:lnTo>
                  <a:lnTo>
                    <a:pt x="818" y="83"/>
                  </a:lnTo>
                  <a:lnTo>
                    <a:pt x="889" y="124"/>
                  </a:lnTo>
                  <a:lnTo>
                    <a:pt x="962" y="173"/>
                  </a:lnTo>
                  <a:lnTo>
                    <a:pt x="954" y="183"/>
                  </a:lnTo>
                  <a:lnTo>
                    <a:pt x="883" y="134"/>
                  </a:lnTo>
                  <a:lnTo>
                    <a:pt x="812" y="95"/>
                  </a:lnTo>
                  <a:lnTo>
                    <a:pt x="740" y="64"/>
                  </a:lnTo>
                  <a:lnTo>
                    <a:pt x="669" y="40"/>
                  </a:lnTo>
                  <a:lnTo>
                    <a:pt x="599" y="24"/>
                  </a:lnTo>
                  <a:lnTo>
                    <a:pt x="529" y="15"/>
                  </a:lnTo>
                  <a:lnTo>
                    <a:pt x="461" y="12"/>
                  </a:lnTo>
                  <a:lnTo>
                    <a:pt x="387" y="15"/>
                  </a:lnTo>
                  <a:lnTo>
                    <a:pt x="314" y="25"/>
                  </a:lnTo>
                  <a:lnTo>
                    <a:pt x="246" y="42"/>
                  </a:lnTo>
                  <a:lnTo>
                    <a:pt x="180" y="64"/>
                  </a:lnTo>
                  <a:lnTo>
                    <a:pt x="118" y="91"/>
                  </a:lnTo>
                  <a:lnTo>
                    <a:pt x="60" y="121"/>
                  </a:lnTo>
                  <a:lnTo>
                    <a:pt x="8" y="155"/>
                  </a:lnTo>
                  <a:lnTo>
                    <a:pt x="8" y="155"/>
                  </a:lnTo>
                  <a:lnTo>
                    <a:pt x="0" y="144"/>
                  </a:lnTo>
                  <a:lnTo>
                    <a:pt x="54" y="110"/>
                  </a:lnTo>
                  <a:lnTo>
                    <a:pt x="112" y="79"/>
                  </a:lnTo>
                  <a:lnTo>
                    <a:pt x="176" y="52"/>
                  </a:lnTo>
                  <a:lnTo>
                    <a:pt x="243" y="30"/>
                  </a:lnTo>
                  <a:lnTo>
                    <a:pt x="312" y="14"/>
                  </a:lnTo>
                  <a:lnTo>
                    <a:pt x="385" y="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  <a:effectLst>
              <a:outerShdw algn="tl" rotWithShape="0">
                <a:srgbClr val="FFFFFF"/>
              </a:outerShdw>
            </a:effectLst>
          </p:spPr>
          <p:txBody>
            <a:bodyPr vert="horz" wrap="square" lIns="138053" tIns="69027" rIns="138053" bIns="69027" numCol="1" anchor="t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1285240">
                <a:defRPr/>
              </a:pPr>
              <a:endParaRPr lang="en-US" sz="24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23C7BDB9-F3A8-452D-B6E2-426C0F56A910}"/>
                </a:ext>
              </a:extLst>
            </p:cNvPr>
            <p:cNvGrpSpPr/>
            <p:nvPr/>
          </p:nvGrpSpPr>
          <p:grpSpPr>
            <a:xfrm>
              <a:off x="5866929" y="1693275"/>
              <a:ext cx="3212651" cy="956572"/>
              <a:chOff x="5866929" y="1693275"/>
              <a:chExt cx="3212651" cy="956572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C09CAEDB-20E9-401C-B831-C6E9215E5453}"/>
                  </a:ext>
                </a:extLst>
              </p:cNvPr>
              <p:cNvSpPr/>
              <p:nvPr/>
            </p:nvSpPr>
            <p:spPr>
              <a:xfrm>
                <a:off x="8279370" y="1849637"/>
                <a:ext cx="800210" cy="80021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id="{215D2DF3-770D-47F3-B21F-F7AC7849E7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25924" y="2158384"/>
                <a:ext cx="346717" cy="267551"/>
              </a:xfrm>
              <a:custGeom>
                <a:avLst/>
                <a:gdLst>
                  <a:gd name="T0" fmla="*/ 164 w 164"/>
                  <a:gd name="T1" fmla="*/ 114 h 128"/>
                  <a:gd name="T2" fmla="*/ 149 w 164"/>
                  <a:gd name="T3" fmla="*/ 128 h 128"/>
                  <a:gd name="T4" fmla="*/ 15 w 164"/>
                  <a:gd name="T5" fmla="*/ 128 h 128"/>
                  <a:gd name="T6" fmla="*/ 0 w 164"/>
                  <a:gd name="T7" fmla="*/ 114 h 128"/>
                  <a:gd name="T8" fmla="*/ 0 w 164"/>
                  <a:gd name="T9" fmla="*/ 14 h 128"/>
                  <a:gd name="T10" fmla="*/ 15 w 164"/>
                  <a:gd name="T11" fmla="*/ 0 h 128"/>
                  <a:gd name="T12" fmla="*/ 149 w 164"/>
                  <a:gd name="T13" fmla="*/ 0 h 128"/>
                  <a:gd name="T14" fmla="*/ 164 w 164"/>
                  <a:gd name="T15" fmla="*/ 14 h 128"/>
                  <a:gd name="T16" fmla="*/ 164 w 164"/>
                  <a:gd name="T17" fmla="*/ 114 h 128"/>
                  <a:gd name="T18" fmla="*/ 149 w 164"/>
                  <a:gd name="T19" fmla="*/ 11 h 128"/>
                  <a:gd name="T20" fmla="*/ 15 w 164"/>
                  <a:gd name="T21" fmla="*/ 11 h 128"/>
                  <a:gd name="T22" fmla="*/ 12 w 164"/>
                  <a:gd name="T23" fmla="*/ 14 h 128"/>
                  <a:gd name="T24" fmla="*/ 25 w 164"/>
                  <a:gd name="T25" fmla="*/ 40 h 128"/>
                  <a:gd name="T26" fmla="*/ 62 w 164"/>
                  <a:gd name="T27" fmla="*/ 69 h 128"/>
                  <a:gd name="T28" fmla="*/ 82 w 164"/>
                  <a:gd name="T29" fmla="*/ 82 h 128"/>
                  <a:gd name="T30" fmla="*/ 82 w 164"/>
                  <a:gd name="T31" fmla="*/ 82 h 128"/>
                  <a:gd name="T32" fmla="*/ 82 w 164"/>
                  <a:gd name="T33" fmla="*/ 82 h 128"/>
                  <a:gd name="T34" fmla="*/ 102 w 164"/>
                  <a:gd name="T35" fmla="*/ 69 h 128"/>
                  <a:gd name="T36" fmla="*/ 139 w 164"/>
                  <a:gd name="T37" fmla="*/ 40 h 128"/>
                  <a:gd name="T38" fmla="*/ 152 w 164"/>
                  <a:gd name="T39" fmla="*/ 18 h 128"/>
                  <a:gd name="T40" fmla="*/ 149 w 164"/>
                  <a:gd name="T41" fmla="*/ 11 h 128"/>
                  <a:gd name="T42" fmla="*/ 152 w 164"/>
                  <a:gd name="T43" fmla="*/ 43 h 128"/>
                  <a:gd name="T44" fmla="*/ 146 w 164"/>
                  <a:gd name="T45" fmla="*/ 50 h 128"/>
                  <a:gd name="T46" fmla="*/ 107 w 164"/>
                  <a:gd name="T47" fmla="*/ 80 h 128"/>
                  <a:gd name="T48" fmla="*/ 82 w 164"/>
                  <a:gd name="T49" fmla="*/ 93 h 128"/>
                  <a:gd name="T50" fmla="*/ 82 w 164"/>
                  <a:gd name="T51" fmla="*/ 93 h 128"/>
                  <a:gd name="T52" fmla="*/ 82 w 164"/>
                  <a:gd name="T53" fmla="*/ 93 h 128"/>
                  <a:gd name="T54" fmla="*/ 57 w 164"/>
                  <a:gd name="T55" fmla="*/ 80 h 128"/>
                  <a:gd name="T56" fmla="*/ 18 w 164"/>
                  <a:gd name="T57" fmla="*/ 50 h 128"/>
                  <a:gd name="T58" fmla="*/ 12 w 164"/>
                  <a:gd name="T59" fmla="*/ 43 h 128"/>
                  <a:gd name="T60" fmla="*/ 12 w 164"/>
                  <a:gd name="T61" fmla="*/ 114 h 128"/>
                  <a:gd name="T62" fmla="*/ 15 w 164"/>
                  <a:gd name="T63" fmla="*/ 117 h 128"/>
                  <a:gd name="T64" fmla="*/ 149 w 164"/>
                  <a:gd name="T65" fmla="*/ 117 h 128"/>
                  <a:gd name="T66" fmla="*/ 152 w 164"/>
                  <a:gd name="T67" fmla="*/ 114 h 128"/>
                  <a:gd name="T68" fmla="*/ 152 w 164"/>
                  <a:gd name="T6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128">
                    <a:moveTo>
                      <a:pt x="164" y="114"/>
                    </a:moveTo>
                    <a:cubicBezTo>
                      <a:pt x="164" y="122"/>
                      <a:pt x="157" y="128"/>
                      <a:pt x="149" y="128"/>
                    </a:cubicBezTo>
                    <a:cubicBezTo>
                      <a:pt x="15" y="128"/>
                      <a:pt x="15" y="128"/>
                      <a:pt x="15" y="128"/>
                    </a:cubicBezTo>
                    <a:cubicBezTo>
                      <a:pt x="7" y="128"/>
                      <a:pt x="0" y="122"/>
                      <a:pt x="0" y="1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57" y="0"/>
                      <a:pt x="164" y="6"/>
                      <a:pt x="164" y="14"/>
                    </a:cubicBezTo>
                    <a:lnTo>
                      <a:pt x="164" y="114"/>
                    </a:lnTo>
                    <a:close/>
                    <a:moveTo>
                      <a:pt x="14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3" y="11"/>
                      <a:pt x="12" y="13"/>
                      <a:pt x="12" y="14"/>
                    </a:cubicBezTo>
                    <a:cubicBezTo>
                      <a:pt x="12" y="25"/>
                      <a:pt x="17" y="34"/>
                      <a:pt x="25" y="40"/>
                    </a:cubicBezTo>
                    <a:cubicBezTo>
                      <a:pt x="37" y="50"/>
                      <a:pt x="50" y="59"/>
                      <a:pt x="62" y="69"/>
                    </a:cubicBezTo>
                    <a:cubicBezTo>
                      <a:pt x="67" y="73"/>
                      <a:pt x="76" y="82"/>
                      <a:pt x="82" y="82"/>
                    </a:cubicBezTo>
                    <a:cubicBezTo>
                      <a:pt x="82" y="82"/>
                      <a:pt x="82" y="82"/>
                      <a:pt x="82" y="82"/>
                    </a:cubicBezTo>
                    <a:cubicBezTo>
                      <a:pt x="82" y="82"/>
                      <a:pt x="82" y="82"/>
                      <a:pt x="82" y="82"/>
                    </a:cubicBezTo>
                    <a:cubicBezTo>
                      <a:pt x="89" y="82"/>
                      <a:pt x="97" y="73"/>
                      <a:pt x="102" y="69"/>
                    </a:cubicBezTo>
                    <a:cubicBezTo>
                      <a:pt x="114" y="59"/>
                      <a:pt x="127" y="50"/>
                      <a:pt x="139" y="40"/>
                    </a:cubicBezTo>
                    <a:cubicBezTo>
                      <a:pt x="145" y="36"/>
                      <a:pt x="152" y="25"/>
                      <a:pt x="152" y="18"/>
                    </a:cubicBezTo>
                    <a:cubicBezTo>
                      <a:pt x="152" y="15"/>
                      <a:pt x="153" y="11"/>
                      <a:pt x="149" y="11"/>
                    </a:cubicBezTo>
                    <a:close/>
                    <a:moveTo>
                      <a:pt x="152" y="43"/>
                    </a:moveTo>
                    <a:cubicBezTo>
                      <a:pt x="150" y="46"/>
                      <a:pt x="148" y="48"/>
                      <a:pt x="146" y="50"/>
                    </a:cubicBezTo>
                    <a:cubicBezTo>
                      <a:pt x="133" y="60"/>
                      <a:pt x="120" y="70"/>
                      <a:pt x="107" y="80"/>
                    </a:cubicBezTo>
                    <a:cubicBezTo>
                      <a:pt x="100" y="86"/>
                      <a:pt x="92" y="93"/>
                      <a:pt x="82" y="93"/>
                    </a:cubicBezTo>
                    <a:cubicBezTo>
                      <a:pt x="82" y="93"/>
                      <a:pt x="82" y="93"/>
                      <a:pt x="82" y="93"/>
                    </a:cubicBezTo>
                    <a:cubicBezTo>
                      <a:pt x="82" y="93"/>
                      <a:pt x="82" y="93"/>
                      <a:pt x="82" y="93"/>
                    </a:cubicBezTo>
                    <a:cubicBezTo>
                      <a:pt x="72" y="93"/>
                      <a:pt x="64" y="86"/>
                      <a:pt x="57" y="80"/>
                    </a:cubicBezTo>
                    <a:cubicBezTo>
                      <a:pt x="44" y="70"/>
                      <a:pt x="31" y="60"/>
                      <a:pt x="18" y="50"/>
                    </a:cubicBezTo>
                    <a:cubicBezTo>
                      <a:pt x="16" y="48"/>
                      <a:pt x="14" y="46"/>
                      <a:pt x="12" y="43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5"/>
                      <a:pt x="13" y="117"/>
                      <a:pt x="15" y="117"/>
                    </a:cubicBezTo>
                    <a:cubicBezTo>
                      <a:pt x="149" y="117"/>
                      <a:pt x="149" y="117"/>
                      <a:pt x="149" y="117"/>
                    </a:cubicBezTo>
                    <a:cubicBezTo>
                      <a:pt x="151" y="117"/>
                      <a:pt x="152" y="115"/>
                      <a:pt x="152" y="114"/>
                    </a:cubicBezTo>
                    <a:lnTo>
                      <a:pt x="152" y="4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8541" tIns="64270" rIns="128541" bIns="64270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endParaRPr>
              </a:p>
            </p:txBody>
          </p: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43DE9F5B-5B38-4048-AFF7-66BF576318DB}"/>
                  </a:ext>
                </a:extLst>
              </p:cNvPr>
              <p:cNvGrpSpPr/>
              <p:nvPr/>
            </p:nvGrpSpPr>
            <p:grpSpPr>
              <a:xfrm>
                <a:off x="5866929" y="1693275"/>
                <a:ext cx="2381264" cy="729367"/>
                <a:chOff x="7489372" y="2123304"/>
                <a:chExt cx="2528870" cy="729367"/>
              </a:xfrm>
            </p:grpSpPr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C4365119-33EC-4F6B-9A7F-1A4E52EC2333}"/>
                    </a:ext>
                  </a:extLst>
                </p:cNvPr>
                <p:cNvSpPr txBox="1"/>
                <p:nvPr/>
              </p:nvSpPr>
              <p:spPr>
                <a:xfrm>
                  <a:off x="7623664" y="2511487"/>
                  <a:ext cx="2394578" cy="3411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5F766CD7-8202-478E-B6E6-7A57EDABA773}"/>
                    </a:ext>
                  </a:extLst>
                </p:cNvPr>
                <p:cNvSpPr/>
                <p:nvPr/>
              </p:nvSpPr>
              <p:spPr>
                <a:xfrm>
                  <a:off x="7489372" y="2123304"/>
                  <a:ext cx="2528870" cy="4671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zh-CN" altLang="en-US" sz="2400" dirty="0">
                      <a:solidFill>
                        <a:schemeClr val="accent1"/>
                      </a:solidFill>
                    </a:rPr>
                    <a:t>可视化与评估</a:t>
                  </a:r>
                </a:p>
              </p:txBody>
            </p:sp>
          </p:grpSp>
        </p:grp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391CDB7-D2E9-40D5-9CE6-ABC66EF5C9A4}"/>
              </a:ext>
            </a:extLst>
          </p:cNvPr>
          <p:cNvGrpSpPr/>
          <p:nvPr/>
        </p:nvGrpSpPr>
        <p:grpSpPr>
          <a:xfrm>
            <a:off x="9427943" y="2248085"/>
            <a:ext cx="2254810" cy="1649699"/>
            <a:chOff x="9427943" y="2248085"/>
            <a:chExt cx="2254810" cy="1649699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38C5850D-8DD7-41F8-A8CD-2D3949F3D981}"/>
                </a:ext>
              </a:extLst>
            </p:cNvPr>
            <p:cNvSpPr/>
            <p:nvPr/>
          </p:nvSpPr>
          <p:spPr>
            <a:xfrm>
              <a:off x="10260435" y="2248085"/>
              <a:ext cx="800210" cy="8002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DE4BC0D4-FDCA-4848-BA22-9545EC5C7F23}"/>
                </a:ext>
              </a:extLst>
            </p:cNvPr>
            <p:cNvGrpSpPr/>
            <p:nvPr/>
          </p:nvGrpSpPr>
          <p:grpSpPr>
            <a:xfrm>
              <a:off x="10440320" y="2470164"/>
              <a:ext cx="481985" cy="410165"/>
              <a:chOff x="5933005" y="2830391"/>
              <a:chExt cx="500408" cy="425843"/>
            </a:xfrm>
            <a:solidFill>
              <a:schemeClr val="bg1"/>
            </a:solidFill>
          </p:grpSpPr>
          <p:sp>
            <p:nvSpPr>
              <p:cNvPr id="53" name="Freeform 16">
                <a:extLst>
                  <a:ext uri="{FF2B5EF4-FFF2-40B4-BE49-F238E27FC236}">
                    <a16:creationId xmlns:a16="http://schemas.microsoft.com/office/drawing/2014/main" id="{9F8685B1-EEC8-4DE3-9C4F-DB172CB6E6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33005" y="2830391"/>
                <a:ext cx="467486" cy="425843"/>
              </a:xfrm>
              <a:custGeom>
                <a:avLst/>
                <a:gdLst>
                  <a:gd name="T0" fmla="*/ 499 w 721"/>
                  <a:gd name="T1" fmla="*/ 196 h 657"/>
                  <a:gd name="T2" fmla="*/ 637 w 721"/>
                  <a:gd name="T3" fmla="*/ 322 h 657"/>
                  <a:gd name="T4" fmla="*/ 646 w 721"/>
                  <a:gd name="T5" fmla="*/ 329 h 657"/>
                  <a:gd name="T6" fmla="*/ 672 w 721"/>
                  <a:gd name="T7" fmla="*/ 353 h 657"/>
                  <a:gd name="T8" fmla="*/ 686 w 721"/>
                  <a:gd name="T9" fmla="*/ 367 h 657"/>
                  <a:gd name="T10" fmla="*/ 669 w 721"/>
                  <a:gd name="T11" fmla="*/ 472 h 657"/>
                  <a:gd name="T12" fmla="*/ 611 w 721"/>
                  <a:gd name="T13" fmla="*/ 550 h 657"/>
                  <a:gd name="T14" fmla="*/ 539 w 721"/>
                  <a:gd name="T15" fmla="*/ 598 h 657"/>
                  <a:gd name="T16" fmla="*/ 439 w 721"/>
                  <a:gd name="T17" fmla="*/ 633 h 657"/>
                  <a:gd name="T18" fmla="*/ 433 w 721"/>
                  <a:gd name="T19" fmla="*/ 629 h 657"/>
                  <a:gd name="T20" fmla="*/ 449 w 721"/>
                  <a:gd name="T21" fmla="*/ 594 h 657"/>
                  <a:gd name="T22" fmla="*/ 481 w 721"/>
                  <a:gd name="T23" fmla="*/ 606 h 657"/>
                  <a:gd name="T24" fmla="*/ 501 w 721"/>
                  <a:gd name="T25" fmla="*/ 591 h 657"/>
                  <a:gd name="T26" fmla="*/ 501 w 721"/>
                  <a:gd name="T27" fmla="*/ 577 h 657"/>
                  <a:gd name="T28" fmla="*/ 452 w 721"/>
                  <a:gd name="T29" fmla="*/ 538 h 657"/>
                  <a:gd name="T30" fmla="*/ 449 w 721"/>
                  <a:gd name="T31" fmla="*/ 511 h 657"/>
                  <a:gd name="T32" fmla="*/ 475 w 721"/>
                  <a:gd name="T33" fmla="*/ 508 h 657"/>
                  <a:gd name="T34" fmla="*/ 530 w 721"/>
                  <a:gd name="T35" fmla="*/ 551 h 657"/>
                  <a:gd name="T36" fmla="*/ 567 w 721"/>
                  <a:gd name="T37" fmla="*/ 557 h 657"/>
                  <a:gd name="T38" fmla="*/ 572 w 721"/>
                  <a:gd name="T39" fmla="*/ 549 h 657"/>
                  <a:gd name="T40" fmla="*/ 570 w 721"/>
                  <a:gd name="T41" fmla="*/ 532 h 657"/>
                  <a:gd name="T42" fmla="*/ 506 w 721"/>
                  <a:gd name="T43" fmla="*/ 481 h 657"/>
                  <a:gd name="T44" fmla="*/ 503 w 721"/>
                  <a:gd name="T45" fmla="*/ 455 h 657"/>
                  <a:gd name="T46" fmla="*/ 529 w 721"/>
                  <a:gd name="T47" fmla="*/ 451 h 657"/>
                  <a:gd name="T48" fmla="*/ 596 w 721"/>
                  <a:gd name="T49" fmla="*/ 504 h 657"/>
                  <a:gd name="T50" fmla="*/ 598 w 721"/>
                  <a:gd name="T51" fmla="*/ 505 h 657"/>
                  <a:gd name="T52" fmla="*/ 620 w 721"/>
                  <a:gd name="T53" fmla="*/ 467 h 657"/>
                  <a:gd name="T54" fmla="*/ 549 w 721"/>
                  <a:gd name="T55" fmla="*/ 414 h 657"/>
                  <a:gd name="T56" fmla="*/ 546 w 721"/>
                  <a:gd name="T57" fmla="*/ 388 h 657"/>
                  <a:gd name="T58" fmla="*/ 572 w 721"/>
                  <a:gd name="T59" fmla="*/ 384 h 657"/>
                  <a:gd name="T60" fmla="*/ 642 w 721"/>
                  <a:gd name="T61" fmla="*/ 437 h 657"/>
                  <a:gd name="T62" fmla="*/ 663 w 721"/>
                  <a:gd name="T63" fmla="*/ 429 h 657"/>
                  <a:gd name="T64" fmla="*/ 659 w 721"/>
                  <a:gd name="T65" fmla="*/ 394 h 657"/>
                  <a:gd name="T66" fmla="*/ 645 w 721"/>
                  <a:gd name="T67" fmla="*/ 379 h 657"/>
                  <a:gd name="T68" fmla="*/ 457 w 721"/>
                  <a:gd name="T69" fmla="*/ 209 h 657"/>
                  <a:gd name="T70" fmla="*/ 462 w 721"/>
                  <a:gd name="T71" fmla="*/ 198 h 657"/>
                  <a:gd name="T72" fmla="*/ 496 w 721"/>
                  <a:gd name="T73" fmla="*/ 196 h 657"/>
                  <a:gd name="T74" fmla="*/ 499 w 721"/>
                  <a:gd name="T75" fmla="*/ 196 h 657"/>
                  <a:gd name="T76" fmla="*/ 86 w 721"/>
                  <a:gd name="T77" fmla="*/ 355 h 657"/>
                  <a:gd name="T78" fmla="*/ 59 w 721"/>
                  <a:gd name="T79" fmla="*/ 262 h 657"/>
                  <a:gd name="T80" fmla="*/ 35 w 721"/>
                  <a:gd name="T81" fmla="*/ 239 h 657"/>
                  <a:gd name="T82" fmla="*/ 0 w 721"/>
                  <a:gd name="T83" fmla="*/ 176 h 657"/>
                  <a:gd name="T84" fmla="*/ 16 w 721"/>
                  <a:gd name="T85" fmla="*/ 135 h 657"/>
                  <a:gd name="T86" fmla="*/ 116 w 721"/>
                  <a:gd name="T87" fmla="*/ 27 h 657"/>
                  <a:gd name="T88" fmla="*/ 199 w 721"/>
                  <a:gd name="T89" fmla="*/ 20 h 657"/>
                  <a:gd name="T90" fmla="*/ 242 w 721"/>
                  <a:gd name="T91" fmla="*/ 46 h 657"/>
                  <a:gd name="T92" fmla="*/ 254 w 721"/>
                  <a:gd name="T93" fmla="*/ 50 h 657"/>
                  <a:gd name="T94" fmla="*/ 350 w 721"/>
                  <a:gd name="T95" fmla="*/ 33 h 657"/>
                  <a:gd name="T96" fmla="*/ 284 w 721"/>
                  <a:gd name="T97" fmla="*/ 82 h 657"/>
                  <a:gd name="T98" fmla="*/ 260 w 721"/>
                  <a:gd name="T99" fmla="*/ 87 h 657"/>
                  <a:gd name="T100" fmla="*/ 195 w 721"/>
                  <a:gd name="T101" fmla="*/ 64 h 657"/>
                  <a:gd name="T102" fmla="*/ 176 w 721"/>
                  <a:gd name="T103" fmla="*/ 50 h 657"/>
                  <a:gd name="T104" fmla="*/ 144 w 721"/>
                  <a:gd name="T105" fmla="*/ 53 h 657"/>
                  <a:gd name="T106" fmla="*/ 44 w 721"/>
                  <a:gd name="T107" fmla="*/ 161 h 657"/>
                  <a:gd name="T108" fmla="*/ 44 w 721"/>
                  <a:gd name="T109" fmla="*/ 193 h 657"/>
                  <a:gd name="T110" fmla="*/ 69 w 721"/>
                  <a:gd name="T111" fmla="*/ 220 h 657"/>
                  <a:gd name="T112" fmla="*/ 97 w 721"/>
                  <a:gd name="T113" fmla="*/ 257 h 657"/>
                  <a:gd name="T114" fmla="*/ 115 w 721"/>
                  <a:gd name="T115" fmla="*/ 330 h 657"/>
                  <a:gd name="T116" fmla="*/ 86 w 721"/>
                  <a:gd name="T117" fmla="*/ 355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21" h="657">
                    <a:moveTo>
                      <a:pt x="499" y="196"/>
                    </a:moveTo>
                    <a:cubicBezTo>
                      <a:pt x="545" y="237"/>
                      <a:pt x="592" y="279"/>
                      <a:pt x="637" y="322"/>
                    </a:cubicBezTo>
                    <a:cubicBezTo>
                      <a:pt x="640" y="325"/>
                      <a:pt x="643" y="327"/>
                      <a:pt x="646" y="329"/>
                    </a:cubicBezTo>
                    <a:cubicBezTo>
                      <a:pt x="672" y="353"/>
                      <a:pt x="672" y="353"/>
                      <a:pt x="672" y="353"/>
                    </a:cubicBezTo>
                    <a:cubicBezTo>
                      <a:pt x="686" y="367"/>
                      <a:pt x="686" y="367"/>
                      <a:pt x="686" y="367"/>
                    </a:cubicBezTo>
                    <a:cubicBezTo>
                      <a:pt x="721" y="403"/>
                      <a:pt x="707" y="456"/>
                      <a:pt x="669" y="472"/>
                    </a:cubicBezTo>
                    <a:cubicBezTo>
                      <a:pt x="685" y="513"/>
                      <a:pt x="652" y="552"/>
                      <a:pt x="611" y="550"/>
                    </a:cubicBezTo>
                    <a:cubicBezTo>
                      <a:pt x="606" y="584"/>
                      <a:pt x="574" y="607"/>
                      <a:pt x="539" y="598"/>
                    </a:cubicBezTo>
                    <a:cubicBezTo>
                      <a:pt x="529" y="641"/>
                      <a:pt x="479" y="657"/>
                      <a:pt x="439" y="633"/>
                    </a:cubicBezTo>
                    <a:cubicBezTo>
                      <a:pt x="433" y="629"/>
                      <a:pt x="433" y="629"/>
                      <a:pt x="433" y="629"/>
                    </a:cubicBezTo>
                    <a:cubicBezTo>
                      <a:pt x="441" y="619"/>
                      <a:pt x="446" y="607"/>
                      <a:pt x="449" y="594"/>
                    </a:cubicBezTo>
                    <a:cubicBezTo>
                      <a:pt x="460" y="601"/>
                      <a:pt x="468" y="607"/>
                      <a:pt x="481" y="606"/>
                    </a:cubicBezTo>
                    <a:cubicBezTo>
                      <a:pt x="490" y="605"/>
                      <a:pt x="499" y="600"/>
                      <a:pt x="501" y="591"/>
                    </a:cubicBezTo>
                    <a:cubicBezTo>
                      <a:pt x="502" y="587"/>
                      <a:pt x="502" y="583"/>
                      <a:pt x="501" y="577"/>
                    </a:cubicBezTo>
                    <a:cubicBezTo>
                      <a:pt x="452" y="538"/>
                      <a:pt x="452" y="538"/>
                      <a:pt x="452" y="538"/>
                    </a:cubicBezTo>
                    <a:cubicBezTo>
                      <a:pt x="444" y="531"/>
                      <a:pt x="442" y="519"/>
                      <a:pt x="449" y="511"/>
                    </a:cubicBezTo>
                    <a:cubicBezTo>
                      <a:pt x="455" y="503"/>
                      <a:pt x="467" y="502"/>
                      <a:pt x="475" y="508"/>
                    </a:cubicBezTo>
                    <a:cubicBezTo>
                      <a:pt x="530" y="551"/>
                      <a:pt x="530" y="551"/>
                      <a:pt x="530" y="551"/>
                    </a:cubicBezTo>
                    <a:cubicBezTo>
                      <a:pt x="543" y="562"/>
                      <a:pt x="556" y="566"/>
                      <a:pt x="567" y="557"/>
                    </a:cubicBezTo>
                    <a:cubicBezTo>
                      <a:pt x="569" y="555"/>
                      <a:pt x="571" y="552"/>
                      <a:pt x="572" y="549"/>
                    </a:cubicBezTo>
                    <a:cubicBezTo>
                      <a:pt x="574" y="544"/>
                      <a:pt x="576" y="536"/>
                      <a:pt x="570" y="532"/>
                    </a:cubicBezTo>
                    <a:cubicBezTo>
                      <a:pt x="506" y="481"/>
                      <a:pt x="506" y="481"/>
                      <a:pt x="506" y="481"/>
                    </a:cubicBezTo>
                    <a:cubicBezTo>
                      <a:pt x="498" y="475"/>
                      <a:pt x="496" y="463"/>
                      <a:pt x="503" y="455"/>
                    </a:cubicBezTo>
                    <a:cubicBezTo>
                      <a:pt x="509" y="446"/>
                      <a:pt x="521" y="445"/>
                      <a:pt x="529" y="451"/>
                    </a:cubicBezTo>
                    <a:cubicBezTo>
                      <a:pt x="596" y="504"/>
                      <a:pt x="596" y="504"/>
                      <a:pt x="596" y="504"/>
                    </a:cubicBezTo>
                    <a:cubicBezTo>
                      <a:pt x="597" y="504"/>
                      <a:pt x="597" y="505"/>
                      <a:pt x="598" y="505"/>
                    </a:cubicBezTo>
                    <a:cubicBezTo>
                      <a:pt x="620" y="525"/>
                      <a:pt x="656" y="496"/>
                      <a:pt x="620" y="467"/>
                    </a:cubicBezTo>
                    <a:cubicBezTo>
                      <a:pt x="549" y="414"/>
                      <a:pt x="549" y="414"/>
                      <a:pt x="549" y="414"/>
                    </a:cubicBezTo>
                    <a:cubicBezTo>
                      <a:pt x="541" y="408"/>
                      <a:pt x="539" y="396"/>
                      <a:pt x="546" y="388"/>
                    </a:cubicBezTo>
                    <a:cubicBezTo>
                      <a:pt x="552" y="379"/>
                      <a:pt x="564" y="378"/>
                      <a:pt x="572" y="384"/>
                    </a:cubicBezTo>
                    <a:cubicBezTo>
                      <a:pt x="642" y="437"/>
                      <a:pt x="642" y="437"/>
                      <a:pt x="642" y="437"/>
                    </a:cubicBezTo>
                    <a:cubicBezTo>
                      <a:pt x="649" y="441"/>
                      <a:pt x="659" y="436"/>
                      <a:pt x="663" y="429"/>
                    </a:cubicBezTo>
                    <a:cubicBezTo>
                      <a:pt x="671" y="419"/>
                      <a:pt x="670" y="405"/>
                      <a:pt x="659" y="394"/>
                    </a:cubicBezTo>
                    <a:cubicBezTo>
                      <a:pt x="645" y="379"/>
                      <a:pt x="645" y="379"/>
                      <a:pt x="645" y="379"/>
                    </a:cubicBezTo>
                    <a:cubicBezTo>
                      <a:pt x="457" y="209"/>
                      <a:pt x="457" y="209"/>
                      <a:pt x="457" y="209"/>
                    </a:cubicBezTo>
                    <a:cubicBezTo>
                      <a:pt x="453" y="205"/>
                      <a:pt x="456" y="198"/>
                      <a:pt x="462" y="198"/>
                    </a:cubicBezTo>
                    <a:cubicBezTo>
                      <a:pt x="473" y="198"/>
                      <a:pt x="485" y="198"/>
                      <a:pt x="496" y="196"/>
                    </a:cubicBezTo>
                    <a:cubicBezTo>
                      <a:pt x="497" y="196"/>
                      <a:pt x="498" y="196"/>
                      <a:pt x="499" y="196"/>
                    </a:cubicBezTo>
                    <a:close/>
                    <a:moveTo>
                      <a:pt x="86" y="355"/>
                    </a:moveTo>
                    <a:cubicBezTo>
                      <a:pt x="66" y="330"/>
                      <a:pt x="64" y="295"/>
                      <a:pt x="59" y="262"/>
                    </a:cubicBezTo>
                    <a:cubicBezTo>
                      <a:pt x="35" y="239"/>
                      <a:pt x="35" y="239"/>
                      <a:pt x="35" y="239"/>
                    </a:cubicBezTo>
                    <a:cubicBezTo>
                      <a:pt x="17" y="219"/>
                      <a:pt x="0" y="205"/>
                      <a:pt x="0" y="176"/>
                    </a:cubicBezTo>
                    <a:cubicBezTo>
                      <a:pt x="0" y="161"/>
                      <a:pt x="6" y="147"/>
                      <a:pt x="16" y="135"/>
                    </a:cubicBezTo>
                    <a:cubicBezTo>
                      <a:pt x="116" y="27"/>
                      <a:pt x="116" y="27"/>
                      <a:pt x="116" y="27"/>
                    </a:cubicBezTo>
                    <a:cubicBezTo>
                      <a:pt x="138" y="3"/>
                      <a:pt x="174" y="0"/>
                      <a:pt x="199" y="20"/>
                    </a:cubicBezTo>
                    <a:cubicBezTo>
                      <a:pt x="215" y="31"/>
                      <a:pt x="221" y="38"/>
                      <a:pt x="242" y="46"/>
                    </a:cubicBezTo>
                    <a:cubicBezTo>
                      <a:pt x="248" y="48"/>
                      <a:pt x="253" y="50"/>
                      <a:pt x="254" y="50"/>
                    </a:cubicBezTo>
                    <a:cubicBezTo>
                      <a:pt x="284" y="46"/>
                      <a:pt x="316" y="32"/>
                      <a:pt x="350" y="33"/>
                    </a:cubicBezTo>
                    <a:cubicBezTo>
                      <a:pt x="337" y="42"/>
                      <a:pt x="286" y="82"/>
                      <a:pt x="284" y="82"/>
                    </a:cubicBezTo>
                    <a:cubicBezTo>
                      <a:pt x="276" y="84"/>
                      <a:pt x="268" y="86"/>
                      <a:pt x="260" y="87"/>
                    </a:cubicBezTo>
                    <a:cubicBezTo>
                      <a:pt x="241" y="90"/>
                      <a:pt x="208" y="74"/>
                      <a:pt x="195" y="64"/>
                    </a:cubicBezTo>
                    <a:cubicBezTo>
                      <a:pt x="176" y="50"/>
                      <a:pt x="176" y="50"/>
                      <a:pt x="176" y="50"/>
                    </a:cubicBezTo>
                    <a:cubicBezTo>
                      <a:pt x="166" y="42"/>
                      <a:pt x="152" y="44"/>
                      <a:pt x="144" y="53"/>
                    </a:cubicBezTo>
                    <a:cubicBezTo>
                      <a:pt x="44" y="161"/>
                      <a:pt x="44" y="161"/>
                      <a:pt x="44" y="161"/>
                    </a:cubicBezTo>
                    <a:cubicBezTo>
                      <a:pt x="36" y="170"/>
                      <a:pt x="36" y="184"/>
                      <a:pt x="44" y="193"/>
                    </a:cubicBezTo>
                    <a:cubicBezTo>
                      <a:pt x="53" y="203"/>
                      <a:pt x="59" y="210"/>
                      <a:pt x="69" y="220"/>
                    </a:cubicBezTo>
                    <a:cubicBezTo>
                      <a:pt x="80" y="230"/>
                      <a:pt x="95" y="244"/>
                      <a:pt x="97" y="257"/>
                    </a:cubicBezTo>
                    <a:cubicBezTo>
                      <a:pt x="100" y="280"/>
                      <a:pt x="102" y="313"/>
                      <a:pt x="115" y="330"/>
                    </a:cubicBezTo>
                    <a:cubicBezTo>
                      <a:pt x="102" y="337"/>
                      <a:pt x="95" y="344"/>
                      <a:pt x="86" y="3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18" tIns="48210" rIns="96418" bIns="48210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defTabSz="12852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17">
                <a:extLst>
                  <a:ext uri="{FF2B5EF4-FFF2-40B4-BE49-F238E27FC236}">
                    <a16:creationId xmlns:a16="http://schemas.microsoft.com/office/drawing/2014/main" id="{477471A6-553E-4FDE-AD35-2ED4200BE8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86776" y="2830391"/>
                <a:ext cx="446637" cy="413496"/>
              </a:xfrm>
              <a:custGeom>
                <a:avLst/>
                <a:gdLst>
                  <a:gd name="T0" fmla="*/ 319 w 689"/>
                  <a:gd name="T1" fmla="*/ 543 h 638"/>
                  <a:gd name="T2" fmla="*/ 262 w 689"/>
                  <a:gd name="T3" fmla="*/ 538 h 638"/>
                  <a:gd name="T4" fmla="*/ 258 w 689"/>
                  <a:gd name="T5" fmla="*/ 538 h 638"/>
                  <a:gd name="T6" fmla="*/ 257 w 689"/>
                  <a:gd name="T7" fmla="*/ 535 h 638"/>
                  <a:gd name="T8" fmla="*/ 241 w 689"/>
                  <a:gd name="T9" fmla="*/ 489 h 638"/>
                  <a:gd name="T10" fmla="*/ 241 w 689"/>
                  <a:gd name="T11" fmla="*/ 489 h 638"/>
                  <a:gd name="T12" fmla="*/ 185 w 689"/>
                  <a:gd name="T13" fmla="*/ 484 h 638"/>
                  <a:gd name="T14" fmla="*/ 181 w 689"/>
                  <a:gd name="T15" fmla="*/ 484 h 638"/>
                  <a:gd name="T16" fmla="*/ 180 w 689"/>
                  <a:gd name="T17" fmla="*/ 481 h 638"/>
                  <a:gd name="T18" fmla="*/ 164 w 689"/>
                  <a:gd name="T19" fmla="*/ 435 h 638"/>
                  <a:gd name="T20" fmla="*/ 164 w 689"/>
                  <a:gd name="T21" fmla="*/ 435 h 638"/>
                  <a:gd name="T22" fmla="*/ 117 w 689"/>
                  <a:gd name="T23" fmla="*/ 425 h 638"/>
                  <a:gd name="T24" fmla="*/ 113 w 689"/>
                  <a:gd name="T25" fmla="*/ 425 h 638"/>
                  <a:gd name="T26" fmla="*/ 113 w 689"/>
                  <a:gd name="T27" fmla="*/ 421 h 638"/>
                  <a:gd name="T28" fmla="*/ 100 w 689"/>
                  <a:gd name="T29" fmla="*/ 365 h 638"/>
                  <a:gd name="T30" fmla="*/ 100 w 689"/>
                  <a:gd name="T31" fmla="*/ 365 h 638"/>
                  <a:gd name="T32" fmla="*/ 32 w 689"/>
                  <a:gd name="T33" fmla="*/ 370 h 638"/>
                  <a:gd name="T34" fmla="*/ 18 w 689"/>
                  <a:gd name="T35" fmla="*/ 386 h 638"/>
                  <a:gd name="T36" fmla="*/ 23 w 689"/>
                  <a:gd name="T37" fmla="*/ 455 h 638"/>
                  <a:gd name="T38" fmla="*/ 23 w 689"/>
                  <a:gd name="T39" fmla="*/ 455 h 638"/>
                  <a:gd name="T40" fmla="*/ 66 w 689"/>
                  <a:gd name="T41" fmla="*/ 465 h 638"/>
                  <a:gd name="T42" fmla="*/ 70 w 689"/>
                  <a:gd name="T43" fmla="*/ 466 h 638"/>
                  <a:gd name="T44" fmla="*/ 69 w 689"/>
                  <a:gd name="T45" fmla="*/ 470 h 638"/>
                  <a:gd name="T46" fmla="*/ 76 w 689"/>
                  <a:gd name="T47" fmla="*/ 536 h 638"/>
                  <a:gd name="T48" fmla="*/ 76 w 689"/>
                  <a:gd name="T49" fmla="*/ 536 h 638"/>
                  <a:gd name="T50" fmla="*/ 142 w 689"/>
                  <a:gd name="T51" fmla="*/ 534 h 638"/>
                  <a:gd name="T52" fmla="*/ 145 w 689"/>
                  <a:gd name="T53" fmla="*/ 534 h 638"/>
                  <a:gd name="T54" fmla="*/ 147 w 689"/>
                  <a:gd name="T55" fmla="*/ 537 h 638"/>
                  <a:gd name="T56" fmla="*/ 164 w 689"/>
                  <a:gd name="T57" fmla="*/ 578 h 638"/>
                  <a:gd name="T58" fmla="*/ 164 w 689"/>
                  <a:gd name="T59" fmla="*/ 578 h 638"/>
                  <a:gd name="T60" fmla="*/ 230 w 689"/>
                  <a:gd name="T61" fmla="*/ 576 h 638"/>
                  <a:gd name="T62" fmla="*/ 233 w 689"/>
                  <a:gd name="T63" fmla="*/ 576 h 638"/>
                  <a:gd name="T64" fmla="*/ 235 w 689"/>
                  <a:gd name="T65" fmla="*/ 579 h 638"/>
                  <a:gd name="T66" fmla="*/ 252 w 689"/>
                  <a:gd name="T67" fmla="*/ 621 h 638"/>
                  <a:gd name="T68" fmla="*/ 320 w 689"/>
                  <a:gd name="T69" fmla="*/ 615 h 638"/>
                  <a:gd name="T70" fmla="*/ 324 w 689"/>
                  <a:gd name="T71" fmla="*/ 611 h 638"/>
                  <a:gd name="T72" fmla="*/ 319 w 689"/>
                  <a:gd name="T73" fmla="*/ 543 h 638"/>
                  <a:gd name="T74" fmla="*/ 449 w 689"/>
                  <a:gd name="T75" fmla="*/ 177 h 638"/>
                  <a:gd name="T76" fmla="*/ 576 w 689"/>
                  <a:gd name="T77" fmla="*/ 299 h 638"/>
                  <a:gd name="T78" fmla="*/ 597 w 689"/>
                  <a:gd name="T79" fmla="*/ 306 h 638"/>
                  <a:gd name="T80" fmla="*/ 616 w 689"/>
                  <a:gd name="T81" fmla="*/ 293 h 638"/>
                  <a:gd name="T82" fmla="*/ 636 w 689"/>
                  <a:gd name="T83" fmla="*/ 234 h 638"/>
                  <a:gd name="T84" fmla="*/ 649 w 689"/>
                  <a:gd name="T85" fmla="*/ 209 h 638"/>
                  <a:gd name="T86" fmla="*/ 671 w 689"/>
                  <a:gd name="T87" fmla="*/ 186 h 638"/>
                  <a:gd name="T88" fmla="*/ 672 w 689"/>
                  <a:gd name="T89" fmla="*/ 121 h 638"/>
                  <a:gd name="T90" fmla="*/ 580 w 689"/>
                  <a:gd name="T91" fmla="*/ 21 h 638"/>
                  <a:gd name="T92" fmla="*/ 515 w 689"/>
                  <a:gd name="T93" fmla="*/ 16 h 638"/>
                  <a:gd name="T94" fmla="*/ 493 w 689"/>
                  <a:gd name="T95" fmla="*/ 34 h 638"/>
                  <a:gd name="T96" fmla="*/ 457 w 689"/>
                  <a:gd name="T97" fmla="*/ 44 h 638"/>
                  <a:gd name="T98" fmla="*/ 390 w 689"/>
                  <a:gd name="T99" fmla="*/ 36 h 638"/>
                  <a:gd name="T100" fmla="*/ 274 w 689"/>
                  <a:gd name="T101" fmla="*/ 67 h 638"/>
                  <a:gd name="T102" fmla="*/ 139 w 689"/>
                  <a:gd name="T103" fmla="*/ 171 h 638"/>
                  <a:gd name="T104" fmla="*/ 203 w 689"/>
                  <a:gd name="T105" fmla="*/ 222 h 638"/>
                  <a:gd name="T106" fmla="*/ 301 w 689"/>
                  <a:gd name="T107" fmla="*/ 161 h 638"/>
                  <a:gd name="T108" fmla="*/ 346 w 689"/>
                  <a:gd name="T109" fmla="*/ 158 h 638"/>
                  <a:gd name="T110" fmla="*/ 408 w 689"/>
                  <a:gd name="T111" fmla="*/ 165 h 638"/>
                  <a:gd name="T112" fmla="*/ 449 w 689"/>
                  <a:gd name="T113" fmla="*/ 177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89" h="638">
                    <a:moveTo>
                      <a:pt x="319" y="543"/>
                    </a:moveTo>
                    <a:cubicBezTo>
                      <a:pt x="302" y="529"/>
                      <a:pt x="279" y="528"/>
                      <a:pt x="262" y="538"/>
                    </a:cubicBezTo>
                    <a:cubicBezTo>
                      <a:pt x="261" y="539"/>
                      <a:pt x="259" y="539"/>
                      <a:pt x="258" y="538"/>
                    </a:cubicBezTo>
                    <a:cubicBezTo>
                      <a:pt x="257" y="537"/>
                      <a:pt x="257" y="536"/>
                      <a:pt x="257" y="535"/>
                    </a:cubicBezTo>
                    <a:cubicBezTo>
                      <a:pt x="260" y="518"/>
                      <a:pt x="255" y="500"/>
                      <a:pt x="241" y="489"/>
                    </a:cubicBezTo>
                    <a:cubicBezTo>
                      <a:pt x="241" y="489"/>
                      <a:pt x="241" y="489"/>
                      <a:pt x="241" y="489"/>
                    </a:cubicBezTo>
                    <a:cubicBezTo>
                      <a:pt x="225" y="475"/>
                      <a:pt x="202" y="473"/>
                      <a:pt x="185" y="484"/>
                    </a:cubicBezTo>
                    <a:cubicBezTo>
                      <a:pt x="183" y="485"/>
                      <a:pt x="182" y="484"/>
                      <a:pt x="181" y="484"/>
                    </a:cubicBezTo>
                    <a:cubicBezTo>
                      <a:pt x="180" y="483"/>
                      <a:pt x="180" y="482"/>
                      <a:pt x="180" y="481"/>
                    </a:cubicBezTo>
                    <a:cubicBezTo>
                      <a:pt x="183" y="464"/>
                      <a:pt x="177" y="446"/>
                      <a:pt x="164" y="435"/>
                    </a:cubicBezTo>
                    <a:cubicBezTo>
                      <a:pt x="164" y="435"/>
                      <a:pt x="164" y="435"/>
                      <a:pt x="164" y="435"/>
                    </a:cubicBezTo>
                    <a:cubicBezTo>
                      <a:pt x="150" y="423"/>
                      <a:pt x="132" y="420"/>
                      <a:pt x="117" y="425"/>
                    </a:cubicBezTo>
                    <a:cubicBezTo>
                      <a:pt x="115" y="426"/>
                      <a:pt x="114" y="425"/>
                      <a:pt x="113" y="425"/>
                    </a:cubicBezTo>
                    <a:cubicBezTo>
                      <a:pt x="112" y="424"/>
                      <a:pt x="112" y="422"/>
                      <a:pt x="113" y="421"/>
                    </a:cubicBezTo>
                    <a:cubicBezTo>
                      <a:pt x="121" y="402"/>
                      <a:pt x="116" y="379"/>
                      <a:pt x="100" y="365"/>
                    </a:cubicBezTo>
                    <a:cubicBezTo>
                      <a:pt x="100" y="365"/>
                      <a:pt x="100" y="365"/>
                      <a:pt x="100" y="365"/>
                    </a:cubicBezTo>
                    <a:cubicBezTo>
                      <a:pt x="80" y="347"/>
                      <a:pt x="49" y="350"/>
                      <a:pt x="32" y="370"/>
                    </a:cubicBezTo>
                    <a:cubicBezTo>
                      <a:pt x="18" y="386"/>
                      <a:pt x="18" y="386"/>
                      <a:pt x="18" y="386"/>
                    </a:cubicBezTo>
                    <a:cubicBezTo>
                      <a:pt x="0" y="406"/>
                      <a:pt x="2" y="437"/>
                      <a:pt x="23" y="455"/>
                    </a:cubicBezTo>
                    <a:cubicBezTo>
                      <a:pt x="23" y="455"/>
                      <a:pt x="23" y="455"/>
                      <a:pt x="23" y="455"/>
                    </a:cubicBezTo>
                    <a:cubicBezTo>
                      <a:pt x="35" y="465"/>
                      <a:pt x="51" y="469"/>
                      <a:pt x="66" y="465"/>
                    </a:cubicBezTo>
                    <a:cubicBezTo>
                      <a:pt x="68" y="465"/>
                      <a:pt x="69" y="465"/>
                      <a:pt x="70" y="466"/>
                    </a:cubicBezTo>
                    <a:cubicBezTo>
                      <a:pt x="70" y="467"/>
                      <a:pt x="70" y="469"/>
                      <a:pt x="69" y="470"/>
                    </a:cubicBezTo>
                    <a:cubicBezTo>
                      <a:pt x="54" y="490"/>
                      <a:pt x="57" y="519"/>
                      <a:pt x="76" y="536"/>
                    </a:cubicBezTo>
                    <a:cubicBezTo>
                      <a:pt x="76" y="536"/>
                      <a:pt x="76" y="536"/>
                      <a:pt x="76" y="536"/>
                    </a:cubicBezTo>
                    <a:cubicBezTo>
                      <a:pt x="95" y="553"/>
                      <a:pt x="124" y="552"/>
                      <a:pt x="142" y="534"/>
                    </a:cubicBezTo>
                    <a:cubicBezTo>
                      <a:pt x="143" y="533"/>
                      <a:pt x="144" y="533"/>
                      <a:pt x="145" y="534"/>
                    </a:cubicBezTo>
                    <a:cubicBezTo>
                      <a:pt x="147" y="534"/>
                      <a:pt x="147" y="535"/>
                      <a:pt x="147" y="537"/>
                    </a:cubicBezTo>
                    <a:cubicBezTo>
                      <a:pt x="146" y="552"/>
                      <a:pt x="151" y="568"/>
                      <a:pt x="164" y="578"/>
                    </a:cubicBezTo>
                    <a:cubicBezTo>
                      <a:pt x="164" y="578"/>
                      <a:pt x="164" y="578"/>
                      <a:pt x="164" y="578"/>
                    </a:cubicBezTo>
                    <a:cubicBezTo>
                      <a:pt x="183" y="595"/>
                      <a:pt x="212" y="594"/>
                      <a:pt x="230" y="576"/>
                    </a:cubicBezTo>
                    <a:cubicBezTo>
                      <a:pt x="231" y="575"/>
                      <a:pt x="232" y="575"/>
                      <a:pt x="233" y="576"/>
                    </a:cubicBezTo>
                    <a:cubicBezTo>
                      <a:pt x="234" y="576"/>
                      <a:pt x="235" y="577"/>
                      <a:pt x="235" y="579"/>
                    </a:cubicBezTo>
                    <a:cubicBezTo>
                      <a:pt x="233" y="594"/>
                      <a:pt x="239" y="610"/>
                      <a:pt x="252" y="621"/>
                    </a:cubicBezTo>
                    <a:cubicBezTo>
                      <a:pt x="272" y="638"/>
                      <a:pt x="303" y="636"/>
                      <a:pt x="320" y="615"/>
                    </a:cubicBezTo>
                    <a:cubicBezTo>
                      <a:pt x="324" y="611"/>
                      <a:pt x="324" y="611"/>
                      <a:pt x="324" y="611"/>
                    </a:cubicBezTo>
                    <a:cubicBezTo>
                      <a:pt x="341" y="591"/>
                      <a:pt x="339" y="560"/>
                      <a:pt x="319" y="543"/>
                    </a:cubicBezTo>
                    <a:close/>
                    <a:moveTo>
                      <a:pt x="449" y="177"/>
                    </a:moveTo>
                    <a:cubicBezTo>
                      <a:pt x="489" y="216"/>
                      <a:pt x="535" y="260"/>
                      <a:pt x="576" y="299"/>
                    </a:cubicBezTo>
                    <a:cubicBezTo>
                      <a:pt x="582" y="305"/>
                      <a:pt x="589" y="307"/>
                      <a:pt x="597" y="306"/>
                    </a:cubicBezTo>
                    <a:cubicBezTo>
                      <a:pt x="605" y="305"/>
                      <a:pt x="612" y="300"/>
                      <a:pt x="616" y="293"/>
                    </a:cubicBezTo>
                    <a:cubicBezTo>
                      <a:pt x="626" y="275"/>
                      <a:pt x="632" y="256"/>
                      <a:pt x="636" y="234"/>
                    </a:cubicBezTo>
                    <a:cubicBezTo>
                      <a:pt x="638" y="224"/>
                      <a:pt x="642" y="216"/>
                      <a:pt x="649" y="209"/>
                    </a:cubicBezTo>
                    <a:cubicBezTo>
                      <a:pt x="671" y="186"/>
                      <a:pt x="671" y="186"/>
                      <a:pt x="671" y="186"/>
                    </a:cubicBezTo>
                    <a:cubicBezTo>
                      <a:pt x="688" y="168"/>
                      <a:pt x="689" y="139"/>
                      <a:pt x="672" y="121"/>
                    </a:cubicBezTo>
                    <a:cubicBezTo>
                      <a:pt x="580" y="21"/>
                      <a:pt x="580" y="21"/>
                      <a:pt x="580" y="21"/>
                    </a:cubicBezTo>
                    <a:cubicBezTo>
                      <a:pt x="563" y="3"/>
                      <a:pt x="534" y="0"/>
                      <a:pt x="515" y="16"/>
                    </a:cubicBezTo>
                    <a:cubicBezTo>
                      <a:pt x="493" y="34"/>
                      <a:pt x="493" y="34"/>
                      <a:pt x="493" y="34"/>
                    </a:cubicBezTo>
                    <a:cubicBezTo>
                      <a:pt x="483" y="42"/>
                      <a:pt x="471" y="45"/>
                      <a:pt x="457" y="44"/>
                    </a:cubicBezTo>
                    <a:cubicBezTo>
                      <a:pt x="435" y="41"/>
                      <a:pt x="412" y="38"/>
                      <a:pt x="390" y="36"/>
                    </a:cubicBezTo>
                    <a:cubicBezTo>
                      <a:pt x="347" y="30"/>
                      <a:pt x="308" y="41"/>
                      <a:pt x="274" y="67"/>
                    </a:cubicBezTo>
                    <a:cubicBezTo>
                      <a:pt x="229" y="101"/>
                      <a:pt x="184" y="136"/>
                      <a:pt x="139" y="171"/>
                    </a:cubicBezTo>
                    <a:cubicBezTo>
                      <a:pt x="95" y="207"/>
                      <a:pt x="151" y="255"/>
                      <a:pt x="203" y="222"/>
                    </a:cubicBezTo>
                    <a:cubicBezTo>
                      <a:pt x="301" y="161"/>
                      <a:pt x="301" y="161"/>
                      <a:pt x="301" y="161"/>
                    </a:cubicBezTo>
                    <a:cubicBezTo>
                      <a:pt x="315" y="153"/>
                      <a:pt x="331" y="152"/>
                      <a:pt x="346" y="158"/>
                    </a:cubicBezTo>
                    <a:cubicBezTo>
                      <a:pt x="364" y="167"/>
                      <a:pt x="388" y="168"/>
                      <a:pt x="408" y="165"/>
                    </a:cubicBezTo>
                    <a:cubicBezTo>
                      <a:pt x="423" y="162"/>
                      <a:pt x="437" y="166"/>
                      <a:pt x="449" y="1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18" tIns="48210" rIns="96418" bIns="48210" numCol="1" anchor="t" anchorCtr="0" compatLnSpc="1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defTabSz="12852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FBE83D57-130D-47CD-954A-336AC7D1CAEF}"/>
                </a:ext>
              </a:extLst>
            </p:cNvPr>
            <p:cNvGrpSpPr/>
            <p:nvPr/>
          </p:nvGrpSpPr>
          <p:grpSpPr>
            <a:xfrm>
              <a:off x="9427943" y="3168417"/>
              <a:ext cx="2254810" cy="729367"/>
              <a:chOff x="7623664" y="2123304"/>
              <a:chExt cx="2394578" cy="729367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A131E69-14E3-401D-A332-F9386625FEAF}"/>
                  </a:ext>
                </a:extLst>
              </p:cNvPr>
              <p:cNvSpPr txBox="1"/>
              <p:nvPr/>
            </p:nvSpPr>
            <p:spPr>
              <a:xfrm>
                <a:off x="7623664" y="2511487"/>
                <a:ext cx="2394578" cy="341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0895E40A-C2A2-4829-B3C8-C794C1A20EB7}"/>
                  </a:ext>
                </a:extLst>
              </p:cNvPr>
              <p:cNvSpPr/>
              <p:nvPr/>
            </p:nvSpPr>
            <p:spPr>
              <a:xfrm>
                <a:off x="7787106" y="2123304"/>
                <a:ext cx="2231136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accent1"/>
                    </a:solidFill>
                  </a:rPr>
                  <a:t>实验探究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1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7512B27-2FA1-4CDD-AF9E-92396C373ADB}"/>
              </a:ext>
            </a:extLst>
          </p:cNvPr>
          <p:cNvGrpSpPr/>
          <p:nvPr/>
        </p:nvGrpSpPr>
        <p:grpSpPr>
          <a:xfrm>
            <a:off x="-225027" y="549724"/>
            <a:ext cx="4877904" cy="2679178"/>
            <a:chOff x="-230326" y="468740"/>
            <a:chExt cx="4877904" cy="267917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3E15F97-3F85-4D29-A08E-824FC3D528A0}"/>
                </a:ext>
              </a:extLst>
            </p:cNvPr>
            <p:cNvGrpSpPr/>
            <p:nvPr/>
          </p:nvGrpSpPr>
          <p:grpSpPr>
            <a:xfrm>
              <a:off x="-230326" y="468740"/>
              <a:ext cx="4877904" cy="2679178"/>
              <a:chOff x="-230326" y="468740"/>
              <a:chExt cx="4877904" cy="2679178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2E398D7-21A5-4764-B812-BA42288E88BA}"/>
                  </a:ext>
                </a:extLst>
              </p:cNvPr>
              <p:cNvSpPr/>
              <p:nvPr/>
            </p:nvSpPr>
            <p:spPr>
              <a:xfrm>
                <a:off x="154693" y="468740"/>
                <a:ext cx="2954216" cy="6719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3600" dirty="0">
                    <a:solidFill>
                      <a:schemeClr val="accent1"/>
                    </a:solidFill>
                  </a:rPr>
                  <a:t>文本预处理</a:t>
                </a: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1F18921-EE74-482D-BE90-B4D92859A223}"/>
                  </a:ext>
                </a:extLst>
              </p:cNvPr>
              <p:cNvSpPr txBox="1"/>
              <p:nvPr/>
            </p:nvSpPr>
            <p:spPr>
              <a:xfrm>
                <a:off x="-230326" y="2848221"/>
                <a:ext cx="4877904" cy="299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4A04AF2-C84E-4DA6-8AA4-CCF3C5909D54}"/>
                </a:ext>
              </a:extLst>
            </p:cNvPr>
            <p:cNvGrpSpPr/>
            <p:nvPr/>
          </p:nvGrpSpPr>
          <p:grpSpPr>
            <a:xfrm>
              <a:off x="-228600" y="764274"/>
              <a:ext cx="634030" cy="383292"/>
              <a:chOff x="10627004" y="3081131"/>
              <a:chExt cx="1150867" cy="695738"/>
            </a:xfrm>
          </p:grpSpPr>
          <p:sp>
            <p:nvSpPr>
              <p:cNvPr id="7" name="箭头: V 形 6">
                <a:extLst>
                  <a:ext uri="{FF2B5EF4-FFF2-40B4-BE49-F238E27FC236}">
                    <a16:creationId xmlns:a16="http://schemas.microsoft.com/office/drawing/2014/main" id="{3D717AC9-4F81-4381-BDBB-AC7D5ACF2D93}"/>
                  </a:ext>
                </a:extLst>
              </p:cNvPr>
              <p:cNvSpPr/>
              <p:nvPr/>
            </p:nvSpPr>
            <p:spPr>
              <a:xfrm>
                <a:off x="11082133" y="3081131"/>
                <a:ext cx="695738" cy="695738"/>
              </a:xfrm>
              <a:prstGeom prst="chevron">
                <a:avLst>
                  <a:gd name="adj" fmla="val 5892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箭头: V 形 7">
                <a:extLst>
                  <a:ext uri="{FF2B5EF4-FFF2-40B4-BE49-F238E27FC236}">
                    <a16:creationId xmlns:a16="http://schemas.microsoft.com/office/drawing/2014/main" id="{ECF4AB3D-A8F1-4B63-9071-5861E4E93E34}"/>
                  </a:ext>
                </a:extLst>
              </p:cNvPr>
              <p:cNvSpPr/>
              <p:nvPr/>
            </p:nvSpPr>
            <p:spPr>
              <a:xfrm>
                <a:off x="10627004" y="3081131"/>
                <a:ext cx="695738" cy="695738"/>
              </a:xfrm>
              <a:prstGeom prst="chevron">
                <a:avLst>
                  <a:gd name="adj" fmla="val 5892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6BDEF11-0CED-4085-B25B-5C4223D1133C}"/>
              </a:ext>
            </a:extLst>
          </p:cNvPr>
          <p:cNvGrpSpPr/>
          <p:nvPr/>
        </p:nvGrpSpPr>
        <p:grpSpPr>
          <a:xfrm>
            <a:off x="-228600" y="764274"/>
            <a:ext cx="634030" cy="383292"/>
            <a:chOff x="10627004" y="3081131"/>
            <a:chExt cx="1150867" cy="695738"/>
          </a:xfrm>
        </p:grpSpPr>
        <p:sp>
          <p:nvSpPr>
            <p:cNvPr id="12" name="箭头: V 形 11">
              <a:extLst>
                <a:ext uri="{FF2B5EF4-FFF2-40B4-BE49-F238E27FC236}">
                  <a16:creationId xmlns:a16="http://schemas.microsoft.com/office/drawing/2014/main" id="{A6726FD1-D776-4B0A-9AF7-04130918EBCD}"/>
                </a:ext>
              </a:extLst>
            </p:cNvPr>
            <p:cNvSpPr/>
            <p:nvPr/>
          </p:nvSpPr>
          <p:spPr>
            <a:xfrm>
              <a:off x="11082133" y="3081131"/>
              <a:ext cx="695738" cy="695738"/>
            </a:xfrm>
            <a:prstGeom prst="chevron">
              <a:avLst>
                <a:gd name="adj" fmla="val 5892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B5360E75-F860-43BE-84BB-21F205774DD1}"/>
                </a:ext>
              </a:extLst>
            </p:cNvPr>
            <p:cNvSpPr/>
            <p:nvPr/>
          </p:nvSpPr>
          <p:spPr>
            <a:xfrm>
              <a:off x="10627004" y="3081131"/>
              <a:ext cx="695738" cy="695738"/>
            </a:xfrm>
            <a:prstGeom prst="chevron">
              <a:avLst>
                <a:gd name="adj" fmla="val 5892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EDE7700-961A-4896-8DA8-4B311CB1D56B}"/>
              </a:ext>
            </a:extLst>
          </p:cNvPr>
          <p:cNvGrpSpPr/>
          <p:nvPr/>
        </p:nvGrpSpPr>
        <p:grpSpPr>
          <a:xfrm>
            <a:off x="-228600" y="764274"/>
            <a:ext cx="634030" cy="383292"/>
            <a:chOff x="10627004" y="3081131"/>
            <a:chExt cx="1150867" cy="695738"/>
          </a:xfrm>
        </p:grpSpPr>
        <p:sp>
          <p:nvSpPr>
            <p:cNvPr id="15" name="箭头: V 形 14">
              <a:extLst>
                <a:ext uri="{FF2B5EF4-FFF2-40B4-BE49-F238E27FC236}">
                  <a16:creationId xmlns:a16="http://schemas.microsoft.com/office/drawing/2014/main" id="{646A30CF-3AD1-447A-9AA9-1CAFA10A1765}"/>
                </a:ext>
              </a:extLst>
            </p:cNvPr>
            <p:cNvSpPr/>
            <p:nvPr/>
          </p:nvSpPr>
          <p:spPr>
            <a:xfrm>
              <a:off x="11082133" y="3081131"/>
              <a:ext cx="695738" cy="695738"/>
            </a:xfrm>
            <a:prstGeom prst="chevron">
              <a:avLst>
                <a:gd name="adj" fmla="val 5892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箭头: V 形 15">
              <a:extLst>
                <a:ext uri="{FF2B5EF4-FFF2-40B4-BE49-F238E27FC236}">
                  <a16:creationId xmlns:a16="http://schemas.microsoft.com/office/drawing/2014/main" id="{2DF5DB38-9753-4572-9F9D-9C29031C58F2}"/>
                </a:ext>
              </a:extLst>
            </p:cNvPr>
            <p:cNvSpPr/>
            <p:nvPr/>
          </p:nvSpPr>
          <p:spPr>
            <a:xfrm>
              <a:off x="10627004" y="3081131"/>
              <a:ext cx="695738" cy="695738"/>
            </a:xfrm>
            <a:prstGeom prst="chevron">
              <a:avLst>
                <a:gd name="adj" fmla="val 5892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E17514F-8B78-4282-BF91-5088AA1FA458}"/>
              </a:ext>
            </a:extLst>
          </p:cNvPr>
          <p:cNvGrpSpPr/>
          <p:nvPr/>
        </p:nvGrpSpPr>
        <p:grpSpPr>
          <a:xfrm>
            <a:off x="4729231" y="2833987"/>
            <a:ext cx="800210" cy="800210"/>
            <a:chOff x="4727490" y="2805166"/>
            <a:chExt cx="800210" cy="800210"/>
          </a:xfrm>
          <a:noFill/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3CB91B1-E519-4AB2-B01B-70F350A38F0E}"/>
                </a:ext>
              </a:extLst>
            </p:cNvPr>
            <p:cNvSpPr/>
            <p:nvPr/>
          </p:nvSpPr>
          <p:spPr>
            <a:xfrm>
              <a:off x="4727490" y="2805166"/>
              <a:ext cx="800210" cy="8002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E4501149-484B-43B4-B7D0-69F3CABE6E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61099" y="3020846"/>
              <a:ext cx="268330" cy="394987"/>
            </a:xfrm>
            <a:custGeom>
              <a:avLst/>
              <a:gdLst>
                <a:gd name="T0" fmla="*/ 85 w 94"/>
                <a:gd name="T1" fmla="*/ 44 h 140"/>
                <a:gd name="T2" fmla="*/ 45 w 94"/>
                <a:gd name="T3" fmla="*/ 90 h 140"/>
                <a:gd name="T4" fmla="*/ 26 w 94"/>
                <a:gd name="T5" fmla="*/ 105 h 140"/>
                <a:gd name="T6" fmla="*/ 26 w 94"/>
                <a:gd name="T7" fmla="*/ 108 h 140"/>
                <a:gd name="T8" fmla="*/ 35 w 94"/>
                <a:gd name="T9" fmla="*/ 123 h 140"/>
                <a:gd name="T10" fmla="*/ 17 w 94"/>
                <a:gd name="T11" fmla="*/ 140 h 140"/>
                <a:gd name="T12" fmla="*/ 0 w 94"/>
                <a:gd name="T13" fmla="*/ 123 h 140"/>
                <a:gd name="T14" fmla="*/ 9 w 94"/>
                <a:gd name="T15" fmla="*/ 108 h 140"/>
                <a:gd name="T16" fmla="*/ 9 w 94"/>
                <a:gd name="T17" fmla="*/ 33 h 140"/>
                <a:gd name="T18" fmla="*/ 0 w 94"/>
                <a:gd name="T19" fmla="*/ 17 h 140"/>
                <a:gd name="T20" fmla="*/ 17 w 94"/>
                <a:gd name="T21" fmla="*/ 0 h 140"/>
                <a:gd name="T22" fmla="*/ 35 w 94"/>
                <a:gd name="T23" fmla="*/ 17 h 140"/>
                <a:gd name="T24" fmla="*/ 26 w 94"/>
                <a:gd name="T25" fmla="*/ 33 h 140"/>
                <a:gd name="T26" fmla="*/ 26 w 94"/>
                <a:gd name="T27" fmla="*/ 78 h 140"/>
                <a:gd name="T28" fmla="*/ 40 w 94"/>
                <a:gd name="T29" fmla="*/ 73 h 140"/>
                <a:gd name="T30" fmla="*/ 67 w 94"/>
                <a:gd name="T31" fmla="*/ 44 h 140"/>
                <a:gd name="T32" fmla="*/ 58 w 94"/>
                <a:gd name="T33" fmla="*/ 29 h 140"/>
                <a:gd name="T34" fmla="*/ 76 w 94"/>
                <a:gd name="T35" fmla="*/ 11 h 140"/>
                <a:gd name="T36" fmla="*/ 94 w 94"/>
                <a:gd name="T37" fmla="*/ 29 h 140"/>
                <a:gd name="T38" fmla="*/ 85 w 94"/>
                <a:gd name="T39" fmla="*/ 44 h 140"/>
                <a:gd name="T40" fmla="*/ 17 w 94"/>
                <a:gd name="T41" fmla="*/ 9 h 140"/>
                <a:gd name="T42" fmla="*/ 9 w 94"/>
                <a:gd name="T43" fmla="*/ 17 h 140"/>
                <a:gd name="T44" fmla="*/ 17 w 94"/>
                <a:gd name="T45" fmla="*/ 26 h 140"/>
                <a:gd name="T46" fmla="*/ 26 w 94"/>
                <a:gd name="T47" fmla="*/ 17 h 140"/>
                <a:gd name="T48" fmla="*/ 17 w 94"/>
                <a:gd name="T49" fmla="*/ 9 h 140"/>
                <a:gd name="T50" fmla="*/ 17 w 94"/>
                <a:gd name="T51" fmla="*/ 114 h 140"/>
                <a:gd name="T52" fmla="*/ 9 w 94"/>
                <a:gd name="T53" fmla="*/ 123 h 140"/>
                <a:gd name="T54" fmla="*/ 17 w 94"/>
                <a:gd name="T55" fmla="*/ 132 h 140"/>
                <a:gd name="T56" fmla="*/ 26 w 94"/>
                <a:gd name="T57" fmla="*/ 123 h 140"/>
                <a:gd name="T58" fmla="*/ 17 w 94"/>
                <a:gd name="T59" fmla="*/ 114 h 140"/>
                <a:gd name="T60" fmla="*/ 76 w 94"/>
                <a:gd name="T61" fmla="*/ 20 h 140"/>
                <a:gd name="T62" fmla="*/ 67 w 94"/>
                <a:gd name="T63" fmla="*/ 29 h 140"/>
                <a:gd name="T64" fmla="*/ 76 w 94"/>
                <a:gd name="T65" fmla="*/ 38 h 140"/>
                <a:gd name="T66" fmla="*/ 85 w 94"/>
                <a:gd name="T67" fmla="*/ 29 h 140"/>
                <a:gd name="T68" fmla="*/ 76 w 94"/>
                <a:gd name="T69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140">
                  <a:moveTo>
                    <a:pt x="85" y="44"/>
                  </a:moveTo>
                  <a:cubicBezTo>
                    <a:pt x="84" y="77"/>
                    <a:pt x="61" y="85"/>
                    <a:pt x="45" y="90"/>
                  </a:cubicBezTo>
                  <a:cubicBezTo>
                    <a:pt x="31" y="94"/>
                    <a:pt x="26" y="96"/>
                    <a:pt x="26" y="105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31" y="111"/>
                    <a:pt x="35" y="116"/>
                    <a:pt x="35" y="123"/>
                  </a:cubicBezTo>
                  <a:cubicBezTo>
                    <a:pt x="35" y="132"/>
                    <a:pt x="27" y="140"/>
                    <a:pt x="17" y="140"/>
                  </a:cubicBezTo>
                  <a:cubicBezTo>
                    <a:pt x="8" y="140"/>
                    <a:pt x="0" y="132"/>
                    <a:pt x="0" y="123"/>
                  </a:cubicBezTo>
                  <a:cubicBezTo>
                    <a:pt x="0" y="116"/>
                    <a:pt x="3" y="111"/>
                    <a:pt x="9" y="10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3" y="29"/>
                    <a:pt x="0" y="24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4"/>
                    <a:pt x="31" y="29"/>
                    <a:pt x="26" y="33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31" y="76"/>
                    <a:pt x="36" y="74"/>
                    <a:pt x="40" y="73"/>
                  </a:cubicBezTo>
                  <a:cubicBezTo>
                    <a:pt x="57" y="67"/>
                    <a:pt x="67" y="63"/>
                    <a:pt x="67" y="44"/>
                  </a:cubicBezTo>
                  <a:cubicBezTo>
                    <a:pt x="62" y="41"/>
                    <a:pt x="58" y="36"/>
                    <a:pt x="58" y="29"/>
                  </a:cubicBezTo>
                  <a:cubicBezTo>
                    <a:pt x="58" y="19"/>
                    <a:pt x="66" y="11"/>
                    <a:pt x="76" y="11"/>
                  </a:cubicBezTo>
                  <a:cubicBezTo>
                    <a:pt x="86" y="11"/>
                    <a:pt x="94" y="19"/>
                    <a:pt x="94" y="29"/>
                  </a:cubicBezTo>
                  <a:cubicBezTo>
                    <a:pt x="94" y="36"/>
                    <a:pt x="90" y="41"/>
                    <a:pt x="85" y="44"/>
                  </a:cubicBezTo>
                  <a:close/>
                  <a:moveTo>
                    <a:pt x="17" y="9"/>
                  </a:moveTo>
                  <a:cubicBezTo>
                    <a:pt x="13" y="9"/>
                    <a:pt x="9" y="12"/>
                    <a:pt x="9" y="17"/>
                  </a:cubicBezTo>
                  <a:cubicBezTo>
                    <a:pt x="9" y="22"/>
                    <a:pt x="13" y="26"/>
                    <a:pt x="17" y="26"/>
                  </a:cubicBezTo>
                  <a:cubicBezTo>
                    <a:pt x="22" y="26"/>
                    <a:pt x="26" y="22"/>
                    <a:pt x="26" y="17"/>
                  </a:cubicBezTo>
                  <a:cubicBezTo>
                    <a:pt x="26" y="12"/>
                    <a:pt x="22" y="9"/>
                    <a:pt x="17" y="9"/>
                  </a:cubicBezTo>
                  <a:close/>
                  <a:moveTo>
                    <a:pt x="17" y="114"/>
                  </a:moveTo>
                  <a:cubicBezTo>
                    <a:pt x="13" y="114"/>
                    <a:pt x="9" y="118"/>
                    <a:pt x="9" y="123"/>
                  </a:cubicBezTo>
                  <a:cubicBezTo>
                    <a:pt x="9" y="128"/>
                    <a:pt x="13" y="132"/>
                    <a:pt x="17" y="132"/>
                  </a:cubicBezTo>
                  <a:cubicBezTo>
                    <a:pt x="22" y="132"/>
                    <a:pt x="26" y="128"/>
                    <a:pt x="26" y="123"/>
                  </a:cubicBezTo>
                  <a:cubicBezTo>
                    <a:pt x="26" y="118"/>
                    <a:pt x="22" y="114"/>
                    <a:pt x="17" y="114"/>
                  </a:cubicBezTo>
                  <a:close/>
                  <a:moveTo>
                    <a:pt x="76" y="20"/>
                  </a:moveTo>
                  <a:cubicBezTo>
                    <a:pt x="71" y="20"/>
                    <a:pt x="67" y="24"/>
                    <a:pt x="67" y="29"/>
                  </a:cubicBezTo>
                  <a:cubicBezTo>
                    <a:pt x="67" y="34"/>
                    <a:pt x="71" y="38"/>
                    <a:pt x="76" y="38"/>
                  </a:cubicBezTo>
                  <a:cubicBezTo>
                    <a:pt x="81" y="38"/>
                    <a:pt x="85" y="34"/>
                    <a:pt x="85" y="29"/>
                  </a:cubicBezTo>
                  <a:cubicBezTo>
                    <a:pt x="85" y="24"/>
                    <a:pt x="81" y="20"/>
                    <a:pt x="76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8541" tIns="64270" rIns="128541" bIns="64270" numCol="1" anchor="t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BD24313-EA02-48F4-BDF1-1EE4AAA67FCE}"/>
              </a:ext>
            </a:extLst>
          </p:cNvPr>
          <p:cNvGrpSpPr/>
          <p:nvPr/>
        </p:nvGrpSpPr>
        <p:grpSpPr>
          <a:xfrm>
            <a:off x="7212308" y="655983"/>
            <a:ext cx="3657825" cy="5559292"/>
            <a:chOff x="7212308" y="655983"/>
            <a:chExt cx="3657825" cy="5559292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9687859D-E2C7-4AB7-BA58-110072F4A35D}"/>
                </a:ext>
              </a:extLst>
            </p:cNvPr>
            <p:cNvGrpSpPr/>
            <p:nvPr/>
          </p:nvGrpSpPr>
          <p:grpSpPr>
            <a:xfrm>
              <a:off x="7219053" y="655983"/>
              <a:ext cx="3651080" cy="5546034"/>
              <a:chOff x="7219053" y="655983"/>
              <a:chExt cx="3651080" cy="5546034"/>
            </a:xfrm>
            <a:blipFill>
              <a:blip r:embed="rId2"/>
              <a:stretch>
                <a:fillRect/>
              </a:stretch>
            </a:blipFill>
          </p:grpSpPr>
          <p:sp>
            <p:nvSpPr>
              <p:cNvPr id="65" name="菱形 64">
                <a:extLst>
                  <a:ext uri="{FF2B5EF4-FFF2-40B4-BE49-F238E27FC236}">
                    <a16:creationId xmlns:a16="http://schemas.microsoft.com/office/drawing/2014/main" id="{38E381A9-A7DE-4D5F-B114-387CD6DEE589}"/>
                  </a:ext>
                </a:extLst>
              </p:cNvPr>
              <p:cNvSpPr/>
              <p:nvPr/>
            </p:nvSpPr>
            <p:spPr>
              <a:xfrm flipH="1">
                <a:off x="7219053" y="2557877"/>
                <a:ext cx="1749186" cy="1749187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菱形 65">
                <a:extLst>
                  <a:ext uri="{FF2B5EF4-FFF2-40B4-BE49-F238E27FC236}">
                    <a16:creationId xmlns:a16="http://schemas.microsoft.com/office/drawing/2014/main" id="{C900CFAC-90CD-4C2A-879F-4C8EE14FB291}"/>
                  </a:ext>
                </a:extLst>
              </p:cNvPr>
              <p:cNvSpPr/>
              <p:nvPr/>
            </p:nvSpPr>
            <p:spPr>
              <a:xfrm flipH="1">
                <a:off x="8170000" y="1606930"/>
                <a:ext cx="1749186" cy="1749187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菱形 66">
                <a:extLst>
                  <a:ext uri="{FF2B5EF4-FFF2-40B4-BE49-F238E27FC236}">
                    <a16:creationId xmlns:a16="http://schemas.microsoft.com/office/drawing/2014/main" id="{40623236-1B48-421E-9A70-F6020DECE694}"/>
                  </a:ext>
                </a:extLst>
              </p:cNvPr>
              <p:cNvSpPr/>
              <p:nvPr/>
            </p:nvSpPr>
            <p:spPr>
              <a:xfrm flipH="1">
                <a:off x="8170000" y="3508825"/>
                <a:ext cx="1749186" cy="1749187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菱形 67">
                <a:extLst>
                  <a:ext uri="{FF2B5EF4-FFF2-40B4-BE49-F238E27FC236}">
                    <a16:creationId xmlns:a16="http://schemas.microsoft.com/office/drawing/2014/main" id="{445A2C0F-FD07-4E24-9C26-7A3417BA5EC4}"/>
                  </a:ext>
                </a:extLst>
              </p:cNvPr>
              <p:cNvSpPr/>
              <p:nvPr/>
            </p:nvSpPr>
            <p:spPr>
              <a:xfrm flipH="1">
                <a:off x="9120947" y="655983"/>
                <a:ext cx="1749186" cy="1749187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菱形 68">
                <a:extLst>
                  <a:ext uri="{FF2B5EF4-FFF2-40B4-BE49-F238E27FC236}">
                    <a16:creationId xmlns:a16="http://schemas.microsoft.com/office/drawing/2014/main" id="{791BC5EC-E1AB-4460-8009-5857AA93EE02}"/>
                  </a:ext>
                </a:extLst>
              </p:cNvPr>
              <p:cNvSpPr/>
              <p:nvPr/>
            </p:nvSpPr>
            <p:spPr>
              <a:xfrm flipH="1">
                <a:off x="9120947" y="4452830"/>
                <a:ext cx="1749186" cy="1749187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菱形 69">
                <a:extLst>
                  <a:ext uri="{FF2B5EF4-FFF2-40B4-BE49-F238E27FC236}">
                    <a16:creationId xmlns:a16="http://schemas.microsoft.com/office/drawing/2014/main" id="{319F9804-B958-4744-A341-56A390BDF2BB}"/>
                  </a:ext>
                </a:extLst>
              </p:cNvPr>
              <p:cNvSpPr/>
              <p:nvPr/>
            </p:nvSpPr>
            <p:spPr>
              <a:xfrm flipH="1">
                <a:off x="9114202" y="2567665"/>
                <a:ext cx="1749186" cy="1749187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8104CD14-2EFB-404F-BF98-A8C2640CDC04}"/>
                </a:ext>
              </a:extLst>
            </p:cNvPr>
            <p:cNvGrpSpPr/>
            <p:nvPr/>
          </p:nvGrpSpPr>
          <p:grpSpPr>
            <a:xfrm>
              <a:off x="7212308" y="669241"/>
              <a:ext cx="3651080" cy="5546034"/>
              <a:chOff x="7219053" y="662502"/>
              <a:chExt cx="3651080" cy="5546034"/>
            </a:xfrm>
          </p:grpSpPr>
          <p:sp>
            <p:nvSpPr>
              <p:cNvPr id="59" name="菱形 58">
                <a:extLst>
                  <a:ext uri="{FF2B5EF4-FFF2-40B4-BE49-F238E27FC236}">
                    <a16:creationId xmlns:a16="http://schemas.microsoft.com/office/drawing/2014/main" id="{58CFEA6D-0D23-4BAE-9B7E-D096FC8EF9A3}"/>
                  </a:ext>
                </a:extLst>
              </p:cNvPr>
              <p:cNvSpPr/>
              <p:nvPr/>
            </p:nvSpPr>
            <p:spPr>
              <a:xfrm flipH="1">
                <a:off x="9120947" y="2557877"/>
                <a:ext cx="1749186" cy="1749187"/>
              </a:xfrm>
              <a:prstGeom prst="diamond">
                <a:avLst/>
              </a:prstGeom>
              <a:solidFill>
                <a:schemeClr val="accent1">
                  <a:alpha val="5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菱形 59">
                <a:extLst>
                  <a:ext uri="{FF2B5EF4-FFF2-40B4-BE49-F238E27FC236}">
                    <a16:creationId xmlns:a16="http://schemas.microsoft.com/office/drawing/2014/main" id="{C9637DA3-5B91-4444-8A4B-65764EF770A5}"/>
                  </a:ext>
                </a:extLst>
              </p:cNvPr>
              <p:cNvSpPr/>
              <p:nvPr/>
            </p:nvSpPr>
            <p:spPr>
              <a:xfrm flipH="1">
                <a:off x="8170000" y="1613872"/>
                <a:ext cx="1749186" cy="1749187"/>
              </a:xfrm>
              <a:prstGeom prst="diamond">
                <a:avLst/>
              </a:prstGeom>
              <a:solidFill>
                <a:schemeClr val="accent1">
                  <a:alpha val="5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>
                <a:extLst>
                  <a:ext uri="{FF2B5EF4-FFF2-40B4-BE49-F238E27FC236}">
                    <a16:creationId xmlns:a16="http://schemas.microsoft.com/office/drawing/2014/main" id="{C9819881-C0A8-4B60-BC91-50FF6290EA12}"/>
                  </a:ext>
                </a:extLst>
              </p:cNvPr>
              <p:cNvSpPr/>
              <p:nvPr/>
            </p:nvSpPr>
            <p:spPr>
              <a:xfrm flipH="1">
                <a:off x="9120947" y="4459349"/>
                <a:ext cx="1749186" cy="1749187"/>
              </a:xfrm>
              <a:prstGeom prst="diamond">
                <a:avLst/>
              </a:prstGeom>
              <a:solidFill>
                <a:schemeClr val="accent1">
                  <a:alpha val="5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菱形 61">
                <a:extLst>
                  <a:ext uri="{FF2B5EF4-FFF2-40B4-BE49-F238E27FC236}">
                    <a16:creationId xmlns:a16="http://schemas.microsoft.com/office/drawing/2014/main" id="{1790AE49-3C95-4242-A435-F0671AD6C036}"/>
                  </a:ext>
                </a:extLst>
              </p:cNvPr>
              <p:cNvSpPr/>
              <p:nvPr/>
            </p:nvSpPr>
            <p:spPr>
              <a:xfrm flipH="1">
                <a:off x="8170000" y="3501882"/>
                <a:ext cx="1749186" cy="1749187"/>
              </a:xfrm>
              <a:prstGeom prst="diamond">
                <a:avLst/>
              </a:prstGeom>
              <a:solidFill>
                <a:schemeClr val="tx2">
                  <a:alpha val="5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菱形 62">
                <a:extLst>
                  <a:ext uri="{FF2B5EF4-FFF2-40B4-BE49-F238E27FC236}">
                    <a16:creationId xmlns:a16="http://schemas.microsoft.com/office/drawing/2014/main" id="{A4EFC38C-B832-4396-95A9-DF9431AD015C}"/>
                  </a:ext>
                </a:extLst>
              </p:cNvPr>
              <p:cNvSpPr/>
              <p:nvPr/>
            </p:nvSpPr>
            <p:spPr>
              <a:xfrm flipH="1">
                <a:off x="9120947" y="662502"/>
                <a:ext cx="1749186" cy="1749187"/>
              </a:xfrm>
              <a:prstGeom prst="diamond">
                <a:avLst/>
              </a:prstGeom>
              <a:solidFill>
                <a:schemeClr val="tx2">
                  <a:alpha val="5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菱形 63">
                <a:extLst>
                  <a:ext uri="{FF2B5EF4-FFF2-40B4-BE49-F238E27FC236}">
                    <a16:creationId xmlns:a16="http://schemas.microsoft.com/office/drawing/2014/main" id="{C8E7C021-44D5-47AA-A452-A01CA27A2D23}"/>
                  </a:ext>
                </a:extLst>
              </p:cNvPr>
              <p:cNvSpPr/>
              <p:nvPr/>
            </p:nvSpPr>
            <p:spPr>
              <a:xfrm flipH="1">
                <a:off x="7219053" y="2557877"/>
                <a:ext cx="1749186" cy="1749187"/>
              </a:xfrm>
              <a:prstGeom prst="diamond">
                <a:avLst/>
              </a:prstGeom>
              <a:solidFill>
                <a:schemeClr val="tx2">
                  <a:alpha val="5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402A08C0-CD25-4DCF-92FE-C4C5DDE6DE79}"/>
              </a:ext>
            </a:extLst>
          </p:cNvPr>
          <p:cNvSpPr txBox="1"/>
          <p:nvPr/>
        </p:nvSpPr>
        <p:spPr>
          <a:xfrm>
            <a:off x="725912" y="1382631"/>
            <a:ext cx="29542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打乱数据样本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E183EE7-B5F2-4A91-AB7E-01A9F2B1D44B}"/>
              </a:ext>
            </a:extLst>
          </p:cNvPr>
          <p:cNvSpPr txBox="1"/>
          <p:nvPr/>
        </p:nvSpPr>
        <p:spPr>
          <a:xfrm>
            <a:off x="3480396" y="1412251"/>
            <a:ext cx="43304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尽可能使数据分布随机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可以使的训练结果更加稳定，并且设置随机数种子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，保证文本和标签打乱的顺序一致。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1329C49-170E-4007-87FA-2348E8815EDE}"/>
              </a:ext>
            </a:extLst>
          </p:cNvPr>
          <p:cNvSpPr txBox="1"/>
          <p:nvPr/>
        </p:nvSpPr>
        <p:spPr>
          <a:xfrm>
            <a:off x="-176127" y="2643575"/>
            <a:ext cx="6212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l">
              <a:spcBef>
                <a:spcPts val="1800"/>
              </a:spcBef>
              <a:spcAft>
                <a:spcPts val="1800"/>
              </a:spcAft>
            </a:pPr>
            <a:r>
              <a:rPr lang="en-US" altLang="zh-CN" sz="2800" kern="100" dirty="0"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剔除数据中非文本部分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D9FBE14-F2B2-4F73-AEDF-0DDFBF2FADE9}"/>
              </a:ext>
            </a:extLst>
          </p:cNvPr>
          <p:cNvSpPr txBox="1"/>
          <p:nvPr/>
        </p:nvSpPr>
        <p:spPr>
          <a:xfrm>
            <a:off x="56024" y="3358974"/>
            <a:ext cx="6275163" cy="948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6575" indent="266700" algn="l">
              <a:spcBef>
                <a:spcPts val="1800"/>
              </a:spcBef>
              <a:spcAft>
                <a:spcPts val="18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这一步主要是针对一些特殊的非英文字符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(non-alpha)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比如说标点符号，特殊符号等等，可以用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正则表达式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(re)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把非英文字符转换为空字符。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F0D4DFA-CA31-4F1E-890F-84A11A774666}"/>
              </a:ext>
            </a:extLst>
          </p:cNvPr>
          <p:cNvSpPr txBox="1"/>
          <p:nvPr/>
        </p:nvSpPr>
        <p:spPr>
          <a:xfrm>
            <a:off x="-200455" y="4481821"/>
            <a:ext cx="6212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l">
              <a:spcBef>
                <a:spcPts val="1800"/>
              </a:spcBef>
              <a:spcAft>
                <a:spcPts val="1800"/>
              </a:spcAft>
            </a:pPr>
            <a:r>
              <a:rPr lang="en-US" altLang="zh-CN" sz="2800" kern="100" dirty="0"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转化为小写：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2CF0619-D608-4527-8CC6-11CCF537EFEE}"/>
              </a:ext>
            </a:extLst>
          </p:cNvPr>
          <p:cNvSpPr txBox="1"/>
          <p:nvPr/>
        </p:nvSpPr>
        <p:spPr>
          <a:xfrm>
            <a:off x="154693" y="5184459"/>
            <a:ext cx="8778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6405" indent="266700" algn="l">
              <a:spcBef>
                <a:spcPts val="1800"/>
              </a:spcBef>
              <a:spcAft>
                <a:spcPts val="1800"/>
              </a:spcAft>
            </a:pP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350C5E8-B255-4AB6-A7AD-1DFC75880618}"/>
              </a:ext>
            </a:extLst>
          </p:cNvPr>
          <p:cNvSpPr txBox="1"/>
          <p:nvPr/>
        </p:nvSpPr>
        <p:spPr>
          <a:xfrm>
            <a:off x="961596" y="5257808"/>
            <a:ext cx="58698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由于英文单词有大小写之分，像“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Home”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“home”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是一个词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因此一般需要将所有的词都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转化为小写。这个直接用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.lower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就可以搞定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23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7" grpId="0"/>
      <p:bldP spid="79" grpId="0"/>
      <p:bldP spid="81" grpId="0"/>
      <p:bldP spid="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C0CB231-22D4-493C-9E7B-84199FAD3FC1}"/>
              </a:ext>
            </a:extLst>
          </p:cNvPr>
          <p:cNvGrpSpPr/>
          <p:nvPr/>
        </p:nvGrpSpPr>
        <p:grpSpPr>
          <a:xfrm>
            <a:off x="-225027" y="549724"/>
            <a:ext cx="4877904" cy="2679178"/>
            <a:chOff x="-230326" y="468740"/>
            <a:chExt cx="4877904" cy="267917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8B26937-FDAE-4614-BE67-753BE676919F}"/>
                </a:ext>
              </a:extLst>
            </p:cNvPr>
            <p:cNvGrpSpPr/>
            <p:nvPr/>
          </p:nvGrpSpPr>
          <p:grpSpPr>
            <a:xfrm>
              <a:off x="-230326" y="468740"/>
              <a:ext cx="4877904" cy="2679178"/>
              <a:chOff x="-230326" y="468740"/>
              <a:chExt cx="4877904" cy="2679178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8946093-BF2C-48C5-8A4A-95348FDBB8E4}"/>
                  </a:ext>
                </a:extLst>
              </p:cNvPr>
              <p:cNvSpPr/>
              <p:nvPr/>
            </p:nvSpPr>
            <p:spPr>
              <a:xfrm>
                <a:off x="154693" y="468740"/>
                <a:ext cx="2954216" cy="6719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3600" dirty="0">
                    <a:solidFill>
                      <a:schemeClr val="accent1"/>
                    </a:solidFill>
                  </a:rPr>
                  <a:t>文本预处理</a:t>
                </a: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8935D97-3047-49AF-9E94-590721AA14C2}"/>
                  </a:ext>
                </a:extLst>
              </p:cNvPr>
              <p:cNvSpPr txBox="1"/>
              <p:nvPr/>
            </p:nvSpPr>
            <p:spPr>
              <a:xfrm>
                <a:off x="-230326" y="2848221"/>
                <a:ext cx="4877904" cy="299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67CD86B-5751-4E2A-9C7B-6017B2A79A5C}"/>
                </a:ext>
              </a:extLst>
            </p:cNvPr>
            <p:cNvGrpSpPr/>
            <p:nvPr/>
          </p:nvGrpSpPr>
          <p:grpSpPr>
            <a:xfrm>
              <a:off x="-228600" y="764274"/>
              <a:ext cx="634030" cy="383292"/>
              <a:chOff x="10627004" y="3081131"/>
              <a:chExt cx="1150867" cy="695738"/>
            </a:xfrm>
          </p:grpSpPr>
          <p:sp>
            <p:nvSpPr>
              <p:cNvPr id="7" name="箭头: V 形 6">
                <a:extLst>
                  <a:ext uri="{FF2B5EF4-FFF2-40B4-BE49-F238E27FC236}">
                    <a16:creationId xmlns:a16="http://schemas.microsoft.com/office/drawing/2014/main" id="{DB177517-E587-4468-9AC9-81DA8365C919}"/>
                  </a:ext>
                </a:extLst>
              </p:cNvPr>
              <p:cNvSpPr/>
              <p:nvPr/>
            </p:nvSpPr>
            <p:spPr>
              <a:xfrm>
                <a:off x="11082133" y="3081131"/>
                <a:ext cx="695738" cy="695738"/>
              </a:xfrm>
              <a:prstGeom prst="chevron">
                <a:avLst>
                  <a:gd name="adj" fmla="val 5892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箭头: V 形 7">
                <a:extLst>
                  <a:ext uri="{FF2B5EF4-FFF2-40B4-BE49-F238E27FC236}">
                    <a16:creationId xmlns:a16="http://schemas.microsoft.com/office/drawing/2014/main" id="{E3E0DF1F-7CAD-4F03-B91C-5BF0E49A0CDB}"/>
                  </a:ext>
                </a:extLst>
              </p:cNvPr>
              <p:cNvSpPr/>
              <p:nvPr/>
            </p:nvSpPr>
            <p:spPr>
              <a:xfrm>
                <a:off x="10627004" y="3081131"/>
                <a:ext cx="695738" cy="695738"/>
              </a:xfrm>
              <a:prstGeom prst="chevron">
                <a:avLst>
                  <a:gd name="adj" fmla="val 5892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1650413-A15A-4658-8097-4D906677E463}"/>
              </a:ext>
            </a:extLst>
          </p:cNvPr>
          <p:cNvGrpSpPr/>
          <p:nvPr/>
        </p:nvGrpSpPr>
        <p:grpSpPr>
          <a:xfrm>
            <a:off x="-228600" y="764274"/>
            <a:ext cx="634030" cy="383292"/>
            <a:chOff x="10627004" y="3081131"/>
            <a:chExt cx="1150867" cy="695738"/>
          </a:xfrm>
        </p:grpSpPr>
        <p:sp>
          <p:nvSpPr>
            <p:cNvPr id="12" name="箭头: V 形 11">
              <a:extLst>
                <a:ext uri="{FF2B5EF4-FFF2-40B4-BE49-F238E27FC236}">
                  <a16:creationId xmlns:a16="http://schemas.microsoft.com/office/drawing/2014/main" id="{CA8D5CAC-3759-4C83-8183-9F9EE0152747}"/>
                </a:ext>
              </a:extLst>
            </p:cNvPr>
            <p:cNvSpPr/>
            <p:nvPr/>
          </p:nvSpPr>
          <p:spPr>
            <a:xfrm>
              <a:off x="11082133" y="3081131"/>
              <a:ext cx="695738" cy="695738"/>
            </a:xfrm>
            <a:prstGeom prst="chevron">
              <a:avLst>
                <a:gd name="adj" fmla="val 5892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B8B4C780-AC6B-4B0B-819D-F98E99FBEC9D}"/>
                </a:ext>
              </a:extLst>
            </p:cNvPr>
            <p:cNvSpPr/>
            <p:nvPr/>
          </p:nvSpPr>
          <p:spPr>
            <a:xfrm>
              <a:off x="10627004" y="3081131"/>
              <a:ext cx="695738" cy="695738"/>
            </a:xfrm>
            <a:prstGeom prst="chevron">
              <a:avLst>
                <a:gd name="adj" fmla="val 5892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100AB00-94BF-46AC-8C00-B7F57C9E3A24}"/>
              </a:ext>
            </a:extLst>
          </p:cNvPr>
          <p:cNvGrpSpPr/>
          <p:nvPr/>
        </p:nvGrpSpPr>
        <p:grpSpPr>
          <a:xfrm>
            <a:off x="-228600" y="764274"/>
            <a:ext cx="634030" cy="383292"/>
            <a:chOff x="10627004" y="3081131"/>
            <a:chExt cx="1150867" cy="695738"/>
          </a:xfrm>
        </p:grpSpPr>
        <p:sp>
          <p:nvSpPr>
            <p:cNvPr id="15" name="箭头: V 形 14">
              <a:extLst>
                <a:ext uri="{FF2B5EF4-FFF2-40B4-BE49-F238E27FC236}">
                  <a16:creationId xmlns:a16="http://schemas.microsoft.com/office/drawing/2014/main" id="{8C16FCBB-66B8-469F-B9C5-FBD51EF88A08}"/>
                </a:ext>
              </a:extLst>
            </p:cNvPr>
            <p:cNvSpPr/>
            <p:nvPr/>
          </p:nvSpPr>
          <p:spPr>
            <a:xfrm>
              <a:off x="11082133" y="3081131"/>
              <a:ext cx="695738" cy="695738"/>
            </a:xfrm>
            <a:prstGeom prst="chevron">
              <a:avLst>
                <a:gd name="adj" fmla="val 5892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箭头: V 形 15">
              <a:extLst>
                <a:ext uri="{FF2B5EF4-FFF2-40B4-BE49-F238E27FC236}">
                  <a16:creationId xmlns:a16="http://schemas.microsoft.com/office/drawing/2014/main" id="{9F9CDCC0-8BFE-4441-87EB-3252C063EF5F}"/>
                </a:ext>
              </a:extLst>
            </p:cNvPr>
            <p:cNvSpPr/>
            <p:nvPr/>
          </p:nvSpPr>
          <p:spPr>
            <a:xfrm>
              <a:off x="10627004" y="3081131"/>
              <a:ext cx="695738" cy="695738"/>
            </a:xfrm>
            <a:prstGeom prst="chevron">
              <a:avLst>
                <a:gd name="adj" fmla="val 5892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C095C86-BA8E-4A27-B1DC-9E52911844ED}"/>
              </a:ext>
            </a:extLst>
          </p:cNvPr>
          <p:cNvGrpSpPr/>
          <p:nvPr/>
        </p:nvGrpSpPr>
        <p:grpSpPr>
          <a:xfrm>
            <a:off x="4729231" y="2833987"/>
            <a:ext cx="800210" cy="800210"/>
            <a:chOff x="4727490" y="2805166"/>
            <a:chExt cx="800210" cy="800210"/>
          </a:xfrm>
          <a:noFill/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9D6E575-B9CB-4C2B-9ADE-770BF9641A8A}"/>
                </a:ext>
              </a:extLst>
            </p:cNvPr>
            <p:cNvSpPr/>
            <p:nvPr/>
          </p:nvSpPr>
          <p:spPr>
            <a:xfrm>
              <a:off x="4727490" y="2805166"/>
              <a:ext cx="800210" cy="8002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20F6DAB-615F-443B-9FE9-A93B03402A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61099" y="3020846"/>
              <a:ext cx="268330" cy="394987"/>
            </a:xfrm>
            <a:custGeom>
              <a:avLst/>
              <a:gdLst>
                <a:gd name="T0" fmla="*/ 85 w 94"/>
                <a:gd name="T1" fmla="*/ 44 h 140"/>
                <a:gd name="T2" fmla="*/ 45 w 94"/>
                <a:gd name="T3" fmla="*/ 90 h 140"/>
                <a:gd name="T4" fmla="*/ 26 w 94"/>
                <a:gd name="T5" fmla="*/ 105 h 140"/>
                <a:gd name="T6" fmla="*/ 26 w 94"/>
                <a:gd name="T7" fmla="*/ 108 h 140"/>
                <a:gd name="T8" fmla="*/ 35 w 94"/>
                <a:gd name="T9" fmla="*/ 123 h 140"/>
                <a:gd name="T10" fmla="*/ 17 w 94"/>
                <a:gd name="T11" fmla="*/ 140 h 140"/>
                <a:gd name="T12" fmla="*/ 0 w 94"/>
                <a:gd name="T13" fmla="*/ 123 h 140"/>
                <a:gd name="T14" fmla="*/ 9 w 94"/>
                <a:gd name="T15" fmla="*/ 108 h 140"/>
                <a:gd name="T16" fmla="*/ 9 w 94"/>
                <a:gd name="T17" fmla="*/ 33 h 140"/>
                <a:gd name="T18" fmla="*/ 0 w 94"/>
                <a:gd name="T19" fmla="*/ 17 h 140"/>
                <a:gd name="T20" fmla="*/ 17 w 94"/>
                <a:gd name="T21" fmla="*/ 0 h 140"/>
                <a:gd name="T22" fmla="*/ 35 w 94"/>
                <a:gd name="T23" fmla="*/ 17 h 140"/>
                <a:gd name="T24" fmla="*/ 26 w 94"/>
                <a:gd name="T25" fmla="*/ 33 h 140"/>
                <a:gd name="T26" fmla="*/ 26 w 94"/>
                <a:gd name="T27" fmla="*/ 78 h 140"/>
                <a:gd name="T28" fmla="*/ 40 w 94"/>
                <a:gd name="T29" fmla="*/ 73 h 140"/>
                <a:gd name="T30" fmla="*/ 67 w 94"/>
                <a:gd name="T31" fmla="*/ 44 h 140"/>
                <a:gd name="T32" fmla="*/ 58 w 94"/>
                <a:gd name="T33" fmla="*/ 29 h 140"/>
                <a:gd name="T34" fmla="*/ 76 w 94"/>
                <a:gd name="T35" fmla="*/ 11 h 140"/>
                <a:gd name="T36" fmla="*/ 94 w 94"/>
                <a:gd name="T37" fmla="*/ 29 h 140"/>
                <a:gd name="T38" fmla="*/ 85 w 94"/>
                <a:gd name="T39" fmla="*/ 44 h 140"/>
                <a:gd name="T40" fmla="*/ 17 w 94"/>
                <a:gd name="T41" fmla="*/ 9 h 140"/>
                <a:gd name="T42" fmla="*/ 9 w 94"/>
                <a:gd name="T43" fmla="*/ 17 h 140"/>
                <a:gd name="T44" fmla="*/ 17 w 94"/>
                <a:gd name="T45" fmla="*/ 26 h 140"/>
                <a:gd name="T46" fmla="*/ 26 w 94"/>
                <a:gd name="T47" fmla="*/ 17 h 140"/>
                <a:gd name="T48" fmla="*/ 17 w 94"/>
                <a:gd name="T49" fmla="*/ 9 h 140"/>
                <a:gd name="T50" fmla="*/ 17 w 94"/>
                <a:gd name="T51" fmla="*/ 114 h 140"/>
                <a:gd name="T52" fmla="*/ 9 w 94"/>
                <a:gd name="T53" fmla="*/ 123 h 140"/>
                <a:gd name="T54" fmla="*/ 17 w 94"/>
                <a:gd name="T55" fmla="*/ 132 h 140"/>
                <a:gd name="T56" fmla="*/ 26 w 94"/>
                <a:gd name="T57" fmla="*/ 123 h 140"/>
                <a:gd name="T58" fmla="*/ 17 w 94"/>
                <a:gd name="T59" fmla="*/ 114 h 140"/>
                <a:gd name="T60" fmla="*/ 76 w 94"/>
                <a:gd name="T61" fmla="*/ 20 h 140"/>
                <a:gd name="T62" fmla="*/ 67 w 94"/>
                <a:gd name="T63" fmla="*/ 29 h 140"/>
                <a:gd name="T64" fmla="*/ 76 w 94"/>
                <a:gd name="T65" fmla="*/ 38 h 140"/>
                <a:gd name="T66" fmla="*/ 85 w 94"/>
                <a:gd name="T67" fmla="*/ 29 h 140"/>
                <a:gd name="T68" fmla="*/ 76 w 94"/>
                <a:gd name="T69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140">
                  <a:moveTo>
                    <a:pt x="85" y="44"/>
                  </a:moveTo>
                  <a:cubicBezTo>
                    <a:pt x="84" y="77"/>
                    <a:pt x="61" y="85"/>
                    <a:pt x="45" y="90"/>
                  </a:cubicBezTo>
                  <a:cubicBezTo>
                    <a:pt x="31" y="94"/>
                    <a:pt x="26" y="96"/>
                    <a:pt x="26" y="105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31" y="111"/>
                    <a:pt x="35" y="116"/>
                    <a:pt x="35" y="123"/>
                  </a:cubicBezTo>
                  <a:cubicBezTo>
                    <a:pt x="35" y="132"/>
                    <a:pt x="27" y="140"/>
                    <a:pt x="17" y="140"/>
                  </a:cubicBezTo>
                  <a:cubicBezTo>
                    <a:pt x="8" y="140"/>
                    <a:pt x="0" y="132"/>
                    <a:pt x="0" y="123"/>
                  </a:cubicBezTo>
                  <a:cubicBezTo>
                    <a:pt x="0" y="116"/>
                    <a:pt x="3" y="111"/>
                    <a:pt x="9" y="10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3" y="29"/>
                    <a:pt x="0" y="24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4"/>
                    <a:pt x="31" y="29"/>
                    <a:pt x="26" y="33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31" y="76"/>
                    <a:pt x="36" y="74"/>
                    <a:pt x="40" y="73"/>
                  </a:cubicBezTo>
                  <a:cubicBezTo>
                    <a:pt x="57" y="67"/>
                    <a:pt x="67" y="63"/>
                    <a:pt x="67" y="44"/>
                  </a:cubicBezTo>
                  <a:cubicBezTo>
                    <a:pt x="62" y="41"/>
                    <a:pt x="58" y="36"/>
                    <a:pt x="58" y="29"/>
                  </a:cubicBezTo>
                  <a:cubicBezTo>
                    <a:pt x="58" y="19"/>
                    <a:pt x="66" y="11"/>
                    <a:pt x="76" y="11"/>
                  </a:cubicBezTo>
                  <a:cubicBezTo>
                    <a:pt x="86" y="11"/>
                    <a:pt x="94" y="19"/>
                    <a:pt x="94" y="29"/>
                  </a:cubicBezTo>
                  <a:cubicBezTo>
                    <a:pt x="94" y="36"/>
                    <a:pt x="90" y="41"/>
                    <a:pt x="85" y="44"/>
                  </a:cubicBezTo>
                  <a:close/>
                  <a:moveTo>
                    <a:pt x="17" y="9"/>
                  </a:moveTo>
                  <a:cubicBezTo>
                    <a:pt x="13" y="9"/>
                    <a:pt x="9" y="12"/>
                    <a:pt x="9" y="17"/>
                  </a:cubicBezTo>
                  <a:cubicBezTo>
                    <a:pt x="9" y="22"/>
                    <a:pt x="13" y="26"/>
                    <a:pt x="17" y="26"/>
                  </a:cubicBezTo>
                  <a:cubicBezTo>
                    <a:pt x="22" y="26"/>
                    <a:pt x="26" y="22"/>
                    <a:pt x="26" y="17"/>
                  </a:cubicBezTo>
                  <a:cubicBezTo>
                    <a:pt x="26" y="12"/>
                    <a:pt x="22" y="9"/>
                    <a:pt x="17" y="9"/>
                  </a:cubicBezTo>
                  <a:close/>
                  <a:moveTo>
                    <a:pt x="17" y="114"/>
                  </a:moveTo>
                  <a:cubicBezTo>
                    <a:pt x="13" y="114"/>
                    <a:pt x="9" y="118"/>
                    <a:pt x="9" y="123"/>
                  </a:cubicBezTo>
                  <a:cubicBezTo>
                    <a:pt x="9" y="128"/>
                    <a:pt x="13" y="132"/>
                    <a:pt x="17" y="132"/>
                  </a:cubicBezTo>
                  <a:cubicBezTo>
                    <a:pt x="22" y="132"/>
                    <a:pt x="26" y="128"/>
                    <a:pt x="26" y="123"/>
                  </a:cubicBezTo>
                  <a:cubicBezTo>
                    <a:pt x="26" y="118"/>
                    <a:pt x="22" y="114"/>
                    <a:pt x="17" y="114"/>
                  </a:cubicBezTo>
                  <a:close/>
                  <a:moveTo>
                    <a:pt x="76" y="20"/>
                  </a:moveTo>
                  <a:cubicBezTo>
                    <a:pt x="71" y="20"/>
                    <a:pt x="67" y="24"/>
                    <a:pt x="67" y="29"/>
                  </a:cubicBezTo>
                  <a:cubicBezTo>
                    <a:pt x="67" y="34"/>
                    <a:pt x="71" y="38"/>
                    <a:pt x="76" y="38"/>
                  </a:cubicBezTo>
                  <a:cubicBezTo>
                    <a:pt x="81" y="38"/>
                    <a:pt x="85" y="34"/>
                    <a:pt x="85" y="29"/>
                  </a:cubicBezTo>
                  <a:cubicBezTo>
                    <a:pt x="85" y="24"/>
                    <a:pt x="81" y="20"/>
                    <a:pt x="76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8541" tIns="64270" rIns="128541" bIns="64270" numCol="1" anchor="t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764D36E-1ADF-422E-9A47-0422BC65C2DB}"/>
              </a:ext>
            </a:extLst>
          </p:cNvPr>
          <p:cNvGrpSpPr/>
          <p:nvPr/>
        </p:nvGrpSpPr>
        <p:grpSpPr>
          <a:xfrm>
            <a:off x="7212308" y="655983"/>
            <a:ext cx="3657825" cy="5559292"/>
            <a:chOff x="7212308" y="655983"/>
            <a:chExt cx="3657825" cy="5559292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C145DF7-9815-407E-847F-6CFE14B1C8EE}"/>
                </a:ext>
              </a:extLst>
            </p:cNvPr>
            <p:cNvGrpSpPr/>
            <p:nvPr/>
          </p:nvGrpSpPr>
          <p:grpSpPr>
            <a:xfrm>
              <a:off x="7219053" y="655983"/>
              <a:ext cx="3651080" cy="5546034"/>
              <a:chOff x="7219053" y="655983"/>
              <a:chExt cx="3651080" cy="5546034"/>
            </a:xfrm>
            <a:blipFill>
              <a:blip r:embed="rId2"/>
              <a:stretch>
                <a:fillRect/>
              </a:stretch>
            </a:blipFill>
          </p:grpSpPr>
          <p:sp>
            <p:nvSpPr>
              <p:cNvPr id="29" name="菱形 28">
                <a:extLst>
                  <a:ext uri="{FF2B5EF4-FFF2-40B4-BE49-F238E27FC236}">
                    <a16:creationId xmlns:a16="http://schemas.microsoft.com/office/drawing/2014/main" id="{D2B76A42-8637-4BC8-A704-6ADB60AEB5DF}"/>
                  </a:ext>
                </a:extLst>
              </p:cNvPr>
              <p:cNvSpPr/>
              <p:nvPr/>
            </p:nvSpPr>
            <p:spPr>
              <a:xfrm flipH="1">
                <a:off x="7219053" y="2557877"/>
                <a:ext cx="1749186" cy="1749187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菱形 29">
                <a:extLst>
                  <a:ext uri="{FF2B5EF4-FFF2-40B4-BE49-F238E27FC236}">
                    <a16:creationId xmlns:a16="http://schemas.microsoft.com/office/drawing/2014/main" id="{5C1997D4-004D-460E-ABDF-016E63F7EB7C}"/>
                  </a:ext>
                </a:extLst>
              </p:cNvPr>
              <p:cNvSpPr/>
              <p:nvPr/>
            </p:nvSpPr>
            <p:spPr>
              <a:xfrm flipH="1">
                <a:off x="8170000" y="1606930"/>
                <a:ext cx="1749186" cy="1749187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菱形 30">
                <a:extLst>
                  <a:ext uri="{FF2B5EF4-FFF2-40B4-BE49-F238E27FC236}">
                    <a16:creationId xmlns:a16="http://schemas.microsoft.com/office/drawing/2014/main" id="{74741ABF-4D99-4487-A020-95A4161D7ECD}"/>
                  </a:ext>
                </a:extLst>
              </p:cNvPr>
              <p:cNvSpPr/>
              <p:nvPr/>
            </p:nvSpPr>
            <p:spPr>
              <a:xfrm flipH="1">
                <a:off x="8170000" y="3508825"/>
                <a:ext cx="1749186" cy="1749187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菱形 31">
                <a:extLst>
                  <a:ext uri="{FF2B5EF4-FFF2-40B4-BE49-F238E27FC236}">
                    <a16:creationId xmlns:a16="http://schemas.microsoft.com/office/drawing/2014/main" id="{026B70AA-8E43-47AC-A986-393450539BCC}"/>
                  </a:ext>
                </a:extLst>
              </p:cNvPr>
              <p:cNvSpPr/>
              <p:nvPr/>
            </p:nvSpPr>
            <p:spPr>
              <a:xfrm flipH="1">
                <a:off x="9120947" y="655983"/>
                <a:ext cx="1749186" cy="1749187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菱形 32">
                <a:extLst>
                  <a:ext uri="{FF2B5EF4-FFF2-40B4-BE49-F238E27FC236}">
                    <a16:creationId xmlns:a16="http://schemas.microsoft.com/office/drawing/2014/main" id="{CBF578FF-0B8E-4B76-92EC-9E38786D1C56}"/>
                  </a:ext>
                </a:extLst>
              </p:cNvPr>
              <p:cNvSpPr/>
              <p:nvPr/>
            </p:nvSpPr>
            <p:spPr>
              <a:xfrm flipH="1">
                <a:off x="9120947" y="4452830"/>
                <a:ext cx="1749186" cy="1749187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菱形 33">
                <a:extLst>
                  <a:ext uri="{FF2B5EF4-FFF2-40B4-BE49-F238E27FC236}">
                    <a16:creationId xmlns:a16="http://schemas.microsoft.com/office/drawing/2014/main" id="{6B545BA6-93F5-4750-886A-7D06D5089EE0}"/>
                  </a:ext>
                </a:extLst>
              </p:cNvPr>
              <p:cNvSpPr/>
              <p:nvPr/>
            </p:nvSpPr>
            <p:spPr>
              <a:xfrm flipH="1">
                <a:off x="9114202" y="2567665"/>
                <a:ext cx="1749186" cy="1749187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7262B9A8-8040-46A2-8FCB-BAD1D923A887}"/>
                </a:ext>
              </a:extLst>
            </p:cNvPr>
            <p:cNvGrpSpPr/>
            <p:nvPr/>
          </p:nvGrpSpPr>
          <p:grpSpPr>
            <a:xfrm>
              <a:off x="7212308" y="669241"/>
              <a:ext cx="3651080" cy="5546034"/>
              <a:chOff x="7219053" y="662502"/>
              <a:chExt cx="3651080" cy="5546034"/>
            </a:xfrm>
          </p:grpSpPr>
          <p:sp>
            <p:nvSpPr>
              <p:cNvPr id="23" name="菱形 22">
                <a:extLst>
                  <a:ext uri="{FF2B5EF4-FFF2-40B4-BE49-F238E27FC236}">
                    <a16:creationId xmlns:a16="http://schemas.microsoft.com/office/drawing/2014/main" id="{CBD3F909-5218-44A7-AEE1-39B68C5A2950}"/>
                  </a:ext>
                </a:extLst>
              </p:cNvPr>
              <p:cNvSpPr/>
              <p:nvPr/>
            </p:nvSpPr>
            <p:spPr>
              <a:xfrm flipH="1">
                <a:off x="9120947" y="2557877"/>
                <a:ext cx="1749186" cy="1749187"/>
              </a:xfrm>
              <a:prstGeom prst="diamond">
                <a:avLst/>
              </a:prstGeom>
              <a:solidFill>
                <a:schemeClr val="accent1">
                  <a:alpha val="5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菱形 23">
                <a:extLst>
                  <a:ext uri="{FF2B5EF4-FFF2-40B4-BE49-F238E27FC236}">
                    <a16:creationId xmlns:a16="http://schemas.microsoft.com/office/drawing/2014/main" id="{69E77AF5-E392-4D4C-948B-6602817AB854}"/>
                  </a:ext>
                </a:extLst>
              </p:cNvPr>
              <p:cNvSpPr/>
              <p:nvPr/>
            </p:nvSpPr>
            <p:spPr>
              <a:xfrm flipH="1">
                <a:off x="8170000" y="1613872"/>
                <a:ext cx="1749186" cy="1749187"/>
              </a:xfrm>
              <a:prstGeom prst="diamond">
                <a:avLst/>
              </a:prstGeom>
              <a:solidFill>
                <a:schemeClr val="accent1">
                  <a:alpha val="5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菱形 24">
                <a:extLst>
                  <a:ext uri="{FF2B5EF4-FFF2-40B4-BE49-F238E27FC236}">
                    <a16:creationId xmlns:a16="http://schemas.microsoft.com/office/drawing/2014/main" id="{7D4E3B3D-8219-4FF6-8C9D-C1AD46E9ABCF}"/>
                  </a:ext>
                </a:extLst>
              </p:cNvPr>
              <p:cNvSpPr/>
              <p:nvPr/>
            </p:nvSpPr>
            <p:spPr>
              <a:xfrm flipH="1">
                <a:off x="9120947" y="4459349"/>
                <a:ext cx="1749186" cy="1749187"/>
              </a:xfrm>
              <a:prstGeom prst="diamond">
                <a:avLst/>
              </a:prstGeom>
              <a:solidFill>
                <a:schemeClr val="accent1">
                  <a:alpha val="5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菱形 25">
                <a:extLst>
                  <a:ext uri="{FF2B5EF4-FFF2-40B4-BE49-F238E27FC236}">
                    <a16:creationId xmlns:a16="http://schemas.microsoft.com/office/drawing/2014/main" id="{28C9BB5E-386E-4737-8553-45D8FBF9B83B}"/>
                  </a:ext>
                </a:extLst>
              </p:cNvPr>
              <p:cNvSpPr/>
              <p:nvPr/>
            </p:nvSpPr>
            <p:spPr>
              <a:xfrm flipH="1">
                <a:off x="8170000" y="3501882"/>
                <a:ext cx="1749186" cy="1749187"/>
              </a:xfrm>
              <a:prstGeom prst="diamond">
                <a:avLst/>
              </a:prstGeom>
              <a:solidFill>
                <a:schemeClr val="tx2">
                  <a:alpha val="5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菱形 26">
                <a:extLst>
                  <a:ext uri="{FF2B5EF4-FFF2-40B4-BE49-F238E27FC236}">
                    <a16:creationId xmlns:a16="http://schemas.microsoft.com/office/drawing/2014/main" id="{4576FAD3-0A43-4404-9ECC-6DA3D5978D3D}"/>
                  </a:ext>
                </a:extLst>
              </p:cNvPr>
              <p:cNvSpPr/>
              <p:nvPr/>
            </p:nvSpPr>
            <p:spPr>
              <a:xfrm flipH="1">
                <a:off x="9120947" y="662502"/>
                <a:ext cx="1749186" cy="1749187"/>
              </a:xfrm>
              <a:prstGeom prst="diamond">
                <a:avLst/>
              </a:prstGeom>
              <a:solidFill>
                <a:schemeClr val="tx2">
                  <a:alpha val="5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菱形 27">
                <a:extLst>
                  <a:ext uri="{FF2B5EF4-FFF2-40B4-BE49-F238E27FC236}">
                    <a16:creationId xmlns:a16="http://schemas.microsoft.com/office/drawing/2014/main" id="{A2EAEC44-88B6-4E32-97DA-3129F83F15AB}"/>
                  </a:ext>
                </a:extLst>
              </p:cNvPr>
              <p:cNvSpPr/>
              <p:nvPr/>
            </p:nvSpPr>
            <p:spPr>
              <a:xfrm flipH="1">
                <a:off x="7219053" y="2557877"/>
                <a:ext cx="1749186" cy="1749187"/>
              </a:xfrm>
              <a:prstGeom prst="diamond">
                <a:avLst/>
              </a:prstGeom>
              <a:solidFill>
                <a:schemeClr val="tx2">
                  <a:alpha val="5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1BAA3C6F-8527-4489-B6EA-D102329F3F44}"/>
              </a:ext>
            </a:extLst>
          </p:cNvPr>
          <p:cNvSpPr txBox="1"/>
          <p:nvPr/>
        </p:nvSpPr>
        <p:spPr>
          <a:xfrm>
            <a:off x="725912" y="1382631"/>
            <a:ext cx="295421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100" dirty="0"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分词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15F886B-2DC2-48F9-A259-9D4FCAA6D9C9}"/>
              </a:ext>
            </a:extLst>
          </p:cNvPr>
          <p:cNvSpPr txBox="1"/>
          <p:nvPr/>
        </p:nvSpPr>
        <p:spPr>
          <a:xfrm>
            <a:off x="2459120" y="1431773"/>
            <a:ext cx="4330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把一个句子分为若干单词，这个直接用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.split()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可以搞定。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D569C57-B66E-4534-95CF-6889638B8CF5}"/>
              </a:ext>
            </a:extLst>
          </p:cNvPr>
          <p:cNvSpPr txBox="1"/>
          <p:nvPr/>
        </p:nvSpPr>
        <p:spPr>
          <a:xfrm>
            <a:off x="-228600" y="2425493"/>
            <a:ext cx="621202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spcBef>
                <a:spcPts val="1800"/>
              </a:spcBef>
              <a:spcAft>
                <a:spcPts val="1800"/>
              </a:spcAft>
            </a:pPr>
            <a:r>
              <a:rPr lang="en-US" altLang="zh-CN" sz="2800" kern="100" dirty="0"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剔除停用词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2" algn="l">
              <a:spcBef>
                <a:spcPts val="1800"/>
              </a:spcBef>
              <a:spcAft>
                <a:spcPts val="1800"/>
              </a:spcAft>
            </a:pP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2DDCD14-DDE6-4FEE-B77B-80168D0C5BF9}"/>
              </a:ext>
            </a:extLst>
          </p:cNvPr>
          <p:cNvSpPr txBox="1"/>
          <p:nvPr/>
        </p:nvSpPr>
        <p:spPr>
          <a:xfrm>
            <a:off x="56024" y="3358974"/>
            <a:ext cx="62751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6575" indent="266700" algn="l">
              <a:spcBef>
                <a:spcPts val="1800"/>
              </a:spcBef>
              <a:spcAft>
                <a:spcPts val="1800"/>
              </a:spcAft>
            </a:pP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42F7100-7D53-45F6-8CD4-868E408CF679}"/>
              </a:ext>
            </a:extLst>
          </p:cNvPr>
          <p:cNvSpPr txBox="1"/>
          <p:nvPr/>
        </p:nvSpPr>
        <p:spPr>
          <a:xfrm>
            <a:off x="-176127" y="4466088"/>
            <a:ext cx="6212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spcBef>
                <a:spcPts val="1800"/>
              </a:spcBef>
              <a:spcAft>
                <a:spcPts val="180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单词标准化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7826CA2-7514-4E2D-A9EB-3567F847E568}"/>
              </a:ext>
            </a:extLst>
          </p:cNvPr>
          <p:cNvSpPr txBox="1"/>
          <p:nvPr/>
        </p:nvSpPr>
        <p:spPr>
          <a:xfrm>
            <a:off x="796414" y="5140903"/>
            <a:ext cx="66485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词干提取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(stemming)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，是抽取词的词干或词根形式（不一定能够表达完整语义）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目的使得计算机能够明白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不同的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单词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但是意思相同，也可以减少单词量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nltk.stem.porter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可以实现这一操作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9887941-B64F-48E8-B439-D5975D20398C}"/>
              </a:ext>
            </a:extLst>
          </p:cNvPr>
          <p:cNvSpPr txBox="1"/>
          <p:nvPr/>
        </p:nvSpPr>
        <p:spPr>
          <a:xfrm>
            <a:off x="450541" y="3189579"/>
            <a:ext cx="64838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6405" indent="266700" algn="l">
              <a:spcBef>
                <a:spcPts val="1800"/>
              </a:spcBef>
              <a:spcAft>
                <a:spcPts val="180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在英文文本中有很多无效的词，比如“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“to”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，这些在句子中没有实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际意义，不想在文本分析的时候引入，因此需要去掉，这些词就是停用词，从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nltk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库可直接下载调用</a:t>
            </a:r>
            <a:r>
              <a:rPr lang="zh-CN" altLang="en-US" sz="1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27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9" grpId="0"/>
      <p:bldP spid="41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CF6B853-7D26-4CDE-9959-CEFCBDED9285}"/>
              </a:ext>
            </a:extLst>
          </p:cNvPr>
          <p:cNvGrpSpPr/>
          <p:nvPr/>
        </p:nvGrpSpPr>
        <p:grpSpPr>
          <a:xfrm>
            <a:off x="-230046" y="523714"/>
            <a:ext cx="4882923" cy="2679178"/>
            <a:chOff x="-235345" y="468740"/>
            <a:chExt cx="4882923" cy="267917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658E126-CF82-4582-B1CE-9B1DF3A9458D}"/>
                </a:ext>
              </a:extLst>
            </p:cNvPr>
            <p:cNvGrpSpPr/>
            <p:nvPr/>
          </p:nvGrpSpPr>
          <p:grpSpPr>
            <a:xfrm>
              <a:off x="-230326" y="468740"/>
              <a:ext cx="4877904" cy="2679178"/>
              <a:chOff x="-230326" y="468740"/>
              <a:chExt cx="4877904" cy="2679178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7A3F295-3038-4100-B5A6-AE18CFE49B13}"/>
                  </a:ext>
                </a:extLst>
              </p:cNvPr>
              <p:cNvSpPr/>
              <p:nvPr/>
            </p:nvSpPr>
            <p:spPr>
              <a:xfrm>
                <a:off x="154693" y="468740"/>
                <a:ext cx="2954216" cy="6719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3600" dirty="0">
                    <a:solidFill>
                      <a:schemeClr val="accent1"/>
                    </a:solidFill>
                  </a:rPr>
                  <a:t>文本预处理</a:t>
                </a: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9B283B6-E49F-4762-AAF1-F695B53ECE21}"/>
                  </a:ext>
                </a:extLst>
              </p:cNvPr>
              <p:cNvSpPr txBox="1"/>
              <p:nvPr/>
            </p:nvSpPr>
            <p:spPr>
              <a:xfrm>
                <a:off x="-230326" y="2848221"/>
                <a:ext cx="4877904" cy="299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AC853AC2-DFAB-4BFD-8A11-697D67AC8C8C}"/>
                </a:ext>
              </a:extLst>
            </p:cNvPr>
            <p:cNvSpPr/>
            <p:nvPr/>
          </p:nvSpPr>
          <p:spPr>
            <a:xfrm>
              <a:off x="-235345" y="709300"/>
              <a:ext cx="383293" cy="383292"/>
            </a:xfrm>
            <a:prstGeom prst="chevron">
              <a:avLst>
                <a:gd name="adj" fmla="val 5892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箭头: V 形 11">
            <a:extLst>
              <a:ext uri="{FF2B5EF4-FFF2-40B4-BE49-F238E27FC236}">
                <a16:creationId xmlns:a16="http://schemas.microsoft.com/office/drawing/2014/main" id="{6283143B-2A52-42B7-8C5B-31866E9DAE1F}"/>
              </a:ext>
            </a:extLst>
          </p:cNvPr>
          <p:cNvSpPr/>
          <p:nvPr/>
        </p:nvSpPr>
        <p:spPr>
          <a:xfrm>
            <a:off x="22137" y="764274"/>
            <a:ext cx="383293" cy="383292"/>
          </a:xfrm>
          <a:prstGeom prst="chevron">
            <a:avLst>
              <a:gd name="adj" fmla="val 5892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CA39480-2307-4020-B793-3E79ADE9D754}"/>
              </a:ext>
            </a:extLst>
          </p:cNvPr>
          <p:cNvGrpSpPr/>
          <p:nvPr/>
        </p:nvGrpSpPr>
        <p:grpSpPr>
          <a:xfrm>
            <a:off x="4729231" y="2833987"/>
            <a:ext cx="800210" cy="800210"/>
            <a:chOff x="4727490" y="2805166"/>
            <a:chExt cx="800210" cy="800210"/>
          </a:xfrm>
          <a:noFill/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C5F37F7-4FA4-4967-AB5A-16925117755D}"/>
                </a:ext>
              </a:extLst>
            </p:cNvPr>
            <p:cNvSpPr/>
            <p:nvPr/>
          </p:nvSpPr>
          <p:spPr>
            <a:xfrm>
              <a:off x="4727490" y="2805166"/>
              <a:ext cx="800210" cy="8002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6A388D6-89E6-4405-A7FA-655391632C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61099" y="3020846"/>
              <a:ext cx="268330" cy="394987"/>
            </a:xfrm>
            <a:custGeom>
              <a:avLst/>
              <a:gdLst>
                <a:gd name="T0" fmla="*/ 85 w 94"/>
                <a:gd name="T1" fmla="*/ 44 h 140"/>
                <a:gd name="T2" fmla="*/ 45 w 94"/>
                <a:gd name="T3" fmla="*/ 90 h 140"/>
                <a:gd name="T4" fmla="*/ 26 w 94"/>
                <a:gd name="T5" fmla="*/ 105 h 140"/>
                <a:gd name="T6" fmla="*/ 26 w 94"/>
                <a:gd name="T7" fmla="*/ 108 h 140"/>
                <a:gd name="T8" fmla="*/ 35 w 94"/>
                <a:gd name="T9" fmla="*/ 123 h 140"/>
                <a:gd name="T10" fmla="*/ 17 w 94"/>
                <a:gd name="T11" fmla="*/ 140 h 140"/>
                <a:gd name="T12" fmla="*/ 0 w 94"/>
                <a:gd name="T13" fmla="*/ 123 h 140"/>
                <a:gd name="T14" fmla="*/ 9 w 94"/>
                <a:gd name="T15" fmla="*/ 108 h 140"/>
                <a:gd name="T16" fmla="*/ 9 w 94"/>
                <a:gd name="T17" fmla="*/ 33 h 140"/>
                <a:gd name="T18" fmla="*/ 0 w 94"/>
                <a:gd name="T19" fmla="*/ 17 h 140"/>
                <a:gd name="T20" fmla="*/ 17 w 94"/>
                <a:gd name="T21" fmla="*/ 0 h 140"/>
                <a:gd name="T22" fmla="*/ 35 w 94"/>
                <a:gd name="T23" fmla="*/ 17 h 140"/>
                <a:gd name="T24" fmla="*/ 26 w 94"/>
                <a:gd name="T25" fmla="*/ 33 h 140"/>
                <a:gd name="T26" fmla="*/ 26 w 94"/>
                <a:gd name="T27" fmla="*/ 78 h 140"/>
                <a:gd name="T28" fmla="*/ 40 w 94"/>
                <a:gd name="T29" fmla="*/ 73 h 140"/>
                <a:gd name="T30" fmla="*/ 67 w 94"/>
                <a:gd name="T31" fmla="*/ 44 h 140"/>
                <a:gd name="T32" fmla="*/ 58 w 94"/>
                <a:gd name="T33" fmla="*/ 29 h 140"/>
                <a:gd name="T34" fmla="*/ 76 w 94"/>
                <a:gd name="T35" fmla="*/ 11 h 140"/>
                <a:gd name="T36" fmla="*/ 94 w 94"/>
                <a:gd name="T37" fmla="*/ 29 h 140"/>
                <a:gd name="T38" fmla="*/ 85 w 94"/>
                <a:gd name="T39" fmla="*/ 44 h 140"/>
                <a:gd name="T40" fmla="*/ 17 w 94"/>
                <a:gd name="T41" fmla="*/ 9 h 140"/>
                <a:gd name="T42" fmla="*/ 9 w 94"/>
                <a:gd name="T43" fmla="*/ 17 h 140"/>
                <a:gd name="T44" fmla="*/ 17 w 94"/>
                <a:gd name="T45" fmla="*/ 26 h 140"/>
                <a:gd name="T46" fmla="*/ 26 w 94"/>
                <a:gd name="T47" fmla="*/ 17 h 140"/>
                <a:gd name="T48" fmla="*/ 17 w 94"/>
                <a:gd name="T49" fmla="*/ 9 h 140"/>
                <a:gd name="T50" fmla="*/ 17 w 94"/>
                <a:gd name="T51" fmla="*/ 114 h 140"/>
                <a:gd name="T52" fmla="*/ 9 w 94"/>
                <a:gd name="T53" fmla="*/ 123 h 140"/>
                <a:gd name="T54" fmla="*/ 17 w 94"/>
                <a:gd name="T55" fmla="*/ 132 h 140"/>
                <a:gd name="T56" fmla="*/ 26 w 94"/>
                <a:gd name="T57" fmla="*/ 123 h 140"/>
                <a:gd name="T58" fmla="*/ 17 w 94"/>
                <a:gd name="T59" fmla="*/ 114 h 140"/>
                <a:gd name="T60" fmla="*/ 76 w 94"/>
                <a:gd name="T61" fmla="*/ 20 h 140"/>
                <a:gd name="T62" fmla="*/ 67 w 94"/>
                <a:gd name="T63" fmla="*/ 29 h 140"/>
                <a:gd name="T64" fmla="*/ 76 w 94"/>
                <a:gd name="T65" fmla="*/ 38 h 140"/>
                <a:gd name="T66" fmla="*/ 85 w 94"/>
                <a:gd name="T67" fmla="*/ 29 h 140"/>
                <a:gd name="T68" fmla="*/ 76 w 94"/>
                <a:gd name="T69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140">
                  <a:moveTo>
                    <a:pt x="85" y="44"/>
                  </a:moveTo>
                  <a:cubicBezTo>
                    <a:pt x="84" y="77"/>
                    <a:pt x="61" y="85"/>
                    <a:pt x="45" y="90"/>
                  </a:cubicBezTo>
                  <a:cubicBezTo>
                    <a:pt x="31" y="94"/>
                    <a:pt x="26" y="96"/>
                    <a:pt x="26" y="105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31" y="111"/>
                    <a:pt x="35" y="116"/>
                    <a:pt x="35" y="123"/>
                  </a:cubicBezTo>
                  <a:cubicBezTo>
                    <a:pt x="35" y="132"/>
                    <a:pt x="27" y="140"/>
                    <a:pt x="17" y="140"/>
                  </a:cubicBezTo>
                  <a:cubicBezTo>
                    <a:pt x="8" y="140"/>
                    <a:pt x="0" y="132"/>
                    <a:pt x="0" y="123"/>
                  </a:cubicBezTo>
                  <a:cubicBezTo>
                    <a:pt x="0" y="116"/>
                    <a:pt x="3" y="111"/>
                    <a:pt x="9" y="10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3" y="29"/>
                    <a:pt x="0" y="24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4"/>
                    <a:pt x="31" y="29"/>
                    <a:pt x="26" y="33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31" y="76"/>
                    <a:pt x="36" y="74"/>
                    <a:pt x="40" y="73"/>
                  </a:cubicBezTo>
                  <a:cubicBezTo>
                    <a:pt x="57" y="67"/>
                    <a:pt x="67" y="63"/>
                    <a:pt x="67" y="44"/>
                  </a:cubicBezTo>
                  <a:cubicBezTo>
                    <a:pt x="62" y="41"/>
                    <a:pt x="58" y="36"/>
                    <a:pt x="58" y="29"/>
                  </a:cubicBezTo>
                  <a:cubicBezTo>
                    <a:pt x="58" y="19"/>
                    <a:pt x="66" y="11"/>
                    <a:pt x="76" y="11"/>
                  </a:cubicBezTo>
                  <a:cubicBezTo>
                    <a:pt x="86" y="11"/>
                    <a:pt x="94" y="19"/>
                    <a:pt x="94" y="29"/>
                  </a:cubicBezTo>
                  <a:cubicBezTo>
                    <a:pt x="94" y="36"/>
                    <a:pt x="90" y="41"/>
                    <a:pt x="85" y="44"/>
                  </a:cubicBezTo>
                  <a:close/>
                  <a:moveTo>
                    <a:pt x="17" y="9"/>
                  </a:moveTo>
                  <a:cubicBezTo>
                    <a:pt x="13" y="9"/>
                    <a:pt x="9" y="12"/>
                    <a:pt x="9" y="17"/>
                  </a:cubicBezTo>
                  <a:cubicBezTo>
                    <a:pt x="9" y="22"/>
                    <a:pt x="13" y="26"/>
                    <a:pt x="17" y="26"/>
                  </a:cubicBezTo>
                  <a:cubicBezTo>
                    <a:pt x="22" y="26"/>
                    <a:pt x="26" y="22"/>
                    <a:pt x="26" y="17"/>
                  </a:cubicBezTo>
                  <a:cubicBezTo>
                    <a:pt x="26" y="12"/>
                    <a:pt x="22" y="9"/>
                    <a:pt x="17" y="9"/>
                  </a:cubicBezTo>
                  <a:close/>
                  <a:moveTo>
                    <a:pt x="17" y="114"/>
                  </a:moveTo>
                  <a:cubicBezTo>
                    <a:pt x="13" y="114"/>
                    <a:pt x="9" y="118"/>
                    <a:pt x="9" y="123"/>
                  </a:cubicBezTo>
                  <a:cubicBezTo>
                    <a:pt x="9" y="128"/>
                    <a:pt x="13" y="132"/>
                    <a:pt x="17" y="132"/>
                  </a:cubicBezTo>
                  <a:cubicBezTo>
                    <a:pt x="22" y="132"/>
                    <a:pt x="26" y="128"/>
                    <a:pt x="26" y="123"/>
                  </a:cubicBezTo>
                  <a:cubicBezTo>
                    <a:pt x="26" y="118"/>
                    <a:pt x="22" y="114"/>
                    <a:pt x="17" y="114"/>
                  </a:cubicBezTo>
                  <a:close/>
                  <a:moveTo>
                    <a:pt x="76" y="20"/>
                  </a:moveTo>
                  <a:cubicBezTo>
                    <a:pt x="71" y="20"/>
                    <a:pt x="67" y="24"/>
                    <a:pt x="67" y="29"/>
                  </a:cubicBezTo>
                  <a:cubicBezTo>
                    <a:pt x="67" y="34"/>
                    <a:pt x="71" y="38"/>
                    <a:pt x="76" y="38"/>
                  </a:cubicBezTo>
                  <a:cubicBezTo>
                    <a:pt x="81" y="38"/>
                    <a:pt x="85" y="34"/>
                    <a:pt x="85" y="29"/>
                  </a:cubicBezTo>
                  <a:cubicBezTo>
                    <a:pt x="85" y="24"/>
                    <a:pt x="81" y="20"/>
                    <a:pt x="76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8541" tIns="64270" rIns="128541" bIns="64270" numCol="1" anchor="t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2D97F44-6956-40C5-ABE4-12552EC87C86}"/>
              </a:ext>
            </a:extLst>
          </p:cNvPr>
          <p:cNvGrpSpPr/>
          <p:nvPr/>
        </p:nvGrpSpPr>
        <p:grpSpPr>
          <a:xfrm>
            <a:off x="7212308" y="655983"/>
            <a:ext cx="3657825" cy="5559292"/>
            <a:chOff x="7212308" y="655983"/>
            <a:chExt cx="3657825" cy="5559292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13CB460-F919-4051-915C-6EB3BBB96C23}"/>
                </a:ext>
              </a:extLst>
            </p:cNvPr>
            <p:cNvGrpSpPr/>
            <p:nvPr/>
          </p:nvGrpSpPr>
          <p:grpSpPr>
            <a:xfrm>
              <a:off x="7219053" y="655983"/>
              <a:ext cx="3651080" cy="5546034"/>
              <a:chOff x="7219053" y="655983"/>
              <a:chExt cx="3651080" cy="5546034"/>
            </a:xfrm>
            <a:blipFill>
              <a:blip r:embed="rId2"/>
              <a:stretch>
                <a:fillRect/>
              </a:stretch>
            </a:blipFill>
          </p:grpSpPr>
          <p:sp>
            <p:nvSpPr>
              <p:cNvPr id="29" name="菱形 28">
                <a:extLst>
                  <a:ext uri="{FF2B5EF4-FFF2-40B4-BE49-F238E27FC236}">
                    <a16:creationId xmlns:a16="http://schemas.microsoft.com/office/drawing/2014/main" id="{12F19B73-9210-4649-814A-CECBBB9B34FD}"/>
                  </a:ext>
                </a:extLst>
              </p:cNvPr>
              <p:cNvSpPr/>
              <p:nvPr/>
            </p:nvSpPr>
            <p:spPr>
              <a:xfrm flipH="1">
                <a:off x="7219053" y="2557877"/>
                <a:ext cx="1749186" cy="1749187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菱形 29">
                <a:extLst>
                  <a:ext uri="{FF2B5EF4-FFF2-40B4-BE49-F238E27FC236}">
                    <a16:creationId xmlns:a16="http://schemas.microsoft.com/office/drawing/2014/main" id="{4AD63623-BE00-4B40-B01E-31DEE156CA80}"/>
                  </a:ext>
                </a:extLst>
              </p:cNvPr>
              <p:cNvSpPr/>
              <p:nvPr/>
            </p:nvSpPr>
            <p:spPr>
              <a:xfrm flipH="1">
                <a:off x="8170000" y="1606930"/>
                <a:ext cx="1749186" cy="1749187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菱形 30">
                <a:extLst>
                  <a:ext uri="{FF2B5EF4-FFF2-40B4-BE49-F238E27FC236}">
                    <a16:creationId xmlns:a16="http://schemas.microsoft.com/office/drawing/2014/main" id="{2DE1E9B6-6747-488F-96F1-BC8A06BC7D98}"/>
                  </a:ext>
                </a:extLst>
              </p:cNvPr>
              <p:cNvSpPr/>
              <p:nvPr/>
            </p:nvSpPr>
            <p:spPr>
              <a:xfrm flipH="1">
                <a:off x="8170000" y="3508825"/>
                <a:ext cx="1749186" cy="1749187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菱形 31">
                <a:extLst>
                  <a:ext uri="{FF2B5EF4-FFF2-40B4-BE49-F238E27FC236}">
                    <a16:creationId xmlns:a16="http://schemas.microsoft.com/office/drawing/2014/main" id="{21277279-51CB-43A6-8A60-83F2484FB610}"/>
                  </a:ext>
                </a:extLst>
              </p:cNvPr>
              <p:cNvSpPr/>
              <p:nvPr/>
            </p:nvSpPr>
            <p:spPr>
              <a:xfrm flipH="1">
                <a:off x="9120947" y="655983"/>
                <a:ext cx="1749186" cy="1749187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菱形 32">
                <a:extLst>
                  <a:ext uri="{FF2B5EF4-FFF2-40B4-BE49-F238E27FC236}">
                    <a16:creationId xmlns:a16="http://schemas.microsoft.com/office/drawing/2014/main" id="{3EEA9821-46F5-4F69-AAB8-4330F6ABD5D9}"/>
                  </a:ext>
                </a:extLst>
              </p:cNvPr>
              <p:cNvSpPr/>
              <p:nvPr/>
            </p:nvSpPr>
            <p:spPr>
              <a:xfrm flipH="1">
                <a:off x="9120947" y="4452830"/>
                <a:ext cx="1749186" cy="1749187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菱形 33">
                <a:extLst>
                  <a:ext uri="{FF2B5EF4-FFF2-40B4-BE49-F238E27FC236}">
                    <a16:creationId xmlns:a16="http://schemas.microsoft.com/office/drawing/2014/main" id="{D296E091-E5B2-4D0C-AFFA-7AA182793035}"/>
                  </a:ext>
                </a:extLst>
              </p:cNvPr>
              <p:cNvSpPr/>
              <p:nvPr/>
            </p:nvSpPr>
            <p:spPr>
              <a:xfrm flipH="1">
                <a:off x="9114202" y="2567665"/>
                <a:ext cx="1749186" cy="1749187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DE4F823-8F5F-4579-BE26-E7CDB5933BE1}"/>
                </a:ext>
              </a:extLst>
            </p:cNvPr>
            <p:cNvGrpSpPr/>
            <p:nvPr/>
          </p:nvGrpSpPr>
          <p:grpSpPr>
            <a:xfrm>
              <a:off x="7212308" y="669241"/>
              <a:ext cx="3651080" cy="5546034"/>
              <a:chOff x="7219053" y="662502"/>
              <a:chExt cx="3651080" cy="5546034"/>
            </a:xfrm>
          </p:grpSpPr>
          <p:sp>
            <p:nvSpPr>
              <p:cNvPr id="23" name="菱形 22">
                <a:extLst>
                  <a:ext uri="{FF2B5EF4-FFF2-40B4-BE49-F238E27FC236}">
                    <a16:creationId xmlns:a16="http://schemas.microsoft.com/office/drawing/2014/main" id="{1C2093EE-58A9-473B-9B34-D76E79282246}"/>
                  </a:ext>
                </a:extLst>
              </p:cNvPr>
              <p:cNvSpPr/>
              <p:nvPr/>
            </p:nvSpPr>
            <p:spPr>
              <a:xfrm flipH="1">
                <a:off x="9120947" y="2557877"/>
                <a:ext cx="1749186" cy="1749187"/>
              </a:xfrm>
              <a:prstGeom prst="diamond">
                <a:avLst/>
              </a:prstGeom>
              <a:solidFill>
                <a:schemeClr val="accent1">
                  <a:alpha val="5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菱形 23">
                <a:extLst>
                  <a:ext uri="{FF2B5EF4-FFF2-40B4-BE49-F238E27FC236}">
                    <a16:creationId xmlns:a16="http://schemas.microsoft.com/office/drawing/2014/main" id="{122998AD-2D14-4CD6-9BF8-3CAE776B7CEE}"/>
                  </a:ext>
                </a:extLst>
              </p:cNvPr>
              <p:cNvSpPr/>
              <p:nvPr/>
            </p:nvSpPr>
            <p:spPr>
              <a:xfrm flipH="1">
                <a:off x="8170000" y="1613872"/>
                <a:ext cx="1749186" cy="1749187"/>
              </a:xfrm>
              <a:prstGeom prst="diamond">
                <a:avLst/>
              </a:prstGeom>
              <a:solidFill>
                <a:schemeClr val="accent1">
                  <a:alpha val="5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菱形 24">
                <a:extLst>
                  <a:ext uri="{FF2B5EF4-FFF2-40B4-BE49-F238E27FC236}">
                    <a16:creationId xmlns:a16="http://schemas.microsoft.com/office/drawing/2014/main" id="{98215356-15ED-432B-9AA6-B30F260B5BEC}"/>
                  </a:ext>
                </a:extLst>
              </p:cNvPr>
              <p:cNvSpPr/>
              <p:nvPr/>
            </p:nvSpPr>
            <p:spPr>
              <a:xfrm flipH="1">
                <a:off x="9120947" y="4459349"/>
                <a:ext cx="1749186" cy="1749187"/>
              </a:xfrm>
              <a:prstGeom prst="diamond">
                <a:avLst/>
              </a:prstGeom>
              <a:solidFill>
                <a:schemeClr val="accent1">
                  <a:alpha val="5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菱形 25">
                <a:extLst>
                  <a:ext uri="{FF2B5EF4-FFF2-40B4-BE49-F238E27FC236}">
                    <a16:creationId xmlns:a16="http://schemas.microsoft.com/office/drawing/2014/main" id="{8BC9810C-0B91-424D-8D1F-BBF856CB56C6}"/>
                  </a:ext>
                </a:extLst>
              </p:cNvPr>
              <p:cNvSpPr/>
              <p:nvPr/>
            </p:nvSpPr>
            <p:spPr>
              <a:xfrm flipH="1">
                <a:off x="8170000" y="3501882"/>
                <a:ext cx="1749186" cy="1749187"/>
              </a:xfrm>
              <a:prstGeom prst="diamond">
                <a:avLst/>
              </a:prstGeom>
              <a:solidFill>
                <a:schemeClr val="tx2">
                  <a:alpha val="5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菱形 26">
                <a:extLst>
                  <a:ext uri="{FF2B5EF4-FFF2-40B4-BE49-F238E27FC236}">
                    <a16:creationId xmlns:a16="http://schemas.microsoft.com/office/drawing/2014/main" id="{218DE507-8296-433D-B700-E6FD6097764E}"/>
                  </a:ext>
                </a:extLst>
              </p:cNvPr>
              <p:cNvSpPr/>
              <p:nvPr/>
            </p:nvSpPr>
            <p:spPr>
              <a:xfrm flipH="1">
                <a:off x="9120947" y="662502"/>
                <a:ext cx="1749186" cy="1749187"/>
              </a:xfrm>
              <a:prstGeom prst="diamond">
                <a:avLst/>
              </a:prstGeom>
              <a:solidFill>
                <a:schemeClr val="tx2">
                  <a:alpha val="5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菱形 27">
                <a:extLst>
                  <a:ext uri="{FF2B5EF4-FFF2-40B4-BE49-F238E27FC236}">
                    <a16:creationId xmlns:a16="http://schemas.microsoft.com/office/drawing/2014/main" id="{7D33A684-FD60-482B-B2A7-131654BD21BC}"/>
                  </a:ext>
                </a:extLst>
              </p:cNvPr>
              <p:cNvSpPr/>
              <p:nvPr/>
            </p:nvSpPr>
            <p:spPr>
              <a:xfrm flipH="1">
                <a:off x="7219053" y="2557877"/>
                <a:ext cx="1749186" cy="1749187"/>
              </a:xfrm>
              <a:prstGeom prst="diamond">
                <a:avLst/>
              </a:prstGeom>
              <a:solidFill>
                <a:schemeClr val="tx2">
                  <a:alpha val="5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834B3E9A-CEDB-421A-BF4E-4B6E723BFCC7}"/>
              </a:ext>
            </a:extLst>
          </p:cNvPr>
          <p:cNvSpPr txBox="1"/>
          <p:nvPr/>
        </p:nvSpPr>
        <p:spPr>
          <a:xfrm>
            <a:off x="738679" y="1504145"/>
            <a:ext cx="29542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100" dirty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en-US" sz="2800" kern="100" dirty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构建词表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CEC1346-8D30-400F-B2E3-FA0DF0EA8F0D}"/>
              </a:ext>
            </a:extLst>
          </p:cNvPr>
          <p:cNvSpPr txBox="1"/>
          <p:nvPr/>
        </p:nvSpPr>
        <p:spPr>
          <a:xfrm>
            <a:off x="436929" y="2304364"/>
            <a:ext cx="4900986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405" indent="266700" algn="l">
              <a:spcBef>
                <a:spcPts val="1800"/>
              </a:spcBef>
              <a:spcAft>
                <a:spcPts val="180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按照单词出现的频率从大到小排序，建立字典，将每个词或映射到一个唯一的索引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(index)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将文本从词或者字的序列转换为索引的序列，方便输入模型。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93DE23A-3B35-4DDB-B11E-32F611AC85CA}"/>
              </a:ext>
            </a:extLst>
          </p:cNvPr>
          <p:cNvSpPr txBox="1"/>
          <p:nvPr/>
        </p:nvSpPr>
        <p:spPr>
          <a:xfrm>
            <a:off x="-116020" y="3849877"/>
            <a:ext cx="621202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spcBef>
                <a:spcPts val="1800"/>
              </a:spcBef>
              <a:spcAft>
                <a:spcPts val="180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8.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Padding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Truncating</a:t>
            </a:r>
            <a:endParaRPr lang="zh-CN" altLang="zh-CN" sz="2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2">
              <a:spcBef>
                <a:spcPts val="1800"/>
              </a:spcBef>
              <a:spcAft>
                <a:spcPts val="1800"/>
              </a:spcAft>
            </a:pP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21E069C-AF05-4141-8993-1DE73E6115E6}"/>
              </a:ext>
            </a:extLst>
          </p:cNvPr>
          <p:cNvSpPr txBox="1"/>
          <p:nvPr/>
        </p:nvSpPr>
        <p:spPr>
          <a:xfrm>
            <a:off x="83993" y="3356117"/>
            <a:ext cx="62751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6575" indent="266700" algn="l">
              <a:spcBef>
                <a:spcPts val="1800"/>
              </a:spcBef>
              <a:spcAft>
                <a:spcPts val="1800"/>
              </a:spcAft>
            </a:pP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EE47B9C-DA8B-4E25-B28B-0AEA5B63B8FE}"/>
              </a:ext>
            </a:extLst>
          </p:cNvPr>
          <p:cNvSpPr txBox="1"/>
          <p:nvPr/>
        </p:nvSpPr>
        <p:spPr>
          <a:xfrm>
            <a:off x="519707" y="4839808"/>
            <a:ext cx="58146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6405" indent="266700">
              <a:spcBef>
                <a:spcPts val="1800"/>
              </a:spcBef>
              <a:spcAft>
                <a:spcPts val="180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设置一个句子最大长度，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padding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（填充）使得每个序列都具有相同的长度（最大长度），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truncating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（截断）使长于最大长度的序列截断到最大长度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89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5A4972FF-B485-4BED-8E58-68A06BE05B17}"/>
              </a:ext>
            </a:extLst>
          </p:cNvPr>
          <p:cNvGrpSpPr/>
          <p:nvPr/>
        </p:nvGrpSpPr>
        <p:grpSpPr>
          <a:xfrm>
            <a:off x="-228600" y="631313"/>
            <a:ext cx="3279913" cy="657079"/>
            <a:chOff x="-228600" y="631313"/>
            <a:chExt cx="3279913" cy="65707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4E2B624-0405-469D-B264-44D840840DAB}"/>
                </a:ext>
              </a:extLst>
            </p:cNvPr>
            <p:cNvSpPr/>
            <p:nvPr/>
          </p:nvSpPr>
          <p:spPr>
            <a:xfrm>
              <a:off x="576471" y="631313"/>
              <a:ext cx="2474842" cy="657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dirty="0">
                  <a:solidFill>
                    <a:schemeClr val="accent1">
                      <a:lumMod val="75000"/>
                    </a:schemeClr>
                  </a:solidFill>
                  <a:latin typeface="+mj-ea"/>
                </a:rPr>
                <a:t>模型构建</a:t>
              </a: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02212A4C-AB9B-454E-B454-726AE5DA6F60}"/>
                </a:ext>
              </a:extLst>
            </p:cNvPr>
            <p:cNvGrpSpPr/>
            <p:nvPr/>
          </p:nvGrpSpPr>
          <p:grpSpPr>
            <a:xfrm>
              <a:off x="-228600" y="764274"/>
              <a:ext cx="634030" cy="383292"/>
              <a:chOff x="10627004" y="3081131"/>
              <a:chExt cx="1150867" cy="695738"/>
            </a:xfrm>
          </p:grpSpPr>
          <p:sp>
            <p:nvSpPr>
              <p:cNvPr id="23" name="箭头: V 形 22">
                <a:extLst>
                  <a:ext uri="{FF2B5EF4-FFF2-40B4-BE49-F238E27FC236}">
                    <a16:creationId xmlns:a16="http://schemas.microsoft.com/office/drawing/2014/main" id="{F1506501-5770-4CAB-BD76-1996F1954EDE}"/>
                  </a:ext>
                </a:extLst>
              </p:cNvPr>
              <p:cNvSpPr/>
              <p:nvPr/>
            </p:nvSpPr>
            <p:spPr>
              <a:xfrm>
                <a:off x="11082133" y="3081131"/>
                <a:ext cx="695738" cy="695738"/>
              </a:xfrm>
              <a:prstGeom prst="chevron">
                <a:avLst>
                  <a:gd name="adj" fmla="val 5892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箭头: V 形 23">
                <a:extLst>
                  <a:ext uri="{FF2B5EF4-FFF2-40B4-BE49-F238E27FC236}">
                    <a16:creationId xmlns:a16="http://schemas.microsoft.com/office/drawing/2014/main" id="{4F360E67-6171-4179-8AEB-7CDFFAF070AF}"/>
                  </a:ext>
                </a:extLst>
              </p:cNvPr>
              <p:cNvSpPr/>
              <p:nvPr/>
            </p:nvSpPr>
            <p:spPr>
              <a:xfrm>
                <a:off x="10627004" y="3081131"/>
                <a:ext cx="695738" cy="695738"/>
              </a:xfrm>
              <a:prstGeom prst="chevron">
                <a:avLst>
                  <a:gd name="adj" fmla="val 5892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924EE02-5E6E-4561-9E2D-325CA0BC9589}"/>
              </a:ext>
            </a:extLst>
          </p:cNvPr>
          <p:cNvGrpSpPr/>
          <p:nvPr/>
        </p:nvGrpSpPr>
        <p:grpSpPr>
          <a:xfrm>
            <a:off x="-228600" y="764274"/>
            <a:ext cx="634030" cy="383292"/>
            <a:chOff x="10627004" y="3081131"/>
            <a:chExt cx="1150867" cy="695738"/>
          </a:xfrm>
        </p:grpSpPr>
        <p:sp>
          <p:nvSpPr>
            <p:cNvPr id="33" name="箭头: V 形 32">
              <a:extLst>
                <a:ext uri="{FF2B5EF4-FFF2-40B4-BE49-F238E27FC236}">
                  <a16:creationId xmlns:a16="http://schemas.microsoft.com/office/drawing/2014/main" id="{0CE063AE-DB97-4DA6-BB6A-98D533C8FD58}"/>
                </a:ext>
              </a:extLst>
            </p:cNvPr>
            <p:cNvSpPr/>
            <p:nvPr/>
          </p:nvSpPr>
          <p:spPr>
            <a:xfrm>
              <a:off x="11082133" y="3081131"/>
              <a:ext cx="695738" cy="695738"/>
            </a:xfrm>
            <a:prstGeom prst="chevron">
              <a:avLst>
                <a:gd name="adj" fmla="val 5892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13520AB2-BCC3-4551-B5D8-040316F9D68C}"/>
                </a:ext>
              </a:extLst>
            </p:cNvPr>
            <p:cNvSpPr/>
            <p:nvPr/>
          </p:nvSpPr>
          <p:spPr>
            <a:xfrm>
              <a:off x="10627004" y="3081131"/>
              <a:ext cx="695738" cy="695738"/>
            </a:xfrm>
            <a:prstGeom prst="chevron">
              <a:avLst>
                <a:gd name="adj" fmla="val 5892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C72CE8C-1A08-4365-A52E-171E898D29EF}"/>
              </a:ext>
            </a:extLst>
          </p:cNvPr>
          <p:cNvGrpSpPr/>
          <p:nvPr/>
        </p:nvGrpSpPr>
        <p:grpSpPr>
          <a:xfrm>
            <a:off x="-228600" y="764274"/>
            <a:ext cx="634030" cy="383292"/>
            <a:chOff x="10627004" y="3081131"/>
            <a:chExt cx="1150867" cy="695738"/>
          </a:xfrm>
        </p:grpSpPr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96458E4E-4C38-4721-8881-E9A801A71037}"/>
                </a:ext>
              </a:extLst>
            </p:cNvPr>
            <p:cNvSpPr/>
            <p:nvPr/>
          </p:nvSpPr>
          <p:spPr>
            <a:xfrm>
              <a:off x="11082133" y="3081131"/>
              <a:ext cx="695738" cy="695738"/>
            </a:xfrm>
            <a:prstGeom prst="chevron">
              <a:avLst>
                <a:gd name="adj" fmla="val 5892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箭头: V 形 36">
              <a:extLst>
                <a:ext uri="{FF2B5EF4-FFF2-40B4-BE49-F238E27FC236}">
                  <a16:creationId xmlns:a16="http://schemas.microsoft.com/office/drawing/2014/main" id="{9031EE86-F2B6-4EB5-B23B-D061914F6326}"/>
                </a:ext>
              </a:extLst>
            </p:cNvPr>
            <p:cNvSpPr/>
            <p:nvPr/>
          </p:nvSpPr>
          <p:spPr>
            <a:xfrm>
              <a:off x="10627004" y="3081131"/>
              <a:ext cx="695738" cy="695738"/>
            </a:xfrm>
            <a:prstGeom prst="chevron">
              <a:avLst>
                <a:gd name="adj" fmla="val 5892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96A357B-64BF-4D9B-8844-FD654AC12043}"/>
              </a:ext>
            </a:extLst>
          </p:cNvPr>
          <p:cNvGrpSpPr/>
          <p:nvPr/>
        </p:nvGrpSpPr>
        <p:grpSpPr>
          <a:xfrm>
            <a:off x="4729231" y="2833987"/>
            <a:ext cx="800210" cy="800210"/>
            <a:chOff x="4727490" y="2805166"/>
            <a:chExt cx="800210" cy="800210"/>
          </a:xfrm>
          <a:noFill/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355FCB6-8597-46BE-A7B0-C4FD612235E6}"/>
                </a:ext>
              </a:extLst>
            </p:cNvPr>
            <p:cNvSpPr/>
            <p:nvPr/>
          </p:nvSpPr>
          <p:spPr>
            <a:xfrm>
              <a:off x="4727490" y="2805166"/>
              <a:ext cx="800210" cy="8002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7026C467-F5AE-4F88-8C0D-9D9F77BCBC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61099" y="3020846"/>
              <a:ext cx="268330" cy="394987"/>
            </a:xfrm>
            <a:custGeom>
              <a:avLst/>
              <a:gdLst>
                <a:gd name="T0" fmla="*/ 85 w 94"/>
                <a:gd name="T1" fmla="*/ 44 h 140"/>
                <a:gd name="T2" fmla="*/ 45 w 94"/>
                <a:gd name="T3" fmla="*/ 90 h 140"/>
                <a:gd name="T4" fmla="*/ 26 w 94"/>
                <a:gd name="T5" fmla="*/ 105 h 140"/>
                <a:gd name="T6" fmla="*/ 26 w 94"/>
                <a:gd name="T7" fmla="*/ 108 h 140"/>
                <a:gd name="T8" fmla="*/ 35 w 94"/>
                <a:gd name="T9" fmla="*/ 123 h 140"/>
                <a:gd name="T10" fmla="*/ 17 w 94"/>
                <a:gd name="T11" fmla="*/ 140 h 140"/>
                <a:gd name="T12" fmla="*/ 0 w 94"/>
                <a:gd name="T13" fmla="*/ 123 h 140"/>
                <a:gd name="T14" fmla="*/ 9 w 94"/>
                <a:gd name="T15" fmla="*/ 108 h 140"/>
                <a:gd name="T16" fmla="*/ 9 w 94"/>
                <a:gd name="T17" fmla="*/ 33 h 140"/>
                <a:gd name="T18" fmla="*/ 0 w 94"/>
                <a:gd name="T19" fmla="*/ 17 h 140"/>
                <a:gd name="T20" fmla="*/ 17 w 94"/>
                <a:gd name="T21" fmla="*/ 0 h 140"/>
                <a:gd name="T22" fmla="*/ 35 w 94"/>
                <a:gd name="T23" fmla="*/ 17 h 140"/>
                <a:gd name="T24" fmla="*/ 26 w 94"/>
                <a:gd name="T25" fmla="*/ 33 h 140"/>
                <a:gd name="T26" fmla="*/ 26 w 94"/>
                <a:gd name="T27" fmla="*/ 78 h 140"/>
                <a:gd name="T28" fmla="*/ 40 w 94"/>
                <a:gd name="T29" fmla="*/ 73 h 140"/>
                <a:gd name="T30" fmla="*/ 67 w 94"/>
                <a:gd name="T31" fmla="*/ 44 h 140"/>
                <a:gd name="T32" fmla="*/ 58 w 94"/>
                <a:gd name="T33" fmla="*/ 29 h 140"/>
                <a:gd name="T34" fmla="*/ 76 w 94"/>
                <a:gd name="T35" fmla="*/ 11 h 140"/>
                <a:gd name="T36" fmla="*/ 94 w 94"/>
                <a:gd name="T37" fmla="*/ 29 h 140"/>
                <a:gd name="T38" fmla="*/ 85 w 94"/>
                <a:gd name="T39" fmla="*/ 44 h 140"/>
                <a:gd name="T40" fmla="*/ 17 w 94"/>
                <a:gd name="T41" fmla="*/ 9 h 140"/>
                <a:gd name="T42" fmla="*/ 9 w 94"/>
                <a:gd name="T43" fmla="*/ 17 h 140"/>
                <a:gd name="T44" fmla="*/ 17 w 94"/>
                <a:gd name="T45" fmla="*/ 26 h 140"/>
                <a:gd name="T46" fmla="*/ 26 w 94"/>
                <a:gd name="T47" fmla="*/ 17 h 140"/>
                <a:gd name="T48" fmla="*/ 17 w 94"/>
                <a:gd name="T49" fmla="*/ 9 h 140"/>
                <a:gd name="T50" fmla="*/ 17 w 94"/>
                <a:gd name="T51" fmla="*/ 114 h 140"/>
                <a:gd name="T52" fmla="*/ 9 w 94"/>
                <a:gd name="T53" fmla="*/ 123 h 140"/>
                <a:gd name="T54" fmla="*/ 17 w 94"/>
                <a:gd name="T55" fmla="*/ 132 h 140"/>
                <a:gd name="T56" fmla="*/ 26 w 94"/>
                <a:gd name="T57" fmla="*/ 123 h 140"/>
                <a:gd name="T58" fmla="*/ 17 w 94"/>
                <a:gd name="T59" fmla="*/ 114 h 140"/>
                <a:gd name="T60" fmla="*/ 76 w 94"/>
                <a:gd name="T61" fmla="*/ 20 h 140"/>
                <a:gd name="T62" fmla="*/ 67 w 94"/>
                <a:gd name="T63" fmla="*/ 29 h 140"/>
                <a:gd name="T64" fmla="*/ 76 w 94"/>
                <a:gd name="T65" fmla="*/ 38 h 140"/>
                <a:gd name="T66" fmla="*/ 85 w 94"/>
                <a:gd name="T67" fmla="*/ 29 h 140"/>
                <a:gd name="T68" fmla="*/ 76 w 94"/>
                <a:gd name="T69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140">
                  <a:moveTo>
                    <a:pt x="85" y="44"/>
                  </a:moveTo>
                  <a:cubicBezTo>
                    <a:pt x="84" y="77"/>
                    <a:pt x="61" y="85"/>
                    <a:pt x="45" y="90"/>
                  </a:cubicBezTo>
                  <a:cubicBezTo>
                    <a:pt x="31" y="94"/>
                    <a:pt x="26" y="96"/>
                    <a:pt x="26" y="105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31" y="111"/>
                    <a:pt x="35" y="116"/>
                    <a:pt x="35" y="123"/>
                  </a:cubicBezTo>
                  <a:cubicBezTo>
                    <a:pt x="35" y="132"/>
                    <a:pt x="27" y="140"/>
                    <a:pt x="17" y="140"/>
                  </a:cubicBezTo>
                  <a:cubicBezTo>
                    <a:pt x="8" y="140"/>
                    <a:pt x="0" y="132"/>
                    <a:pt x="0" y="123"/>
                  </a:cubicBezTo>
                  <a:cubicBezTo>
                    <a:pt x="0" y="116"/>
                    <a:pt x="3" y="111"/>
                    <a:pt x="9" y="10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3" y="29"/>
                    <a:pt x="0" y="24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4"/>
                    <a:pt x="31" y="29"/>
                    <a:pt x="26" y="33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31" y="76"/>
                    <a:pt x="36" y="74"/>
                    <a:pt x="40" y="73"/>
                  </a:cubicBezTo>
                  <a:cubicBezTo>
                    <a:pt x="57" y="67"/>
                    <a:pt x="67" y="63"/>
                    <a:pt x="67" y="44"/>
                  </a:cubicBezTo>
                  <a:cubicBezTo>
                    <a:pt x="62" y="41"/>
                    <a:pt x="58" y="36"/>
                    <a:pt x="58" y="29"/>
                  </a:cubicBezTo>
                  <a:cubicBezTo>
                    <a:pt x="58" y="19"/>
                    <a:pt x="66" y="11"/>
                    <a:pt x="76" y="11"/>
                  </a:cubicBezTo>
                  <a:cubicBezTo>
                    <a:pt x="86" y="11"/>
                    <a:pt x="94" y="19"/>
                    <a:pt x="94" y="29"/>
                  </a:cubicBezTo>
                  <a:cubicBezTo>
                    <a:pt x="94" y="36"/>
                    <a:pt x="90" y="41"/>
                    <a:pt x="85" y="44"/>
                  </a:cubicBezTo>
                  <a:close/>
                  <a:moveTo>
                    <a:pt x="17" y="9"/>
                  </a:moveTo>
                  <a:cubicBezTo>
                    <a:pt x="13" y="9"/>
                    <a:pt x="9" y="12"/>
                    <a:pt x="9" y="17"/>
                  </a:cubicBezTo>
                  <a:cubicBezTo>
                    <a:pt x="9" y="22"/>
                    <a:pt x="13" y="26"/>
                    <a:pt x="17" y="26"/>
                  </a:cubicBezTo>
                  <a:cubicBezTo>
                    <a:pt x="22" y="26"/>
                    <a:pt x="26" y="22"/>
                    <a:pt x="26" y="17"/>
                  </a:cubicBezTo>
                  <a:cubicBezTo>
                    <a:pt x="26" y="12"/>
                    <a:pt x="22" y="9"/>
                    <a:pt x="17" y="9"/>
                  </a:cubicBezTo>
                  <a:close/>
                  <a:moveTo>
                    <a:pt x="17" y="114"/>
                  </a:moveTo>
                  <a:cubicBezTo>
                    <a:pt x="13" y="114"/>
                    <a:pt x="9" y="118"/>
                    <a:pt x="9" y="123"/>
                  </a:cubicBezTo>
                  <a:cubicBezTo>
                    <a:pt x="9" y="128"/>
                    <a:pt x="13" y="132"/>
                    <a:pt x="17" y="132"/>
                  </a:cubicBezTo>
                  <a:cubicBezTo>
                    <a:pt x="22" y="132"/>
                    <a:pt x="26" y="128"/>
                    <a:pt x="26" y="123"/>
                  </a:cubicBezTo>
                  <a:cubicBezTo>
                    <a:pt x="26" y="118"/>
                    <a:pt x="22" y="114"/>
                    <a:pt x="17" y="114"/>
                  </a:cubicBezTo>
                  <a:close/>
                  <a:moveTo>
                    <a:pt x="76" y="20"/>
                  </a:moveTo>
                  <a:cubicBezTo>
                    <a:pt x="71" y="20"/>
                    <a:pt x="67" y="24"/>
                    <a:pt x="67" y="29"/>
                  </a:cubicBezTo>
                  <a:cubicBezTo>
                    <a:pt x="67" y="34"/>
                    <a:pt x="71" y="38"/>
                    <a:pt x="76" y="38"/>
                  </a:cubicBezTo>
                  <a:cubicBezTo>
                    <a:pt x="81" y="38"/>
                    <a:pt x="85" y="34"/>
                    <a:pt x="85" y="29"/>
                  </a:cubicBezTo>
                  <a:cubicBezTo>
                    <a:pt x="85" y="24"/>
                    <a:pt x="81" y="20"/>
                    <a:pt x="76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8541" tIns="64270" rIns="128541" bIns="64270" numCol="1" anchor="t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pic>
        <p:nvPicPr>
          <p:cNvPr id="76" name="图片 75">
            <a:extLst>
              <a:ext uri="{FF2B5EF4-FFF2-40B4-BE49-F238E27FC236}">
                <a16:creationId xmlns:a16="http://schemas.microsoft.com/office/drawing/2014/main" id="{BA775347-22E4-4420-BEA8-3D45C02639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028" y="293155"/>
            <a:ext cx="3896825" cy="6302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913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1056</Words>
  <Application>Microsoft Office PowerPoint</Application>
  <PresentationFormat>宽屏</PresentationFormat>
  <Paragraphs>86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黑体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2055107084@qq.com</dc:creator>
  <cp:lastModifiedBy>2055107084@qq.com</cp:lastModifiedBy>
  <cp:revision>2</cp:revision>
  <dcterms:created xsi:type="dcterms:W3CDTF">2022-04-29T15:44:05Z</dcterms:created>
  <dcterms:modified xsi:type="dcterms:W3CDTF">2022-04-30T10:21:03Z</dcterms:modified>
</cp:coreProperties>
</file>