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9-15.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Mustard</c:v>
                </c:pt>
                <c:pt idx="1">
                  <c:v>Ketchup</c:v>
                </c:pt>
                <c:pt idx="2">
                  <c:v>Mayo</c:v>
                </c:pt>
                <c:pt idx="3">
                  <c:v>Pickles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8-4E71-857D-90AFA83E16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16-22.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Mustard</c:v>
                </c:pt>
                <c:pt idx="1">
                  <c:v>Ketchup</c:v>
                </c:pt>
                <c:pt idx="2">
                  <c:v>Mayo</c:v>
                </c:pt>
                <c:pt idx="3">
                  <c:v>Pickles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B8-4E71-857D-90AFA83E16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23-30.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Mustard</c:v>
                </c:pt>
                <c:pt idx="1">
                  <c:v>Ketchup</c:v>
                </c:pt>
                <c:pt idx="2">
                  <c:v>Mayo</c:v>
                </c:pt>
                <c:pt idx="3">
                  <c:v>Pickles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B8-4E71-857D-90AFA83E1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205886495"/>
        <c:axId val="205888575"/>
        <c:axId val="203229119"/>
      </c:bar3DChart>
      <c:catAx>
        <c:axId val="20588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8575"/>
        <c:crosses val="autoZero"/>
        <c:auto val="1"/>
        <c:lblAlgn val="ctr"/>
        <c:lblOffset val="100"/>
        <c:noMultiLvlLbl val="0"/>
      </c:catAx>
      <c:valAx>
        <c:axId val="20588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6495"/>
        <c:crosses val="autoZero"/>
        <c:crossBetween val="between"/>
      </c:valAx>
      <c:serAx>
        <c:axId val="2032291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857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10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57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CC43-575C-4B4A-9CA1-448FF167604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A494-BF2D-4395-97FC-169B5665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B489-58A2-4C96-A02B-78B70EF2234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E2D2D-1963-479B-9E8E-8C1347C0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R2G Southeast Asia and Oceania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Tour Projections – Conservation Experiences</a:t>
            </a:r>
          </a:p>
          <a:p>
            <a:pPr lvl="0"/>
            <a:r>
              <a:rPr lang="en-US"/>
              <a:t>Mitchell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To promote Southeast Asia and Oceania conservation experiences worldwide</a:t>
            </a:r>
          </a:p>
          <a:p>
            <a:pPr lvl="0"/>
            <a:r>
              <a:rPr lang="en-US"/>
              <a:t>To focus attention on Australia conservation experiences</a:t>
            </a:r>
          </a:p>
          <a:p>
            <a:pPr lvl="0"/>
            <a:r>
              <a:rPr lang="en-US"/>
              <a:t>To increase revenue by 26%</a:t>
            </a:r>
          </a:p>
        </p:txBody>
      </p:sp>
    </p:spTree>
    <p:extLst>
      <p:ext uri="{BB962C8B-B14F-4D97-AF65-F5344CB8AC3E}">
        <p14:creationId xmlns:p14="http://schemas.microsoft.com/office/powerpoint/2010/main" val="18061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46364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06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 Revenue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Steady revenue growth over the past five years</a:t>
            </a:r>
          </a:p>
          <a:p>
            <a:pPr lvl="0"/>
            <a:r>
              <a:rPr lang="en-US"/>
              <a:t>Goal is 26% growth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48639"/>
              </p:ext>
            </p:extLst>
          </p:nvPr>
        </p:nvGraphicFramePr>
        <p:xfrm>
          <a:off x="2398713" y="3973513"/>
          <a:ext cx="97155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9715590" imgH="1571783" progId="Excel.Sheet.12">
                  <p:embed/>
                </p:oleObj>
              </mc:Choice>
              <mc:Fallback>
                <p:oleObj name="Worksheet" r:id="rId3" imgW="9715590" imgH="15717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8713" y="3973513"/>
                        <a:ext cx="971550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37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Australia Experiences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Two Australia conservation experiences added </a:t>
            </a:r>
          </a:p>
          <a:p>
            <a:pPr lvl="0"/>
            <a:r>
              <a:rPr lang="en-US"/>
              <a:t>Projected revenue for Australia conservation experiences</a:t>
            </a:r>
          </a:p>
        </p:txBody>
      </p:sp>
    </p:spTree>
    <p:extLst>
      <p:ext uri="{BB962C8B-B14F-4D97-AF65-F5344CB8AC3E}">
        <p14:creationId xmlns:p14="http://schemas.microsoft.com/office/powerpoint/2010/main" val="367283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All our Southeast Asia and Oceania conservation experiences continue to attract volunteers throughout the year </a:t>
            </a:r>
          </a:p>
          <a:p>
            <a:pPr lvl="0"/>
            <a:r>
              <a:rPr lang="en-US"/>
              <a:t>Additional Australia conservation experiences to be developed </a:t>
            </a:r>
          </a:p>
          <a:p>
            <a:pPr lvl="0"/>
            <a:r>
              <a:rPr lang="en-US"/>
              <a:t>Southeast Asia and Oceania projected to be one of the top three R2G Regions worldwide </a:t>
            </a:r>
          </a:p>
        </p:txBody>
      </p:sp>
    </p:spTree>
    <p:extLst>
      <p:ext uri="{BB962C8B-B14F-4D97-AF65-F5344CB8AC3E}">
        <p14:creationId xmlns:p14="http://schemas.microsoft.com/office/powerpoint/2010/main" val="27656360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105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Worksheet</vt:lpstr>
      <vt:lpstr>R2G Southeast Asia and Oceania Region</vt:lpstr>
      <vt:lpstr>Sales Mission</vt:lpstr>
      <vt:lpstr>PowerPoint Presentation</vt:lpstr>
      <vt:lpstr>Tour Revenue</vt:lpstr>
      <vt:lpstr>Australia Experiences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VB-Wilson, Mitchell (Virginia Beach)</dc:creator>
  <cp:lastModifiedBy>mitchell wilson</cp:lastModifiedBy>
  <cp:revision>6</cp:revision>
  <dcterms:created xsi:type="dcterms:W3CDTF">2019-01-15T13:12:14Z</dcterms:created>
  <dcterms:modified xsi:type="dcterms:W3CDTF">2020-01-23T21:30:03Z</dcterms:modified>
</cp:coreProperties>
</file>