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png" Type="http://schemas.openxmlformats.org/officeDocument/2006/relationships/image"/><Relationship Id="rId2" Target="../media/image6.gif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-3316603" y="46028"/>
            <a:ext cx="9524162" cy="10275191"/>
            <a:chOff x="0" y="0"/>
            <a:chExt cx="75339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53391" cy="812800"/>
            </a:xfrm>
            <a:custGeom>
              <a:avLst/>
              <a:gdLst/>
              <a:ahLst/>
              <a:cxnLst/>
              <a:rect r="r" b="b" t="t" l="l"/>
              <a:pathLst>
                <a:path h="812800" w="753391">
                  <a:moveTo>
                    <a:pt x="376696" y="0"/>
                  </a:moveTo>
                  <a:cubicBezTo>
                    <a:pt x="168652" y="0"/>
                    <a:pt x="0" y="181951"/>
                    <a:pt x="0" y="406400"/>
                  </a:cubicBezTo>
                  <a:cubicBezTo>
                    <a:pt x="0" y="630849"/>
                    <a:pt x="168652" y="812800"/>
                    <a:pt x="376696" y="812800"/>
                  </a:cubicBezTo>
                  <a:cubicBezTo>
                    <a:pt x="584739" y="812800"/>
                    <a:pt x="753391" y="630849"/>
                    <a:pt x="753391" y="406400"/>
                  </a:cubicBezTo>
                  <a:cubicBezTo>
                    <a:pt x="753391" y="181951"/>
                    <a:pt x="584739" y="0"/>
                    <a:pt x="376696" y="0"/>
                  </a:cubicBez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0630" y="0"/>
              <a:ext cx="61213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84561" y="2375286"/>
            <a:ext cx="4933934" cy="4933915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582882" y="4170148"/>
            <a:ext cx="12173624" cy="122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9">
                <a:solidFill>
                  <a:srgbClr val="000000"/>
                </a:solidFill>
                <a:latin typeface="Arial Bold"/>
              </a:rPr>
              <a:t>Trabalho de TLP</a:t>
            </a:r>
          </a:p>
          <a:p>
            <a:pPr algn="ctr">
              <a:lnSpc>
                <a:spcPts val="4660"/>
              </a:lnSpc>
            </a:pPr>
            <a:r>
              <a:rPr lang="en-US" sz="3329">
                <a:solidFill>
                  <a:srgbClr val="000000"/>
                </a:solidFill>
                <a:latin typeface="Arial Bold"/>
              </a:rPr>
              <a:t>Tema</a:t>
            </a:r>
            <a:r>
              <a:rPr lang="en-US" sz="3329">
                <a:solidFill>
                  <a:srgbClr val="000000"/>
                </a:solidFill>
                <a:latin typeface="Arial"/>
              </a:rPr>
              <a:t> : Introdução sobre informática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57047" y="904875"/>
            <a:ext cx="10993657" cy="217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8"/>
              </a:lnSpc>
            </a:pPr>
            <a:r>
              <a:rPr lang="en-US" sz="3006">
                <a:solidFill>
                  <a:srgbClr val="000000"/>
                </a:solidFill>
                <a:latin typeface="Arial Bold"/>
              </a:rPr>
              <a:t>ESCOLAS PITRUCA</a:t>
            </a:r>
          </a:p>
          <a:p>
            <a:pPr algn="ctr">
              <a:lnSpc>
                <a:spcPts val="4208"/>
              </a:lnSpc>
            </a:pPr>
            <a:r>
              <a:rPr lang="en-US" sz="3006">
                <a:solidFill>
                  <a:srgbClr val="000000"/>
                </a:solidFill>
                <a:latin typeface="Arial Bold"/>
              </a:rPr>
              <a:t>ENSINO PARTIRCULAR</a:t>
            </a:r>
          </a:p>
          <a:p>
            <a:pPr algn="ctr">
              <a:lnSpc>
                <a:spcPts val="4208"/>
              </a:lnSpc>
            </a:pPr>
            <a:r>
              <a:rPr lang="en-US" sz="3006">
                <a:solidFill>
                  <a:srgbClr val="000000"/>
                </a:solidFill>
                <a:latin typeface="Arial Bold"/>
              </a:rPr>
              <a:t>COMPLEXO ESCOLAR PRIVADO PITRUCA-CAMAMA</a:t>
            </a:r>
          </a:p>
          <a:p>
            <a:pPr algn="ctr">
              <a:lnSpc>
                <a:spcPts val="420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923795" y="7610638"/>
            <a:ext cx="5329708" cy="164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8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Arial"/>
                <a:ea typeface="Arial"/>
              </a:rPr>
              <a:t>CLASSE: 11°</a:t>
            </a:r>
          </a:p>
          <a:p>
            <a:pPr>
              <a:lnSpc>
                <a:spcPts val="4208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Arial"/>
              </a:rPr>
              <a:t>CURSO: Informática</a:t>
            </a:r>
          </a:p>
          <a:p>
            <a:pPr>
              <a:lnSpc>
                <a:spcPts val="4208"/>
              </a:lnSpc>
              <a:spcBef>
                <a:spcPct val="0"/>
              </a:spcBef>
            </a:pPr>
            <a:r>
              <a:rPr lang="en-US" sz="3006">
                <a:solidFill>
                  <a:srgbClr val="000000"/>
                </a:solidFill>
                <a:latin typeface="Arial"/>
              </a:rPr>
              <a:t>SALA: 32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6157281"/>
            <a:ext cx="5331079" cy="2803115"/>
          </a:xfrm>
          <a:custGeom>
            <a:avLst/>
            <a:gdLst/>
            <a:ahLst/>
            <a:cxnLst/>
            <a:rect r="r" b="b" t="t" l="l"/>
            <a:pathLst>
              <a:path h="2803115" w="5331079">
                <a:moveTo>
                  <a:pt x="0" y="0"/>
                </a:moveTo>
                <a:lnTo>
                  <a:pt x="5331079" y="0"/>
                </a:lnTo>
                <a:lnTo>
                  <a:pt x="5331079" y="2803116"/>
                </a:lnTo>
                <a:lnTo>
                  <a:pt x="0" y="2803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48364" y="6457124"/>
            <a:ext cx="3640107" cy="2801176"/>
          </a:xfrm>
          <a:custGeom>
            <a:avLst/>
            <a:gdLst/>
            <a:ahLst/>
            <a:cxnLst/>
            <a:rect r="r" b="b" t="t" l="l"/>
            <a:pathLst>
              <a:path h="2801176" w="3640107">
                <a:moveTo>
                  <a:pt x="0" y="0"/>
                </a:moveTo>
                <a:lnTo>
                  <a:pt x="3640107" y="0"/>
                </a:lnTo>
                <a:lnTo>
                  <a:pt x="3640107" y="2801176"/>
                </a:lnTo>
                <a:lnTo>
                  <a:pt x="0" y="2801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4225" y="2266157"/>
            <a:ext cx="8548246" cy="425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6310" indent="-258155" lvl="1">
              <a:lnSpc>
                <a:spcPts val="3348"/>
              </a:lnSpc>
              <a:buFont typeface="Arial"/>
              <a:buChar char="•"/>
            </a:pPr>
            <a:r>
              <a:rPr lang="en-US" sz="2391">
                <a:solidFill>
                  <a:srgbClr val="000000"/>
                </a:solidFill>
                <a:latin typeface="Arial Semi-Bold"/>
              </a:rPr>
              <a:t>Ciência da Computação:</a:t>
            </a:r>
          </a:p>
          <a:p>
            <a:pPr algn="just">
              <a:lnSpc>
                <a:spcPts val="3348"/>
              </a:lnSpc>
            </a:pPr>
          </a:p>
          <a:p>
            <a:pPr algn="just">
              <a:lnSpc>
                <a:spcPts val="3348"/>
              </a:lnSpc>
            </a:pPr>
            <a:r>
              <a:rPr lang="en-US" sz="2391">
                <a:solidFill>
                  <a:srgbClr val="000000"/>
                </a:solidFill>
                <a:latin typeface="Arial Semi-Bold"/>
              </a:rPr>
              <a:t>Algoritmos e Estruturas de Dados:</a:t>
            </a:r>
            <a:r>
              <a:rPr lang="en-US" sz="2391">
                <a:solidFill>
                  <a:srgbClr val="000000"/>
                </a:solidFill>
                <a:latin typeface="Arial"/>
              </a:rPr>
              <a:t> Desenvolvimento e análise de algoritmos eficientes e estruturas de dados.</a:t>
            </a:r>
          </a:p>
          <a:p>
            <a:pPr algn="just">
              <a:lnSpc>
                <a:spcPts val="3348"/>
              </a:lnSpc>
            </a:pPr>
            <a:r>
              <a:rPr lang="en-US" sz="2391">
                <a:solidFill>
                  <a:srgbClr val="000000"/>
                </a:solidFill>
                <a:latin typeface="Arial Semi-Bold"/>
              </a:rPr>
              <a:t>Teoria da Computação:</a:t>
            </a:r>
            <a:r>
              <a:rPr lang="en-US" sz="2391">
                <a:solidFill>
                  <a:srgbClr val="000000"/>
                </a:solidFill>
                <a:latin typeface="Arial"/>
              </a:rPr>
              <a:t> Estudo formal da computabilidade e complexidade computacional.</a:t>
            </a:r>
          </a:p>
          <a:p>
            <a:pPr algn="just">
              <a:lnSpc>
                <a:spcPts val="3348"/>
              </a:lnSpc>
            </a:pPr>
            <a:r>
              <a:rPr lang="en-US" sz="2391">
                <a:solidFill>
                  <a:srgbClr val="000000"/>
                </a:solidFill>
                <a:latin typeface="Arial Semi-Bold"/>
              </a:rPr>
              <a:t>Linguagens de Programação:</a:t>
            </a:r>
            <a:r>
              <a:rPr lang="en-US" sz="2391">
                <a:solidFill>
                  <a:srgbClr val="000000"/>
                </a:solidFill>
                <a:latin typeface="Arial"/>
              </a:rPr>
              <a:t> Desenvolvimento, design e implementação de linguagens de programação.</a:t>
            </a:r>
          </a:p>
          <a:p>
            <a:pPr algn="just">
              <a:lnSpc>
                <a:spcPts val="3348"/>
              </a:lnSpc>
            </a:pPr>
          </a:p>
          <a:p>
            <a:pPr algn="just">
              <a:lnSpc>
                <a:spcPts val="334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229321" y="2256632"/>
            <a:ext cx="8678193" cy="390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3"/>
              </a:lnSpc>
              <a:spcBef>
                <a:spcPct val="0"/>
              </a:spcBef>
            </a:pPr>
            <a:r>
              <a:rPr lang="en-US" sz="2431">
                <a:solidFill>
                  <a:srgbClr val="000000"/>
                </a:solidFill>
                <a:latin typeface="Arial"/>
              </a:rPr>
              <a:t>2.</a:t>
            </a:r>
            <a:r>
              <a:rPr lang="en-US" sz="2431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31">
                <a:solidFill>
                  <a:srgbClr val="000000"/>
                </a:solidFill>
                <a:latin typeface="Arial Bold"/>
              </a:rPr>
              <a:t>Engenharia de Software:</a:t>
            </a:r>
          </a:p>
          <a:p>
            <a:pPr algn="just">
              <a:lnSpc>
                <a:spcPts val="3403"/>
              </a:lnSpc>
              <a:spcBef>
                <a:spcPct val="0"/>
              </a:spcBef>
            </a:pPr>
          </a:p>
          <a:p>
            <a:pPr algn="just">
              <a:lnSpc>
                <a:spcPts val="3403"/>
              </a:lnSpc>
              <a:spcBef>
                <a:spcPct val="0"/>
              </a:spcBef>
            </a:pPr>
            <a:r>
              <a:rPr lang="en-US" sz="2431">
                <a:solidFill>
                  <a:srgbClr val="000000"/>
                </a:solidFill>
                <a:latin typeface="Arial Bold"/>
              </a:rPr>
              <a:t>Desenvolvimento de Software</a:t>
            </a:r>
            <a:r>
              <a:rPr lang="en-US" sz="2431">
                <a:solidFill>
                  <a:srgbClr val="000000"/>
                </a:solidFill>
                <a:latin typeface="Arial"/>
              </a:rPr>
              <a:t>: Processo de desenvolvimento de software, metodologias ágeis, práticas de engenharia de software.</a:t>
            </a:r>
          </a:p>
          <a:p>
            <a:pPr algn="just">
              <a:lnSpc>
                <a:spcPts val="3403"/>
              </a:lnSpc>
              <a:spcBef>
                <a:spcPct val="0"/>
              </a:spcBef>
            </a:pPr>
            <a:r>
              <a:rPr lang="en-US" sz="2431">
                <a:solidFill>
                  <a:srgbClr val="000000"/>
                </a:solidFill>
                <a:latin typeface="Arial Bold"/>
              </a:rPr>
              <a:t>Testes de Software</a:t>
            </a:r>
            <a:r>
              <a:rPr lang="en-US" sz="2431">
                <a:solidFill>
                  <a:srgbClr val="000000"/>
                </a:solidFill>
                <a:latin typeface="Arial"/>
              </a:rPr>
              <a:t>: Métodos e técnicas para teste de software.</a:t>
            </a:r>
          </a:p>
          <a:p>
            <a:pPr algn="just">
              <a:lnSpc>
                <a:spcPts val="3403"/>
              </a:lnSpc>
              <a:spcBef>
                <a:spcPct val="0"/>
              </a:spcBef>
            </a:pPr>
            <a:r>
              <a:rPr lang="en-US" sz="2431">
                <a:solidFill>
                  <a:srgbClr val="000000"/>
                </a:solidFill>
                <a:latin typeface="Arial Bold"/>
              </a:rPr>
              <a:t>Gerenciamento de Projetos de Software</a:t>
            </a:r>
            <a:r>
              <a:rPr lang="en-US" sz="2431">
                <a:solidFill>
                  <a:srgbClr val="000000"/>
                </a:solidFill>
                <a:latin typeface="Arial"/>
              </a:rPr>
              <a:t>: Gestão de projetos, planejamento e controle de projetos de software.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48053" y="876300"/>
            <a:ext cx="8848835" cy="140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2"/>
              </a:lnSpc>
              <a:spcBef>
                <a:spcPct val="0"/>
              </a:spcBef>
            </a:pPr>
            <a:r>
              <a:rPr lang="en-US" sz="3852">
                <a:solidFill>
                  <a:srgbClr val="000000"/>
                </a:solidFill>
                <a:latin typeface="Arial Bold"/>
              </a:rPr>
              <a:t>Ciência da computação e Engenharia de software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15212" y="6560941"/>
            <a:ext cx="2580580" cy="2580580"/>
          </a:xfrm>
          <a:custGeom>
            <a:avLst/>
            <a:gdLst/>
            <a:ahLst/>
            <a:cxnLst/>
            <a:rect r="r" b="b" t="t" l="l"/>
            <a:pathLst>
              <a:path h="2580580" w="2580580">
                <a:moveTo>
                  <a:pt x="0" y="0"/>
                </a:moveTo>
                <a:lnTo>
                  <a:pt x="2580580" y="0"/>
                </a:lnTo>
                <a:lnTo>
                  <a:pt x="2580580" y="2580581"/>
                </a:lnTo>
                <a:lnTo>
                  <a:pt x="0" y="2580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36833" y="6381400"/>
            <a:ext cx="4147724" cy="2760122"/>
          </a:xfrm>
          <a:custGeom>
            <a:avLst/>
            <a:gdLst/>
            <a:ahLst/>
            <a:cxnLst/>
            <a:rect r="r" b="b" t="t" l="l"/>
            <a:pathLst>
              <a:path h="2760122" w="4147724">
                <a:moveTo>
                  <a:pt x="0" y="0"/>
                </a:moveTo>
                <a:lnTo>
                  <a:pt x="4147723" y="0"/>
                </a:lnTo>
                <a:lnTo>
                  <a:pt x="4147723" y="2760122"/>
                </a:lnTo>
                <a:lnTo>
                  <a:pt x="0" y="2760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63365" y="5987745"/>
            <a:ext cx="5642034" cy="3385220"/>
          </a:xfrm>
          <a:custGeom>
            <a:avLst/>
            <a:gdLst/>
            <a:ahLst/>
            <a:cxnLst/>
            <a:rect r="r" b="b" t="t" l="l"/>
            <a:pathLst>
              <a:path h="3385220" w="5642034">
                <a:moveTo>
                  <a:pt x="0" y="0"/>
                </a:moveTo>
                <a:lnTo>
                  <a:pt x="5642033" y="0"/>
                </a:lnTo>
                <a:lnTo>
                  <a:pt x="5642033" y="3385220"/>
                </a:lnTo>
                <a:lnTo>
                  <a:pt x="0" y="3385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6883" y="2415377"/>
            <a:ext cx="8606138" cy="3682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2"/>
              </a:lnSpc>
              <a:spcBef>
                <a:spcPct val="0"/>
              </a:spcBef>
            </a:pPr>
            <a:r>
              <a:rPr lang="en-US" sz="2308">
                <a:solidFill>
                  <a:srgbClr val="000000"/>
                </a:solidFill>
                <a:latin typeface="Arial Bold"/>
              </a:rPr>
              <a:t>Inteligência Artificial e Aprendizado de Máquina:</a:t>
            </a:r>
          </a:p>
          <a:p>
            <a:pPr algn="just">
              <a:lnSpc>
                <a:spcPts val="3232"/>
              </a:lnSpc>
              <a:spcBef>
                <a:spcPct val="0"/>
              </a:spcBef>
            </a:pPr>
          </a:p>
          <a:p>
            <a:pPr algn="just">
              <a:lnSpc>
                <a:spcPts val="3232"/>
              </a:lnSpc>
              <a:spcBef>
                <a:spcPct val="0"/>
              </a:spcBef>
            </a:pPr>
            <a:r>
              <a:rPr lang="en-US" sz="2308">
                <a:solidFill>
                  <a:srgbClr val="000000"/>
                </a:solidFill>
                <a:latin typeface="Arial Bold"/>
              </a:rPr>
              <a:t>Aprendizado de Máquina</a:t>
            </a:r>
            <a:r>
              <a:rPr lang="en-US" sz="2308">
                <a:solidFill>
                  <a:srgbClr val="000000"/>
                </a:solidFill>
                <a:latin typeface="Arial"/>
              </a:rPr>
              <a:t>: Desenvolvimento de algoritmos e modelos que permitem que computadores aprendam padrões a partir de dados.</a:t>
            </a:r>
          </a:p>
          <a:p>
            <a:pPr algn="just">
              <a:lnSpc>
                <a:spcPts val="3232"/>
              </a:lnSpc>
              <a:spcBef>
                <a:spcPct val="0"/>
              </a:spcBef>
            </a:pPr>
            <a:r>
              <a:rPr lang="en-US" sz="2308">
                <a:solidFill>
                  <a:srgbClr val="000000"/>
                </a:solidFill>
                <a:latin typeface="Arial Bold"/>
              </a:rPr>
              <a:t>Processamento de Linguagem Natura</a:t>
            </a:r>
            <a:r>
              <a:rPr lang="en-US" sz="2308">
                <a:solidFill>
                  <a:srgbClr val="000000"/>
                </a:solidFill>
                <a:latin typeface="Arial"/>
              </a:rPr>
              <a:t>l: Compreensão e geração de linguagem natural por computadores.</a:t>
            </a:r>
          </a:p>
          <a:p>
            <a:pPr algn="just">
              <a:lnSpc>
                <a:spcPts val="3232"/>
              </a:lnSpc>
              <a:spcBef>
                <a:spcPct val="0"/>
              </a:spcBef>
            </a:pPr>
            <a:r>
              <a:rPr lang="en-US" sz="2308">
                <a:solidFill>
                  <a:srgbClr val="000000"/>
                </a:solidFill>
                <a:latin typeface="Arial Bold"/>
              </a:rPr>
              <a:t>Visão Computaciona</a:t>
            </a:r>
            <a:r>
              <a:rPr lang="en-US" sz="2308">
                <a:solidFill>
                  <a:srgbClr val="000000"/>
                </a:solidFill>
                <a:latin typeface="Arial"/>
              </a:rPr>
              <a:t>l: Capacidade de computadores interpretarem e compreenderem o conteúdo visual.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65856" y="2415377"/>
            <a:ext cx="9222144" cy="334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0"/>
              </a:lnSpc>
              <a:spcBef>
                <a:spcPct val="0"/>
              </a:spcBef>
            </a:pPr>
            <a:r>
              <a:rPr lang="en-US" sz="2378">
                <a:solidFill>
                  <a:srgbClr val="000000"/>
                </a:solidFill>
                <a:latin typeface="Arial Bold"/>
              </a:rPr>
              <a:t>Redes de Computadores:</a:t>
            </a:r>
          </a:p>
          <a:p>
            <a:pPr algn="just">
              <a:lnSpc>
                <a:spcPts val="3330"/>
              </a:lnSpc>
              <a:spcBef>
                <a:spcPct val="0"/>
              </a:spcBef>
            </a:pPr>
          </a:p>
          <a:p>
            <a:pPr algn="just">
              <a:lnSpc>
                <a:spcPts val="3330"/>
              </a:lnSpc>
              <a:spcBef>
                <a:spcPct val="0"/>
              </a:spcBef>
            </a:pPr>
            <a:r>
              <a:rPr lang="en-US" sz="2378">
                <a:solidFill>
                  <a:srgbClr val="000000"/>
                </a:solidFill>
                <a:latin typeface="Arial Bold"/>
              </a:rPr>
              <a:t>Arquitetura de Redes</a:t>
            </a:r>
            <a:r>
              <a:rPr lang="en-US" sz="2378">
                <a:solidFill>
                  <a:srgbClr val="000000"/>
                </a:solidFill>
                <a:latin typeface="Arial"/>
              </a:rPr>
              <a:t>: Projeto e implementação de arquiteturas de rede.</a:t>
            </a:r>
          </a:p>
          <a:p>
            <a:pPr algn="just">
              <a:lnSpc>
                <a:spcPts val="3330"/>
              </a:lnSpc>
              <a:spcBef>
                <a:spcPct val="0"/>
              </a:spcBef>
            </a:pPr>
            <a:r>
              <a:rPr lang="en-US" sz="2378">
                <a:solidFill>
                  <a:srgbClr val="000000"/>
                </a:solidFill>
                <a:latin typeface="Arial Bold"/>
              </a:rPr>
              <a:t>Protocolos de Comunicação</a:t>
            </a:r>
            <a:r>
              <a:rPr lang="en-US" sz="2378">
                <a:solidFill>
                  <a:srgbClr val="000000"/>
                </a:solidFill>
                <a:latin typeface="Arial"/>
              </a:rPr>
              <a:t>: Desenvolvimento e análise de protocolos para comunicação em redes.</a:t>
            </a:r>
          </a:p>
          <a:p>
            <a:pPr algn="just">
              <a:lnSpc>
                <a:spcPts val="3330"/>
              </a:lnSpc>
              <a:spcBef>
                <a:spcPct val="0"/>
              </a:spcBef>
            </a:pPr>
            <a:r>
              <a:rPr lang="en-US" sz="2378">
                <a:solidFill>
                  <a:srgbClr val="000000"/>
                </a:solidFill>
                <a:latin typeface="Arial Bold"/>
              </a:rPr>
              <a:t>Segurança de Redes</a:t>
            </a:r>
            <a:r>
              <a:rPr lang="en-US" sz="2378">
                <a:solidFill>
                  <a:srgbClr val="000000"/>
                </a:solidFill>
                <a:latin typeface="Arial"/>
              </a:rPr>
              <a:t>: Proteção de sistemas e dados contra ameaças.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19583" y="742245"/>
            <a:ext cx="8848835" cy="140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2"/>
              </a:lnSpc>
              <a:spcBef>
                <a:spcPct val="0"/>
              </a:spcBef>
            </a:pPr>
            <a:r>
              <a:rPr lang="en-US" sz="3852">
                <a:solidFill>
                  <a:srgbClr val="000000"/>
                </a:solidFill>
                <a:latin typeface="Arial Bold"/>
              </a:rPr>
              <a:t>Inteligência Artificial e Redes de computador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5170" y="1740888"/>
            <a:ext cx="16972985" cy="750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5"/>
              </a:lnSpc>
              <a:spcBef>
                <a:spcPct val="0"/>
              </a:spcBef>
            </a:pPr>
          </a:p>
          <a:p>
            <a:pPr algn="just">
              <a:lnSpc>
                <a:spcPts val="3285"/>
              </a:lnSpc>
              <a:spcBef>
                <a:spcPct val="0"/>
              </a:spcBef>
            </a:pPr>
            <a:r>
              <a:rPr lang="en-US" sz="2346">
                <a:solidFill>
                  <a:srgbClr val="000000"/>
                </a:solidFill>
                <a:latin typeface="Arial"/>
              </a:rPr>
              <a:t>Em conclusão, a informática é um campo dinâmico e multidisciplinar que desempenha um papel crucial na sociedade contemporânea. Desde a sua evolução, a informática tem impulsionado inovações, transformando a maneira como vivemos, trabalhamos e nos comunicamos. Ela abrange uma ampla gama de disciplinas, desde a teoria da computação até o desenvolvimento de software, inteligência artificial, redes de computadores, segurança da informação e muito mais.</a:t>
            </a:r>
          </a:p>
          <a:p>
            <a:pPr algn="just">
              <a:lnSpc>
                <a:spcPts val="3285"/>
              </a:lnSpc>
              <a:spcBef>
                <a:spcPct val="0"/>
              </a:spcBef>
            </a:pPr>
          </a:p>
          <a:p>
            <a:pPr algn="just">
              <a:lnSpc>
                <a:spcPts val="3285"/>
              </a:lnSpc>
              <a:spcBef>
                <a:spcPct val="0"/>
              </a:spcBef>
            </a:pPr>
            <a:r>
              <a:rPr lang="en-US" sz="2346">
                <a:solidFill>
                  <a:srgbClr val="000000"/>
                </a:solidFill>
                <a:latin typeface="Arial"/>
              </a:rPr>
              <a:t>A informática não apenas possibilitou avanços tecnológicos notáveis, mas também criou novas oportunidades e desafios. O advento da internet, o crescimento exponencial do poder de processamento, a ascensão da inteligência artificial e a proliferação de dispositivos conectados são apenas algumas das tendências que definem a era da informação.</a:t>
            </a:r>
          </a:p>
          <a:p>
            <a:pPr algn="just">
              <a:lnSpc>
                <a:spcPts val="3285"/>
              </a:lnSpc>
              <a:spcBef>
                <a:spcPct val="0"/>
              </a:spcBef>
            </a:pPr>
          </a:p>
          <a:p>
            <a:pPr algn="just">
              <a:lnSpc>
                <a:spcPts val="3285"/>
              </a:lnSpc>
              <a:spcBef>
                <a:spcPct val="0"/>
              </a:spcBef>
            </a:pPr>
            <a:r>
              <a:rPr lang="en-US" sz="2346">
                <a:solidFill>
                  <a:srgbClr val="000000"/>
                </a:solidFill>
                <a:latin typeface="Arial"/>
              </a:rPr>
              <a:t>No entanto, à medida que a informática continua a moldar nosso mundo, surgem questões éticas e sociais. Desafios relacionados à privacidade, segurança cibernética, desigualdade digital e o impacto da automação no emprego requerem consideração cuidadosa e responsabilidade por parte dos profissionais da área.</a:t>
            </a:r>
          </a:p>
          <a:p>
            <a:pPr algn="just">
              <a:lnSpc>
                <a:spcPts val="3285"/>
              </a:lnSpc>
              <a:spcBef>
                <a:spcPct val="0"/>
              </a:spcBef>
            </a:pPr>
          </a:p>
          <a:p>
            <a:pPr algn="just">
              <a:lnSpc>
                <a:spcPts val="3285"/>
              </a:lnSpc>
              <a:spcBef>
                <a:spcPct val="0"/>
              </a:spcBef>
            </a:pPr>
            <a:r>
              <a:rPr lang="en-US" sz="2346">
                <a:solidFill>
                  <a:srgbClr val="000000"/>
                </a:solidFill>
                <a:latin typeface="Arial"/>
              </a:rPr>
              <a:t>Em resumo, a informática é um campo em constante evolução, repleto de oportunidades e desafios. O papel dos profissionais de informática é fundamental na criação e implementação de soluções inovadoras que melhoram a eficiência, a acessibilidade e a qualidade de vida. À medida que a tecnologia continua a avançar, a importância da informática na resolução de problemas complexos e na promoção do progresso global só se intensifica.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719583" y="743356"/>
            <a:ext cx="8848835" cy="73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2"/>
              </a:lnSpc>
              <a:spcBef>
                <a:spcPct val="0"/>
              </a:spcBef>
            </a:pPr>
            <a:r>
              <a:rPr lang="en-US" sz="3852">
                <a:solidFill>
                  <a:srgbClr val="000000"/>
                </a:solidFill>
                <a:latin typeface="Arial Bold"/>
              </a:rPr>
              <a:t>Conclusão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161422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135898" y="876300"/>
            <a:ext cx="2036802" cy="739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rial Bold"/>
              </a:rPr>
              <a:t>Tópicos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5111" y="1844040"/>
            <a:ext cx="5455279" cy="57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Arial Bold"/>
              </a:rPr>
              <a:t>• O que é a Informática?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9277" y="2564410"/>
            <a:ext cx="8448247" cy="57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Arial Bold"/>
              </a:rPr>
              <a:t>• O que é a  software e Hardware?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4601" y="3284780"/>
            <a:ext cx="6459783" cy="57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Arial Bold"/>
              </a:rPr>
              <a:t>• Tipos de Software 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6916" y="5114928"/>
            <a:ext cx="9039240" cy="57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Arial Bold"/>
              </a:rPr>
              <a:t>• O que é  Software de Programação 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6916" y="4504735"/>
            <a:ext cx="10087993" cy="57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Arial Bold"/>
              </a:rPr>
              <a:t>• O que é uma linguagem de Programação?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261735" y="3894542"/>
            <a:ext cx="7716855" cy="57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Arial Bold"/>
              </a:rPr>
              <a:t>• O que é  Algoritmo 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9277" y="5682148"/>
            <a:ext cx="9039240" cy="57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Arial Bold"/>
              </a:rPr>
              <a:t>• Como está dividido à informática 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25985" y="6303704"/>
            <a:ext cx="8090611" cy="49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1"/>
              </a:lnSpc>
              <a:spcBef>
                <a:spcPct val="0"/>
              </a:spcBef>
            </a:pPr>
            <a:r>
              <a:rPr lang="en-US" sz="2608">
                <a:solidFill>
                  <a:srgbClr val="000000"/>
                </a:solidFill>
                <a:latin typeface="Arial Bold"/>
              </a:rPr>
              <a:t>• Ciência da computação e Engenharia de software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18216" y="6809439"/>
            <a:ext cx="8090611" cy="49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1"/>
              </a:lnSpc>
              <a:spcBef>
                <a:spcPct val="0"/>
              </a:spcBef>
            </a:pPr>
            <a:r>
              <a:rPr lang="en-US" sz="2608">
                <a:solidFill>
                  <a:srgbClr val="000000"/>
                </a:solidFill>
                <a:latin typeface="Arial Bold"/>
              </a:rPr>
              <a:t>• Inteligência Artificial e Redes de computador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1736535" y="7305649"/>
            <a:ext cx="9039240" cy="57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Arial Bold"/>
              </a:rPr>
              <a:t>• Conclusão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92817" y="3292808"/>
            <a:ext cx="6872317" cy="4114800"/>
          </a:xfrm>
          <a:custGeom>
            <a:avLst/>
            <a:gdLst/>
            <a:ahLst/>
            <a:cxnLst/>
            <a:rect r="r" b="b" t="t" l="l"/>
            <a:pathLst>
              <a:path h="4114800" w="6872317">
                <a:moveTo>
                  <a:pt x="0" y="0"/>
                </a:moveTo>
                <a:lnTo>
                  <a:pt x="6872317" y="0"/>
                </a:lnTo>
                <a:lnTo>
                  <a:pt x="68723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69268" y="5920144"/>
            <a:ext cx="3299786" cy="3492796"/>
          </a:xfrm>
          <a:custGeom>
            <a:avLst/>
            <a:gdLst/>
            <a:ahLst/>
            <a:cxnLst/>
            <a:rect r="r" b="b" t="t" l="l"/>
            <a:pathLst>
              <a:path h="3492796" w="3299786">
                <a:moveTo>
                  <a:pt x="0" y="0"/>
                </a:moveTo>
                <a:lnTo>
                  <a:pt x="3299786" y="0"/>
                </a:lnTo>
                <a:lnTo>
                  <a:pt x="3299786" y="3492796"/>
                </a:lnTo>
                <a:lnTo>
                  <a:pt x="0" y="3492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33242" y="1254278"/>
            <a:ext cx="6072052" cy="70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22"/>
              </a:lnSpc>
              <a:spcBef>
                <a:spcPct val="0"/>
              </a:spcBef>
            </a:pPr>
            <a:r>
              <a:rPr lang="en-US" sz="4087">
                <a:solidFill>
                  <a:srgbClr val="000000"/>
                </a:solidFill>
                <a:latin typeface="Open Sans Bold"/>
              </a:rPr>
              <a:t>O que é a Informática?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3676" y="3175204"/>
            <a:ext cx="10639132" cy="289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5"/>
              </a:lnSpc>
              <a:spcBef>
                <a:spcPct val="0"/>
              </a:spcBef>
            </a:pPr>
            <a:r>
              <a:rPr lang="en-US" sz="2725">
                <a:solidFill>
                  <a:srgbClr val="000000"/>
                </a:solidFill>
                <a:latin typeface="Arial"/>
              </a:rPr>
              <a:t>A informática é uma área do conhecimento que lida com o estudo e o desenvolvimento de sistemas computacionais, incluindo hardware, software, redes de computadores e o processamento de informações. Ela abrange uma ampla gama de disciplinas, desde a programação de computadores até a administração de sistemas de informação.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44326" y="5379228"/>
            <a:ext cx="3151961" cy="3502179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4344326" y="8475979"/>
            <a:ext cx="739090" cy="782321"/>
          </a:xfrm>
          <a:custGeom>
            <a:avLst/>
            <a:gdLst/>
            <a:ahLst/>
            <a:cxnLst/>
            <a:rect r="r" b="b" t="t" l="l"/>
            <a:pathLst>
              <a:path h="782321" w="739090">
                <a:moveTo>
                  <a:pt x="0" y="0"/>
                </a:moveTo>
                <a:lnTo>
                  <a:pt x="739090" y="0"/>
                </a:lnTo>
                <a:lnTo>
                  <a:pt x="739090" y="782321"/>
                </a:lnTo>
                <a:lnTo>
                  <a:pt x="0" y="7823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58700" y="5143500"/>
            <a:ext cx="1410852" cy="1410852"/>
          </a:xfrm>
          <a:custGeom>
            <a:avLst/>
            <a:gdLst/>
            <a:ahLst/>
            <a:cxnLst/>
            <a:rect r="r" b="b" t="t" l="l"/>
            <a:pathLst>
              <a:path h="1410852" w="1410852">
                <a:moveTo>
                  <a:pt x="0" y="0"/>
                </a:moveTo>
                <a:lnTo>
                  <a:pt x="1410852" y="0"/>
                </a:lnTo>
                <a:lnTo>
                  <a:pt x="1410852" y="1410852"/>
                </a:lnTo>
                <a:lnTo>
                  <a:pt x="0" y="14108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55006" y="6852604"/>
            <a:ext cx="3607388" cy="2453554"/>
          </a:xfrm>
          <a:custGeom>
            <a:avLst/>
            <a:gdLst/>
            <a:ahLst/>
            <a:cxnLst/>
            <a:rect r="r" b="b" t="t" l="l"/>
            <a:pathLst>
              <a:path h="2453554" w="3607388">
                <a:moveTo>
                  <a:pt x="0" y="0"/>
                </a:moveTo>
                <a:lnTo>
                  <a:pt x="3607388" y="0"/>
                </a:lnTo>
                <a:lnTo>
                  <a:pt x="3607388" y="2453554"/>
                </a:lnTo>
                <a:lnTo>
                  <a:pt x="0" y="2453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5511" y="5390069"/>
            <a:ext cx="1486736" cy="1486736"/>
          </a:xfrm>
          <a:custGeom>
            <a:avLst/>
            <a:gdLst/>
            <a:ahLst/>
            <a:cxnLst/>
            <a:rect r="r" b="b" t="t" l="l"/>
            <a:pathLst>
              <a:path h="1486736" w="1486736">
                <a:moveTo>
                  <a:pt x="0" y="0"/>
                </a:moveTo>
                <a:lnTo>
                  <a:pt x="1486736" y="0"/>
                </a:lnTo>
                <a:lnTo>
                  <a:pt x="1486736" y="1486736"/>
                </a:lnTo>
                <a:lnTo>
                  <a:pt x="0" y="148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58022" y="5172760"/>
            <a:ext cx="1320461" cy="1957557"/>
          </a:xfrm>
          <a:custGeom>
            <a:avLst/>
            <a:gdLst/>
            <a:ahLst/>
            <a:cxnLst/>
            <a:rect r="r" b="b" t="t" l="l"/>
            <a:pathLst>
              <a:path h="1957557" w="1320461">
                <a:moveTo>
                  <a:pt x="0" y="0"/>
                </a:moveTo>
                <a:lnTo>
                  <a:pt x="1320461" y="0"/>
                </a:lnTo>
                <a:lnTo>
                  <a:pt x="1320461" y="1957558"/>
                </a:lnTo>
                <a:lnTo>
                  <a:pt x="0" y="19575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459720" y="5143500"/>
            <a:ext cx="1979874" cy="1979874"/>
          </a:xfrm>
          <a:custGeom>
            <a:avLst/>
            <a:gdLst/>
            <a:ahLst/>
            <a:cxnLst/>
            <a:rect r="r" b="b" t="t" l="l"/>
            <a:pathLst>
              <a:path h="1979874" w="1979874">
                <a:moveTo>
                  <a:pt x="0" y="0"/>
                </a:moveTo>
                <a:lnTo>
                  <a:pt x="1979874" y="0"/>
                </a:lnTo>
                <a:lnTo>
                  <a:pt x="1979874" y="1979874"/>
                </a:lnTo>
                <a:lnTo>
                  <a:pt x="0" y="19798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56324" y="7256602"/>
            <a:ext cx="2001698" cy="2001698"/>
          </a:xfrm>
          <a:custGeom>
            <a:avLst/>
            <a:gdLst/>
            <a:ahLst/>
            <a:cxnLst/>
            <a:rect r="r" b="b" t="t" l="l"/>
            <a:pathLst>
              <a:path h="2001698" w="2001698">
                <a:moveTo>
                  <a:pt x="0" y="0"/>
                </a:moveTo>
                <a:lnTo>
                  <a:pt x="2001698" y="0"/>
                </a:lnTo>
                <a:lnTo>
                  <a:pt x="2001698" y="2001698"/>
                </a:lnTo>
                <a:lnTo>
                  <a:pt x="0" y="200169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728596" y="7654193"/>
            <a:ext cx="1462248" cy="1462248"/>
          </a:xfrm>
          <a:custGeom>
            <a:avLst/>
            <a:gdLst/>
            <a:ahLst/>
            <a:cxnLst/>
            <a:rect r="r" b="b" t="t" l="l"/>
            <a:pathLst>
              <a:path h="1462248" w="1462248">
                <a:moveTo>
                  <a:pt x="0" y="0"/>
                </a:moveTo>
                <a:lnTo>
                  <a:pt x="1462247" y="0"/>
                </a:lnTo>
                <a:lnTo>
                  <a:pt x="1462247" y="1462247"/>
                </a:lnTo>
                <a:lnTo>
                  <a:pt x="0" y="146224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76287" y="1183693"/>
            <a:ext cx="8350864" cy="65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2"/>
              </a:lnSpc>
              <a:spcBef>
                <a:spcPct val="0"/>
              </a:spcBef>
            </a:pPr>
            <a:r>
              <a:rPr lang="en-US" sz="3852">
                <a:solidFill>
                  <a:srgbClr val="000000"/>
                </a:solidFill>
                <a:latin typeface="Open Sans Bold"/>
              </a:rPr>
              <a:t>O que é a  software e Hardware ?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51719" y="3177580"/>
            <a:ext cx="9035665" cy="147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2"/>
              </a:lnSpc>
              <a:spcBef>
                <a:spcPct val="0"/>
              </a:spcBef>
            </a:pPr>
            <a:r>
              <a:rPr lang="en-US" sz="2723">
                <a:solidFill>
                  <a:srgbClr val="000000"/>
                </a:solidFill>
                <a:latin typeface="Arial"/>
              </a:rPr>
              <a:t>Hardware: O estudo e desenvolvimento dos componentes físicos dos computadores, como processadores, memória, placas-mãe, discos rígidos, etc. Exemplo 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3187105"/>
            <a:ext cx="8247911" cy="194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9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Arial"/>
              </a:rPr>
              <a:t>Software: O desenvolvimento e a programação de softwares, que incluem desde sistemas operacionais até aplicativos específicos para diferentes finalidades. Exemplo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27847" y="5518869"/>
            <a:ext cx="1320461" cy="1957557"/>
          </a:xfrm>
          <a:custGeom>
            <a:avLst/>
            <a:gdLst/>
            <a:ahLst/>
            <a:cxnLst/>
            <a:rect r="r" b="b" t="t" l="l"/>
            <a:pathLst>
              <a:path h="1957557" w="1320461">
                <a:moveTo>
                  <a:pt x="0" y="0"/>
                </a:moveTo>
                <a:lnTo>
                  <a:pt x="1320462" y="0"/>
                </a:lnTo>
                <a:lnTo>
                  <a:pt x="1320462" y="1957558"/>
                </a:lnTo>
                <a:lnTo>
                  <a:pt x="0" y="195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55336" y="7573551"/>
            <a:ext cx="2001698" cy="2001698"/>
          </a:xfrm>
          <a:custGeom>
            <a:avLst/>
            <a:gdLst/>
            <a:ahLst/>
            <a:cxnLst/>
            <a:rect r="r" b="b" t="t" l="l"/>
            <a:pathLst>
              <a:path h="2001698" w="2001698">
                <a:moveTo>
                  <a:pt x="0" y="0"/>
                </a:moveTo>
                <a:lnTo>
                  <a:pt x="2001698" y="0"/>
                </a:lnTo>
                <a:lnTo>
                  <a:pt x="2001698" y="2001698"/>
                </a:lnTo>
                <a:lnTo>
                  <a:pt x="0" y="2001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98421" y="8000302"/>
            <a:ext cx="1462248" cy="1462248"/>
          </a:xfrm>
          <a:custGeom>
            <a:avLst/>
            <a:gdLst/>
            <a:ahLst/>
            <a:cxnLst/>
            <a:rect r="r" b="b" t="t" l="l"/>
            <a:pathLst>
              <a:path h="1462248" w="1462248">
                <a:moveTo>
                  <a:pt x="0" y="0"/>
                </a:moveTo>
                <a:lnTo>
                  <a:pt x="1462248" y="0"/>
                </a:lnTo>
                <a:lnTo>
                  <a:pt x="1462248" y="1462247"/>
                </a:lnTo>
                <a:lnTo>
                  <a:pt x="0" y="1462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09964" y="7573551"/>
            <a:ext cx="1809518" cy="2030858"/>
          </a:xfrm>
          <a:custGeom>
            <a:avLst/>
            <a:gdLst/>
            <a:ahLst/>
            <a:cxnLst/>
            <a:rect r="r" b="b" t="t" l="l"/>
            <a:pathLst>
              <a:path h="2030858" w="1809518">
                <a:moveTo>
                  <a:pt x="0" y="0"/>
                </a:moveTo>
                <a:lnTo>
                  <a:pt x="1809518" y="0"/>
                </a:lnTo>
                <a:lnTo>
                  <a:pt x="1809518" y="2030858"/>
                </a:lnTo>
                <a:lnTo>
                  <a:pt x="0" y="20308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893" t="0" r="-789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15275" y="5489609"/>
            <a:ext cx="2032822" cy="2032822"/>
          </a:xfrm>
          <a:custGeom>
            <a:avLst/>
            <a:gdLst/>
            <a:ahLst/>
            <a:cxnLst/>
            <a:rect r="r" b="b" t="t" l="l"/>
            <a:pathLst>
              <a:path h="2032822" w="2032822">
                <a:moveTo>
                  <a:pt x="0" y="0"/>
                </a:moveTo>
                <a:lnTo>
                  <a:pt x="2032822" y="0"/>
                </a:lnTo>
                <a:lnTo>
                  <a:pt x="2032822" y="2032822"/>
                </a:lnTo>
                <a:lnTo>
                  <a:pt x="0" y="20328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84561" y="5700087"/>
            <a:ext cx="2895868" cy="1522827"/>
          </a:xfrm>
          <a:custGeom>
            <a:avLst/>
            <a:gdLst/>
            <a:ahLst/>
            <a:cxnLst/>
            <a:rect r="r" b="b" t="t" l="l"/>
            <a:pathLst>
              <a:path h="1522827" w="2895868">
                <a:moveTo>
                  <a:pt x="0" y="0"/>
                </a:moveTo>
                <a:lnTo>
                  <a:pt x="2895868" y="0"/>
                </a:lnTo>
                <a:lnTo>
                  <a:pt x="2895868" y="1522827"/>
                </a:lnTo>
                <a:lnTo>
                  <a:pt x="0" y="15228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14354" y="5659738"/>
            <a:ext cx="1639615" cy="1639615"/>
          </a:xfrm>
          <a:custGeom>
            <a:avLst/>
            <a:gdLst/>
            <a:ahLst/>
            <a:cxnLst/>
            <a:rect r="r" b="b" t="t" l="l"/>
            <a:pathLst>
              <a:path h="1639615" w="1639615">
                <a:moveTo>
                  <a:pt x="0" y="0"/>
                </a:moveTo>
                <a:lnTo>
                  <a:pt x="1639616" y="0"/>
                </a:lnTo>
                <a:lnTo>
                  <a:pt x="1639616" y="1639616"/>
                </a:lnTo>
                <a:lnTo>
                  <a:pt x="0" y="16396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9325" y="7413414"/>
            <a:ext cx="2845315" cy="1575085"/>
          </a:xfrm>
          <a:custGeom>
            <a:avLst/>
            <a:gdLst/>
            <a:ahLst/>
            <a:cxnLst/>
            <a:rect r="r" b="b" t="t" l="l"/>
            <a:pathLst>
              <a:path h="1575085" w="2845315">
                <a:moveTo>
                  <a:pt x="0" y="0"/>
                </a:moveTo>
                <a:lnTo>
                  <a:pt x="2845315" y="0"/>
                </a:lnTo>
                <a:lnTo>
                  <a:pt x="2845315" y="1575085"/>
                </a:lnTo>
                <a:lnTo>
                  <a:pt x="0" y="15750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54216" y="7771935"/>
            <a:ext cx="1359892" cy="1359892"/>
          </a:xfrm>
          <a:custGeom>
            <a:avLst/>
            <a:gdLst/>
            <a:ahLst/>
            <a:cxnLst/>
            <a:rect r="r" b="b" t="t" l="l"/>
            <a:pathLst>
              <a:path h="1359892" w="1359892">
                <a:moveTo>
                  <a:pt x="0" y="0"/>
                </a:moveTo>
                <a:lnTo>
                  <a:pt x="1359892" y="0"/>
                </a:lnTo>
                <a:lnTo>
                  <a:pt x="1359892" y="1359892"/>
                </a:lnTo>
                <a:lnTo>
                  <a:pt x="0" y="135989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69979" y="5659738"/>
            <a:ext cx="1864321" cy="1754655"/>
          </a:xfrm>
          <a:custGeom>
            <a:avLst/>
            <a:gdLst/>
            <a:ahLst/>
            <a:cxnLst/>
            <a:rect r="r" b="b" t="t" l="l"/>
            <a:pathLst>
              <a:path h="1754655" w="1864321">
                <a:moveTo>
                  <a:pt x="0" y="0"/>
                </a:moveTo>
                <a:lnTo>
                  <a:pt x="1864321" y="0"/>
                </a:lnTo>
                <a:lnTo>
                  <a:pt x="1864321" y="1754655"/>
                </a:lnTo>
                <a:lnTo>
                  <a:pt x="0" y="17546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138622" y="5700757"/>
            <a:ext cx="1777157" cy="1672618"/>
          </a:xfrm>
          <a:custGeom>
            <a:avLst/>
            <a:gdLst/>
            <a:ahLst/>
            <a:cxnLst/>
            <a:rect r="r" b="b" t="t" l="l"/>
            <a:pathLst>
              <a:path h="1672618" w="1777157">
                <a:moveTo>
                  <a:pt x="0" y="0"/>
                </a:moveTo>
                <a:lnTo>
                  <a:pt x="1777157" y="0"/>
                </a:lnTo>
                <a:lnTo>
                  <a:pt x="1777157" y="1672618"/>
                </a:lnTo>
                <a:lnTo>
                  <a:pt x="0" y="167261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036156" y="4312893"/>
            <a:ext cx="8427512" cy="90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8"/>
              </a:lnSpc>
              <a:spcBef>
                <a:spcPct val="0"/>
              </a:spcBef>
            </a:pPr>
            <a:r>
              <a:rPr lang="en-US" sz="2434">
                <a:solidFill>
                  <a:srgbClr val="000000"/>
                </a:solidFill>
                <a:latin typeface="Arial"/>
              </a:rPr>
              <a:t>S</a:t>
            </a:r>
            <a:r>
              <a:rPr lang="en-US" sz="2434">
                <a:solidFill>
                  <a:srgbClr val="000000"/>
                </a:solidFill>
                <a:latin typeface="Arial"/>
              </a:rPr>
              <a:t>oftware de aplicação oferece funcionalidades específicas para atender às necessidades do usuário final. Exemplo 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11755" y="1076029"/>
            <a:ext cx="7039794" cy="73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2"/>
              </a:lnSpc>
              <a:spcBef>
                <a:spcPct val="0"/>
              </a:spcBef>
            </a:pPr>
            <a:r>
              <a:rPr lang="en-US" sz="3852">
                <a:solidFill>
                  <a:srgbClr val="000000"/>
                </a:solidFill>
                <a:latin typeface="Arial Bold"/>
              </a:rPr>
              <a:t> Tipos de Software.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464738"/>
            <a:ext cx="16014911" cy="141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000000"/>
                </a:solidFill>
                <a:latin typeface="Arial"/>
              </a:rPr>
              <a:t>O software é uma parte essencial da informática e refere-se a programas de computador que instruem o hardware a executar tarefas específicas. Existem dois tipos principais de software: software de sistema e software de aplicação: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9123" y="4386779"/>
            <a:ext cx="7178803" cy="123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4"/>
              </a:lnSpc>
              <a:spcBef>
                <a:spcPct val="0"/>
              </a:spcBef>
            </a:pPr>
            <a:r>
              <a:rPr lang="en-US" sz="2296">
                <a:solidFill>
                  <a:srgbClr val="000000"/>
                </a:solidFill>
                <a:latin typeface="Arial"/>
              </a:rPr>
              <a:t> Software de sistema : fornece a infraestrutura e os recursos essenciais para o funcionamento do computador. Exemplo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02973" y="4310938"/>
            <a:ext cx="9110123" cy="5118731"/>
          </a:xfrm>
          <a:custGeom>
            <a:avLst/>
            <a:gdLst/>
            <a:ahLst/>
            <a:cxnLst/>
            <a:rect r="r" b="b" t="t" l="l"/>
            <a:pathLst>
              <a:path h="5118731" w="9110123">
                <a:moveTo>
                  <a:pt x="0" y="0"/>
                </a:moveTo>
                <a:lnTo>
                  <a:pt x="9110123" y="0"/>
                </a:lnTo>
                <a:lnTo>
                  <a:pt x="9110123" y="5118731"/>
                </a:lnTo>
                <a:lnTo>
                  <a:pt x="0" y="5118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74112" y="5366388"/>
            <a:ext cx="5523131" cy="2643274"/>
          </a:xfrm>
          <a:custGeom>
            <a:avLst/>
            <a:gdLst/>
            <a:ahLst/>
            <a:cxnLst/>
            <a:rect r="r" b="b" t="t" l="l"/>
            <a:pathLst>
              <a:path h="2643274" w="5523131">
                <a:moveTo>
                  <a:pt x="0" y="0"/>
                </a:moveTo>
                <a:lnTo>
                  <a:pt x="5523131" y="0"/>
                </a:lnTo>
                <a:lnTo>
                  <a:pt x="5523131" y="2643274"/>
                </a:lnTo>
                <a:lnTo>
                  <a:pt x="0" y="2643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143" t="0" r="-1506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02281" y="1276467"/>
            <a:ext cx="9233396" cy="65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2"/>
              </a:lnSpc>
              <a:spcBef>
                <a:spcPct val="0"/>
              </a:spcBef>
            </a:pPr>
            <a:r>
              <a:rPr lang="en-US" sz="3852">
                <a:solidFill>
                  <a:srgbClr val="000000"/>
                </a:solidFill>
                <a:latin typeface="Open Sans Bold"/>
              </a:rPr>
              <a:t> O que é  Algoritmo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1108" y="2740666"/>
            <a:ext cx="16478192" cy="146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9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Arial"/>
              </a:rPr>
              <a:t>Um algoritmo é uma sequência finita de instruções ou regras bem definidas e não ambíguas para realizar uma tarefa ou resolver um problema específico. Em outras palavras, é um conjunto passo a passo de operações ou procedimentos que, quando seguidos corretamente, levarão à solução de um problema.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68174" y="5639613"/>
            <a:ext cx="3515346" cy="3468683"/>
          </a:xfrm>
          <a:custGeom>
            <a:avLst/>
            <a:gdLst/>
            <a:ahLst/>
            <a:cxnLst/>
            <a:rect r="r" b="b" t="t" l="l"/>
            <a:pathLst>
              <a:path h="3468683" w="3515346">
                <a:moveTo>
                  <a:pt x="0" y="0"/>
                </a:moveTo>
                <a:lnTo>
                  <a:pt x="3515346" y="0"/>
                </a:lnTo>
                <a:lnTo>
                  <a:pt x="3515346" y="3468683"/>
                </a:lnTo>
                <a:lnTo>
                  <a:pt x="0" y="3468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54839" y="5306411"/>
            <a:ext cx="2257975" cy="4135088"/>
          </a:xfrm>
          <a:custGeom>
            <a:avLst/>
            <a:gdLst/>
            <a:ahLst/>
            <a:cxnLst/>
            <a:rect r="r" b="b" t="t" l="l"/>
            <a:pathLst>
              <a:path h="4135088" w="2257975">
                <a:moveTo>
                  <a:pt x="0" y="0"/>
                </a:moveTo>
                <a:lnTo>
                  <a:pt x="2257975" y="0"/>
                </a:lnTo>
                <a:lnTo>
                  <a:pt x="2257975" y="4135087"/>
                </a:lnTo>
                <a:lnTo>
                  <a:pt x="0" y="4135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35543" y="6315877"/>
            <a:ext cx="4311638" cy="2414517"/>
          </a:xfrm>
          <a:custGeom>
            <a:avLst/>
            <a:gdLst/>
            <a:ahLst/>
            <a:cxnLst/>
            <a:rect r="r" b="b" t="t" l="l"/>
            <a:pathLst>
              <a:path h="2414517" w="4311638">
                <a:moveTo>
                  <a:pt x="0" y="0"/>
                </a:moveTo>
                <a:lnTo>
                  <a:pt x="4311638" y="0"/>
                </a:lnTo>
                <a:lnTo>
                  <a:pt x="4311638" y="2414517"/>
                </a:lnTo>
                <a:lnTo>
                  <a:pt x="0" y="24145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10658" y="5639613"/>
            <a:ext cx="3479053" cy="3479053"/>
          </a:xfrm>
          <a:custGeom>
            <a:avLst/>
            <a:gdLst/>
            <a:ahLst/>
            <a:cxnLst/>
            <a:rect r="r" b="b" t="t" l="l"/>
            <a:pathLst>
              <a:path h="3479053" w="3479053">
                <a:moveTo>
                  <a:pt x="0" y="0"/>
                </a:moveTo>
                <a:lnTo>
                  <a:pt x="3479053" y="0"/>
                </a:lnTo>
                <a:lnTo>
                  <a:pt x="3479053" y="3479054"/>
                </a:lnTo>
                <a:lnTo>
                  <a:pt x="0" y="34790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68174" y="2075471"/>
            <a:ext cx="17451581" cy="304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  <a:spcBef>
                <a:spcPct val="0"/>
              </a:spcBef>
            </a:pPr>
          </a:p>
          <a:p>
            <a:pPr algn="just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000000"/>
                </a:solidFill>
                <a:latin typeface="Arial"/>
              </a:rPr>
              <a:t>Uma linguagem de programação é um conjunto de regras e instruções que permite que um computador execute tarefas específicas. Ela serve como um meio de comunicação entre o programador e a máquina, facilitando a criação de software e a automação de processos.</a:t>
            </a:r>
          </a:p>
          <a:p>
            <a:pPr algn="just">
              <a:lnSpc>
                <a:spcPts val="3449"/>
              </a:lnSpc>
              <a:spcBef>
                <a:spcPct val="0"/>
              </a:spcBef>
            </a:pPr>
          </a:p>
          <a:p>
            <a:pPr algn="just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000000"/>
                </a:solidFill>
                <a:latin typeface="Arial"/>
              </a:rPr>
              <a:t>Existem muitas linguagens de programação, cada uma com suas características, propósitos e domínios de aplicação específicos. Exenplo: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88046" y="1341133"/>
            <a:ext cx="8706329" cy="6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7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Arial Bold"/>
              </a:rPr>
              <a:t>O que é uma linguagem de Programação?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3114" y="5085771"/>
            <a:ext cx="3034404" cy="3034404"/>
          </a:xfrm>
          <a:custGeom>
            <a:avLst/>
            <a:gdLst/>
            <a:ahLst/>
            <a:cxnLst/>
            <a:rect r="r" b="b" t="t" l="l"/>
            <a:pathLst>
              <a:path h="3034404" w="3034404">
                <a:moveTo>
                  <a:pt x="0" y="0"/>
                </a:moveTo>
                <a:lnTo>
                  <a:pt x="3034404" y="0"/>
                </a:lnTo>
                <a:lnTo>
                  <a:pt x="3034404" y="3034405"/>
                </a:lnTo>
                <a:lnTo>
                  <a:pt x="0" y="3034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23119" y="4930860"/>
            <a:ext cx="7234824" cy="3189316"/>
          </a:xfrm>
          <a:custGeom>
            <a:avLst/>
            <a:gdLst/>
            <a:ahLst/>
            <a:cxnLst/>
            <a:rect r="r" b="b" t="t" l="l"/>
            <a:pathLst>
              <a:path h="3189316" w="7234824">
                <a:moveTo>
                  <a:pt x="0" y="0"/>
                </a:moveTo>
                <a:lnTo>
                  <a:pt x="7234824" y="0"/>
                </a:lnTo>
                <a:lnTo>
                  <a:pt x="7234824" y="3189316"/>
                </a:lnTo>
                <a:lnTo>
                  <a:pt x="0" y="3189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08896" y="5838164"/>
            <a:ext cx="4764013" cy="2047690"/>
          </a:xfrm>
          <a:custGeom>
            <a:avLst/>
            <a:gdLst/>
            <a:ahLst/>
            <a:cxnLst/>
            <a:rect r="r" b="b" t="t" l="l"/>
            <a:pathLst>
              <a:path h="2047690" w="4764013">
                <a:moveTo>
                  <a:pt x="0" y="0"/>
                </a:moveTo>
                <a:lnTo>
                  <a:pt x="4764013" y="0"/>
                </a:lnTo>
                <a:lnTo>
                  <a:pt x="4764013" y="2047690"/>
                </a:lnTo>
                <a:lnTo>
                  <a:pt x="0" y="204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19583" y="1078125"/>
            <a:ext cx="8848835" cy="73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2"/>
              </a:lnSpc>
              <a:spcBef>
                <a:spcPct val="0"/>
              </a:spcBef>
            </a:pPr>
            <a:r>
              <a:rPr lang="en-US" sz="3852">
                <a:solidFill>
                  <a:srgbClr val="000000"/>
                </a:solidFill>
                <a:latin typeface="Arial Bold"/>
              </a:rPr>
              <a:t>O que é  Software de Programação 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3114" y="2734368"/>
            <a:ext cx="15656186" cy="138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0"/>
              </a:lnSpc>
              <a:spcBef>
                <a:spcPct val="0"/>
              </a:spcBef>
            </a:pPr>
            <a:r>
              <a:rPr lang="en-US" sz="2536">
                <a:solidFill>
                  <a:srgbClr val="000000"/>
                </a:solidFill>
                <a:latin typeface="Arial"/>
              </a:rPr>
              <a:t>Software de Programação : </a:t>
            </a:r>
            <a:r>
              <a:rPr lang="en-US" sz="2536">
                <a:solidFill>
                  <a:srgbClr val="000000"/>
                </a:solidFill>
                <a:latin typeface="Arial"/>
              </a:rPr>
              <a:t>se refere a um conjunto de ferramentas e aplicativos usados por desenvolvedores de software para criar, editar e compilar programas de computador. Esse tipo de software é essencial para o ciclo de vida do desenvolvimento de software. Exemplo: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04409"/>
            <a:ext cx="18288000" cy="682591"/>
            <a:chOff x="0" y="0"/>
            <a:chExt cx="4816593" cy="179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682591"/>
            <a:chOff x="0" y="0"/>
            <a:chExt cx="4816593" cy="179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9777"/>
            </a:xfrm>
            <a:custGeom>
              <a:avLst/>
              <a:gdLst/>
              <a:ahLst/>
              <a:cxnLst/>
              <a:rect r="r" b="b" t="t" l="l"/>
              <a:pathLst>
                <a:path h="1797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9777"/>
                  </a:lnTo>
                  <a:lnTo>
                    <a:pt x="0" y="179777"/>
                  </a:lnTo>
                  <a:close/>
                </a:path>
              </a:pathLst>
            </a:custGeom>
            <a:solidFill>
              <a:srgbClr val="EB59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25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81057" y="5689744"/>
            <a:ext cx="2934878" cy="1470647"/>
            <a:chOff x="0" y="0"/>
            <a:chExt cx="162205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2054" cy="812800"/>
            </a:xfrm>
            <a:custGeom>
              <a:avLst/>
              <a:gdLst/>
              <a:ahLst/>
              <a:cxnLst/>
              <a:rect r="r" b="b" t="t" l="l"/>
              <a:pathLst>
                <a:path h="812800" w="1622054">
                  <a:moveTo>
                    <a:pt x="811027" y="0"/>
                  </a:moveTo>
                  <a:cubicBezTo>
                    <a:pt x="363109" y="0"/>
                    <a:pt x="0" y="181951"/>
                    <a:pt x="0" y="406400"/>
                  </a:cubicBezTo>
                  <a:cubicBezTo>
                    <a:pt x="0" y="630849"/>
                    <a:pt x="363109" y="812800"/>
                    <a:pt x="811027" y="812800"/>
                  </a:cubicBezTo>
                  <a:cubicBezTo>
                    <a:pt x="1258945" y="812800"/>
                    <a:pt x="1622054" y="630849"/>
                    <a:pt x="1622054" y="406400"/>
                  </a:cubicBezTo>
                  <a:cubicBezTo>
                    <a:pt x="1622054" y="181951"/>
                    <a:pt x="1258945" y="0"/>
                    <a:pt x="81102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52068" y="0"/>
              <a:ext cx="1317919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522699" y="1022461"/>
            <a:ext cx="8848835" cy="73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2"/>
              </a:lnSpc>
              <a:spcBef>
                <a:spcPct val="0"/>
              </a:spcBef>
            </a:pPr>
            <a:r>
              <a:rPr lang="en-US" sz="3852">
                <a:solidFill>
                  <a:srgbClr val="000000"/>
                </a:solidFill>
                <a:latin typeface="Arial Bold"/>
              </a:rPr>
              <a:t>Como está dividido à informática  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3114" y="2734368"/>
            <a:ext cx="15656186" cy="138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0"/>
              </a:lnSpc>
              <a:spcBef>
                <a:spcPct val="0"/>
              </a:spcBef>
            </a:pPr>
            <a:r>
              <a:rPr lang="en-US" sz="2536">
                <a:solidFill>
                  <a:srgbClr val="000000"/>
                </a:solidFill>
                <a:latin typeface="Arial"/>
              </a:rPr>
              <a:t>A informática é um campo vasto que abrange várias áreas. Ela pode ser dividida em diferentes disciplinas e subáreas. Por exemplo: ciência da computação , engenharia de software ,redes de computador, Inteligência Artificial e Aprendizado de Máquina , Segurança da Informação, Desenvolvimento Web e etc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16494" y="6131775"/>
            <a:ext cx="5476463" cy="453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37"/>
              </a:lnSpc>
              <a:spcBef>
                <a:spcPct val="0"/>
              </a:spcBef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 Informática 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56427" y="5689744"/>
            <a:ext cx="2934878" cy="1470647"/>
            <a:chOff x="0" y="0"/>
            <a:chExt cx="1622054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22054" cy="812800"/>
            </a:xfrm>
            <a:custGeom>
              <a:avLst/>
              <a:gdLst/>
              <a:ahLst/>
              <a:cxnLst/>
              <a:rect r="r" b="b" t="t" l="l"/>
              <a:pathLst>
                <a:path h="812800" w="1622054">
                  <a:moveTo>
                    <a:pt x="811027" y="0"/>
                  </a:moveTo>
                  <a:cubicBezTo>
                    <a:pt x="363109" y="0"/>
                    <a:pt x="0" y="181951"/>
                    <a:pt x="0" y="406400"/>
                  </a:cubicBezTo>
                  <a:cubicBezTo>
                    <a:pt x="0" y="630849"/>
                    <a:pt x="363109" y="812800"/>
                    <a:pt x="811027" y="812800"/>
                  </a:cubicBezTo>
                  <a:cubicBezTo>
                    <a:pt x="1258945" y="812800"/>
                    <a:pt x="1622054" y="630849"/>
                    <a:pt x="1622054" y="406400"/>
                  </a:cubicBezTo>
                  <a:cubicBezTo>
                    <a:pt x="1622054" y="181951"/>
                    <a:pt x="1258945" y="0"/>
                    <a:pt x="81102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52068" y="0"/>
              <a:ext cx="1317919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169285" y="4021054"/>
            <a:ext cx="2934878" cy="1470647"/>
            <a:chOff x="0" y="0"/>
            <a:chExt cx="1622054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22054" cy="812800"/>
            </a:xfrm>
            <a:custGeom>
              <a:avLst/>
              <a:gdLst/>
              <a:ahLst/>
              <a:cxnLst/>
              <a:rect r="r" b="b" t="t" l="l"/>
              <a:pathLst>
                <a:path h="812800" w="1622054">
                  <a:moveTo>
                    <a:pt x="811027" y="0"/>
                  </a:moveTo>
                  <a:cubicBezTo>
                    <a:pt x="363109" y="0"/>
                    <a:pt x="0" y="181951"/>
                    <a:pt x="0" y="406400"/>
                  </a:cubicBezTo>
                  <a:cubicBezTo>
                    <a:pt x="0" y="630849"/>
                    <a:pt x="363109" y="812800"/>
                    <a:pt x="811027" y="812800"/>
                  </a:cubicBezTo>
                  <a:cubicBezTo>
                    <a:pt x="1258945" y="812800"/>
                    <a:pt x="1622054" y="630849"/>
                    <a:pt x="1622054" y="406400"/>
                  </a:cubicBezTo>
                  <a:cubicBezTo>
                    <a:pt x="1622054" y="181951"/>
                    <a:pt x="1258945" y="0"/>
                    <a:pt x="81102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52068" y="0"/>
              <a:ext cx="1317919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791555" y="5627930"/>
            <a:ext cx="2934878" cy="1470647"/>
            <a:chOff x="0" y="0"/>
            <a:chExt cx="1622054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22054" cy="812800"/>
            </a:xfrm>
            <a:custGeom>
              <a:avLst/>
              <a:gdLst/>
              <a:ahLst/>
              <a:cxnLst/>
              <a:rect r="r" b="b" t="t" l="l"/>
              <a:pathLst>
                <a:path h="812800" w="1622054">
                  <a:moveTo>
                    <a:pt x="811027" y="0"/>
                  </a:moveTo>
                  <a:cubicBezTo>
                    <a:pt x="363109" y="0"/>
                    <a:pt x="0" y="181951"/>
                    <a:pt x="0" y="406400"/>
                  </a:cubicBezTo>
                  <a:cubicBezTo>
                    <a:pt x="0" y="630849"/>
                    <a:pt x="363109" y="812800"/>
                    <a:pt x="811027" y="812800"/>
                  </a:cubicBezTo>
                  <a:cubicBezTo>
                    <a:pt x="1258945" y="812800"/>
                    <a:pt x="1622054" y="630849"/>
                    <a:pt x="1622054" y="406400"/>
                  </a:cubicBezTo>
                  <a:cubicBezTo>
                    <a:pt x="1622054" y="181951"/>
                    <a:pt x="1258945" y="0"/>
                    <a:pt x="81102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52068" y="0"/>
              <a:ext cx="1317919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63562" y="7787653"/>
            <a:ext cx="2934878" cy="1470647"/>
            <a:chOff x="0" y="0"/>
            <a:chExt cx="1622054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22054" cy="812800"/>
            </a:xfrm>
            <a:custGeom>
              <a:avLst/>
              <a:gdLst/>
              <a:ahLst/>
              <a:cxnLst/>
              <a:rect r="r" b="b" t="t" l="l"/>
              <a:pathLst>
                <a:path h="812800" w="1622054">
                  <a:moveTo>
                    <a:pt x="811027" y="0"/>
                  </a:moveTo>
                  <a:cubicBezTo>
                    <a:pt x="363109" y="0"/>
                    <a:pt x="0" y="181951"/>
                    <a:pt x="0" y="406400"/>
                  </a:cubicBezTo>
                  <a:cubicBezTo>
                    <a:pt x="0" y="630849"/>
                    <a:pt x="363109" y="812800"/>
                    <a:pt x="811027" y="812800"/>
                  </a:cubicBezTo>
                  <a:cubicBezTo>
                    <a:pt x="1258945" y="812800"/>
                    <a:pt x="1622054" y="630849"/>
                    <a:pt x="1622054" y="406400"/>
                  </a:cubicBezTo>
                  <a:cubicBezTo>
                    <a:pt x="1622054" y="181951"/>
                    <a:pt x="1258945" y="0"/>
                    <a:pt x="81102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152068" y="0"/>
              <a:ext cx="1317919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02085" y="4219097"/>
            <a:ext cx="2934878" cy="1470647"/>
            <a:chOff x="0" y="0"/>
            <a:chExt cx="1622054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22054" cy="812800"/>
            </a:xfrm>
            <a:custGeom>
              <a:avLst/>
              <a:gdLst/>
              <a:ahLst/>
              <a:cxnLst/>
              <a:rect r="r" b="b" t="t" l="l"/>
              <a:pathLst>
                <a:path h="812800" w="1622054">
                  <a:moveTo>
                    <a:pt x="811027" y="0"/>
                  </a:moveTo>
                  <a:cubicBezTo>
                    <a:pt x="363109" y="0"/>
                    <a:pt x="0" y="181951"/>
                    <a:pt x="0" y="406400"/>
                  </a:cubicBezTo>
                  <a:cubicBezTo>
                    <a:pt x="0" y="630849"/>
                    <a:pt x="363109" y="812800"/>
                    <a:pt x="811027" y="812800"/>
                  </a:cubicBezTo>
                  <a:cubicBezTo>
                    <a:pt x="1258945" y="812800"/>
                    <a:pt x="1622054" y="630849"/>
                    <a:pt x="1622054" y="406400"/>
                  </a:cubicBezTo>
                  <a:cubicBezTo>
                    <a:pt x="1622054" y="181951"/>
                    <a:pt x="1258945" y="0"/>
                    <a:pt x="81102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152068" y="0"/>
              <a:ext cx="1317919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324422" y="7616170"/>
            <a:ext cx="2934878" cy="1470647"/>
            <a:chOff x="0" y="0"/>
            <a:chExt cx="1622054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22054" cy="812800"/>
            </a:xfrm>
            <a:custGeom>
              <a:avLst/>
              <a:gdLst/>
              <a:ahLst/>
              <a:cxnLst/>
              <a:rect r="r" b="b" t="t" l="l"/>
              <a:pathLst>
                <a:path h="812800" w="1622054">
                  <a:moveTo>
                    <a:pt x="811027" y="0"/>
                  </a:moveTo>
                  <a:cubicBezTo>
                    <a:pt x="363109" y="0"/>
                    <a:pt x="0" y="181951"/>
                    <a:pt x="0" y="406400"/>
                  </a:cubicBezTo>
                  <a:cubicBezTo>
                    <a:pt x="0" y="630849"/>
                    <a:pt x="363109" y="812800"/>
                    <a:pt x="811027" y="812800"/>
                  </a:cubicBezTo>
                  <a:cubicBezTo>
                    <a:pt x="1258945" y="812800"/>
                    <a:pt x="1622054" y="630849"/>
                    <a:pt x="1622054" y="406400"/>
                  </a:cubicBezTo>
                  <a:cubicBezTo>
                    <a:pt x="1622054" y="181951"/>
                    <a:pt x="1258945" y="0"/>
                    <a:pt x="81102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152068" y="0"/>
              <a:ext cx="1317919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 flipH="true">
            <a:off x="3791305" y="6425068"/>
            <a:ext cx="34897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H="true">
            <a:off x="2531001" y="7160392"/>
            <a:ext cx="6217495" cy="6272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5104163" y="4756378"/>
            <a:ext cx="3644332" cy="93336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flipV="true">
            <a:off x="8748496" y="4954421"/>
            <a:ext cx="4953589" cy="7353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flipV="true">
            <a:off x="10215935" y="6363254"/>
            <a:ext cx="4575620" cy="618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>
            <a:off x="8748496" y="7160392"/>
            <a:ext cx="5575926" cy="11911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8" id="38"/>
          <p:cNvSpPr txBox="true"/>
          <p:nvPr/>
        </p:nvSpPr>
        <p:spPr>
          <a:xfrm rot="0">
            <a:off x="1063562" y="4336830"/>
            <a:ext cx="4973533" cy="80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000000"/>
                </a:solidFill>
                <a:latin typeface="Arial Bold"/>
              </a:rPr>
              <a:t> Ciencia da</a:t>
            </a:r>
          </a:p>
          <a:p>
            <a:pPr algn="ctr" marL="0" indent="0" lvl="0">
              <a:lnSpc>
                <a:spcPts val="3031"/>
              </a:lnSpc>
              <a:spcBef>
                <a:spcPct val="0"/>
              </a:spcBef>
            </a:pPr>
            <a:r>
              <a:rPr lang="en-US" sz="2165">
                <a:solidFill>
                  <a:srgbClr val="000000"/>
                </a:solidFill>
                <a:latin typeface="Arial Bold"/>
              </a:rPr>
              <a:t> computação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-372299" y="5941555"/>
            <a:ext cx="5476463" cy="8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Engenharia de </a:t>
            </a:r>
          </a:p>
          <a:p>
            <a:pPr algn="ctr" marL="0" indent="0" lvl="0">
              <a:lnSpc>
                <a:spcPts val="3337"/>
              </a:lnSpc>
              <a:spcBef>
                <a:spcPct val="0"/>
              </a:spcBef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software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-207230" y="8025682"/>
            <a:ext cx="5476463" cy="8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 Redes de</a:t>
            </a:r>
          </a:p>
          <a:p>
            <a:pPr algn="ctr" marL="0" indent="0" lvl="0">
              <a:lnSpc>
                <a:spcPts val="3337"/>
              </a:lnSpc>
              <a:spcBef>
                <a:spcPct val="0"/>
              </a:spcBef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 computador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053630" y="7898677"/>
            <a:ext cx="5476463" cy="8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Segurança da </a:t>
            </a:r>
          </a:p>
          <a:p>
            <a:pPr algn="ctr" marL="0" indent="0" lvl="0">
              <a:lnSpc>
                <a:spcPts val="3337"/>
              </a:lnSpc>
              <a:spcBef>
                <a:spcPct val="0"/>
              </a:spcBef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Informação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371534" y="5879740"/>
            <a:ext cx="5476463" cy="8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 Inteligência </a:t>
            </a:r>
          </a:p>
          <a:p>
            <a:pPr algn="ctr" marL="0" indent="0" lvl="0">
              <a:lnSpc>
                <a:spcPts val="3337"/>
              </a:lnSpc>
              <a:spcBef>
                <a:spcPct val="0"/>
              </a:spcBef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 Artificial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431292" y="4574948"/>
            <a:ext cx="5476463" cy="8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 Desenvolvimento </a:t>
            </a:r>
          </a:p>
          <a:p>
            <a:pPr algn="ctr" marL="0" indent="0" lvl="0">
              <a:lnSpc>
                <a:spcPts val="3337"/>
              </a:lnSpc>
              <a:spcBef>
                <a:spcPct val="0"/>
              </a:spcBef>
            </a:pPr>
            <a:r>
              <a:rPr lang="en-US" sz="2384">
                <a:solidFill>
                  <a:srgbClr val="000000"/>
                </a:solidFill>
                <a:latin typeface="Arial Bold"/>
              </a:rPr>
              <a:t>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DAF1rq-f_K4</dc:identifier>
  <dcterms:modified xsi:type="dcterms:W3CDTF">2011-08-01T06:04:30Z</dcterms:modified>
  <cp:revision>1</cp:revision>
  <dc:title>Inserir um título</dc:title>
</cp:coreProperties>
</file>