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1" r:id="rId2"/>
    <p:sldId id="273" r:id="rId3"/>
    <p:sldId id="269" r:id="rId4"/>
    <p:sldId id="271" r:id="rId5"/>
    <p:sldId id="272" r:id="rId6"/>
    <p:sldId id="274" r:id="rId7"/>
    <p:sldId id="257" r:id="rId8"/>
    <p:sldId id="275" r:id="rId9"/>
    <p:sldId id="276" r:id="rId10"/>
    <p:sldId id="277" r:id="rId11"/>
    <p:sldId id="278" r:id="rId12"/>
    <p:sldId id="266" r:id="rId13"/>
    <p:sldId id="279" r:id="rId14"/>
    <p:sldId id="281" r:id="rId15"/>
    <p:sldId id="282" r:id="rId16"/>
    <p:sldId id="283" r:id="rId17"/>
    <p:sldId id="263" r:id="rId18"/>
    <p:sldId id="262" r:id="rId19"/>
    <p:sldId id="284" r:id="rId20"/>
    <p:sldId id="265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63291-AF9B-40AC-86FB-A4BC679DE9B1}" type="datetime1">
              <a:rPr lang="es-ES" smtClean="0"/>
              <a:t>06/06/2018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7F807C-0218-4A41-8347-EABE14BBB239}" type="datetime1">
              <a:rPr lang="es-ES" noProof="0" smtClean="0"/>
              <a:t>06/06/2018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9293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2156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4435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207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2844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9191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8736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6209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168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149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2842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2871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0030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532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414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921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1492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8616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607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c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c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0AEBAC-8DE1-444C-BF68-A9E71BDAD572}" type="datetime1">
              <a:rPr lang="es-ES" noProof="0" smtClean="0"/>
              <a:t>06/06/2018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8ADCE9-2746-4109-93AE-44EE791AF1DC}" type="datetime1">
              <a:rPr lang="es-ES" noProof="0" smtClean="0"/>
              <a:t>06/06/2018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2BC022-307C-4A17-8ECE-8018BAABE805}" type="datetime1">
              <a:rPr lang="es-ES" noProof="0" smtClean="0"/>
              <a:t>06/06/2018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62D9E-4F32-418B-903F-7C9AD8E728F8}" type="datetime1">
              <a:rPr lang="es-ES" noProof="0" smtClean="0"/>
              <a:t>06/06/2018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28A51F-FBD3-41FB-89C1-BA983868FB20}" type="datetime1">
              <a:rPr lang="es-ES" noProof="0" smtClean="0"/>
              <a:t>06/06/2018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4E612-CD29-443D-90FA-23CF62D2F102}" type="datetime1">
              <a:rPr lang="es-ES" noProof="0" smtClean="0"/>
              <a:t>06/06/2018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c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c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c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c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c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c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c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c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c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c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c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c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c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c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c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c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c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Marcador de posición de pie de página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12" name="Marcador de posición de fech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0C2A6-AF01-4DD1-94C7-453C3ED9264F}" type="datetime1">
              <a:rPr lang="es-ES" noProof="0" smtClean="0"/>
              <a:t>06/06/2018</a:t>
            </a:fld>
            <a:endParaRPr lang="es-ES" noProof="0" dirty="0"/>
          </a:p>
        </p:txBody>
      </p:sp>
      <p:sp>
        <p:nvSpPr>
          <p:cNvPr id="214" name="Marcador de posición de número de diapositiva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c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c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c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c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c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á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cxnSp>
        <p:nvCxnSpPr>
          <p:cNvPr id="60" name="Conector recto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492F1B4-63C4-4019-9F7F-8F2DD95C80A5}" type="datetime1">
              <a:rPr lang="es-ES" noProof="0" smtClean="0"/>
              <a:t>06/06/2018</a:t>
            </a:fld>
            <a:endParaRPr lang="es-ES" noProof="0" dirty="0"/>
          </a:p>
        </p:txBody>
      </p:sp>
      <p:sp>
        <p:nvSpPr>
          <p:cNvPr id="8" name="Marcador de posición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c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c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c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á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59" name="Conector rec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ctor rec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c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c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c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c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c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c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c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c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c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c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c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c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c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c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c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c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c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c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c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c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c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cxnSp>
        <p:nvCxnSpPr>
          <p:cNvPr id="148" name="Conector recto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06/06/2018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g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Esteganografía con Imágenes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Wilson Duván Arce Quintero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/>
              <a:t>El método propuesto</a:t>
            </a:r>
          </a:p>
        </p:txBody>
      </p:sp>
      <p:sp>
        <p:nvSpPr>
          <p:cNvPr id="6" name="Marcador de posición de texto 5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/>
          <a:p>
            <a:pPr rtl="0"/>
            <a:r>
              <a:rPr lang="es-ES" sz="2000" dirty="0"/>
              <a:t>Estos datos se llevan a su forma binaria.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36A5565-155D-4EFA-9264-18B48F3CA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64" y="678873"/>
            <a:ext cx="5140036" cy="496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1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/>
              <a:t>El método propuesto</a:t>
            </a:r>
          </a:p>
        </p:txBody>
      </p:sp>
      <p:pic>
        <p:nvPicPr>
          <p:cNvPr id="4" name="Marcador de contenido 3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D32F59C2-4FC3-4AF6-BBD4-C5A08301D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717" y="1634836"/>
            <a:ext cx="6060756" cy="3744898"/>
          </a:xfrm>
        </p:spPr>
      </p:pic>
      <p:sp>
        <p:nvSpPr>
          <p:cNvPr id="6" name="Marcador de posición de texto 5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/>
          <a:p>
            <a:pPr rtl="0"/>
            <a:r>
              <a:rPr lang="es-ES" sz="2000" dirty="0"/>
              <a:t>Los cuatro bits mas significativos de la imagen secreta se ocultan entre los bits menos significativos de la imagen visible, uniéndose en la imagen resultado.</a:t>
            </a:r>
          </a:p>
        </p:txBody>
      </p:sp>
    </p:spTree>
    <p:extLst>
      <p:ext uri="{BB962C8B-B14F-4D97-AF65-F5344CB8AC3E}">
        <p14:creationId xmlns:p14="http://schemas.microsoft.com/office/powerpoint/2010/main" val="24590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Aplicación del método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/>
          <a:lstStyle/>
          <a:p>
            <a:pPr rtl="0"/>
            <a:r>
              <a:rPr lang="es-ES" dirty="0" err="1"/>
              <a:t>Secret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(512 x 512)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s-ES" dirty="0" err="1"/>
              <a:t>Cover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(512 x 512)</a:t>
            </a:r>
          </a:p>
        </p:txBody>
      </p:sp>
      <p:pic>
        <p:nvPicPr>
          <p:cNvPr id="12" name="Marcador de contenido 11" descr="Imagen que contiene hierba, perro, exterior, sentado&#10;&#10;Descripción generada con confianza muy alta">
            <a:extLst>
              <a:ext uri="{FF2B5EF4-FFF2-40B4-BE49-F238E27FC236}">
                <a16:creationId xmlns:a16="http://schemas.microsoft.com/office/drawing/2014/main" id="{897F66D5-37FF-4D96-AE40-2B40151847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50024" y="2586768"/>
            <a:ext cx="3121152" cy="3121152"/>
          </a:xfrm>
        </p:spPr>
      </p:pic>
      <p:pic>
        <p:nvPicPr>
          <p:cNvPr id="10" name="Marcador de contenido 9" descr="Imagen que contiene animal, mamífero, panda rojo, exterior&#10;&#10;Descripción generada con confianza muy alta">
            <a:extLst>
              <a:ext uri="{FF2B5EF4-FFF2-40B4-BE49-F238E27FC236}">
                <a16:creationId xmlns:a16="http://schemas.microsoft.com/office/drawing/2014/main" id="{E1B9C263-861E-4951-B9CB-D950669604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937544" y="2631756"/>
            <a:ext cx="3287712" cy="3159443"/>
          </a:xfrm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Obtención de matriz RGB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/>
          <a:lstStyle/>
          <a:p>
            <a:pPr rtl="0"/>
            <a:r>
              <a:rPr lang="es-ES" dirty="0" err="1"/>
              <a:t>Secret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(512 x 512)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s-ES" dirty="0"/>
              <a:t>RGB </a:t>
            </a:r>
            <a:r>
              <a:rPr lang="es-ES" dirty="0" err="1"/>
              <a:t>matrix</a:t>
            </a:r>
            <a:r>
              <a:rPr lang="es-ES" dirty="0"/>
              <a:t> </a:t>
            </a:r>
            <a:r>
              <a:rPr lang="es-ES" dirty="0" err="1"/>
              <a:t>size</a:t>
            </a:r>
            <a:r>
              <a:rPr lang="es-ES" dirty="0"/>
              <a:t>: 1536 x 512</a:t>
            </a:r>
          </a:p>
        </p:txBody>
      </p:sp>
      <p:pic>
        <p:nvPicPr>
          <p:cNvPr id="10" name="Marcador de contenido 9" descr="Imagen que contiene animal, mamífero, panda rojo, exterior&#10;&#10;Descripción generada con confianza muy alta">
            <a:extLst>
              <a:ext uri="{FF2B5EF4-FFF2-40B4-BE49-F238E27FC236}">
                <a16:creationId xmlns:a16="http://schemas.microsoft.com/office/drawing/2014/main" id="{E1B9C263-861E-4951-B9CB-D950669604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37544" y="2631756"/>
            <a:ext cx="3287712" cy="3159443"/>
          </a:xfr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F1E6DB3-4736-4964-A386-02FCBA73339A}"/>
              </a:ext>
            </a:extLst>
          </p:cNvPr>
          <p:cNvSpPr/>
          <p:nvPr/>
        </p:nvSpPr>
        <p:spPr>
          <a:xfrm>
            <a:off x="5317727" y="3587838"/>
            <a:ext cx="1099346" cy="81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26" name="Marcador de contenido 25">
            <a:extLst>
              <a:ext uri="{FF2B5EF4-FFF2-40B4-BE49-F238E27FC236}">
                <a16:creationId xmlns:a16="http://schemas.microsoft.com/office/drawing/2014/main" id="{5D92531D-80A3-4022-BA33-866129A7950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21409941"/>
              </p:ext>
            </p:extLst>
          </p:nvPr>
        </p:nvGraphicFramePr>
        <p:xfrm>
          <a:off x="7190509" y="3089564"/>
          <a:ext cx="2189019" cy="20920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7931">
                  <a:extLst>
                    <a:ext uri="{9D8B030D-6E8A-4147-A177-3AD203B41FA5}">
                      <a16:colId xmlns:a16="http://schemas.microsoft.com/office/drawing/2014/main" val="2027568631"/>
                    </a:ext>
                  </a:extLst>
                </a:gridCol>
                <a:gridCol w="257931">
                  <a:extLst>
                    <a:ext uri="{9D8B030D-6E8A-4147-A177-3AD203B41FA5}">
                      <a16:colId xmlns:a16="http://schemas.microsoft.com/office/drawing/2014/main" val="3006421830"/>
                    </a:ext>
                  </a:extLst>
                </a:gridCol>
                <a:gridCol w="244356">
                  <a:extLst>
                    <a:ext uri="{9D8B030D-6E8A-4147-A177-3AD203B41FA5}">
                      <a16:colId xmlns:a16="http://schemas.microsoft.com/office/drawing/2014/main" val="1846880410"/>
                    </a:ext>
                  </a:extLst>
                </a:gridCol>
                <a:gridCol w="257931">
                  <a:extLst>
                    <a:ext uri="{9D8B030D-6E8A-4147-A177-3AD203B41FA5}">
                      <a16:colId xmlns:a16="http://schemas.microsoft.com/office/drawing/2014/main" val="376424835"/>
                    </a:ext>
                  </a:extLst>
                </a:gridCol>
                <a:gridCol w="234174">
                  <a:extLst>
                    <a:ext uri="{9D8B030D-6E8A-4147-A177-3AD203B41FA5}">
                      <a16:colId xmlns:a16="http://schemas.microsoft.com/office/drawing/2014/main" val="2063052365"/>
                    </a:ext>
                  </a:extLst>
                </a:gridCol>
                <a:gridCol w="234174">
                  <a:extLst>
                    <a:ext uri="{9D8B030D-6E8A-4147-A177-3AD203B41FA5}">
                      <a16:colId xmlns:a16="http://schemas.microsoft.com/office/drawing/2014/main" val="1691241029"/>
                    </a:ext>
                  </a:extLst>
                </a:gridCol>
                <a:gridCol w="234174">
                  <a:extLst>
                    <a:ext uri="{9D8B030D-6E8A-4147-A177-3AD203B41FA5}">
                      <a16:colId xmlns:a16="http://schemas.microsoft.com/office/drawing/2014/main" val="934187259"/>
                    </a:ext>
                  </a:extLst>
                </a:gridCol>
                <a:gridCol w="234174">
                  <a:extLst>
                    <a:ext uri="{9D8B030D-6E8A-4147-A177-3AD203B41FA5}">
                      <a16:colId xmlns:a16="http://schemas.microsoft.com/office/drawing/2014/main" val="2695602399"/>
                    </a:ext>
                  </a:extLst>
                </a:gridCol>
                <a:gridCol w="234174">
                  <a:extLst>
                    <a:ext uri="{9D8B030D-6E8A-4147-A177-3AD203B41FA5}">
                      <a16:colId xmlns:a16="http://schemas.microsoft.com/office/drawing/2014/main" val="386009179"/>
                    </a:ext>
                  </a:extLst>
                </a:gridCol>
              </a:tblGrid>
              <a:tr h="20920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235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143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64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180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6697141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58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104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912749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160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39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4159942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255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8960329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088382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8399250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216548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0739669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9260625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5253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62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Obtención de matriz RGB en forma binaria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/>
          <a:lstStyle/>
          <a:p>
            <a:r>
              <a:rPr lang="es-ES" dirty="0"/>
              <a:t>RGB </a:t>
            </a:r>
            <a:r>
              <a:rPr lang="es-ES" dirty="0" err="1"/>
              <a:t>matrix</a:t>
            </a:r>
            <a:r>
              <a:rPr lang="es-ES" dirty="0"/>
              <a:t> </a:t>
            </a:r>
            <a:r>
              <a:rPr lang="es-ES" dirty="0" err="1"/>
              <a:t>size</a:t>
            </a:r>
            <a:r>
              <a:rPr lang="es-ES" dirty="0"/>
              <a:t>: 1536 x 512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s-ES" dirty="0"/>
              <a:t>RGB </a:t>
            </a:r>
            <a:r>
              <a:rPr lang="es-ES" dirty="0" err="1"/>
              <a:t>matrix</a:t>
            </a:r>
            <a:r>
              <a:rPr lang="es-ES" dirty="0"/>
              <a:t>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size</a:t>
            </a:r>
            <a:r>
              <a:rPr lang="es-ES" dirty="0"/>
              <a:t>: 12288 x 512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F1E6DB3-4736-4964-A386-02FCBA73339A}"/>
              </a:ext>
            </a:extLst>
          </p:cNvPr>
          <p:cNvSpPr/>
          <p:nvPr/>
        </p:nvSpPr>
        <p:spPr>
          <a:xfrm>
            <a:off x="5317727" y="3587838"/>
            <a:ext cx="1099346" cy="81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26" name="Marcador de contenido 25">
            <a:extLst>
              <a:ext uri="{FF2B5EF4-FFF2-40B4-BE49-F238E27FC236}">
                <a16:creationId xmlns:a16="http://schemas.microsoft.com/office/drawing/2014/main" id="{5D92531D-80A3-4022-BA33-866129A7950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58694381"/>
              </p:ext>
            </p:extLst>
          </p:nvPr>
        </p:nvGraphicFramePr>
        <p:xfrm>
          <a:off x="1967346" y="3054924"/>
          <a:ext cx="2189019" cy="20920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7931">
                  <a:extLst>
                    <a:ext uri="{9D8B030D-6E8A-4147-A177-3AD203B41FA5}">
                      <a16:colId xmlns:a16="http://schemas.microsoft.com/office/drawing/2014/main" val="2027568631"/>
                    </a:ext>
                  </a:extLst>
                </a:gridCol>
                <a:gridCol w="257931">
                  <a:extLst>
                    <a:ext uri="{9D8B030D-6E8A-4147-A177-3AD203B41FA5}">
                      <a16:colId xmlns:a16="http://schemas.microsoft.com/office/drawing/2014/main" val="3006421830"/>
                    </a:ext>
                  </a:extLst>
                </a:gridCol>
                <a:gridCol w="244356">
                  <a:extLst>
                    <a:ext uri="{9D8B030D-6E8A-4147-A177-3AD203B41FA5}">
                      <a16:colId xmlns:a16="http://schemas.microsoft.com/office/drawing/2014/main" val="1846880410"/>
                    </a:ext>
                  </a:extLst>
                </a:gridCol>
                <a:gridCol w="257931">
                  <a:extLst>
                    <a:ext uri="{9D8B030D-6E8A-4147-A177-3AD203B41FA5}">
                      <a16:colId xmlns:a16="http://schemas.microsoft.com/office/drawing/2014/main" val="376424835"/>
                    </a:ext>
                  </a:extLst>
                </a:gridCol>
                <a:gridCol w="234174">
                  <a:extLst>
                    <a:ext uri="{9D8B030D-6E8A-4147-A177-3AD203B41FA5}">
                      <a16:colId xmlns:a16="http://schemas.microsoft.com/office/drawing/2014/main" val="2063052365"/>
                    </a:ext>
                  </a:extLst>
                </a:gridCol>
                <a:gridCol w="234174">
                  <a:extLst>
                    <a:ext uri="{9D8B030D-6E8A-4147-A177-3AD203B41FA5}">
                      <a16:colId xmlns:a16="http://schemas.microsoft.com/office/drawing/2014/main" val="1691241029"/>
                    </a:ext>
                  </a:extLst>
                </a:gridCol>
                <a:gridCol w="234174">
                  <a:extLst>
                    <a:ext uri="{9D8B030D-6E8A-4147-A177-3AD203B41FA5}">
                      <a16:colId xmlns:a16="http://schemas.microsoft.com/office/drawing/2014/main" val="934187259"/>
                    </a:ext>
                  </a:extLst>
                </a:gridCol>
                <a:gridCol w="234174">
                  <a:extLst>
                    <a:ext uri="{9D8B030D-6E8A-4147-A177-3AD203B41FA5}">
                      <a16:colId xmlns:a16="http://schemas.microsoft.com/office/drawing/2014/main" val="2695602399"/>
                    </a:ext>
                  </a:extLst>
                </a:gridCol>
                <a:gridCol w="234174">
                  <a:extLst>
                    <a:ext uri="{9D8B030D-6E8A-4147-A177-3AD203B41FA5}">
                      <a16:colId xmlns:a16="http://schemas.microsoft.com/office/drawing/2014/main" val="386009179"/>
                    </a:ext>
                  </a:extLst>
                </a:gridCol>
              </a:tblGrid>
              <a:tr h="20920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235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143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64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180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6697141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58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104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912749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160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39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4159942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255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8960329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088382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8399250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216548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0739669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9260625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5253799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CE454F19-6689-4EEF-BB8C-01E211687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16421"/>
              </p:ext>
            </p:extLst>
          </p:nvPr>
        </p:nvGraphicFramePr>
        <p:xfrm>
          <a:off x="7396014" y="3054923"/>
          <a:ext cx="2189017" cy="20920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47813">
                  <a:extLst>
                    <a:ext uri="{9D8B030D-6E8A-4147-A177-3AD203B41FA5}">
                      <a16:colId xmlns:a16="http://schemas.microsoft.com/office/drawing/2014/main" val="1589689810"/>
                    </a:ext>
                  </a:extLst>
                </a:gridCol>
                <a:gridCol w="247813">
                  <a:extLst>
                    <a:ext uri="{9D8B030D-6E8A-4147-A177-3AD203B41FA5}">
                      <a16:colId xmlns:a16="http://schemas.microsoft.com/office/drawing/2014/main" val="3317507835"/>
                    </a:ext>
                  </a:extLst>
                </a:gridCol>
                <a:gridCol w="247813">
                  <a:extLst>
                    <a:ext uri="{9D8B030D-6E8A-4147-A177-3AD203B41FA5}">
                      <a16:colId xmlns:a16="http://schemas.microsoft.com/office/drawing/2014/main" val="1775076393"/>
                    </a:ext>
                  </a:extLst>
                </a:gridCol>
                <a:gridCol w="247813">
                  <a:extLst>
                    <a:ext uri="{9D8B030D-6E8A-4147-A177-3AD203B41FA5}">
                      <a16:colId xmlns:a16="http://schemas.microsoft.com/office/drawing/2014/main" val="2810976819"/>
                    </a:ext>
                  </a:extLst>
                </a:gridCol>
                <a:gridCol w="247813">
                  <a:extLst>
                    <a:ext uri="{9D8B030D-6E8A-4147-A177-3AD203B41FA5}">
                      <a16:colId xmlns:a16="http://schemas.microsoft.com/office/drawing/2014/main" val="334860041"/>
                    </a:ext>
                  </a:extLst>
                </a:gridCol>
                <a:gridCol w="237488">
                  <a:extLst>
                    <a:ext uri="{9D8B030D-6E8A-4147-A177-3AD203B41FA5}">
                      <a16:colId xmlns:a16="http://schemas.microsoft.com/office/drawing/2014/main" val="4127202482"/>
                    </a:ext>
                  </a:extLst>
                </a:gridCol>
                <a:gridCol w="237488">
                  <a:extLst>
                    <a:ext uri="{9D8B030D-6E8A-4147-A177-3AD203B41FA5}">
                      <a16:colId xmlns:a16="http://schemas.microsoft.com/office/drawing/2014/main" val="423012380"/>
                    </a:ext>
                  </a:extLst>
                </a:gridCol>
                <a:gridCol w="237488">
                  <a:extLst>
                    <a:ext uri="{9D8B030D-6E8A-4147-A177-3AD203B41FA5}">
                      <a16:colId xmlns:a16="http://schemas.microsoft.com/office/drawing/2014/main" val="1224192067"/>
                    </a:ext>
                  </a:extLst>
                </a:gridCol>
                <a:gridCol w="237488">
                  <a:extLst>
                    <a:ext uri="{9D8B030D-6E8A-4147-A177-3AD203B41FA5}">
                      <a16:colId xmlns:a16="http://schemas.microsoft.com/office/drawing/2014/main" val="3746464661"/>
                    </a:ext>
                  </a:extLst>
                </a:gridCol>
              </a:tblGrid>
              <a:tr h="209204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0483947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3956592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252741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0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3221507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8155617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082392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2495208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1250108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2763461"/>
                  </a:ext>
                </a:extLst>
              </a:tr>
              <a:tr h="209204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6671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14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/>
          <a:lstStyle/>
          <a:p>
            <a:pPr rtl="0"/>
            <a:r>
              <a:rPr lang="es-ES" dirty="0"/>
              <a:t>Original </a:t>
            </a:r>
            <a:r>
              <a:rPr lang="es-ES" dirty="0" err="1"/>
              <a:t>images</a:t>
            </a:r>
            <a:endParaRPr lang="es-E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s-ES" dirty="0" err="1"/>
              <a:t>Stego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(512 x 512)</a:t>
            </a:r>
          </a:p>
        </p:txBody>
      </p:sp>
      <p:pic>
        <p:nvPicPr>
          <p:cNvPr id="10" name="Marcador de contenido 9" descr="Imagen que contiene animal, mamífero, panda rojo, exterior&#10;&#10;Descripción generada con confianza muy alta">
            <a:extLst>
              <a:ext uri="{FF2B5EF4-FFF2-40B4-BE49-F238E27FC236}">
                <a16:creationId xmlns:a16="http://schemas.microsoft.com/office/drawing/2014/main" id="{E1B9C263-861E-4951-B9CB-D950669604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95400" y="2728737"/>
            <a:ext cx="3287712" cy="3159443"/>
          </a:xfrm>
        </p:spPr>
      </p:pic>
      <p:pic>
        <p:nvPicPr>
          <p:cNvPr id="12" name="Marcador de contenido 11" descr="Imagen que contiene hierba, perro, exterior, sentado&#10;&#10;Descripción generada con confianza muy alta">
            <a:extLst>
              <a:ext uri="{FF2B5EF4-FFF2-40B4-BE49-F238E27FC236}">
                <a16:creationId xmlns:a16="http://schemas.microsoft.com/office/drawing/2014/main" id="{897F66D5-37FF-4D96-AE40-2B40151847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2104104" y="2459672"/>
            <a:ext cx="3121152" cy="3121152"/>
          </a:xfr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D9AB9B3-0E36-4972-BC9F-C00070103DE3}"/>
              </a:ext>
            </a:extLst>
          </p:cNvPr>
          <p:cNvSpPr/>
          <p:nvPr/>
        </p:nvSpPr>
        <p:spPr>
          <a:xfrm>
            <a:off x="5317727" y="3587838"/>
            <a:ext cx="1099346" cy="81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 descr="Imagen que contiene hierba, sentado, gato, exterior&#10;&#10;Descripción generada con confianza muy alta">
            <a:extLst>
              <a:ext uri="{FF2B5EF4-FFF2-40B4-BE49-F238E27FC236}">
                <a16:creationId xmlns:a16="http://schemas.microsoft.com/office/drawing/2014/main" id="{EF295472-9CE5-4B67-9D5A-02030E791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961" y="2728736"/>
            <a:ext cx="3287712" cy="315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0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Recuperación de imagen secreta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/>
          <a:lstStyle/>
          <a:p>
            <a:pPr rtl="0"/>
            <a:r>
              <a:rPr lang="es-ES" dirty="0" err="1"/>
              <a:t>Stego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(512 x 512)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s-ES" dirty="0" err="1"/>
              <a:t>Recovered</a:t>
            </a:r>
            <a:r>
              <a:rPr lang="es-ES" dirty="0"/>
              <a:t> </a:t>
            </a:r>
            <a:r>
              <a:rPr lang="es-ES" dirty="0" err="1"/>
              <a:t>secret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(512 x 512)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D9AB9B3-0E36-4972-BC9F-C00070103DE3}"/>
              </a:ext>
            </a:extLst>
          </p:cNvPr>
          <p:cNvSpPr/>
          <p:nvPr/>
        </p:nvSpPr>
        <p:spPr>
          <a:xfrm>
            <a:off x="5317727" y="3587838"/>
            <a:ext cx="1099346" cy="81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Marcador de contenido 15" descr="Imagen que contiene animal, mamífero, panda rojo, exterior&#10;&#10;Descripción generada con confianza muy alta">
            <a:extLst>
              <a:ext uri="{FF2B5EF4-FFF2-40B4-BE49-F238E27FC236}">
                <a16:creationId xmlns:a16="http://schemas.microsoft.com/office/drawing/2014/main" id="{FB9F2B1B-A38A-44B3-8F15-E9702FD0F6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66744" y="2503488"/>
            <a:ext cx="3287712" cy="3287712"/>
          </a:xfrm>
        </p:spPr>
      </p:pic>
      <p:pic>
        <p:nvPicPr>
          <p:cNvPr id="14" name="Marcador de contenido 13" descr="Imagen que contiene hierba, sentado, gato, exterior&#10;&#10;Descripción generada con confianza muy alta">
            <a:extLst>
              <a:ext uri="{FF2B5EF4-FFF2-40B4-BE49-F238E27FC236}">
                <a16:creationId xmlns:a16="http://schemas.microsoft.com/office/drawing/2014/main" id="{5CBBABF0-868E-4A9F-A1EE-F632D14781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937544" y="2503488"/>
            <a:ext cx="3287712" cy="3287712"/>
          </a:xfrm>
        </p:spPr>
      </p:pic>
    </p:spTree>
    <p:extLst>
      <p:ext uri="{BB962C8B-B14F-4D97-AF65-F5344CB8AC3E}">
        <p14:creationId xmlns:p14="http://schemas.microsoft.com/office/powerpoint/2010/main" val="20968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Resultado de pruebas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Se realizaron pruebas con imágenes de diferentes tamaños.</a:t>
            </a: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DABCF236-0F69-441E-BBFE-87A5E9B7272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4150535"/>
              </p:ext>
            </p:extLst>
          </p:nvPr>
        </p:nvGraphicFramePr>
        <p:xfrm>
          <a:off x="3467100" y="2749138"/>
          <a:ext cx="4800600" cy="302820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0902271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78172496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56342406"/>
                    </a:ext>
                  </a:extLst>
                </a:gridCol>
              </a:tblGrid>
              <a:tr h="504701">
                <a:tc>
                  <a:txBody>
                    <a:bodyPr/>
                    <a:lstStyle/>
                    <a:p>
                      <a:r>
                        <a:rPr lang="es-CO" dirty="0" err="1"/>
                        <a:t>Image</a:t>
                      </a:r>
                      <a:r>
                        <a:rPr lang="es-CO" dirty="0"/>
                        <a:t> </a:t>
                      </a:r>
                      <a:r>
                        <a:rPr lang="es-CO" dirty="0" err="1"/>
                        <a:t>size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CPU 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GPU 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829293"/>
                  </a:ext>
                </a:extLst>
              </a:tr>
              <a:tr h="504701">
                <a:tc>
                  <a:txBody>
                    <a:bodyPr/>
                    <a:lstStyle/>
                    <a:p>
                      <a:r>
                        <a:rPr lang="es-CO" dirty="0"/>
                        <a:t>512 x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0.0261931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0.0228917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80507"/>
                  </a:ext>
                </a:extLst>
              </a:tr>
              <a:tr h="504701">
                <a:tc>
                  <a:txBody>
                    <a:bodyPr/>
                    <a:lstStyle/>
                    <a:p>
                      <a:r>
                        <a:rPr lang="es-CO" dirty="0"/>
                        <a:t>1200 x 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0.1070182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0.0859753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755461"/>
                  </a:ext>
                </a:extLst>
              </a:tr>
              <a:tr h="504701">
                <a:tc>
                  <a:txBody>
                    <a:bodyPr/>
                    <a:lstStyle/>
                    <a:p>
                      <a:r>
                        <a:rPr lang="es-CO" dirty="0"/>
                        <a:t>1600 x 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0.1631308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0.1428814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956048"/>
                  </a:ext>
                </a:extLst>
              </a:tr>
              <a:tr h="504701">
                <a:tc>
                  <a:txBody>
                    <a:bodyPr/>
                    <a:lstStyle/>
                    <a:p>
                      <a:r>
                        <a:rPr lang="es-CO" dirty="0"/>
                        <a:t>7680 x 5022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3.9483769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3.3815264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79825"/>
                  </a:ext>
                </a:extLst>
              </a:tr>
              <a:tr h="504701">
                <a:tc>
                  <a:txBody>
                    <a:bodyPr/>
                    <a:lstStyle/>
                    <a:p>
                      <a:r>
                        <a:rPr lang="es-CO" dirty="0"/>
                        <a:t>8000 x 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3.1172331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3.2769439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301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Rendimiento</a:t>
            </a:r>
          </a:p>
        </p:txBody>
      </p:sp>
      <p:pic>
        <p:nvPicPr>
          <p:cNvPr id="5" name="Marcador de contenido 4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01A64923-52B0-4CEC-A5BE-9FDCB1F39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6617" y="1646238"/>
            <a:ext cx="8118765" cy="4366635"/>
          </a:xfr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Conclusiones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6F1294-E559-496F-9557-A183B1063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Aplicación</a:t>
            </a:r>
          </a:p>
          <a:p>
            <a:r>
              <a:rPr lang="es-CO" dirty="0"/>
              <a:t>Combinación</a:t>
            </a:r>
          </a:p>
          <a:p>
            <a:r>
              <a:rPr lang="es-CO" dirty="0"/>
              <a:t>Rendimiento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48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/>
              <a:t>Esteganografía</a:t>
            </a:r>
          </a:p>
        </p:txBody>
      </p:sp>
      <p:pic>
        <p:nvPicPr>
          <p:cNvPr id="4" name="Marcador de contenido 3" descr="Imagen que contiene microscopio&#10;&#10;Descripción generada con confianza alta">
            <a:extLst>
              <a:ext uri="{FF2B5EF4-FFF2-40B4-BE49-F238E27FC236}">
                <a16:creationId xmlns:a16="http://schemas.microsoft.com/office/drawing/2014/main" id="{D565824A-9D95-4CD7-BEC2-D1645447C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925" y="1680121"/>
            <a:ext cx="6218238" cy="3497758"/>
          </a:xfrm>
          <a:effectLst>
            <a:softEdge rad="635000"/>
          </a:effectLst>
        </p:spPr>
      </p:pic>
      <p:sp>
        <p:nvSpPr>
          <p:cNvPr id="6" name="Marcador de posición de texto 5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000" dirty="0"/>
              <a:t>Procedente del griego y cuyo significado es “escrito protegido”</a:t>
            </a:r>
          </a:p>
          <a:p>
            <a:pPr rtl="0"/>
            <a:r>
              <a:rPr lang="es-ES" sz="2000" dirty="0"/>
              <a:t>Es la ciencia que estudia la ocultación de información en otra información</a:t>
            </a:r>
          </a:p>
        </p:txBody>
      </p:sp>
    </p:spTree>
    <p:extLst>
      <p:ext uri="{BB962C8B-B14F-4D97-AF65-F5344CB8AC3E}">
        <p14:creationId xmlns:p14="http://schemas.microsoft.com/office/powerpoint/2010/main" val="134899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Muchas gracias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Wilson Duván Arce Quintero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/>
              <a:t>Protección de datos</a:t>
            </a:r>
          </a:p>
        </p:txBody>
      </p:sp>
      <p:pic>
        <p:nvPicPr>
          <p:cNvPr id="4" name="Marcador de contenido 3" descr="Imagen que contiene texto, periódico&#10;&#10;Descripción generada con confianza alta">
            <a:extLst>
              <a:ext uri="{FF2B5EF4-FFF2-40B4-BE49-F238E27FC236}">
                <a16:creationId xmlns:a16="http://schemas.microsoft.com/office/drawing/2014/main" id="{B1C70712-5BB7-4279-A890-C9F146A51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0545" y="1427017"/>
            <a:ext cx="5541819" cy="4200147"/>
          </a:xfrm>
        </p:spPr>
      </p:pic>
      <p:sp>
        <p:nvSpPr>
          <p:cNvPr id="6" name="Marcador de posición de texto 5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000" dirty="0"/>
              <a:t>Criptografía: codificación de datos</a:t>
            </a:r>
          </a:p>
          <a:p>
            <a:pPr rtl="0"/>
            <a:r>
              <a:rPr lang="es-ES" sz="2000" dirty="0"/>
              <a:t>Esteganografía: disfrazar datos</a:t>
            </a:r>
          </a:p>
          <a:p>
            <a:pPr rtl="0"/>
            <a:endParaRPr lang="es-ES" sz="2000" dirty="0"/>
          </a:p>
          <a:p>
            <a:pPr rtl="0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/>
              <a:t>Datos de una imagen </a:t>
            </a:r>
            <a:r>
              <a:rPr lang="es-ES" sz="2400" dirty="0"/>
              <a:t>(RGB)</a:t>
            </a:r>
          </a:p>
        </p:txBody>
      </p:sp>
      <p:pic>
        <p:nvPicPr>
          <p:cNvPr id="8" name="Marcador de contenido 7" descr="Imagen que contiene crucigrama, shoji&#10;&#10;Descripción generada con confianza muy alta">
            <a:extLst>
              <a:ext uri="{FF2B5EF4-FFF2-40B4-BE49-F238E27FC236}">
                <a16:creationId xmlns:a16="http://schemas.microsoft.com/office/drawing/2014/main" id="{019DE52B-6677-4242-8F70-0260BDDC5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248" y="1524000"/>
            <a:ext cx="4020025" cy="3477491"/>
          </a:xfrm>
          <a:effectLst>
            <a:softEdge rad="31750"/>
          </a:effectLst>
        </p:spPr>
      </p:pic>
      <p:sp>
        <p:nvSpPr>
          <p:cNvPr id="6" name="Marcador de posición de texto 5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000" dirty="0"/>
              <a:t>RGB(Red Green Blue)</a:t>
            </a:r>
          </a:p>
          <a:p>
            <a:pPr rtl="0"/>
            <a:r>
              <a:rPr lang="es-ES" sz="2000" dirty="0"/>
              <a:t>Es un modelo de color en el cual es posible representar un color mediante la mezcla por </a:t>
            </a:r>
            <a:r>
              <a:rPr lang="es-ES" sz="2000" i="1" dirty="0"/>
              <a:t>adición </a:t>
            </a:r>
            <a:r>
              <a:rPr lang="es-ES" sz="2000" dirty="0"/>
              <a:t>de tres colores primarios: rojo, verde y azul.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4446664-FADD-4D1F-8516-3B709FA75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872" y="2576656"/>
            <a:ext cx="1676833" cy="1372177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BB12B98-46FC-4FF7-A486-290EAB96B901}"/>
              </a:ext>
            </a:extLst>
          </p:cNvPr>
          <p:cNvCxnSpPr>
            <a:cxnSpLocks/>
          </p:cNvCxnSpPr>
          <p:nvPr/>
        </p:nvCxnSpPr>
        <p:spPr>
          <a:xfrm>
            <a:off x="3380509" y="1745673"/>
            <a:ext cx="1870363" cy="8309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A849E10-94F3-40B2-BE24-C4BB54D685F3}"/>
              </a:ext>
            </a:extLst>
          </p:cNvPr>
          <p:cNvCxnSpPr>
            <a:cxnSpLocks/>
          </p:cNvCxnSpPr>
          <p:nvPr/>
        </p:nvCxnSpPr>
        <p:spPr>
          <a:xfrm>
            <a:off x="3380509" y="1953490"/>
            <a:ext cx="1870363" cy="19953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5ACE3D8-ED4D-4C40-9629-E9DC7F0ECDC2}"/>
              </a:ext>
            </a:extLst>
          </p:cNvPr>
          <p:cNvCxnSpPr>
            <a:cxnSpLocks/>
          </p:cNvCxnSpPr>
          <p:nvPr/>
        </p:nvCxnSpPr>
        <p:spPr>
          <a:xfrm>
            <a:off x="3532909" y="1745673"/>
            <a:ext cx="3394796" cy="8309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47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contenido 7" descr="Imagen que contiene crucigrama, shoji&#10;&#10;Descripción generada con confianza muy alta">
            <a:extLst>
              <a:ext uri="{FF2B5EF4-FFF2-40B4-BE49-F238E27FC236}">
                <a16:creationId xmlns:a16="http://schemas.microsoft.com/office/drawing/2014/main" id="{514B9AA1-F426-4F63-96AF-9C33D55E9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48" y="1524000"/>
            <a:ext cx="4020025" cy="347749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Marcador de posición de texto 5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000" dirty="0"/>
              <a:t>Un pixel está compuesto por cierta cantidad de cada uno de estos colores (</a:t>
            </a:r>
            <a:r>
              <a:rPr lang="es-ES" sz="2000" i="1" dirty="0" err="1"/>
              <a:t>channels</a:t>
            </a:r>
            <a:r>
              <a:rPr lang="es-ES" sz="2000" dirty="0"/>
              <a:t>).</a:t>
            </a:r>
          </a:p>
          <a:p>
            <a:pPr rtl="0"/>
            <a:r>
              <a:rPr lang="es-ES" sz="2000" dirty="0"/>
              <a:t>Estos valores van de 0 a 255, el rango de valores que se puede representar con 8 bits (1 </a:t>
            </a:r>
            <a:r>
              <a:rPr lang="es-ES" sz="2000" i="1" dirty="0"/>
              <a:t>byte</a:t>
            </a:r>
            <a:r>
              <a:rPr lang="es-ES" sz="2000" dirty="0"/>
              <a:t>).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9E2733-EA3C-41B3-A149-1B54E07D6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872" y="2576656"/>
            <a:ext cx="1676833" cy="1372177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2FB970A-4B4A-433E-AC80-ACE5D7332BA0}"/>
              </a:ext>
            </a:extLst>
          </p:cNvPr>
          <p:cNvCxnSpPr>
            <a:cxnSpLocks/>
          </p:cNvCxnSpPr>
          <p:nvPr/>
        </p:nvCxnSpPr>
        <p:spPr>
          <a:xfrm>
            <a:off x="3380509" y="1745673"/>
            <a:ext cx="1870363" cy="8309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87C390D-C896-4354-B170-37A6852FB7BE}"/>
              </a:ext>
            </a:extLst>
          </p:cNvPr>
          <p:cNvCxnSpPr>
            <a:cxnSpLocks/>
          </p:cNvCxnSpPr>
          <p:nvPr/>
        </p:nvCxnSpPr>
        <p:spPr>
          <a:xfrm>
            <a:off x="3380509" y="1953490"/>
            <a:ext cx="1870363" cy="19953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FD97600-3046-41D0-A074-524FE8DD2886}"/>
              </a:ext>
            </a:extLst>
          </p:cNvPr>
          <p:cNvCxnSpPr>
            <a:cxnSpLocks/>
          </p:cNvCxnSpPr>
          <p:nvPr/>
        </p:nvCxnSpPr>
        <p:spPr>
          <a:xfrm>
            <a:off x="3532909" y="1745673"/>
            <a:ext cx="3394796" cy="8309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8AD70A1-C9EC-4DE1-9910-88DF987DE576}"/>
              </a:ext>
            </a:extLst>
          </p:cNvPr>
          <p:cNvSpPr txBox="1"/>
          <p:nvPr/>
        </p:nvSpPr>
        <p:spPr>
          <a:xfrm>
            <a:off x="5403272" y="2939578"/>
            <a:ext cx="318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255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209835D-E1C4-42F2-A10F-DB4C0C573D81}"/>
              </a:ext>
            </a:extLst>
          </p:cNvPr>
          <p:cNvSpPr txBox="1"/>
          <p:nvPr/>
        </p:nvSpPr>
        <p:spPr>
          <a:xfrm>
            <a:off x="5929960" y="3124242"/>
            <a:ext cx="31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BF733EE-D052-4CA5-8D6F-BA533AE67DA5}"/>
              </a:ext>
            </a:extLst>
          </p:cNvPr>
          <p:cNvSpPr txBox="1"/>
          <p:nvPr/>
        </p:nvSpPr>
        <p:spPr>
          <a:xfrm>
            <a:off x="6513840" y="3117357"/>
            <a:ext cx="31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0246BE1B-3F20-434C-9340-E2261E60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/>
              <a:t>Datos de una imagen </a:t>
            </a:r>
            <a:r>
              <a:rPr lang="es-ES" sz="2400" dirty="0"/>
              <a:t>(RGB)</a:t>
            </a:r>
          </a:p>
        </p:txBody>
      </p:sp>
    </p:spTree>
    <p:extLst>
      <p:ext uri="{BB962C8B-B14F-4D97-AF65-F5344CB8AC3E}">
        <p14:creationId xmlns:p14="http://schemas.microsoft.com/office/powerpoint/2010/main" val="161879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0807FBBA-92A7-4AD2-A019-C075BD851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4171" y="2738341"/>
            <a:ext cx="5515745" cy="1381318"/>
          </a:xfrm>
        </p:spPr>
      </p:pic>
      <p:sp>
        <p:nvSpPr>
          <p:cNvPr id="6" name="Marcador de posición de texto 5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ES" sz="2000" dirty="0"/>
              <a:t>Cada canal al ser representado en su forma binaria, se compone de una parte que incluye el Bit Más Significativo o MSB </a:t>
            </a:r>
            <a:r>
              <a:rPr lang="es-ES" sz="2000" i="1" dirty="0"/>
              <a:t>(</a:t>
            </a:r>
            <a:r>
              <a:rPr lang="es-ES" sz="2000" i="1" dirty="0" err="1"/>
              <a:t>Most</a:t>
            </a:r>
            <a:r>
              <a:rPr lang="es-ES" sz="2000" i="1" dirty="0"/>
              <a:t> </a:t>
            </a:r>
            <a:r>
              <a:rPr lang="es-ES" sz="2000" i="1" dirty="0" err="1"/>
              <a:t>Significant</a:t>
            </a:r>
            <a:r>
              <a:rPr lang="es-ES" sz="2000" i="1" dirty="0"/>
              <a:t> Bit)</a:t>
            </a:r>
            <a:r>
              <a:rPr lang="es-ES" sz="2000" dirty="0"/>
              <a:t> y otra con el Bit Menos Significativo o LSB </a:t>
            </a:r>
            <a:r>
              <a:rPr lang="es-ES" sz="2000" i="1" dirty="0"/>
              <a:t>(</a:t>
            </a:r>
            <a:r>
              <a:rPr lang="es-ES" sz="2000" i="1" dirty="0" err="1"/>
              <a:t>Least</a:t>
            </a:r>
            <a:r>
              <a:rPr lang="es-ES" sz="2000" i="1" dirty="0"/>
              <a:t> </a:t>
            </a:r>
            <a:r>
              <a:rPr lang="es-ES" sz="2000" i="1" dirty="0" err="1"/>
              <a:t>Significant</a:t>
            </a:r>
            <a:r>
              <a:rPr lang="es-ES" sz="2000" i="1" dirty="0"/>
              <a:t> Bit)</a:t>
            </a:r>
            <a:r>
              <a:rPr lang="es-ES" sz="2000" dirty="0"/>
              <a:t> 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5B7E69-DB15-421D-A138-29291A1C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/>
              <a:t>Datos de una imagen </a:t>
            </a:r>
            <a:r>
              <a:rPr lang="es-ES" sz="2400" dirty="0"/>
              <a:t>(RGB)</a:t>
            </a:r>
          </a:p>
        </p:txBody>
      </p:sp>
    </p:spTree>
    <p:extLst>
      <p:ext uri="{BB962C8B-B14F-4D97-AF65-F5344CB8AC3E}">
        <p14:creationId xmlns:p14="http://schemas.microsoft.com/office/powerpoint/2010/main" val="222757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Medios de aplicación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Texto</a:t>
            </a:r>
          </a:p>
          <a:p>
            <a:r>
              <a:rPr lang="es-ES" b="1" dirty="0"/>
              <a:t>Imágenes</a:t>
            </a:r>
          </a:p>
          <a:p>
            <a:r>
              <a:rPr lang="es-ES" dirty="0"/>
              <a:t>Audio</a:t>
            </a:r>
          </a:p>
          <a:p>
            <a:r>
              <a:rPr lang="es-ES" dirty="0"/>
              <a:t>Video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35F8140-06A6-44D0-B94E-842EBC1A0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296" y="2745581"/>
            <a:ext cx="6452322" cy="136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/>
              <a:t>El método propuesto</a:t>
            </a:r>
          </a:p>
        </p:txBody>
      </p:sp>
      <p:sp>
        <p:nvSpPr>
          <p:cNvPr id="6" name="Marcador de posición de texto 5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s-ES" sz="2000" dirty="0"/>
              <a:t>Ocultar una imagen en otra, uniendo sus datos mas relevantes en una tercera.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000" i="1" dirty="0" err="1"/>
              <a:t>Secret</a:t>
            </a:r>
            <a:r>
              <a:rPr lang="es-ES" sz="2000" i="1" dirty="0"/>
              <a:t> </a:t>
            </a:r>
            <a:r>
              <a:rPr lang="es-ES" sz="2000" i="1" dirty="0" err="1"/>
              <a:t>image</a:t>
            </a:r>
            <a:r>
              <a:rPr lang="es-ES" sz="2000" i="1" dirty="0"/>
              <a:t>: </a:t>
            </a:r>
            <a:r>
              <a:rPr lang="es-ES" sz="2000" dirty="0"/>
              <a:t>Imagen a ocultar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000" i="1" dirty="0" err="1"/>
              <a:t>Cover</a:t>
            </a:r>
            <a:r>
              <a:rPr lang="es-ES" sz="2000" i="1" dirty="0"/>
              <a:t> </a:t>
            </a:r>
            <a:r>
              <a:rPr lang="es-ES" sz="2000" i="1" dirty="0" err="1"/>
              <a:t>image</a:t>
            </a:r>
            <a:r>
              <a:rPr lang="es-ES" sz="2000" i="1" dirty="0"/>
              <a:t>: </a:t>
            </a:r>
            <a:r>
              <a:rPr lang="es-ES" sz="2000" dirty="0"/>
              <a:t>Imagen que ocultara la secreta y será visible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000" i="1" dirty="0" err="1"/>
              <a:t>Stego</a:t>
            </a:r>
            <a:r>
              <a:rPr lang="es-ES" sz="2000" i="1" dirty="0"/>
              <a:t> </a:t>
            </a:r>
            <a:r>
              <a:rPr lang="es-ES" sz="2000" i="1" dirty="0" err="1"/>
              <a:t>image</a:t>
            </a:r>
            <a:r>
              <a:rPr lang="es-ES" sz="2000" i="1" dirty="0"/>
              <a:t>: </a:t>
            </a:r>
            <a:r>
              <a:rPr lang="es-ES" sz="2000" dirty="0"/>
              <a:t>Resultado que contiene ambas, la secreta y la visible</a:t>
            </a:r>
            <a:endParaRPr lang="es-ES" sz="2000" i="1" dirty="0"/>
          </a:p>
        </p:txBody>
      </p:sp>
      <p:pic>
        <p:nvPicPr>
          <p:cNvPr id="10" name="Marcador de contenido 9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860C15A-B284-4A81-95AF-68BD7B2A5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5306"/>
          <a:stretch/>
        </p:blipFill>
        <p:spPr>
          <a:xfrm>
            <a:off x="218859" y="1921501"/>
            <a:ext cx="7071446" cy="2553518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BE12DC5-6C25-4153-9914-F2747032FCC3}"/>
              </a:ext>
            </a:extLst>
          </p:cNvPr>
          <p:cNvSpPr txBox="1"/>
          <p:nvPr/>
        </p:nvSpPr>
        <p:spPr>
          <a:xfrm>
            <a:off x="498764" y="4604727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err="1"/>
              <a:t>Secret</a:t>
            </a:r>
            <a:r>
              <a:rPr lang="es-CO" sz="1400" dirty="0"/>
              <a:t> </a:t>
            </a:r>
            <a:r>
              <a:rPr lang="es-CO" sz="1400" dirty="0" err="1"/>
              <a:t>image</a:t>
            </a:r>
            <a:endParaRPr lang="es-CO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188809D-57F8-452B-9265-E06B6AF56D8E}"/>
              </a:ext>
            </a:extLst>
          </p:cNvPr>
          <p:cNvSpPr txBox="1"/>
          <p:nvPr/>
        </p:nvSpPr>
        <p:spPr>
          <a:xfrm>
            <a:off x="3138055" y="4604726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err="1"/>
              <a:t>Cover</a:t>
            </a:r>
            <a:r>
              <a:rPr lang="es-CO" sz="1400" dirty="0"/>
              <a:t> </a:t>
            </a:r>
            <a:r>
              <a:rPr lang="es-CO" sz="1400" dirty="0" err="1"/>
              <a:t>image</a:t>
            </a:r>
            <a:endParaRPr lang="es-CO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5362588-D669-4AD6-8719-69FAFB29C648}"/>
              </a:ext>
            </a:extLst>
          </p:cNvPr>
          <p:cNvSpPr txBox="1"/>
          <p:nvPr/>
        </p:nvSpPr>
        <p:spPr>
          <a:xfrm>
            <a:off x="5777346" y="4604726"/>
            <a:ext cx="1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err="1"/>
              <a:t>Stego</a:t>
            </a:r>
            <a:r>
              <a:rPr lang="es-CO" sz="1400" dirty="0"/>
              <a:t> </a:t>
            </a:r>
            <a:r>
              <a:rPr lang="es-CO" sz="1400" dirty="0" err="1"/>
              <a:t>image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2948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/>
              <a:t>El método propuesto</a:t>
            </a:r>
          </a:p>
        </p:txBody>
      </p:sp>
      <p:sp>
        <p:nvSpPr>
          <p:cNvPr id="6" name="Marcador de posición de texto 5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/>
          <a:p>
            <a:pPr rtl="0"/>
            <a:r>
              <a:rPr lang="es-ES" sz="2000" dirty="0"/>
              <a:t>Inicialmente se obtiene de cada imagen una estructura de datos que contiene los valores de cada canal, por pixel.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CFF373F-7E37-4E74-9B3E-CBD9D43B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65" y="637766"/>
            <a:ext cx="5483238" cy="508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adrícula de rombos 16 X 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6_TF03031015.potx" id="{212262FC-4018-4941-B652-2FDBD6CE81A8}" vid="{95DD5C8F-0A9C-4760-BF04-953D3CAD3F91}"/>
    </a:ext>
  </a:extLst>
</a:theme>
</file>

<file path=ppt/theme/theme2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empresarial con cuadrícula de rombos (panorámica)</Template>
  <TotalTime>238</TotalTime>
  <Words>511</Words>
  <Application>Microsoft Office PowerPoint</Application>
  <PresentationFormat>Panorámica</PresentationFormat>
  <Paragraphs>370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Calibri</vt:lpstr>
      <vt:lpstr>Cuadrícula de rombos 16 X 9</vt:lpstr>
      <vt:lpstr>Esteganografía con Imágenes</vt:lpstr>
      <vt:lpstr>Esteganografía</vt:lpstr>
      <vt:lpstr>Protección de datos</vt:lpstr>
      <vt:lpstr>Datos de una imagen (RGB)</vt:lpstr>
      <vt:lpstr>Datos de una imagen (RGB)</vt:lpstr>
      <vt:lpstr>Datos de una imagen (RGB)</vt:lpstr>
      <vt:lpstr>Medios de aplicación</vt:lpstr>
      <vt:lpstr>El método propuesto</vt:lpstr>
      <vt:lpstr>El método propuesto</vt:lpstr>
      <vt:lpstr>El método propuesto</vt:lpstr>
      <vt:lpstr>El método propuesto</vt:lpstr>
      <vt:lpstr>Aplicación del método</vt:lpstr>
      <vt:lpstr>Obtención de matriz RGB</vt:lpstr>
      <vt:lpstr>Obtención de matriz RGB en forma binaria</vt:lpstr>
      <vt:lpstr>Resultado</vt:lpstr>
      <vt:lpstr>Recuperación de imagen secreta</vt:lpstr>
      <vt:lpstr>Resultado de pruebas</vt:lpstr>
      <vt:lpstr>Rendimiento</vt:lpstr>
      <vt:lpstr>Conclusiones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Esteganografía con Imágenes</dc:title>
  <dc:creator>Wilson Duván Arce Quintero</dc:creator>
  <cp:lastModifiedBy>Wilson Duván Arce Quintero</cp:lastModifiedBy>
  <cp:revision>26</cp:revision>
  <dcterms:created xsi:type="dcterms:W3CDTF">2018-06-06T07:14:10Z</dcterms:created>
  <dcterms:modified xsi:type="dcterms:W3CDTF">2018-06-06T18:24:26Z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