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4" r:id="rId4"/>
  </p:sldMasterIdLst>
  <p:notesMasterIdLst>
    <p:notesMasterId r:id="rId48"/>
  </p:notesMasterIdLst>
  <p:sldIdLst>
    <p:sldId id="256" r:id="rId5"/>
    <p:sldId id="257" r:id="rId6"/>
    <p:sldId id="260" r:id="rId7"/>
    <p:sldId id="261" r:id="rId8"/>
    <p:sldId id="280" r:id="rId9"/>
    <p:sldId id="262" r:id="rId10"/>
    <p:sldId id="281" r:id="rId11"/>
    <p:sldId id="282" r:id="rId12"/>
    <p:sldId id="283" r:id="rId13"/>
    <p:sldId id="284" r:id="rId14"/>
    <p:sldId id="285" r:id="rId15"/>
    <p:sldId id="286" r:id="rId16"/>
    <p:sldId id="287" r:id="rId17"/>
    <p:sldId id="288" r:id="rId18"/>
    <p:sldId id="289" r:id="rId19"/>
    <p:sldId id="290" r:id="rId20"/>
    <p:sldId id="292" r:id="rId21"/>
    <p:sldId id="291" r:id="rId22"/>
    <p:sldId id="293" r:id="rId23"/>
    <p:sldId id="294" r:id="rId24"/>
    <p:sldId id="295" r:id="rId25"/>
    <p:sldId id="296" r:id="rId26"/>
    <p:sldId id="297" r:id="rId27"/>
    <p:sldId id="298" r:id="rId28"/>
    <p:sldId id="300" r:id="rId29"/>
    <p:sldId id="301" r:id="rId30"/>
    <p:sldId id="302" r:id="rId31"/>
    <p:sldId id="299"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274" r:id="rId45"/>
    <p:sldId id="275" r:id="rId46"/>
    <p:sldId id="276" r:id="rId47"/>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52D3A-191B-B4F0-8BFE-6ADF0A25B381}" v="4" dt="2021-08-06T10:49:47.891"/>
    <p1510:client id="{224CC9B6-A6C2-46C7-BBB9-C6A60C5C4540}" v="35" dt="2020-10-29T00:07:35.914"/>
    <p1510:client id="{597E6708-E925-16B4-81AE-058EF05BAC01}" v="1" dt="2021-08-06T10:50:46.893"/>
    <p1510:client id="{AEDC580A-E2F7-4A02-DDD9-54F1BC445DC5}" v="1767" dt="2021-08-06T15:28:28.34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81" d="100"/>
          <a:sy n="81" d="100"/>
        </p:scale>
        <p:origin x="1592"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8/6/2021</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302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04379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39897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15462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dirty="0"/>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06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6DFF08F-DC6B-4601-B491-B0F83F6DD2DA}" type="datetimeFigureOut">
              <a:rPr lang="en-US" dirty="0"/>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79362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DFF08F-DC6B-4601-B491-B0F83F6DD2DA}" type="datetimeFigureOut">
              <a:rPr lang="en-US" dirty="0"/>
              <a:t>8/6/2021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97342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8/6/2021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4785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8/6/2021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81035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dirty="0"/>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63677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dirty="0"/>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3962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8/6/2021</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23270810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14.xml"/><Relationship Id="rId3" Type="http://schemas.openxmlformats.org/officeDocument/2006/relationships/customXml" Target="../ink/ink1.xml"/><Relationship Id="rId21" Type="http://schemas.openxmlformats.org/officeDocument/2006/relationships/image" Target="../media/image4.png"/><Relationship Id="rId34" Type="http://schemas.openxmlformats.org/officeDocument/2006/relationships/customXml" Target="../ink/ink21.xml"/><Relationship Id="rId7" Type="http://schemas.openxmlformats.org/officeDocument/2006/relationships/customXml" Target="../ink/ink2.xml"/><Relationship Id="rId12" Type="http://schemas.openxmlformats.org/officeDocument/2006/relationships/customXml" Target="../ink/ink6.xml"/><Relationship Id="rId17" Type="http://schemas.openxmlformats.org/officeDocument/2006/relationships/customXml" Target="../ink/ink7.xml"/><Relationship Id="rId25" Type="http://schemas.openxmlformats.org/officeDocument/2006/relationships/customXml" Target="../ink/ink13.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9.xml"/><Relationship Id="rId29" Type="http://schemas.openxmlformats.org/officeDocument/2006/relationships/customXml" Target="../ink/ink17.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5.xml"/><Relationship Id="rId24" Type="http://schemas.openxmlformats.org/officeDocument/2006/relationships/customXml" Target="../ink/ink12.xml"/><Relationship Id="rId32" Type="http://schemas.openxmlformats.org/officeDocument/2006/relationships/customXml" Target="../ink/ink20.xml"/><Relationship Id="rId37" Type="http://schemas.openxmlformats.org/officeDocument/2006/relationships/image" Target="../media/image1.png"/><Relationship Id="rId23" Type="http://schemas.openxmlformats.org/officeDocument/2006/relationships/customXml" Target="../ink/ink11.xml"/><Relationship Id="rId28" Type="http://schemas.openxmlformats.org/officeDocument/2006/relationships/customXml" Target="../ink/ink16.xml"/><Relationship Id="rId36" Type="http://schemas.openxmlformats.org/officeDocument/2006/relationships/image" Target="../media/image7.png"/><Relationship Id="rId10" Type="http://schemas.openxmlformats.org/officeDocument/2006/relationships/customXml" Target="../ink/ink4.xml"/><Relationship Id="rId19" Type="http://schemas.openxmlformats.org/officeDocument/2006/relationships/customXml" Target="../ink/ink8.xml"/><Relationship Id="rId31" Type="http://schemas.openxmlformats.org/officeDocument/2006/relationships/customXml" Target="../ink/ink19.xml"/><Relationship Id="rId9" Type="http://schemas.openxmlformats.org/officeDocument/2006/relationships/customXml" Target="../ink/ink3.xml"/><Relationship Id="rId22" Type="http://schemas.openxmlformats.org/officeDocument/2006/relationships/customXml" Target="../ink/ink10.xml"/><Relationship Id="rId27" Type="http://schemas.openxmlformats.org/officeDocument/2006/relationships/customXml" Target="../ink/ink15.xml"/><Relationship Id="rId30" Type="http://schemas.openxmlformats.org/officeDocument/2006/relationships/customXml" Target="../ink/ink18.xml"/><Relationship Id="rId35" Type="http://schemas.openxmlformats.org/officeDocument/2006/relationships/customXml" Target="../ink/ink2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image" Target="../media/image18.png"/><Relationship Id="rId18" Type="http://schemas.openxmlformats.org/officeDocument/2006/relationships/customXml" Target="../ink/ink32.xml"/><Relationship Id="rId3" Type="http://schemas.openxmlformats.org/officeDocument/2006/relationships/customXml" Target="../ink/ink23.xml"/><Relationship Id="rId7" Type="http://schemas.openxmlformats.org/officeDocument/2006/relationships/image" Target="../media/image5.png"/><Relationship Id="rId12" Type="http://schemas.openxmlformats.org/officeDocument/2006/relationships/customXml" Target="../ink/ink27.xml"/><Relationship Id="rId17" Type="http://schemas.openxmlformats.org/officeDocument/2006/relationships/customXml" Target="../ink/ink31.xml"/><Relationship Id="rId2" Type="http://schemas.openxmlformats.org/officeDocument/2006/relationships/image" Target="../media/image2.png"/><Relationship Id="rId16" Type="http://schemas.openxmlformats.org/officeDocument/2006/relationships/customXml" Target="../ink/ink30.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29.xml"/><Relationship Id="rId10" Type="http://schemas.openxmlformats.org/officeDocument/2006/relationships/customXml" Target="../ink/ink26.xml"/><Relationship Id="rId9" Type="http://schemas.openxmlformats.org/officeDocument/2006/relationships/customXml" Target="../ink/ink25.xml"/><Relationship Id="rId14" Type="http://schemas.openxmlformats.org/officeDocument/2006/relationships/customXml" Target="../ink/ink28.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4175975" y="2345719"/>
            <a:ext cx="6345400" cy="1325563"/>
          </a:xfrm>
        </p:spPr>
        <p:txBody>
          <a:bodyPr anchor="ctr">
            <a:normAutofit/>
          </a:bodyPr>
          <a:lstStyle/>
          <a:p>
            <a:r>
              <a:rPr lang="en-US" sz="2400" dirty="0">
                <a:ea typeface="+mj-lt"/>
                <a:cs typeface="+mj-lt"/>
              </a:rPr>
              <a:t>Applied Data Science Capstone Report</a:t>
            </a:r>
            <a:endParaRPr lang="en-US" sz="2400" dirty="0"/>
          </a:p>
        </p:txBody>
      </p:sp>
      <p:sp>
        <p:nvSpPr>
          <p:cNvPr id="3" name="Subtitle 2">
            <a:extLst>
              <a:ext uri="{FF2B5EF4-FFF2-40B4-BE49-F238E27FC236}">
                <a16:creationId xmlns:a16="http://schemas.microsoft.com/office/drawing/2014/main" id="{93383873-F31C-4E31-B4BA-B40D502705CE}"/>
              </a:ext>
            </a:extLst>
          </p:cNvPr>
          <p:cNvSpPr>
            <a:spLocks noGrp="1"/>
          </p:cNvSpPr>
          <p:nvPr>
            <p:ph sz="half" idx="1"/>
          </p:nvPr>
        </p:nvSpPr>
        <p:spPr>
          <a:xfrm>
            <a:off x="6172200" y="3560007"/>
            <a:ext cx="5181600" cy="2616956"/>
          </a:xfrm>
        </p:spPr>
        <p:txBody>
          <a:bodyPr>
            <a:normAutofit/>
          </a:bodyPr>
          <a:lstStyle/>
          <a:p>
            <a:pPr marL="0" indent="0">
              <a:buNone/>
            </a:pPr>
            <a:r>
              <a:rPr lang="en-US" dirty="0"/>
              <a:t>Wilson </a:t>
            </a:r>
            <a:r>
              <a:rPr lang="en-US" dirty="0" err="1"/>
              <a:t>Ashimwe</a:t>
            </a:r>
          </a:p>
          <a:p>
            <a:pPr marL="0" indent="0">
              <a:buNone/>
            </a:pPr>
            <a:r>
              <a:rPr lang="en-US" dirty="0"/>
              <a:t>06 August 2021</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pic>
        <p:nvPicPr>
          <p:cNvPr id="11" name="Picture 11" descr="A picture containing table&#10;&#10;Description automatically generated">
            <a:extLst>
              <a:ext uri="{FF2B5EF4-FFF2-40B4-BE49-F238E27FC236}">
                <a16:creationId xmlns:a16="http://schemas.microsoft.com/office/drawing/2014/main" id="{AECC6150-EF6D-4C01-8B8B-AB26A67CE760}"/>
              </a:ext>
            </a:extLst>
          </p:cNvPr>
          <p:cNvPicPr>
            <a:picLocks noChangeAspect="1"/>
          </p:cNvPicPr>
          <p:nvPr/>
        </p:nvPicPr>
        <p:blipFill>
          <a:blip r:embed="rId37"/>
          <a:stretch>
            <a:fillRect/>
          </a:stretch>
        </p:blipFill>
        <p:spPr>
          <a:xfrm>
            <a:off x="613893" y="652922"/>
            <a:ext cx="3558862" cy="5283844"/>
          </a:xfrm>
          <a:prstGeom prst="rect">
            <a:avLst/>
          </a:prstGeom>
        </p:spPr>
      </p:pic>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EDA with visualization results: Task 2</a:t>
            </a:r>
            <a:endParaRPr lang="en-US" dirty="0"/>
          </a:p>
        </p:txBody>
      </p:sp>
      <p:pic>
        <p:nvPicPr>
          <p:cNvPr id="3" name="Picture 3" descr="Graphical user interface, text, application&#10;&#10;Description automatically generated">
            <a:extLst>
              <a:ext uri="{FF2B5EF4-FFF2-40B4-BE49-F238E27FC236}">
                <a16:creationId xmlns:a16="http://schemas.microsoft.com/office/drawing/2014/main" id="{74D10775-BBDF-4DDB-9430-FF3CC416ABBF}"/>
              </a:ext>
            </a:extLst>
          </p:cNvPr>
          <p:cNvPicPr>
            <a:picLocks noChangeAspect="1"/>
          </p:cNvPicPr>
          <p:nvPr/>
        </p:nvPicPr>
        <p:blipFill>
          <a:blip r:embed="rId2"/>
          <a:stretch>
            <a:fillRect/>
          </a:stretch>
        </p:blipFill>
        <p:spPr>
          <a:xfrm>
            <a:off x="1408090" y="1711319"/>
            <a:ext cx="7959141" cy="4336882"/>
          </a:xfrm>
          <a:prstGeom prst="rect">
            <a:avLst/>
          </a:prstGeom>
        </p:spPr>
      </p:pic>
    </p:spTree>
    <p:extLst>
      <p:ext uri="{BB962C8B-B14F-4D97-AF65-F5344CB8AC3E}">
        <p14:creationId xmlns:p14="http://schemas.microsoft.com/office/powerpoint/2010/main" val="2539493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EDA with visualization results: Task 3</a:t>
            </a:r>
            <a:endParaRPr lang="en-US" dirty="0"/>
          </a:p>
        </p:txBody>
      </p:sp>
      <p:pic>
        <p:nvPicPr>
          <p:cNvPr id="4" name="Picture 4" descr="Chart, bar chart&#10;&#10;Description automatically generated">
            <a:extLst>
              <a:ext uri="{FF2B5EF4-FFF2-40B4-BE49-F238E27FC236}">
                <a16:creationId xmlns:a16="http://schemas.microsoft.com/office/drawing/2014/main" id="{2282D183-75CF-43A8-B0BD-7112C5DC7263}"/>
              </a:ext>
            </a:extLst>
          </p:cNvPr>
          <p:cNvPicPr>
            <a:picLocks noChangeAspect="1"/>
          </p:cNvPicPr>
          <p:nvPr/>
        </p:nvPicPr>
        <p:blipFill>
          <a:blip r:embed="rId2"/>
          <a:stretch>
            <a:fillRect/>
          </a:stretch>
        </p:blipFill>
        <p:spPr>
          <a:xfrm>
            <a:off x="1257837" y="1795422"/>
            <a:ext cx="8012804" cy="4254535"/>
          </a:xfrm>
          <a:prstGeom prst="rect">
            <a:avLst/>
          </a:prstGeom>
        </p:spPr>
      </p:pic>
    </p:spTree>
    <p:extLst>
      <p:ext uri="{BB962C8B-B14F-4D97-AF65-F5344CB8AC3E}">
        <p14:creationId xmlns:p14="http://schemas.microsoft.com/office/powerpoint/2010/main" val="1828428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EDA with visualization results: Task 4</a:t>
            </a:r>
            <a:endParaRPr lang="en-US" dirty="0"/>
          </a:p>
        </p:txBody>
      </p:sp>
      <p:pic>
        <p:nvPicPr>
          <p:cNvPr id="3" name="Picture 4" descr="Chart&#10;&#10;Description automatically generated">
            <a:extLst>
              <a:ext uri="{FF2B5EF4-FFF2-40B4-BE49-F238E27FC236}">
                <a16:creationId xmlns:a16="http://schemas.microsoft.com/office/drawing/2014/main" id="{8A081D9A-BF82-487F-9E85-C7A812B62744}"/>
              </a:ext>
            </a:extLst>
          </p:cNvPr>
          <p:cNvPicPr>
            <a:picLocks noChangeAspect="1"/>
          </p:cNvPicPr>
          <p:nvPr/>
        </p:nvPicPr>
        <p:blipFill>
          <a:blip r:embed="rId2"/>
          <a:stretch>
            <a:fillRect/>
          </a:stretch>
        </p:blipFill>
        <p:spPr>
          <a:xfrm>
            <a:off x="1053921" y="1917814"/>
            <a:ext cx="9483142" cy="4041949"/>
          </a:xfrm>
          <a:prstGeom prst="rect">
            <a:avLst/>
          </a:prstGeom>
        </p:spPr>
      </p:pic>
    </p:spTree>
    <p:extLst>
      <p:ext uri="{BB962C8B-B14F-4D97-AF65-F5344CB8AC3E}">
        <p14:creationId xmlns:p14="http://schemas.microsoft.com/office/powerpoint/2010/main" val="2064427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EDA with visualization results: Task 5</a:t>
            </a:r>
            <a:endParaRPr lang="en-US" dirty="0"/>
          </a:p>
        </p:txBody>
      </p:sp>
      <p:pic>
        <p:nvPicPr>
          <p:cNvPr id="3" name="Picture 4">
            <a:extLst>
              <a:ext uri="{FF2B5EF4-FFF2-40B4-BE49-F238E27FC236}">
                <a16:creationId xmlns:a16="http://schemas.microsoft.com/office/drawing/2014/main" id="{73B8484B-614F-4393-A324-EB0DDED97271}"/>
              </a:ext>
            </a:extLst>
          </p:cNvPr>
          <p:cNvPicPr>
            <a:picLocks noChangeAspect="1"/>
          </p:cNvPicPr>
          <p:nvPr/>
        </p:nvPicPr>
        <p:blipFill>
          <a:blip r:embed="rId2"/>
          <a:stretch>
            <a:fillRect/>
          </a:stretch>
        </p:blipFill>
        <p:spPr>
          <a:xfrm>
            <a:off x="1762259" y="1621349"/>
            <a:ext cx="7959143" cy="4752935"/>
          </a:xfrm>
          <a:prstGeom prst="rect">
            <a:avLst/>
          </a:prstGeom>
        </p:spPr>
      </p:pic>
    </p:spTree>
    <p:extLst>
      <p:ext uri="{BB962C8B-B14F-4D97-AF65-F5344CB8AC3E}">
        <p14:creationId xmlns:p14="http://schemas.microsoft.com/office/powerpoint/2010/main" val="2771031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EDA with visualization results: Task 6</a:t>
            </a:r>
            <a:endParaRPr lang="en-US" dirty="0"/>
          </a:p>
        </p:txBody>
      </p:sp>
      <p:pic>
        <p:nvPicPr>
          <p:cNvPr id="4" name="Picture 4" descr="Chart, line chart&#10;&#10;Description automatically generated">
            <a:extLst>
              <a:ext uri="{FF2B5EF4-FFF2-40B4-BE49-F238E27FC236}">
                <a16:creationId xmlns:a16="http://schemas.microsoft.com/office/drawing/2014/main" id="{76599EFC-C159-4CAC-9F68-BF23ACF3CD02}"/>
              </a:ext>
            </a:extLst>
          </p:cNvPr>
          <p:cNvPicPr>
            <a:picLocks noChangeAspect="1"/>
          </p:cNvPicPr>
          <p:nvPr/>
        </p:nvPicPr>
        <p:blipFill>
          <a:blip r:embed="rId2"/>
          <a:stretch>
            <a:fillRect/>
          </a:stretch>
        </p:blipFill>
        <p:spPr>
          <a:xfrm>
            <a:off x="1096852" y="1716947"/>
            <a:ext cx="8130861" cy="3960724"/>
          </a:xfrm>
          <a:prstGeom prst="rect">
            <a:avLst/>
          </a:prstGeom>
        </p:spPr>
      </p:pic>
    </p:spTree>
    <p:extLst>
      <p:ext uri="{BB962C8B-B14F-4D97-AF65-F5344CB8AC3E}">
        <p14:creationId xmlns:p14="http://schemas.microsoft.com/office/powerpoint/2010/main" val="3514544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fontScale="90000"/>
          </a:bodyPr>
          <a:lstStyle/>
          <a:p>
            <a:r>
              <a:rPr lang="en-US" dirty="0"/>
              <a:t>RESULT: </a:t>
            </a:r>
            <a:r>
              <a:rPr lang="en-US" dirty="0">
                <a:ea typeface="+mj-lt"/>
                <a:cs typeface="+mj-lt"/>
              </a:rPr>
              <a:t> EDA with visualization results: Task 7 and 8</a:t>
            </a:r>
            <a:endParaRPr lang="en-US" dirty="0"/>
          </a:p>
        </p:txBody>
      </p:sp>
      <p:pic>
        <p:nvPicPr>
          <p:cNvPr id="3" name="Picture 4" descr="Graphical user interface, text, application, email&#10;&#10;Description automatically generated">
            <a:extLst>
              <a:ext uri="{FF2B5EF4-FFF2-40B4-BE49-F238E27FC236}">
                <a16:creationId xmlns:a16="http://schemas.microsoft.com/office/drawing/2014/main" id="{AB780938-7E0C-4AAA-9872-6190873FB781}"/>
              </a:ext>
            </a:extLst>
          </p:cNvPr>
          <p:cNvPicPr>
            <a:picLocks noChangeAspect="1"/>
          </p:cNvPicPr>
          <p:nvPr/>
        </p:nvPicPr>
        <p:blipFill>
          <a:blip r:embed="rId2"/>
          <a:stretch>
            <a:fillRect/>
          </a:stretch>
        </p:blipFill>
        <p:spPr>
          <a:xfrm>
            <a:off x="1107583" y="1875598"/>
            <a:ext cx="10116353" cy="1561337"/>
          </a:xfrm>
          <a:prstGeom prst="rect">
            <a:avLst/>
          </a:prstGeom>
        </p:spPr>
      </p:pic>
      <p:pic>
        <p:nvPicPr>
          <p:cNvPr id="5" name="Picture 5" descr="Graphical user interface, text, application, email&#10;&#10;Description automatically generated">
            <a:extLst>
              <a:ext uri="{FF2B5EF4-FFF2-40B4-BE49-F238E27FC236}">
                <a16:creationId xmlns:a16="http://schemas.microsoft.com/office/drawing/2014/main" id="{6B117EE7-C5AE-4E88-96ED-85608500C4B0}"/>
              </a:ext>
            </a:extLst>
          </p:cNvPr>
          <p:cNvPicPr>
            <a:picLocks noChangeAspect="1"/>
          </p:cNvPicPr>
          <p:nvPr/>
        </p:nvPicPr>
        <p:blipFill>
          <a:blip r:embed="rId3"/>
          <a:stretch>
            <a:fillRect/>
          </a:stretch>
        </p:blipFill>
        <p:spPr>
          <a:xfrm>
            <a:off x="1139780" y="3635742"/>
            <a:ext cx="10116354" cy="1765193"/>
          </a:xfrm>
          <a:prstGeom prst="rect">
            <a:avLst/>
          </a:prstGeom>
        </p:spPr>
      </p:pic>
    </p:spTree>
    <p:extLst>
      <p:ext uri="{BB962C8B-B14F-4D97-AF65-F5344CB8AC3E}">
        <p14:creationId xmlns:p14="http://schemas.microsoft.com/office/powerpoint/2010/main" val="1997449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EDA with SQL results slides: Task 1 and 2</a:t>
            </a:r>
            <a:endParaRPr lang="en-US" dirty="0"/>
          </a:p>
        </p:txBody>
      </p:sp>
      <p:pic>
        <p:nvPicPr>
          <p:cNvPr id="4" name="Picture 5" descr="Table&#10;&#10;Description automatically generated">
            <a:extLst>
              <a:ext uri="{FF2B5EF4-FFF2-40B4-BE49-F238E27FC236}">
                <a16:creationId xmlns:a16="http://schemas.microsoft.com/office/drawing/2014/main" id="{8228546D-EA03-46C3-9F5F-2B3F38306FEF}"/>
              </a:ext>
            </a:extLst>
          </p:cNvPr>
          <p:cNvPicPr>
            <a:picLocks noChangeAspect="1"/>
          </p:cNvPicPr>
          <p:nvPr/>
        </p:nvPicPr>
        <p:blipFill>
          <a:blip r:embed="rId2"/>
          <a:stretch>
            <a:fillRect/>
          </a:stretch>
        </p:blipFill>
        <p:spPr>
          <a:xfrm>
            <a:off x="882203" y="1877964"/>
            <a:ext cx="4224270" cy="3627956"/>
          </a:xfrm>
          <a:prstGeom prst="rect">
            <a:avLst/>
          </a:prstGeom>
        </p:spPr>
      </p:pic>
      <p:pic>
        <p:nvPicPr>
          <p:cNvPr id="6" name="Picture 6" descr="Table&#10;&#10;Description automatically generated">
            <a:extLst>
              <a:ext uri="{FF2B5EF4-FFF2-40B4-BE49-F238E27FC236}">
                <a16:creationId xmlns:a16="http://schemas.microsoft.com/office/drawing/2014/main" id="{26D22305-A7BC-4D69-A1BF-781417E15D4C}"/>
              </a:ext>
            </a:extLst>
          </p:cNvPr>
          <p:cNvPicPr>
            <a:picLocks noChangeAspect="1"/>
          </p:cNvPicPr>
          <p:nvPr/>
        </p:nvPicPr>
        <p:blipFill>
          <a:blip r:embed="rId3"/>
          <a:stretch>
            <a:fillRect/>
          </a:stretch>
        </p:blipFill>
        <p:spPr>
          <a:xfrm>
            <a:off x="5625921" y="2174039"/>
            <a:ext cx="5812665" cy="3454370"/>
          </a:xfrm>
          <a:prstGeom prst="rect">
            <a:avLst/>
          </a:prstGeom>
        </p:spPr>
      </p:pic>
    </p:spTree>
    <p:extLst>
      <p:ext uri="{BB962C8B-B14F-4D97-AF65-F5344CB8AC3E}">
        <p14:creationId xmlns:p14="http://schemas.microsoft.com/office/powerpoint/2010/main" val="1252689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EDA with SQL results slides: Task 1 and 2</a:t>
            </a:r>
            <a:endParaRPr lang="en-US" dirty="0"/>
          </a:p>
        </p:txBody>
      </p:sp>
      <p:pic>
        <p:nvPicPr>
          <p:cNvPr id="4" name="Picture 5" descr="Table&#10;&#10;Description automatically generated">
            <a:extLst>
              <a:ext uri="{FF2B5EF4-FFF2-40B4-BE49-F238E27FC236}">
                <a16:creationId xmlns:a16="http://schemas.microsoft.com/office/drawing/2014/main" id="{8228546D-EA03-46C3-9F5F-2B3F38306FEF}"/>
              </a:ext>
            </a:extLst>
          </p:cNvPr>
          <p:cNvPicPr>
            <a:picLocks noChangeAspect="1"/>
          </p:cNvPicPr>
          <p:nvPr/>
        </p:nvPicPr>
        <p:blipFill>
          <a:blip r:embed="rId2"/>
          <a:stretch>
            <a:fillRect/>
          </a:stretch>
        </p:blipFill>
        <p:spPr>
          <a:xfrm>
            <a:off x="882203" y="1877964"/>
            <a:ext cx="4224270" cy="3627956"/>
          </a:xfrm>
          <a:prstGeom prst="rect">
            <a:avLst/>
          </a:prstGeom>
        </p:spPr>
      </p:pic>
      <p:pic>
        <p:nvPicPr>
          <p:cNvPr id="6" name="Picture 6" descr="Table&#10;&#10;Description automatically generated">
            <a:extLst>
              <a:ext uri="{FF2B5EF4-FFF2-40B4-BE49-F238E27FC236}">
                <a16:creationId xmlns:a16="http://schemas.microsoft.com/office/drawing/2014/main" id="{26D22305-A7BC-4D69-A1BF-781417E15D4C}"/>
              </a:ext>
            </a:extLst>
          </p:cNvPr>
          <p:cNvPicPr>
            <a:picLocks noChangeAspect="1"/>
          </p:cNvPicPr>
          <p:nvPr/>
        </p:nvPicPr>
        <p:blipFill>
          <a:blip r:embed="rId3"/>
          <a:stretch>
            <a:fillRect/>
          </a:stretch>
        </p:blipFill>
        <p:spPr>
          <a:xfrm>
            <a:off x="5625921" y="2174039"/>
            <a:ext cx="5812665" cy="3454370"/>
          </a:xfrm>
          <a:prstGeom prst="rect">
            <a:avLst/>
          </a:prstGeom>
        </p:spPr>
      </p:pic>
    </p:spTree>
    <p:extLst>
      <p:ext uri="{BB962C8B-B14F-4D97-AF65-F5344CB8AC3E}">
        <p14:creationId xmlns:p14="http://schemas.microsoft.com/office/powerpoint/2010/main" val="2275779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EDA with SQL results slides: Task 3 and 4</a:t>
            </a:r>
            <a:endParaRPr lang="en-US" dirty="0"/>
          </a:p>
        </p:txBody>
      </p:sp>
      <p:pic>
        <p:nvPicPr>
          <p:cNvPr id="3" name="Picture 4" descr="Graphical user interface, text, application, email&#10;&#10;Description automatically generated">
            <a:extLst>
              <a:ext uri="{FF2B5EF4-FFF2-40B4-BE49-F238E27FC236}">
                <a16:creationId xmlns:a16="http://schemas.microsoft.com/office/drawing/2014/main" id="{4E44B797-BE8C-4AF9-8C04-6A4A8FEF2C2B}"/>
              </a:ext>
            </a:extLst>
          </p:cNvPr>
          <p:cNvPicPr>
            <a:picLocks noChangeAspect="1"/>
          </p:cNvPicPr>
          <p:nvPr/>
        </p:nvPicPr>
        <p:blipFill>
          <a:blip r:embed="rId2"/>
          <a:stretch>
            <a:fillRect/>
          </a:stretch>
        </p:blipFill>
        <p:spPr>
          <a:xfrm>
            <a:off x="860738" y="1702951"/>
            <a:ext cx="9311425" cy="4407280"/>
          </a:xfrm>
          <a:prstGeom prst="rect">
            <a:avLst/>
          </a:prstGeom>
        </p:spPr>
      </p:pic>
    </p:spTree>
    <p:extLst>
      <p:ext uri="{BB962C8B-B14F-4D97-AF65-F5344CB8AC3E}">
        <p14:creationId xmlns:p14="http://schemas.microsoft.com/office/powerpoint/2010/main" val="921161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EDA with SQL results slides: Task 3 and 4</a:t>
            </a:r>
            <a:endParaRPr lang="en-US" dirty="0"/>
          </a:p>
        </p:txBody>
      </p:sp>
      <p:pic>
        <p:nvPicPr>
          <p:cNvPr id="3" name="Picture 4" descr="Graphical user interface, text, application, email&#10;&#10;Description automatically generated">
            <a:extLst>
              <a:ext uri="{FF2B5EF4-FFF2-40B4-BE49-F238E27FC236}">
                <a16:creationId xmlns:a16="http://schemas.microsoft.com/office/drawing/2014/main" id="{4E44B797-BE8C-4AF9-8C04-6A4A8FEF2C2B}"/>
              </a:ext>
            </a:extLst>
          </p:cNvPr>
          <p:cNvPicPr>
            <a:picLocks noChangeAspect="1"/>
          </p:cNvPicPr>
          <p:nvPr/>
        </p:nvPicPr>
        <p:blipFill>
          <a:blip r:embed="rId2"/>
          <a:stretch>
            <a:fillRect/>
          </a:stretch>
        </p:blipFill>
        <p:spPr>
          <a:xfrm>
            <a:off x="860738" y="1702951"/>
            <a:ext cx="9311425" cy="4407280"/>
          </a:xfrm>
          <a:prstGeom prst="rect">
            <a:avLst/>
          </a:prstGeom>
        </p:spPr>
      </p:pic>
    </p:spTree>
    <p:extLst>
      <p:ext uri="{BB962C8B-B14F-4D97-AF65-F5344CB8AC3E}">
        <p14:creationId xmlns:p14="http://schemas.microsoft.com/office/powerpoint/2010/main" val="594796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5446690" y="1370526"/>
            <a:ext cx="4754880" cy="4398993"/>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EDA with SQL results slides: Task 6</a:t>
            </a:r>
            <a:endParaRPr lang="en-US" dirty="0"/>
          </a:p>
        </p:txBody>
      </p:sp>
      <p:pic>
        <p:nvPicPr>
          <p:cNvPr id="4" name="Picture 4" descr="Graphical user interface, text, application, email&#10;&#10;Description automatically generated">
            <a:extLst>
              <a:ext uri="{FF2B5EF4-FFF2-40B4-BE49-F238E27FC236}">
                <a16:creationId xmlns:a16="http://schemas.microsoft.com/office/drawing/2014/main" id="{CEE08237-7033-41B2-B943-9467AE353F0E}"/>
              </a:ext>
            </a:extLst>
          </p:cNvPr>
          <p:cNvPicPr>
            <a:picLocks noChangeAspect="1"/>
          </p:cNvPicPr>
          <p:nvPr/>
        </p:nvPicPr>
        <p:blipFill>
          <a:blip r:embed="rId2"/>
          <a:stretch>
            <a:fillRect/>
          </a:stretch>
        </p:blipFill>
        <p:spPr>
          <a:xfrm>
            <a:off x="871470" y="1892211"/>
            <a:ext cx="4857481" cy="3642392"/>
          </a:xfrm>
          <a:prstGeom prst="rect">
            <a:avLst/>
          </a:prstGeom>
        </p:spPr>
      </p:pic>
      <p:pic>
        <p:nvPicPr>
          <p:cNvPr id="5" name="Picture 5" descr="Table&#10;&#10;Description automatically generated">
            <a:extLst>
              <a:ext uri="{FF2B5EF4-FFF2-40B4-BE49-F238E27FC236}">
                <a16:creationId xmlns:a16="http://schemas.microsoft.com/office/drawing/2014/main" id="{9D3B2605-81C7-4E23-A9D0-7C0B35014960}"/>
              </a:ext>
            </a:extLst>
          </p:cNvPr>
          <p:cNvPicPr>
            <a:picLocks noChangeAspect="1"/>
          </p:cNvPicPr>
          <p:nvPr/>
        </p:nvPicPr>
        <p:blipFill>
          <a:blip r:embed="rId3"/>
          <a:stretch>
            <a:fillRect/>
          </a:stretch>
        </p:blipFill>
        <p:spPr>
          <a:xfrm>
            <a:off x="7491011" y="2118976"/>
            <a:ext cx="1266825" cy="3532300"/>
          </a:xfrm>
          <a:prstGeom prst="rect">
            <a:avLst/>
          </a:prstGeom>
        </p:spPr>
      </p:pic>
    </p:spTree>
    <p:extLst>
      <p:ext uri="{BB962C8B-B14F-4D97-AF65-F5344CB8AC3E}">
        <p14:creationId xmlns:p14="http://schemas.microsoft.com/office/powerpoint/2010/main" val="1103933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EDA with SQL results slides: Task 7 and 8</a:t>
            </a:r>
            <a:endParaRPr lang="en-US" dirty="0"/>
          </a:p>
        </p:txBody>
      </p:sp>
      <p:pic>
        <p:nvPicPr>
          <p:cNvPr id="4" name="Picture 4" descr="Graphical user interface, text, application, email&#10;&#10;Description automatically generated">
            <a:extLst>
              <a:ext uri="{FF2B5EF4-FFF2-40B4-BE49-F238E27FC236}">
                <a16:creationId xmlns:a16="http://schemas.microsoft.com/office/drawing/2014/main" id="{A35B6561-F6F2-4FF5-AA89-6ED3B5CAC780}"/>
              </a:ext>
            </a:extLst>
          </p:cNvPr>
          <p:cNvPicPr>
            <a:picLocks noChangeAspect="1"/>
          </p:cNvPicPr>
          <p:nvPr/>
        </p:nvPicPr>
        <p:blipFill>
          <a:blip r:embed="rId2"/>
          <a:stretch>
            <a:fillRect/>
          </a:stretch>
        </p:blipFill>
        <p:spPr>
          <a:xfrm>
            <a:off x="1064654" y="1756772"/>
            <a:ext cx="7422523" cy="4449892"/>
          </a:xfrm>
          <a:prstGeom prst="rect">
            <a:avLst/>
          </a:prstGeom>
        </p:spPr>
      </p:pic>
    </p:spTree>
    <p:extLst>
      <p:ext uri="{BB962C8B-B14F-4D97-AF65-F5344CB8AC3E}">
        <p14:creationId xmlns:p14="http://schemas.microsoft.com/office/powerpoint/2010/main" val="1449136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EDA with SQL results slides: Task 8 and 9</a:t>
            </a:r>
            <a:endParaRPr lang="en-US" dirty="0"/>
          </a:p>
        </p:txBody>
      </p:sp>
      <p:pic>
        <p:nvPicPr>
          <p:cNvPr id="3" name="Picture 4" descr="Table&#10;&#10;Description automatically generated">
            <a:extLst>
              <a:ext uri="{FF2B5EF4-FFF2-40B4-BE49-F238E27FC236}">
                <a16:creationId xmlns:a16="http://schemas.microsoft.com/office/drawing/2014/main" id="{9A8D454C-DCC7-40DA-A946-40C8EEE3A986}"/>
              </a:ext>
            </a:extLst>
          </p:cNvPr>
          <p:cNvPicPr>
            <a:picLocks noChangeAspect="1"/>
          </p:cNvPicPr>
          <p:nvPr/>
        </p:nvPicPr>
        <p:blipFill>
          <a:blip r:embed="rId2"/>
          <a:stretch>
            <a:fillRect/>
          </a:stretch>
        </p:blipFill>
        <p:spPr>
          <a:xfrm>
            <a:off x="689020" y="1709670"/>
            <a:ext cx="8613818" cy="4458236"/>
          </a:xfrm>
          <a:prstGeom prst="rect">
            <a:avLst/>
          </a:prstGeom>
        </p:spPr>
      </p:pic>
    </p:spTree>
    <p:extLst>
      <p:ext uri="{BB962C8B-B14F-4D97-AF65-F5344CB8AC3E}">
        <p14:creationId xmlns:p14="http://schemas.microsoft.com/office/powerpoint/2010/main" val="3797670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EDA with SQL results slides: Task 10</a:t>
            </a:r>
            <a:endParaRPr lang="en-US" dirty="0"/>
          </a:p>
        </p:txBody>
      </p:sp>
      <p:pic>
        <p:nvPicPr>
          <p:cNvPr id="4" name="Picture 4" descr="Graphical user interface, text, application, email&#10;&#10;Description automatically generated">
            <a:extLst>
              <a:ext uri="{FF2B5EF4-FFF2-40B4-BE49-F238E27FC236}">
                <a16:creationId xmlns:a16="http://schemas.microsoft.com/office/drawing/2014/main" id="{E99467D5-F9B5-43AE-80F3-1F0C8AD09EC9}"/>
              </a:ext>
            </a:extLst>
          </p:cNvPr>
          <p:cNvPicPr>
            <a:picLocks noChangeAspect="1"/>
          </p:cNvPicPr>
          <p:nvPr/>
        </p:nvPicPr>
        <p:blipFill>
          <a:blip r:embed="rId2"/>
          <a:stretch>
            <a:fillRect/>
          </a:stretch>
        </p:blipFill>
        <p:spPr>
          <a:xfrm>
            <a:off x="828541" y="1796596"/>
            <a:ext cx="7647904" cy="4026810"/>
          </a:xfrm>
          <a:prstGeom prst="rect">
            <a:avLst/>
          </a:prstGeom>
        </p:spPr>
      </p:pic>
    </p:spTree>
    <p:extLst>
      <p:ext uri="{BB962C8B-B14F-4D97-AF65-F5344CB8AC3E}">
        <p14:creationId xmlns:p14="http://schemas.microsoft.com/office/powerpoint/2010/main" val="1307610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interactive map with Folium results : Task 1</a:t>
            </a:r>
            <a:endParaRPr lang="en-US" dirty="0"/>
          </a:p>
        </p:txBody>
      </p:sp>
      <p:pic>
        <p:nvPicPr>
          <p:cNvPr id="3" name="Picture 4" descr="Map&#10;&#10;Description automatically generated">
            <a:extLst>
              <a:ext uri="{FF2B5EF4-FFF2-40B4-BE49-F238E27FC236}">
                <a16:creationId xmlns:a16="http://schemas.microsoft.com/office/drawing/2014/main" id="{D0A2217A-7139-48C4-BDC9-65312C439CF8}"/>
              </a:ext>
            </a:extLst>
          </p:cNvPr>
          <p:cNvPicPr>
            <a:picLocks noChangeAspect="1"/>
          </p:cNvPicPr>
          <p:nvPr/>
        </p:nvPicPr>
        <p:blipFill>
          <a:blip r:embed="rId2"/>
          <a:stretch>
            <a:fillRect/>
          </a:stretch>
        </p:blipFill>
        <p:spPr>
          <a:xfrm>
            <a:off x="828541" y="1874218"/>
            <a:ext cx="4814552" cy="3646184"/>
          </a:xfrm>
          <a:prstGeom prst="rect">
            <a:avLst/>
          </a:prstGeom>
        </p:spPr>
      </p:pic>
      <p:sp>
        <p:nvSpPr>
          <p:cNvPr id="5" name="TextBox 4">
            <a:extLst>
              <a:ext uri="{FF2B5EF4-FFF2-40B4-BE49-F238E27FC236}">
                <a16:creationId xmlns:a16="http://schemas.microsoft.com/office/drawing/2014/main" id="{22FD5391-E275-4997-B212-DCFC9912FFCB}"/>
              </a:ext>
            </a:extLst>
          </p:cNvPr>
          <p:cNvSpPr txBox="1"/>
          <p:nvPr/>
        </p:nvSpPr>
        <p:spPr>
          <a:xfrm>
            <a:off x="6216203" y="1805189"/>
            <a:ext cx="2743200" cy="41088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dirty="0" err="1">
                <a:latin typeface="Consolas"/>
              </a:rPr>
              <a:t>site_map</a:t>
            </a:r>
            <a:r>
              <a:rPr lang="en-GB" sz="900" dirty="0">
                <a:latin typeface="Consolas"/>
              </a:rPr>
              <a:t> = </a:t>
            </a:r>
            <a:r>
              <a:rPr lang="en-GB" sz="900" dirty="0" err="1">
                <a:latin typeface="Consolas"/>
              </a:rPr>
              <a:t>folium.Map</a:t>
            </a:r>
            <a:r>
              <a:rPr lang="en-GB" sz="900" dirty="0">
                <a:latin typeface="Consolas"/>
              </a:rPr>
              <a:t>()
</a:t>
            </a:r>
            <a:r>
              <a:rPr lang="en-GB" sz="900" b="1" dirty="0">
                <a:latin typeface="Consolas"/>
              </a:rPr>
              <a:t>for</a:t>
            </a:r>
            <a:r>
              <a:rPr lang="en-GB" sz="900" dirty="0">
                <a:latin typeface="Consolas"/>
              </a:rPr>
              <a:t> </a:t>
            </a:r>
            <a:r>
              <a:rPr lang="en-GB" sz="900" dirty="0" err="1">
                <a:latin typeface="Consolas"/>
              </a:rPr>
              <a:t>lat,lgt,site</a:t>
            </a:r>
            <a:r>
              <a:rPr lang="en-GB" sz="900" dirty="0">
                <a:latin typeface="Consolas"/>
              </a:rPr>
              <a:t> </a:t>
            </a:r>
            <a:r>
              <a:rPr lang="en-GB" sz="900" b="1" dirty="0">
                <a:latin typeface="Consolas"/>
              </a:rPr>
              <a:t>in</a:t>
            </a:r>
            <a:r>
              <a:rPr lang="en-GB" sz="900" dirty="0">
                <a:latin typeface="Consolas"/>
              </a:rPr>
              <a:t> zip(</a:t>
            </a:r>
            <a:r>
              <a:rPr lang="en-GB" sz="900" dirty="0" err="1">
                <a:latin typeface="Consolas"/>
              </a:rPr>
              <a:t>launch_sites_df</a:t>
            </a:r>
            <a:r>
              <a:rPr lang="en-GB" sz="900" dirty="0">
                <a:latin typeface="Consolas"/>
              </a:rPr>
              <a:t>['Lat'], </a:t>
            </a:r>
            <a:r>
              <a:rPr lang="en-GB" sz="900" dirty="0" err="1">
                <a:latin typeface="Consolas"/>
              </a:rPr>
              <a:t>launch_sites_df</a:t>
            </a:r>
            <a:r>
              <a:rPr lang="en-GB" sz="900" dirty="0">
                <a:latin typeface="Consolas"/>
              </a:rPr>
              <a:t>['Long'], </a:t>
            </a:r>
            <a:r>
              <a:rPr lang="en-GB" sz="900" dirty="0" err="1">
                <a:latin typeface="Consolas"/>
              </a:rPr>
              <a:t>launch_sites_df</a:t>
            </a:r>
            <a:r>
              <a:rPr lang="en-GB" sz="900" dirty="0">
                <a:latin typeface="Consolas"/>
              </a:rPr>
              <a:t>['Launch Site']):
    </a:t>
            </a:r>
            <a:r>
              <a:rPr lang="en-GB" sz="900" i="1" dirty="0">
                <a:latin typeface="Consolas"/>
              </a:rPr>
              <a:t># For each launch site, add a Circle object based on its coordinate (Lat, Long) values. In addition, add Launch site name as a popup label</a:t>
            </a:r>
            <a:r>
              <a:rPr lang="en-GB" sz="900" dirty="0">
                <a:latin typeface="Consolas"/>
              </a:rPr>
              <a:t>
    circle = </a:t>
            </a:r>
            <a:r>
              <a:rPr lang="en-GB" sz="900" dirty="0" err="1">
                <a:latin typeface="Consolas"/>
              </a:rPr>
              <a:t>folium.Circle</a:t>
            </a:r>
            <a:r>
              <a:rPr lang="en-GB" sz="900" dirty="0">
                <a:latin typeface="Consolas"/>
              </a:rPr>
              <a:t>([</a:t>
            </a:r>
            <a:r>
              <a:rPr lang="en-GB" sz="900" dirty="0" err="1">
                <a:latin typeface="Consolas"/>
              </a:rPr>
              <a:t>lat,lgt</a:t>
            </a:r>
            <a:r>
              <a:rPr lang="en-GB" sz="900" dirty="0">
                <a:latin typeface="Consolas"/>
              </a:rPr>
              <a:t>], radius=100, </a:t>
            </a:r>
            <a:r>
              <a:rPr lang="en-GB" sz="900" dirty="0" err="1">
                <a:latin typeface="Consolas"/>
              </a:rPr>
              <a:t>color</a:t>
            </a:r>
            <a:r>
              <a:rPr lang="en-GB" sz="900" dirty="0">
                <a:latin typeface="Consolas"/>
              </a:rPr>
              <a:t>='#d35400', fill=</a:t>
            </a:r>
            <a:r>
              <a:rPr lang="en-GB" sz="900" b="1" dirty="0">
                <a:latin typeface="Consolas"/>
              </a:rPr>
              <a:t>True</a:t>
            </a:r>
            <a:r>
              <a:rPr lang="en-GB" sz="900" dirty="0">
                <a:latin typeface="Consolas"/>
              </a:rPr>
              <a:t>).</a:t>
            </a:r>
            <a:r>
              <a:rPr lang="en-GB" sz="900" dirty="0" err="1">
                <a:latin typeface="Consolas"/>
              </a:rPr>
              <a:t>add_child</a:t>
            </a:r>
            <a:r>
              <a:rPr lang="en-GB" sz="900" dirty="0">
                <a:latin typeface="Consolas"/>
              </a:rPr>
              <a:t>(</a:t>
            </a:r>
            <a:r>
              <a:rPr lang="en-GB" sz="900" dirty="0" err="1">
                <a:latin typeface="Consolas"/>
              </a:rPr>
              <a:t>folium.Popup</a:t>
            </a:r>
            <a:r>
              <a:rPr lang="en-GB" sz="900" dirty="0">
                <a:latin typeface="Consolas"/>
              </a:rPr>
              <a:t>(str(site)))
    </a:t>
            </a:r>
            <a:r>
              <a:rPr lang="en-GB" sz="900" i="1" dirty="0">
                <a:latin typeface="Consolas"/>
              </a:rPr>
              <a:t># Create a blue circle at NASA Johnson Space Center's coordinate with a icon showing its name</a:t>
            </a:r>
            <a:r>
              <a:rPr lang="en-GB" sz="900" dirty="0">
                <a:latin typeface="Consolas"/>
              </a:rPr>
              <a:t>
    marker = </a:t>
            </a:r>
            <a:r>
              <a:rPr lang="en-GB" sz="900" dirty="0" err="1">
                <a:latin typeface="Consolas"/>
              </a:rPr>
              <a:t>folium.map.Marker</a:t>
            </a:r>
            <a:r>
              <a:rPr lang="en-GB" sz="900" dirty="0">
                <a:latin typeface="Consolas"/>
              </a:rPr>
              <a:t>(
    [</a:t>
            </a:r>
            <a:r>
              <a:rPr lang="en-GB" sz="900" dirty="0" err="1">
                <a:latin typeface="Consolas"/>
              </a:rPr>
              <a:t>lat,lgt</a:t>
            </a:r>
            <a:r>
              <a:rPr lang="en-GB" sz="900" dirty="0">
                <a:latin typeface="Consolas"/>
              </a:rPr>
              <a:t>],
    </a:t>
            </a:r>
            <a:r>
              <a:rPr lang="en-GB" sz="900" i="1" dirty="0">
                <a:latin typeface="Consolas"/>
              </a:rPr>
              <a:t># Create an icon as a text label</a:t>
            </a:r>
            <a:r>
              <a:rPr lang="en-GB" sz="900" dirty="0">
                <a:latin typeface="Consolas"/>
              </a:rPr>
              <a:t>
    icon=</a:t>
            </a:r>
            <a:r>
              <a:rPr lang="en-GB" sz="900" dirty="0" err="1">
                <a:latin typeface="Consolas"/>
              </a:rPr>
              <a:t>DivIcon</a:t>
            </a:r>
            <a:r>
              <a:rPr lang="en-GB" sz="900" dirty="0">
                <a:latin typeface="Consolas"/>
              </a:rPr>
              <a:t>(
        </a:t>
            </a:r>
            <a:r>
              <a:rPr lang="en-GB" sz="900" dirty="0" err="1">
                <a:latin typeface="Consolas"/>
              </a:rPr>
              <a:t>icon_size</a:t>
            </a:r>
            <a:r>
              <a:rPr lang="en-GB" sz="900" dirty="0">
                <a:latin typeface="Consolas"/>
              </a:rPr>
              <a:t>=(20,20),
        </a:t>
            </a:r>
            <a:r>
              <a:rPr lang="en-GB" sz="900" dirty="0" err="1">
                <a:latin typeface="Consolas"/>
              </a:rPr>
              <a:t>icon_anchor</a:t>
            </a:r>
            <a:r>
              <a:rPr lang="en-GB" sz="900" dirty="0">
                <a:latin typeface="Consolas"/>
              </a:rPr>
              <a:t>=(0,0),
        html='&lt;div style="font-size: 12; </a:t>
            </a:r>
            <a:r>
              <a:rPr lang="en-GB" sz="900" dirty="0" err="1">
                <a:latin typeface="Consolas"/>
              </a:rPr>
              <a:t>color</a:t>
            </a:r>
            <a:r>
              <a:rPr lang="en-GB" sz="900" dirty="0">
                <a:latin typeface="Consolas"/>
              </a:rPr>
              <a:t>:#d35400;"&gt;&lt;b&gt;</a:t>
            </a:r>
            <a:r>
              <a:rPr lang="en-GB" sz="900" b="1" dirty="0">
                <a:latin typeface="Consolas"/>
              </a:rPr>
              <a:t>%s</a:t>
            </a:r>
            <a:r>
              <a:rPr lang="en-GB" sz="900" dirty="0">
                <a:latin typeface="Consolas"/>
              </a:rPr>
              <a:t>&lt;/b&gt;&lt;/div&gt;' % str(site),
        ))
    </a:t>
            </a:r>
            <a:r>
              <a:rPr lang="en-GB" sz="900" dirty="0" err="1">
                <a:latin typeface="Consolas"/>
              </a:rPr>
              <a:t>site_map.add_child</a:t>
            </a:r>
            <a:r>
              <a:rPr lang="en-GB" sz="900" dirty="0">
                <a:latin typeface="Consolas"/>
              </a:rPr>
              <a:t>(circle)
    </a:t>
            </a:r>
            <a:r>
              <a:rPr lang="en-GB" sz="900" dirty="0" err="1">
                <a:latin typeface="Consolas"/>
              </a:rPr>
              <a:t>site_map.add_child</a:t>
            </a:r>
            <a:r>
              <a:rPr lang="en-GB" sz="900" dirty="0">
                <a:latin typeface="Consolas"/>
              </a:rPr>
              <a:t>(marker)
</a:t>
            </a:r>
            <a:r>
              <a:rPr lang="en-GB" sz="900" dirty="0" err="1">
                <a:latin typeface="Consolas"/>
              </a:rPr>
              <a:t>site_map</a:t>
            </a:r>
            <a:endParaRPr lang="en-US" sz="900" dirty="0" err="1"/>
          </a:p>
        </p:txBody>
      </p:sp>
    </p:spTree>
    <p:extLst>
      <p:ext uri="{BB962C8B-B14F-4D97-AF65-F5344CB8AC3E}">
        <p14:creationId xmlns:p14="http://schemas.microsoft.com/office/powerpoint/2010/main" val="3905871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interactive map with Folium results : Task 2</a:t>
            </a:r>
            <a:endParaRPr lang="en-US" dirty="0"/>
          </a:p>
        </p:txBody>
      </p:sp>
      <p:sp>
        <p:nvSpPr>
          <p:cNvPr id="5" name="TextBox 4">
            <a:extLst>
              <a:ext uri="{FF2B5EF4-FFF2-40B4-BE49-F238E27FC236}">
                <a16:creationId xmlns:a16="http://schemas.microsoft.com/office/drawing/2014/main" id="{22FD5391-E275-4997-B212-DCFC9912FFCB}"/>
              </a:ext>
            </a:extLst>
          </p:cNvPr>
          <p:cNvSpPr txBox="1"/>
          <p:nvPr/>
        </p:nvSpPr>
        <p:spPr>
          <a:xfrm>
            <a:off x="6216203" y="1805189"/>
            <a:ext cx="2743200" cy="13388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dirty="0">
                <a:latin typeface="Consolas"/>
              </a:rPr>
              <a:t>icons=[</a:t>
            </a:r>
            <a:r>
              <a:rPr lang="en-GB" sz="900" dirty="0" err="1">
                <a:latin typeface="Consolas"/>
              </a:rPr>
              <a:t>folium.Icon</a:t>
            </a:r>
            <a:r>
              <a:rPr lang="en-GB" sz="900" dirty="0">
                <a:latin typeface="Consolas"/>
              </a:rPr>
              <a:t>(icon="car", </a:t>
            </a:r>
            <a:r>
              <a:rPr lang="en-GB" sz="900" dirty="0" err="1">
                <a:latin typeface="Consolas"/>
              </a:rPr>
              <a:t>color</a:t>
            </a:r>
            <a:r>
              <a:rPr lang="en-GB" sz="900" dirty="0">
                <a:latin typeface="Consolas"/>
              </a:rPr>
              <a:t>='white', </a:t>
            </a:r>
            <a:r>
              <a:rPr lang="en-GB" sz="900" dirty="0" err="1">
                <a:latin typeface="Consolas"/>
              </a:rPr>
              <a:t>icon_color</a:t>
            </a:r>
            <a:r>
              <a:rPr lang="en-GB" sz="900" dirty="0">
                <a:latin typeface="Consolas"/>
              </a:rPr>
              <a:t>=</a:t>
            </a:r>
            <a:r>
              <a:rPr lang="en-GB" sz="900" dirty="0" err="1">
                <a:latin typeface="Consolas"/>
              </a:rPr>
              <a:t>color</a:t>
            </a:r>
            <a:r>
              <a:rPr lang="en-GB" sz="900" dirty="0">
                <a:latin typeface="Consolas"/>
              </a:rPr>
              <a:t>, prefix="fa") </a:t>
            </a:r>
            <a:r>
              <a:rPr lang="en-GB" sz="900" b="1" dirty="0">
                <a:latin typeface="Consolas"/>
              </a:rPr>
              <a:t>for</a:t>
            </a:r>
            <a:r>
              <a:rPr lang="en-GB" sz="900" dirty="0">
                <a:latin typeface="Consolas"/>
              </a:rPr>
              <a:t>  _ </a:t>
            </a:r>
            <a:r>
              <a:rPr lang="en-GB" sz="900" b="1" dirty="0">
                <a:latin typeface="Consolas"/>
              </a:rPr>
              <a:t>in</a:t>
            </a:r>
            <a:r>
              <a:rPr lang="en-GB" sz="900" dirty="0">
                <a:latin typeface="Consolas"/>
              </a:rPr>
              <a:t> range(</a:t>
            </a:r>
            <a:r>
              <a:rPr lang="en-GB" sz="900" dirty="0" err="1">
                <a:latin typeface="Consolas"/>
              </a:rPr>
              <a:t>len</a:t>
            </a:r>
            <a:r>
              <a:rPr lang="en-GB" sz="900" dirty="0">
                <a:latin typeface="Consolas"/>
              </a:rPr>
              <a:t>(locations))]
</a:t>
            </a:r>
            <a:r>
              <a:rPr lang="en-GB" sz="900" dirty="0" err="1">
                <a:latin typeface="Consolas"/>
              </a:rPr>
              <a:t>marker_cluster</a:t>
            </a:r>
            <a:r>
              <a:rPr lang="en-GB" sz="900" dirty="0">
                <a:latin typeface="Consolas"/>
              </a:rPr>
              <a:t>= </a:t>
            </a:r>
            <a:r>
              <a:rPr lang="en-GB" sz="900" dirty="0" err="1">
                <a:latin typeface="Consolas"/>
              </a:rPr>
              <a:t>MarkerCluster</a:t>
            </a:r>
            <a:r>
              <a:rPr lang="en-GB" sz="900" dirty="0">
                <a:latin typeface="Consolas"/>
              </a:rPr>
              <a:t>(locations=locations, icons=icons)
</a:t>
            </a:r>
            <a:r>
              <a:rPr lang="en-GB" sz="900" dirty="0" err="1">
                <a:latin typeface="Consolas"/>
              </a:rPr>
              <a:t>site_map.add_child</a:t>
            </a:r>
            <a:r>
              <a:rPr lang="en-GB" sz="900" dirty="0">
                <a:latin typeface="Consolas"/>
              </a:rPr>
              <a:t>(</a:t>
            </a:r>
            <a:r>
              <a:rPr lang="en-GB" sz="900" dirty="0" err="1">
                <a:latin typeface="Consolas"/>
              </a:rPr>
              <a:t>marker_cluster</a:t>
            </a:r>
            <a:r>
              <a:rPr lang="en-GB" sz="900" dirty="0">
                <a:latin typeface="Consolas"/>
              </a:rPr>
              <a:t>)
</a:t>
            </a:r>
            <a:r>
              <a:rPr lang="en-GB" sz="900" dirty="0" err="1">
                <a:latin typeface="Consolas"/>
              </a:rPr>
              <a:t>site_map</a:t>
            </a:r>
            <a:endParaRPr lang="en-US" dirty="0" err="1"/>
          </a:p>
        </p:txBody>
      </p:sp>
      <p:pic>
        <p:nvPicPr>
          <p:cNvPr id="4" name="Picture 5" descr="Map&#10;&#10;Description automatically generated">
            <a:extLst>
              <a:ext uri="{FF2B5EF4-FFF2-40B4-BE49-F238E27FC236}">
                <a16:creationId xmlns:a16="http://schemas.microsoft.com/office/drawing/2014/main" id="{956C3FAE-E162-4997-B7C7-DE4DF1AD293E}"/>
              </a:ext>
            </a:extLst>
          </p:cNvPr>
          <p:cNvPicPr>
            <a:picLocks noChangeAspect="1"/>
          </p:cNvPicPr>
          <p:nvPr/>
        </p:nvPicPr>
        <p:blipFill>
          <a:blip r:embed="rId2"/>
          <a:stretch>
            <a:fillRect/>
          </a:stretch>
        </p:blipFill>
        <p:spPr>
          <a:xfrm>
            <a:off x="892935" y="1924037"/>
            <a:ext cx="5007735" cy="3857784"/>
          </a:xfrm>
          <a:prstGeom prst="rect">
            <a:avLst/>
          </a:prstGeom>
        </p:spPr>
      </p:pic>
    </p:spTree>
    <p:extLst>
      <p:ext uri="{BB962C8B-B14F-4D97-AF65-F5344CB8AC3E}">
        <p14:creationId xmlns:p14="http://schemas.microsoft.com/office/powerpoint/2010/main" val="1440353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interactive map with Folium results : Task 3</a:t>
            </a:r>
            <a:endParaRPr lang="en-US" dirty="0"/>
          </a:p>
        </p:txBody>
      </p:sp>
      <p:pic>
        <p:nvPicPr>
          <p:cNvPr id="3" name="Picture 5" descr="A picture containing graphical user interface&#10;&#10;Description automatically generated">
            <a:extLst>
              <a:ext uri="{FF2B5EF4-FFF2-40B4-BE49-F238E27FC236}">
                <a16:creationId xmlns:a16="http://schemas.microsoft.com/office/drawing/2014/main" id="{9D425E98-6FC2-48A6-9FE6-9103CF7ADB4F}"/>
              </a:ext>
            </a:extLst>
          </p:cNvPr>
          <p:cNvPicPr>
            <a:picLocks noChangeAspect="1"/>
          </p:cNvPicPr>
          <p:nvPr/>
        </p:nvPicPr>
        <p:blipFill>
          <a:blip r:embed="rId2"/>
          <a:stretch>
            <a:fillRect/>
          </a:stretch>
        </p:blipFill>
        <p:spPr>
          <a:xfrm>
            <a:off x="968062" y="1803522"/>
            <a:ext cx="8130860" cy="3873433"/>
          </a:xfrm>
          <a:prstGeom prst="rect">
            <a:avLst/>
          </a:prstGeom>
        </p:spPr>
      </p:pic>
    </p:spTree>
    <p:extLst>
      <p:ext uri="{BB962C8B-B14F-4D97-AF65-F5344CB8AC3E}">
        <p14:creationId xmlns:p14="http://schemas.microsoft.com/office/powerpoint/2010/main" val="2976037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interactive map with Folium results : Task 3</a:t>
            </a:r>
            <a:endParaRPr lang="en-US" dirty="0"/>
          </a:p>
        </p:txBody>
      </p:sp>
      <p:pic>
        <p:nvPicPr>
          <p:cNvPr id="3" name="Picture 5" descr="A picture containing graphical user interface&#10;&#10;Description automatically generated">
            <a:extLst>
              <a:ext uri="{FF2B5EF4-FFF2-40B4-BE49-F238E27FC236}">
                <a16:creationId xmlns:a16="http://schemas.microsoft.com/office/drawing/2014/main" id="{9D425E98-6FC2-48A6-9FE6-9103CF7ADB4F}"/>
              </a:ext>
            </a:extLst>
          </p:cNvPr>
          <p:cNvPicPr>
            <a:picLocks noChangeAspect="1"/>
          </p:cNvPicPr>
          <p:nvPr/>
        </p:nvPicPr>
        <p:blipFill>
          <a:blip r:embed="rId2"/>
          <a:stretch>
            <a:fillRect/>
          </a:stretch>
        </p:blipFill>
        <p:spPr>
          <a:xfrm>
            <a:off x="968062" y="1803522"/>
            <a:ext cx="8130860" cy="3873433"/>
          </a:xfrm>
          <a:prstGeom prst="rect">
            <a:avLst/>
          </a:prstGeom>
        </p:spPr>
      </p:pic>
    </p:spTree>
    <p:extLst>
      <p:ext uri="{BB962C8B-B14F-4D97-AF65-F5344CB8AC3E}">
        <p14:creationId xmlns:p14="http://schemas.microsoft.com/office/powerpoint/2010/main" val="2089341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a:t>
            </a:r>
            <a:r>
              <a:rPr lang="en-US" dirty="0" err="1">
                <a:ea typeface="+mj-lt"/>
                <a:cs typeface="+mj-lt"/>
              </a:rPr>
              <a:t>Plotly</a:t>
            </a:r>
            <a:r>
              <a:rPr lang="en-US" dirty="0">
                <a:ea typeface="+mj-lt"/>
                <a:cs typeface="+mj-lt"/>
              </a:rPr>
              <a:t> Dash dashboard results : </a:t>
            </a:r>
            <a:endParaRPr lang="en-US" dirty="0"/>
          </a:p>
        </p:txBody>
      </p:sp>
      <p:pic>
        <p:nvPicPr>
          <p:cNvPr id="3" name="Picture 4" descr="Chart&#10;&#10;Description automatically generated">
            <a:extLst>
              <a:ext uri="{FF2B5EF4-FFF2-40B4-BE49-F238E27FC236}">
                <a16:creationId xmlns:a16="http://schemas.microsoft.com/office/drawing/2014/main" id="{94ABFA8F-9394-40E4-8D47-DDE9DA8F4A13}"/>
              </a:ext>
            </a:extLst>
          </p:cNvPr>
          <p:cNvPicPr>
            <a:picLocks noChangeAspect="1"/>
          </p:cNvPicPr>
          <p:nvPr/>
        </p:nvPicPr>
        <p:blipFill>
          <a:blip r:embed="rId2"/>
          <a:stretch>
            <a:fillRect/>
          </a:stretch>
        </p:blipFill>
        <p:spPr>
          <a:xfrm>
            <a:off x="1204175" y="1773037"/>
            <a:ext cx="8935791" cy="4009532"/>
          </a:xfrm>
          <a:prstGeom prst="rect">
            <a:avLst/>
          </a:prstGeom>
        </p:spPr>
      </p:pic>
    </p:spTree>
    <p:extLst>
      <p:ext uri="{BB962C8B-B14F-4D97-AF65-F5344CB8AC3E}">
        <p14:creationId xmlns:p14="http://schemas.microsoft.com/office/powerpoint/2010/main" val="1898752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a:t>
            </a:r>
            <a:r>
              <a:rPr lang="en-US" dirty="0" err="1">
                <a:ea typeface="+mj-lt"/>
                <a:cs typeface="+mj-lt"/>
              </a:rPr>
              <a:t>Plotly</a:t>
            </a:r>
            <a:r>
              <a:rPr lang="en-US" dirty="0">
                <a:ea typeface="+mj-lt"/>
                <a:cs typeface="+mj-lt"/>
              </a:rPr>
              <a:t> Dash dashboard  : </a:t>
            </a:r>
            <a:endParaRPr lang="en-US" dirty="0"/>
          </a:p>
        </p:txBody>
      </p:sp>
      <p:pic>
        <p:nvPicPr>
          <p:cNvPr id="3" name="Picture 4" descr="Chart&#10;&#10;Description automatically generated">
            <a:extLst>
              <a:ext uri="{FF2B5EF4-FFF2-40B4-BE49-F238E27FC236}">
                <a16:creationId xmlns:a16="http://schemas.microsoft.com/office/drawing/2014/main" id="{94ABFA8F-9394-40E4-8D47-DDE9DA8F4A13}"/>
              </a:ext>
            </a:extLst>
          </p:cNvPr>
          <p:cNvPicPr>
            <a:picLocks noChangeAspect="1"/>
          </p:cNvPicPr>
          <p:nvPr/>
        </p:nvPicPr>
        <p:blipFill>
          <a:blip r:embed="rId2"/>
          <a:stretch>
            <a:fillRect/>
          </a:stretch>
        </p:blipFill>
        <p:spPr>
          <a:xfrm>
            <a:off x="1204175" y="1773037"/>
            <a:ext cx="8935791" cy="4009532"/>
          </a:xfrm>
          <a:prstGeom prst="rect">
            <a:avLst/>
          </a:prstGeom>
        </p:spPr>
      </p:pic>
    </p:spTree>
    <p:extLst>
      <p:ext uri="{BB962C8B-B14F-4D97-AF65-F5344CB8AC3E}">
        <p14:creationId xmlns:p14="http://schemas.microsoft.com/office/powerpoint/2010/main" val="2709375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74343" y="2394441"/>
            <a:ext cx="7079457" cy="3585392"/>
          </a:xfrm>
        </p:spPr>
        <p:txBody>
          <a:bodyPr vert="horz" lIns="91440" tIns="45720" rIns="91440" bIns="45720" rtlCol="0" anchor="t">
            <a:normAutofit/>
          </a:bodyPr>
          <a:lstStyle/>
          <a:p>
            <a:pPr marL="0" indent="0">
              <a:buNone/>
            </a:pPr>
            <a:r>
              <a:rPr lang="en-US" sz="1800" dirty="0">
                <a:solidFill>
                  <a:schemeClr val="tx1"/>
                </a:solidFill>
                <a:ea typeface="+mn-lt"/>
                <a:cs typeface="+mn-lt"/>
              </a:rPr>
              <a:t>This report discusses summarizes the results of project aiming to provide students who doing the IBM Data Science Professional Certificate skills and knowledge to take on a real-world data science project. This project exploited data on space lockets.  Falcon 9 is advertised by SpaceX a lower cost (62 million dollars) compared to other providers because SpaceX can reuse the first stage resulting in a lower cost. Therefore, determining if the first stage will land, allows to determine the cost of a launch. This information can be used if an alternate company wants to bid against SpaceX for a rocket launch. In this project, I determined the price of each launch gathered information about Space X and created dashboards to visualize the data. In addition, I determined if SpaceX would reuse the first stage. Various machine learning algorithms were used to train a machine learning model and use public information to predict if SpaceX will reuse the first stage. </a:t>
            </a:r>
            <a:endParaRPr lang="en-US" sz="2200">
              <a:solidFill>
                <a:schemeClr val="tx1"/>
              </a:solidFill>
            </a:endParaRP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predictive analysis (classification)  : task 1</a:t>
            </a:r>
            <a:endParaRPr lang="en-US" dirty="0"/>
          </a:p>
        </p:txBody>
      </p:sp>
      <p:pic>
        <p:nvPicPr>
          <p:cNvPr id="4" name="Picture 4" descr="Graphical user interface, text, application, email&#10;&#10;Description automatically generated">
            <a:extLst>
              <a:ext uri="{FF2B5EF4-FFF2-40B4-BE49-F238E27FC236}">
                <a16:creationId xmlns:a16="http://schemas.microsoft.com/office/drawing/2014/main" id="{56D7C567-E710-4368-BC1E-46B71E5240B7}"/>
              </a:ext>
            </a:extLst>
          </p:cNvPr>
          <p:cNvPicPr>
            <a:picLocks noChangeAspect="1"/>
          </p:cNvPicPr>
          <p:nvPr/>
        </p:nvPicPr>
        <p:blipFill>
          <a:blip r:embed="rId2"/>
          <a:stretch>
            <a:fillRect/>
          </a:stretch>
        </p:blipFill>
        <p:spPr>
          <a:xfrm>
            <a:off x="731950" y="1704221"/>
            <a:ext cx="8903593" cy="3578347"/>
          </a:xfrm>
          <a:prstGeom prst="rect">
            <a:avLst/>
          </a:prstGeom>
        </p:spPr>
      </p:pic>
    </p:spTree>
    <p:extLst>
      <p:ext uri="{BB962C8B-B14F-4D97-AF65-F5344CB8AC3E}">
        <p14:creationId xmlns:p14="http://schemas.microsoft.com/office/powerpoint/2010/main" val="2336663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predictive analysis (classification)  : task 2</a:t>
            </a:r>
            <a:endParaRPr lang="en-US" dirty="0"/>
          </a:p>
        </p:txBody>
      </p:sp>
      <p:pic>
        <p:nvPicPr>
          <p:cNvPr id="3" name="Picture 4" descr="Graphical user interface, text, application, email&#10;&#10;Description automatically generated">
            <a:extLst>
              <a:ext uri="{FF2B5EF4-FFF2-40B4-BE49-F238E27FC236}">
                <a16:creationId xmlns:a16="http://schemas.microsoft.com/office/drawing/2014/main" id="{9C181FC5-F5A4-48E1-BE66-F5663F2BDF6B}"/>
              </a:ext>
            </a:extLst>
          </p:cNvPr>
          <p:cNvPicPr>
            <a:picLocks noChangeAspect="1"/>
          </p:cNvPicPr>
          <p:nvPr/>
        </p:nvPicPr>
        <p:blipFill>
          <a:blip r:embed="rId2"/>
          <a:stretch>
            <a:fillRect/>
          </a:stretch>
        </p:blipFill>
        <p:spPr>
          <a:xfrm>
            <a:off x="721218" y="1793243"/>
            <a:ext cx="6606861" cy="3829598"/>
          </a:xfrm>
          <a:prstGeom prst="rect">
            <a:avLst/>
          </a:prstGeom>
        </p:spPr>
      </p:pic>
    </p:spTree>
    <p:extLst>
      <p:ext uri="{BB962C8B-B14F-4D97-AF65-F5344CB8AC3E}">
        <p14:creationId xmlns:p14="http://schemas.microsoft.com/office/powerpoint/2010/main" val="2900921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predictive analysis (classification)  : task 3</a:t>
            </a:r>
            <a:endParaRPr lang="en-US" dirty="0"/>
          </a:p>
        </p:txBody>
      </p:sp>
      <p:pic>
        <p:nvPicPr>
          <p:cNvPr id="4" name="Picture 4" descr="Graphical user interface, text, application, email&#10;&#10;Description automatically generated">
            <a:extLst>
              <a:ext uri="{FF2B5EF4-FFF2-40B4-BE49-F238E27FC236}">
                <a16:creationId xmlns:a16="http://schemas.microsoft.com/office/drawing/2014/main" id="{E49899D9-EE0E-465E-AF5C-B88998090D33}"/>
              </a:ext>
            </a:extLst>
          </p:cNvPr>
          <p:cNvPicPr>
            <a:picLocks noChangeAspect="1"/>
          </p:cNvPicPr>
          <p:nvPr/>
        </p:nvPicPr>
        <p:blipFill>
          <a:blip r:embed="rId2"/>
          <a:stretch>
            <a:fillRect/>
          </a:stretch>
        </p:blipFill>
        <p:spPr>
          <a:xfrm>
            <a:off x="989527" y="1658639"/>
            <a:ext cx="8892861" cy="3583652"/>
          </a:xfrm>
          <a:prstGeom prst="rect">
            <a:avLst/>
          </a:prstGeom>
        </p:spPr>
      </p:pic>
    </p:spTree>
    <p:extLst>
      <p:ext uri="{BB962C8B-B14F-4D97-AF65-F5344CB8AC3E}">
        <p14:creationId xmlns:p14="http://schemas.microsoft.com/office/powerpoint/2010/main" val="2470151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predictive analysis (classification)  : task 4</a:t>
            </a:r>
            <a:endParaRPr lang="en-US" dirty="0"/>
          </a:p>
        </p:txBody>
      </p:sp>
      <p:pic>
        <p:nvPicPr>
          <p:cNvPr id="3" name="Picture 4" descr="Graphical user interface, text, application, email&#10;&#10;Description automatically generated">
            <a:extLst>
              <a:ext uri="{FF2B5EF4-FFF2-40B4-BE49-F238E27FC236}">
                <a16:creationId xmlns:a16="http://schemas.microsoft.com/office/drawing/2014/main" id="{865DDC5B-CA83-493B-ACF0-951EA5AC62B8}"/>
              </a:ext>
            </a:extLst>
          </p:cNvPr>
          <p:cNvPicPr>
            <a:picLocks noChangeAspect="1"/>
          </p:cNvPicPr>
          <p:nvPr/>
        </p:nvPicPr>
        <p:blipFill>
          <a:blip r:embed="rId2"/>
          <a:stretch>
            <a:fillRect/>
          </a:stretch>
        </p:blipFill>
        <p:spPr>
          <a:xfrm>
            <a:off x="871470" y="1663542"/>
            <a:ext cx="7969876" cy="3960213"/>
          </a:xfrm>
          <a:prstGeom prst="rect">
            <a:avLst/>
          </a:prstGeom>
        </p:spPr>
      </p:pic>
    </p:spTree>
    <p:extLst>
      <p:ext uri="{BB962C8B-B14F-4D97-AF65-F5344CB8AC3E}">
        <p14:creationId xmlns:p14="http://schemas.microsoft.com/office/powerpoint/2010/main" val="3903210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predictive analysis (classification)  : task 5</a:t>
            </a:r>
            <a:endParaRPr lang="en-US" dirty="0"/>
          </a:p>
        </p:txBody>
      </p:sp>
      <p:pic>
        <p:nvPicPr>
          <p:cNvPr id="4" name="Picture 4">
            <a:extLst>
              <a:ext uri="{FF2B5EF4-FFF2-40B4-BE49-F238E27FC236}">
                <a16:creationId xmlns:a16="http://schemas.microsoft.com/office/drawing/2014/main" id="{431B633E-BB55-496E-BCEF-F50F922A5534}"/>
              </a:ext>
            </a:extLst>
          </p:cNvPr>
          <p:cNvPicPr>
            <a:picLocks noChangeAspect="1"/>
          </p:cNvPicPr>
          <p:nvPr/>
        </p:nvPicPr>
        <p:blipFill>
          <a:blip r:embed="rId2"/>
          <a:stretch>
            <a:fillRect/>
          </a:stretch>
        </p:blipFill>
        <p:spPr>
          <a:xfrm>
            <a:off x="978794" y="1711365"/>
            <a:ext cx="8517228" cy="4444114"/>
          </a:xfrm>
          <a:prstGeom prst="rect">
            <a:avLst/>
          </a:prstGeom>
        </p:spPr>
      </p:pic>
    </p:spTree>
    <p:extLst>
      <p:ext uri="{BB962C8B-B14F-4D97-AF65-F5344CB8AC3E}">
        <p14:creationId xmlns:p14="http://schemas.microsoft.com/office/powerpoint/2010/main" val="3571082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predictive analysis (classification)  : task 6</a:t>
            </a:r>
            <a:endParaRPr lang="en-US" dirty="0"/>
          </a:p>
        </p:txBody>
      </p:sp>
      <p:pic>
        <p:nvPicPr>
          <p:cNvPr id="3" name="Picture 4" descr="Graphical user interface, text, application, email&#10;&#10;Description automatically generated">
            <a:extLst>
              <a:ext uri="{FF2B5EF4-FFF2-40B4-BE49-F238E27FC236}">
                <a16:creationId xmlns:a16="http://schemas.microsoft.com/office/drawing/2014/main" id="{5CD1CA80-0542-4626-A09D-2B5EC2E5693B}"/>
              </a:ext>
            </a:extLst>
          </p:cNvPr>
          <p:cNvPicPr>
            <a:picLocks noChangeAspect="1"/>
          </p:cNvPicPr>
          <p:nvPr/>
        </p:nvPicPr>
        <p:blipFill>
          <a:blip r:embed="rId2"/>
          <a:stretch>
            <a:fillRect/>
          </a:stretch>
        </p:blipFill>
        <p:spPr>
          <a:xfrm>
            <a:off x="1118315" y="1844422"/>
            <a:ext cx="8420636" cy="3652115"/>
          </a:xfrm>
          <a:prstGeom prst="rect">
            <a:avLst/>
          </a:prstGeom>
        </p:spPr>
      </p:pic>
    </p:spTree>
    <p:extLst>
      <p:ext uri="{BB962C8B-B14F-4D97-AF65-F5344CB8AC3E}">
        <p14:creationId xmlns:p14="http://schemas.microsoft.com/office/powerpoint/2010/main" val="3595166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predictive analysis (classification)  : task 7</a:t>
            </a:r>
            <a:endParaRPr lang="en-US" dirty="0"/>
          </a:p>
        </p:txBody>
      </p:sp>
      <p:pic>
        <p:nvPicPr>
          <p:cNvPr id="4" name="Picture 4">
            <a:extLst>
              <a:ext uri="{FF2B5EF4-FFF2-40B4-BE49-F238E27FC236}">
                <a16:creationId xmlns:a16="http://schemas.microsoft.com/office/drawing/2014/main" id="{B2780CCD-AA63-4C40-AC65-2404B59A7647}"/>
              </a:ext>
            </a:extLst>
          </p:cNvPr>
          <p:cNvPicPr>
            <a:picLocks noChangeAspect="1"/>
          </p:cNvPicPr>
          <p:nvPr/>
        </p:nvPicPr>
        <p:blipFill>
          <a:blip r:embed="rId2"/>
          <a:stretch>
            <a:fillRect/>
          </a:stretch>
        </p:blipFill>
        <p:spPr>
          <a:xfrm>
            <a:off x="1161245" y="1867813"/>
            <a:ext cx="7100552" cy="4356600"/>
          </a:xfrm>
          <a:prstGeom prst="rect">
            <a:avLst/>
          </a:prstGeom>
        </p:spPr>
      </p:pic>
    </p:spTree>
    <p:extLst>
      <p:ext uri="{BB962C8B-B14F-4D97-AF65-F5344CB8AC3E}">
        <p14:creationId xmlns:p14="http://schemas.microsoft.com/office/powerpoint/2010/main" val="3970266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predictive analysis (classification)  : task 8</a:t>
            </a:r>
            <a:endParaRPr lang="en-US" dirty="0"/>
          </a:p>
        </p:txBody>
      </p:sp>
      <p:pic>
        <p:nvPicPr>
          <p:cNvPr id="3" name="Picture 4" descr="Graphical user interface, text, application&#10;&#10;Description automatically generated">
            <a:extLst>
              <a:ext uri="{FF2B5EF4-FFF2-40B4-BE49-F238E27FC236}">
                <a16:creationId xmlns:a16="http://schemas.microsoft.com/office/drawing/2014/main" id="{75DD9567-390A-4518-9275-192A273DDCD3}"/>
              </a:ext>
            </a:extLst>
          </p:cNvPr>
          <p:cNvPicPr>
            <a:picLocks noChangeAspect="1"/>
          </p:cNvPicPr>
          <p:nvPr/>
        </p:nvPicPr>
        <p:blipFill>
          <a:blip r:embed="rId2"/>
          <a:stretch>
            <a:fillRect/>
          </a:stretch>
        </p:blipFill>
        <p:spPr>
          <a:xfrm>
            <a:off x="753414" y="1876490"/>
            <a:ext cx="8087932" cy="3952878"/>
          </a:xfrm>
          <a:prstGeom prst="rect">
            <a:avLst/>
          </a:prstGeom>
        </p:spPr>
      </p:pic>
    </p:spTree>
    <p:extLst>
      <p:ext uri="{BB962C8B-B14F-4D97-AF65-F5344CB8AC3E}">
        <p14:creationId xmlns:p14="http://schemas.microsoft.com/office/powerpoint/2010/main" val="2748597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predictive analysis (classification)  : task 9</a:t>
            </a:r>
            <a:endParaRPr lang="en-US" dirty="0"/>
          </a:p>
        </p:txBody>
      </p:sp>
      <p:pic>
        <p:nvPicPr>
          <p:cNvPr id="4" name="Picture 4">
            <a:extLst>
              <a:ext uri="{FF2B5EF4-FFF2-40B4-BE49-F238E27FC236}">
                <a16:creationId xmlns:a16="http://schemas.microsoft.com/office/drawing/2014/main" id="{90FE19A4-4B67-41ED-9D32-FFCDAB908176}"/>
              </a:ext>
            </a:extLst>
          </p:cNvPr>
          <p:cNvPicPr>
            <a:picLocks noChangeAspect="1"/>
          </p:cNvPicPr>
          <p:nvPr/>
        </p:nvPicPr>
        <p:blipFill>
          <a:blip r:embed="rId2"/>
          <a:stretch>
            <a:fillRect/>
          </a:stretch>
        </p:blipFill>
        <p:spPr>
          <a:xfrm>
            <a:off x="1139781" y="1897051"/>
            <a:ext cx="9837311" cy="3042433"/>
          </a:xfrm>
          <a:prstGeom prst="rect">
            <a:avLst/>
          </a:prstGeom>
        </p:spPr>
      </p:pic>
    </p:spTree>
    <p:extLst>
      <p:ext uri="{BB962C8B-B14F-4D97-AF65-F5344CB8AC3E}">
        <p14:creationId xmlns:p14="http://schemas.microsoft.com/office/powerpoint/2010/main" val="1400705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predictive analysis (classification)  : task 10</a:t>
            </a:r>
            <a:endParaRPr lang="en-US" dirty="0"/>
          </a:p>
        </p:txBody>
      </p:sp>
      <p:pic>
        <p:nvPicPr>
          <p:cNvPr id="3" name="Picture 4" descr="Graphical user interface, text, application, email&#10;&#10;Description automatically generated">
            <a:extLst>
              <a:ext uri="{FF2B5EF4-FFF2-40B4-BE49-F238E27FC236}">
                <a16:creationId xmlns:a16="http://schemas.microsoft.com/office/drawing/2014/main" id="{29118CB1-8259-4EEC-B7A1-512FC1A1A5F1}"/>
              </a:ext>
            </a:extLst>
          </p:cNvPr>
          <p:cNvPicPr>
            <a:picLocks noChangeAspect="1"/>
          </p:cNvPicPr>
          <p:nvPr/>
        </p:nvPicPr>
        <p:blipFill>
          <a:blip r:embed="rId2"/>
          <a:stretch>
            <a:fillRect/>
          </a:stretch>
        </p:blipFill>
        <p:spPr>
          <a:xfrm>
            <a:off x="1472485" y="1920425"/>
            <a:ext cx="8356240" cy="3553768"/>
          </a:xfrm>
          <a:prstGeom prst="rect">
            <a:avLst/>
          </a:prstGeom>
        </p:spPr>
      </p:pic>
    </p:spTree>
    <p:extLst>
      <p:ext uri="{BB962C8B-B14F-4D97-AF65-F5344CB8AC3E}">
        <p14:creationId xmlns:p14="http://schemas.microsoft.com/office/powerpoint/2010/main" val="1275487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solidFill>
                  <a:schemeClr val="tx1"/>
                </a:solidFill>
                <a:latin typeface="IBM Plex Mono Text"/>
              </a:rPr>
              <a:t>The final course of the Data Science Professional Certificate consists of a capstone project where in all the skills and relevant knowledge that one has gathered from these 9 intense courses has to be applied on a final capstone project. </a:t>
            </a:r>
            <a:endParaRPr lang="en-US" sz="2200">
              <a:solidFill>
                <a:schemeClr val="tx1"/>
              </a:solidFill>
            </a:endParaRPr>
          </a:p>
          <a:p>
            <a:r>
              <a:rPr lang="en-US" sz="2200" dirty="0">
                <a:solidFill>
                  <a:schemeClr val="tx1"/>
                </a:solidFill>
                <a:latin typeface="IBM Plex Mono Text"/>
              </a:rPr>
              <a:t>During the capstone project, different data analysis, data visualization and machine learning packages were used to train a machine learning model and use public information to predict if SpaceX will reuse the first stage. These include Pandas, Matplotlib, Seaborn, Folium, </a:t>
            </a:r>
            <a:r>
              <a:rPr lang="en-US" sz="2200" dirty="0" err="1">
                <a:solidFill>
                  <a:schemeClr val="tx1"/>
                </a:solidFill>
                <a:latin typeface="IBM Plex Mono Text"/>
              </a:rPr>
              <a:t>Plotly</a:t>
            </a:r>
            <a:r>
              <a:rPr lang="en-US" sz="2200" dirty="0">
                <a:solidFill>
                  <a:schemeClr val="tx1"/>
                </a:solidFill>
                <a:latin typeface="IBM Plex Mono Text"/>
              </a:rPr>
              <a:t>, and </a:t>
            </a:r>
            <a:r>
              <a:rPr lang="en-US" sz="2200" dirty="0" err="1">
                <a:solidFill>
                  <a:schemeClr val="tx1"/>
                </a:solidFill>
                <a:latin typeface="IBM Plex Mono Text"/>
              </a:rPr>
              <a:t>Sklearn</a:t>
            </a:r>
            <a:r>
              <a:rPr lang="en-US" sz="2200" dirty="0">
                <a:solidFill>
                  <a:schemeClr val="tx1"/>
                </a:solidFill>
                <a:latin typeface="IBM Plex Mono Text"/>
              </a:rPr>
              <a:t> packages. This report discusses summarizes the results of the project. </a:t>
            </a:r>
            <a:endParaRPr lang="en-US">
              <a:solidFill>
                <a:schemeClr val="tx1"/>
              </a:solidFill>
            </a:endParaRPr>
          </a:p>
          <a:p>
            <a:endParaRPr lang="en-US" sz="2200" dirty="0"/>
          </a:p>
        </p:txBody>
      </p:sp>
    </p:spTree>
    <p:extLst>
      <p:ext uri="{BB962C8B-B14F-4D97-AF65-F5344CB8AC3E}">
        <p14:creationId xmlns:p14="http://schemas.microsoft.com/office/powerpoint/2010/main" val="710623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predictive analysis (classification)  : task 11 and 12</a:t>
            </a:r>
            <a:endParaRPr lang="en-US" dirty="0"/>
          </a:p>
        </p:txBody>
      </p:sp>
      <p:pic>
        <p:nvPicPr>
          <p:cNvPr id="4" name="Picture 4" descr="Graphical user interface&#10;&#10;Description automatically generated">
            <a:extLst>
              <a:ext uri="{FF2B5EF4-FFF2-40B4-BE49-F238E27FC236}">
                <a16:creationId xmlns:a16="http://schemas.microsoft.com/office/drawing/2014/main" id="{A793A2D1-7FB8-4E75-9C0A-E04B7C5B3B7C}"/>
              </a:ext>
            </a:extLst>
          </p:cNvPr>
          <p:cNvPicPr>
            <a:picLocks noChangeAspect="1"/>
          </p:cNvPicPr>
          <p:nvPr/>
        </p:nvPicPr>
        <p:blipFill>
          <a:blip r:embed="rId2"/>
          <a:stretch>
            <a:fillRect/>
          </a:stretch>
        </p:blipFill>
        <p:spPr>
          <a:xfrm>
            <a:off x="1129048" y="1703469"/>
            <a:ext cx="7433256" cy="4556498"/>
          </a:xfrm>
          <a:prstGeom prst="rect">
            <a:avLst/>
          </a:prstGeom>
        </p:spPr>
      </p:pic>
    </p:spTree>
    <p:extLst>
      <p:ext uri="{BB962C8B-B14F-4D97-AF65-F5344CB8AC3E}">
        <p14:creationId xmlns:p14="http://schemas.microsoft.com/office/powerpoint/2010/main" val="6266345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vert="horz" lIns="91440" tIns="45720" rIns="91440" bIns="45720" rtlCol="0" anchor="t">
            <a:normAutofit/>
          </a:bodyPr>
          <a:lstStyle/>
          <a:p>
            <a:r>
              <a:rPr lang="en-US" dirty="0">
                <a:solidFill>
                  <a:schemeClr val="tx1"/>
                </a:solidFill>
                <a:ea typeface="+mn-lt"/>
                <a:cs typeface="+mn-lt"/>
              </a:rPr>
              <a:t>After an </a:t>
            </a:r>
            <a:r>
              <a:rPr lang="en-US" dirty="0" err="1">
                <a:solidFill>
                  <a:schemeClr val="tx1"/>
                </a:solidFill>
                <a:ea typeface="+mn-lt"/>
                <a:cs typeface="+mn-lt"/>
              </a:rPr>
              <a:t>indepth</a:t>
            </a:r>
            <a:r>
              <a:rPr lang="en-US" dirty="0">
                <a:solidFill>
                  <a:schemeClr val="tx1"/>
                </a:solidFill>
                <a:ea typeface="+mn-lt"/>
                <a:cs typeface="+mn-lt"/>
              </a:rPr>
              <a:t> review of data many the conclusion is that SpaceX claim that Falcon lower cost (62 million dollars) is  because SpaceX can reuse the first stage has been confirmed.</a:t>
            </a:r>
            <a:endParaRPr lang="en-US" dirty="0">
              <a:solidFill>
                <a:schemeClr val="tx1"/>
              </a:solidFill>
            </a:endParaRPr>
          </a:p>
          <a:p>
            <a:r>
              <a:rPr lang="en-US" dirty="0">
                <a:solidFill>
                  <a:schemeClr val="tx1"/>
                </a:solidFill>
              </a:rPr>
              <a:t>The outcome of launching rockets has been increasingly successful as a result of r</a:t>
            </a:r>
            <a:r>
              <a:rPr lang="en-US" dirty="0">
                <a:solidFill>
                  <a:schemeClr val="tx1"/>
                </a:solidFill>
                <a:ea typeface="+mn-lt"/>
                <a:cs typeface="+mn-lt"/>
              </a:rPr>
              <a:t>eusing the first stage</a:t>
            </a:r>
          </a:p>
          <a:p>
            <a:endParaRPr lang="en-US" dirty="0">
              <a:solidFill>
                <a:schemeClr val="tx1"/>
              </a:solidFill>
            </a:endParaRPr>
          </a:p>
        </p:txBody>
      </p:sp>
    </p:spTree>
    <p:extLst>
      <p:ext uri="{BB962C8B-B14F-4D97-AF65-F5344CB8AC3E}">
        <p14:creationId xmlns:p14="http://schemas.microsoft.com/office/powerpoint/2010/main" val="1630123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114995" y="687991"/>
            <a:ext cx="6809509" cy="734522"/>
          </a:xfrm>
        </p:spPr>
        <p:txBody>
          <a:bodyPr vert="horz" lIns="91440" tIns="45720" rIns="91440" bIns="45720" rtlCol="0" anchor="t">
            <a:normAutofit/>
          </a:bodyPr>
          <a:lstStyle/>
          <a:p>
            <a:pPr marL="45720" indent="0">
              <a:buNone/>
            </a:pPr>
            <a:r>
              <a:rPr lang="en-US" dirty="0"/>
              <a:t>Increasing successful outcome over the years</a:t>
            </a:r>
          </a:p>
        </p:txBody>
      </p:sp>
      <p:pic>
        <p:nvPicPr>
          <p:cNvPr id="3" name="Picture 4" descr="Chart, line chart&#10;&#10;Description automatically generated">
            <a:extLst>
              <a:ext uri="{FF2B5EF4-FFF2-40B4-BE49-F238E27FC236}">
                <a16:creationId xmlns:a16="http://schemas.microsoft.com/office/drawing/2014/main" id="{6C236B65-F7F7-43CB-B9CA-5C43275574FA}"/>
              </a:ext>
            </a:extLst>
          </p:cNvPr>
          <p:cNvPicPr>
            <a:picLocks noChangeAspect="1"/>
          </p:cNvPicPr>
          <p:nvPr/>
        </p:nvPicPr>
        <p:blipFill>
          <a:blip r:embed="rId2"/>
          <a:stretch>
            <a:fillRect/>
          </a:stretch>
        </p:blipFill>
        <p:spPr>
          <a:xfrm>
            <a:off x="1751528" y="1920863"/>
            <a:ext cx="8817734" cy="3960724"/>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GITHUB Link</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914400" y="2191385"/>
            <a:ext cx="10489276" cy="2862753"/>
          </a:xfrm>
        </p:spPr>
        <p:txBody>
          <a:bodyPr vert="horz" lIns="91440" tIns="45720" rIns="91440" bIns="45720" rtlCol="0" anchor="t">
            <a:normAutofit/>
          </a:bodyPr>
          <a:lstStyle/>
          <a:p>
            <a:pPr marL="0" indent="0">
              <a:buNone/>
            </a:pPr>
            <a:r>
              <a:rPr lang="en-US" b="1" dirty="0">
                <a:solidFill>
                  <a:schemeClr val="tx1"/>
                </a:solidFill>
              </a:rPr>
              <a:t>This is the link to the </a:t>
            </a:r>
            <a:r>
              <a:rPr lang="en-US" b="1" dirty="0" err="1">
                <a:solidFill>
                  <a:schemeClr val="tx1"/>
                </a:solidFill>
              </a:rPr>
              <a:t>github</a:t>
            </a:r>
            <a:r>
              <a:rPr lang="en-US" b="1" dirty="0">
                <a:solidFill>
                  <a:schemeClr val="tx1"/>
                </a:solidFill>
              </a:rPr>
              <a:t> site with project material:</a:t>
            </a:r>
          </a:p>
          <a:p>
            <a:pPr marL="0" indent="0">
              <a:buNone/>
            </a:pPr>
            <a:r>
              <a:rPr lang="en-US" b="1" dirty="0">
                <a:solidFill>
                  <a:schemeClr val="tx1"/>
                </a:solidFill>
                <a:ea typeface="+mn-lt"/>
                <a:cs typeface="+mn-lt"/>
              </a:rPr>
              <a:t>https://github.com/Robertboy18/IBM-Data-Science/tree/master/Applied%20Data%20Science%20Capstone</a:t>
            </a:r>
            <a:endParaRPr lang="en-US" b="1" dirty="0">
              <a:solidFill>
                <a:schemeClr val="tx1"/>
              </a:solidFill>
            </a:endParaRPr>
          </a:p>
        </p:txBody>
      </p:sp>
    </p:spTree>
    <p:extLst>
      <p:ext uri="{BB962C8B-B14F-4D97-AF65-F5344CB8AC3E}">
        <p14:creationId xmlns:p14="http://schemas.microsoft.com/office/powerpoint/2010/main" val="307855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 2</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solidFill>
                  <a:schemeClr val="tx1"/>
                </a:solidFill>
                <a:latin typeface="IBM Plex Mono Text"/>
              </a:rPr>
              <a:t>The aim of the project was to predict if the Falcon 9 first stage will land successfully. Falcon 9 is advertised by SpaceX a lower cost (62 million dollars) compared to other providers because SpaceX can reuse the first stage resulting in a lower cost. Therefore, determining if the first stage will land, allows to determine the cost of a launch. This information can be used if an alternate company wants to bid against SpaceX for a rocket launch. </a:t>
            </a:r>
            <a:endParaRPr lang="en-US" sz="2200">
              <a:solidFill>
                <a:schemeClr val="tx1"/>
              </a:solidFill>
            </a:endParaRPr>
          </a:p>
          <a:p>
            <a:r>
              <a:rPr lang="en-US" sz="2200" dirty="0">
                <a:solidFill>
                  <a:schemeClr val="tx1"/>
                </a:solidFill>
                <a:latin typeface="IBM Plex Mono Text"/>
              </a:rPr>
              <a:t> In this project, I determined the price of each launch gathered information about Space X and created dashboards to visualize the data. In addition, I determined if SpaceX would reuse the first stage. Various machine learning algorithms were used to train a machine learning model and use public information to predict if SpaceX will reuse the first stage. </a:t>
            </a:r>
            <a:endParaRPr lang="en-US" dirty="0">
              <a:solidFill>
                <a:schemeClr val="tx1"/>
              </a:solidFill>
            </a:endParaRPr>
          </a:p>
          <a:p>
            <a:endParaRPr lang="en-US" sz="2200" dirty="0"/>
          </a:p>
        </p:txBody>
      </p:sp>
    </p:spTree>
    <p:extLst>
      <p:ext uri="{BB962C8B-B14F-4D97-AF65-F5344CB8AC3E}">
        <p14:creationId xmlns:p14="http://schemas.microsoft.com/office/powerpoint/2010/main" val="65918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 : Data Wrangling</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1836357"/>
            <a:ext cx="7068725" cy="3471283"/>
          </a:xfrm>
        </p:spPr>
        <p:txBody>
          <a:bodyPr vert="horz" lIns="91440" tIns="45720" rIns="91440" bIns="45720" rtlCol="0" anchor="t">
            <a:normAutofit lnSpcReduction="10000"/>
          </a:bodyPr>
          <a:lstStyle/>
          <a:p>
            <a:r>
              <a:rPr lang="en-US" dirty="0">
                <a:solidFill>
                  <a:schemeClr val="tx1"/>
                </a:solidFill>
                <a:ea typeface="+mn-lt"/>
                <a:cs typeface="+mn-lt"/>
              </a:rPr>
              <a:t>An in-depth research of the dataset has been done and a thorough analysis of the various features and methods have been investigated to ensure the maximum accuracy of the model as possible.</a:t>
            </a:r>
            <a:endParaRPr lang="en-US" sz="2200" dirty="0">
              <a:solidFill>
                <a:schemeClr val="tx1"/>
              </a:solidFill>
            </a:endParaRPr>
          </a:p>
          <a:p>
            <a:r>
              <a:rPr lang="en-US" dirty="0">
                <a:solidFill>
                  <a:schemeClr val="tx1"/>
                </a:solidFill>
                <a:ea typeface="+mn-lt"/>
                <a:cs typeface="+mn-lt"/>
              </a:rPr>
              <a:t>Data wrangling was performed to get a dataset that could be used for further analysis. In the data set, there are several different cases where the booster did not land successfully. Those outcomes were converted into training Labels with 1 meaning the booster successfully landed and  meaning  it was unsuccessful.</a:t>
            </a:r>
          </a:p>
          <a:p>
            <a:r>
              <a:rPr lang="en-US" dirty="0">
                <a:solidFill>
                  <a:schemeClr val="tx1"/>
                </a:solidFill>
              </a:rPr>
              <a:t>See the Class column below</a:t>
            </a:r>
          </a:p>
          <a:p>
            <a:endParaRPr lang="en-US">
              <a:solidFill>
                <a:srgbClr val="000000"/>
              </a:solidFill>
            </a:endParaRPr>
          </a:p>
          <a:p>
            <a:endParaRPr lang="en-US" dirty="0">
              <a:solidFill>
                <a:srgbClr val="A6B727"/>
              </a:solidFill>
            </a:endParaRP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pic>
        <p:nvPicPr>
          <p:cNvPr id="4" name="Picture 5" descr="A picture containing graphical user interface&#10;&#10;Description automatically generated">
            <a:extLst>
              <a:ext uri="{FF2B5EF4-FFF2-40B4-BE49-F238E27FC236}">
                <a16:creationId xmlns:a16="http://schemas.microsoft.com/office/drawing/2014/main" id="{FC61ABE0-6200-4401-AF4F-93FD99B170C8}"/>
              </a:ext>
            </a:extLst>
          </p:cNvPr>
          <p:cNvPicPr>
            <a:picLocks noChangeAspect="1"/>
          </p:cNvPicPr>
          <p:nvPr/>
        </p:nvPicPr>
        <p:blipFill>
          <a:blip r:embed="rId3"/>
          <a:stretch>
            <a:fillRect/>
          </a:stretch>
        </p:blipFill>
        <p:spPr>
          <a:xfrm>
            <a:off x="1783724" y="5316835"/>
            <a:ext cx="9043115" cy="592414"/>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 </a:t>
            </a:r>
            <a:r>
              <a:rPr lang="en-US" dirty="0">
                <a:ea typeface="+mj-lt"/>
                <a:cs typeface="+mj-lt"/>
              </a:rPr>
              <a:t>interactive visual analytics </a:t>
            </a: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1836357"/>
            <a:ext cx="7068725" cy="1539453"/>
          </a:xfrm>
        </p:spPr>
        <p:txBody>
          <a:bodyPr vert="horz" lIns="91440" tIns="45720" rIns="91440" bIns="45720" rtlCol="0" anchor="t">
            <a:normAutofit fontScale="92500" lnSpcReduction="20000"/>
          </a:bodyPr>
          <a:lstStyle/>
          <a:p>
            <a:r>
              <a:rPr lang="en-US" dirty="0">
                <a:solidFill>
                  <a:schemeClr val="tx1"/>
                </a:solidFill>
              </a:rPr>
              <a:t>An exploratory analysis was done using  SQL and then interactive visual analytics were performed using packages including Folium and </a:t>
            </a:r>
            <a:r>
              <a:rPr lang="en-US" dirty="0" err="1">
                <a:solidFill>
                  <a:schemeClr val="tx1"/>
                </a:solidFill>
              </a:rPr>
              <a:t>Plotly</a:t>
            </a:r>
            <a:r>
              <a:rPr lang="en-US" dirty="0">
                <a:solidFill>
                  <a:schemeClr val="tx1"/>
                </a:solidFill>
              </a:rPr>
              <a:t>.</a:t>
            </a:r>
            <a:endParaRPr lang="en-US" dirty="0">
              <a:solidFill>
                <a:schemeClr val="tx1"/>
              </a:solidFill>
              <a:ea typeface="+mn-lt"/>
              <a:cs typeface="+mn-lt"/>
            </a:endParaRPr>
          </a:p>
          <a:p>
            <a:r>
              <a:rPr lang="en-US" dirty="0">
                <a:solidFill>
                  <a:schemeClr val="tx1"/>
                </a:solidFill>
                <a:ea typeface="+mn-lt"/>
                <a:cs typeface="+mn-lt"/>
              </a:rPr>
              <a:t>Folium makes it easy to visualize geolocation data . </a:t>
            </a:r>
            <a:endParaRPr lang="en-US" dirty="0">
              <a:solidFill>
                <a:schemeClr val="tx1"/>
              </a:solidFill>
            </a:endParaRPr>
          </a:p>
          <a:p>
            <a:r>
              <a:rPr lang="en-US" dirty="0">
                <a:solidFill>
                  <a:schemeClr val="tx1"/>
                </a:solidFill>
              </a:rPr>
              <a:t>Please see below a map with</a:t>
            </a:r>
            <a:r>
              <a:rPr lang="en-US" dirty="0">
                <a:solidFill>
                  <a:schemeClr val="tx1"/>
                </a:solidFill>
                <a:ea typeface="+mn-lt"/>
                <a:cs typeface="+mn-lt"/>
              </a:rPr>
              <a:t> marked launch sites </a:t>
            </a:r>
            <a:endParaRPr lang="en-US" dirty="0">
              <a:solidFill>
                <a:schemeClr val="tx1"/>
              </a:solidFill>
            </a:endParaRPr>
          </a:p>
          <a:p>
            <a:endParaRPr lang="en-US" dirty="0">
              <a:solidFill>
                <a:srgbClr val="A6B727"/>
              </a:solidFill>
            </a:endParaRP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pic>
        <p:nvPicPr>
          <p:cNvPr id="6" name="Picture 6" descr="Map&#10;&#10;Description automatically generated">
            <a:extLst>
              <a:ext uri="{FF2B5EF4-FFF2-40B4-BE49-F238E27FC236}">
                <a16:creationId xmlns:a16="http://schemas.microsoft.com/office/drawing/2014/main" id="{2E06F94A-C438-48D6-875B-C06FAFEDEC62}"/>
              </a:ext>
            </a:extLst>
          </p:cNvPr>
          <p:cNvPicPr>
            <a:picLocks noChangeAspect="1"/>
          </p:cNvPicPr>
          <p:nvPr/>
        </p:nvPicPr>
        <p:blipFill>
          <a:blip r:embed="rId3"/>
          <a:stretch>
            <a:fillRect/>
          </a:stretch>
        </p:blipFill>
        <p:spPr>
          <a:xfrm>
            <a:off x="4219978" y="3934837"/>
            <a:ext cx="6402945" cy="2487086"/>
          </a:xfrm>
          <a:prstGeom prst="rect">
            <a:avLst/>
          </a:prstGeom>
        </p:spPr>
      </p:pic>
    </p:spTree>
    <p:extLst>
      <p:ext uri="{BB962C8B-B14F-4D97-AF65-F5344CB8AC3E}">
        <p14:creationId xmlns:p14="http://schemas.microsoft.com/office/powerpoint/2010/main" val="101905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 </a:t>
            </a:r>
            <a:r>
              <a:rPr lang="en-US" dirty="0">
                <a:ea typeface="+mj-lt"/>
                <a:cs typeface="+mj-lt"/>
              </a:rPr>
              <a:t>predictive analysis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1836357"/>
            <a:ext cx="7068725" cy="1131623"/>
          </a:xfrm>
        </p:spPr>
        <p:txBody>
          <a:bodyPr vert="horz" lIns="91440" tIns="45720" rIns="91440" bIns="45720" rtlCol="0" anchor="t">
            <a:normAutofit fontScale="92500" lnSpcReduction="20000"/>
          </a:bodyPr>
          <a:lstStyle/>
          <a:p>
            <a:r>
              <a:rPr lang="en-US" dirty="0">
                <a:solidFill>
                  <a:schemeClr val="tx1"/>
                </a:solidFill>
              </a:rPr>
              <a:t>Various machine learning algorithms were used to train a machine learning model and use public information to predict if SpaceX will reuse the first stage. </a:t>
            </a:r>
          </a:p>
          <a:p>
            <a:r>
              <a:rPr lang="en-US" dirty="0">
                <a:solidFill>
                  <a:schemeClr val="tx1"/>
                </a:solidFill>
              </a:rPr>
              <a:t>The figure below shows on of the machine learning model </a:t>
            </a:r>
          </a:p>
          <a:p>
            <a:endParaRPr lang="en-US" dirty="0">
              <a:solidFill>
                <a:srgbClr val="A6B727"/>
              </a:solidFill>
            </a:endParaRP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pic>
        <p:nvPicPr>
          <p:cNvPr id="4" name="Picture 6" descr="Graphical user interface, text, application, email&#10;&#10;Description automatically generated">
            <a:extLst>
              <a:ext uri="{FF2B5EF4-FFF2-40B4-BE49-F238E27FC236}">
                <a16:creationId xmlns:a16="http://schemas.microsoft.com/office/drawing/2014/main" id="{4529E611-603E-4A47-8969-D0F090A328D7}"/>
              </a:ext>
            </a:extLst>
          </p:cNvPr>
          <p:cNvPicPr>
            <a:picLocks noChangeAspect="1"/>
          </p:cNvPicPr>
          <p:nvPr/>
        </p:nvPicPr>
        <p:blipFill>
          <a:blip r:embed="rId3"/>
          <a:stretch>
            <a:fillRect/>
          </a:stretch>
        </p:blipFill>
        <p:spPr>
          <a:xfrm>
            <a:off x="4338033" y="3296189"/>
            <a:ext cx="7014692" cy="3034580"/>
          </a:xfrm>
          <a:prstGeom prst="rect">
            <a:avLst/>
          </a:prstGeom>
        </p:spPr>
      </p:pic>
    </p:spTree>
    <p:extLst>
      <p:ext uri="{BB962C8B-B14F-4D97-AF65-F5344CB8AC3E}">
        <p14:creationId xmlns:p14="http://schemas.microsoft.com/office/powerpoint/2010/main" val="827663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 </a:t>
            </a:r>
            <a:r>
              <a:rPr lang="en-US" dirty="0">
                <a:ea typeface="+mj-lt"/>
                <a:cs typeface="+mj-lt"/>
              </a:rPr>
              <a:t> EDA with visualization results: Task 1</a:t>
            </a:r>
            <a:endParaRPr lang="en-US" dirty="0"/>
          </a:p>
        </p:txBody>
      </p:sp>
      <p:pic>
        <p:nvPicPr>
          <p:cNvPr id="8" name="Picture 8" descr="Chart, scatter chart&#10;&#10;Description automatically generated">
            <a:extLst>
              <a:ext uri="{FF2B5EF4-FFF2-40B4-BE49-F238E27FC236}">
                <a16:creationId xmlns:a16="http://schemas.microsoft.com/office/drawing/2014/main" id="{DB4A7A52-474B-4A59-95F6-ACAF8C3702C0}"/>
              </a:ext>
            </a:extLst>
          </p:cNvPr>
          <p:cNvPicPr>
            <a:picLocks noChangeAspect="1"/>
          </p:cNvPicPr>
          <p:nvPr/>
        </p:nvPicPr>
        <p:blipFill>
          <a:blip r:embed="rId2"/>
          <a:stretch>
            <a:fillRect/>
          </a:stretch>
        </p:blipFill>
        <p:spPr>
          <a:xfrm>
            <a:off x="1933977" y="1661236"/>
            <a:ext cx="7476184" cy="4608767"/>
          </a:xfrm>
          <a:prstGeom prst="rect">
            <a:avLst/>
          </a:prstGeom>
        </p:spPr>
      </p:pic>
    </p:spTree>
    <p:extLst>
      <p:ext uri="{BB962C8B-B14F-4D97-AF65-F5344CB8AC3E}">
        <p14:creationId xmlns:p14="http://schemas.microsoft.com/office/powerpoint/2010/main" val="274721648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424</TotalTime>
  <Words>359</Words>
  <Application>Microsoft Office PowerPoint</Application>
  <PresentationFormat>Widescreen</PresentationFormat>
  <Paragraphs>110</Paragraphs>
  <Slides>43</Slides>
  <Notes>2</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Basis</vt:lpstr>
      <vt:lpstr>Applied Data Science Capstone Report</vt:lpstr>
      <vt:lpstr>OUTLINE</vt:lpstr>
      <vt:lpstr>EXECUTIVE SUMMARY</vt:lpstr>
      <vt:lpstr>INTRODUCTION</vt:lpstr>
      <vt:lpstr>INTRODUCTION 2</vt:lpstr>
      <vt:lpstr>METHODOLOGY : Data Wrangling</vt:lpstr>
      <vt:lpstr>METHODOLOGY: interactive visual analytics </vt:lpstr>
      <vt:lpstr>METHODOLOGY: predictive analysis</vt:lpstr>
      <vt:lpstr>RESULT:  EDA with visualization results: Task 1</vt:lpstr>
      <vt:lpstr>RESULT:  EDA with visualization results: Task 2</vt:lpstr>
      <vt:lpstr>RESULT:  EDA with visualization results: Task 3</vt:lpstr>
      <vt:lpstr>RESULT:  EDA with visualization results: Task 4</vt:lpstr>
      <vt:lpstr>RESULT:  EDA with visualization results: Task 5</vt:lpstr>
      <vt:lpstr>RESULT:  EDA with visualization results: Task 6</vt:lpstr>
      <vt:lpstr>RESULT:  EDA with visualization results: Task 7 and 8</vt:lpstr>
      <vt:lpstr>RESULT:  EDA with SQL results slides: Task 1 and 2</vt:lpstr>
      <vt:lpstr>RESULT:  EDA with SQL results slides: Task 1 and 2</vt:lpstr>
      <vt:lpstr>RESULT:  EDA with SQL results slides: Task 3 and 4</vt:lpstr>
      <vt:lpstr>RESULT:  EDA with SQL results slides: Task 3 and 4</vt:lpstr>
      <vt:lpstr>RESULT:  EDA with SQL results slides: Task 6</vt:lpstr>
      <vt:lpstr>RESULT:  EDA with SQL results slides: Task 7 and 8</vt:lpstr>
      <vt:lpstr>RESULT:  EDA with SQL results slides: Task 8 and 9</vt:lpstr>
      <vt:lpstr>RESULT:  EDA with SQL results slides: Task 10</vt:lpstr>
      <vt:lpstr>RESULT:  interactive map with Folium results : Task 1</vt:lpstr>
      <vt:lpstr>RESULT:  interactive map with Folium results : Task 2</vt:lpstr>
      <vt:lpstr>RESULT:  interactive map with Folium results : Task 3</vt:lpstr>
      <vt:lpstr>RESULT:  interactive map with Folium results : Task 3</vt:lpstr>
      <vt:lpstr>RESULT:  Plotly Dash dashboard results : </vt:lpstr>
      <vt:lpstr>RESULT:  Plotly Dash dashboard  : </vt:lpstr>
      <vt:lpstr>RESULT:  predictive analysis (classification)  : task 1</vt:lpstr>
      <vt:lpstr>RESULT:  predictive analysis (classification)  : task 2</vt:lpstr>
      <vt:lpstr>RESULT:  predictive analysis (classification)  : task 3</vt:lpstr>
      <vt:lpstr>RESULT:  predictive analysis (classification)  : task 4</vt:lpstr>
      <vt:lpstr>RESULT:  predictive analysis (classification)  : task 5</vt:lpstr>
      <vt:lpstr>RESULT:  predictive analysis (classification)  : task 6</vt:lpstr>
      <vt:lpstr>RESULT:  predictive analysis (classification)  : task 7</vt:lpstr>
      <vt:lpstr>RESULT:  predictive analysis (classification)  : task 8</vt:lpstr>
      <vt:lpstr>RESULT:  predictive analysis (classification)  : task 9</vt:lpstr>
      <vt:lpstr>RESULT:  predictive analysis (classification)  : task 10</vt:lpstr>
      <vt:lpstr>RESULT:  predictive analysis (classification)  : task 11 and 12</vt:lpstr>
      <vt:lpstr>CONCLUSION</vt:lpstr>
      <vt:lpstr>APPENDIX</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Ramesh Sannareddy</cp:lastModifiedBy>
  <cp:revision>438</cp:revision>
  <dcterms:created xsi:type="dcterms:W3CDTF">2020-10-28T18:29:43Z</dcterms:created>
  <dcterms:modified xsi:type="dcterms:W3CDTF">2021-08-06T15:29:19Z</dcterms:modified>
</cp:coreProperties>
</file>