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FCF"/>
    <a:srgbClr val="23CCCC"/>
    <a:srgbClr val="1A8CB2"/>
    <a:srgbClr val="4B569E"/>
    <a:srgbClr val="1530B4"/>
    <a:srgbClr val="1B8CB2"/>
    <a:srgbClr val="147FAE"/>
    <a:srgbClr val="269FB8"/>
    <a:srgbClr val="2899B6"/>
    <a:srgbClr val="188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3"/>
  </p:normalViewPr>
  <p:slideViewPr>
    <p:cSldViewPr snapToGrid="0" snapToObjects="1">
      <p:cViewPr varScale="1">
        <p:scale>
          <a:sx n="146" d="100"/>
          <a:sy n="146" d="100"/>
        </p:scale>
        <p:origin x="22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6674-EB27-994C-A905-1D122DBD1C2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733B-3D0B-6E4E-AE60-031C1700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C463-00B8-3253-FE41-25ACD386E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66CBC-4AAC-993A-BBB3-BF2E3CA1C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1C55A6-B3A4-3D57-F9FD-A7E0D7AA2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4EE2D-1217-C0AA-954F-B13E60BFD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55007-B25F-B012-C968-29787A38A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A1A18-1C69-9149-3D03-C2C67C5DE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3DD2B-4527-0ED7-901E-04736ABBD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53522-F9BA-BB83-C53C-060583D88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0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692D-43A8-2856-4DF6-F40277BA8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E0EEC-C7ED-CC1D-4978-E8B2F5D89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861BD2-E795-9B0A-5441-4F19F39E6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D236-2626-0C76-CFBF-1D02E79A8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F0BEE-CF93-BC8A-82DD-8B1DBB97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139CA-6849-8325-3D06-17956A202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95C93-B001-AD5C-8F7A-A7EE835E3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B828A-EFF5-F3DD-39FA-03EAAD272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F0B-12BF-FB45-8F30-C3AAC4427A0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2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5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6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92E6806-4A2D-84A3-F4AE-E6F9E5A03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hmed Abdullah - Actor Filmography، photos، Video">
            <a:extLst>
              <a:ext uri="{FF2B5EF4-FFF2-40B4-BE49-F238E27FC236}">
                <a16:creationId xmlns:a16="http://schemas.microsoft.com/office/drawing/2014/main" id="{D3DF51CA-8714-E1D4-1A8F-3A958C311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5" r="24351"/>
          <a:stretch/>
        </p:blipFill>
        <p:spPr bwMode="auto">
          <a:xfrm>
            <a:off x="-8721" y="-7245"/>
            <a:ext cx="2364430" cy="686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313BBC6F-A13B-445F-8E7F-C554B07804B4}"/>
              </a:ext>
            </a:extLst>
          </p:cNvPr>
          <p:cNvSpPr/>
          <p:nvPr/>
        </p:nvSpPr>
        <p:spPr>
          <a:xfrm>
            <a:off x="2346183" y="2504"/>
            <a:ext cx="6797545" cy="1647013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51D3B-F08A-6980-9EA3-8639C3B04BF9}"/>
              </a:ext>
            </a:extLst>
          </p:cNvPr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7B42D-4848-8511-5A1B-DD3367F63D53}"/>
              </a:ext>
            </a:extLst>
          </p:cNvPr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Ahmed Abdullah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51934-622B-2242-EDC8-4230F5F9FE37}"/>
              </a:ext>
            </a:extLst>
          </p:cNvPr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32, 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A6CA7-D685-0260-A913-CB778485170A}"/>
              </a:ext>
            </a:extLst>
          </p:cNvPr>
          <p:cNvSpPr txBox="1"/>
          <p:nvPr/>
        </p:nvSpPr>
        <p:spPr>
          <a:xfrm>
            <a:off x="411009" y="5446301"/>
            <a:ext cx="153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Asylum Seeker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BC0D3A-9643-6B5B-9EEA-BDF7E51A598C}"/>
              </a:ext>
            </a:extLst>
          </p:cNvPr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BC70D6-EE5C-CABA-91FA-A806E814E126}"/>
              </a:ext>
            </a:extLst>
          </p:cNvPr>
          <p:cNvSpPr txBox="1"/>
          <p:nvPr/>
        </p:nvSpPr>
        <p:spPr>
          <a:xfrm>
            <a:off x="252657" y="5855753"/>
            <a:ext cx="920110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Married</a:t>
            </a:r>
          </a:p>
          <a:p>
            <a:pPr>
              <a:lnSpc>
                <a:spcPct val="11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mr-IN" sz="1000" baseline="30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5BDD41-8841-27A0-57FB-C8B319DD5F93}"/>
              </a:ext>
            </a:extLst>
          </p:cNvPr>
          <p:cNvSpPr txBox="1"/>
          <p:nvPr/>
        </p:nvSpPr>
        <p:spPr>
          <a:xfrm>
            <a:off x="1268379" y="5855753"/>
            <a:ext cx="101015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Dependents: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2 children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2C51B-B43A-622E-8DD6-3F0FC19A69AB}"/>
              </a:ext>
            </a:extLst>
          </p:cNvPr>
          <p:cNvSpPr txBox="1"/>
          <p:nvPr/>
        </p:nvSpPr>
        <p:spPr>
          <a:xfrm>
            <a:off x="2974381" y="3084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B49FD-162B-EBDF-6500-8DB5BC5364FD}"/>
              </a:ext>
            </a:extLst>
          </p:cNvPr>
          <p:cNvSpPr txBox="1"/>
          <p:nvPr/>
        </p:nvSpPr>
        <p:spPr>
          <a:xfrm>
            <a:off x="4202724" y="604101"/>
            <a:ext cx="4650227" cy="719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Ahmed fled his home country due to political persecution. He left behind a stable career as an engineer and now seeks safety and a new life for his family. He currently lives in temporary accommodation while awaiting his asylum application decision.</a:t>
            </a:r>
          </a:p>
          <a:p>
            <a:pPr>
              <a:lnSpc>
                <a:spcPct val="130000"/>
              </a:lnSpc>
            </a:pP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F9CAF-BF50-923F-A822-19458547AE7E}"/>
              </a:ext>
            </a:extLst>
          </p:cNvPr>
          <p:cNvSpPr txBox="1"/>
          <p:nvPr/>
        </p:nvSpPr>
        <p:spPr>
          <a:xfrm>
            <a:off x="2543745" y="575004"/>
            <a:ext cx="1243917" cy="79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Resilient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Hopeful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Determined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945AD5-4973-2903-02B6-C8BA737C4CFD}"/>
              </a:ext>
            </a:extLst>
          </p:cNvPr>
          <p:cNvCxnSpPr>
            <a:cxnSpLocks/>
          </p:cNvCxnSpPr>
          <p:nvPr/>
        </p:nvCxnSpPr>
        <p:spPr>
          <a:xfrm>
            <a:off x="3963527" y="88900"/>
            <a:ext cx="0" cy="1560617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io-icon.png">
            <a:extLst>
              <a:ext uri="{FF2B5EF4-FFF2-40B4-BE49-F238E27FC236}">
                <a16:creationId xmlns:a16="http://schemas.microsoft.com/office/drawing/2014/main" id="{BBBDEF73-B951-5C37-6E4A-4DF9E3259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311843"/>
            <a:ext cx="223533" cy="223533"/>
          </a:xfrm>
          <a:prstGeom prst="rect">
            <a:avLst/>
          </a:prstGeom>
        </p:spPr>
      </p:pic>
      <p:pic>
        <p:nvPicPr>
          <p:cNvPr id="21" name="Picture 20" descr="personality-icon.png">
            <a:extLst>
              <a:ext uri="{FF2B5EF4-FFF2-40B4-BE49-F238E27FC236}">
                <a16:creationId xmlns:a16="http://schemas.microsoft.com/office/drawing/2014/main" id="{39A3A04A-75E8-8A14-F385-ECDFE5AAD3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298807"/>
            <a:ext cx="240427" cy="2404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9FBB98-4D4E-ACBC-E13C-CC5E38FF8E99}"/>
              </a:ext>
            </a:extLst>
          </p:cNvPr>
          <p:cNvSpPr txBox="1"/>
          <p:nvPr/>
        </p:nvSpPr>
        <p:spPr>
          <a:xfrm>
            <a:off x="2974381" y="19739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88B1D4-2081-20B9-1928-3774B74DC1F9}"/>
              </a:ext>
            </a:extLst>
          </p:cNvPr>
          <p:cNvCxnSpPr>
            <a:cxnSpLocks/>
          </p:cNvCxnSpPr>
          <p:nvPr/>
        </p:nvCxnSpPr>
        <p:spPr>
          <a:xfrm flipH="1">
            <a:off x="2278528" y="3095950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BC929C-BDE5-0721-9240-E672A8DFF883}"/>
              </a:ext>
            </a:extLst>
          </p:cNvPr>
          <p:cNvCxnSpPr/>
          <p:nvPr/>
        </p:nvCxnSpPr>
        <p:spPr>
          <a:xfrm>
            <a:off x="4120256" y="23816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75ED11-991F-317A-F4BC-1335A7AAFC56}"/>
              </a:ext>
            </a:extLst>
          </p:cNvPr>
          <p:cNvCxnSpPr>
            <a:cxnSpLocks/>
          </p:cNvCxnSpPr>
          <p:nvPr/>
        </p:nvCxnSpPr>
        <p:spPr>
          <a:xfrm>
            <a:off x="4120255" y="2381676"/>
            <a:ext cx="1152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7B2400-BC1F-69C8-7982-794DDC583014}"/>
              </a:ext>
            </a:extLst>
          </p:cNvPr>
          <p:cNvCxnSpPr/>
          <p:nvPr/>
        </p:nvCxnSpPr>
        <p:spPr>
          <a:xfrm>
            <a:off x="4120256" y="2737222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146565-AB9D-86BE-9EE8-38CEE88F45CF}"/>
              </a:ext>
            </a:extLst>
          </p:cNvPr>
          <p:cNvCxnSpPr/>
          <p:nvPr/>
        </p:nvCxnSpPr>
        <p:spPr>
          <a:xfrm>
            <a:off x="4122090" y="2741547"/>
            <a:ext cx="1152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B18FE67-87E2-89D3-6E39-A7AF4AED3BA2}"/>
              </a:ext>
            </a:extLst>
          </p:cNvPr>
          <p:cNvSpPr/>
          <p:nvPr/>
        </p:nvSpPr>
        <p:spPr>
          <a:xfrm>
            <a:off x="5233863" y="23368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714FED5-6B7E-4D72-5E44-AA8483C36933}"/>
              </a:ext>
            </a:extLst>
          </p:cNvPr>
          <p:cNvSpPr/>
          <p:nvPr/>
        </p:nvSpPr>
        <p:spPr>
          <a:xfrm>
            <a:off x="5233863" y="269163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2C053A-E0F7-BD67-FE40-EA8ACE635DF7}"/>
              </a:ext>
            </a:extLst>
          </p:cNvPr>
          <p:cNvCxnSpPr/>
          <p:nvPr/>
        </p:nvCxnSpPr>
        <p:spPr>
          <a:xfrm>
            <a:off x="7409837" y="2379773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DFF46C-0BA5-05AB-6C4B-D15404056B71}"/>
              </a:ext>
            </a:extLst>
          </p:cNvPr>
          <p:cNvCxnSpPr>
            <a:cxnSpLocks/>
          </p:cNvCxnSpPr>
          <p:nvPr/>
        </p:nvCxnSpPr>
        <p:spPr>
          <a:xfrm>
            <a:off x="7409836" y="2379773"/>
            <a:ext cx="1440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B2D88E-C172-9074-6382-9E72B15CF05B}"/>
              </a:ext>
            </a:extLst>
          </p:cNvPr>
          <p:cNvCxnSpPr/>
          <p:nvPr/>
        </p:nvCxnSpPr>
        <p:spPr>
          <a:xfrm>
            <a:off x="7409837" y="27319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8E02F97-2924-CC90-AA58-0DC77F34E8F9}"/>
              </a:ext>
            </a:extLst>
          </p:cNvPr>
          <p:cNvCxnSpPr/>
          <p:nvPr/>
        </p:nvCxnSpPr>
        <p:spPr>
          <a:xfrm>
            <a:off x="7409836" y="2731976"/>
            <a:ext cx="864000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A0FC55E-1F17-4A79-B261-745D214BB7A5}"/>
              </a:ext>
            </a:extLst>
          </p:cNvPr>
          <p:cNvSpPr/>
          <p:nvPr/>
        </p:nvSpPr>
        <p:spPr>
          <a:xfrm>
            <a:off x="8227947" y="2687177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4C4BDE-641B-85D9-1221-9A3E1A97CFE3}"/>
              </a:ext>
            </a:extLst>
          </p:cNvPr>
          <p:cNvSpPr txBox="1"/>
          <p:nvPr/>
        </p:nvSpPr>
        <p:spPr>
          <a:xfrm>
            <a:off x="2678729" y="2232520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LEGAL STATUS &amp; WORK RIGHTS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15F400-7D9A-34BF-E5D5-E202042F9A32}"/>
              </a:ext>
            </a:extLst>
          </p:cNvPr>
          <p:cNvSpPr txBox="1"/>
          <p:nvPr/>
        </p:nvSpPr>
        <p:spPr>
          <a:xfrm>
            <a:off x="2683265" y="2596144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EDUCATION &amp; CAREER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9393F7-A227-6703-C01B-CA257591EFAE}"/>
              </a:ext>
            </a:extLst>
          </p:cNvPr>
          <p:cNvSpPr txBox="1"/>
          <p:nvPr/>
        </p:nvSpPr>
        <p:spPr>
          <a:xfrm>
            <a:off x="5959874" y="2232520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FAMILY WELLBEING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5DDD1B-FC3B-6CC2-68D1-546C27AD0BC2}"/>
              </a:ext>
            </a:extLst>
          </p:cNvPr>
          <p:cNvSpPr txBox="1"/>
          <p:nvPr/>
        </p:nvSpPr>
        <p:spPr>
          <a:xfrm>
            <a:off x="5964346" y="2586047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COMMUNITY INTEGRATION</a:t>
            </a:r>
          </a:p>
        </p:txBody>
      </p:sp>
      <p:pic>
        <p:nvPicPr>
          <p:cNvPr id="74" name="Picture 73" descr="motivations-icon.png">
            <a:extLst>
              <a:ext uri="{FF2B5EF4-FFF2-40B4-BE49-F238E27FC236}">
                <a16:creationId xmlns:a16="http://schemas.microsoft.com/office/drawing/2014/main" id="{2CD37534-9423-5DFC-C1C6-88A1B18C0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58" y="1952555"/>
            <a:ext cx="158808" cy="23083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67C27A3-3C3C-C0F1-8271-C343B30F25D8}"/>
              </a:ext>
            </a:extLst>
          </p:cNvPr>
          <p:cNvSpPr txBox="1"/>
          <p:nvPr/>
        </p:nvSpPr>
        <p:spPr>
          <a:xfrm>
            <a:off x="2585386" y="3646312"/>
            <a:ext cx="2948930" cy="8119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Access legal resources and track asylum updates.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jobs, career guidance, and credential recognition.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Locate educational resources and school enrolment info for his children.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7C4768-F98E-F2A0-4F97-C8FBFA23AE4B}"/>
              </a:ext>
            </a:extLst>
          </p:cNvPr>
          <p:cNvSpPr txBox="1"/>
          <p:nvPr/>
        </p:nvSpPr>
        <p:spPr>
          <a:xfrm>
            <a:off x="2974381" y="33809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Goals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292DBF0-3210-AAC8-C47A-1BDD0BF599D4}"/>
              </a:ext>
            </a:extLst>
          </p:cNvPr>
          <p:cNvCxnSpPr>
            <a:cxnSpLocks/>
          </p:cNvCxnSpPr>
          <p:nvPr/>
        </p:nvCxnSpPr>
        <p:spPr>
          <a:xfrm>
            <a:off x="5814102" y="3086115"/>
            <a:ext cx="17257" cy="376938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goals-icon.png">
            <a:extLst>
              <a:ext uri="{FF2B5EF4-FFF2-40B4-BE49-F238E27FC236}">
                <a16:creationId xmlns:a16="http://schemas.microsoft.com/office/drawing/2014/main" id="{9788A3CD-DE8E-2F6C-C485-DAE864372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3334951"/>
            <a:ext cx="240427" cy="24042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607138D-7C4A-2018-8490-FBA7EF93F43B}"/>
              </a:ext>
            </a:extLst>
          </p:cNvPr>
          <p:cNvSpPr txBox="1"/>
          <p:nvPr/>
        </p:nvSpPr>
        <p:spPr>
          <a:xfrm>
            <a:off x="6036320" y="3646312"/>
            <a:ext cx="2948930" cy="81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Difficulty with complex asylum processes and unclear guidance.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Difficulty finding job listings for asylum seekers.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Limited knowledge of financial and housing assistance.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620451B-EA5F-A7DB-B679-36E5DEB68554}"/>
              </a:ext>
            </a:extLst>
          </p:cNvPr>
          <p:cNvSpPr txBox="1"/>
          <p:nvPr/>
        </p:nvSpPr>
        <p:spPr>
          <a:xfrm>
            <a:off x="6420444" y="33809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Challenges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4679804-DB99-577D-4459-F074A0FB54AD}"/>
              </a:ext>
            </a:extLst>
          </p:cNvPr>
          <p:cNvCxnSpPr>
            <a:cxnSpLocks/>
          </p:cNvCxnSpPr>
          <p:nvPr/>
        </p:nvCxnSpPr>
        <p:spPr>
          <a:xfrm flipH="1">
            <a:off x="2278528" y="4987615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127C760-B926-A7FA-683E-946F5C322546}"/>
              </a:ext>
            </a:extLst>
          </p:cNvPr>
          <p:cNvSpPr txBox="1"/>
          <p:nvPr/>
        </p:nvSpPr>
        <p:spPr>
          <a:xfrm>
            <a:off x="4480069" y="3116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4C9306-F38E-8813-06C9-7A3F7098A308}"/>
              </a:ext>
            </a:extLst>
          </p:cNvPr>
          <p:cNvSpPr txBox="1"/>
          <p:nvPr/>
        </p:nvSpPr>
        <p:spPr>
          <a:xfrm>
            <a:off x="2590257" y="5537976"/>
            <a:ext cx="2948930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Accessible resources and guidance for legal aid 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Awareness of jobs in which he can apply for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Temporary and affordable housing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4EF7C38-7C83-5B70-8422-CEF4F9F1A85F}"/>
              </a:ext>
            </a:extLst>
          </p:cNvPr>
          <p:cNvSpPr txBox="1"/>
          <p:nvPr/>
        </p:nvSpPr>
        <p:spPr>
          <a:xfrm>
            <a:off x="2974381" y="5272623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Needs / Wants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7E5A81-6D6A-1286-B32A-99814A79948B}"/>
              </a:ext>
            </a:extLst>
          </p:cNvPr>
          <p:cNvSpPr txBox="1"/>
          <p:nvPr/>
        </p:nvSpPr>
        <p:spPr>
          <a:xfrm>
            <a:off x="6041191" y="5537976"/>
            <a:ext cx="2948930" cy="81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Frustration with unclear legal processes and scattered information.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Anxiety over financial instability and limited job opportunities.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Uncertainty in proving qualifications and finding work.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76E1FC-D8CD-E870-2E8C-9D60E344D978}"/>
              </a:ext>
            </a:extLst>
          </p:cNvPr>
          <p:cNvSpPr txBox="1"/>
          <p:nvPr/>
        </p:nvSpPr>
        <p:spPr>
          <a:xfrm>
            <a:off x="6425315" y="5272623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Pain Points</a:t>
            </a:r>
          </a:p>
        </p:txBody>
      </p:sp>
      <p:pic>
        <p:nvPicPr>
          <p:cNvPr id="144" name="Graphic 143" descr="Hurdle outline">
            <a:extLst>
              <a:ext uri="{FF2B5EF4-FFF2-40B4-BE49-F238E27FC236}">
                <a16:creationId xmlns:a16="http://schemas.microsoft.com/office/drawing/2014/main" id="{4E30A0BF-4B63-8860-7801-DD8204FA2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4753" y="3336188"/>
            <a:ext cx="292864" cy="292864"/>
          </a:xfrm>
          <a:prstGeom prst="rect">
            <a:avLst/>
          </a:prstGeom>
        </p:spPr>
      </p:pic>
      <p:pic>
        <p:nvPicPr>
          <p:cNvPr id="146" name="Graphic 145" descr="Raised hand outline">
            <a:extLst>
              <a:ext uri="{FF2B5EF4-FFF2-40B4-BE49-F238E27FC236}">
                <a16:creationId xmlns:a16="http://schemas.microsoft.com/office/drawing/2014/main" id="{C641E713-6265-DE8A-5C81-91C834F874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730" y="5245112"/>
            <a:ext cx="292864" cy="292864"/>
          </a:xfrm>
          <a:prstGeom prst="rect">
            <a:avLst/>
          </a:prstGeom>
        </p:spPr>
      </p:pic>
      <p:pic>
        <p:nvPicPr>
          <p:cNvPr id="148" name="Graphic 147" descr="Comment Heart Break outline">
            <a:extLst>
              <a:ext uri="{FF2B5EF4-FFF2-40B4-BE49-F238E27FC236}">
                <a16:creationId xmlns:a16="http://schemas.microsoft.com/office/drawing/2014/main" id="{BA3920A0-A5B4-045B-7BF5-274A4FAF3B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54753" y="5246851"/>
            <a:ext cx="292864" cy="292864"/>
          </a:xfrm>
          <a:prstGeom prst="rect">
            <a:avLst/>
          </a:prstGeom>
        </p:spPr>
      </p:pic>
      <p:sp>
        <p:nvSpPr>
          <p:cNvPr id="206" name="Oval 205">
            <a:extLst>
              <a:ext uri="{FF2B5EF4-FFF2-40B4-BE49-F238E27FC236}">
                <a16:creationId xmlns:a16="http://schemas.microsoft.com/office/drawing/2014/main" id="{1F3F8E0E-E847-D591-4F56-355E664DAF97}"/>
              </a:ext>
            </a:extLst>
          </p:cNvPr>
          <p:cNvSpPr/>
          <p:nvPr/>
        </p:nvSpPr>
        <p:spPr>
          <a:xfrm>
            <a:off x="8792906" y="2330447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A1762-8219-2212-EE09-678EC429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ab Woman Standing Stock Photo - Download Image Now - Women, Only Women,  United Arab Emirates - iStock">
            <a:extLst>
              <a:ext uri="{FF2B5EF4-FFF2-40B4-BE49-F238E27FC236}">
                <a16:creationId xmlns:a16="http://schemas.microsoft.com/office/drawing/2014/main" id="{D2B71BCC-82A2-F500-AD08-955064A2F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 r="32099"/>
          <a:stretch/>
        </p:blipFill>
        <p:spPr bwMode="auto">
          <a:xfrm>
            <a:off x="-15693" y="-1"/>
            <a:ext cx="2371028" cy="68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671FD2C5-962A-11C1-4A9D-CF546C35AF89}"/>
              </a:ext>
            </a:extLst>
          </p:cNvPr>
          <p:cNvSpPr/>
          <p:nvPr/>
        </p:nvSpPr>
        <p:spPr>
          <a:xfrm>
            <a:off x="2346183" y="2504"/>
            <a:ext cx="6797545" cy="1647013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256831-E645-F902-E385-8F51CFB6AC45}"/>
              </a:ext>
            </a:extLst>
          </p:cNvPr>
          <p:cNvSpPr/>
          <p:nvPr/>
        </p:nvSpPr>
        <p:spPr>
          <a:xfrm>
            <a:off x="0" y="3450352"/>
            <a:ext cx="2355709" cy="34153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BCEBE-8B47-4729-FA3F-18D8766F3D1F}"/>
              </a:ext>
            </a:extLst>
          </p:cNvPr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Farida Khan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70ED3-3094-3F54-0884-3FF4EECAC873}"/>
              </a:ext>
            </a:extLst>
          </p:cNvPr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28, Female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85CDB-DC8D-A896-2DCF-38E0BD6238B3}"/>
              </a:ext>
            </a:extLst>
          </p:cNvPr>
          <p:cNvSpPr txBox="1"/>
          <p:nvPr/>
        </p:nvSpPr>
        <p:spPr>
          <a:xfrm>
            <a:off x="411009" y="5446301"/>
            <a:ext cx="153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Asylum Seeker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973F4-A77B-D0B4-0298-D78877715EA4}"/>
              </a:ext>
            </a:extLst>
          </p:cNvPr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1D2DA5-DD2B-0C3C-02FA-D7469BA35CA5}"/>
              </a:ext>
            </a:extLst>
          </p:cNvPr>
          <p:cNvSpPr txBox="1"/>
          <p:nvPr/>
        </p:nvSpPr>
        <p:spPr>
          <a:xfrm>
            <a:off x="2974381" y="3084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3336A-EA06-1523-08CB-4436AABCBC4D}"/>
              </a:ext>
            </a:extLst>
          </p:cNvPr>
          <p:cNvSpPr txBox="1"/>
          <p:nvPr/>
        </p:nvSpPr>
        <p:spPr>
          <a:xfrm>
            <a:off x="4202724" y="604101"/>
            <a:ext cx="4650227" cy="55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Farida left her home country due to gender-based persecution. She travelled alone, enduring hardship and uncertainty, and is now in the process of applying for asylum. She struggles with trauma and adjusting to a new culture.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75768-8B98-E1EA-F93A-92D33BFE83C8}"/>
              </a:ext>
            </a:extLst>
          </p:cNvPr>
          <p:cNvSpPr txBox="1"/>
          <p:nvPr/>
        </p:nvSpPr>
        <p:spPr>
          <a:xfrm>
            <a:off x="2543745" y="575004"/>
            <a:ext cx="1243917" cy="79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Cautious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Resilient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274593-638B-D7B1-5198-5A6C8265350D}"/>
              </a:ext>
            </a:extLst>
          </p:cNvPr>
          <p:cNvCxnSpPr>
            <a:cxnSpLocks/>
          </p:cNvCxnSpPr>
          <p:nvPr/>
        </p:nvCxnSpPr>
        <p:spPr>
          <a:xfrm>
            <a:off x="3963527" y="88900"/>
            <a:ext cx="0" cy="1560617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io-icon.png">
            <a:extLst>
              <a:ext uri="{FF2B5EF4-FFF2-40B4-BE49-F238E27FC236}">
                <a16:creationId xmlns:a16="http://schemas.microsoft.com/office/drawing/2014/main" id="{310122E7-8B50-1DED-8DA4-1CCB89188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311843"/>
            <a:ext cx="223533" cy="223533"/>
          </a:xfrm>
          <a:prstGeom prst="rect">
            <a:avLst/>
          </a:prstGeom>
        </p:spPr>
      </p:pic>
      <p:pic>
        <p:nvPicPr>
          <p:cNvPr id="21" name="Picture 20" descr="personality-icon.png">
            <a:extLst>
              <a:ext uri="{FF2B5EF4-FFF2-40B4-BE49-F238E27FC236}">
                <a16:creationId xmlns:a16="http://schemas.microsoft.com/office/drawing/2014/main" id="{A7EADCD6-E1EA-52FE-18C1-2D50B51A39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298807"/>
            <a:ext cx="240427" cy="2404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F3F5A37-C81D-F45D-28A3-70B3B46832E1}"/>
              </a:ext>
            </a:extLst>
          </p:cNvPr>
          <p:cNvSpPr txBox="1"/>
          <p:nvPr/>
        </p:nvSpPr>
        <p:spPr>
          <a:xfrm>
            <a:off x="2974381" y="19739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1EB78A-CC4B-00FC-53C8-B053F91DA109}"/>
              </a:ext>
            </a:extLst>
          </p:cNvPr>
          <p:cNvCxnSpPr>
            <a:cxnSpLocks/>
          </p:cNvCxnSpPr>
          <p:nvPr/>
        </p:nvCxnSpPr>
        <p:spPr>
          <a:xfrm flipH="1">
            <a:off x="2278528" y="3134050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D4D8EC-1585-71E7-7774-E91CE74C0090}"/>
              </a:ext>
            </a:extLst>
          </p:cNvPr>
          <p:cNvCxnSpPr/>
          <p:nvPr/>
        </p:nvCxnSpPr>
        <p:spPr>
          <a:xfrm>
            <a:off x="4120256" y="23816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BE31A2-6443-E274-3987-9427DC990A56}"/>
              </a:ext>
            </a:extLst>
          </p:cNvPr>
          <p:cNvCxnSpPr/>
          <p:nvPr/>
        </p:nvCxnSpPr>
        <p:spPr>
          <a:xfrm>
            <a:off x="4120255" y="2381676"/>
            <a:ext cx="1152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F4CA26-081B-1AC2-38C4-55CB459CF8A7}"/>
              </a:ext>
            </a:extLst>
          </p:cNvPr>
          <p:cNvCxnSpPr/>
          <p:nvPr/>
        </p:nvCxnSpPr>
        <p:spPr>
          <a:xfrm>
            <a:off x="4120256" y="2737222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946CD8-906A-D05A-7D45-08946340616B}"/>
              </a:ext>
            </a:extLst>
          </p:cNvPr>
          <p:cNvCxnSpPr/>
          <p:nvPr/>
        </p:nvCxnSpPr>
        <p:spPr>
          <a:xfrm>
            <a:off x="4122090" y="2741547"/>
            <a:ext cx="1152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C603A6F-A471-A43B-02F1-3E71AFE05358}"/>
              </a:ext>
            </a:extLst>
          </p:cNvPr>
          <p:cNvSpPr/>
          <p:nvPr/>
        </p:nvSpPr>
        <p:spPr>
          <a:xfrm>
            <a:off x="5233863" y="23368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4A9B09-3372-802C-371C-4736590D510A}"/>
              </a:ext>
            </a:extLst>
          </p:cNvPr>
          <p:cNvSpPr/>
          <p:nvPr/>
        </p:nvSpPr>
        <p:spPr>
          <a:xfrm>
            <a:off x="5233863" y="269163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4BF020-7290-C785-D57E-05792A9F5886}"/>
              </a:ext>
            </a:extLst>
          </p:cNvPr>
          <p:cNvCxnSpPr/>
          <p:nvPr/>
        </p:nvCxnSpPr>
        <p:spPr>
          <a:xfrm>
            <a:off x="7409837" y="2379773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0805C-AA03-3682-5F5A-5E7280D272E3}"/>
              </a:ext>
            </a:extLst>
          </p:cNvPr>
          <p:cNvCxnSpPr/>
          <p:nvPr/>
        </p:nvCxnSpPr>
        <p:spPr>
          <a:xfrm>
            <a:off x="7409837" y="2379773"/>
            <a:ext cx="287565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AB990B-D5B7-8E62-5E56-D6B030CEBB23}"/>
              </a:ext>
            </a:extLst>
          </p:cNvPr>
          <p:cNvCxnSpPr/>
          <p:nvPr/>
        </p:nvCxnSpPr>
        <p:spPr>
          <a:xfrm>
            <a:off x="7409837" y="27319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9579315-5835-527B-F18C-7096E98CCF1C}"/>
              </a:ext>
            </a:extLst>
          </p:cNvPr>
          <p:cNvCxnSpPr/>
          <p:nvPr/>
        </p:nvCxnSpPr>
        <p:spPr>
          <a:xfrm>
            <a:off x="7409837" y="2731976"/>
            <a:ext cx="576000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9F7534A-A425-59D7-9D27-13DFE2C19F29}"/>
              </a:ext>
            </a:extLst>
          </p:cNvPr>
          <p:cNvSpPr/>
          <p:nvPr/>
        </p:nvSpPr>
        <p:spPr>
          <a:xfrm>
            <a:off x="7664825" y="232921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06D08A2-0EAB-73E5-9223-2847B26AF1C1}"/>
              </a:ext>
            </a:extLst>
          </p:cNvPr>
          <p:cNvSpPr/>
          <p:nvPr/>
        </p:nvSpPr>
        <p:spPr>
          <a:xfrm>
            <a:off x="7946386" y="2687177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D9CDC4-A0E7-049F-85EB-4ABC504DC9CF}"/>
              </a:ext>
            </a:extLst>
          </p:cNvPr>
          <p:cNvSpPr txBox="1"/>
          <p:nvPr/>
        </p:nvSpPr>
        <p:spPr>
          <a:xfrm>
            <a:off x="2678729" y="2232520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LEGAL STATUS &amp; WORK RIGHTS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AD3190-3275-6D96-4882-6A5442E18520}"/>
              </a:ext>
            </a:extLst>
          </p:cNvPr>
          <p:cNvSpPr txBox="1"/>
          <p:nvPr/>
        </p:nvSpPr>
        <p:spPr>
          <a:xfrm>
            <a:off x="2683265" y="2596144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EDUCATION &amp; CAREER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5E932A-8B59-0259-164B-606096583D30}"/>
              </a:ext>
            </a:extLst>
          </p:cNvPr>
          <p:cNvSpPr txBox="1"/>
          <p:nvPr/>
        </p:nvSpPr>
        <p:spPr>
          <a:xfrm>
            <a:off x="5959874" y="2232520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FAMILY WELLBEING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BCEC92-B32F-08EA-96C2-2344527F6ADA}"/>
              </a:ext>
            </a:extLst>
          </p:cNvPr>
          <p:cNvSpPr txBox="1"/>
          <p:nvPr/>
        </p:nvSpPr>
        <p:spPr>
          <a:xfrm>
            <a:off x="5964346" y="2586047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COMMUNITY INTEGRATION</a:t>
            </a:r>
          </a:p>
        </p:txBody>
      </p:sp>
      <p:pic>
        <p:nvPicPr>
          <p:cNvPr id="74" name="Picture 73" descr="motivations-icon.png">
            <a:extLst>
              <a:ext uri="{FF2B5EF4-FFF2-40B4-BE49-F238E27FC236}">
                <a16:creationId xmlns:a16="http://schemas.microsoft.com/office/drawing/2014/main" id="{A88FBBD2-8FC8-6F9C-F60C-8D0F0BA00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58" y="1952555"/>
            <a:ext cx="158808" cy="23083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5127C5E-AFAA-67E4-59F4-BA5FD03CDFF1}"/>
              </a:ext>
            </a:extLst>
          </p:cNvPr>
          <p:cNvSpPr txBox="1"/>
          <p:nvPr/>
        </p:nvSpPr>
        <p:spPr>
          <a:xfrm>
            <a:off x="2585386" y="3557412"/>
            <a:ext cx="2948930" cy="6272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Access mental health support and therapy options.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 with an online community for support.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clear legal guidance on asylum applications.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FDA58A-F541-7C0A-C38B-FBCD3F96C08D}"/>
              </a:ext>
            </a:extLst>
          </p:cNvPr>
          <p:cNvSpPr txBox="1"/>
          <p:nvPr/>
        </p:nvSpPr>
        <p:spPr>
          <a:xfrm>
            <a:off x="2974381" y="32920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Goals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C2961E9-0130-34DA-94A7-1A22A1FC2E7D}"/>
              </a:ext>
            </a:extLst>
          </p:cNvPr>
          <p:cNvCxnSpPr>
            <a:cxnSpLocks/>
          </p:cNvCxnSpPr>
          <p:nvPr/>
        </p:nvCxnSpPr>
        <p:spPr>
          <a:xfrm>
            <a:off x="5814102" y="3134050"/>
            <a:ext cx="37423" cy="2312251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goals-icon.png">
            <a:extLst>
              <a:ext uri="{FF2B5EF4-FFF2-40B4-BE49-F238E27FC236}">
                <a16:creationId xmlns:a16="http://schemas.microsoft.com/office/drawing/2014/main" id="{35C59934-9B0F-EAFF-E2A4-AD7DCDF7C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3246051"/>
            <a:ext cx="240427" cy="240427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87F6470-07F4-B45C-FCD9-9D9A383EE0E0}"/>
              </a:ext>
            </a:extLst>
          </p:cNvPr>
          <p:cNvSpPr txBox="1"/>
          <p:nvPr/>
        </p:nvSpPr>
        <p:spPr>
          <a:xfrm>
            <a:off x="6036320" y="3557412"/>
            <a:ext cx="2948930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Overcoming fear of seeking mental health support online.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Finding reliable social connections and safe spaces.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Navigating a complex asylum system without prior knowledge.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4B5C21-3302-2DAD-F090-EC7223949321}"/>
              </a:ext>
            </a:extLst>
          </p:cNvPr>
          <p:cNvSpPr txBox="1"/>
          <p:nvPr/>
        </p:nvSpPr>
        <p:spPr>
          <a:xfrm>
            <a:off x="6420444" y="32920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Challenges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0924177-A553-E405-A152-4CFB66EDF71A}"/>
              </a:ext>
            </a:extLst>
          </p:cNvPr>
          <p:cNvCxnSpPr>
            <a:cxnSpLocks/>
          </p:cNvCxnSpPr>
          <p:nvPr/>
        </p:nvCxnSpPr>
        <p:spPr>
          <a:xfrm flipH="1">
            <a:off x="2278528" y="4317690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961CD5-6BCC-A223-5A83-4263890D74B1}"/>
              </a:ext>
            </a:extLst>
          </p:cNvPr>
          <p:cNvSpPr txBox="1"/>
          <p:nvPr/>
        </p:nvSpPr>
        <p:spPr>
          <a:xfrm>
            <a:off x="4480069" y="3116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98B4C-EA40-7ED4-6AFD-835D142594D5}"/>
              </a:ext>
            </a:extLst>
          </p:cNvPr>
          <p:cNvSpPr txBox="1"/>
          <p:nvPr/>
        </p:nvSpPr>
        <p:spPr>
          <a:xfrm>
            <a:off x="2590256" y="4702951"/>
            <a:ext cx="3014013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Mental health support.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forum for networking, sharing, and advice.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Guidance in application to be a refugee.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4779F0-C8D4-056C-1C2E-7C849BE6FF6C}"/>
              </a:ext>
            </a:extLst>
          </p:cNvPr>
          <p:cNvSpPr txBox="1"/>
          <p:nvPr/>
        </p:nvSpPr>
        <p:spPr>
          <a:xfrm>
            <a:off x="2974381" y="4437598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Needs / Wants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108695-E9E6-EA7C-A145-756D4E1289C5}"/>
              </a:ext>
            </a:extLst>
          </p:cNvPr>
          <p:cNvSpPr txBox="1"/>
          <p:nvPr/>
        </p:nvSpPr>
        <p:spPr>
          <a:xfrm>
            <a:off x="6041191" y="4702951"/>
            <a:ext cx="2948930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Difficulty trusting and navigating online communities.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Frustration with culturally insensitive mental health support.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Stress and uncertainty from unclear / lack of legal information.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315906-9A7A-9D7F-C95B-D6FDBA6278DE}"/>
              </a:ext>
            </a:extLst>
          </p:cNvPr>
          <p:cNvSpPr txBox="1"/>
          <p:nvPr/>
        </p:nvSpPr>
        <p:spPr>
          <a:xfrm>
            <a:off x="6425315" y="4437598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Pain Points</a:t>
            </a:r>
          </a:p>
        </p:txBody>
      </p:sp>
      <p:pic>
        <p:nvPicPr>
          <p:cNvPr id="144" name="Graphic 143" descr="Hurdle outline">
            <a:extLst>
              <a:ext uri="{FF2B5EF4-FFF2-40B4-BE49-F238E27FC236}">
                <a16:creationId xmlns:a16="http://schemas.microsoft.com/office/drawing/2014/main" id="{6D4DC58A-C07C-5C7A-63DA-81CA650ED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4753" y="3247288"/>
            <a:ext cx="292864" cy="292864"/>
          </a:xfrm>
          <a:prstGeom prst="rect">
            <a:avLst/>
          </a:prstGeom>
        </p:spPr>
      </p:pic>
      <p:pic>
        <p:nvPicPr>
          <p:cNvPr id="146" name="Graphic 145" descr="Raised hand outline">
            <a:extLst>
              <a:ext uri="{FF2B5EF4-FFF2-40B4-BE49-F238E27FC236}">
                <a16:creationId xmlns:a16="http://schemas.microsoft.com/office/drawing/2014/main" id="{F2DDDBF7-E39D-3FB8-90C3-A27725017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730" y="4410087"/>
            <a:ext cx="292864" cy="292864"/>
          </a:xfrm>
          <a:prstGeom prst="rect">
            <a:avLst/>
          </a:prstGeom>
        </p:spPr>
      </p:pic>
      <p:pic>
        <p:nvPicPr>
          <p:cNvPr id="148" name="Graphic 147" descr="Comment Heart Break outline">
            <a:extLst>
              <a:ext uri="{FF2B5EF4-FFF2-40B4-BE49-F238E27FC236}">
                <a16:creationId xmlns:a16="http://schemas.microsoft.com/office/drawing/2014/main" id="{823C421B-B5BB-C178-8182-3A72DDAB52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54753" y="4411826"/>
            <a:ext cx="292864" cy="2928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98758F-B6B0-C6E7-01F8-49EA9A326831}"/>
              </a:ext>
            </a:extLst>
          </p:cNvPr>
          <p:cNvSpPr txBox="1"/>
          <p:nvPr/>
        </p:nvSpPr>
        <p:spPr>
          <a:xfrm>
            <a:off x="252657" y="5855753"/>
            <a:ext cx="920110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Single</a:t>
            </a:r>
          </a:p>
          <a:p>
            <a:pPr>
              <a:lnSpc>
                <a:spcPct val="11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mr-IN" sz="1000" baseline="30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D8775-803F-0D5C-94B3-C93F1105DFBB}"/>
              </a:ext>
            </a:extLst>
          </p:cNvPr>
          <p:cNvSpPr txBox="1"/>
          <p:nvPr/>
        </p:nvSpPr>
        <p:spPr>
          <a:xfrm>
            <a:off x="1268379" y="5855753"/>
            <a:ext cx="101015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Dependents: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N/A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7522BE5-CD0A-66B1-CB62-008428F42943}"/>
              </a:ext>
            </a:extLst>
          </p:cNvPr>
          <p:cNvCxnSpPr>
            <a:cxnSpLocks/>
          </p:cNvCxnSpPr>
          <p:nvPr/>
        </p:nvCxnSpPr>
        <p:spPr>
          <a:xfrm flipH="1">
            <a:off x="2303249" y="5445078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Internet outline">
            <a:extLst>
              <a:ext uri="{FF2B5EF4-FFF2-40B4-BE49-F238E27FC236}">
                <a16:creationId xmlns:a16="http://schemas.microsoft.com/office/drawing/2014/main" id="{407D4F00-979E-2E48-E065-FB591C21EA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83265" y="5567195"/>
            <a:ext cx="343250" cy="3432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CE2EB9-4DB0-1D63-7666-C9C12118D083}"/>
              </a:ext>
            </a:extLst>
          </p:cNvPr>
          <p:cNvSpPr txBox="1"/>
          <p:nvPr/>
        </p:nvSpPr>
        <p:spPr>
          <a:xfrm>
            <a:off x="2974381" y="5628791"/>
            <a:ext cx="2585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How the Web Application Addresses Needs: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72EF95-6257-4DCC-53F7-76BED35E6F0E}"/>
              </a:ext>
            </a:extLst>
          </p:cNvPr>
          <p:cNvSpPr txBox="1"/>
          <p:nvPr/>
        </p:nvSpPr>
        <p:spPr>
          <a:xfrm>
            <a:off x="2590256" y="5956580"/>
            <a:ext cx="6394994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an online counseling platform and mental health and self-help resources.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 community-based forum for networking, sharing, and advice.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detailed step-by-step asylum guidance resources as well as legal aid resources.</a:t>
            </a:r>
          </a:p>
        </p:txBody>
      </p:sp>
    </p:spTree>
    <p:extLst>
      <p:ext uri="{BB962C8B-B14F-4D97-AF65-F5344CB8AC3E}">
        <p14:creationId xmlns:p14="http://schemas.microsoft.com/office/powerpoint/2010/main" val="2820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BFADF-1D4F-B168-5B85-624C9545F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7,226 Muslim Man Stock Photos - Free &amp; Royalty-Free Stock Photos from  Dreamstime">
            <a:extLst>
              <a:ext uri="{FF2B5EF4-FFF2-40B4-BE49-F238E27FC236}">
                <a16:creationId xmlns:a16="http://schemas.microsoft.com/office/drawing/2014/main" id="{B893895B-BD56-1CBB-4437-C4966582D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6" r="40072"/>
          <a:stretch/>
        </p:blipFill>
        <p:spPr bwMode="auto">
          <a:xfrm>
            <a:off x="1515" y="-15137"/>
            <a:ext cx="2332044" cy="688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323C1A0B-E66D-5511-CF7C-3E01ECB2CCE7}"/>
              </a:ext>
            </a:extLst>
          </p:cNvPr>
          <p:cNvSpPr/>
          <p:nvPr/>
        </p:nvSpPr>
        <p:spPr>
          <a:xfrm>
            <a:off x="2346183" y="2504"/>
            <a:ext cx="6797545" cy="1647013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DAFA2A-A374-BC7B-B5A1-0039843B5A2A}"/>
              </a:ext>
            </a:extLst>
          </p:cNvPr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D5D2C-9944-A6ED-C86E-27658A4368C1}"/>
              </a:ext>
            </a:extLst>
          </p:cNvPr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Omar Dabo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B6244-DA32-520E-6342-5A24CD0107EB}"/>
              </a:ext>
            </a:extLst>
          </p:cNvPr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40, 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32251-5116-8816-DB52-83B75F0A3645}"/>
              </a:ext>
            </a:extLst>
          </p:cNvPr>
          <p:cNvSpPr txBox="1"/>
          <p:nvPr/>
        </p:nvSpPr>
        <p:spPr>
          <a:xfrm>
            <a:off x="411009" y="5446301"/>
            <a:ext cx="153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Refugee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C751B1-C9E4-4699-95B8-388D1B2B38C3}"/>
              </a:ext>
            </a:extLst>
          </p:cNvPr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E24949A-F401-9B8C-22A5-6397DBFC3C95}"/>
              </a:ext>
            </a:extLst>
          </p:cNvPr>
          <p:cNvSpPr txBox="1"/>
          <p:nvPr/>
        </p:nvSpPr>
        <p:spPr>
          <a:xfrm>
            <a:off x="2974381" y="3084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60D46-BF64-E546-2544-4093A356BADC}"/>
              </a:ext>
            </a:extLst>
          </p:cNvPr>
          <p:cNvSpPr txBox="1"/>
          <p:nvPr/>
        </p:nvSpPr>
        <p:spPr>
          <a:xfrm>
            <a:off x="4202724" y="604101"/>
            <a:ext cx="4650227" cy="55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Omar was granted refugee status after fleeing war in his home country. He is eager to build a stable life for his family and contribute to society. He has prior experience as a small business owner and hopes to start a new business.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16DD2-F619-9A8F-0593-D119931EA302}"/>
              </a:ext>
            </a:extLst>
          </p:cNvPr>
          <p:cNvSpPr txBox="1"/>
          <p:nvPr/>
        </p:nvSpPr>
        <p:spPr>
          <a:xfrm>
            <a:off x="2543745" y="575004"/>
            <a:ext cx="1243917" cy="79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Hardworking,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Community Oriented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Optimistic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218F13-3CC2-3FDD-27FA-17EF10C09F07}"/>
              </a:ext>
            </a:extLst>
          </p:cNvPr>
          <p:cNvCxnSpPr>
            <a:cxnSpLocks/>
          </p:cNvCxnSpPr>
          <p:nvPr/>
        </p:nvCxnSpPr>
        <p:spPr>
          <a:xfrm>
            <a:off x="3963527" y="88900"/>
            <a:ext cx="0" cy="1560617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io-icon.png">
            <a:extLst>
              <a:ext uri="{FF2B5EF4-FFF2-40B4-BE49-F238E27FC236}">
                <a16:creationId xmlns:a16="http://schemas.microsoft.com/office/drawing/2014/main" id="{F4D1902E-2926-3FD0-A335-9BAC14AE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311843"/>
            <a:ext cx="223533" cy="223533"/>
          </a:xfrm>
          <a:prstGeom prst="rect">
            <a:avLst/>
          </a:prstGeom>
        </p:spPr>
      </p:pic>
      <p:pic>
        <p:nvPicPr>
          <p:cNvPr id="21" name="Picture 20" descr="personality-icon.png">
            <a:extLst>
              <a:ext uri="{FF2B5EF4-FFF2-40B4-BE49-F238E27FC236}">
                <a16:creationId xmlns:a16="http://schemas.microsoft.com/office/drawing/2014/main" id="{5CF3AA49-53CC-E2E0-3A7F-1BB4FB90E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298807"/>
            <a:ext cx="240427" cy="2404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81DA4D5-7652-6776-B8C1-0E7566157DBE}"/>
              </a:ext>
            </a:extLst>
          </p:cNvPr>
          <p:cNvSpPr txBox="1"/>
          <p:nvPr/>
        </p:nvSpPr>
        <p:spPr>
          <a:xfrm>
            <a:off x="2974381" y="19739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110F74-05C0-FF04-EE97-AD44D9548AC7}"/>
              </a:ext>
            </a:extLst>
          </p:cNvPr>
          <p:cNvCxnSpPr/>
          <p:nvPr/>
        </p:nvCxnSpPr>
        <p:spPr>
          <a:xfrm>
            <a:off x="4120256" y="23816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2A3B70-7F7C-B9B0-8EAD-1945E0CBD3E8}"/>
              </a:ext>
            </a:extLst>
          </p:cNvPr>
          <p:cNvCxnSpPr/>
          <p:nvPr/>
        </p:nvCxnSpPr>
        <p:spPr>
          <a:xfrm>
            <a:off x="4120255" y="2381676"/>
            <a:ext cx="1440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732A50-9640-3489-8E9A-9E0662F4B6B9}"/>
              </a:ext>
            </a:extLst>
          </p:cNvPr>
          <p:cNvCxnSpPr/>
          <p:nvPr/>
        </p:nvCxnSpPr>
        <p:spPr>
          <a:xfrm>
            <a:off x="4120256" y="2737222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32F35C-F774-6FF0-2F44-B6B54EB2BA85}"/>
              </a:ext>
            </a:extLst>
          </p:cNvPr>
          <p:cNvCxnSpPr/>
          <p:nvPr/>
        </p:nvCxnSpPr>
        <p:spPr>
          <a:xfrm>
            <a:off x="4122090" y="2741547"/>
            <a:ext cx="1152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E976F1E-92AE-EC27-1A35-03A676EE8606}"/>
              </a:ext>
            </a:extLst>
          </p:cNvPr>
          <p:cNvSpPr/>
          <p:nvPr/>
        </p:nvSpPr>
        <p:spPr>
          <a:xfrm>
            <a:off x="5515426" y="23368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2E513D-6D66-3383-E52D-1ECB3F6D3355}"/>
              </a:ext>
            </a:extLst>
          </p:cNvPr>
          <p:cNvSpPr/>
          <p:nvPr/>
        </p:nvSpPr>
        <p:spPr>
          <a:xfrm>
            <a:off x="5233863" y="269163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5CCCD1-04D0-2AEB-14B0-73E80D24DCD5}"/>
              </a:ext>
            </a:extLst>
          </p:cNvPr>
          <p:cNvCxnSpPr/>
          <p:nvPr/>
        </p:nvCxnSpPr>
        <p:spPr>
          <a:xfrm>
            <a:off x="7409837" y="2379773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7126874-62FF-C35E-2342-38DFE804EE99}"/>
              </a:ext>
            </a:extLst>
          </p:cNvPr>
          <p:cNvCxnSpPr/>
          <p:nvPr/>
        </p:nvCxnSpPr>
        <p:spPr>
          <a:xfrm>
            <a:off x="7409836" y="2379773"/>
            <a:ext cx="1440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3B243D-78BF-B9E6-2A37-C8BF5F4CD874}"/>
              </a:ext>
            </a:extLst>
          </p:cNvPr>
          <p:cNvCxnSpPr/>
          <p:nvPr/>
        </p:nvCxnSpPr>
        <p:spPr>
          <a:xfrm>
            <a:off x="7409837" y="27319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CD1E85-91E2-5AE1-4870-ED07CBBC68C8}"/>
              </a:ext>
            </a:extLst>
          </p:cNvPr>
          <p:cNvCxnSpPr/>
          <p:nvPr/>
        </p:nvCxnSpPr>
        <p:spPr>
          <a:xfrm>
            <a:off x="7409836" y="2731976"/>
            <a:ext cx="1152000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372B4C5-8CC9-D41E-A7F3-810892205DBA}"/>
              </a:ext>
            </a:extLst>
          </p:cNvPr>
          <p:cNvSpPr/>
          <p:nvPr/>
        </p:nvSpPr>
        <p:spPr>
          <a:xfrm>
            <a:off x="8791071" y="232921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A626FA-C8AE-1583-4B26-9A87260B12CC}"/>
              </a:ext>
            </a:extLst>
          </p:cNvPr>
          <p:cNvSpPr/>
          <p:nvPr/>
        </p:nvSpPr>
        <p:spPr>
          <a:xfrm>
            <a:off x="8509508" y="2687177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8951CF-2B09-9F55-513A-D8A92A0E374D}"/>
              </a:ext>
            </a:extLst>
          </p:cNvPr>
          <p:cNvSpPr txBox="1"/>
          <p:nvPr/>
        </p:nvSpPr>
        <p:spPr>
          <a:xfrm>
            <a:off x="2678729" y="2232520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LEGAL STATUS &amp; WORK RIGHTS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5A57C2-4FEF-4F10-7DEF-D1EBA3931FB8}"/>
              </a:ext>
            </a:extLst>
          </p:cNvPr>
          <p:cNvSpPr txBox="1"/>
          <p:nvPr/>
        </p:nvSpPr>
        <p:spPr>
          <a:xfrm>
            <a:off x="2683265" y="2596144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EDUCATION &amp; CAREER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69E539-D95B-01F6-DB57-50F9CEB18823}"/>
              </a:ext>
            </a:extLst>
          </p:cNvPr>
          <p:cNvSpPr txBox="1"/>
          <p:nvPr/>
        </p:nvSpPr>
        <p:spPr>
          <a:xfrm>
            <a:off x="5959874" y="2232520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FAMILY WELLBEING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3925C41-CDA0-3900-5077-A9AD4ADEBA9F}"/>
              </a:ext>
            </a:extLst>
          </p:cNvPr>
          <p:cNvSpPr txBox="1"/>
          <p:nvPr/>
        </p:nvSpPr>
        <p:spPr>
          <a:xfrm>
            <a:off x="5964346" y="2586047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COMMUNITY INTEGRATION</a:t>
            </a:r>
          </a:p>
        </p:txBody>
      </p:sp>
      <p:pic>
        <p:nvPicPr>
          <p:cNvPr id="74" name="Picture 73" descr="motivations-icon.png">
            <a:extLst>
              <a:ext uri="{FF2B5EF4-FFF2-40B4-BE49-F238E27FC236}">
                <a16:creationId xmlns:a16="http://schemas.microsoft.com/office/drawing/2014/main" id="{8A324DD9-AE88-01DE-5B0B-E81EC8D6D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58" y="1952555"/>
            <a:ext cx="158808" cy="23083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49D447CB-ADC5-EF8D-F250-BB2A66A85BE4}"/>
              </a:ext>
            </a:extLst>
          </p:cNvPr>
          <p:cNvSpPr txBox="1"/>
          <p:nvPr/>
        </p:nvSpPr>
        <p:spPr>
          <a:xfrm>
            <a:off x="4480069" y="3116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6EAC5-5828-EB55-E227-F02C3697D0FB}"/>
              </a:ext>
            </a:extLst>
          </p:cNvPr>
          <p:cNvSpPr txBox="1"/>
          <p:nvPr/>
        </p:nvSpPr>
        <p:spPr>
          <a:xfrm>
            <a:off x="252657" y="5855753"/>
            <a:ext cx="920110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Divorced</a:t>
            </a:r>
          </a:p>
          <a:p>
            <a:pPr>
              <a:lnSpc>
                <a:spcPct val="11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mr-IN" sz="1000" baseline="30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48CC6-3ACA-6F16-C48A-1AE448204A0B}"/>
              </a:ext>
            </a:extLst>
          </p:cNvPr>
          <p:cNvSpPr txBox="1"/>
          <p:nvPr/>
        </p:nvSpPr>
        <p:spPr>
          <a:xfrm>
            <a:off x="1268379" y="5855753"/>
            <a:ext cx="101015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Dependents: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3 children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02F3591-9CF0-7877-0EC0-B86CBC246FDA}"/>
              </a:ext>
            </a:extLst>
          </p:cNvPr>
          <p:cNvCxnSpPr>
            <a:cxnSpLocks/>
          </p:cNvCxnSpPr>
          <p:nvPr/>
        </p:nvCxnSpPr>
        <p:spPr>
          <a:xfrm flipH="1">
            <a:off x="2278528" y="3134050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FCE494-205C-92AB-3D8D-4BBC538F05F0}"/>
              </a:ext>
            </a:extLst>
          </p:cNvPr>
          <p:cNvSpPr txBox="1"/>
          <p:nvPr/>
        </p:nvSpPr>
        <p:spPr>
          <a:xfrm>
            <a:off x="2585386" y="3557412"/>
            <a:ext cx="2948930" cy="6272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Access startup resources and loan applications.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 with mentors and business networks.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local events and integration programs.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A4B5D5-A262-1526-4F20-0D4E62EB6433}"/>
              </a:ext>
            </a:extLst>
          </p:cNvPr>
          <p:cNvSpPr txBox="1"/>
          <p:nvPr/>
        </p:nvSpPr>
        <p:spPr>
          <a:xfrm>
            <a:off x="2974381" y="32920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Goals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E812EC-F629-1BE5-1287-EDE92B9158C7}"/>
              </a:ext>
            </a:extLst>
          </p:cNvPr>
          <p:cNvCxnSpPr>
            <a:cxnSpLocks/>
          </p:cNvCxnSpPr>
          <p:nvPr/>
        </p:nvCxnSpPr>
        <p:spPr>
          <a:xfrm>
            <a:off x="5814102" y="3134050"/>
            <a:ext cx="37423" cy="2444378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goals-icon.png">
            <a:extLst>
              <a:ext uri="{FF2B5EF4-FFF2-40B4-BE49-F238E27FC236}">
                <a16:creationId xmlns:a16="http://schemas.microsoft.com/office/drawing/2014/main" id="{4221E398-9723-92FE-112E-876D6EF83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3246051"/>
            <a:ext cx="240427" cy="2404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C03F5FF-4954-98D7-5BAC-D88E70FAB5FA}"/>
              </a:ext>
            </a:extLst>
          </p:cNvPr>
          <p:cNvSpPr txBox="1"/>
          <p:nvPr/>
        </p:nvSpPr>
        <p:spPr>
          <a:xfrm>
            <a:off x="6036320" y="3557412"/>
            <a:ext cx="2948930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Navigating business registration and legal compliance.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Securing funding without credit history.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business contacts and customer base.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839D4-F606-499C-D1DA-3F34418DD22B}"/>
              </a:ext>
            </a:extLst>
          </p:cNvPr>
          <p:cNvSpPr txBox="1"/>
          <p:nvPr/>
        </p:nvSpPr>
        <p:spPr>
          <a:xfrm>
            <a:off x="6420444" y="32920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Challenges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90CBF4-830B-2950-D6F2-07B75487833A}"/>
              </a:ext>
            </a:extLst>
          </p:cNvPr>
          <p:cNvCxnSpPr>
            <a:cxnSpLocks/>
          </p:cNvCxnSpPr>
          <p:nvPr/>
        </p:nvCxnSpPr>
        <p:spPr>
          <a:xfrm flipH="1">
            <a:off x="2278528" y="4317690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BD7718-9275-F080-26F8-6C8924ADD8EE}"/>
              </a:ext>
            </a:extLst>
          </p:cNvPr>
          <p:cNvSpPr txBox="1"/>
          <p:nvPr/>
        </p:nvSpPr>
        <p:spPr>
          <a:xfrm>
            <a:off x="2590256" y="4702951"/>
            <a:ext cx="3014013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and guidance in starting a business 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Childcare support.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Attendance of local events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8B458-8DE8-D813-EE8A-8E522EE385AA}"/>
              </a:ext>
            </a:extLst>
          </p:cNvPr>
          <p:cNvSpPr txBox="1"/>
          <p:nvPr/>
        </p:nvSpPr>
        <p:spPr>
          <a:xfrm>
            <a:off x="2974381" y="4437598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Needs / Wants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85A30-3BEC-0108-8BFF-5980079B1BEF}"/>
              </a:ext>
            </a:extLst>
          </p:cNvPr>
          <p:cNvSpPr txBox="1"/>
          <p:nvPr/>
        </p:nvSpPr>
        <p:spPr>
          <a:xfrm>
            <a:off x="6041190" y="4702951"/>
            <a:ext cx="3043621" cy="81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Difficulty accessing financial support due to complex regulations.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Difficulty with paperwork and bureaucracy when registering for a business.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Difficulty balancing career goals with family/community time.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6FCAB-1C91-3DDB-91F5-163132824E5C}"/>
              </a:ext>
            </a:extLst>
          </p:cNvPr>
          <p:cNvSpPr txBox="1"/>
          <p:nvPr/>
        </p:nvSpPr>
        <p:spPr>
          <a:xfrm>
            <a:off x="6425315" y="4437598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Pain Points</a:t>
            </a:r>
          </a:p>
        </p:txBody>
      </p:sp>
      <p:pic>
        <p:nvPicPr>
          <p:cNvPr id="27" name="Graphic 26" descr="Hurdle outline">
            <a:extLst>
              <a:ext uri="{FF2B5EF4-FFF2-40B4-BE49-F238E27FC236}">
                <a16:creationId xmlns:a16="http://schemas.microsoft.com/office/drawing/2014/main" id="{EA2E2E52-1C63-AD0A-45E1-58FAFB66B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4753" y="3247288"/>
            <a:ext cx="292864" cy="292864"/>
          </a:xfrm>
          <a:prstGeom prst="rect">
            <a:avLst/>
          </a:prstGeom>
        </p:spPr>
      </p:pic>
      <p:pic>
        <p:nvPicPr>
          <p:cNvPr id="28" name="Graphic 27" descr="Raised hand outline">
            <a:extLst>
              <a:ext uri="{FF2B5EF4-FFF2-40B4-BE49-F238E27FC236}">
                <a16:creationId xmlns:a16="http://schemas.microsoft.com/office/drawing/2014/main" id="{81EF049B-1309-B967-367E-194A560247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730" y="4410087"/>
            <a:ext cx="292864" cy="292864"/>
          </a:xfrm>
          <a:prstGeom prst="rect">
            <a:avLst/>
          </a:prstGeom>
        </p:spPr>
      </p:pic>
      <p:pic>
        <p:nvPicPr>
          <p:cNvPr id="29" name="Graphic 28" descr="Comment Heart Break outline">
            <a:extLst>
              <a:ext uri="{FF2B5EF4-FFF2-40B4-BE49-F238E27FC236}">
                <a16:creationId xmlns:a16="http://schemas.microsoft.com/office/drawing/2014/main" id="{F1965C52-DE89-A668-A29D-82E2A11BAB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54753" y="4411826"/>
            <a:ext cx="292864" cy="29286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ECAB46-F73D-A602-8D13-F3F806F3222E}"/>
              </a:ext>
            </a:extLst>
          </p:cNvPr>
          <p:cNvCxnSpPr>
            <a:cxnSpLocks/>
          </p:cNvCxnSpPr>
          <p:nvPr/>
        </p:nvCxnSpPr>
        <p:spPr>
          <a:xfrm flipH="1">
            <a:off x="2303249" y="5578428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Internet outline">
            <a:extLst>
              <a:ext uri="{FF2B5EF4-FFF2-40B4-BE49-F238E27FC236}">
                <a16:creationId xmlns:a16="http://schemas.microsoft.com/office/drawing/2014/main" id="{CA661528-91A4-39EF-D462-878C43B20B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83265" y="5649745"/>
            <a:ext cx="343250" cy="3432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16AC1BA-9EA1-A80B-99D9-93428A1BCBC9}"/>
              </a:ext>
            </a:extLst>
          </p:cNvPr>
          <p:cNvSpPr txBox="1"/>
          <p:nvPr/>
        </p:nvSpPr>
        <p:spPr>
          <a:xfrm>
            <a:off x="2974381" y="5711341"/>
            <a:ext cx="2585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How the Web Application Addresses Needs: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944463-E884-766A-0E04-0ED67D3B11FE}"/>
              </a:ext>
            </a:extLst>
          </p:cNvPr>
          <p:cNvSpPr txBox="1"/>
          <p:nvPr/>
        </p:nvSpPr>
        <p:spPr>
          <a:xfrm>
            <a:off x="2590256" y="5956580"/>
            <a:ext cx="6394994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access to startup guides, legal templates, financial aid resources.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access to support groups within online forums for childcare support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an interactive local events calendar for networking and cultural integration.</a:t>
            </a:r>
          </a:p>
        </p:txBody>
      </p:sp>
    </p:spTree>
    <p:extLst>
      <p:ext uri="{BB962C8B-B14F-4D97-AF65-F5344CB8AC3E}">
        <p14:creationId xmlns:p14="http://schemas.microsoft.com/office/powerpoint/2010/main" val="23474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E572C-1DE8-4032-360D-C0C0738B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Young Arab Woman Stock Photo - Download Image Now - Women, Middle Eastern  Ethnicity, One Woman Only - iStock">
            <a:extLst>
              <a:ext uri="{FF2B5EF4-FFF2-40B4-BE49-F238E27FC236}">
                <a16:creationId xmlns:a16="http://schemas.microsoft.com/office/drawing/2014/main" id="{29C39124-10A3-25BF-543B-424218478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r="44413"/>
          <a:stretch/>
        </p:blipFill>
        <p:spPr bwMode="auto">
          <a:xfrm>
            <a:off x="-37332" y="-5704"/>
            <a:ext cx="2370131" cy="68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6D571F48-EEF0-48E3-ACB7-FA6343E9F874}"/>
              </a:ext>
            </a:extLst>
          </p:cNvPr>
          <p:cNvSpPr/>
          <p:nvPr/>
        </p:nvSpPr>
        <p:spPr>
          <a:xfrm>
            <a:off x="2346183" y="2504"/>
            <a:ext cx="6797545" cy="1647013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5B8D-230D-DB6D-AB0D-C2FE86C1BE1C}"/>
              </a:ext>
            </a:extLst>
          </p:cNvPr>
          <p:cNvSpPr/>
          <p:nvPr/>
        </p:nvSpPr>
        <p:spPr>
          <a:xfrm>
            <a:off x="0" y="3987112"/>
            <a:ext cx="2355709" cy="287857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20180-CADD-0282-14B3-D5B0B89400D5}"/>
              </a:ext>
            </a:extLst>
          </p:cNvPr>
          <p:cNvSpPr txBox="1"/>
          <p:nvPr/>
        </p:nvSpPr>
        <p:spPr>
          <a:xfrm>
            <a:off x="-218697" y="4711788"/>
            <a:ext cx="279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Amina Yusuf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BF991-F1F6-ECBA-972F-65BA691A6CE5}"/>
              </a:ext>
            </a:extLst>
          </p:cNvPr>
          <p:cNvSpPr txBox="1"/>
          <p:nvPr/>
        </p:nvSpPr>
        <p:spPr>
          <a:xfrm>
            <a:off x="387716" y="4983502"/>
            <a:ext cx="1538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22, Female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305A7-0CD6-140B-411E-4878EBEE4316}"/>
              </a:ext>
            </a:extLst>
          </p:cNvPr>
          <p:cNvSpPr txBox="1"/>
          <p:nvPr/>
        </p:nvSpPr>
        <p:spPr>
          <a:xfrm>
            <a:off x="411009" y="5446301"/>
            <a:ext cx="1538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Refugee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F6010-17AB-06A9-0960-C6F6F1948940}"/>
              </a:ext>
            </a:extLst>
          </p:cNvPr>
          <p:cNvCxnSpPr/>
          <p:nvPr/>
        </p:nvCxnSpPr>
        <p:spPr>
          <a:xfrm>
            <a:off x="809918" y="5337869"/>
            <a:ext cx="745127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84E9D36-E823-BF9A-C4BE-207BAA49F418}"/>
              </a:ext>
            </a:extLst>
          </p:cNvPr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4FFB8-2C9C-599A-8999-63FAE69E2A6F}"/>
              </a:ext>
            </a:extLst>
          </p:cNvPr>
          <p:cNvSpPr txBox="1"/>
          <p:nvPr/>
        </p:nvSpPr>
        <p:spPr>
          <a:xfrm>
            <a:off x="2974381" y="308402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PERSONALITY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0A5EB-E60C-AA8C-54D5-FCBAB925237B}"/>
              </a:ext>
            </a:extLst>
          </p:cNvPr>
          <p:cNvSpPr txBox="1"/>
          <p:nvPr/>
        </p:nvSpPr>
        <p:spPr>
          <a:xfrm>
            <a:off x="4202724" y="604101"/>
            <a:ext cx="4650227" cy="39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Amina arrived as a refugee after escaping conflict in her country. She is determined to rebuild her life, pursue higher education, and contribute to society. She currently studies part-time while working in a café.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DBB45-FCEB-36C2-B1FD-A304E1D9C482}"/>
              </a:ext>
            </a:extLst>
          </p:cNvPr>
          <p:cNvSpPr txBox="1"/>
          <p:nvPr/>
        </p:nvSpPr>
        <p:spPr>
          <a:xfrm>
            <a:off x="2543745" y="575004"/>
            <a:ext cx="1243917" cy="79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Ambitious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Resourceful</a:t>
            </a:r>
          </a:p>
          <a:p>
            <a:pPr marL="171450" indent="-171450">
              <a:lnSpc>
                <a:spcPct val="20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Hopeful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4E8CEC-1F97-3979-2AA2-B5F3ACD264B5}"/>
              </a:ext>
            </a:extLst>
          </p:cNvPr>
          <p:cNvCxnSpPr>
            <a:cxnSpLocks/>
          </p:cNvCxnSpPr>
          <p:nvPr/>
        </p:nvCxnSpPr>
        <p:spPr>
          <a:xfrm>
            <a:off x="3963527" y="88900"/>
            <a:ext cx="0" cy="1560617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io-icon.png">
            <a:extLst>
              <a:ext uri="{FF2B5EF4-FFF2-40B4-BE49-F238E27FC236}">
                <a16:creationId xmlns:a16="http://schemas.microsoft.com/office/drawing/2014/main" id="{8005467C-745E-8CBE-7488-189BAE742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57" y="311843"/>
            <a:ext cx="223533" cy="223533"/>
          </a:xfrm>
          <a:prstGeom prst="rect">
            <a:avLst/>
          </a:prstGeom>
        </p:spPr>
      </p:pic>
      <p:pic>
        <p:nvPicPr>
          <p:cNvPr id="21" name="Picture 20" descr="personality-icon.png">
            <a:extLst>
              <a:ext uri="{FF2B5EF4-FFF2-40B4-BE49-F238E27FC236}">
                <a16:creationId xmlns:a16="http://schemas.microsoft.com/office/drawing/2014/main" id="{7B30B63A-B050-C9D7-A35B-5B588B22E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298807"/>
            <a:ext cx="240427" cy="24042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F8FB84A-E322-B4B3-0085-3C8AC8B8AE71}"/>
              </a:ext>
            </a:extLst>
          </p:cNvPr>
          <p:cNvSpPr txBox="1"/>
          <p:nvPr/>
        </p:nvSpPr>
        <p:spPr>
          <a:xfrm>
            <a:off x="2974381" y="1973956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Motivations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27D1BD-6CA8-A5CA-CED1-BFC5CA4BBC53}"/>
              </a:ext>
            </a:extLst>
          </p:cNvPr>
          <p:cNvCxnSpPr>
            <a:cxnSpLocks/>
          </p:cNvCxnSpPr>
          <p:nvPr/>
        </p:nvCxnSpPr>
        <p:spPr>
          <a:xfrm flipH="1">
            <a:off x="2278528" y="3095950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11D3E-487C-EFAB-B42E-A9A593076C2A}"/>
              </a:ext>
            </a:extLst>
          </p:cNvPr>
          <p:cNvCxnSpPr/>
          <p:nvPr/>
        </p:nvCxnSpPr>
        <p:spPr>
          <a:xfrm>
            <a:off x="4120256" y="23816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5D74A1-35CE-95E4-E649-006321637FC6}"/>
              </a:ext>
            </a:extLst>
          </p:cNvPr>
          <p:cNvCxnSpPr/>
          <p:nvPr/>
        </p:nvCxnSpPr>
        <p:spPr>
          <a:xfrm>
            <a:off x="4120255" y="2381676"/>
            <a:ext cx="1440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3DB43B-536F-F08D-1873-783F1841F981}"/>
              </a:ext>
            </a:extLst>
          </p:cNvPr>
          <p:cNvCxnSpPr/>
          <p:nvPr/>
        </p:nvCxnSpPr>
        <p:spPr>
          <a:xfrm>
            <a:off x="4120256" y="2737222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1FF32-6C9D-54F1-C971-1C96C338BF62}"/>
              </a:ext>
            </a:extLst>
          </p:cNvPr>
          <p:cNvCxnSpPr/>
          <p:nvPr/>
        </p:nvCxnSpPr>
        <p:spPr>
          <a:xfrm>
            <a:off x="4122090" y="2741547"/>
            <a:ext cx="1440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E48967E1-B435-50CF-F3D9-002C9E215043}"/>
              </a:ext>
            </a:extLst>
          </p:cNvPr>
          <p:cNvSpPr/>
          <p:nvPr/>
        </p:nvSpPr>
        <p:spPr>
          <a:xfrm>
            <a:off x="5515426" y="2336846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A8CB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A60F62-961A-DF42-31B5-24A43ED609C8}"/>
              </a:ext>
            </a:extLst>
          </p:cNvPr>
          <p:cNvSpPr/>
          <p:nvPr/>
        </p:nvSpPr>
        <p:spPr>
          <a:xfrm>
            <a:off x="5515426" y="269163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0AD01F-815E-6E77-4F4A-08E7835B168D}"/>
              </a:ext>
            </a:extLst>
          </p:cNvPr>
          <p:cNvCxnSpPr/>
          <p:nvPr/>
        </p:nvCxnSpPr>
        <p:spPr>
          <a:xfrm>
            <a:off x="7409837" y="2379773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099BF3-58C6-F89C-6DF1-EEC1B607ACCD}"/>
              </a:ext>
            </a:extLst>
          </p:cNvPr>
          <p:cNvCxnSpPr/>
          <p:nvPr/>
        </p:nvCxnSpPr>
        <p:spPr>
          <a:xfrm>
            <a:off x="7409836" y="2379773"/>
            <a:ext cx="864000" cy="0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E951A7-2888-ECA0-5752-A8136235AF7A}"/>
              </a:ext>
            </a:extLst>
          </p:cNvPr>
          <p:cNvCxnSpPr/>
          <p:nvPr/>
        </p:nvCxnSpPr>
        <p:spPr>
          <a:xfrm>
            <a:off x="7409837" y="2731976"/>
            <a:ext cx="1440000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8C64F2-7CEB-E730-36A6-893731A96139}"/>
              </a:ext>
            </a:extLst>
          </p:cNvPr>
          <p:cNvCxnSpPr/>
          <p:nvPr/>
        </p:nvCxnSpPr>
        <p:spPr>
          <a:xfrm>
            <a:off x="7409836" y="2731976"/>
            <a:ext cx="1152000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6E49AE25-3299-B588-528B-579B0C91ADD3}"/>
              </a:ext>
            </a:extLst>
          </p:cNvPr>
          <p:cNvSpPr/>
          <p:nvPr/>
        </p:nvSpPr>
        <p:spPr>
          <a:xfrm>
            <a:off x="8227947" y="232921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D633D4-AEC2-CCCB-79F6-1B8EB765A945}"/>
              </a:ext>
            </a:extLst>
          </p:cNvPr>
          <p:cNvSpPr/>
          <p:nvPr/>
        </p:nvSpPr>
        <p:spPr>
          <a:xfrm>
            <a:off x="8509508" y="2687177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9406C4-1DBB-0986-CE62-45E340651464}"/>
              </a:ext>
            </a:extLst>
          </p:cNvPr>
          <p:cNvSpPr txBox="1"/>
          <p:nvPr/>
        </p:nvSpPr>
        <p:spPr>
          <a:xfrm>
            <a:off x="2678729" y="2232520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LEGAL STATUS &amp; WORK RIGHTS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A1DE42-3156-A27C-E349-FDA771AA5DB9}"/>
              </a:ext>
            </a:extLst>
          </p:cNvPr>
          <p:cNvSpPr txBox="1"/>
          <p:nvPr/>
        </p:nvSpPr>
        <p:spPr>
          <a:xfrm>
            <a:off x="2683265" y="2596144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EDUCATION &amp; CAREER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BC907F-223B-40ED-32E8-F91D12EC1A5F}"/>
              </a:ext>
            </a:extLst>
          </p:cNvPr>
          <p:cNvSpPr txBox="1"/>
          <p:nvPr/>
        </p:nvSpPr>
        <p:spPr>
          <a:xfrm>
            <a:off x="5959874" y="2232520"/>
            <a:ext cx="1368000" cy="2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FAMILY WELLBEING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62050C-D30C-1C91-5D0A-01734A7A2A9C}"/>
              </a:ext>
            </a:extLst>
          </p:cNvPr>
          <p:cNvSpPr txBox="1"/>
          <p:nvPr/>
        </p:nvSpPr>
        <p:spPr>
          <a:xfrm>
            <a:off x="5964346" y="2586047"/>
            <a:ext cx="1368000" cy="3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 dirty="0">
                <a:solidFill>
                  <a:srgbClr val="206D7C"/>
                </a:solidFill>
              </a:rPr>
              <a:t>COMMUNITY INTEGRATION</a:t>
            </a:r>
          </a:p>
        </p:txBody>
      </p:sp>
      <p:pic>
        <p:nvPicPr>
          <p:cNvPr id="74" name="Picture 73" descr="motivations-icon.png">
            <a:extLst>
              <a:ext uri="{FF2B5EF4-FFF2-40B4-BE49-F238E27FC236}">
                <a16:creationId xmlns:a16="http://schemas.microsoft.com/office/drawing/2014/main" id="{000E774E-30B2-341F-EB74-ECC1AC119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758" y="1952555"/>
            <a:ext cx="158808" cy="23083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4B68562-82F5-44DC-CECF-AC9FC494F230}"/>
              </a:ext>
            </a:extLst>
          </p:cNvPr>
          <p:cNvSpPr txBox="1"/>
          <p:nvPr/>
        </p:nvSpPr>
        <p:spPr>
          <a:xfrm>
            <a:off x="4480069" y="311678"/>
            <a:ext cx="1457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1A8CB2"/>
                </a:solidFill>
              </a:rPr>
              <a:t>BIO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7ED04B-D2D3-CBA5-8C9E-EED2294F62BB}"/>
              </a:ext>
            </a:extLst>
          </p:cNvPr>
          <p:cNvSpPr txBox="1"/>
          <p:nvPr/>
        </p:nvSpPr>
        <p:spPr>
          <a:xfrm>
            <a:off x="252657" y="5855753"/>
            <a:ext cx="920110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STATUS: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Single</a:t>
            </a:r>
          </a:p>
          <a:p>
            <a:pPr>
              <a:lnSpc>
                <a:spcPct val="110000"/>
              </a:lnSpc>
            </a:pPr>
            <a:endParaRPr lang="en-US" sz="1200" b="1" baseline="30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mr-IN" sz="1000" baseline="30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6645B-4922-543E-B9F6-B678492A2262}"/>
              </a:ext>
            </a:extLst>
          </p:cNvPr>
          <p:cNvSpPr txBox="1"/>
          <p:nvPr/>
        </p:nvSpPr>
        <p:spPr>
          <a:xfrm>
            <a:off x="1268379" y="5855753"/>
            <a:ext cx="1010150" cy="37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baseline="30000" dirty="0">
                <a:solidFill>
                  <a:schemeClr val="bg1"/>
                </a:solidFill>
              </a:rPr>
              <a:t>Dependents:</a:t>
            </a:r>
          </a:p>
          <a:p>
            <a:pPr>
              <a:lnSpc>
                <a:spcPct val="120000"/>
              </a:lnSpc>
            </a:pPr>
            <a:r>
              <a:rPr lang="en-US" sz="1200" baseline="30000" dirty="0">
                <a:solidFill>
                  <a:schemeClr val="bg1"/>
                </a:solidFill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4060B8-F381-D7A0-E40D-8DE3C56B6E7F}"/>
              </a:ext>
            </a:extLst>
          </p:cNvPr>
          <p:cNvSpPr txBox="1"/>
          <p:nvPr/>
        </p:nvSpPr>
        <p:spPr>
          <a:xfrm>
            <a:off x="2585386" y="3557412"/>
            <a:ext cx="2948930" cy="6272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 scholarships, financial aid, and work-study options.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 with career mentors and networking groups.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Access internship listings and job application resources.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218CE-537D-1FD5-5DAF-6A479D9302EE}"/>
              </a:ext>
            </a:extLst>
          </p:cNvPr>
          <p:cNvSpPr txBox="1"/>
          <p:nvPr/>
        </p:nvSpPr>
        <p:spPr>
          <a:xfrm>
            <a:off x="2974381" y="32920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Goals</a:t>
            </a:r>
          </a:p>
        </p:txBody>
      </p:sp>
      <p:pic>
        <p:nvPicPr>
          <p:cNvPr id="16" name="Picture 15" descr="goals-icon.png">
            <a:extLst>
              <a:ext uri="{FF2B5EF4-FFF2-40B4-BE49-F238E27FC236}">
                <a16:creationId xmlns:a16="http://schemas.microsoft.com/office/drawing/2014/main" id="{AC632FE0-8FF8-A8D3-0FB4-735156B8DD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39" y="3246051"/>
            <a:ext cx="240427" cy="2404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3B65AB-BA38-0163-8763-F7CC9BF6CE3C}"/>
              </a:ext>
            </a:extLst>
          </p:cNvPr>
          <p:cNvSpPr txBox="1"/>
          <p:nvPr/>
        </p:nvSpPr>
        <p:spPr>
          <a:xfrm>
            <a:off x="6036320" y="3557412"/>
            <a:ext cx="2948930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Navigating financial aid and scholarship applications.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Finding career guidance suited to her refugee status.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Overcoming workplace discrimination and gaining experience.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855D4-00BC-1989-5C88-6D66185A190C}"/>
              </a:ext>
            </a:extLst>
          </p:cNvPr>
          <p:cNvSpPr txBox="1"/>
          <p:nvPr/>
        </p:nvSpPr>
        <p:spPr>
          <a:xfrm>
            <a:off x="6420444" y="3292059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Challenges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FD9238-0CD1-5A3C-567B-B278AAC6954F}"/>
              </a:ext>
            </a:extLst>
          </p:cNvPr>
          <p:cNvCxnSpPr>
            <a:cxnSpLocks/>
          </p:cNvCxnSpPr>
          <p:nvPr/>
        </p:nvCxnSpPr>
        <p:spPr>
          <a:xfrm flipH="1">
            <a:off x="2278528" y="4317690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7B5FEE-619A-5DBA-F70B-0DD036F10A62}"/>
              </a:ext>
            </a:extLst>
          </p:cNvPr>
          <p:cNvSpPr txBox="1"/>
          <p:nvPr/>
        </p:nvSpPr>
        <p:spPr>
          <a:xfrm>
            <a:off x="2590256" y="4702951"/>
            <a:ext cx="3207069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Scholarship awards for financial assistance in pursuing education 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Career mentorship with guidance and networking.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Help with developing a resume and obtaining internships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13A68-6820-8AB6-895A-0AE0BDE4C899}"/>
              </a:ext>
            </a:extLst>
          </p:cNvPr>
          <p:cNvSpPr txBox="1"/>
          <p:nvPr/>
        </p:nvSpPr>
        <p:spPr>
          <a:xfrm>
            <a:off x="2974381" y="4437598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Needs / Wants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FF99CA-A1CE-49E4-183D-32469D86F107}"/>
              </a:ext>
            </a:extLst>
          </p:cNvPr>
          <p:cNvSpPr txBox="1"/>
          <p:nvPr/>
        </p:nvSpPr>
        <p:spPr>
          <a:xfrm>
            <a:off x="6041191" y="4702951"/>
            <a:ext cx="2948930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Difficulty balancing work, study, and finances.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Limited industry contacts and knowledge of job opportunities.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Doesn’t know how to break through career barriers.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0564C-5F65-7B21-FCE8-75283FDD66C1}"/>
              </a:ext>
            </a:extLst>
          </p:cNvPr>
          <p:cNvSpPr txBox="1"/>
          <p:nvPr/>
        </p:nvSpPr>
        <p:spPr>
          <a:xfrm>
            <a:off x="6425315" y="4437598"/>
            <a:ext cx="1457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Pain Points</a:t>
            </a:r>
          </a:p>
        </p:txBody>
      </p:sp>
      <p:pic>
        <p:nvPicPr>
          <p:cNvPr id="25" name="Graphic 24" descr="Hurdle outline">
            <a:extLst>
              <a:ext uri="{FF2B5EF4-FFF2-40B4-BE49-F238E27FC236}">
                <a16:creationId xmlns:a16="http://schemas.microsoft.com/office/drawing/2014/main" id="{70BE77B1-C745-44EF-CE87-97501C6962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4753" y="3247288"/>
            <a:ext cx="292864" cy="292864"/>
          </a:xfrm>
          <a:prstGeom prst="rect">
            <a:avLst/>
          </a:prstGeom>
        </p:spPr>
      </p:pic>
      <p:pic>
        <p:nvPicPr>
          <p:cNvPr id="26" name="Graphic 25" descr="Raised hand outline">
            <a:extLst>
              <a:ext uri="{FF2B5EF4-FFF2-40B4-BE49-F238E27FC236}">
                <a16:creationId xmlns:a16="http://schemas.microsoft.com/office/drawing/2014/main" id="{14AFDB39-0168-8477-105F-E83E2FA1C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730" y="4410087"/>
            <a:ext cx="292864" cy="292864"/>
          </a:xfrm>
          <a:prstGeom prst="rect">
            <a:avLst/>
          </a:prstGeom>
        </p:spPr>
      </p:pic>
      <p:pic>
        <p:nvPicPr>
          <p:cNvPr id="27" name="Graphic 26" descr="Comment Heart Break outline">
            <a:extLst>
              <a:ext uri="{FF2B5EF4-FFF2-40B4-BE49-F238E27FC236}">
                <a16:creationId xmlns:a16="http://schemas.microsoft.com/office/drawing/2014/main" id="{FBF7801D-AD00-F865-2708-F44F641B37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54753" y="4411826"/>
            <a:ext cx="292864" cy="29286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9C6ADB-6518-C521-9E67-43C7878943AC}"/>
              </a:ext>
            </a:extLst>
          </p:cNvPr>
          <p:cNvCxnSpPr>
            <a:cxnSpLocks/>
          </p:cNvCxnSpPr>
          <p:nvPr/>
        </p:nvCxnSpPr>
        <p:spPr>
          <a:xfrm flipH="1">
            <a:off x="2303249" y="5445078"/>
            <a:ext cx="6865200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Internet outline">
            <a:extLst>
              <a:ext uri="{FF2B5EF4-FFF2-40B4-BE49-F238E27FC236}">
                <a16:creationId xmlns:a16="http://schemas.microsoft.com/office/drawing/2014/main" id="{F6BE91C1-7AE4-8A66-2763-1E2A183FBB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83265" y="5567195"/>
            <a:ext cx="343250" cy="3432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5AD6F0-E0AD-73A3-F773-C5B2EA8E81B1}"/>
              </a:ext>
            </a:extLst>
          </p:cNvPr>
          <p:cNvSpPr txBox="1"/>
          <p:nvPr/>
        </p:nvSpPr>
        <p:spPr>
          <a:xfrm>
            <a:off x="2974381" y="5628791"/>
            <a:ext cx="25858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A8CB2"/>
                </a:solidFill>
              </a:rPr>
              <a:t>How the Web Application Addresses Needs: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F8046A-5B67-482F-F586-6347D4813D14}"/>
              </a:ext>
            </a:extLst>
          </p:cNvPr>
          <p:cNvSpPr txBox="1"/>
          <p:nvPr/>
        </p:nvSpPr>
        <p:spPr>
          <a:xfrm>
            <a:off x="2590256" y="5956580"/>
            <a:ext cx="6394994" cy="62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access to scholarship information with refugee-specific grants.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 platform for mentorship &amp; careers guidance which connects mentors with mentees </a:t>
            </a:r>
          </a:p>
          <a:p>
            <a:pPr marL="171450" lvl="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 job search tool with targeted filters to cater for a refugee’s situation / environment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D6EFA1-727C-4EE4-E565-57D31B8679FA}"/>
              </a:ext>
            </a:extLst>
          </p:cNvPr>
          <p:cNvCxnSpPr>
            <a:cxnSpLocks/>
          </p:cNvCxnSpPr>
          <p:nvPr/>
        </p:nvCxnSpPr>
        <p:spPr>
          <a:xfrm>
            <a:off x="5814102" y="3134050"/>
            <a:ext cx="37423" cy="2312251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846</Words>
  <Application>Microsoft Office PowerPoint</Application>
  <PresentationFormat>On-screen Show (4:3)</PresentationFormat>
  <Paragraphs>152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Wilson Wong</cp:lastModifiedBy>
  <cp:revision>59</cp:revision>
  <dcterms:created xsi:type="dcterms:W3CDTF">2017-06-29T07:13:46Z</dcterms:created>
  <dcterms:modified xsi:type="dcterms:W3CDTF">2025-03-15T16:13:11Z</dcterms:modified>
</cp:coreProperties>
</file>