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44"/>
  </p:notesMasterIdLst>
  <p:sldIdLst>
    <p:sldId id="257" r:id="rId2"/>
    <p:sldId id="300" r:id="rId3"/>
    <p:sldId id="301" r:id="rId4"/>
    <p:sldId id="303" r:id="rId5"/>
    <p:sldId id="335" r:id="rId6"/>
    <p:sldId id="304" r:id="rId7"/>
    <p:sldId id="305" r:id="rId8"/>
    <p:sldId id="325" r:id="rId9"/>
    <p:sldId id="259" r:id="rId10"/>
    <p:sldId id="337" r:id="rId11"/>
    <p:sldId id="336" r:id="rId12"/>
    <p:sldId id="263" r:id="rId13"/>
    <p:sldId id="333" r:id="rId14"/>
    <p:sldId id="264" r:id="rId15"/>
    <p:sldId id="338" r:id="rId16"/>
    <p:sldId id="339" r:id="rId17"/>
    <p:sldId id="343" r:id="rId18"/>
    <p:sldId id="342" r:id="rId19"/>
    <p:sldId id="341" r:id="rId20"/>
    <p:sldId id="306" r:id="rId21"/>
    <p:sldId id="344" r:id="rId22"/>
    <p:sldId id="307" r:id="rId23"/>
    <p:sldId id="260" r:id="rId24"/>
    <p:sldId id="311" r:id="rId25"/>
    <p:sldId id="326" r:id="rId26"/>
    <p:sldId id="312" r:id="rId27"/>
    <p:sldId id="345" r:id="rId28"/>
    <p:sldId id="313" r:id="rId29"/>
    <p:sldId id="327" r:id="rId30"/>
    <p:sldId id="330" r:id="rId31"/>
    <p:sldId id="332" r:id="rId32"/>
    <p:sldId id="314" r:id="rId33"/>
    <p:sldId id="315" r:id="rId34"/>
    <p:sldId id="316" r:id="rId35"/>
    <p:sldId id="331" r:id="rId36"/>
    <p:sldId id="334" r:id="rId37"/>
    <p:sldId id="319" r:id="rId38"/>
    <p:sldId id="318" r:id="rId39"/>
    <p:sldId id="328" r:id="rId40"/>
    <p:sldId id="320" r:id="rId41"/>
    <p:sldId id="346" r:id="rId42"/>
    <p:sldId id="323" r:id="rId43"/>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2"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4EE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96" d="100"/>
          <a:sy n="96" d="100"/>
        </p:scale>
        <p:origin x="90" y="246"/>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12/5/2018</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98265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4279645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98432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639050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07572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494311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854401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r>
              <a:rPr lang="en-US" smtClean="0"/>
              <a:t>‹#›</a:t>
            </a:r>
            <a:endParaRPr lang="en-US"/>
          </a:p>
        </p:txBody>
      </p:sp>
      <p:sp>
        <p:nvSpPr>
          <p:cNvPr id="6" name="Slide Number Placeholder 5"/>
          <p:cNvSpPr>
            <a:spLocks noGrp="1"/>
          </p:cNvSpPr>
          <p:nvPr>
            <p:ph type="sldNum" sz="quarter" idx="12"/>
          </p:nvPr>
        </p:nvSpPr>
        <p:spPr>
          <a:xfrm>
            <a:off x="466432" y="6442524"/>
            <a:ext cx="2755378" cy="365125"/>
          </a:xfrm>
          <a:prstGeom prst="rect">
            <a:avLst/>
          </a:prstGeom>
        </p:spPr>
        <p:txBody>
          <a:bodyPr anchor="ctr"/>
          <a:lstStyle>
            <a:lvl1pPr algn="l">
              <a:defRPr sz="1200"/>
            </a:lvl1pPr>
          </a:lstStyle>
          <a:p>
            <a:fld id="{B3561BA9-CDCF-4958-B8AB-66F3BF063E13}"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23516221"/>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algn="ctr" fontAlgn="base">
              <a:spcBef>
                <a:spcPct val="0"/>
              </a:spcBef>
              <a:spcAft>
                <a:spcPct val="0"/>
              </a:spcAft>
              <a:defRPr/>
            </a:pPr>
            <a:fld id="{78CE3E3C-5031-4027-BC0E-D8E7BF6B30A3}" type="slidenum">
              <a:rPr lang="en-US" altLang="zh-CN" sz="1400" smtClean="0">
                <a:solidFill>
                  <a:schemeClr val="tx1"/>
                </a:solidFill>
                <a:latin typeface="Arial" panose="020B0604020202020204" pitchFamily="34" charset="0"/>
                <a:ea typeface="SimSun" panose="02010600030101010101" pitchFamily="2" charset="-122"/>
              </a:rPr>
              <a:pPr algn="ctr" fontAlgn="base">
                <a:spcBef>
                  <a:spcPct val="0"/>
                </a:spcBef>
                <a:spcAft>
                  <a:spcPct val="0"/>
                </a:spcAft>
                <a:defRPr/>
              </a:pPr>
              <a:t>‹#›</a:t>
            </a:fld>
            <a:endParaRPr lang="en-US" altLang="zh-CN" sz="1400" dirty="0" smtClean="0">
              <a:solidFill>
                <a:schemeClr val="tx1"/>
              </a:solidFill>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256428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endParaRPr lang="en-US"/>
          </a:p>
        </p:txBody>
      </p:sp>
      <p:sp>
        <p:nvSpPr>
          <p:cNvPr id="5" name="Footer Placeholder 4"/>
          <p:cNvSpPr>
            <a:spLocks noGrp="1"/>
          </p:cNvSpPr>
          <p:nvPr>
            <p:ph type="ftr" sz="quarter" idx="11"/>
          </p:nvPr>
        </p:nvSpPr>
        <p:spPr>
          <a:xfrm>
            <a:off x="2933699" y="6296615"/>
            <a:ext cx="5959577" cy="365125"/>
          </a:xfrm>
        </p:spPr>
        <p:txBody>
          <a:bodyPr/>
          <a:lstStyle/>
          <a:p>
            <a:r>
              <a:rPr lang="en-US" smtClean="0"/>
              <a:t>‹#›</a:t>
            </a:r>
            <a:endParaRPr lang="en-US"/>
          </a:p>
        </p:txBody>
      </p:sp>
      <p:sp>
        <p:nvSpPr>
          <p:cNvPr id="6" name="Slide Number Placeholder 5"/>
          <p:cNvSpPr>
            <a:spLocks noGrp="1"/>
          </p:cNvSpPr>
          <p:nvPr>
            <p:ph type="sldNum" sz="quarter" idx="12"/>
          </p:nvPr>
        </p:nvSpPr>
        <p:spPr>
          <a:xfrm rot="5400000">
            <a:off x="8734643" y="2853201"/>
            <a:ext cx="5383267" cy="604269"/>
          </a:xfrm>
          <a:prstGeom prst="rect">
            <a:avLst/>
          </a:prstGeom>
        </p:spPr>
        <p:txBody>
          <a:bodyPr/>
          <a:lstStyle>
            <a:lvl1pPr algn="l">
              <a:defRPr/>
            </a:lvl1pPr>
          </a:lstStyle>
          <a:p>
            <a:fld id="{B3561BA9-CDCF-4958-B8AB-66F3BF063E13}"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184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94705" y="6296615"/>
            <a:ext cx="1028701" cy="365125"/>
          </a:xfrm>
        </p:spPr>
        <p:txBody>
          <a:bodyPr/>
          <a:lstStyle/>
          <a:p>
            <a:pPr algn="ctr"/>
            <a:fld id="{5011E2CB-2ADD-486B-A580-7CC7EFAE6B55}" type="slidenum">
              <a:rPr lang="en-US" smtClean="0"/>
              <a:pPr algn="ctr"/>
              <a:t>‹#›</a:t>
            </a:fld>
            <a:endParaRPr lang="en-US" dirty="0"/>
          </a:p>
        </p:txBody>
      </p:sp>
    </p:spTree>
    <p:extLst>
      <p:ext uri="{BB962C8B-B14F-4D97-AF65-F5344CB8AC3E}">
        <p14:creationId xmlns:p14="http://schemas.microsoft.com/office/powerpoint/2010/main" val="286515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r>
              <a:rPr lang="en-US" smtClean="0"/>
              <a:t>‹#›</a:t>
            </a:r>
            <a:endParaRPr lang="en-US"/>
          </a:p>
        </p:txBody>
      </p:sp>
      <p:sp>
        <p:nvSpPr>
          <p:cNvPr id="6" name="Slide Number Placeholder 5"/>
          <p:cNvSpPr>
            <a:spLocks noGrp="1"/>
          </p:cNvSpPr>
          <p:nvPr>
            <p:ph type="sldNum" sz="quarter" idx="12"/>
          </p:nvPr>
        </p:nvSpPr>
        <p:spPr>
          <a:xfrm>
            <a:off x="464076" y="6296730"/>
            <a:ext cx="2781542" cy="365125"/>
          </a:xfrm>
          <a:prstGeom prst="rect">
            <a:avLst/>
          </a:prstGeom>
        </p:spPr>
        <p:txBody>
          <a:bodyPr anchor="ctr"/>
          <a:lstStyle>
            <a:lvl1pPr algn="l">
              <a:defRPr sz="1200">
                <a:solidFill>
                  <a:schemeClr val="bg2"/>
                </a:solidFill>
              </a:defRPr>
            </a:lvl1pPr>
          </a:lstStyle>
          <a:p>
            <a:fld id="{B3561BA9-CDCF-4958-B8AB-66F3BF063E13}"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92425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156209" y="6296615"/>
            <a:ext cx="781051" cy="365125"/>
          </a:xfrm>
        </p:spPr>
        <p:txBody>
          <a:bodyPr/>
          <a:lstStyle>
            <a:lvl1pPr algn="ctr">
              <a:defRPr/>
            </a:lvl1pPr>
          </a:lstStyle>
          <a:p>
            <a:fld id="{A160BD9E-125C-4492-929E-EB62006F8BE5}" type="slidenum">
              <a:rPr lang="en-US" smtClean="0"/>
              <a:pPr/>
              <a:t>‹#›</a:t>
            </a:fld>
            <a:endParaRPr lang="en-US" dirty="0"/>
          </a:p>
        </p:txBody>
      </p:sp>
    </p:spTree>
    <p:extLst>
      <p:ext uri="{BB962C8B-B14F-4D97-AF65-F5344CB8AC3E}">
        <p14:creationId xmlns:p14="http://schemas.microsoft.com/office/powerpoint/2010/main" val="4107640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a:t>
            </a:r>
            <a:endParaRPr lang="en-US"/>
          </a:p>
        </p:txBody>
      </p:sp>
      <p:sp>
        <p:nvSpPr>
          <p:cNvPr id="9" name="Slide Number Placeholder 8"/>
          <p:cNvSpPr>
            <a:spLocks noGrp="1"/>
          </p:cNvSpPr>
          <p:nvPr>
            <p:ph type="sldNum" sz="quarter" idx="12"/>
          </p:nvPr>
        </p:nvSpPr>
        <p:spPr>
          <a:xfrm>
            <a:off x="512999" y="723328"/>
            <a:ext cx="1884348" cy="604269"/>
          </a:xfrm>
          <a:prstGeom prst="rect">
            <a:avLst/>
          </a:prstGeo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06860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pPr algn="ctr"/>
            <a:fld id="{E791FFA0-9818-409A-A50B-1FF987D9E9F2}" type="slidenum">
              <a:rPr lang="en-US" smtClean="0"/>
              <a:pPr algn="ctr"/>
              <a:t>‹#›</a:t>
            </a:fld>
            <a:endParaRPr lang="en-US" dirty="0"/>
          </a:p>
        </p:txBody>
      </p:sp>
    </p:spTree>
    <p:extLst>
      <p:ext uri="{BB962C8B-B14F-4D97-AF65-F5344CB8AC3E}">
        <p14:creationId xmlns:p14="http://schemas.microsoft.com/office/powerpoint/2010/main" val="338479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t>
            </a:r>
            <a:endParaRPr lang="en-US"/>
          </a:p>
        </p:txBody>
      </p:sp>
      <p:sp>
        <p:nvSpPr>
          <p:cNvPr id="4" name="Slide Number Placeholder 3"/>
          <p:cNvSpPr>
            <a:spLocks noGrp="1"/>
          </p:cNvSpPr>
          <p:nvPr>
            <p:ph type="sldNum" sz="quarter" idx="12"/>
          </p:nvPr>
        </p:nvSpPr>
        <p:spPr>
          <a:xfrm>
            <a:off x="512999" y="723328"/>
            <a:ext cx="1884348" cy="604269"/>
          </a:xfrm>
          <a:prstGeom prst="rect">
            <a:avLst/>
          </a:prstGeom>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906299966"/>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pPr algn="ctr" fontAlgn="base">
              <a:spcBef>
                <a:spcPct val="0"/>
              </a:spcBef>
              <a:spcAft>
                <a:spcPct val="0"/>
              </a:spcAft>
              <a:defRPr/>
            </a:pPr>
            <a:fld id="{8F015014-1C9D-4F88-BCC1-CCC4A995F102}" type="slidenum">
              <a:rPr lang="en-US" altLang="zh-CN" sz="1400" smtClean="0">
                <a:solidFill>
                  <a:schemeClr val="tx1"/>
                </a:solidFill>
                <a:latin typeface="Arial" panose="020B0604020202020204" pitchFamily="34" charset="0"/>
                <a:ea typeface="SimSun" panose="02010600030101010101" pitchFamily="2" charset="-122"/>
              </a:rPr>
              <a:pPr algn="ctr" fontAlgn="base">
                <a:spcBef>
                  <a:spcPct val="0"/>
                </a:spcBef>
                <a:spcAft>
                  <a:spcPct val="0"/>
                </a:spcAft>
                <a:defRPr/>
              </a:pPr>
              <a:t>‹#›</a:t>
            </a:fld>
            <a:endParaRPr lang="en-US" altLang="zh-CN" sz="1400" dirty="0" smtClean="0">
              <a:solidFill>
                <a:schemeClr val="tx1"/>
              </a:solidFill>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3022476823"/>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pPr algn="ctr"/>
            <a:fld id="{5BA3D9BA-F7B1-4BC2-8652-A6DE863E7743}" type="slidenum">
              <a:rPr lang="en-US" smtClean="0"/>
              <a:pPr algn="ctr"/>
              <a:t>‹#›</a:t>
            </a:fld>
            <a:endParaRPr lang="en-US" dirty="0"/>
          </a:p>
        </p:txBody>
      </p:sp>
    </p:spTree>
    <p:extLst>
      <p:ext uri="{BB962C8B-B14F-4D97-AF65-F5344CB8AC3E}">
        <p14:creationId xmlns:p14="http://schemas.microsoft.com/office/powerpoint/2010/main" val="245778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pPr algn="ctr"/>
            <a:fld id="{378B0527-4D6F-47CA-A518-58B00BBFE484}" type="slidenum">
              <a:rPr lang="en-US" smtClean="0"/>
              <a:pPr algn="ct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934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
            </a:r>
            <a:br>
              <a:rPr lang="en-US" sz="3200" b="1" dirty="0"/>
            </a:br>
            <a:r>
              <a:rPr lang="en-US" sz="3200" b="1" dirty="0"/>
              <a:t>IT8703 Applied Machine Learning</a:t>
            </a:r>
            <a:br>
              <a:rPr lang="en-US" sz="3200" b="1" dirty="0"/>
            </a:br>
            <a:r>
              <a:rPr lang="en-US" sz="3200" b="1" dirty="0"/>
              <a:t>- </a:t>
            </a:r>
            <a:r>
              <a:rPr lang="en-SG" altLang="en-US" sz="3200" b="1" dirty="0" smtClean="0"/>
              <a:t>CA 1 Facebook Metrics </a:t>
            </a:r>
            <a:r>
              <a:rPr lang="en-SG" altLang="en-US" sz="3200" b="1" dirty="0"/>
              <a:t>Report</a:t>
            </a:r>
          </a:p>
        </p:txBody>
      </p:sp>
      <p:sp>
        <p:nvSpPr>
          <p:cNvPr id="3" name="Content Placeholder 2"/>
          <p:cNvSpPr>
            <a:spLocks noGrp="1"/>
          </p:cNvSpPr>
          <p:nvPr>
            <p:ph idx="1"/>
          </p:nvPr>
        </p:nvSpPr>
        <p:spPr/>
        <p:txBody>
          <a:bodyPr/>
          <a:lstStyle/>
          <a:p>
            <a:pPr marL="0" indent="0">
              <a:buNone/>
            </a:pPr>
            <a:endParaRPr lang="en-SG" altLang="en-US" b="1" dirty="0"/>
          </a:p>
          <a:p>
            <a:pPr marL="0" indent="0">
              <a:buNone/>
            </a:pPr>
            <a:endParaRPr lang="en-SG" altLang="en-US" b="1" dirty="0"/>
          </a:p>
          <a:p>
            <a:pPr marL="0" indent="0">
              <a:buNone/>
            </a:pPr>
            <a:r>
              <a:rPr lang="en-SG" altLang="en-US" sz="2400" b="1" dirty="0"/>
              <a:t>Data </a:t>
            </a:r>
            <a:r>
              <a:rPr lang="en-SG" altLang="en-US" sz="2400" b="1" dirty="0" smtClean="0"/>
              <a:t>Analysis Prediction of Facebook Metric </a:t>
            </a:r>
            <a:r>
              <a:rPr lang="en-SG" altLang="en-US" sz="2400" b="1" dirty="0"/>
              <a:t>Lifetime Post Total Impressions</a:t>
            </a:r>
            <a:r>
              <a:rPr lang="en-SG" altLang="en-US" b="1" dirty="0" smtClean="0"/>
              <a:t> </a:t>
            </a:r>
          </a:p>
          <a:p>
            <a:pPr marL="0" indent="0">
              <a:buNone/>
            </a:pPr>
            <a:r>
              <a:rPr lang="en-SG" altLang="en-US" sz="2400" dirty="0" err="1" smtClean="0"/>
              <a:t>Lum</a:t>
            </a:r>
            <a:r>
              <a:rPr lang="en-SG" altLang="en-US" sz="2400" dirty="0" smtClean="0"/>
              <a:t> </a:t>
            </a:r>
            <a:r>
              <a:rPr lang="en-SG" altLang="en-US" sz="2400" dirty="0" err="1" smtClean="0"/>
              <a:t>Kok</a:t>
            </a:r>
            <a:r>
              <a:rPr lang="en-SG" altLang="en-US" sz="2400" dirty="0" smtClean="0"/>
              <a:t> </a:t>
            </a:r>
            <a:r>
              <a:rPr lang="en-SG" altLang="en-US" sz="2400" dirty="0" err="1" smtClean="0"/>
              <a:t>Keong</a:t>
            </a:r>
            <a:r>
              <a:rPr lang="en-SG" altLang="en-US" sz="2400" dirty="0" smtClean="0"/>
              <a:t> (P7320307)</a:t>
            </a:r>
          </a:p>
          <a:p>
            <a:pPr marL="0" indent="0">
              <a:buNone/>
            </a:pPr>
            <a:r>
              <a:rPr lang="en-SG" altLang="en-US" sz="2400" dirty="0" smtClean="0"/>
              <a:t>NSDAI2 </a:t>
            </a:r>
            <a:r>
              <a:rPr lang="en-SG" altLang="en-US" sz="2400" dirty="0"/>
              <a:t>Class 2</a:t>
            </a:r>
            <a:r>
              <a:rPr lang="en-SG" altLang="en-US" sz="2400" dirty="0" smtClean="0"/>
              <a:t> </a:t>
            </a:r>
            <a:r>
              <a:rPr lang="en-SG" altLang="en-US" sz="2400" dirty="0"/>
              <a:t>(</a:t>
            </a:r>
            <a:r>
              <a:rPr lang="en-SG" altLang="en-US" sz="2400" dirty="0" smtClean="0"/>
              <a:t>Thursday)</a:t>
            </a:r>
            <a:endParaRPr lang="en-SG" altLang="en-US" sz="24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a:t>Facebook Metric </a:t>
            </a:r>
            <a:r>
              <a:rPr lang="en-SG" altLang="en-US" sz="3100" b="1" dirty="0" smtClean="0"/>
              <a:t>data </a:t>
            </a:r>
            <a:r>
              <a:rPr lang="en-SG" altLang="en-US" sz="3100" b="1" dirty="0"/>
              <a:t>statistics </a:t>
            </a:r>
            <a:r>
              <a:rPr lang="en-SG" altLang="en-US" sz="3100" b="1" dirty="0" smtClean="0"/>
              <a:t>(3/14)</a:t>
            </a:r>
            <a:r>
              <a:rPr lang="en-SG" altLang="en-US" b="1" dirty="0"/>
              <a:t/>
            </a:r>
            <a:br>
              <a:rPr lang="en-SG" altLang="en-US" b="1" dirty="0"/>
            </a:br>
            <a:r>
              <a:rPr lang="en-SG" altLang="en-US" b="1" dirty="0"/>
              <a:t/>
            </a:r>
            <a:br>
              <a:rPr lang="en-SG" altLang="en-US" b="1" dirty="0"/>
            </a:br>
            <a:r>
              <a:rPr lang="en-SG" altLang="en-US" sz="2700" dirty="0">
                <a:sym typeface="+mn-ea"/>
              </a:rPr>
              <a:t>Rename of Columns names </a:t>
            </a:r>
            <a:r>
              <a:rPr lang="en-SG" altLang="en-US" sz="2700" dirty="0" smtClean="0">
                <a:sym typeface="+mn-ea"/>
              </a:rPr>
              <a:t>(2/2</a:t>
            </a:r>
            <a:r>
              <a:rPr lang="en-SG" altLang="en-US" sz="2700" dirty="0">
                <a:sym typeface="+mn-ea"/>
              </a:rPr>
              <a:t>)</a:t>
            </a:r>
            <a:endParaRPr lang="en-US" sz="3100" dirty="0"/>
          </a:p>
        </p:txBody>
      </p:sp>
      <p:sp>
        <p:nvSpPr>
          <p:cNvPr id="4" name="Footer Placeholder 3"/>
          <p:cNvSpPr>
            <a:spLocks noGrp="1"/>
          </p:cNvSpPr>
          <p:nvPr>
            <p:ph type="ftr" sz="quarter" idx="11"/>
          </p:nvPr>
        </p:nvSpPr>
        <p:spPr/>
        <p:txBody>
          <a:bodyPr/>
          <a:lstStyle/>
          <a:p>
            <a:pPr algn="ctr"/>
            <a:fld id="{5011E2CB-2ADD-486B-A580-7CC7EFAE6B55}" type="slidenum">
              <a:rPr lang="en-US" smtClean="0"/>
              <a:pPr algn="ctr"/>
              <a:t>10</a:t>
            </a:fld>
            <a:endParaRPr lang="en-US" dirty="0"/>
          </a:p>
        </p:txBody>
      </p:sp>
      <p:pic>
        <p:nvPicPr>
          <p:cNvPr id="3" name="Picture 2"/>
          <p:cNvPicPr>
            <a:picLocks noChangeAspect="1"/>
          </p:cNvPicPr>
          <p:nvPr/>
        </p:nvPicPr>
        <p:blipFill>
          <a:blip r:embed="rId2"/>
          <a:stretch>
            <a:fillRect/>
          </a:stretch>
        </p:blipFill>
        <p:spPr>
          <a:xfrm>
            <a:off x="3605593" y="2328343"/>
            <a:ext cx="6193388" cy="4150834"/>
          </a:xfrm>
          <a:prstGeom prst="rect">
            <a:avLst/>
          </a:prstGeom>
        </p:spPr>
      </p:pic>
    </p:spTree>
    <p:extLst>
      <p:ext uri="{BB962C8B-B14F-4D97-AF65-F5344CB8AC3E}">
        <p14:creationId xmlns:p14="http://schemas.microsoft.com/office/powerpoint/2010/main" val="114769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a:t>Facebook Metric </a:t>
            </a:r>
            <a:r>
              <a:rPr lang="en-SG" altLang="en-US" sz="3100" b="1" dirty="0" smtClean="0"/>
              <a:t>data </a:t>
            </a:r>
            <a:r>
              <a:rPr lang="en-SG" altLang="en-US" sz="3100" b="1" dirty="0"/>
              <a:t>statistics </a:t>
            </a:r>
            <a:r>
              <a:rPr lang="en-SG" altLang="en-US" sz="3100" b="1" dirty="0" smtClean="0"/>
              <a:t>(4/14)</a:t>
            </a:r>
            <a:r>
              <a:rPr lang="en-SG" altLang="en-US" b="1" dirty="0"/>
              <a:t/>
            </a:r>
            <a:br>
              <a:rPr lang="en-SG" altLang="en-US" b="1" dirty="0"/>
            </a:br>
            <a:r>
              <a:rPr lang="en-SG" altLang="en-US" b="1" dirty="0"/>
              <a:t/>
            </a:r>
            <a:br>
              <a:rPr lang="en-SG" altLang="en-US" b="1" dirty="0"/>
            </a:br>
            <a:r>
              <a:rPr lang="en-SG" altLang="en-US" sz="2700" dirty="0" smtClean="0">
                <a:sym typeface="+mn-ea"/>
              </a:rPr>
              <a:t>Basic Statistics using Pandas </a:t>
            </a:r>
            <a:endParaRPr lang="en-US" sz="3100" dirty="0"/>
          </a:p>
        </p:txBody>
      </p:sp>
      <p:sp>
        <p:nvSpPr>
          <p:cNvPr id="4" name="Footer Placeholder 3"/>
          <p:cNvSpPr>
            <a:spLocks noGrp="1"/>
          </p:cNvSpPr>
          <p:nvPr>
            <p:ph type="ftr" sz="quarter" idx="11"/>
          </p:nvPr>
        </p:nvSpPr>
        <p:spPr/>
        <p:txBody>
          <a:bodyPr/>
          <a:lstStyle/>
          <a:p>
            <a:pPr algn="ctr"/>
            <a:fld id="{5011E2CB-2ADD-486B-A580-7CC7EFAE6B55}" type="slidenum">
              <a:rPr lang="en-US" smtClean="0"/>
              <a:pPr algn="ctr"/>
              <a:t>11</a:t>
            </a:fld>
            <a:endParaRPr lang="en-US" dirty="0"/>
          </a:p>
        </p:txBody>
      </p:sp>
      <p:grpSp>
        <p:nvGrpSpPr>
          <p:cNvPr id="7" name="Group 6"/>
          <p:cNvGrpSpPr/>
          <p:nvPr/>
        </p:nvGrpSpPr>
        <p:grpSpPr>
          <a:xfrm>
            <a:off x="93223" y="2314299"/>
            <a:ext cx="12029860" cy="2219463"/>
            <a:chOff x="93223" y="2314299"/>
            <a:chExt cx="12029860" cy="2219463"/>
          </a:xfrm>
        </p:grpSpPr>
        <p:pic>
          <p:nvPicPr>
            <p:cNvPr id="5" name="Picture 4"/>
            <p:cNvPicPr>
              <a:picLocks noChangeAspect="1"/>
            </p:cNvPicPr>
            <p:nvPr/>
          </p:nvPicPr>
          <p:blipFill>
            <a:blip r:embed="rId2"/>
            <a:stretch>
              <a:fillRect/>
            </a:stretch>
          </p:blipFill>
          <p:spPr>
            <a:xfrm>
              <a:off x="93223" y="2314299"/>
              <a:ext cx="7420760" cy="2209524"/>
            </a:xfrm>
            <a:prstGeom prst="rect">
              <a:avLst/>
            </a:prstGeom>
          </p:spPr>
        </p:pic>
        <p:pic>
          <p:nvPicPr>
            <p:cNvPr id="6" name="Picture 5"/>
            <p:cNvPicPr>
              <a:picLocks noChangeAspect="1"/>
            </p:cNvPicPr>
            <p:nvPr/>
          </p:nvPicPr>
          <p:blipFill>
            <a:blip r:embed="rId3"/>
            <a:stretch>
              <a:fillRect/>
            </a:stretch>
          </p:blipFill>
          <p:spPr>
            <a:xfrm>
              <a:off x="7513983" y="2324238"/>
              <a:ext cx="4609100" cy="2209524"/>
            </a:xfrm>
            <a:prstGeom prst="rect">
              <a:avLst/>
            </a:prstGeom>
          </p:spPr>
        </p:pic>
      </p:grpSp>
    </p:spTree>
    <p:extLst>
      <p:ext uri="{BB962C8B-B14F-4D97-AF65-F5344CB8AC3E}">
        <p14:creationId xmlns:p14="http://schemas.microsoft.com/office/powerpoint/2010/main" val="382216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fld id="{63C9334B-97D9-4678-8AB1-1C350D67FDCC}" type="slidenum">
              <a:rPr lang="en-US" smtClean="0"/>
              <a:t>12</a:t>
            </a:fld>
            <a:endParaRPr lang="en-US" dirty="0"/>
          </a:p>
        </p:txBody>
      </p:sp>
      <p:sp>
        <p:nvSpPr>
          <p:cNvPr id="7" name="Title 6"/>
          <p:cNvSpPr>
            <a:spLocks noGrp="1"/>
          </p:cNvSpPr>
          <p:nvPr>
            <p:ph type="title"/>
          </p:nvPr>
        </p:nvSpPr>
        <p:spPr/>
        <p:txBody>
          <a:bodyPr>
            <a:noAutofit/>
          </a:bodyPr>
          <a:lstStyle/>
          <a:p>
            <a:r>
              <a:rPr lang="en-SG" altLang="en-US" sz="2800" b="1" dirty="0" smtClean="0"/>
              <a:t>Facebook Metric data </a:t>
            </a:r>
            <a:r>
              <a:rPr lang="en-SG" altLang="en-US" sz="2800" b="1" dirty="0"/>
              <a:t>statistics </a:t>
            </a:r>
            <a:r>
              <a:rPr lang="en-SG" altLang="en-US" sz="2800" b="1" dirty="0" smtClean="0"/>
              <a:t>(5/14)</a:t>
            </a:r>
            <a:r>
              <a:rPr lang="en-SG" altLang="en-US" sz="2400" b="1" dirty="0"/>
              <a:t/>
            </a:r>
            <a:br>
              <a:rPr lang="en-SG" altLang="en-US" sz="2400" b="1" dirty="0"/>
            </a:br>
            <a:r>
              <a:rPr lang="en-SG" altLang="en-US" sz="2400" b="1" dirty="0"/>
              <a:t/>
            </a:r>
            <a:br>
              <a:rPr lang="en-SG" altLang="en-US" sz="2400" b="1" dirty="0"/>
            </a:br>
            <a:r>
              <a:rPr lang="en-SG" altLang="en-US" sz="2400" b="1" dirty="0" smtClean="0"/>
              <a:t/>
            </a:r>
            <a:br>
              <a:rPr lang="en-SG" altLang="en-US" sz="2400" b="1" dirty="0" smtClean="0"/>
            </a:br>
            <a:r>
              <a:rPr lang="en-SG" altLang="en-US" sz="2400" dirty="0" smtClean="0"/>
              <a:t>Dataset </a:t>
            </a:r>
            <a:r>
              <a:rPr lang="en-SG" altLang="en-US" sz="2400" dirty="0" smtClean="0">
                <a:sym typeface="+mn-ea"/>
              </a:rPr>
              <a:t>Details</a:t>
            </a:r>
            <a:endParaRPr lang="en-SG" sz="2400" dirty="0"/>
          </a:p>
        </p:txBody>
      </p:sp>
      <p:sp>
        <p:nvSpPr>
          <p:cNvPr id="8" name="Content Placeholder 2"/>
          <p:cNvSpPr>
            <a:spLocks noGrp="1"/>
          </p:cNvSpPr>
          <p:nvPr>
            <p:ph idx="1"/>
          </p:nvPr>
        </p:nvSpPr>
        <p:spPr>
          <a:xfrm>
            <a:off x="6400799" y="3183476"/>
            <a:ext cx="5303471" cy="2940693"/>
          </a:xfrm>
        </p:spPr>
        <p:txBody>
          <a:bodyPr>
            <a:normAutofit/>
          </a:bodyPr>
          <a:lstStyle/>
          <a:p>
            <a:pPr algn="just"/>
            <a:r>
              <a:rPr lang="en-SG" sz="1600" b="1" dirty="0" smtClean="0"/>
              <a:t>For this exercise</a:t>
            </a:r>
            <a:r>
              <a:rPr lang="en-SG" sz="1600" b="1" dirty="0"/>
              <a:t>, </a:t>
            </a:r>
            <a:r>
              <a:rPr lang="en-SG" sz="1600" b="1" dirty="0">
                <a:solidFill>
                  <a:srgbClr val="FF0000"/>
                </a:solidFill>
              </a:rPr>
              <a:t>Lifetime Post Total </a:t>
            </a:r>
            <a:r>
              <a:rPr lang="en-SG" sz="1600" b="1" dirty="0" smtClean="0">
                <a:solidFill>
                  <a:srgbClr val="FF0000"/>
                </a:solidFill>
              </a:rPr>
              <a:t>Impressions </a:t>
            </a:r>
            <a:r>
              <a:rPr lang="en-SG" sz="1600" b="1" dirty="0" smtClean="0"/>
              <a:t>is used as the target</a:t>
            </a:r>
            <a:endParaRPr lang="en-SG" sz="1600" b="1" dirty="0"/>
          </a:p>
          <a:p>
            <a:pPr algn="just"/>
            <a:r>
              <a:rPr lang="en-SG" sz="1600" b="1" dirty="0" smtClean="0"/>
              <a:t>The </a:t>
            </a:r>
            <a:r>
              <a:rPr lang="en-SG" sz="1600" b="1" dirty="0"/>
              <a:t>count variable shows that 1</a:t>
            </a:r>
            <a:r>
              <a:rPr lang="en-SG" sz="1600" b="1" dirty="0" smtClean="0"/>
              <a:t> value is </a:t>
            </a:r>
            <a:r>
              <a:rPr lang="en-SG" sz="1600" b="1" dirty="0"/>
              <a:t>missing in the </a:t>
            </a:r>
            <a:r>
              <a:rPr lang="en-SG" sz="1600" b="1" dirty="0" smtClean="0"/>
              <a:t>Paid &amp; Like columns and share </a:t>
            </a:r>
            <a:r>
              <a:rPr lang="en-SG" sz="1600" b="1" dirty="0"/>
              <a:t>has 4</a:t>
            </a:r>
            <a:r>
              <a:rPr lang="en-SG" sz="1600" b="1" dirty="0" smtClean="0"/>
              <a:t> missing</a:t>
            </a:r>
            <a:endParaRPr lang="en-SG" sz="1600" b="1" dirty="0"/>
          </a:p>
          <a:p>
            <a:pPr algn="just"/>
            <a:r>
              <a:rPr lang="en-SG" sz="1600" b="1" dirty="0" smtClean="0"/>
              <a:t>Since there is very few missing data, it is decided that the miss data row will be removed.</a:t>
            </a:r>
            <a:endParaRPr lang="en-US" sz="1600" b="1" dirty="0"/>
          </a:p>
          <a:p>
            <a:pPr marL="0" indent="0" algn="just">
              <a:buNone/>
            </a:pPr>
            <a:endParaRPr lang="en-US" sz="1600" b="1" dirty="0"/>
          </a:p>
          <a:p>
            <a:pPr marL="0" indent="0" algn="just">
              <a:buNone/>
            </a:pPr>
            <a:endParaRPr lang="en-US" sz="1600" b="1" dirty="0"/>
          </a:p>
          <a:p>
            <a:pPr marL="0" indent="0" algn="just">
              <a:buNone/>
            </a:pPr>
            <a:endParaRPr lang="en-US" sz="1600" b="1" dirty="0"/>
          </a:p>
          <a:p>
            <a:pPr marL="0" indent="0" algn="just">
              <a:buNone/>
            </a:pPr>
            <a:endParaRPr lang="en-US" sz="1600" b="1" dirty="0"/>
          </a:p>
        </p:txBody>
      </p:sp>
      <p:pic>
        <p:nvPicPr>
          <p:cNvPr id="2" name="Picture 1"/>
          <p:cNvPicPr>
            <a:picLocks noChangeAspect="1"/>
          </p:cNvPicPr>
          <p:nvPr/>
        </p:nvPicPr>
        <p:blipFill>
          <a:blip r:embed="rId2"/>
          <a:stretch>
            <a:fillRect/>
          </a:stretch>
        </p:blipFill>
        <p:spPr>
          <a:xfrm>
            <a:off x="785724" y="2611506"/>
            <a:ext cx="1980952" cy="3342857"/>
          </a:xfrm>
          <a:prstGeom prst="rect">
            <a:avLst/>
          </a:prstGeom>
        </p:spPr>
      </p:pic>
      <p:pic>
        <p:nvPicPr>
          <p:cNvPr id="3" name="Picture 2"/>
          <p:cNvPicPr>
            <a:picLocks noChangeAspect="1"/>
          </p:cNvPicPr>
          <p:nvPr/>
        </p:nvPicPr>
        <p:blipFill>
          <a:blip r:embed="rId3"/>
          <a:stretch>
            <a:fillRect/>
          </a:stretch>
        </p:blipFill>
        <p:spPr>
          <a:xfrm>
            <a:off x="3257415" y="2611506"/>
            <a:ext cx="2161905" cy="3323809"/>
          </a:xfrm>
          <a:prstGeom prst="rect">
            <a:avLst/>
          </a:prstGeo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fld id="{63C9334B-97D9-4678-8AB1-1C350D67FDCC}" type="slidenum">
              <a:rPr lang="en-US" smtClean="0"/>
              <a:t>13</a:t>
            </a:fld>
            <a:endParaRPr lang="en-US" dirty="0"/>
          </a:p>
        </p:txBody>
      </p:sp>
      <p:sp>
        <p:nvSpPr>
          <p:cNvPr id="7" name="Title 6"/>
          <p:cNvSpPr>
            <a:spLocks noGrp="1"/>
          </p:cNvSpPr>
          <p:nvPr>
            <p:ph type="title"/>
          </p:nvPr>
        </p:nvSpPr>
        <p:spPr/>
        <p:txBody>
          <a:bodyPr>
            <a:noAutofit/>
          </a:bodyPr>
          <a:lstStyle/>
          <a:p>
            <a:r>
              <a:rPr lang="en-SG" altLang="en-US" sz="2800" b="1" dirty="0" smtClean="0"/>
              <a:t>Facebook Metric data </a:t>
            </a:r>
            <a:r>
              <a:rPr lang="en-SG" altLang="en-US" sz="2800" b="1" dirty="0"/>
              <a:t>statistics </a:t>
            </a:r>
            <a:r>
              <a:rPr lang="en-SG" altLang="en-US" sz="2800" b="1" dirty="0" smtClean="0"/>
              <a:t>(6/14)</a:t>
            </a:r>
            <a:r>
              <a:rPr lang="en-SG" altLang="en-US" sz="2400" b="1" dirty="0"/>
              <a:t/>
            </a:r>
            <a:br>
              <a:rPr lang="en-SG" altLang="en-US" sz="2400" b="1" dirty="0"/>
            </a:br>
            <a:r>
              <a:rPr lang="en-SG" altLang="en-US" sz="2400" b="1" dirty="0"/>
              <a:t/>
            </a:r>
            <a:br>
              <a:rPr lang="en-SG" altLang="en-US" sz="2400" b="1" dirty="0"/>
            </a:br>
            <a:r>
              <a:rPr lang="en-SG" altLang="en-US" sz="2400" b="1" dirty="0" smtClean="0"/>
              <a:t/>
            </a:r>
            <a:br>
              <a:rPr lang="en-SG" altLang="en-US" sz="2400" b="1" dirty="0" smtClean="0"/>
            </a:br>
            <a:r>
              <a:rPr lang="en-SG" altLang="en-US" sz="2400" dirty="0" smtClean="0"/>
              <a:t>Features Correlations</a:t>
            </a:r>
            <a:endParaRPr lang="en-SG" sz="2400" dirty="0"/>
          </a:p>
        </p:txBody>
      </p:sp>
      <p:sp>
        <p:nvSpPr>
          <p:cNvPr id="8" name="Content Placeholder 2"/>
          <p:cNvSpPr>
            <a:spLocks noGrp="1"/>
          </p:cNvSpPr>
          <p:nvPr>
            <p:ph idx="1"/>
          </p:nvPr>
        </p:nvSpPr>
        <p:spPr>
          <a:xfrm>
            <a:off x="6494803" y="2470622"/>
            <a:ext cx="5303471" cy="1177037"/>
          </a:xfrm>
        </p:spPr>
        <p:txBody>
          <a:bodyPr>
            <a:normAutofit fontScale="92500" lnSpcReduction="10000"/>
          </a:bodyPr>
          <a:lstStyle/>
          <a:p>
            <a:pPr algn="just"/>
            <a:r>
              <a:rPr lang="en-SG" sz="1600" b="1" dirty="0"/>
              <a:t>Seems like </a:t>
            </a:r>
            <a:r>
              <a:rPr lang="en-SG" sz="1600" b="1" dirty="0" err="1" smtClean="0"/>
              <a:t>Page_Likes</a:t>
            </a:r>
            <a:r>
              <a:rPr lang="en-SG" sz="1600" b="1" dirty="0" smtClean="0"/>
              <a:t> </a:t>
            </a:r>
            <a:r>
              <a:rPr lang="en-SG" sz="1600" b="1" dirty="0"/>
              <a:t>&amp; </a:t>
            </a:r>
            <a:r>
              <a:rPr lang="en-SG" sz="1600" b="1" dirty="0" smtClean="0"/>
              <a:t>Month </a:t>
            </a:r>
            <a:r>
              <a:rPr lang="en-SG" sz="1600" b="1" dirty="0"/>
              <a:t>has the highest </a:t>
            </a:r>
            <a:r>
              <a:rPr lang="en-SG" sz="1600" b="1" dirty="0" smtClean="0"/>
              <a:t>correlation.</a:t>
            </a:r>
          </a:p>
          <a:p>
            <a:pPr algn="just"/>
            <a:r>
              <a:rPr lang="en-SG" sz="1600" b="1" dirty="0" smtClean="0"/>
              <a:t>The relevance factor also shows Month is one of the lowest due to that </a:t>
            </a:r>
            <a:r>
              <a:rPr lang="en-SG" sz="1600" b="1" dirty="0" err="1" smtClean="0"/>
              <a:t>Page_likes</a:t>
            </a:r>
            <a:r>
              <a:rPr lang="en-SG" sz="1600" b="1" dirty="0" smtClean="0"/>
              <a:t> shows the top second influence feature</a:t>
            </a:r>
          </a:p>
          <a:p>
            <a:pPr marL="0" indent="0" algn="just">
              <a:buNone/>
            </a:pPr>
            <a:endParaRPr lang="en-US" sz="1600" b="1" dirty="0"/>
          </a:p>
          <a:p>
            <a:pPr marL="0" indent="0" algn="just">
              <a:buNone/>
            </a:pPr>
            <a:endParaRPr lang="en-US" sz="1600" b="1" dirty="0"/>
          </a:p>
          <a:p>
            <a:pPr marL="0" indent="0" algn="just">
              <a:buNone/>
            </a:pPr>
            <a:endParaRPr lang="en-US" sz="1600" b="1" dirty="0"/>
          </a:p>
          <a:p>
            <a:pPr marL="0" indent="0" algn="just">
              <a:buNone/>
            </a:pPr>
            <a:endParaRPr lang="en-US" sz="1600" b="1" dirty="0"/>
          </a:p>
          <a:p>
            <a:pPr marL="0" indent="0" algn="just">
              <a:buNone/>
            </a:pPr>
            <a:endParaRPr lang="en-US" sz="1600" b="1" dirty="0"/>
          </a:p>
        </p:txBody>
      </p:sp>
      <p:pic>
        <p:nvPicPr>
          <p:cNvPr id="3" name="Picture 2"/>
          <p:cNvPicPr>
            <a:picLocks noChangeAspect="1"/>
          </p:cNvPicPr>
          <p:nvPr/>
        </p:nvPicPr>
        <p:blipFill>
          <a:blip r:embed="rId2"/>
          <a:stretch>
            <a:fillRect/>
          </a:stretch>
        </p:blipFill>
        <p:spPr>
          <a:xfrm>
            <a:off x="445905" y="2470623"/>
            <a:ext cx="5768320" cy="2071560"/>
          </a:xfrm>
          <a:prstGeom prst="rect">
            <a:avLst/>
          </a:prstGeom>
        </p:spPr>
      </p:pic>
      <p:pic>
        <p:nvPicPr>
          <p:cNvPr id="4" name="Picture 3"/>
          <p:cNvPicPr>
            <a:picLocks noChangeAspect="1"/>
          </p:cNvPicPr>
          <p:nvPr/>
        </p:nvPicPr>
        <p:blipFill>
          <a:blip r:embed="rId3"/>
          <a:stretch>
            <a:fillRect/>
          </a:stretch>
        </p:blipFill>
        <p:spPr>
          <a:xfrm>
            <a:off x="7131325" y="3647660"/>
            <a:ext cx="3841473" cy="3014079"/>
          </a:xfrm>
          <a:prstGeom prst="rect">
            <a:avLst/>
          </a:prstGeom>
        </p:spPr>
      </p:pic>
    </p:spTree>
    <p:extLst>
      <p:ext uri="{BB962C8B-B14F-4D97-AF65-F5344CB8AC3E}">
        <p14:creationId xmlns:p14="http://schemas.microsoft.com/office/powerpoint/2010/main" val="333475678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altLang="en-US" sz="2800" b="1" dirty="0" smtClean="0"/>
              <a:t>Facebook Metric data </a:t>
            </a:r>
            <a:r>
              <a:rPr lang="en-SG" altLang="en-US" sz="2800" b="1" dirty="0"/>
              <a:t>statistics </a:t>
            </a:r>
            <a:r>
              <a:rPr lang="en-SG" altLang="en-US" sz="2800" b="1" dirty="0" smtClean="0"/>
              <a:t>(7/14)</a:t>
            </a:r>
            <a:r>
              <a:rPr lang="en-SG" altLang="en-US" sz="2400" b="1" dirty="0"/>
              <a:t/>
            </a:r>
            <a:br>
              <a:rPr lang="en-SG" altLang="en-US" sz="2400" b="1" dirty="0"/>
            </a:br>
            <a:r>
              <a:rPr lang="en-SG" altLang="en-US" sz="2400" b="1" dirty="0"/>
              <a:t/>
            </a:r>
            <a:br>
              <a:rPr lang="en-SG" altLang="en-US" sz="2400" b="1" dirty="0"/>
            </a:br>
            <a:r>
              <a:rPr lang="en-SG" altLang="en-US" sz="2400" b="1" dirty="0" smtClean="0"/>
              <a:t/>
            </a:r>
            <a:br>
              <a:rPr lang="en-SG" altLang="en-US" sz="2400" b="1" dirty="0" smtClean="0"/>
            </a:br>
            <a:r>
              <a:rPr lang="en-SG" altLang="en-US" sz="2400" dirty="0" smtClean="0">
                <a:sym typeface="+mn-ea"/>
              </a:rPr>
              <a:t>Analysing in details for feature </a:t>
            </a:r>
            <a:r>
              <a:rPr lang="en-SG" altLang="en-US" sz="2400" dirty="0" err="1" smtClean="0">
                <a:sym typeface="+mn-ea"/>
              </a:rPr>
              <a:t>Page_total_likes</a:t>
            </a:r>
            <a:r>
              <a:rPr lang="en-SG" altLang="en-US" sz="2400" dirty="0" smtClean="0">
                <a:sym typeface="+mn-ea"/>
              </a:rPr>
              <a:t> &amp; Types</a:t>
            </a:r>
            <a:endParaRPr lang="en-SG" altLang="en-US" sz="2000" b="1" dirty="0">
              <a:sym typeface="+mn-ea"/>
            </a:endParaRPr>
          </a:p>
        </p:txBody>
      </p:sp>
      <p:sp>
        <p:nvSpPr>
          <p:cNvPr id="8" name="Text Box 7"/>
          <p:cNvSpPr txBox="1"/>
          <p:nvPr/>
        </p:nvSpPr>
        <p:spPr>
          <a:xfrm>
            <a:off x="546734" y="4796821"/>
            <a:ext cx="8686718" cy="2062103"/>
          </a:xfrm>
          <a:prstGeom prst="rect">
            <a:avLst/>
          </a:prstGeom>
          <a:noFill/>
        </p:spPr>
        <p:txBody>
          <a:bodyPr wrap="square" rtlCol="0">
            <a:spAutoFit/>
          </a:bodyPr>
          <a:lstStyle/>
          <a:p>
            <a:pPr indent="0" algn="just">
              <a:buFont typeface="Arial" panose="020B0604020202020204" pitchFamily="34" charset="0"/>
              <a:buNone/>
            </a:pPr>
            <a:r>
              <a:rPr lang="en-SG" altLang="en-US" sz="1600" b="1" dirty="0"/>
              <a:t>Observations:</a:t>
            </a:r>
          </a:p>
          <a:p>
            <a:pPr marL="285750" indent="-285750" algn="just">
              <a:buFont typeface="Arial" panose="020B0604020202020204" pitchFamily="34" charset="0"/>
              <a:buChar char="•"/>
            </a:pPr>
            <a:r>
              <a:rPr lang="en-SG" altLang="en-US" sz="1600" b="1" dirty="0" smtClean="0"/>
              <a:t>From the bar chart it shows the ‘Photos’ Type has the highest volume influence to the Post Total Impression</a:t>
            </a:r>
          </a:p>
          <a:p>
            <a:pPr marL="285750" indent="-285750" algn="just">
              <a:buFont typeface="Arial" panose="020B0604020202020204" pitchFamily="34" charset="0"/>
              <a:buChar char="•"/>
            </a:pPr>
            <a:r>
              <a:rPr lang="en-SG" altLang="en-US" sz="1600" b="1" dirty="0" smtClean="0"/>
              <a:t>From the Line Chart, it shows the Impression has peaked at 1000000+ in about 105000 </a:t>
            </a:r>
            <a:r>
              <a:rPr lang="en-SG" altLang="en-US" sz="1600" b="1" dirty="0" err="1" smtClean="0"/>
              <a:t>Page_Likes</a:t>
            </a:r>
            <a:r>
              <a:rPr lang="en-SG" altLang="en-US" sz="1600" b="1" dirty="0" smtClean="0"/>
              <a:t> and after which drops and maintain below 30000.</a:t>
            </a:r>
          </a:p>
          <a:p>
            <a:pPr marL="285750" indent="-285750" algn="just">
              <a:buFont typeface="Arial" panose="020B0604020202020204" pitchFamily="34" charset="0"/>
              <a:buChar char="•"/>
            </a:pPr>
            <a:r>
              <a:rPr lang="en-SG" altLang="en-US" sz="1600" b="1" dirty="0"/>
              <a:t>Using Decision Tree </a:t>
            </a:r>
            <a:r>
              <a:rPr lang="en-SG" altLang="en-US" sz="1600" b="1" dirty="0" err="1"/>
              <a:t>Regressor</a:t>
            </a:r>
            <a:r>
              <a:rPr lang="en-SG" altLang="en-US" sz="1600" b="1" dirty="0"/>
              <a:t> algorithm shows that </a:t>
            </a:r>
            <a:r>
              <a:rPr lang="en-SG" altLang="en-US" sz="1600" b="1" dirty="0" err="1" smtClean="0"/>
              <a:t>Page_total_likes</a:t>
            </a:r>
            <a:r>
              <a:rPr lang="en-SG" altLang="en-US" sz="1600" b="1" dirty="0" smtClean="0"/>
              <a:t> </a:t>
            </a:r>
            <a:r>
              <a:rPr lang="en-SG" altLang="en-US" sz="1600" b="1" dirty="0"/>
              <a:t>has </a:t>
            </a:r>
            <a:r>
              <a:rPr lang="en-SG" altLang="en-US" sz="1600" b="1" dirty="0" smtClean="0"/>
              <a:t>33.2% </a:t>
            </a:r>
            <a:r>
              <a:rPr lang="en-SG" altLang="en-US" sz="1600" b="1" dirty="0"/>
              <a:t>relevance, the </a:t>
            </a:r>
            <a:r>
              <a:rPr lang="en-SG" altLang="en-US" sz="1600" b="1" dirty="0" smtClean="0"/>
              <a:t>second </a:t>
            </a:r>
            <a:r>
              <a:rPr lang="en-SG" altLang="en-US" sz="1600" b="1" dirty="0"/>
              <a:t>most </a:t>
            </a:r>
            <a:r>
              <a:rPr lang="en-SG" altLang="en-US" sz="1600" b="1" dirty="0" smtClean="0"/>
              <a:t>influence</a:t>
            </a:r>
            <a:r>
              <a:rPr lang="en-SG" altLang="en-US" sz="1600" b="1" dirty="0"/>
              <a:t> features</a:t>
            </a:r>
            <a:r>
              <a:rPr lang="en-SG" altLang="en-US" sz="1600" b="1" dirty="0" smtClean="0"/>
              <a:t>.</a:t>
            </a:r>
          </a:p>
          <a:p>
            <a:pPr marL="285750" indent="-285750" algn="just">
              <a:buFont typeface="Arial" panose="020B0604020202020204" pitchFamily="34" charset="0"/>
              <a:buChar char="•"/>
            </a:pPr>
            <a:r>
              <a:rPr lang="en-SG" altLang="en-US" sz="1600" b="1" dirty="0" smtClean="0"/>
              <a:t>This shows photo posting has great effect </a:t>
            </a:r>
            <a:endParaRPr lang="en-SG" altLang="en-US" sz="1600" b="1" dirty="0"/>
          </a:p>
        </p:txBody>
      </p:sp>
      <p:sp>
        <p:nvSpPr>
          <p:cNvPr id="4" name="Footer Placeholder 3"/>
          <p:cNvSpPr>
            <a:spLocks noGrp="1"/>
          </p:cNvSpPr>
          <p:nvPr>
            <p:ph type="ftr" sz="quarter" idx="11"/>
          </p:nvPr>
        </p:nvSpPr>
        <p:spPr/>
        <p:txBody>
          <a:bodyPr/>
          <a:lstStyle/>
          <a:p>
            <a:fld id="{C8AA142C-982A-42EA-B7BE-92040BEC0443}" type="slidenum">
              <a:rPr lang="en-US" smtClean="0"/>
              <a:t>14</a:t>
            </a:fld>
            <a:endParaRPr lang="en-US" dirty="0"/>
          </a:p>
        </p:txBody>
      </p:sp>
      <p:pic>
        <p:nvPicPr>
          <p:cNvPr id="6" name="Picture 5"/>
          <p:cNvPicPr>
            <a:picLocks noChangeAspect="1"/>
          </p:cNvPicPr>
          <p:nvPr/>
        </p:nvPicPr>
        <p:blipFill>
          <a:blip r:embed="rId3"/>
          <a:stretch>
            <a:fillRect/>
          </a:stretch>
        </p:blipFill>
        <p:spPr>
          <a:xfrm>
            <a:off x="9789985" y="4844144"/>
            <a:ext cx="1914286" cy="87619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4796" y="2276907"/>
            <a:ext cx="5489475" cy="241939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167" y="2276907"/>
            <a:ext cx="5496998" cy="241939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a:t>Facebook Metric data statistics </a:t>
            </a:r>
            <a:r>
              <a:rPr lang="en-SG" altLang="en-US" sz="3100" b="1" dirty="0" smtClean="0"/>
              <a:t>(8/14)</a:t>
            </a:r>
            <a:r>
              <a:rPr lang="en-SG" altLang="en-US" b="1" dirty="0"/>
              <a:t/>
            </a:r>
            <a:br>
              <a:rPr lang="en-SG" altLang="en-US" b="1" dirty="0"/>
            </a:br>
            <a:r>
              <a:rPr lang="en-SG" altLang="en-US" b="1" dirty="0"/>
              <a:t/>
            </a:r>
            <a:br>
              <a:rPr lang="en-SG" altLang="en-US" b="1" dirty="0"/>
            </a:br>
            <a:r>
              <a:rPr lang="en-SG" altLang="en-US" sz="2800" dirty="0">
                <a:sym typeface="+mn-ea"/>
              </a:rPr>
              <a:t>Analysing in details for feature </a:t>
            </a:r>
            <a:r>
              <a:rPr lang="en-SG" altLang="en-US" sz="2800" dirty="0" smtClean="0">
                <a:sym typeface="+mn-ea"/>
              </a:rPr>
              <a:t>Category</a:t>
            </a:r>
            <a:endParaRPr lang="en-US" dirty="0"/>
          </a:p>
        </p:txBody>
      </p:sp>
      <p:sp>
        <p:nvSpPr>
          <p:cNvPr id="5" name="Footer Placeholder 4"/>
          <p:cNvSpPr>
            <a:spLocks noGrp="1"/>
          </p:cNvSpPr>
          <p:nvPr>
            <p:ph type="ftr" sz="quarter" idx="11"/>
          </p:nvPr>
        </p:nvSpPr>
        <p:spPr/>
        <p:txBody>
          <a:bodyPr/>
          <a:lstStyle/>
          <a:p>
            <a:fld id="{A160BD9E-125C-4492-929E-EB62006F8BE5}" type="slidenum">
              <a:rPr lang="en-US" smtClean="0"/>
              <a:pPr/>
              <a:t>15</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788" y="2445976"/>
            <a:ext cx="6304483" cy="2778592"/>
          </a:xfrm>
          <a:prstGeom prst="rect">
            <a:avLst/>
          </a:prstGeom>
        </p:spPr>
      </p:pic>
      <p:pic>
        <p:nvPicPr>
          <p:cNvPr id="7" name="Picture 6"/>
          <p:cNvPicPr>
            <a:picLocks noChangeAspect="1"/>
          </p:cNvPicPr>
          <p:nvPr/>
        </p:nvPicPr>
        <p:blipFill>
          <a:blip r:embed="rId3"/>
          <a:stretch>
            <a:fillRect/>
          </a:stretch>
        </p:blipFill>
        <p:spPr>
          <a:xfrm>
            <a:off x="8855801" y="5541483"/>
            <a:ext cx="2848470" cy="933328"/>
          </a:xfrm>
          <a:prstGeom prst="rect">
            <a:avLst/>
          </a:prstGeom>
        </p:spPr>
      </p:pic>
      <p:sp>
        <p:nvSpPr>
          <p:cNvPr id="8" name="Text Box 7"/>
          <p:cNvSpPr txBox="1"/>
          <p:nvPr/>
        </p:nvSpPr>
        <p:spPr>
          <a:xfrm>
            <a:off x="546734" y="2445976"/>
            <a:ext cx="4631553" cy="4278094"/>
          </a:xfrm>
          <a:prstGeom prst="rect">
            <a:avLst/>
          </a:prstGeom>
          <a:noFill/>
        </p:spPr>
        <p:txBody>
          <a:bodyPr wrap="square" rtlCol="0">
            <a:spAutoFit/>
          </a:bodyPr>
          <a:lstStyle/>
          <a:p>
            <a:pPr indent="0" algn="just">
              <a:buFont typeface="Arial" panose="020B0604020202020204" pitchFamily="34" charset="0"/>
              <a:buNone/>
            </a:pPr>
            <a:r>
              <a:rPr lang="en-SG" altLang="en-US" sz="1600" b="1" dirty="0"/>
              <a:t>Observations:</a:t>
            </a:r>
          </a:p>
          <a:p>
            <a:pPr marL="285750" indent="-285750" algn="just">
              <a:buFont typeface="Arial" panose="020B0604020202020204" pitchFamily="34" charset="0"/>
              <a:buChar char="•"/>
            </a:pPr>
            <a:r>
              <a:rPr lang="en-SG" altLang="en-US" sz="1600" b="1" dirty="0" smtClean="0"/>
              <a:t>From the bar chart it shows the Category 1 has the highest volume influence to the Post Total Impression</a:t>
            </a:r>
          </a:p>
          <a:p>
            <a:pPr marL="285750" indent="-285750" algn="just">
              <a:buFont typeface="Arial" panose="020B0604020202020204" pitchFamily="34" charset="0"/>
              <a:buChar char="•"/>
            </a:pPr>
            <a:r>
              <a:rPr lang="en-SG" altLang="en-US" sz="1600" b="1" dirty="0"/>
              <a:t>Manual content characterization: </a:t>
            </a:r>
            <a:endParaRPr lang="en-SG" altLang="en-US" sz="1600" b="1" dirty="0" smtClean="0"/>
          </a:p>
          <a:p>
            <a:pPr marL="742950" lvl="1" indent="-285750">
              <a:buFont typeface="Arial" panose="020B0604020202020204" pitchFamily="34" charset="0"/>
              <a:buChar char="•"/>
            </a:pPr>
            <a:r>
              <a:rPr lang="en-SG" altLang="en-US" sz="1600" b="1" dirty="0" smtClean="0"/>
              <a:t>1 : action </a:t>
            </a:r>
            <a:r>
              <a:rPr lang="en-SG" altLang="en-US" sz="1600" b="1" dirty="0"/>
              <a:t>(special offers and contests</a:t>
            </a:r>
            <a:r>
              <a:rPr lang="en-SG" altLang="en-US" sz="1600" b="1" dirty="0" smtClean="0"/>
              <a:t>),</a:t>
            </a:r>
          </a:p>
          <a:p>
            <a:pPr marL="742950" lvl="1" indent="-285750">
              <a:buFont typeface="Arial" panose="020B0604020202020204" pitchFamily="34" charset="0"/>
              <a:buChar char="•"/>
            </a:pPr>
            <a:r>
              <a:rPr lang="en-SG" altLang="en-US" sz="1600" b="1" dirty="0" smtClean="0"/>
              <a:t>2 : product </a:t>
            </a:r>
            <a:r>
              <a:rPr lang="en-SG" altLang="en-US" sz="1600" b="1" dirty="0"/>
              <a:t>(direct advertisement, explicit brand content), and </a:t>
            </a:r>
            <a:endParaRPr lang="en-SG" altLang="en-US" sz="1600" b="1" dirty="0" smtClean="0"/>
          </a:p>
          <a:p>
            <a:pPr marL="742950" lvl="1" indent="-285750">
              <a:buFont typeface="Arial" panose="020B0604020202020204" pitchFamily="34" charset="0"/>
              <a:buChar char="•"/>
            </a:pPr>
            <a:r>
              <a:rPr lang="en-SG" altLang="en-US" sz="1600" b="1" dirty="0" smtClean="0"/>
              <a:t>3. inspiration </a:t>
            </a:r>
            <a:r>
              <a:rPr lang="en-SG" altLang="en-US" sz="1600" b="1" dirty="0"/>
              <a:t>(non-explicit brand related content</a:t>
            </a:r>
            <a:r>
              <a:rPr lang="en-SG" altLang="en-US" sz="1600" b="1" dirty="0" smtClean="0"/>
              <a:t>)</a:t>
            </a:r>
          </a:p>
          <a:p>
            <a:pPr marL="285750" indent="-285750" algn="just">
              <a:buFont typeface="Arial" panose="020B0604020202020204" pitchFamily="34" charset="0"/>
              <a:buChar char="•"/>
            </a:pPr>
            <a:r>
              <a:rPr lang="en-SG" altLang="en-US" sz="1600" b="1" dirty="0" smtClean="0"/>
              <a:t>Only </a:t>
            </a:r>
            <a:r>
              <a:rPr lang="en-SG" altLang="en-US" sz="1600" b="1" dirty="0"/>
              <a:t>column </a:t>
            </a:r>
            <a:r>
              <a:rPr lang="en-SG" altLang="en-US" sz="1600" b="1" dirty="0" smtClean="0"/>
              <a:t>created manually </a:t>
            </a:r>
            <a:r>
              <a:rPr lang="en-SG" altLang="en-US" sz="1600" b="1" dirty="0"/>
              <a:t>by the Facebook page managers. This categorization was </a:t>
            </a:r>
            <a:r>
              <a:rPr lang="en-SG" altLang="en-US" sz="1600" b="1" dirty="0" smtClean="0"/>
              <a:t>a request </a:t>
            </a:r>
            <a:r>
              <a:rPr lang="en-SG" altLang="en-US" sz="1600" b="1" dirty="0"/>
              <a:t>from the company's senior marketing managers as it relates </a:t>
            </a:r>
            <a:r>
              <a:rPr lang="en-SG" altLang="en-US" sz="1600" b="1" dirty="0" smtClean="0"/>
              <a:t>to the </a:t>
            </a:r>
            <a:r>
              <a:rPr lang="en-SG" altLang="en-US" sz="1600" b="1" dirty="0"/>
              <a:t>types of campaigns performed by this speciﬁc cosmetic company</a:t>
            </a:r>
            <a:r>
              <a:rPr lang="en-SG" altLang="en-US" sz="1600" b="1" dirty="0" smtClean="0"/>
              <a:t>. It </a:t>
            </a:r>
            <a:r>
              <a:rPr lang="en-SG" altLang="en-US" sz="1600" b="1" dirty="0"/>
              <a:t>provides a manual categorization according to the campaign </a:t>
            </a:r>
            <a:r>
              <a:rPr lang="en-SG" altLang="en-US" sz="1600" b="1" dirty="0" smtClean="0"/>
              <a:t>to which </a:t>
            </a:r>
            <a:r>
              <a:rPr lang="en-SG" altLang="en-US" sz="1600" b="1" dirty="0"/>
              <a:t>the content posted is associated</a:t>
            </a:r>
            <a:endParaRPr lang="en-SG" altLang="en-US" sz="1600" b="1" dirty="0" smtClean="0"/>
          </a:p>
        </p:txBody>
      </p:sp>
    </p:spTree>
    <p:extLst>
      <p:ext uri="{BB962C8B-B14F-4D97-AF65-F5344CB8AC3E}">
        <p14:creationId xmlns:p14="http://schemas.microsoft.com/office/powerpoint/2010/main" val="2606377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a:t>Facebook Metric data statistics </a:t>
            </a:r>
            <a:r>
              <a:rPr lang="en-SG" altLang="en-US" sz="3100" b="1" dirty="0" smtClean="0"/>
              <a:t>(9/14)</a:t>
            </a:r>
            <a:r>
              <a:rPr lang="en-SG" altLang="en-US" b="1" dirty="0"/>
              <a:t/>
            </a:r>
            <a:br>
              <a:rPr lang="en-SG" altLang="en-US" b="1" dirty="0"/>
            </a:br>
            <a:r>
              <a:rPr lang="en-SG" altLang="en-US" b="1" dirty="0"/>
              <a:t/>
            </a:r>
            <a:br>
              <a:rPr lang="en-SG" altLang="en-US" b="1" dirty="0"/>
            </a:br>
            <a:r>
              <a:rPr lang="en-SG" altLang="en-US" sz="2700" dirty="0">
                <a:sym typeface="+mn-ea"/>
              </a:rPr>
              <a:t>Analysing in details for feature </a:t>
            </a:r>
            <a:r>
              <a:rPr lang="en-SG" altLang="en-US" sz="2700" dirty="0" smtClean="0">
                <a:sym typeface="+mn-ea"/>
              </a:rPr>
              <a:t>Month</a:t>
            </a:r>
            <a:endParaRPr lang="en-US" sz="2700" dirty="0"/>
          </a:p>
        </p:txBody>
      </p:sp>
      <p:sp>
        <p:nvSpPr>
          <p:cNvPr id="5" name="Footer Placeholder 4"/>
          <p:cNvSpPr>
            <a:spLocks noGrp="1"/>
          </p:cNvSpPr>
          <p:nvPr>
            <p:ph type="ftr" sz="quarter" idx="11"/>
          </p:nvPr>
        </p:nvSpPr>
        <p:spPr/>
        <p:txBody>
          <a:bodyPr/>
          <a:lstStyle/>
          <a:p>
            <a:fld id="{A160BD9E-125C-4492-929E-EB62006F8BE5}" type="slidenum">
              <a:rPr lang="en-US" smtClean="0"/>
              <a:pPr/>
              <a:t>16</a:t>
            </a:fld>
            <a:endParaRPr lang="en-US" dirty="0"/>
          </a:p>
        </p:txBody>
      </p:sp>
      <p:pic>
        <p:nvPicPr>
          <p:cNvPr id="6" name="Picture 5"/>
          <p:cNvPicPr>
            <a:picLocks noChangeAspect="1"/>
          </p:cNvPicPr>
          <p:nvPr/>
        </p:nvPicPr>
        <p:blipFill>
          <a:blip r:embed="rId2"/>
          <a:stretch>
            <a:fillRect/>
          </a:stretch>
        </p:blipFill>
        <p:spPr>
          <a:xfrm>
            <a:off x="2224006" y="2385391"/>
            <a:ext cx="2019048" cy="219047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9556" y="2385391"/>
            <a:ext cx="7244715" cy="3192983"/>
          </a:xfrm>
          <a:prstGeom prst="rect">
            <a:avLst/>
          </a:prstGeom>
        </p:spPr>
      </p:pic>
      <p:sp>
        <p:nvSpPr>
          <p:cNvPr id="8" name="Text Box 7"/>
          <p:cNvSpPr txBox="1"/>
          <p:nvPr/>
        </p:nvSpPr>
        <p:spPr>
          <a:xfrm>
            <a:off x="2224006" y="5338301"/>
            <a:ext cx="8686718" cy="1323439"/>
          </a:xfrm>
          <a:prstGeom prst="rect">
            <a:avLst/>
          </a:prstGeom>
          <a:noFill/>
        </p:spPr>
        <p:txBody>
          <a:bodyPr wrap="square" rtlCol="0">
            <a:spAutoFit/>
          </a:bodyPr>
          <a:lstStyle/>
          <a:p>
            <a:pPr indent="0" algn="just">
              <a:buFont typeface="Arial" panose="020B0604020202020204" pitchFamily="34" charset="0"/>
              <a:buNone/>
            </a:pPr>
            <a:r>
              <a:rPr lang="en-SG" altLang="en-US" sz="1600" b="1" dirty="0"/>
              <a:t>Observations:</a:t>
            </a:r>
          </a:p>
          <a:p>
            <a:pPr marL="285750" indent="-285750" algn="just">
              <a:buFont typeface="Arial" panose="020B0604020202020204" pitchFamily="34" charset="0"/>
              <a:buChar char="•"/>
            </a:pPr>
            <a:r>
              <a:rPr lang="en-SG" altLang="en-US" sz="1600" b="1" dirty="0" smtClean="0"/>
              <a:t>From the bar chart it shows the March has the highest volume influence to the Post Total Impression </a:t>
            </a:r>
            <a:r>
              <a:rPr lang="en-SG" altLang="en-US" sz="1600" b="1" dirty="0"/>
              <a:t>with peak above 1000000+ </a:t>
            </a:r>
            <a:endParaRPr lang="en-SG" altLang="en-US" sz="1600" b="1" dirty="0" smtClean="0"/>
          </a:p>
          <a:p>
            <a:pPr marL="285750" indent="-285750" algn="just">
              <a:buFont typeface="Arial" panose="020B0604020202020204" pitchFamily="34" charset="0"/>
              <a:buChar char="•"/>
            </a:pPr>
            <a:r>
              <a:rPr lang="en-SG" altLang="en-US" sz="1600" b="1" dirty="0" smtClean="0"/>
              <a:t>The pattern suggests </a:t>
            </a:r>
            <a:r>
              <a:rPr lang="en-SG" altLang="en-US" sz="1600" b="1" dirty="0"/>
              <a:t>seasonality which could be associated with </a:t>
            </a:r>
            <a:r>
              <a:rPr lang="en-SG" altLang="en-US" sz="1600" b="1" dirty="0" smtClean="0"/>
              <a:t>the type </a:t>
            </a:r>
            <a:r>
              <a:rPr lang="en-SG" altLang="en-US" sz="1600" b="1" dirty="0"/>
              <a:t>of industry of this particular </a:t>
            </a:r>
            <a:r>
              <a:rPr lang="en-SG" altLang="en-US" sz="1600" b="1" dirty="0" smtClean="0"/>
              <a:t>company</a:t>
            </a:r>
            <a:r>
              <a:rPr lang="en-SG" altLang="en-US" sz="1600" b="1" dirty="0"/>
              <a:t> </a:t>
            </a:r>
            <a:r>
              <a:rPr lang="en-SG" altLang="en-US" sz="1600" b="1" dirty="0" smtClean="0"/>
              <a:t>in the early part of the year</a:t>
            </a:r>
            <a:endParaRPr lang="en-SG" altLang="en-US" sz="1600" b="1" dirty="0"/>
          </a:p>
        </p:txBody>
      </p:sp>
    </p:spTree>
    <p:extLst>
      <p:ext uri="{BB962C8B-B14F-4D97-AF65-F5344CB8AC3E}">
        <p14:creationId xmlns:p14="http://schemas.microsoft.com/office/powerpoint/2010/main" val="1582895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a:t>Facebook Metric data statistics </a:t>
            </a:r>
            <a:r>
              <a:rPr lang="en-SG" altLang="en-US" sz="3100" b="1" dirty="0" smtClean="0"/>
              <a:t>(10/14)</a:t>
            </a:r>
            <a:r>
              <a:rPr lang="en-SG" altLang="en-US" b="1" dirty="0"/>
              <a:t/>
            </a:r>
            <a:br>
              <a:rPr lang="en-SG" altLang="en-US" b="1" dirty="0"/>
            </a:br>
            <a:r>
              <a:rPr lang="en-SG" altLang="en-US" b="1" dirty="0"/>
              <a:t/>
            </a:r>
            <a:br>
              <a:rPr lang="en-SG" altLang="en-US" b="1" dirty="0"/>
            </a:br>
            <a:r>
              <a:rPr lang="en-SG" altLang="en-US" sz="2700" dirty="0">
                <a:sym typeface="+mn-ea"/>
              </a:rPr>
              <a:t>Analysing in details for feature </a:t>
            </a:r>
            <a:r>
              <a:rPr lang="en-SG" altLang="en-US" sz="2700" dirty="0" smtClean="0">
                <a:sym typeface="+mn-ea"/>
              </a:rPr>
              <a:t>Weekday</a:t>
            </a:r>
            <a:endParaRPr lang="en-US" sz="2700" dirty="0"/>
          </a:p>
        </p:txBody>
      </p:sp>
      <p:sp>
        <p:nvSpPr>
          <p:cNvPr id="5" name="Footer Placeholder 4"/>
          <p:cNvSpPr>
            <a:spLocks noGrp="1"/>
          </p:cNvSpPr>
          <p:nvPr>
            <p:ph type="ftr" sz="quarter" idx="11"/>
          </p:nvPr>
        </p:nvSpPr>
        <p:spPr/>
        <p:txBody>
          <a:bodyPr/>
          <a:lstStyle/>
          <a:p>
            <a:fld id="{A160BD9E-125C-4492-929E-EB62006F8BE5}" type="slidenum">
              <a:rPr lang="en-US" smtClean="0"/>
              <a:pPr/>
              <a:t>17</a:t>
            </a:fld>
            <a:endParaRPr lang="en-US" dirty="0"/>
          </a:p>
        </p:txBody>
      </p:sp>
      <p:pic>
        <p:nvPicPr>
          <p:cNvPr id="3" name="Picture 2"/>
          <p:cNvPicPr>
            <a:picLocks noChangeAspect="1"/>
          </p:cNvPicPr>
          <p:nvPr/>
        </p:nvPicPr>
        <p:blipFill>
          <a:blip r:embed="rId2"/>
          <a:stretch>
            <a:fillRect/>
          </a:stretch>
        </p:blipFill>
        <p:spPr>
          <a:xfrm>
            <a:off x="2290744" y="2359590"/>
            <a:ext cx="2418620" cy="155642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791" y="2335695"/>
            <a:ext cx="6118479" cy="2696614"/>
          </a:xfrm>
          <a:prstGeom prst="rect">
            <a:avLst/>
          </a:prstGeom>
        </p:spPr>
      </p:pic>
      <p:sp>
        <p:nvSpPr>
          <p:cNvPr id="6" name="Text Box 7"/>
          <p:cNvSpPr txBox="1"/>
          <p:nvPr/>
        </p:nvSpPr>
        <p:spPr>
          <a:xfrm>
            <a:off x="2303519" y="5033656"/>
            <a:ext cx="9400752" cy="1323439"/>
          </a:xfrm>
          <a:prstGeom prst="rect">
            <a:avLst/>
          </a:prstGeom>
          <a:noFill/>
        </p:spPr>
        <p:txBody>
          <a:bodyPr wrap="square" rtlCol="0">
            <a:spAutoFit/>
          </a:bodyPr>
          <a:lstStyle/>
          <a:p>
            <a:pPr indent="0" algn="just">
              <a:buFont typeface="Arial" panose="020B0604020202020204" pitchFamily="34" charset="0"/>
              <a:buNone/>
            </a:pPr>
            <a:r>
              <a:rPr lang="en-SG" altLang="en-US" sz="1600" b="1" dirty="0"/>
              <a:t>Observations:</a:t>
            </a:r>
          </a:p>
          <a:p>
            <a:pPr marL="285750" indent="-285750" algn="just">
              <a:buFont typeface="Arial" panose="020B0604020202020204" pitchFamily="34" charset="0"/>
              <a:buChar char="•"/>
            </a:pPr>
            <a:r>
              <a:rPr lang="en-SG" altLang="en-US" sz="1600" b="1" dirty="0" smtClean="0"/>
              <a:t>From the bar chart it shows the Wednesday has the highest volume influence to the Post Total Impression </a:t>
            </a:r>
            <a:r>
              <a:rPr lang="en-SG" altLang="en-US" sz="1600" b="1" dirty="0"/>
              <a:t>with peak above 1000000+ </a:t>
            </a:r>
            <a:endParaRPr lang="en-SG" altLang="en-US" sz="1600" b="1" dirty="0" smtClean="0"/>
          </a:p>
          <a:p>
            <a:pPr marL="285750" indent="-285750" algn="just">
              <a:buFont typeface="Arial" panose="020B0604020202020204" pitchFamily="34" charset="0"/>
              <a:buChar char="•"/>
            </a:pPr>
            <a:r>
              <a:rPr lang="en-SG" altLang="en-US" sz="1600" b="1" dirty="0" smtClean="0"/>
              <a:t>Using Decision Tree </a:t>
            </a:r>
            <a:r>
              <a:rPr lang="en-SG" altLang="en-US" sz="1600" b="1" dirty="0" err="1" smtClean="0"/>
              <a:t>Regressor</a:t>
            </a:r>
            <a:r>
              <a:rPr lang="en-SG" altLang="en-US" sz="1600" b="1" dirty="0" smtClean="0"/>
              <a:t> algorithm shows that Weekday has 17.5% relevance, the third most influence</a:t>
            </a:r>
            <a:r>
              <a:rPr lang="en-SG" altLang="en-US" sz="1600" b="1" dirty="0"/>
              <a:t> features</a:t>
            </a:r>
            <a:r>
              <a:rPr lang="en-SG" altLang="en-US" sz="1600" b="1" dirty="0" smtClean="0"/>
              <a:t>. </a:t>
            </a:r>
            <a:endParaRPr lang="en-SG" altLang="en-US" sz="1600" b="1" dirty="0"/>
          </a:p>
        </p:txBody>
      </p:sp>
    </p:spTree>
    <p:extLst>
      <p:ext uri="{BB962C8B-B14F-4D97-AF65-F5344CB8AC3E}">
        <p14:creationId xmlns:p14="http://schemas.microsoft.com/office/powerpoint/2010/main" val="3346940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a:t>Facebook Metric data statistics </a:t>
            </a:r>
            <a:r>
              <a:rPr lang="en-SG" altLang="en-US" sz="3100" b="1" dirty="0" smtClean="0"/>
              <a:t>(11/14)</a:t>
            </a:r>
            <a:r>
              <a:rPr lang="en-SG" altLang="en-US" b="1" dirty="0"/>
              <a:t/>
            </a:r>
            <a:br>
              <a:rPr lang="en-SG" altLang="en-US" b="1" dirty="0"/>
            </a:br>
            <a:r>
              <a:rPr lang="en-SG" altLang="en-US" b="1" dirty="0"/>
              <a:t/>
            </a:r>
            <a:br>
              <a:rPr lang="en-SG" altLang="en-US" b="1" dirty="0"/>
            </a:br>
            <a:r>
              <a:rPr lang="en-SG" altLang="en-US" sz="2700" dirty="0">
                <a:sym typeface="+mn-ea"/>
              </a:rPr>
              <a:t>Analysing in details for feature </a:t>
            </a:r>
            <a:r>
              <a:rPr lang="en-SG" altLang="en-US" sz="2700" dirty="0" smtClean="0">
                <a:sym typeface="+mn-ea"/>
              </a:rPr>
              <a:t>Hour</a:t>
            </a:r>
            <a:endParaRPr lang="en-US" sz="2700" dirty="0"/>
          </a:p>
        </p:txBody>
      </p:sp>
      <p:sp>
        <p:nvSpPr>
          <p:cNvPr id="5" name="Footer Placeholder 4"/>
          <p:cNvSpPr>
            <a:spLocks noGrp="1"/>
          </p:cNvSpPr>
          <p:nvPr>
            <p:ph type="ftr" sz="quarter" idx="11"/>
          </p:nvPr>
        </p:nvSpPr>
        <p:spPr/>
        <p:txBody>
          <a:bodyPr/>
          <a:lstStyle/>
          <a:p>
            <a:fld id="{A160BD9E-125C-4492-929E-EB62006F8BE5}" type="slidenum">
              <a:rPr lang="en-US" smtClean="0"/>
              <a:pPr/>
              <a:t>18</a:t>
            </a:fld>
            <a:endParaRPr lang="en-US" dirty="0"/>
          </a:p>
        </p:txBody>
      </p:sp>
      <p:pic>
        <p:nvPicPr>
          <p:cNvPr id="3" name="Picture 2"/>
          <p:cNvPicPr>
            <a:picLocks noChangeAspect="1"/>
          </p:cNvPicPr>
          <p:nvPr/>
        </p:nvPicPr>
        <p:blipFill>
          <a:blip r:embed="rId2"/>
          <a:stretch>
            <a:fillRect/>
          </a:stretch>
        </p:blipFill>
        <p:spPr>
          <a:xfrm>
            <a:off x="546734" y="2520910"/>
            <a:ext cx="2000000" cy="365129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0584" y="2292310"/>
            <a:ext cx="8434296" cy="2647438"/>
          </a:xfrm>
          <a:prstGeom prst="rect">
            <a:avLst/>
          </a:prstGeom>
        </p:spPr>
      </p:pic>
      <p:sp>
        <p:nvSpPr>
          <p:cNvPr id="6" name="Text Box 7"/>
          <p:cNvSpPr txBox="1"/>
          <p:nvPr/>
        </p:nvSpPr>
        <p:spPr>
          <a:xfrm>
            <a:off x="2832652" y="5033656"/>
            <a:ext cx="8871619" cy="1323439"/>
          </a:xfrm>
          <a:prstGeom prst="rect">
            <a:avLst/>
          </a:prstGeom>
          <a:noFill/>
        </p:spPr>
        <p:txBody>
          <a:bodyPr wrap="square" rtlCol="0">
            <a:spAutoFit/>
          </a:bodyPr>
          <a:lstStyle/>
          <a:p>
            <a:pPr indent="0" algn="just">
              <a:buFont typeface="Arial" panose="020B0604020202020204" pitchFamily="34" charset="0"/>
              <a:buNone/>
            </a:pPr>
            <a:r>
              <a:rPr lang="en-SG" altLang="en-US" sz="1600" b="1" dirty="0"/>
              <a:t>Observations:</a:t>
            </a:r>
          </a:p>
          <a:p>
            <a:pPr marL="285750" indent="-285750" algn="just">
              <a:buFont typeface="Arial" panose="020B0604020202020204" pitchFamily="34" charset="0"/>
              <a:buChar char="•"/>
            </a:pPr>
            <a:r>
              <a:rPr lang="en-SG" altLang="en-US" sz="1600" b="1" dirty="0" smtClean="0"/>
              <a:t>From the bar chart it shows the 7am has the highest volume influence to the Post Total Impression </a:t>
            </a:r>
            <a:r>
              <a:rPr lang="en-SG" altLang="en-US" sz="1600" b="1" dirty="0"/>
              <a:t>with peak above 1000000+ </a:t>
            </a:r>
            <a:endParaRPr lang="en-SG" altLang="en-US" sz="1600" b="1" dirty="0" smtClean="0"/>
          </a:p>
          <a:p>
            <a:pPr marL="285750" indent="-285750" algn="just">
              <a:buFont typeface="Arial" panose="020B0604020202020204" pitchFamily="34" charset="0"/>
              <a:buChar char="•"/>
            </a:pPr>
            <a:r>
              <a:rPr lang="en-SG" altLang="en-US" sz="1600" b="1" dirty="0" smtClean="0"/>
              <a:t>Using Decision Tree </a:t>
            </a:r>
            <a:r>
              <a:rPr lang="en-SG" altLang="en-US" sz="1600" b="1" dirty="0" err="1" smtClean="0"/>
              <a:t>Regressor</a:t>
            </a:r>
            <a:r>
              <a:rPr lang="en-SG" altLang="en-US" sz="1600" b="1" dirty="0" smtClean="0"/>
              <a:t> algorithm shows </a:t>
            </a:r>
            <a:r>
              <a:rPr lang="en-SG" altLang="en-US" sz="1600" b="1" smtClean="0"/>
              <a:t>that Hour </a:t>
            </a:r>
            <a:r>
              <a:rPr lang="en-SG" altLang="en-US" sz="1600" b="1" dirty="0" smtClean="0"/>
              <a:t>has 41.9% relevance, the most influence features. </a:t>
            </a:r>
            <a:endParaRPr lang="en-SG" altLang="en-US" sz="1600" b="1" dirty="0"/>
          </a:p>
        </p:txBody>
      </p:sp>
    </p:spTree>
    <p:extLst>
      <p:ext uri="{BB962C8B-B14F-4D97-AF65-F5344CB8AC3E}">
        <p14:creationId xmlns:p14="http://schemas.microsoft.com/office/powerpoint/2010/main" val="2894554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a:t>Facebook Metric data statistics </a:t>
            </a:r>
            <a:r>
              <a:rPr lang="en-SG" altLang="en-US" sz="3100" b="1" dirty="0" smtClean="0"/>
              <a:t>(12/14)</a:t>
            </a:r>
            <a:r>
              <a:rPr lang="en-SG" altLang="en-US" b="1" dirty="0"/>
              <a:t/>
            </a:r>
            <a:br>
              <a:rPr lang="en-SG" altLang="en-US" b="1" dirty="0"/>
            </a:br>
            <a:r>
              <a:rPr lang="en-SG" altLang="en-US" b="1" dirty="0"/>
              <a:t/>
            </a:r>
            <a:br>
              <a:rPr lang="en-SG" altLang="en-US" b="1" dirty="0"/>
            </a:br>
            <a:r>
              <a:rPr lang="en-SG" altLang="en-US" sz="2700" dirty="0">
                <a:sym typeface="+mn-ea"/>
              </a:rPr>
              <a:t>Analysing in details for feature </a:t>
            </a:r>
            <a:r>
              <a:rPr lang="en-SG" altLang="en-US" sz="2700" dirty="0" smtClean="0">
                <a:sym typeface="+mn-ea"/>
              </a:rPr>
              <a:t>Paid</a:t>
            </a:r>
            <a:endParaRPr lang="en-US" sz="2700" dirty="0"/>
          </a:p>
        </p:txBody>
      </p:sp>
      <p:sp>
        <p:nvSpPr>
          <p:cNvPr id="5" name="Footer Placeholder 4"/>
          <p:cNvSpPr>
            <a:spLocks noGrp="1"/>
          </p:cNvSpPr>
          <p:nvPr>
            <p:ph type="ftr" sz="quarter" idx="11"/>
          </p:nvPr>
        </p:nvSpPr>
        <p:spPr/>
        <p:txBody>
          <a:bodyPr/>
          <a:lstStyle/>
          <a:p>
            <a:fld id="{A160BD9E-125C-4492-929E-EB62006F8BE5}" type="slidenum">
              <a:rPr lang="en-US" smtClean="0"/>
              <a:pPr/>
              <a:t>19</a:t>
            </a:fld>
            <a:endParaRPr lang="en-US" dirty="0"/>
          </a:p>
        </p:txBody>
      </p:sp>
      <p:pic>
        <p:nvPicPr>
          <p:cNvPr id="3" name="Picture 2"/>
          <p:cNvPicPr>
            <a:picLocks noChangeAspect="1"/>
          </p:cNvPicPr>
          <p:nvPr/>
        </p:nvPicPr>
        <p:blipFill>
          <a:blip r:embed="rId2"/>
          <a:stretch>
            <a:fillRect/>
          </a:stretch>
        </p:blipFill>
        <p:spPr>
          <a:xfrm>
            <a:off x="2933700" y="2492064"/>
            <a:ext cx="1885714" cy="56190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8713" y="2342006"/>
            <a:ext cx="6595558" cy="2906878"/>
          </a:xfrm>
          <a:prstGeom prst="rect">
            <a:avLst/>
          </a:prstGeom>
        </p:spPr>
      </p:pic>
      <p:sp>
        <p:nvSpPr>
          <p:cNvPr id="6" name="Text Box 7"/>
          <p:cNvSpPr txBox="1"/>
          <p:nvPr/>
        </p:nvSpPr>
        <p:spPr>
          <a:xfrm>
            <a:off x="2832652" y="5003839"/>
            <a:ext cx="8871619" cy="1815882"/>
          </a:xfrm>
          <a:prstGeom prst="rect">
            <a:avLst/>
          </a:prstGeom>
          <a:noFill/>
        </p:spPr>
        <p:txBody>
          <a:bodyPr wrap="square" rtlCol="0">
            <a:spAutoFit/>
          </a:bodyPr>
          <a:lstStyle/>
          <a:p>
            <a:pPr indent="0" algn="just">
              <a:buFont typeface="Arial" panose="020B0604020202020204" pitchFamily="34" charset="0"/>
              <a:buNone/>
            </a:pPr>
            <a:r>
              <a:rPr lang="en-SG" altLang="en-US" sz="1600" b="1" dirty="0"/>
              <a:t>Observations:</a:t>
            </a:r>
          </a:p>
          <a:p>
            <a:pPr marL="285750" indent="-285750" algn="just">
              <a:buFont typeface="Arial" panose="020B0604020202020204" pitchFamily="34" charset="0"/>
              <a:buChar char="•"/>
            </a:pPr>
            <a:r>
              <a:rPr lang="en-SG" altLang="en-US" sz="1600" b="1" dirty="0" smtClean="0"/>
              <a:t>From the bar chart it shows the not Paid has the highest volume influence to the Post Total Impression </a:t>
            </a:r>
            <a:r>
              <a:rPr lang="en-SG" altLang="en-US" sz="1600" b="1" dirty="0"/>
              <a:t>with peak above 1000000+ </a:t>
            </a:r>
            <a:endParaRPr lang="en-SG" altLang="en-US" sz="1600" b="1" dirty="0" smtClean="0"/>
          </a:p>
          <a:p>
            <a:pPr marL="285750" indent="-285750" algn="just">
              <a:buFont typeface="Arial" panose="020B0604020202020204" pitchFamily="34" charset="0"/>
              <a:buChar char="•"/>
            </a:pPr>
            <a:r>
              <a:rPr lang="en-SG" altLang="en-US" sz="1600" b="1" dirty="0" smtClean="0"/>
              <a:t>A </a:t>
            </a:r>
            <a:r>
              <a:rPr lang="en-SG" altLang="en-US" sz="1600" b="1" dirty="0"/>
              <a:t>post for which the company paid for </a:t>
            </a:r>
            <a:r>
              <a:rPr lang="en-SG" altLang="en-US" sz="1600" b="1" dirty="0" smtClean="0"/>
              <a:t>advertising has </a:t>
            </a:r>
            <a:r>
              <a:rPr lang="en-SG" altLang="en-US" sz="1600" b="1" dirty="0"/>
              <a:t>a </a:t>
            </a:r>
            <a:r>
              <a:rPr lang="en-SG" altLang="en-US" sz="1600" b="1" dirty="0" smtClean="0"/>
              <a:t>lesser </a:t>
            </a:r>
            <a:r>
              <a:rPr lang="en-SG" altLang="en-US" sz="1600" b="1" dirty="0"/>
              <a:t>impact than a post not paid</a:t>
            </a:r>
            <a:endParaRPr lang="en-SG" altLang="en-US" sz="1600" b="1" dirty="0" smtClean="0"/>
          </a:p>
          <a:p>
            <a:pPr marL="285750" indent="-285750" algn="just">
              <a:buFont typeface="Arial" panose="020B0604020202020204" pitchFamily="34" charset="0"/>
              <a:buChar char="•"/>
            </a:pPr>
            <a:r>
              <a:rPr lang="en-SG" altLang="en-US" sz="1600" b="1" dirty="0" smtClean="0"/>
              <a:t>Using Decision Tree </a:t>
            </a:r>
            <a:r>
              <a:rPr lang="en-SG" altLang="en-US" sz="1600" b="1" dirty="0" err="1" smtClean="0"/>
              <a:t>Regressor</a:t>
            </a:r>
            <a:r>
              <a:rPr lang="en-SG" altLang="en-US" sz="1600" b="1" dirty="0" smtClean="0"/>
              <a:t> algorithm shows that Paid has one of the lowest relevance</a:t>
            </a:r>
            <a:r>
              <a:rPr lang="en-SG" altLang="en-US" sz="1600" b="1" dirty="0"/>
              <a:t>.</a:t>
            </a:r>
            <a:r>
              <a:rPr lang="en-SG" altLang="en-US" sz="1600" b="1" dirty="0" smtClean="0"/>
              <a:t> </a:t>
            </a:r>
          </a:p>
          <a:p>
            <a:pPr marL="285750" indent="-285750" algn="just">
              <a:buFont typeface="Arial" panose="020B0604020202020204" pitchFamily="34" charset="0"/>
              <a:buChar char="•"/>
            </a:pPr>
            <a:r>
              <a:rPr lang="en-SG" altLang="en-US" sz="1600" b="1" dirty="0"/>
              <a:t>This is an interesting result and suggests that </a:t>
            </a:r>
            <a:r>
              <a:rPr lang="en-SG" altLang="en-US" sz="1600" b="1" dirty="0" smtClean="0"/>
              <a:t>paying for </a:t>
            </a:r>
            <a:r>
              <a:rPr lang="en-SG" altLang="en-US" sz="1600" b="1" dirty="0"/>
              <a:t>the speciﬁc post to boost the reachability does not compensate </a:t>
            </a:r>
            <a:r>
              <a:rPr lang="en-SG" altLang="en-US" sz="1600" b="1" dirty="0" smtClean="0"/>
              <a:t>as many </a:t>
            </a:r>
            <a:r>
              <a:rPr lang="en-SG" altLang="en-US" sz="1600" b="1" dirty="0"/>
              <a:t>as focusing on publishing on the right month, for example</a:t>
            </a:r>
            <a:r>
              <a:rPr lang="en-SG" altLang="en-US" sz="1600" b="1" dirty="0" smtClean="0"/>
              <a:t>.</a:t>
            </a:r>
            <a:endParaRPr lang="en-SG" altLang="en-US" sz="1600" b="1" dirty="0"/>
          </a:p>
        </p:txBody>
      </p:sp>
    </p:spTree>
    <p:extLst>
      <p:ext uri="{BB962C8B-B14F-4D97-AF65-F5344CB8AC3E}">
        <p14:creationId xmlns:p14="http://schemas.microsoft.com/office/powerpoint/2010/main" val="61386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Agenda</a:t>
            </a:r>
            <a:endParaRPr lang="en-SG" dirty="0"/>
          </a:p>
        </p:txBody>
      </p:sp>
      <p:sp>
        <p:nvSpPr>
          <p:cNvPr id="3" name="Content Placeholder 2"/>
          <p:cNvSpPr>
            <a:spLocks noGrp="1"/>
          </p:cNvSpPr>
          <p:nvPr>
            <p:ph idx="1"/>
          </p:nvPr>
        </p:nvSpPr>
        <p:spPr/>
        <p:txBody>
          <a:bodyPr/>
          <a:lstStyle/>
          <a:p>
            <a:r>
              <a:rPr lang="en-SG" dirty="0"/>
              <a:t>Introduction</a:t>
            </a:r>
          </a:p>
          <a:p>
            <a:r>
              <a:rPr lang="en-SG" dirty="0"/>
              <a:t>I - Exploratory data analysis</a:t>
            </a:r>
          </a:p>
          <a:p>
            <a:r>
              <a:rPr lang="en-SG" dirty="0"/>
              <a:t>II - Feature engineering</a:t>
            </a:r>
          </a:p>
          <a:p>
            <a:r>
              <a:rPr lang="en-SG" dirty="0"/>
              <a:t>III - </a:t>
            </a:r>
            <a:r>
              <a:rPr lang="en-SG" dirty="0" err="1"/>
              <a:t>Modeling</a:t>
            </a:r>
            <a:endParaRPr lang="en-SG" dirty="0"/>
          </a:p>
          <a:p>
            <a:r>
              <a:rPr lang="en-SG" dirty="0"/>
              <a:t>IV - </a:t>
            </a:r>
            <a:r>
              <a:rPr lang="en-SG" dirty="0" err="1"/>
              <a:t>Hyperparameters</a:t>
            </a:r>
            <a:r>
              <a:rPr lang="en-SG" dirty="0"/>
              <a:t> tuning</a:t>
            </a:r>
          </a:p>
          <a:p>
            <a:r>
              <a:rPr lang="en-SG" dirty="0"/>
              <a:t>V - Saving the trained Model</a:t>
            </a:r>
          </a:p>
          <a:p>
            <a:r>
              <a:rPr lang="en-SG" dirty="0"/>
              <a:t>VI - Submission of test data and </a:t>
            </a:r>
            <a:r>
              <a:rPr lang="en-SG" dirty="0" smtClean="0"/>
              <a:t>results</a:t>
            </a:r>
          </a:p>
          <a:p>
            <a:r>
              <a:rPr lang="en-SG" dirty="0"/>
              <a:t>VII - Summary</a:t>
            </a:r>
          </a:p>
          <a:p>
            <a:endParaRPr lang="en-SG" dirty="0" smtClean="0"/>
          </a:p>
          <a:p>
            <a:endParaRPr lang="en-SG" dirty="0"/>
          </a:p>
        </p:txBody>
      </p:sp>
    </p:spTree>
    <p:extLst>
      <p:ext uri="{BB962C8B-B14F-4D97-AF65-F5344CB8AC3E}">
        <p14:creationId xmlns:p14="http://schemas.microsoft.com/office/powerpoint/2010/main" val="4215921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altLang="en-US" sz="2800" b="1" dirty="0" smtClean="0"/>
              <a:t>Facebook Metric </a:t>
            </a:r>
            <a:r>
              <a:rPr lang="en-SG" altLang="en-US" sz="2800" b="1" dirty="0"/>
              <a:t>train data statistics </a:t>
            </a:r>
            <a:r>
              <a:rPr lang="en-SG" altLang="en-US" sz="2800" b="1" dirty="0" smtClean="0"/>
              <a:t>(13/14)</a:t>
            </a:r>
            <a:r>
              <a:rPr lang="en-SG" altLang="en-US" sz="2400" b="1" dirty="0"/>
              <a:t/>
            </a:r>
            <a:br>
              <a:rPr lang="en-SG" altLang="en-US" sz="2400" b="1" dirty="0"/>
            </a:br>
            <a:r>
              <a:rPr lang="en-SG" altLang="en-US" sz="2400" b="1" dirty="0"/>
              <a:t/>
            </a:r>
            <a:br>
              <a:rPr lang="en-SG" altLang="en-US" sz="2400" b="1" dirty="0"/>
            </a:br>
            <a:r>
              <a:rPr lang="en-SG" altLang="en-US" sz="2400" b="1" dirty="0" smtClean="0"/>
              <a:t/>
            </a:r>
            <a:br>
              <a:rPr lang="en-SG" altLang="en-US" sz="2400" b="1" dirty="0" smtClean="0"/>
            </a:br>
            <a:r>
              <a:rPr lang="en-SG" altLang="en-US" sz="2400" dirty="0" smtClean="0">
                <a:sym typeface="+mn-ea"/>
              </a:rPr>
              <a:t>Checking </a:t>
            </a:r>
            <a:r>
              <a:rPr lang="en-SG" altLang="en-US" sz="2400" dirty="0">
                <a:sym typeface="+mn-ea"/>
              </a:rPr>
              <a:t>on </a:t>
            </a:r>
            <a:r>
              <a:rPr lang="en-SG" altLang="en-US" sz="2400" dirty="0" err="1" smtClean="0">
                <a:sym typeface="+mn-ea"/>
              </a:rPr>
              <a:t>Page_total_likes</a:t>
            </a:r>
            <a:r>
              <a:rPr lang="en-SG" altLang="en-US" sz="2400" dirty="0" smtClean="0">
                <a:sym typeface="+mn-ea"/>
              </a:rPr>
              <a:t> Normality Check (1/2)</a:t>
            </a:r>
            <a:endParaRPr lang="en-SG" altLang="en-US" sz="2000" b="1" dirty="0">
              <a:sym typeface="+mn-ea"/>
            </a:endParaRPr>
          </a:p>
        </p:txBody>
      </p:sp>
      <p:sp>
        <p:nvSpPr>
          <p:cNvPr id="8" name="Text Box 7"/>
          <p:cNvSpPr txBox="1"/>
          <p:nvPr/>
        </p:nvSpPr>
        <p:spPr>
          <a:xfrm>
            <a:off x="2933698" y="5525070"/>
            <a:ext cx="9113522" cy="523220"/>
          </a:xfrm>
          <a:prstGeom prst="rect">
            <a:avLst/>
          </a:prstGeom>
          <a:noFill/>
        </p:spPr>
        <p:txBody>
          <a:bodyPr wrap="square" rtlCol="0">
            <a:spAutoFit/>
          </a:bodyPr>
          <a:lstStyle/>
          <a:p>
            <a:pPr indent="0" algn="just">
              <a:buFont typeface="Arial" panose="020B0604020202020204" pitchFamily="34" charset="0"/>
              <a:buNone/>
            </a:pPr>
            <a:r>
              <a:rPr lang="en-SG" altLang="en-US" sz="1400" b="1" dirty="0"/>
              <a:t>Observations:</a:t>
            </a:r>
          </a:p>
          <a:p>
            <a:pPr marL="285750" indent="-285750" algn="just">
              <a:buFont typeface="Arial" panose="020B0604020202020204" pitchFamily="34" charset="0"/>
              <a:buChar char="•"/>
            </a:pPr>
            <a:r>
              <a:rPr lang="en-SG" altLang="en-US" sz="1400" b="1" dirty="0" smtClean="0"/>
              <a:t>Both the histogram &amp; box plot shows that the data is skew to the right</a:t>
            </a:r>
          </a:p>
        </p:txBody>
      </p:sp>
      <p:sp>
        <p:nvSpPr>
          <p:cNvPr id="4" name="Footer Placeholder 3"/>
          <p:cNvSpPr>
            <a:spLocks noGrp="1"/>
          </p:cNvSpPr>
          <p:nvPr>
            <p:ph type="ftr" sz="quarter" idx="11"/>
          </p:nvPr>
        </p:nvSpPr>
        <p:spPr/>
        <p:txBody>
          <a:bodyPr/>
          <a:lstStyle/>
          <a:p>
            <a:fld id="{C8AA142C-982A-42EA-B7BE-92040BEC0443}" type="slidenum">
              <a:rPr lang="en-US" smtClean="0"/>
              <a:t>20</a:t>
            </a:fld>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0558" y="2281747"/>
            <a:ext cx="8016854" cy="3090637"/>
          </a:xfrm>
          <a:prstGeom prst="rect">
            <a:avLst/>
          </a:prstGeom>
        </p:spPr>
      </p:pic>
    </p:spTree>
    <p:extLst>
      <p:ext uri="{BB962C8B-B14F-4D97-AF65-F5344CB8AC3E}">
        <p14:creationId xmlns:p14="http://schemas.microsoft.com/office/powerpoint/2010/main" val="4260441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altLang="en-US" sz="2800" b="1" dirty="0" smtClean="0"/>
              <a:t>Facebook Metric </a:t>
            </a:r>
            <a:r>
              <a:rPr lang="en-SG" altLang="en-US" sz="2800" b="1" dirty="0"/>
              <a:t>train data statistics </a:t>
            </a:r>
            <a:r>
              <a:rPr lang="en-SG" altLang="en-US" sz="2800" b="1" dirty="0" smtClean="0"/>
              <a:t>(14/14)</a:t>
            </a:r>
            <a:r>
              <a:rPr lang="en-SG" altLang="en-US" sz="2400" b="1" dirty="0"/>
              <a:t/>
            </a:r>
            <a:br>
              <a:rPr lang="en-SG" altLang="en-US" sz="2400" b="1" dirty="0"/>
            </a:br>
            <a:r>
              <a:rPr lang="en-SG" altLang="en-US" sz="2400" b="1" dirty="0"/>
              <a:t/>
            </a:r>
            <a:br>
              <a:rPr lang="en-SG" altLang="en-US" sz="2400" b="1" dirty="0"/>
            </a:br>
            <a:r>
              <a:rPr lang="en-SG" altLang="en-US" sz="2400" b="1" dirty="0" smtClean="0"/>
              <a:t/>
            </a:r>
            <a:br>
              <a:rPr lang="en-SG" altLang="en-US" sz="2400" b="1" dirty="0" smtClean="0"/>
            </a:br>
            <a:r>
              <a:rPr lang="en-SG" altLang="en-US" sz="2400" dirty="0" smtClean="0">
                <a:sym typeface="+mn-ea"/>
              </a:rPr>
              <a:t>Checking </a:t>
            </a:r>
            <a:r>
              <a:rPr lang="en-SG" altLang="en-US" sz="2400" dirty="0">
                <a:sym typeface="+mn-ea"/>
              </a:rPr>
              <a:t>on </a:t>
            </a:r>
            <a:r>
              <a:rPr lang="en-SG" altLang="en-US" sz="2400" dirty="0" err="1" smtClean="0">
                <a:sym typeface="+mn-ea"/>
              </a:rPr>
              <a:t>Page_total_likes</a:t>
            </a:r>
            <a:r>
              <a:rPr lang="en-SG" altLang="en-US" sz="2400" dirty="0" smtClean="0">
                <a:sym typeface="+mn-ea"/>
              </a:rPr>
              <a:t> Normality Check (2/2)</a:t>
            </a:r>
            <a:endParaRPr lang="en-SG" altLang="en-US" sz="2000" b="1" dirty="0">
              <a:sym typeface="+mn-ea"/>
            </a:endParaRPr>
          </a:p>
        </p:txBody>
      </p:sp>
      <p:sp>
        <p:nvSpPr>
          <p:cNvPr id="8" name="Text Box 7"/>
          <p:cNvSpPr txBox="1"/>
          <p:nvPr/>
        </p:nvSpPr>
        <p:spPr>
          <a:xfrm>
            <a:off x="2933698" y="5525070"/>
            <a:ext cx="9113522" cy="738664"/>
          </a:xfrm>
          <a:prstGeom prst="rect">
            <a:avLst/>
          </a:prstGeom>
          <a:noFill/>
        </p:spPr>
        <p:txBody>
          <a:bodyPr wrap="square" rtlCol="0">
            <a:spAutoFit/>
          </a:bodyPr>
          <a:lstStyle/>
          <a:p>
            <a:pPr indent="0" algn="just">
              <a:buFont typeface="Arial" panose="020B0604020202020204" pitchFamily="34" charset="0"/>
              <a:buNone/>
            </a:pPr>
            <a:r>
              <a:rPr lang="en-SG" altLang="en-US" sz="1400" b="1" dirty="0"/>
              <a:t>Observations:</a:t>
            </a:r>
          </a:p>
          <a:p>
            <a:pPr marL="285750" indent="-285750" algn="just">
              <a:buFont typeface="Arial" panose="020B0604020202020204" pitchFamily="34" charset="0"/>
              <a:buChar char="•"/>
            </a:pPr>
            <a:r>
              <a:rPr lang="en-SG" altLang="en-US" sz="1400" b="1" dirty="0" smtClean="0"/>
              <a:t>After using </a:t>
            </a:r>
            <a:r>
              <a:rPr lang="en-SG" altLang="en-US" sz="1400" b="1" dirty="0" err="1" smtClean="0"/>
              <a:t>Logrithm</a:t>
            </a:r>
            <a:r>
              <a:rPr lang="en-SG" altLang="en-US" sz="1400" b="1" dirty="0" smtClean="0"/>
              <a:t> method to normalised the data, both the histogram &amp; box plot shows that the data is still skew to the right.</a:t>
            </a:r>
          </a:p>
        </p:txBody>
      </p:sp>
      <p:sp>
        <p:nvSpPr>
          <p:cNvPr id="4" name="Footer Placeholder 3"/>
          <p:cNvSpPr>
            <a:spLocks noGrp="1"/>
          </p:cNvSpPr>
          <p:nvPr>
            <p:ph type="ftr" sz="quarter" idx="11"/>
          </p:nvPr>
        </p:nvSpPr>
        <p:spPr/>
        <p:txBody>
          <a:bodyPr/>
          <a:lstStyle/>
          <a:p>
            <a:fld id="{C8AA142C-982A-42EA-B7BE-92040BEC0443}" type="slidenum">
              <a:rPr lang="en-US" smtClean="0"/>
              <a:t>21</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061" y="2367682"/>
            <a:ext cx="7772400" cy="2996395"/>
          </a:xfrm>
          <a:prstGeom prst="rect">
            <a:avLst/>
          </a:prstGeom>
        </p:spPr>
      </p:pic>
    </p:spTree>
    <p:extLst>
      <p:ext uri="{BB962C8B-B14F-4D97-AF65-F5344CB8AC3E}">
        <p14:creationId xmlns:p14="http://schemas.microsoft.com/office/powerpoint/2010/main" val="234445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2880" y="2967335"/>
            <a:ext cx="8306249" cy="1107996"/>
          </a:xfrm>
          <a:prstGeom prst="rect">
            <a:avLst/>
          </a:prstGeom>
          <a:noFill/>
        </p:spPr>
        <p:txBody>
          <a:bodyPr wrap="none" lIns="91440" tIns="45720" rIns="91440" bIns="45720">
            <a:spAutoFit/>
          </a:bodyPr>
          <a:lstStyle/>
          <a:p>
            <a:pPr algn="ctr"/>
            <a:r>
              <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II - Feature engineering</a:t>
            </a:r>
          </a:p>
        </p:txBody>
      </p:sp>
    </p:spTree>
    <p:extLst>
      <p:ext uri="{BB962C8B-B14F-4D97-AF65-F5344CB8AC3E}">
        <p14:creationId xmlns:p14="http://schemas.microsoft.com/office/powerpoint/2010/main" val="15227243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smtClean="0"/>
              <a:t>Feature Engineering (1/2)</a:t>
            </a:r>
            <a:r>
              <a:rPr lang="en-SG" altLang="en-US" sz="2500" b="1" dirty="0"/>
              <a:t/>
            </a:r>
            <a:br>
              <a:rPr lang="en-SG" altLang="en-US" sz="2500" b="1" dirty="0"/>
            </a:br>
            <a:r>
              <a:rPr lang="en-SG" altLang="en-US" sz="2500" b="1" dirty="0"/>
              <a:t/>
            </a:r>
            <a:br>
              <a:rPr lang="en-SG" altLang="en-US" sz="2500" b="1" dirty="0"/>
            </a:br>
            <a:r>
              <a:rPr lang="en-SG" altLang="en-US" sz="2500" b="1" dirty="0" smtClean="0"/>
              <a:t/>
            </a:r>
            <a:br>
              <a:rPr lang="en-SG" altLang="en-US" sz="2500" b="1" dirty="0" smtClean="0"/>
            </a:br>
            <a:r>
              <a:rPr lang="en-SG" altLang="en-US" sz="2500" dirty="0" smtClean="0">
                <a:sym typeface="+mn-ea"/>
              </a:rPr>
              <a:t>Processing missing Data</a:t>
            </a:r>
            <a:endParaRPr lang="en-SG" altLang="en-US" sz="2500" dirty="0">
              <a:sym typeface="+mn-ea"/>
            </a:endParaRPr>
          </a:p>
        </p:txBody>
      </p:sp>
      <p:sp>
        <p:nvSpPr>
          <p:cNvPr id="4" name="Footer Placeholder 3"/>
          <p:cNvSpPr>
            <a:spLocks noGrp="1"/>
          </p:cNvSpPr>
          <p:nvPr>
            <p:ph type="ftr" sz="quarter" idx="11"/>
          </p:nvPr>
        </p:nvSpPr>
        <p:spPr/>
        <p:txBody>
          <a:bodyPr/>
          <a:lstStyle/>
          <a:p>
            <a:fld id="{05690C65-9D62-41C8-A1AF-1B8C0E2B24F3}" type="slidenum">
              <a:rPr lang="en-US" smtClean="0"/>
              <a:t>23</a:t>
            </a:fld>
            <a:endParaRPr lang="en-US" dirty="0"/>
          </a:p>
        </p:txBody>
      </p:sp>
      <p:sp>
        <p:nvSpPr>
          <p:cNvPr id="11" name="Content Placeholder 2"/>
          <p:cNvSpPr>
            <a:spLocks noGrp="1"/>
          </p:cNvSpPr>
          <p:nvPr>
            <p:ph idx="1"/>
          </p:nvPr>
        </p:nvSpPr>
        <p:spPr>
          <a:xfrm>
            <a:off x="134990" y="2713382"/>
            <a:ext cx="4290151" cy="2102762"/>
          </a:xfrm>
        </p:spPr>
        <p:txBody>
          <a:bodyPr>
            <a:normAutofit fontScale="85000" lnSpcReduction="20000"/>
          </a:bodyPr>
          <a:lstStyle/>
          <a:p>
            <a:pPr algn="just"/>
            <a:r>
              <a:rPr lang="en-SG" sz="1600" b="1" dirty="0"/>
              <a:t>1 value is missing in the Paid &amp; Like columns and share has 4 missing</a:t>
            </a:r>
            <a:r>
              <a:rPr lang="en-SG" altLang="en-US" sz="1600" b="1" dirty="0" smtClean="0"/>
              <a:t> </a:t>
            </a:r>
            <a:r>
              <a:rPr lang="en-SG" altLang="en-US" sz="1600" b="1" dirty="0"/>
              <a:t>Embarked variable has missing 2 values. This is a small number. Simply </a:t>
            </a:r>
            <a:r>
              <a:rPr lang="en-SG" altLang="en-US" sz="1600" b="1" dirty="0" smtClean="0"/>
              <a:t>replacing </a:t>
            </a:r>
            <a:r>
              <a:rPr lang="en-SG" altLang="en-US" sz="1600" b="1" dirty="0"/>
              <a:t>them with the mode </a:t>
            </a:r>
            <a:r>
              <a:rPr lang="en-SG" altLang="en-US" sz="1600" b="1" dirty="0" smtClean="0"/>
              <a:t>age</a:t>
            </a:r>
          </a:p>
          <a:p>
            <a:pPr algn="just"/>
            <a:r>
              <a:rPr lang="en-SG" sz="1600" b="1" dirty="0"/>
              <a:t>Since there is very few missing data, it is decided that the miss data row will be </a:t>
            </a:r>
            <a:r>
              <a:rPr lang="en-SG" sz="1600" b="1" dirty="0" smtClean="0"/>
              <a:t>removed</a:t>
            </a:r>
          </a:p>
          <a:p>
            <a:pPr algn="just"/>
            <a:r>
              <a:rPr lang="en-SG" altLang="en-US" sz="1600" b="1" dirty="0" smtClean="0"/>
              <a:t>Type and Category columns will be using the </a:t>
            </a:r>
            <a:r>
              <a:rPr lang="en-SG" altLang="en-US" sz="1600" b="1" dirty="0" err="1" smtClean="0"/>
              <a:t>get_dummy</a:t>
            </a:r>
            <a:r>
              <a:rPr lang="en-SG" altLang="en-US" sz="1600" b="1" dirty="0" smtClean="0"/>
              <a:t> function to label encode since they are the category data type</a:t>
            </a:r>
            <a:endParaRPr lang="en-US" sz="1600" b="1" dirty="0"/>
          </a:p>
          <a:p>
            <a:pPr marL="0" indent="0" algn="just">
              <a:buNone/>
            </a:pPr>
            <a:endParaRPr lang="en-US" sz="1600" b="1" dirty="0"/>
          </a:p>
          <a:p>
            <a:pPr marL="0" indent="0" algn="just">
              <a:buNone/>
            </a:pPr>
            <a:endParaRPr lang="en-US" sz="1600" b="1" dirty="0"/>
          </a:p>
        </p:txBody>
      </p:sp>
      <p:pic>
        <p:nvPicPr>
          <p:cNvPr id="6" name="Picture 5"/>
          <p:cNvPicPr>
            <a:picLocks noChangeAspect="1"/>
          </p:cNvPicPr>
          <p:nvPr/>
        </p:nvPicPr>
        <p:blipFill>
          <a:blip r:embed="rId2"/>
          <a:stretch>
            <a:fillRect/>
          </a:stretch>
        </p:blipFill>
        <p:spPr>
          <a:xfrm>
            <a:off x="4686352" y="2358300"/>
            <a:ext cx="2339430" cy="4035516"/>
          </a:xfrm>
          <a:prstGeom prst="rect">
            <a:avLst/>
          </a:prstGeom>
        </p:spPr>
      </p:pic>
      <p:pic>
        <p:nvPicPr>
          <p:cNvPr id="8" name="Picture 7"/>
          <p:cNvPicPr>
            <a:picLocks noChangeAspect="1"/>
          </p:cNvPicPr>
          <p:nvPr/>
        </p:nvPicPr>
        <p:blipFill>
          <a:blip r:embed="rId3"/>
          <a:stretch>
            <a:fillRect/>
          </a:stretch>
        </p:blipFill>
        <p:spPr>
          <a:xfrm>
            <a:off x="9761414" y="2368992"/>
            <a:ext cx="1942857" cy="4152381"/>
          </a:xfrm>
          <a:prstGeom prst="rect">
            <a:avLst/>
          </a:prstGeom>
        </p:spPr>
      </p:pic>
      <p:sp>
        <p:nvSpPr>
          <p:cNvPr id="10" name="Rounded Rectangular Callout 9"/>
          <p:cNvSpPr/>
          <p:nvPr/>
        </p:nvSpPr>
        <p:spPr>
          <a:xfrm>
            <a:off x="7548203" y="2713382"/>
            <a:ext cx="1759226" cy="874644"/>
          </a:xfrm>
          <a:prstGeom prst="wedgeRoundRectCallout">
            <a:avLst>
              <a:gd name="adj1" fmla="val 72387"/>
              <a:gd name="adj2" fmla="val -386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1"/>
              <a:t>Final Features to be used for the prediction test</a:t>
            </a:r>
            <a:endParaRPr lang="en-US" sz="1600" b="1" dirty="0"/>
          </a:p>
        </p:txBody>
      </p:sp>
      <p:sp>
        <p:nvSpPr>
          <p:cNvPr id="13" name="Rounded Rectangular Callout 12"/>
          <p:cNvSpPr/>
          <p:nvPr/>
        </p:nvSpPr>
        <p:spPr>
          <a:xfrm>
            <a:off x="7479767" y="4257260"/>
            <a:ext cx="1827662" cy="874644"/>
          </a:xfrm>
          <a:prstGeom prst="wedgeRoundRectCallout">
            <a:avLst>
              <a:gd name="adj1" fmla="val -77895"/>
              <a:gd name="adj2" fmla="val -999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t>After removing missing data rows</a:t>
            </a:r>
            <a:endParaRPr lang="en-US" sz="16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fld id="{63C9334B-97D9-4678-8AB1-1C350D67FDCC}" type="slidenum">
              <a:rPr lang="en-US" smtClean="0"/>
              <a:t>24</a:t>
            </a:fld>
            <a:endParaRPr lang="en-US" dirty="0"/>
          </a:p>
        </p:txBody>
      </p:sp>
      <p:sp>
        <p:nvSpPr>
          <p:cNvPr id="7" name="Title 6"/>
          <p:cNvSpPr>
            <a:spLocks noGrp="1"/>
          </p:cNvSpPr>
          <p:nvPr>
            <p:ph type="title"/>
          </p:nvPr>
        </p:nvSpPr>
        <p:spPr/>
        <p:txBody>
          <a:bodyPr>
            <a:noAutofit/>
          </a:bodyPr>
          <a:lstStyle/>
          <a:p>
            <a:r>
              <a:rPr lang="en-SG" altLang="en-US" sz="2800" b="1" dirty="0"/>
              <a:t>Feature Engineering </a:t>
            </a:r>
            <a:r>
              <a:rPr lang="en-SG" altLang="en-US" sz="2800" b="1" dirty="0" smtClean="0"/>
              <a:t>(2/2</a:t>
            </a:r>
            <a:r>
              <a:rPr lang="en-SG" altLang="en-US" sz="2800" b="1" dirty="0"/>
              <a:t>)</a:t>
            </a:r>
            <a:r>
              <a:rPr lang="en-SG" altLang="en-US" sz="2400" b="1" dirty="0"/>
              <a:t/>
            </a:r>
            <a:br>
              <a:rPr lang="en-SG" altLang="en-US" sz="2400" b="1" dirty="0"/>
            </a:br>
            <a:r>
              <a:rPr lang="en-SG" altLang="en-US" sz="2400" b="1" dirty="0"/>
              <a:t/>
            </a:r>
            <a:br>
              <a:rPr lang="en-SG" altLang="en-US" sz="2400" b="1" dirty="0"/>
            </a:br>
            <a:r>
              <a:rPr lang="en-SG" altLang="en-US" sz="2400" b="1" dirty="0" smtClean="0"/>
              <a:t/>
            </a:r>
            <a:br>
              <a:rPr lang="en-SG" altLang="en-US" sz="2400" b="1" dirty="0" smtClean="0"/>
            </a:br>
            <a:r>
              <a:rPr lang="en-SG" altLang="en-US" sz="2400" dirty="0" smtClean="0"/>
              <a:t>Label encoding for category data</a:t>
            </a:r>
            <a:endParaRPr lang="en-SG" sz="2400" dirty="0"/>
          </a:p>
        </p:txBody>
      </p:sp>
      <p:sp>
        <p:nvSpPr>
          <p:cNvPr id="9" name="Rectangle 8"/>
          <p:cNvSpPr/>
          <p:nvPr/>
        </p:nvSpPr>
        <p:spPr>
          <a:xfrm>
            <a:off x="3817903" y="5081227"/>
            <a:ext cx="7223477" cy="646331"/>
          </a:xfrm>
          <a:prstGeom prst="rect">
            <a:avLst/>
          </a:prstGeom>
        </p:spPr>
        <p:txBody>
          <a:bodyPr wrap="square">
            <a:spAutoFit/>
          </a:bodyPr>
          <a:lstStyle/>
          <a:p>
            <a:r>
              <a:rPr lang="en-US" b="1" dirty="0"/>
              <a:t>Since, </a:t>
            </a:r>
            <a:r>
              <a:rPr lang="en-US" b="1" dirty="0" err="1"/>
              <a:t>sklearn</a:t>
            </a:r>
            <a:r>
              <a:rPr lang="en-US" b="1" dirty="0"/>
              <a:t> requires all inputs to be numeric, we should convert </a:t>
            </a:r>
            <a:r>
              <a:rPr lang="en-US" b="1" dirty="0" smtClean="0"/>
              <a:t>all our </a:t>
            </a:r>
            <a:r>
              <a:rPr lang="en-US" b="1" dirty="0"/>
              <a:t>categorical variables into numeric by encoding the categories. </a:t>
            </a:r>
          </a:p>
        </p:txBody>
      </p:sp>
      <p:pic>
        <p:nvPicPr>
          <p:cNvPr id="2" name="Picture 1"/>
          <p:cNvPicPr>
            <a:picLocks noChangeAspect="1"/>
          </p:cNvPicPr>
          <p:nvPr/>
        </p:nvPicPr>
        <p:blipFill>
          <a:blip r:embed="rId2"/>
          <a:stretch>
            <a:fillRect/>
          </a:stretch>
        </p:blipFill>
        <p:spPr>
          <a:xfrm>
            <a:off x="3696444" y="2637276"/>
            <a:ext cx="7425443" cy="2144533"/>
          </a:xfrm>
          <a:prstGeom prst="rect">
            <a:avLst/>
          </a:prstGeom>
        </p:spPr>
      </p:pic>
    </p:spTree>
    <p:extLst>
      <p:ext uri="{BB962C8B-B14F-4D97-AF65-F5344CB8AC3E}">
        <p14:creationId xmlns:p14="http://schemas.microsoft.com/office/powerpoint/2010/main" val="116683022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84316" y="2967335"/>
            <a:ext cx="4623382" cy="1107996"/>
          </a:xfrm>
          <a:prstGeom prst="rect">
            <a:avLst/>
          </a:prstGeom>
          <a:noFill/>
        </p:spPr>
        <p:txBody>
          <a:bodyPr wrap="none" lIns="91440" tIns="45720" rIns="91440" bIns="45720">
            <a:spAutoFit/>
          </a:bodyPr>
          <a:lstStyle/>
          <a:p>
            <a:pPr algn="ctr"/>
            <a:r>
              <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II - </a:t>
            </a:r>
            <a:r>
              <a:rPr lang="en-US" sz="6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Modeling</a:t>
            </a:r>
            <a:endPar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0326855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altLang="en-US" sz="2800" b="1" dirty="0" err="1" smtClean="0"/>
              <a:t>Modeling</a:t>
            </a:r>
            <a:r>
              <a:rPr lang="en-SG" altLang="en-US" sz="2800" b="1" dirty="0" smtClean="0"/>
              <a:t> (1/6)</a:t>
            </a:r>
            <a:r>
              <a:rPr lang="en-SG" altLang="en-US" sz="2400" b="1" dirty="0" smtClean="0"/>
              <a:t/>
            </a:r>
            <a:br>
              <a:rPr lang="en-SG" altLang="en-US" sz="2400" b="1" dirty="0" smtClean="0"/>
            </a:br>
            <a:r>
              <a:rPr lang="en-SG" altLang="en-US" sz="2400" b="1" dirty="0"/>
              <a:t/>
            </a:r>
            <a:br>
              <a:rPr lang="en-SG" altLang="en-US" sz="2400" b="1" dirty="0"/>
            </a:br>
            <a:r>
              <a:rPr lang="en-SG" altLang="en-US" sz="2400" b="1" dirty="0"/>
              <a:t/>
            </a:r>
            <a:br>
              <a:rPr lang="en-SG" altLang="en-US" sz="2400" b="1" dirty="0"/>
            </a:br>
            <a:r>
              <a:rPr lang="en-SG" altLang="en-US" sz="2400" dirty="0" smtClean="0">
                <a:sym typeface="+mn-ea"/>
              </a:rPr>
              <a:t>Importing the require modules for the </a:t>
            </a:r>
            <a:r>
              <a:rPr lang="en-SG" altLang="en-US" sz="2400" dirty="0" err="1" smtClean="0">
                <a:sym typeface="+mn-ea"/>
              </a:rPr>
              <a:t>modeling</a:t>
            </a:r>
            <a:endParaRPr lang="en-SG" altLang="en-US" sz="2000" b="1" dirty="0">
              <a:sym typeface="+mn-ea"/>
            </a:endParaRPr>
          </a:p>
        </p:txBody>
      </p:sp>
      <p:sp>
        <p:nvSpPr>
          <p:cNvPr id="8" name="Text Box 7"/>
          <p:cNvSpPr txBox="1"/>
          <p:nvPr/>
        </p:nvSpPr>
        <p:spPr>
          <a:xfrm>
            <a:off x="2933699" y="2273320"/>
            <a:ext cx="8770572" cy="923330"/>
          </a:xfrm>
          <a:prstGeom prst="rect">
            <a:avLst/>
          </a:prstGeom>
          <a:noFill/>
        </p:spPr>
        <p:txBody>
          <a:bodyPr wrap="square" rtlCol="0">
            <a:spAutoFit/>
          </a:bodyPr>
          <a:lstStyle/>
          <a:p>
            <a:pPr marL="285750" indent="-285750" algn="just">
              <a:buFont typeface="Arial" panose="020B0604020202020204" pitchFamily="34" charset="0"/>
              <a:buChar char="•"/>
            </a:pPr>
            <a:r>
              <a:rPr lang="en-SG" altLang="en-US" b="1" dirty="0" smtClean="0"/>
              <a:t>Next</a:t>
            </a:r>
            <a:r>
              <a:rPr lang="en-SG" altLang="en-US" b="1" dirty="0"/>
              <a:t>, we will import the required modules. Then we will define a generic </a:t>
            </a:r>
            <a:r>
              <a:rPr lang="en-SG" altLang="en-US" b="1" dirty="0" smtClean="0"/>
              <a:t>classification </a:t>
            </a:r>
            <a:r>
              <a:rPr lang="en-SG" altLang="en-US" b="1" dirty="0"/>
              <a:t>function, which takes a model as input and determines the </a:t>
            </a:r>
            <a:r>
              <a:rPr lang="en-SG" altLang="en-US" b="1" dirty="0" smtClean="0"/>
              <a:t>Accuracy </a:t>
            </a:r>
            <a:r>
              <a:rPr lang="en-SG" altLang="en-US" b="1" dirty="0"/>
              <a:t>and Cross-Validation scores.</a:t>
            </a:r>
          </a:p>
        </p:txBody>
      </p:sp>
      <p:sp>
        <p:nvSpPr>
          <p:cNvPr id="4" name="Footer Placeholder 3"/>
          <p:cNvSpPr>
            <a:spLocks noGrp="1"/>
          </p:cNvSpPr>
          <p:nvPr>
            <p:ph type="ftr" sz="quarter" idx="11"/>
          </p:nvPr>
        </p:nvSpPr>
        <p:spPr/>
        <p:txBody>
          <a:bodyPr/>
          <a:lstStyle/>
          <a:p>
            <a:fld id="{C8AA142C-982A-42EA-B7BE-92040BEC0443}" type="slidenum">
              <a:rPr lang="en-US" smtClean="0"/>
              <a:t>26</a:t>
            </a:fld>
            <a:endParaRPr lang="en-US" dirty="0"/>
          </a:p>
        </p:txBody>
      </p:sp>
      <p:sp>
        <p:nvSpPr>
          <p:cNvPr id="6" name="Text Box 7"/>
          <p:cNvSpPr txBox="1"/>
          <p:nvPr/>
        </p:nvSpPr>
        <p:spPr>
          <a:xfrm>
            <a:off x="2933699" y="3163253"/>
            <a:ext cx="8770572" cy="2585323"/>
          </a:xfrm>
          <a:prstGeom prst="rect">
            <a:avLst/>
          </a:prstGeom>
          <a:noFill/>
        </p:spPr>
        <p:txBody>
          <a:bodyPr wrap="square" rtlCol="0">
            <a:spAutoFit/>
          </a:bodyPr>
          <a:lstStyle/>
          <a:p>
            <a:pPr marL="285750" indent="-285750" algn="just">
              <a:buFont typeface="Arial" panose="020B0604020202020204" pitchFamily="34" charset="0"/>
              <a:buChar char="•"/>
            </a:pPr>
            <a:r>
              <a:rPr lang="en-SG" altLang="en-US" b="1" dirty="0" smtClean="0"/>
              <a:t>Import models from </a:t>
            </a:r>
            <a:r>
              <a:rPr lang="en-SG" altLang="en-US" b="1" dirty="0" err="1" smtClean="0"/>
              <a:t>scikit</a:t>
            </a:r>
            <a:r>
              <a:rPr lang="en-SG" altLang="en-US" b="1" dirty="0" smtClean="0"/>
              <a:t> learn module:</a:t>
            </a:r>
          </a:p>
          <a:p>
            <a:pPr marL="742950" lvl="1" indent="-285750" algn="just">
              <a:buFont typeface="Arial" panose="020B0604020202020204" pitchFamily="34" charset="0"/>
              <a:buChar char="•"/>
            </a:pPr>
            <a:r>
              <a:rPr lang="en-SG" altLang="en-US" b="1" dirty="0"/>
              <a:t>from </a:t>
            </a:r>
            <a:r>
              <a:rPr lang="en-SG" altLang="en-US" b="1" dirty="0" err="1"/>
              <a:t>sklearn.linear_model</a:t>
            </a:r>
            <a:r>
              <a:rPr lang="en-SG" altLang="en-US" b="1" dirty="0"/>
              <a:t> import </a:t>
            </a:r>
            <a:r>
              <a:rPr lang="en-SG" altLang="en-US" b="1" dirty="0" err="1" smtClean="0"/>
              <a:t>LinearRegression</a:t>
            </a:r>
            <a:r>
              <a:rPr lang="en-SG" altLang="en-US" b="1" dirty="0" smtClean="0"/>
              <a:t>, Lasso</a:t>
            </a:r>
          </a:p>
          <a:p>
            <a:pPr marL="742950" lvl="1" indent="-285750" algn="just">
              <a:buFont typeface="Arial" panose="020B0604020202020204" pitchFamily="34" charset="0"/>
              <a:buChar char="•"/>
            </a:pPr>
            <a:r>
              <a:rPr lang="en-SG" altLang="en-US" b="1" dirty="0"/>
              <a:t>from </a:t>
            </a:r>
            <a:r>
              <a:rPr lang="en-SG" altLang="en-US" b="1" dirty="0" err="1"/>
              <a:t>sklearn.svm</a:t>
            </a:r>
            <a:r>
              <a:rPr lang="en-SG" altLang="en-US" b="1" dirty="0"/>
              <a:t> import SVC</a:t>
            </a:r>
          </a:p>
          <a:p>
            <a:pPr marL="742950" lvl="1" indent="-285750" algn="just">
              <a:buFont typeface="Arial" panose="020B0604020202020204" pitchFamily="34" charset="0"/>
              <a:buChar char="•"/>
            </a:pPr>
            <a:r>
              <a:rPr lang="en-SG" altLang="en-US" b="1" dirty="0"/>
              <a:t>from </a:t>
            </a:r>
            <a:r>
              <a:rPr lang="en-SG" altLang="en-US" b="1" dirty="0" err="1"/>
              <a:t>sklearn.model_selection</a:t>
            </a:r>
            <a:r>
              <a:rPr lang="en-SG" altLang="en-US" b="1" dirty="0"/>
              <a:t> import </a:t>
            </a:r>
            <a:r>
              <a:rPr lang="en-SG" altLang="en-US" b="1" dirty="0" err="1"/>
              <a:t>KFold</a:t>
            </a:r>
            <a:r>
              <a:rPr lang="en-SG" altLang="en-US" b="1" dirty="0"/>
              <a:t>   #For K-fold cross validation</a:t>
            </a:r>
          </a:p>
          <a:p>
            <a:pPr marL="742950" lvl="1" indent="-285750" algn="just">
              <a:buFont typeface="Arial" panose="020B0604020202020204" pitchFamily="34" charset="0"/>
              <a:buChar char="•"/>
            </a:pPr>
            <a:r>
              <a:rPr lang="en-SG" altLang="en-US" b="1" dirty="0"/>
              <a:t>from </a:t>
            </a:r>
            <a:r>
              <a:rPr lang="en-SG" altLang="en-US" b="1" dirty="0" err="1"/>
              <a:t>sklearn.tree</a:t>
            </a:r>
            <a:r>
              <a:rPr lang="en-SG" altLang="en-US" b="1" dirty="0"/>
              <a:t> import </a:t>
            </a:r>
            <a:r>
              <a:rPr lang="en-SG" altLang="en-US" b="1" dirty="0" err="1"/>
              <a:t>DecisionTreeRegressor</a:t>
            </a:r>
            <a:r>
              <a:rPr lang="en-SG" altLang="en-US" b="1" dirty="0"/>
              <a:t>, </a:t>
            </a:r>
            <a:r>
              <a:rPr lang="en-SG" altLang="en-US" b="1" dirty="0" err="1"/>
              <a:t>export_graphviz</a:t>
            </a:r>
            <a:endParaRPr lang="en-SG" altLang="en-US" b="1" dirty="0"/>
          </a:p>
          <a:p>
            <a:pPr marL="742950" lvl="1" indent="-285750" algn="just">
              <a:buFont typeface="Arial" panose="020B0604020202020204" pitchFamily="34" charset="0"/>
              <a:buChar char="•"/>
            </a:pPr>
            <a:r>
              <a:rPr lang="en-SG" altLang="en-US" b="1" dirty="0"/>
              <a:t>from </a:t>
            </a:r>
            <a:r>
              <a:rPr lang="en-SG" altLang="en-US" b="1" dirty="0" err="1"/>
              <a:t>sklearn.ensemble.gradient_boosting</a:t>
            </a:r>
            <a:r>
              <a:rPr lang="en-SG" altLang="en-US" b="1" dirty="0"/>
              <a:t> import </a:t>
            </a:r>
            <a:r>
              <a:rPr lang="en-SG" altLang="en-US" b="1" dirty="0" err="1"/>
              <a:t>GradientBoostingClassifier</a:t>
            </a:r>
            <a:endParaRPr lang="en-SG" altLang="en-US" b="1" dirty="0"/>
          </a:p>
          <a:p>
            <a:pPr marL="742950" lvl="1" indent="-285750" algn="just">
              <a:buFont typeface="Arial" panose="020B0604020202020204" pitchFamily="34" charset="0"/>
              <a:buChar char="•"/>
            </a:pPr>
            <a:r>
              <a:rPr lang="en-SG" altLang="en-US" b="1" dirty="0"/>
              <a:t>from </a:t>
            </a:r>
            <a:r>
              <a:rPr lang="en-SG" altLang="en-US" b="1" dirty="0" err="1"/>
              <a:t>sklearn.ensemble</a:t>
            </a:r>
            <a:r>
              <a:rPr lang="en-SG" altLang="en-US" b="1" dirty="0"/>
              <a:t> import </a:t>
            </a:r>
            <a:r>
              <a:rPr lang="en-SG" altLang="en-US" b="1" dirty="0" err="1"/>
              <a:t>RandomForestRegressor</a:t>
            </a:r>
            <a:endParaRPr lang="en-SG" altLang="en-US" b="1" dirty="0"/>
          </a:p>
          <a:p>
            <a:pPr marL="742950" lvl="1" indent="-285750" algn="just">
              <a:buFont typeface="Arial" panose="020B0604020202020204" pitchFamily="34" charset="0"/>
              <a:buChar char="•"/>
            </a:pPr>
            <a:r>
              <a:rPr lang="en-SG" altLang="en-US" b="1" dirty="0"/>
              <a:t>from </a:t>
            </a:r>
            <a:r>
              <a:rPr lang="en-SG" altLang="en-US" b="1" dirty="0" err="1"/>
              <a:t>sklearn.dummy</a:t>
            </a:r>
            <a:r>
              <a:rPr lang="en-SG" altLang="en-US" b="1" dirty="0"/>
              <a:t> import </a:t>
            </a:r>
            <a:r>
              <a:rPr lang="en-SG" altLang="en-US" b="1" dirty="0" err="1"/>
              <a:t>DummyRegressor</a:t>
            </a:r>
            <a:endParaRPr lang="en-SG" altLang="en-US" b="1" dirty="0"/>
          </a:p>
          <a:p>
            <a:pPr marL="742950" lvl="1" indent="-285750" algn="just">
              <a:buFont typeface="Arial" panose="020B0604020202020204" pitchFamily="34" charset="0"/>
              <a:buChar char="•"/>
            </a:pPr>
            <a:r>
              <a:rPr lang="en-SG" altLang="en-US" b="1" dirty="0" smtClean="0"/>
              <a:t>from </a:t>
            </a:r>
            <a:r>
              <a:rPr lang="en-SG" altLang="en-US" b="1" dirty="0" err="1"/>
              <a:t>sklearn</a:t>
            </a:r>
            <a:r>
              <a:rPr lang="en-SG" altLang="en-US" b="1" dirty="0"/>
              <a:t> import metrics</a:t>
            </a:r>
          </a:p>
        </p:txBody>
      </p:sp>
    </p:spTree>
    <p:extLst>
      <p:ext uri="{BB962C8B-B14F-4D97-AF65-F5344CB8AC3E}">
        <p14:creationId xmlns:p14="http://schemas.microsoft.com/office/powerpoint/2010/main" val="4079377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err="1"/>
              <a:t>Modeling</a:t>
            </a:r>
            <a:r>
              <a:rPr lang="en-SG" altLang="en-US" sz="3100" b="1" dirty="0"/>
              <a:t> </a:t>
            </a:r>
            <a:r>
              <a:rPr lang="en-SG" altLang="en-US" sz="3100" b="1" dirty="0" smtClean="0"/>
              <a:t>(</a:t>
            </a:r>
            <a:r>
              <a:rPr lang="en-SG" altLang="en-US" sz="3100" b="1" dirty="0"/>
              <a:t>2</a:t>
            </a:r>
            <a:r>
              <a:rPr lang="en-SG" altLang="en-US" sz="3100" b="1" dirty="0" smtClean="0"/>
              <a:t>/6)</a:t>
            </a:r>
            <a:r>
              <a:rPr lang="en-SG" altLang="en-US" sz="2800" b="1" dirty="0" smtClean="0"/>
              <a:t/>
            </a:r>
            <a:br>
              <a:rPr lang="en-SG" altLang="en-US" sz="2800" b="1" dirty="0" smtClean="0"/>
            </a:br>
            <a:r>
              <a:rPr lang="en-SG" altLang="en-US" sz="2800" b="1" dirty="0" smtClean="0"/>
              <a:t/>
            </a:r>
            <a:br>
              <a:rPr lang="en-SG" altLang="en-US" sz="2800" b="1" dirty="0" smtClean="0"/>
            </a:br>
            <a:r>
              <a:rPr lang="en-SG" altLang="en-US" sz="2800" b="1" dirty="0"/>
              <a:t/>
            </a:r>
            <a:br>
              <a:rPr lang="en-SG" altLang="en-US" sz="2800" b="1" dirty="0"/>
            </a:br>
            <a:r>
              <a:rPr lang="en-SG" altLang="en-US" sz="2400" dirty="0" smtClean="0">
                <a:sym typeface="+mn-ea"/>
              </a:rPr>
              <a:t>Algorithm Selection</a:t>
            </a:r>
            <a:endParaRPr lang="en-US" sz="2400" dirty="0"/>
          </a:p>
        </p:txBody>
      </p:sp>
      <p:sp>
        <p:nvSpPr>
          <p:cNvPr id="5" name="Footer Placeholder 4"/>
          <p:cNvSpPr>
            <a:spLocks noGrp="1"/>
          </p:cNvSpPr>
          <p:nvPr>
            <p:ph type="ftr" sz="quarter" idx="11"/>
          </p:nvPr>
        </p:nvSpPr>
        <p:spPr/>
        <p:txBody>
          <a:bodyPr/>
          <a:lstStyle/>
          <a:p>
            <a:fld id="{A160BD9E-125C-4492-929E-EB62006F8BE5}" type="slidenum">
              <a:rPr lang="en-US" smtClean="0"/>
              <a:pPr/>
              <a:t>27</a:t>
            </a:fld>
            <a:endParaRPr lang="en-US" dirty="0"/>
          </a:p>
        </p:txBody>
      </p:sp>
      <p:pic>
        <p:nvPicPr>
          <p:cNvPr id="3" name="Picture 2"/>
          <p:cNvPicPr>
            <a:picLocks noChangeAspect="1"/>
          </p:cNvPicPr>
          <p:nvPr/>
        </p:nvPicPr>
        <p:blipFill>
          <a:blip r:embed="rId2"/>
          <a:stretch>
            <a:fillRect/>
          </a:stretch>
        </p:blipFill>
        <p:spPr>
          <a:xfrm>
            <a:off x="3705058" y="2560329"/>
            <a:ext cx="6378979" cy="3489356"/>
          </a:xfrm>
          <a:prstGeom prst="rect">
            <a:avLst/>
          </a:prstGeom>
        </p:spPr>
      </p:pic>
    </p:spTree>
    <p:extLst>
      <p:ext uri="{BB962C8B-B14F-4D97-AF65-F5344CB8AC3E}">
        <p14:creationId xmlns:p14="http://schemas.microsoft.com/office/powerpoint/2010/main" val="1994593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altLang="en-US" sz="2800" b="1" dirty="0" err="1"/>
              <a:t>Modeling</a:t>
            </a:r>
            <a:r>
              <a:rPr lang="en-SG" altLang="en-US" sz="2800" b="1" dirty="0"/>
              <a:t> </a:t>
            </a:r>
            <a:r>
              <a:rPr lang="en-SG" altLang="en-US" sz="2800" b="1" dirty="0" smtClean="0"/>
              <a:t>(</a:t>
            </a:r>
            <a:r>
              <a:rPr lang="en-SG" altLang="en-US" sz="2800" b="1" dirty="0"/>
              <a:t>3</a:t>
            </a:r>
            <a:r>
              <a:rPr lang="en-SG" altLang="en-US" sz="2800" b="1" dirty="0" smtClean="0"/>
              <a:t>/6)</a:t>
            </a:r>
            <a:r>
              <a:rPr lang="en-SG" altLang="en-US" sz="2400" b="1" dirty="0" smtClean="0"/>
              <a:t/>
            </a:r>
            <a:br>
              <a:rPr lang="en-SG" altLang="en-US" sz="2400" b="1" dirty="0" smtClean="0"/>
            </a:br>
            <a:r>
              <a:rPr lang="en-SG" altLang="en-US" sz="2400" b="1" dirty="0"/>
              <a:t/>
            </a:r>
            <a:br>
              <a:rPr lang="en-SG" altLang="en-US" sz="2400" b="1" dirty="0"/>
            </a:br>
            <a:r>
              <a:rPr lang="en-SG" altLang="en-US" sz="2400" b="1" dirty="0"/>
              <a:t/>
            </a:r>
            <a:br>
              <a:rPr lang="en-SG" altLang="en-US" sz="2400" b="1" dirty="0"/>
            </a:br>
            <a:r>
              <a:rPr lang="en-SG" altLang="en-US" sz="2400" dirty="0" smtClean="0">
                <a:sym typeface="+mn-ea"/>
              </a:rPr>
              <a:t>Testing of features selection</a:t>
            </a:r>
            <a:endParaRPr lang="en-SG" altLang="en-US" sz="2000" b="1" dirty="0">
              <a:sym typeface="+mn-ea"/>
            </a:endParaRPr>
          </a:p>
        </p:txBody>
      </p:sp>
      <p:sp>
        <p:nvSpPr>
          <p:cNvPr id="8" name="Text Box 7"/>
          <p:cNvSpPr txBox="1"/>
          <p:nvPr/>
        </p:nvSpPr>
        <p:spPr>
          <a:xfrm>
            <a:off x="2933700" y="2358672"/>
            <a:ext cx="8656321" cy="4031873"/>
          </a:xfrm>
          <a:prstGeom prst="rect">
            <a:avLst/>
          </a:prstGeom>
          <a:noFill/>
        </p:spPr>
        <p:txBody>
          <a:bodyPr wrap="square" rtlCol="0">
            <a:spAutoFit/>
          </a:bodyPr>
          <a:lstStyle/>
          <a:p>
            <a:pPr marL="285750" indent="-285750" algn="just">
              <a:buFont typeface="Arial" panose="020B0604020202020204" pitchFamily="34" charset="0"/>
              <a:buChar char="•"/>
            </a:pPr>
            <a:r>
              <a:rPr lang="en-US" altLang="en-US" sz="1400" b="1" dirty="0" smtClean="0"/>
              <a:t>Four set of different number of features will used for the test on all the 5 algorithms</a:t>
            </a:r>
          </a:p>
          <a:p>
            <a:pPr marL="742950" lvl="1" indent="-285750" algn="just">
              <a:buFont typeface="Arial" panose="020B0604020202020204" pitchFamily="34" charset="0"/>
              <a:buChar char="•"/>
            </a:pPr>
            <a:r>
              <a:rPr lang="en-US" altLang="en-US" sz="1400" b="1" dirty="0" smtClean="0"/>
              <a:t>['</a:t>
            </a:r>
            <a:r>
              <a:rPr lang="en-US" altLang="en-US" sz="1400" b="1" dirty="0" err="1" smtClean="0"/>
              <a:t>Page_Likes</a:t>
            </a:r>
            <a:r>
              <a:rPr lang="en-US" altLang="en-US" sz="1400" b="1" dirty="0"/>
              <a:t>', 'Month', 'Weekday', 'Hour', 'Paid', </a:t>
            </a:r>
            <a:r>
              <a:rPr lang="en-US" altLang="en-US" sz="1400" b="1" dirty="0" smtClean="0"/>
              <a:t>'Type’, 'Category'] </a:t>
            </a:r>
          </a:p>
          <a:p>
            <a:pPr marL="742950" lvl="1" indent="-285750" algn="just">
              <a:buFont typeface="Arial" panose="020B0604020202020204" pitchFamily="34" charset="0"/>
              <a:buChar char="•"/>
            </a:pPr>
            <a:r>
              <a:rPr lang="en-US" altLang="en-US" sz="1400" b="1" dirty="0">
                <a:solidFill>
                  <a:srgbClr val="FF0000"/>
                </a:solidFill>
              </a:rPr>
              <a:t>['</a:t>
            </a:r>
            <a:r>
              <a:rPr lang="en-US" altLang="en-US" sz="1400" b="1" dirty="0" err="1">
                <a:solidFill>
                  <a:srgbClr val="FF0000"/>
                </a:solidFill>
              </a:rPr>
              <a:t>Page_Likes</a:t>
            </a:r>
            <a:r>
              <a:rPr lang="en-US" altLang="en-US" sz="1400" b="1" dirty="0">
                <a:solidFill>
                  <a:srgbClr val="FF0000"/>
                </a:solidFill>
              </a:rPr>
              <a:t>', </a:t>
            </a:r>
            <a:r>
              <a:rPr lang="en-US" altLang="en-US" sz="1400" b="1" dirty="0" smtClean="0">
                <a:solidFill>
                  <a:srgbClr val="FF0000"/>
                </a:solidFill>
              </a:rPr>
              <a:t>'Weekday</a:t>
            </a:r>
            <a:r>
              <a:rPr lang="en-US" altLang="en-US" sz="1400" b="1" dirty="0">
                <a:solidFill>
                  <a:srgbClr val="FF0000"/>
                </a:solidFill>
              </a:rPr>
              <a:t>', 'Hour', 'Paid', 'Category</a:t>
            </a:r>
            <a:r>
              <a:rPr lang="en-US" altLang="en-US" sz="1400" b="1" dirty="0" smtClean="0">
                <a:solidFill>
                  <a:srgbClr val="FF0000"/>
                </a:solidFill>
              </a:rPr>
              <a:t>'] </a:t>
            </a:r>
            <a:r>
              <a:rPr lang="en-US" altLang="en-US" sz="1400" b="1" dirty="0">
                <a:solidFill>
                  <a:srgbClr val="FF0000"/>
                </a:solidFill>
              </a:rPr>
              <a:t>– Selected as the best results</a:t>
            </a:r>
            <a:endParaRPr lang="en-US" altLang="en-US" sz="1400" b="1" dirty="0"/>
          </a:p>
          <a:p>
            <a:pPr marL="742950" lvl="1" indent="-285750" algn="just">
              <a:buFont typeface="Arial" panose="020B0604020202020204" pitchFamily="34" charset="0"/>
              <a:buChar char="•"/>
            </a:pPr>
            <a:r>
              <a:rPr lang="en-US" altLang="en-US" sz="1400" b="1" dirty="0" smtClean="0"/>
              <a:t>[</a:t>
            </a:r>
            <a:r>
              <a:rPr lang="en-US" altLang="en-US" sz="1400" b="1" dirty="0"/>
              <a:t>'</a:t>
            </a:r>
            <a:r>
              <a:rPr lang="en-US" altLang="en-US" sz="1400" b="1" dirty="0" err="1"/>
              <a:t>Page_Likes</a:t>
            </a:r>
            <a:r>
              <a:rPr lang="en-US" altLang="en-US" sz="1400" b="1" dirty="0"/>
              <a:t>', 'Month', 'Weekday', 'Hour', 'Paid</a:t>
            </a:r>
            <a:r>
              <a:rPr lang="en-US" altLang="en-US" sz="1400" b="1" dirty="0" smtClean="0"/>
              <a:t>'] </a:t>
            </a:r>
          </a:p>
          <a:p>
            <a:pPr marL="742950" lvl="1" indent="-285750" algn="just">
              <a:buFont typeface="Arial" panose="020B0604020202020204" pitchFamily="34" charset="0"/>
              <a:buChar char="•"/>
            </a:pPr>
            <a:r>
              <a:rPr lang="en-US" altLang="en-US" sz="1400" b="1" dirty="0" smtClean="0"/>
              <a:t>[</a:t>
            </a:r>
            <a:r>
              <a:rPr lang="en-US" altLang="en-US" sz="1400" b="1" dirty="0"/>
              <a:t>'</a:t>
            </a:r>
            <a:r>
              <a:rPr lang="en-US" altLang="en-US" sz="1400" b="1" dirty="0" err="1"/>
              <a:t>Page_Likes</a:t>
            </a:r>
            <a:r>
              <a:rPr lang="en-US" altLang="en-US" sz="1400" b="1" dirty="0"/>
              <a:t>', 'Month', 'Weekday', 'Hour</a:t>
            </a:r>
            <a:r>
              <a:rPr lang="en-US" altLang="en-US" sz="1400" b="1" dirty="0" smtClean="0"/>
              <a:t>']</a:t>
            </a:r>
          </a:p>
          <a:p>
            <a:pPr marL="285750" indent="-285750" algn="just">
              <a:buFont typeface="Arial" panose="020B0604020202020204" pitchFamily="34" charset="0"/>
              <a:buChar char="•"/>
            </a:pPr>
            <a:r>
              <a:rPr lang="en-US" altLang="en-US" sz="1400" b="1" dirty="0" smtClean="0"/>
              <a:t>These sets are selected is due to that for the 7 features test results shows that the top 5 features weightage are the </a:t>
            </a:r>
            <a:r>
              <a:rPr lang="en-US" altLang="en-US" sz="1400" b="1" dirty="0"/>
              <a:t>'</a:t>
            </a:r>
            <a:r>
              <a:rPr lang="en-US" altLang="en-US" sz="1400" b="1" dirty="0" err="1"/>
              <a:t>Page_Likes</a:t>
            </a:r>
            <a:r>
              <a:rPr lang="en-US" altLang="en-US" sz="1400" b="1" dirty="0"/>
              <a:t>', </a:t>
            </a:r>
            <a:r>
              <a:rPr lang="en-US" altLang="en-US" sz="1400" b="1" dirty="0" smtClean="0"/>
              <a:t>'Weekday</a:t>
            </a:r>
            <a:r>
              <a:rPr lang="en-US" altLang="en-US" sz="1400" b="1" dirty="0"/>
              <a:t>', </a:t>
            </a:r>
            <a:r>
              <a:rPr lang="en-US" altLang="en-US" sz="1400" b="1" dirty="0" smtClean="0"/>
              <a:t>'</a:t>
            </a:r>
            <a:r>
              <a:rPr lang="en-US" altLang="en-US" sz="1400" b="1" dirty="0" err="1" smtClean="0"/>
              <a:t>Hour‘,’Paid</a:t>
            </a:r>
            <a:r>
              <a:rPr lang="en-US" altLang="en-US" sz="1400" b="1" dirty="0" smtClean="0"/>
              <a:t>’ &amp; ‘Category’. This set of test is to see if the other 2 is redundant. Results shows that the top 6 yield lower results than the top </a:t>
            </a:r>
            <a:r>
              <a:rPr lang="en-US" altLang="en-US" sz="1400" b="1" dirty="0"/>
              <a:t>3</a:t>
            </a:r>
            <a:r>
              <a:rPr lang="en-US" altLang="en-US" sz="1400" b="1" dirty="0" smtClean="0"/>
              <a:t> &amp; 3 and the Top 5 features yield the highest results.</a:t>
            </a:r>
          </a:p>
          <a:p>
            <a:pPr marL="285750" indent="-285750" algn="just">
              <a:buFont typeface="Arial" panose="020B0604020202020204" pitchFamily="34" charset="0"/>
              <a:buChar char="•"/>
            </a:pPr>
            <a:r>
              <a:rPr lang="en-US" altLang="en-US" sz="1400" b="1" dirty="0" smtClean="0"/>
              <a:t>Dummy </a:t>
            </a:r>
            <a:r>
              <a:rPr lang="en-US" altLang="en-US" sz="1400" b="1" dirty="0" err="1" smtClean="0"/>
              <a:t>Regressor</a:t>
            </a:r>
            <a:r>
              <a:rPr lang="en-US" altLang="en-US" sz="1400" b="1" dirty="0" smtClean="0"/>
              <a:t> is used as the baseline for comparison</a:t>
            </a:r>
          </a:p>
          <a:p>
            <a:pPr marL="285750" indent="-285750" algn="just">
              <a:buFont typeface="Arial" panose="020B0604020202020204" pitchFamily="34" charset="0"/>
              <a:buChar char="•"/>
            </a:pPr>
            <a:r>
              <a:rPr lang="en-US" altLang="en-US" sz="1400" b="1" dirty="0"/>
              <a:t>5</a:t>
            </a:r>
            <a:r>
              <a:rPr lang="en-US" altLang="en-US" sz="1400" b="1" dirty="0" smtClean="0"/>
              <a:t> different algorithm are used for comparison to see which can offer the best </a:t>
            </a:r>
            <a:r>
              <a:rPr lang="en-US" altLang="en-US" sz="1400" b="1" dirty="0" err="1" smtClean="0"/>
              <a:t>perofmance</a:t>
            </a:r>
            <a:r>
              <a:rPr lang="en-US" altLang="en-US" sz="1400" b="1" dirty="0" smtClean="0"/>
              <a:t> results as follow:</a:t>
            </a:r>
          </a:p>
          <a:p>
            <a:pPr marL="1257300" lvl="2" indent="-342900">
              <a:buFont typeface="+mj-lt"/>
              <a:buAutoNum type="arabicPeriod"/>
            </a:pPr>
            <a:r>
              <a:rPr lang="en-SG" sz="1200" dirty="0"/>
              <a:t>Logistic Regression</a:t>
            </a:r>
          </a:p>
          <a:p>
            <a:pPr marL="1257300" lvl="2" indent="-342900">
              <a:buFont typeface="+mj-lt"/>
              <a:buAutoNum type="arabicPeriod"/>
            </a:pPr>
            <a:r>
              <a:rPr lang="en-SG" sz="1200" dirty="0"/>
              <a:t>Random Forest </a:t>
            </a:r>
            <a:r>
              <a:rPr lang="en-SG" sz="1200" dirty="0" err="1" smtClean="0"/>
              <a:t>Regressor</a:t>
            </a:r>
            <a:r>
              <a:rPr lang="en-SG" sz="1200" dirty="0" smtClean="0"/>
              <a:t> </a:t>
            </a:r>
            <a:endParaRPr lang="en-SG" sz="1200" dirty="0"/>
          </a:p>
          <a:p>
            <a:pPr marL="1257300" lvl="2" indent="-342900">
              <a:buFont typeface="+mj-lt"/>
              <a:buAutoNum type="arabicPeriod"/>
            </a:pPr>
            <a:r>
              <a:rPr lang="en-SG" sz="1200" dirty="0"/>
              <a:t>Decision Tree </a:t>
            </a:r>
            <a:r>
              <a:rPr lang="en-SG" sz="1200" dirty="0" err="1" smtClean="0"/>
              <a:t>Regressor</a:t>
            </a:r>
            <a:endParaRPr lang="en-SG" sz="1200" dirty="0" smtClean="0"/>
          </a:p>
          <a:p>
            <a:pPr marL="1257300" lvl="2" indent="-342900">
              <a:buFont typeface="+mj-lt"/>
              <a:buAutoNum type="arabicPeriod"/>
            </a:pPr>
            <a:r>
              <a:rPr lang="en-SG" sz="1200" dirty="0" smtClean="0"/>
              <a:t>Lasso</a:t>
            </a:r>
          </a:p>
          <a:p>
            <a:pPr marL="1257300" lvl="2" indent="-342900">
              <a:buFont typeface="+mj-lt"/>
              <a:buAutoNum type="arabicPeriod"/>
            </a:pPr>
            <a:r>
              <a:rPr lang="en-SG" sz="1200" dirty="0" smtClean="0"/>
              <a:t>Support Vector Machine</a:t>
            </a:r>
            <a:endParaRPr lang="en-SG" sz="1200" dirty="0"/>
          </a:p>
          <a:p>
            <a:pPr marL="285750" indent="-285750" algn="just">
              <a:buFont typeface="Arial" panose="020B0604020202020204" pitchFamily="34" charset="0"/>
              <a:buChar char="•"/>
            </a:pPr>
            <a:r>
              <a:rPr lang="en-US" altLang="en-US" sz="1400" b="1" dirty="0" smtClean="0"/>
              <a:t>From the test result in the next slide, it shows that SVM with RBF Kernel using the top </a:t>
            </a:r>
            <a:r>
              <a:rPr lang="en-US" altLang="en-US" sz="1400" b="1" dirty="0"/>
              <a:t>5</a:t>
            </a:r>
            <a:r>
              <a:rPr lang="en-US" altLang="en-US" sz="1400" b="1" dirty="0" smtClean="0"/>
              <a:t> features has the most suitable scores, hence it is selected as the final algorithm for the prediction</a:t>
            </a:r>
          </a:p>
          <a:p>
            <a:pPr marL="285750" indent="-285750" algn="just">
              <a:buFont typeface="Arial" panose="020B0604020202020204" pitchFamily="34" charset="0"/>
              <a:buChar char="•"/>
            </a:pPr>
            <a:r>
              <a:rPr lang="en-SG" altLang="en-US" sz="1400" b="1" dirty="0"/>
              <a:t>A 10-fold </a:t>
            </a:r>
            <a:r>
              <a:rPr lang="en-SG" altLang="en-US" sz="1400" b="1" dirty="0" smtClean="0"/>
              <a:t>cross-validation using </a:t>
            </a:r>
            <a:r>
              <a:rPr lang="en-SG" altLang="en-US" sz="1400" b="1" dirty="0" err="1" smtClean="0"/>
              <a:t>Kfold</a:t>
            </a:r>
            <a:r>
              <a:rPr lang="en-SG" altLang="en-US" sz="1400" b="1" dirty="0" smtClean="0"/>
              <a:t>  </a:t>
            </a:r>
            <a:r>
              <a:rPr lang="en-SG" altLang="en-US" sz="1400" b="1" dirty="0"/>
              <a:t>test harness is used to demonstrate each metric</a:t>
            </a:r>
            <a:endParaRPr lang="en-US" altLang="en-US" sz="1400" b="1" dirty="0"/>
          </a:p>
        </p:txBody>
      </p:sp>
      <p:sp>
        <p:nvSpPr>
          <p:cNvPr id="4" name="Footer Placeholder 3"/>
          <p:cNvSpPr>
            <a:spLocks noGrp="1"/>
          </p:cNvSpPr>
          <p:nvPr>
            <p:ph type="ftr" sz="quarter" idx="11"/>
          </p:nvPr>
        </p:nvSpPr>
        <p:spPr/>
        <p:txBody>
          <a:bodyPr/>
          <a:lstStyle/>
          <a:p>
            <a:fld id="{C8AA142C-982A-42EA-B7BE-92040BEC0443}" type="slidenum">
              <a:rPr lang="en-US" smtClean="0"/>
              <a:t>28</a:t>
            </a:fld>
            <a:endParaRPr lang="en-US" dirty="0"/>
          </a:p>
        </p:txBody>
      </p:sp>
    </p:spTree>
    <p:extLst>
      <p:ext uri="{BB962C8B-B14F-4D97-AF65-F5344CB8AC3E}">
        <p14:creationId xmlns:p14="http://schemas.microsoft.com/office/powerpoint/2010/main" val="15856646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altLang="en-US" sz="2800" b="1" dirty="0" err="1"/>
              <a:t>Modeling</a:t>
            </a:r>
            <a:r>
              <a:rPr lang="en-SG" altLang="en-US" sz="2800" b="1" dirty="0"/>
              <a:t> </a:t>
            </a:r>
            <a:r>
              <a:rPr lang="en-SG" altLang="en-US" sz="2800" b="1" dirty="0" smtClean="0"/>
              <a:t>(</a:t>
            </a:r>
            <a:r>
              <a:rPr lang="en-SG" altLang="en-US" sz="2800" b="1" dirty="0"/>
              <a:t>4</a:t>
            </a:r>
            <a:r>
              <a:rPr lang="en-SG" altLang="en-US" sz="2800" b="1" dirty="0" smtClean="0"/>
              <a:t>/6)</a:t>
            </a:r>
            <a:r>
              <a:rPr lang="en-SG" altLang="en-US" sz="2400" b="1" dirty="0" smtClean="0"/>
              <a:t/>
            </a:r>
            <a:br>
              <a:rPr lang="en-SG" altLang="en-US" sz="2400" b="1" dirty="0" smtClean="0"/>
            </a:br>
            <a:r>
              <a:rPr lang="en-SG" altLang="en-US" sz="2400" b="1" dirty="0"/>
              <a:t/>
            </a:r>
            <a:br>
              <a:rPr lang="en-SG" altLang="en-US" sz="2400" b="1" dirty="0"/>
            </a:br>
            <a:r>
              <a:rPr lang="en-SG" altLang="en-US" sz="2400" b="1" dirty="0"/>
              <a:t/>
            </a:r>
            <a:br>
              <a:rPr lang="en-SG" altLang="en-US" sz="2400" b="1" dirty="0"/>
            </a:br>
            <a:r>
              <a:rPr lang="en-SG" altLang="en-US" sz="2400" dirty="0" smtClean="0">
                <a:sym typeface="+mn-ea"/>
              </a:rPr>
              <a:t>Testing results</a:t>
            </a:r>
            <a:endParaRPr lang="en-SG" altLang="en-US" sz="2000" b="1" dirty="0">
              <a:sym typeface="+mn-ea"/>
            </a:endParaRPr>
          </a:p>
        </p:txBody>
      </p:sp>
      <p:sp>
        <p:nvSpPr>
          <p:cNvPr id="4" name="Footer Placeholder 3"/>
          <p:cNvSpPr>
            <a:spLocks noGrp="1"/>
          </p:cNvSpPr>
          <p:nvPr>
            <p:ph type="ftr" sz="quarter" idx="11"/>
          </p:nvPr>
        </p:nvSpPr>
        <p:spPr/>
        <p:txBody>
          <a:bodyPr/>
          <a:lstStyle/>
          <a:p>
            <a:fld id="{C8AA142C-982A-42EA-B7BE-92040BEC0443}" type="slidenum">
              <a:rPr lang="en-US" smtClean="0"/>
              <a:t>29</a:t>
            </a:fld>
            <a:endParaRPr lang="en-US" dirty="0"/>
          </a:p>
        </p:txBody>
      </p:sp>
      <p:pic>
        <p:nvPicPr>
          <p:cNvPr id="3" name="Picture 2"/>
          <p:cNvPicPr>
            <a:picLocks noChangeAspect="1"/>
          </p:cNvPicPr>
          <p:nvPr/>
        </p:nvPicPr>
        <p:blipFill>
          <a:blip r:embed="rId3"/>
          <a:stretch>
            <a:fillRect/>
          </a:stretch>
        </p:blipFill>
        <p:spPr>
          <a:xfrm>
            <a:off x="2394652" y="2303392"/>
            <a:ext cx="9309619" cy="2148667"/>
          </a:xfrm>
          <a:prstGeom prst="rect">
            <a:avLst/>
          </a:prstGeom>
        </p:spPr>
      </p:pic>
      <p:pic>
        <p:nvPicPr>
          <p:cNvPr id="7" name="Picture 6"/>
          <p:cNvPicPr>
            <a:picLocks noChangeAspect="1"/>
          </p:cNvPicPr>
          <p:nvPr/>
        </p:nvPicPr>
        <p:blipFill>
          <a:blip r:embed="rId4"/>
          <a:stretch>
            <a:fillRect/>
          </a:stretch>
        </p:blipFill>
        <p:spPr>
          <a:xfrm>
            <a:off x="2394652" y="4626390"/>
            <a:ext cx="8313207" cy="1953334"/>
          </a:xfrm>
          <a:prstGeom prst="rect">
            <a:avLst/>
          </a:prstGeom>
        </p:spPr>
      </p:pic>
    </p:spTree>
    <p:extLst>
      <p:ext uri="{BB962C8B-B14F-4D97-AF65-F5344CB8AC3E}">
        <p14:creationId xmlns:p14="http://schemas.microsoft.com/office/powerpoint/2010/main" val="2654889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1820" y="2967335"/>
            <a:ext cx="4568366" cy="1107996"/>
          </a:xfrm>
          <a:prstGeom prst="rect">
            <a:avLst/>
          </a:prstGeom>
          <a:noFill/>
        </p:spPr>
        <p:txBody>
          <a:bodyPr wrap="none" lIns="91440" tIns="45720" rIns="91440" bIns="45720">
            <a:spAutoFit/>
          </a:bodyPr>
          <a:lstStyle/>
          <a:p>
            <a:pPr algn="ctr"/>
            <a:r>
              <a:rPr lang="en-US" sz="66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endPar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805169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err="1"/>
              <a:t>Modeling</a:t>
            </a:r>
            <a:r>
              <a:rPr lang="en-SG" altLang="en-US" sz="3100" b="1" dirty="0"/>
              <a:t> </a:t>
            </a:r>
            <a:r>
              <a:rPr lang="en-SG" altLang="en-US" sz="3100" b="1" dirty="0" smtClean="0"/>
              <a:t>(5/6)</a:t>
            </a:r>
            <a:r>
              <a:rPr lang="en-SG" altLang="en-US" sz="2800" b="1" dirty="0" smtClean="0"/>
              <a:t/>
            </a:r>
            <a:br>
              <a:rPr lang="en-SG" altLang="en-US" sz="2800" b="1" dirty="0" smtClean="0"/>
            </a:br>
            <a:r>
              <a:rPr lang="en-SG" altLang="en-US" sz="2800" b="1" dirty="0"/>
              <a:t/>
            </a:r>
            <a:br>
              <a:rPr lang="en-SG" altLang="en-US" sz="2800" b="1" dirty="0"/>
            </a:br>
            <a:r>
              <a:rPr lang="en-SG" altLang="en-US" sz="2800" b="1" dirty="0" smtClean="0"/>
              <a:t/>
            </a:r>
            <a:br>
              <a:rPr lang="en-SG" altLang="en-US" sz="2800" b="1" dirty="0" smtClean="0"/>
            </a:br>
            <a:r>
              <a:rPr lang="en-SG" altLang="en-US" sz="2700" dirty="0" smtClean="0">
                <a:sym typeface="+mn-ea"/>
              </a:rPr>
              <a:t>Selecting the Algorithm (1/2)</a:t>
            </a:r>
            <a:endParaRPr lang="en-SG" sz="2700" dirty="0"/>
          </a:p>
        </p:txBody>
      </p:sp>
      <p:sp>
        <p:nvSpPr>
          <p:cNvPr id="4" name="Content Placeholder 3"/>
          <p:cNvSpPr>
            <a:spLocks noGrp="1"/>
          </p:cNvSpPr>
          <p:nvPr>
            <p:ph sz="half" idx="2"/>
          </p:nvPr>
        </p:nvSpPr>
        <p:spPr>
          <a:xfrm>
            <a:off x="2933699" y="2438399"/>
            <a:ext cx="8770572" cy="4316731"/>
          </a:xfrm>
        </p:spPr>
        <p:txBody>
          <a:bodyPr>
            <a:normAutofit/>
          </a:bodyPr>
          <a:lstStyle/>
          <a:p>
            <a:pPr lvl="0" algn="just"/>
            <a:r>
              <a:rPr lang="en-SG" dirty="0"/>
              <a:t>The Mean Absolute Error (or MAE) is the sum of the absolute differences between predictions and actual values. It gives an idea of how wrong the predictions were</a:t>
            </a:r>
            <a:r>
              <a:rPr lang="en-SG" dirty="0" smtClean="0"/>
              <a:t>. The </a:t>
            </a:r>
            <a:r>
              <a:rPr lang="en-SG" dirty="0"/>
              <a:t>measure gives an idea of the magnitude of the error, but no idea of the direction (e.g. over or under predicting</a:t>
            </a:r>
            <a:r>
              <a:rPr lang="en-SG" dirty="0" smtClean="0"/>
              <a:t>).</a:t>
            </a:r>
          </a:p>
          <a:p>
            <a:pPr lvl="0" algn="just"/>
            <a:r>
              <a:rPr lang="en-SG" dirty="0"/>
              <a:t>The </a:t>
            </a:r>
            <a:r>
              <a:rPr lang="en-SG" dirty="0" smtClean="0"/>
              <a:t>Error metric </a:t>
            </a:r>
            <a:r>
              <a:rPr lang="en-SG" dirty="0"/>
              <a:t>provides an indication of the goodness of fit of a set of predictions to the actual values. </a:t>
            </a:r>
            <a:endParaRPr lang="en-SG" dirty="0" smtClean="0"/>
          </a:p>
          <a:p>
            <a:pPr lvl="0" algn="just"/>
            <a:endParaRPr lang="en-SG" dirty="0"/>
          </a:p>
        </p:txBody>
      </p:sp>
      <p:sp>
        <p:nvSpPr>
          <p:cNvPr id="5" name="Footer Placeholder 4"/>
          <p:cNvSpPr>
            <a:spLocks noGrp="1"/>
          </p:cNvSpPr>
          <p:nvPr>
            <p:ph type="ftr" sz="quarter" idx="11"/>
          </p:nvPr>
        </p:nvSpPr>
        <p:spPr/>
        <p:txBody>
          <a:bodyPr/>
          <a:lstStyle/>
          <a:p>
            <a:fld id="{A160BD9E-125C-4492-929E-EB62006F8BE5}" type="slidenum">
              <a:rPr lang="en-US" smtClean="0"/>
              <a:pPr/>
              <a:t>30</a:t>
            </a:fld>
            <a:endParaRPr lang="en-US" dirty="0"/>
          </a:p>
        </p:txBody>
      </p:sp>
    </p:spTree>
    <p:extLst>
      <p:ext uri="{BB962C8B-B14F-4D97-AF65-F5344CB8AC3E}">
        <p14:creationId xmlns:p14="http://schemas.microsoft.com/office/powerpoint/2010/main" val="2322059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err="1"/>
              <a:t>Modeling</a:t>
            </a:r>
            <a:r>
              <a:rPr lang="en-SG" altLang="en-US" sz="3100" b="1" dirty="0"/>
              <a:t> </a:t>
            </a:r>
            <a:r>
              <a:rPr lang="en-SG" altLang="en-US" sz="3100" b="1" dirty="0" smtClean="0"/>
              <a:t>(</a:t>
            </a:r>
            <a:r>
              <a:rPr lang="en-SG" altLang="en-US" sz="3100" b="1" dirty="0"/>
              <a:t>6</a:t>
            </a:r>
            <a:r>
              <a:rPr lang="en-SG" altLang="en-US" sz="3100" b="1" dirty="0" smtClean="0"/>
              <a:t>/6)</a:t>
            </a:r>
            <a:r>
              <a:rPr lang="en-SG" altLang="en-US" sz="2800" b="1" dirty="0" smtClean="0"/>
              <a:t/>
            </a:r>
            <a:br>
              <a:rPr lang="en-SG" altLang="en-US" sz="2800" b="1" dirty="0" smtClean="0"/>
            </a:br>
            <a:r>
              <a:rPr lang="en-SG" altLang="en-US" sz="2800" b="1" dirty="0"/>
              <a:t/>
            </a:r>
            <a:br>
              <a:rPr lang="en-SG" altLang="en-US" sz="2800" b="1" dirty="0"/>
            </a:br>
            <a:r>
              <a:rPr lang="en-SG" altLang="en-US" sz="2800" b="1" dirty="0" smtClean="0"/>
              <a:t/>
            </a:r>
            <a:br>
              <a:rPr lang="en-SG" altLang="en-US" sz="2800" b="1" dirty="0" smtClean="0"/>
            </a:br>
            <a:r>
              <a:rPr lang="en-SG" altLang="en-US" sz="2700" dirty="0" smtClean="0">
                <a:sym typeface="+mn-ea"/>
              </a:rPr>
              <a:t>Selecting the Algorithm (2/2)</a:t>
            </a:r>
            <a:endParaRPr lang="en-SG" sz="2700" dirty="0"/>
          </a:p>
        </p:txBody>
      </p:sp>
      <p:sp>
        <p:nvSpPr>
          <p:cNvPr id="4" name="Content Placeholder 3"/>
          <p:cNvSpPr>
            <a:spLocks noGrp="1"/>
          </p:cNvSpPr>
          <p:nvPr>
            <p:ph sz="half" idx="2"/>
          </p:nvPr>
        </p:nvSpPr>
        <p:spPr>
          <a:xfrm>
            <a:off x="2933699" y="2438399"/>
            <a:ext cx="8770572" cy="4316731"/>
          </a:xfrm>
        </p:spPr>
        <p:txBody>
          <a:bodyPr>
            <a:normAutofit fontScale="92500"/>
          </a:bodyPr>
          <a:lstStyle/>
          <a:p>
            <a:pPr lvl="0" algn="just"/>
            <a:r>
              <a:rPr lang="en-SG" dirty="0" smtClean="0"/>
              <a:t>Generally both Lasso &amp; SVC RBF algorithm has share the high score compare to the rest, especially for </a:t>
            </a:r>
            <a:r>
              <a:rPr lang="en-SG" dirty="0"/>
              <a:t>SVC RBF .</a:t>
            </a:r>
            <a:endParaRPr lang="en-SG" dirty="0" smtClean="0"/>
          </a:p>
          <a:p>
            <a:pPr lvl="0" algn="just"/>
            <a:r>
              <a:rPr lang="en-SG" dirty="0" smtClean="0"/>
              <a:t>Mean Absolute Error or MAE – SVC RBF is better than Lasso.</a:t>
            </a:r>
          </a:p>
          <a:p>
            <a:pPr lvl="0" algn="just"/>
            <a:r>
              <a:rPr lang="en-SG" dirty="0" smtClean="0"/>
              <a:t>SVC RBF has 0 error compare to Lasso -0.271.</a:t>
            </a:r>
          </a:p>
          <a:p>
            <a:pPr lvl="0" algn="just"/>
            <a:r>
              <a:rPr lang="en-SG" dirty="0" smtClean="0"/>
              <a:t>After decided on using </a:t>
            </a:r>
            <a:r>
              <a:rPr lang="en-SG" dirty="0"/>
              <a:t>SVC RBF , </a:t>
            </a:r>
            <a:r>
              <a:rPr lang="en-SG" dirty="0" smtClean="0"/>
              <a:t>the top 3 to 6 features testing is tested and the Top 5 features yield the highest results.</a:t>
            </a:r>
          </a:p>
          <a:p>
            <a:pPr lvl="0" algn="just"/>
            <a:r>
              <a:rPr lang="en-SG" dirty="0"/>
              <a:t>In conclusion SVC </a:t>
            </a:r>
            <a:r>
              <a:rPr lang="en-SG" dirty="0" smtClean="0"/>
              <a:t>RBF with top 5 features </a:t>
            </a:r>
            <a:r>
              <a:rPr lang="en-SG" dirty="0"/>
              <a:t>is </a:t>
            </a:r>
            <a:r>
              <a:rPr lang="en-SG" dirty="0" smtClean="0"/>
              <a:t>selected and next stage will progress to the section that describes in details in the hyper parameter tuning section</a:t>
            </a:r>
          </a:p>
          <a:p>
            <a:pPr lvl="0" algn="just"/>
            <a:r>
              <a:rPr lang="en-GB" dirty="0"/>
              <a:t>Using the Dummy Classifier as reference, the final selection of </a:t>
            </a:r>
            <a:r>
              <a:rPr lang="en-SG" dirty="0"/>
              <a:t>SVC RBF</a:t>
            </a:r>
            <a:r>
              <a:rPr lang="en-GB" dirty="0" smtClean="0"/>
              <a:t> </a:t>
            </a:r>
            <a:r>
              <a:rPr lang="en-GB" dirty="0"/>
              <a:t>has </a:t>
            </a:r>
            <a:r>
              <a:rPr lang="en-GB" dirty="0" smtClean="0"/>
              <a:t>quite a margin performance. </a:t>
            </a:r>
            <a:r>
              <a:rPr lang="en-GB" dirty="0"/>
              <a:t>Base on all the Performance metric results attained, I am confidence it will yield high probability of prediction</a:t>
            </a:r>
            <a:endParaRPr lang="en-SG" dirty="0"/>
          </a:p>
          <a:p>
            <a:pPr algn="just"/>
            <a:endParaRPr lang="en-SG" dirty="0"/>
          </a:p>
        </p:txBody>
      </p:sp>
      <p:sp>
        <p:nvSpPr>
          <p:cNvPr id="5" name="Footer Placeholder 4"/>
          <p:cNvSpPr>
            <a:spLocks noGrp="1"/>
          </p:cNvSpPr>
          <p:nvPr>
            <p:ph type="ftr" sz="quarter" idx="11"/>
          </p:nvPr>
        </p:nvSpPr>
        <p:spPr/>
        <p:txBody>
          <a:bodyPr/>
          <a:lstStyle/>
          <a:p>
            <a:fld id="{A160BD9E-125C-4492-929E-EB62006F8BE5}" type="slidenum">
              <a:rPr lang="en-US" smtClean="0"/>
              <a:pPr/>
              <a:t>31</a:t>
            </a:fld>
            <a:endParaRPr lang="en-US" dirty="0"/>
          </a:p>
        </p:txBody>
      </p:sp>
    </p:spTree>
    <p:extLst>
      <p:ext uri="{BB962C8B-B14F-4D97-AF65-F5344CB8AC3E}">
        <p14:creationId xmlns:p14="http://schemas.microsoft.com/office/powerpoint/2010/main" val="2582958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24007" y="2967335"/>
            <a:ext cx="10143995" cy="1107996"/>
          </a:xfrm>
          <a:prstGeom prst="rect">
            <a:avLst/>
          </a:prstGeom>
          <a:noFill/>
        </p:spPr>
        <p:txBody>
          <a:bodyPr wrap="none" lIns="91440" tIns="45720" rIns="91440" bIns="45720">
            <a:spAutoFit/>
          </a:bodyPr>
          <a:lstStyle/>
          <a:p>
            <a:pPr algn="ctr"/>
            <a:r>
              <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IV - </a:t>
            </a:r>
            <a:r>
              <a:rPr lang="en-US" sz="66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Hyperparameters</a:t>
            </a:r>
            <a:r>
              <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tuning</a:t>
            </a:r>
          </a:p>
        </p:txBody>
      </p:sp>
    </p:spTree>
    <p:extLst>
      <p:ext uri="{BB962C8B-B14F-4D97-AF65-F5344CB8AC3E}">
        <p14:creationId xmlns:p14="http://schemas.microsoft.com/office/powerpoint/2010/main" val="38644411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err="1"/>
              <a:t>Hyperparameters</a:t>
            </a:r>
            <a:r>
              <a:rPr lang="en-SG" altLang="en-US" sz="3100" b="1" dirty="0"/>
              <a:t> </a:t>
            </a:r>
            <a:r>
              <a:rPr lang="en-SG" altLang="en-US" sz="3100" b="1" dirty="0" smtClean="0"/>
              <a:t>tuning (1/4)</a:t>
            </a:r>
            <a:r>
              <a:rPr lang="en-SG" altLang="en-US" sz="2500" b="1" dirty="0"/>
              <a:t/>
            </a:r>
            <a:br>
              <a:rPr lang="en-SG" altLang="en-US" sz="2500" b="1" dirty="0"/>
            </a:br>
            <a:r>
              <a:rPr lang="en-SG" altLang="en-US" sz="2500" b="1" dirty="0" smtClean="0"/>
              <a:t/>
            </a:r>
            <a:br>
              <a:rPr lang="en-SG" altLang="en-US" sz="2500" b="1" dirty="0" smtClean="0"/>
            </a:br>
            <a:r>
              <a:rPr lang="en-SG" altLang="en-US" sz="2500" b="1" dirty="0" smtClean="0"/>
              <a:t/>
            </a:r>
            <a:br>
              <a:rPr lang="en-SG" altLang="en-US" sz="2500" b="1" dirty="0" smtClean="0"/>
            </a:br>
            <a:r>
              <a:rPr lang="en-SG" altLang="en-US" sz="2500" dirty="0">
                <a:sym typeface="+mn-ea"/>
              </a:rPr>
              <a:t>Decision Tree Classifier </a:t>
            </a:r>
            <a:r>
              <a:rPr lang="en-SG" altLang="en-US" sz="2500" dirty="0" smtClean="0">
                <a:sym typeface="+mn-ea"/>
              </a:rPr>
              <a:t>parameters </a:t>
            </a:r>
            <a:endParaRPr lang="en-SG" altLang="en-US" sz="2500" dirty="0">
              <a:sym typeface="+mn-ea"/>
            </a:endParaRPr>
          </a:p>
        </p:txBody>
      </p:sp>
      <p:sp>
        <p:nvSpPr>
          <p:cNvPr id="4" name="Footer Placeholder 3"/>
          <p:cNvSpPr>
            <a:spLocks noGrp="1"/>
          </p:cNvSpPr>
          <p:nvPr>
            <p:ph type="ftr" sz="quarter" idx="11"/>
          </p:nvPr>
        </p:nvSpPr>
        <p:spPr/>
        <p:txBody>
          <a:bodyPr/>
          <a:lstStyle/>
          <a:p>
            <a:fld id="{05690C65-9D62-41C8-A1AF-1B8C0E2B24F3}" type="slidenum">
              <a:rPr lang="en-US" smtClean="0"/>
              <a:t>33</a:t>
            </a:fld>
            <a:endParaRPr lang="en-US" dirty="0"/>
          </a:p>
        </p:txBody>
      </p:sp>
      <p:sp>
        <p:nvSpPr>
          <p:cNvPr id="11" name="Content Placeholder 2"/>
          <p:cNvSpPr>
            <a:spLocks noGrp="1"/>
          </p:cNvSpPr>
          <p:nvPr>
            <p:ph idx="1"/>
          </p:nvPr>
        </p:nvSpPr>
        <p:spPr>
          <a:xfrm>
            <a:off x="6213780" y="2553369"/>
            <a:ext cx="5836422" cy="3310717"/>
          </a:xfrm>
        </p:spPr>
        <p:txBody>
          <a:bodyPr>
            <a:noAutofit/>
          </a:bodyPr>
          <a:lstStyle/>
          <a:p>
            <a:r>
              <a:rPr lang="en-SG" sz="1400" b="1" dirty="0"/>
              <a:t> As reference to the </a:t>
            </a:r>
            <a:r>
              <a:rPr lang="en-SG" sz="1400" b="1" dirty="0" err="1"/>
              <a:t>Modeling</a:t>
            </a:r>
            <a:r>
              <a:rPr lang="en-SG" sz="1400" b="1" dirty="0"/>
              <a:t> test results that </a:t>
            </a:r>
            <a:r>
              <a:rPr lang="en-SG" sz="1400" b="1" dirty="0" smtClean="0"/>
              <a:t>SVC RBF with </a:t>
            </a:r>
            <a:r>
              <a:rPr lang="en-SG" sz="1400" b="1" dirty="0"/>
              <a:t>all the 5</a:t>
            </a:r>
            <a:r>
              <a:rPr lang="en-SG" sz="1400" b="1" dirty="0" smtClean="0"/>
              <a:t> </a:t>
            </a:r>
            <a:r>
              <a:rPr lang="en-SG" sz="1400" b="1" dirty="0"/>
              <a:t>features shows the best highest performance</a:t>
            </a:r>
            <a:r>
              <a:rPr lang="en-SG" sz="1400" b="1" dirty="0" smtClean="0"/>
              <a:t>, hence </a:t>
            </a:r>
            <a:r>
              <a:rPr lang="en-SG" sz="1400" b="1" dirty="0"/>
              <a:t>we will be using a </a:t>
            </a:r>
            <a:r>
              <a:rPr lang="en-SG" sz="1400" b="1" dirty="0" smtClean="0"/>
              <a:t>SVC RBF model </a:t>
            </a:r>
            <a:r>
              <a:rPr lang="en-SG" sz="1400" b="1" dirty="0"/>
              <a:t>for the </a:t>
            </a:r>
            <a:r>
              <a:rPr lang="en-SG" sz="1400" b="1" dirty="0" err="1" smtClean="0"/>
              <a:t>Hyperparameters</a:t>
            </a:r>
            <a:r>
              <a:rPr lang="en-SG" sz="1400" b="1" dirty="0" smtClean="0"/>
              <a:t>  tuning</a:t>
            </a:r>
          </a:p>
          <a:p>
            <a:r>
              <a:rPr lang="en-SG" altLang="en-US" sz="1400" b="1" dirty="0" smtClean="0"/>
              <a:t>Importing using the following modules for the tuning :</a:t>
            </a:r>
          </a:p>
          <a:p>
            <a:pPr lvl="1"/>
            <a:r>
              <a:rPr lang="en-SG" altLang="en-US" sz="1400" b="1" dirty="0" smtClean="0"/>
              <a:t>from </a:t>
            </a:r>
            <a:r>
              <a:rPr lang="en-SG" altLang="en-US" sz="1400" b="1" dirty="0" err="1"/>
              <a:t>sklearn.model_selection</a:t>
            </a:r>
            <a:r>
              <a:rPr lang="en-SG" altLang="en-US" sz="1400" b="1" dirty="0"/>
              <a:t> import </a:t>
            </a:r>
            <a:r>
              <a:rPr lang="en-SG" altLang="en-US" sz="1400" b="1" dirty="0" err="1" smtClean="0"/>
              <a:t>GridSearchCV</a:t>
            </a:r>
            <a:endParaRPr lang="en-SG" altLang="en-US" sz="1400" b="1" dirty="0"/>
          </a:p>
          <a:p>
            <a:r>
              <a:rPr lang="en-US" sz="1400" b="1" dirty="0">
                <a:solidFill>
                  <a:srgbClr val="000000"/>
                </a:solidFill>
              </a:rPr>
              <a:t>With </a:t>
            </a:r>
            <a:r>
              <a:rPr lang="en-US" sz="1400" b="1" dirty="0" err="1">
                <a:solidFill>
                  <a:srgbClr val="000000"/>
                </a:solidFill>
              </a:rPr>
              <a:t>GridSearchCV</a:t>
            </a:r>
            <a:r>
              <a:rPr lang="en-US" sz="1400" b="1" dirty="0">
                <a:solidFill>
                  <a:srgbClr val="000000"/>
                </a:solidFill>
              </a:rPr>
              <a:t>, we </a:t>
            </a:r>
            <a:r>
              <a:rPr lang="en-SG" sz="1400" b="1" dirty="0">
                <a:solidFill>
                  <a:srgbClr val="000000"/>
                </a:solidFill>
              </a:rPr>
              <a:t>can specify a grid of any number of parameters and parameter values to traverse. It will train the classifier for each combination and obtain a cross-validation accuracy to </a:t>
            </a:r>
            <a:r>
              <a:rPr lang="en-US" sz="1400" b="1" dirty="0">
                <a:solidFill>
                  <a:srgbClr val="000000"/>
                </a:solidFill>
              </a:rPr>
              <a:t>evaluate each one</a:t>
            </a:r>
            <a:r>
              <a:rPr lang="en-US" sz="1400" b="1" dirty="0" smtClean="0">
                <a:solidFill>
                  <a:srgbClr val="000000"/>
                </a:solidFill>
              </a:rPr>
              <a:t>.</a:t>
            </a:r>
            <a:endParaRPr lang="en-US" sz="1400" b="1" dirty="0"/>
          </a:p>
        </p:txBody>
      </p:sp>
      <p:sp>
        <p:nvSpPr>
          <p:cNvPr id="6" name="Rectangle 5"/>
          <p:cNvSpPr/>
          <p:nvPr/>
        </p:nvSpPr>
        <p:spPr>
          <a:xfrm>
            <a:off x="1673770" y="2510963"/>
            <a:ext cx="3935730" cy="3416320"/>
          </a:xfrm>
          <a:prstGeom prst="rect">
            <a:avLst/>
          </a:prstGeom>
        </p:spPr>
        <p:txBody>
          <a:bodyPr wrap="square">
            <a:spAutoFit/>
          </a:bodyPr>
          <a:lstStyle/>
          <a:p>
            <a:r>
              <a:rPr lang="en-US" sz="1200" dirty="0"/>
              <a:t>from </a:t>
            </a:r>
            <a:r>
              <a:rPr lang="en-US" sz="1200" dirty="0" err="1"/>
              <a:t>sklearn.model_selection</a:t>
            </a:r>
            <a:r>
              <a:rPr lang="en-US" sz="1200" dirty="0"/>
              <a:t> import </a:t>
            </a:r>
            <a:r>
              <a:rPr lang="en-US" sz="1200" dirty="0" err="1"/>
              <a:t>GridSearchCV</a:t>
            </a:r>
            <a:endParaRPr lang="en-US" sz="1200" dirty="0"/>
          </a:p>
          <a:p>
            <a:r>
              <a:rPr lang="en-US" sz="1200" dirty="0"/>
              <a:t>#</a:t>
            </a:r>
            <a:r>
              <a:rPr lang="en-US" sz="1200" dirty="0" err="1"/>
              <a:t>metrics.SCORERS.keys</a:t>
            </a:r>
            <a:r>
              <a:rPr lang="en-US" sz="1200" dirty="0"/>
              <a:t>() - check scoring options</a:t>
            </a:r>
          </a:p>
          <a:p>
            <a:endParaRPr lang="en-US" sz="1200" dirty="0"/>
          </a:p>
          <a:p>
            <a:r>
              <a:rPr lang="en-US" sz="1200" dirty="0"/>
              <a:t>Cs = [0.001, 0.01, 0.1, 1, 10]</a:t>
            </a:r>
          </a:p>
          <a:p>
            <a:r>
              <a:rPr lang="en-US" sz="1200" dirty="0"/>
              <a:t>gammas = [0.001, 0.01, 0.1, 1]</a:t>
            </a:r>
          </a:p>
          <a:p>
            <a:r>
              <a:rPr lang="en-US" sz="1200" dirty="0" err="1"/>
              <a:t>param_grid</a:t>
            </a:r>
            <a:r>
              <a:rPr lang="en-US" sz="1200" dirty="0"/>
              <a:t> = {'C': Cs, 'gamma' : gammas}</a:t>
            </a:r>
          </a:p>
          <a:p>
            <a:r>
              <a:rPr lang="en-US" sz="1200" dirty="0" err="1"/>
              <a:t>cross_validation</a:t>
            </a:r>
            <a:r>
              <a:rPr lang="en-US" sz="1200" dirty="0"/>
              <a:t> = </a:t>
            </a:r>
            <a:r>
              <a:rPr lang="en-US" sz="1200" dirty="0" err="1"/>
              <a:t>KFold</a:t>
            </a:r>
            <a:r>
              <a:rPr lang="en-US" sz="1200" dirty="0"/>
              <a:t>(</a:t>
            </a:r>
            <a:r>
              <a:rPr lang="en-US" sz="1200" dirty="0" err="1"/>
              <a:t>n_splits</a:t>
            </a:r>
            <a:r>
              <a:rPr lang="en-US" sz="1200" dirty="0"/>
              <a:t>=10, shuffle=</a:t>
            </a:r>
            <a:r>
              <a:rPr lang="en-US" sz="1200" dirty="0" err="1"/>
              <a:t>True,random_state</a:t>
            </a:r>
            <a:r>
              <a:rPr lang="en-US" sz="1200" dirty="0"/>
              <a:t>=None)</a:t>
            </a:r>
          </a:p>
          <a:p>
            <a:endParaRPr lang="en-US" sz="1200" dirty="0"/>
          </a:p>
          <a:p>
            <a:r>
              <a:rPr lang="en-US" sz="1200" dirty="0" err="1"/>
              <a:t>grid_search</a:t>
            </a:r>
            <a:r>
              <a:rPr lang="en-US" sz="1200" dirty="0"/>
              <a:t> = </a:t>
            </a:r>
            <a:r>
              <a:rPr lang="en-US" sz="1200" dirty="0" err="1"/>
              <a:t>GridSearchCV</a:t>
            </a:r>
            <a:r>
              <a:rPr lang="en-US" sz="1200" dirty="0"/>
              <a:t>(SVC(kernel='</a:t>
            </a:r>
            <a:r>
              <a:rPr lang="en-US" sz="1200" dirty="0" err="1"/>
              <a:t>rbf</a:t>
            </a:r>
            <a:r>
              <a:rPr lang="en-US" sz="1200" dirty="0"/>
              <a:t>'), </a:t>
            </a:r>
          </a:p>
          <a:p>
            <a:r>
              <a:rPr lang="en-US" sz="1200" dirty="0"/>
              <a:t>                           scoring='</a:t>
            </a:r>
            <a:r>
              <a:rPr lang="en-US" sz="1200" dirty="0" err="1"/>
              <a:t>neg_mean_absolute_error</a:t>
            </a:r>
            <a:r>
              <a:rPr lang="en-US" sz="1200" dirty="0"/>
              <a:t>',</a:t>
            </a:r>
          </a:p>
          <a:p>
            <a:r>
              <a:rPr lang="en-US" sz="1200" dirty="0"/>
              <a:t>                           </a:t>
            </a:r>
            <a:r>
              <a:rPr lang="en-US" sz="1200" dirty="0" err="1"/>
              <a:t>param_grid</a:t>
            </a:r>
            <a:r>
              <a:rPr lang="en-US" sz="1200" dirty="0"/>
              <a:t> = </a:t>
            </a:r>
            <a:r>
              <a:rPr lang="en-US" sz="1200" dirty="0" err="1"/>
              <a:t>param_grid</a:t>
            </a:r>
            <a:r>
              <a:rPr lang="en-US" sz="1200" dirty="0"/>
              <a:t>, </a:t>
            </a:r>
          </a:p>
          <a:p>
            <a:r>
              <a:rPr lang="en-US" sz="1200" dirty="0"/>
              <a:t>                           cv=</a:t>
            </a:r>
            <a:r>
              <a:rPr lang="en-US" sz="1200" dirty="0" err="1"/>
              <a:t>cross_validation</a:t>
            </a:r>
            <a:r>
              <a:rPr lang="en-US" sz="1200" dirty="0"/>
              <a:t>,</a:t>
            </a:r>
          </a:p>
          <a:p>
            <a:r>
              <a:rPr lang="en-US" sz="1200" dirty="0"/>
              <a:t>                           </a:t>
            </a:r>
            <a:r>
              <a:rPr lang="en-US" sz="1200" dirty="0" err="1"/>
              <a:t>n_jobs</a:t>
            </a:r>
            <a:r>
              <a:rPr lang="en-US" sz="1200" dirty="0"/>
              <a:t>=-1)</a:t>
            </a:r>
          </a:p>
          <a:p>
            <a:endParaRPr lang="en-US" sz="1200" dirty="0"/>
          </a:p>
          <a:p>
            <a:r>
              <a:rPr lang="en-US" sz="1200" dirty="0" err="1"/>
              <a:t>grid_search.fit</a:t>
            </a:r>
            <a:r>
              <a:rPr lang="en-US" sz="1200" dirty="0"/>
              <a:t>(X_train_5,y_train_5)</a:t>
            </a:r>
          </a:p>
          <a:p>
            <a:r>
              <a:rPr lang="en-US" sz="1200" dirty="0"/>
              <a:t>model = </a:t>
            </a:r>
            <a:r>
              <a:rPr lang="en-US" sz="1200" dirty="0" err="1"/>
              <a:t>grid_search</a:t>
            </a:r>
            <a:endParaRPr lang="en-US" sz="1200" dirty="0"/>
          </a:p>
          <a:p>
            <a:r>
              <a:rPr lang="en-US" sz="1200" dirty="0"/>
              <a:t>parameters = </a:t>
            </a:r>
            <a:r>
              <a:rPr lang="en-US" sz="1200" dirty="0" err="1"/>
              <a:t>grid_search.best_params</a:t>
            </a:r>
            <a:r>
              <a:rPr lang="en-US" sz="1200" dirty="0"/>
              <a:t>_</a:t>
            </a:r>
          </a:p>
        </p:txBody>
      </p:sp>
    </p:spTree>
    <p:extLst>
      <p:ext uri="{BB962C8B-B14F-4D97-AF65-F5344CB8AC3E}">
        <p14:creationId xmlns:p14="http://schemas.microsoft.com/office/powerpoint/2010/main" val="7894807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fld id="{63C9334B-97D9-4678-8AB1-1C350D67FDCC}" type="slidenum">
              <a:rPr lang="en-US" smtClean="0"/>
              <a:t>34</a:t>
            </a:fld>
            <a:endParaRPr lang="en-US" dirty="0"/>
          </a:p>
        </p:txBody>
      </p:sp>
      <p:sp>
        <p:nvSpPr>
          <p:cNvPr id="7" name="Title 6"/>
          <p:cNvSpPr>
            <a:spLocks noGrp="1"/>
          </p:cNvSpPr>
          <p:nvPr>
            <p:ph type="title"/>
          </p:nvPr>
        </p:nvSpPr>
        <p:spPr/>
        <p:txBody>
          <a:bodyPr>
            <a:noAutofit/>
          </a:bodyPr>
          <a:lstStyle/>
          <a:p>
            <a:r>
              <a:rPr lang="en-SG" altLang="en-US" sz="2800" b="1" dirty="0" err="1"/>
              <a:t>Hyperparameters</a:t>
            </a:r>
            <a:r>
              <a:rPr lang="en-SG" altLang="en-US" sz="2800" b="1" dirty="0"/>
              <a:t> tuning </a:t>
            </a:r>
            <a:r>
              <a:rPr lang="en-SG" altLang="en-US" sz="2800" b="1" dirty="0" smtClean="0"/>
              <a:t>(2/4)</a:t>
            </a:r>
            <a:r>
              <a:rPr lang="en-SG" altLang="en-US" sz="2400" b="1" dirty="0"/>
              <a:t/>
            </a:r>
            <a:br>
              <a:rPr lang="en-SG" altLang="en-US" sz="2400" b="1" dirty="0"/>
            </a:br>
            <a:r>
              <a:rPr lang="en-SG" altLang="en-US" sz="2400" b="1" dirty="0"/>
              <a:t/>
            </a:r>
            <a:br>
              <a:rPr lang="en-SG" altLang="en-US" sz="2400" b="1" dirty="0"/>
            </a:br>
            <a:r>
              <a:rPr lang="en-SG" altLang="en-US" sz="2400" b="1" dirty="0" smtClean="0"/>
              <a:t/>
            </a:r>
            <a:br>
              <a:rPr lang="en-SG" altLang="en-US" sz="2400" b="1" dirty="0" smtClean="0"/>
            </a:br>
            <a:r>
              <a:rPr lang="en-SG" altLang="en-US" sz="2400" dirty="0" err="1" smtClean="0"/>
              <a:t>GridSearchGV</a:t>
            </a:r>
            <a:r>
              <a:rPr lang="en-SG" altLang="en-US" sz="2400" dirty="0" smtClean="0"/>
              <a:t> results</a:t>
            </a:r>
            <a:endParaRPr lang="en-SG" sz="2400" dirty="0"/>
          </a:p>
        </p:txBody>
      </p:sp>
      <p:sp>
        <p:nvSpPr>
          <p:cNvPr id="10" name="Text Box 7"/>
          <p:cNvSpPr txBox="1"/>
          <p:nvPr/>
        </p:nvSpPr>
        <p:spPr>
          <a:xfrm>
            <a:off x="379764" y="3891706"/>
            <a:ext cx="5576656" cy="954107"/>
          </a:xfrm>
          <a:prstGeom prst="rect">
            <a:avLst/>
          </a:prstGeom>
          <a:noFill/>
        </p:spPr>
        <p:txBody>
          <a:bodyPr wrap="square" rtlCol="0">
            <a:spAutoFit/>
          </a:bodyPr>
          <a:lstStyle/>
          <a:p>
            <a:pPr indent="0" algn="just">
              <a:buFont typeface="Arial" panose="020B0604020202020204" pitchFamily="34" charset="0"/>
              <a:buNone/>
            </a:pPr>
            <a:r>
              <a:rPr lang="en-SG" altLang="en-US" sz="1400" b="1" dirty="0"/>
              <a:t>Observations</a:t>
            </a:r>
            <a:r>
              <a:rPr lang="en-SG" altLang="en-US" sz="1400" b="1" dirty="0" smtClean="0"/>
              <a:t>:</a:t>
            </a:r>
          </a:p>
          <a:p>
            <a:pPr marL="285750" indent="-285750" algn="just">
              <a:buFont typeface="Arial" panose="020B0604020202020204" pitchFamily="34" charset="0"/>
              <a:buChar char="•"/>
            </a:pPr>
            <a:r>
              <a:rPr lang="en-SG" altLang="en-US" sz="1400" b="1" dirty="0" smtClean="0"/>
              <a:t>As  reference to the previous default </a:t>
            </a:r>
            <a:r>
              <a:rPr lang="en-SG" sz="1400" b="1" dirty="0" smtClean="0"/>
              <a:t>SVC RBF </a:t>
            </a:r>
            <a:r>
              <a:rPr lang="en-SG" altLang="en-US" sz="1400" b="1" dirty="0" smtClean="0"/>
              <a:t>test results , </a:t>
            </a:r>
            <a:r>
              <a:rPr lang="en-SG" altLang="en-US" sz="1400" b="1" dirty="0" err="1"/>
              <a:t>GridSearchCV</a:t>
            </a:r>
            <a:r>
              <a:rPr lang="en-SG" altLang="en-US" sz="1400" b="1" dirty="0"/>
              <a:t> </a:t>
            </a:r>
            <a:r>
              <a:rPr lang="en-SG" altLang="en-US" sz="1400" b="1" dirty="0" smtClean="0"/>
              <a:t>has achieved higher than the previous test results, hence it is decided to use the </a:t>
            </a:r>
            <a:r>
              <a:rPr lang="en-SG" altLang="en-US" sz="1400" b="1" dirty="0" err="1" smtClean="0"/>
              <a:t>GridSearchCV</a:t>
            </a:r>
            <a:r>
              <a:rPr lang="en-SG" altLang="en-US" sz="1400" b="1" dirty="0" smtClean="0"/>
              <a:t> best parameters</a:t>
            </a:r>
          </a:p>
        </p:txBody>
      </p:sp>
      <p:pic>
        <p:nvPicPr>
          <p:cNvPr id="4" name="Picture 3"/>
          <p:cNvPicPr>
            <a:picLocks noChangeAspect="1"/>
          </p:cNvPicPr>
          <p:nvPr/>
        </p:nvPicPr>
        <p:blipFill>
          <a:blip r:embed="rId2"/>
          <a:stretch>
            <a:fillRect/>
          </a:stretch>
        </p:blipFill>
        <p:spPr>
          <a:xfrm>
            <a:off x="8151890" y="2347677"/>
            <a:ext cx="3552381" cy="504762"/>
          </a:xfrm>
          <a:prstGeom prst="rect">
            <a:avLst/>
          </a:prstGeom>
        </p:spPr>
      </p:pic>
      <p:pic>
        <p:nvPicPr>
          <p:cNvPr id="6" name="Picture 5"/>
          <p:cNvPicPr>
            <a:picLocks noChangeAspect="1"/>
          </p:cNvPicPr>
          <p:nvPr/>
        </p:nvPicPr>
        <p:blipFill>
          <a:blip r:embed="rId3"/>
          <a:stretch>
            <a:fillRect/>
          </a:stretch>
        </p:blipFill>
        <p:spPr>
          <a:xfrm>
            <a:off x="6094747" y="2924623"/>
            <a:ext cx="5609524" cy="752381"/>
          </a:xfrm>
          <a:prstGeom prst="rect">
            <a:avLst/>
          </a:prstGeom>
        </p:spPr>
      </p:pic>
      <p:pic>
        <p:nvPicPr>
          <p:cNvPr id="8" name="Picture 7"/>
          <p:cNvPicPr>
            <a:picLocks noChangeAspect="1"/>
          </p:cNvPicPr>
          <p:nvPr/>
        </p:nvPicPr>
        <p:blipFill>
          <a:blip r:embed="rId4"/>
          <a:stretch>
            <a:fillRect/>
          </a:stretch>
        </p:blipFill>
        <p:spPr>
          <a:xfrm>
            <a:off x="6723319" y="3796375"/>
            <a:ext cx="4980952" cy="1352381"/>
          </a:xfrm>
          <a:prstGeom prst="rect">
            <a:avLst/>
          </a:prstGeom>
        </p:spPr>
      </p:pic>
    </p:spTree>
    <p:extLst>
      <p:ext uri="{BB962C8B-B14F-4D97-AF65-F5344CB8AC3E}">
        <p14:creationId xmlns:p14="http://schemas.microsoft.com/office/powerpoint/2010/main" val="45897182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altLang="en-US" sz="2800" b="1" dirty="0" err="1"/>
              <a:t>Hyperparameters</a:t>
            </a:r>
            <a:r>
              <a:rPr lang="en-SG" altLang="en-US" sz="2800" b="1" dirty="0"/>
              <a:t> tuning </a:t>
            </a:r>
            <a:r>
              <a:rPr lang="en-SG" altLang="en-US" sz="2800" b="1" dirty="0" smtClean="0"/>
              <a:t>(3/4)</a:t>
            </a:r>
            <a:r>
              <a:rPr lang="en-SG" altLang="en-US" sz="2400" b="1" dirty="0"/>
              <a:t/>
            </a:r>
            <a:br>
              <a:rPr lang="en-SG" altLang="en-US" sz="2400" b="1" dirty="0"/>
            </a:br>
            <a:r>
              <a:rPr lang="en-SG" altLang="en-US" sz="2400" b="1" dirty="0"/>
              <a:t/>
            </a:r>
            <a:br>
              <a:rPr lang="en-SG" altLang="en-US" sz="2400" b="1" dirty="0"/>
            </a:br>
            <a:r>
              <a:rPr lang="en-SG" altLang="en-US" sz="2400" b="1" dirty="0"/>
              <a:t/>
            </a:r>
            <a:br>
              <a:rPr lang="en-SG" altLang="en-US" sz="2400" b="1" dirty="0"/>
            </a:br>
            <a:r>
              <a:rPr lang="en-SG" altLang="en-US" sz="2400" dirty="0" smtClean="0">
                <a:sym typeface="+mn-ea"/>
              </a:rPr>
              <a:t>Features Importance (1/2)</a:t>
            </a:r>
            <a:endParaRPr lang="en-SG" altLang="en-US" sz="2000" b="1" dirty="0">
              <a:sym typeface="+mn-ea"/>
            </a:endParaRPr>
          </a:p>
        </p:txBody>
      </p:sp>
      <p:sp>
        <p:nvSpPr>
          <p:cNvPr id="8" name="Text Box 7"/>
          <p:cNvSpPr txBox="1"/>
          <p:nvPr/>
        </p:nvSpPr>
        <p:spPr>
          <a:xfrm>
            <a:off x="6783999" y="2248243"/>
            <a:ext cx="5027740" cy="1077218"/>
          </a:xfrm>
          <a:prstGeom prst="rect">
            <a:avLst/>
          </a:prstGeom>
          <a:noFill/>
        </p:spPr>
        <p:txBody>
          <a:bodyPr wrap="square" rtlCol="0">
            <a:spAutoFit/>
          </a:bodyPr>
          <a:lstStyle/>
          <a:p>
            <a:pPr indent="0" algn="just">
              <a:buFont typeface="Arial" panose="020B0604020202020204" pitchFamily="34" charset="0"/>
              <a:buNone/>
            </a:pPr>
            <a:r>
              <a:rPr lang="en-SG" altLang="en-US" sz="1600" b="1" dirty="0"/>
              <a:t>Observations</a:t>
            </a:r>
            <a:r>
              <a:rPr lang="en-SG" altLang="en-US" sz="1600" b="1" dirty="0" smtClean="0"/>
              <a:t>:</a:t>
            </a:r>
          </a:p>
          <a:p>
            <a:pPr marL="285750" indent="-285750" algn="just">
              <a:buFont typeface="Arial" panose="020B0604020202020204" pitchFamily="34" charset="0"/>
              <a:buChar char="•"/>
            </a:pPr>
            <a:r>
              <a:rPr lang="en-SG" altLang="en-US" sz="1600" b="1" dirty="0" smtClean="0"/>
              <a:t>As reference from </a:t>
            </a:r>
            <a:r>
              <a:rPr lang="en-SG" sz="1600" b="1" dirty="0" smtClean="0"/>
              <a:t>Decision </a:t>
            </a:r>
            <a:r>
              <a:rPr lang="en-SG" sz="1600" b="1" dirty="0"/>
              <a:t>Tree </a:t>
            </a:r>
            <a:r>
              <a:rPr lang="en-SG" sz="1600" b="1" dirty="0" err="1"/>
              <a:t>Regressor</a:t>
            </a:r>
            <a:r>
              <a:rPr lang="en-SG" altLang="en-US" sz="1600" b="1" dirty="0" smtClean="0"/>
              <a:t> using </a:t>
            </a:r>
            <a:r>
              <a:rPr lang="en-SG" altLang="en-US" sz="1600" b="1" dirty="0"/>
              <a:t>the default </a:t>
            </a:r>
            <a:r>
              <a:rPr lang="en-SG" altLang="en-US" sz="1600" b="1" dirty="0" smtClean="0"/>
              <a:t>parameters, the following shows the features weightage </a:t>
            </a:r>
          </a:p>
        </p:txBody>
      </p:sp>
      <p:sp>
        <p:nvSpPr>
          <p:cNvPr id="4" name="Footer Placeholder 3"/>
          <p:cNvSpPr>
            <a:spLocks noGrp="1"/>
          </p:cNvSpPr>
          <p:nvPr>
            <p:ph type="ftr" sz="quarter" idx="11"/>
          </p:nvPr>
        </p:nvSpPr>
        <p:spPr/>
        <p:txBody>
          <a:bodyPr/>
          <a:lstStyle/>
          <a:p>
            <a:fld id="{C8AA142C-982A-42EA-B7BE-92040BEC0443}" type="slidenum">
              <a:rPr lang="en-US" smtClean="0"/>
              <a:t>35</a:t>
            </a:fld>
            <a:endParaRPr lang="en-US" dirty="0"/>
          </a:p>
        </p:txBody>
      </p:sp>
      <p:pic>
        <p:nvPicPr>
          <p:cNvPr id="6" name="Picture 5"/>
          <p:cNvPicPr>
            <a:picLocks noChangeAspect="1"/>
          </p:cNvPicPr>
          <p:nvPr/>
        </p:nvPicPr>
        <p:blipFill>
          <a:blip r:embed="rId3"/>
          <a:stretch>
            <a:fillRect/>
          </a:stretch>
        </p:blipFill>
        <p:spPr>
          <a:xfrm>
            <a:off x="1517874" y="2396080"/>
            <a:ext cx="4627152" cy="3996996"/>
          </a:xfrm>
          <a:prstGeom prst="rect">
            <a:avLst/>
          </a:prstGeom>
        </p:spPr>
      </p:pic>
      <p:pic>
        <p:nvPicPr>
          <p:cNvPr id="10" name="Picture 9"/>
          <p:cNvPicPr>
            <a:picLocks noChangeAspect="1"/>
          </p:cNvPicPr>
          <p:nvPr/>
        </p:nvPicPr>
        <p:blipFill>
          <a:blip r:embed="rId4"/>
          <a:stretch>
            <a:fillRect/>
          </a:stretch>
        </p:blipFill>
        <p:spPr>
          <a:xfrm>
            <a:off x="7054009" y="3857936"/>
            <a:ext cx="2765852" cy="2304877"/>
          </a:xfrm>
          <a:prstGeom prst="rect">
            <a:avLst/>
          </a:prstGeom>
        </p:spPr>
      </p:pic>
    </p:spTree>
    <p:extLst>
      <p:ext uri="{BB962C8B-B14F-4D97-AF65-F5344CB8AC3E}">
        <p14:creationId xmlns:p14="http://schemas.microsoft.com/office/powerpoint/2010/main" val="14373371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3100" b="1" dirty="0" err="1"/>
              <a:t>Hyperparameters</a:t>
            </a:r>
            <a:r>
              <a:rPr lang="en-SG" altLang="en-US" sz="3100" b="1" dirty="0"/>
              <a:t> tuning </a:t>
            </a:r>
            <a:r>
              <a:rPr lang="en-SG" altLang="en-US" sz="3100" b="1" dirty="0" smtClean="0"/>
              <a:t>(4/4)</a:t>
            </a:r>
            <a:r>
              <a:rPr lang="en-SG" altLang="en-US" sz="4000" b="1" dirty="0"/>
              <a:t/>
            </a:r>
            <a:br>
              <a:rPr lang="en-SG" altLang="en-US" sz="4000" b="1" dirty="0"/>
            </a:br>
            <a:r>
              <a:rPr lang="en-SG" altLang="en-US" sz="4000" b="1" dirty="0" smtClean="0"/>
              <a:t/>
            </a:r>
            <a:br>
              <a:rPr lang="en-SG" altLang="en-US" sz="4000" b="1" dirty="0" smtClean="0"/>
            </a:br>
            <a:r>
              <a:rPr lang="en-SG" altLang="en-US" sz="2700" dirty="0" smtClean="0">
                <a:sym typeface="+mn-ea"/>
              </a:rPr>
              <a:t>Features </a:t>
            </a:r>
            <a:r>
              <a:rPr lang="en-SG" altLang="en-US" sz="2700" dirty="0">
                <a:sym typeface="+mn-ea"/>
              </a:rPr>
              <a:t>Importance </a:t>
            </a:r>
            <a:r>
              <a:rPr lang="en-SG" altLang="en-US" sz="2700" dirty="0" smtClean="0">
                <a:sym typeface="+mn-ea"/>
              </a:rPr>
              <a:t>(2/2</a:t>
            </a:r>
            <a:r>
              <a:rPr lang="en-SG" altLang="en-US" sz="2700" dirty="0">
                <a:sym typeface="+mn-ea"/>
              </a:rPr>
              <a:t>)</a:t>
            </a:r>
            <a:endParaRPr lang="en-US" sz="3100" dirty="0"/>
          </a:p>
        </p:txBody>
      </p:sp>
      <p:sp>
        <p:nvSpPr>
          <p:cNvPr id="5" name="Footer Placeholder 4"/>
          <p:cNvSpPr>
            <a:spLocks noGrp="1"/>
          </p:cNvSpPr>
          <p:nvPr>
            <p:ph type="ftr" sz="quarter" idx="11"/>
          </p:nvPr>
        </p:nvSpPr>
        <p:spPr/>
        <p:txBody>
          <a:bodyPr/>
          <a:lstStyle/>
          <a:p>
            <a:fld id="{A160BD9E-125C-4492-929E-EB62006F8BE5}" type="slidenum">
              <a:rPr lang="en-US" smtClean="0"/>
              <a:pPr/>
              <a:t>36</a:t>
            </a:fld>
            <a:endParaRPr lang="en-US" dirty="0"/>
          </a:p>
        </p:txBody>
      </p:sp>
      <p:sp>
        <p:nvSpPr>
          <p:cNvPr id="9" name="Text Box 7"/>
          <p:cNvSpPr txBox="1"/>
          <p:nvPr/>
        </p:nvSpPr>
        <p:spPr>
          <a:xfrm>
            <a:off x="3170580" y="5024760"/>
            <a:ext cx="7881730" cy="1569660"/>
          </a:xfrm>
          <a:prstGeom prst="rect">
            <a:avLst/>
          </a:prstGeom>
          <a:noFill/>
        </p:spPr>
        <p:txBody>
          <a:bodyPr wrap="square" rtlCol="0">
            <a:spAutoFit/>
          </a:bodyPr>
          <a:lstStyle/>
          <a:p>
            <a:pPr indent="0" algn="just">
              <a:buFont typeface="Arial" panose="020B0604020202020204" pitchFamily="34" charset="0"/>
              <a:buNone/>
            </a:pPr>
            <a:r>
              <a:rPr lang="en-SG" altLang="en-US" sz="1600" b="1" dirty="0"/>
              <a:t>Observations</a:t>
            </a:r>
            <a:r>
              <a:rPr lang="en-SG" altLang="en-US" sz="1600" b="1" dirty="0" smtClean="0"/>
              <a:t>:</a:t>
            </a:r>
          </a:p>
          <a:p>
            <a:pPr marL="285750" indent="-285750" algn="just">
              <a:buFont typeface="Arial" panose="020B0604020202020204" pitchFamily="34" charset="0"/>
              <a:buChar char="•"/>
            </a:pPr>
            <a:r>
              <a:rPr lang="en-SG" altLang="en-US" sz="1600" b="1" dirty="0" smtClean="0"/>
              <a:t>Generally, comparing to the algorithms tested, all share the same top 3 features weightage as follows (For some the order may not be the same but most are):</a:t>
            </a:r>
          </a:p>
          <a:p>
            <a:pPr marL="742950" lvl="1" indent="-285750" algn="just">
              <a:buFont typeface="Arial" panose="020B0604020202020204" pitchFamily="34" charset="0"/>
              <a:buChar char="•"/>
            </a:pPr>
            <a:r>
              <a:rPr lang="en-SG" altLang="en-US" sz="1600" b="1" dirty="0" smtClean="0"/>
              <a:t>Hour</a:t>
            </a:r>
          </a:p>
          <a:p>
            <a:pPr marL="742950" lvl="1" indent="-285750" algn="just">
              <a:buFont typeface="Arial" panose="020B0604020202020204" pitchFamily="34" charset="0"/>
              <a:buChar char="•"/>
            </a:pPr>
            <a:r>
              <a:rPr lang="en-SG" altLang="en-US" sz="1600" b="1" dirty="0" err="1" smtClean="0"/>
              <a:t>Page_Like</a:t>
            </a:r>
            <a:endParaRPr lang="en-SG" altLang="en-US" sz="1600" b="1" dirty="0" smtClean="0"/>
          </a:p>
          <a:p>
            <a:pPr marL="742950" lvl="1" indent="-285750" algn="just">
              <a:buFont typeface="Arial" panose="020B0604020202020204" pitchFamily="34" charset="0"/>
              <a:buChar char="•"/>
            </a:pPr>
            <a:r>
              <a:rPr lang="en-SG" altLang="en-US" sz="1600" b="1" dirty="0" smtClean="0"/>
              <a:t>Weekday</a:t>
            </a:r>
          </a:p>
        </p:txBody>
      </p:sp>
      <p:pic>
        <p:nvPicPr>
          <p:cNvPr id="3" name="Picture 2"/>
          <p:cNvPicPr>
            <a:picLocks noChangeAspect="1"/>
          </p:cNvPicPr>
          <p:nvPr/>
        </p:nvPicPr>
        <p:blipFill>
          <a:blip r:embed="rId2"/>
          <a:stretch>
            <a:fillRect/>
          </a:stretch>
        </p:blipFill>
        <p:spPr>
          <a:xfrm>
            <a:off x="5238126" y="2451673"/>
            <a:ext cx="3746637" cy="2441908"/>
          </a:xfrm>
          <a:prstGeom prst="rect">
            <a:avLst/>
          </a:prstGeom>
        </p:spPr>
      </p:pic>
    </p:spTree>
    <p:extLst>
      <p:ext uri="{BB962C8B-B14F-4D97-AF65-F5344CB8AC3E}">
        <p14:creationId xmlns:p14="http://schemas.microsoft.com/office/powerpoint/2010/main" val="592662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5190" y="2967335"/>
            <a:ext cx="10161629" cy="1107996"/>
          </a:xfrm>
          <a:prstGeom prst="rect">
            <a:avLst/>
          </a:prstGeom>
          <a:noFill/>
        </p:spPr>
        <p:txBody>
          <a:bodyPr wrap="none" lIns="91440" tIns="45720" rIns="91440" bIns="45720">
            <a:spAutoFit/>
          </a:bodyPr>
          <a:lstStyle/>
          <a:p>
            <a:pPr algn="ctr"/>
            <a:r>
              <a:rPr lang="en-SG"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 - Saving the trained Model</a:t>
            </a:r>
          </a:p>
        </p:txBody>
      </p:sp>
    </p:spTree>
    <p:extLst>
      <p:ext uri="{BB962C8B-B14F-4D97-AF65-F5344CB8AC3E}">
        <p14:creationId xmlns:p14="http://schemas.microsoft.com/office/powerpoint/2010/main" val="8106970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altLang="en-US" sz="2400" b="1" dirty="0"/>
              <a:t>Saving the trained </a:t>
            </a:r>
            <a:r>
              <a:rPr lang="en-SG" altLang="en-US" sz="2400" b="1" dirty="0" smtClean="0"/>
              <a:t>Model</a:t>
            </a:r>
            <a:br>
              <a:rPr lang="en-SG" altLang="en-US" sz="2400" b="1" dirty="0" smtClean="0"/>
            </a:br>
            <a:r>
              <a:rPr lang="en-SG" altLang="en-US" sz="2400" b="1" dirty="0"/>
              <a:t/>
            </a:r>
            <a:br>
              <a:rPr lang="en-SG" altLang="en-US" sz="2400" b="1" dirty="0"/>
            </a:br>
            <a:r>
              <a:rPr lang="en-SG" altLang="en-US" sz="2400" b="1" dirty="0"/>
              <a:t/>
            </a:r>
            <a:br>
              <a:rPr lang="en-SG" altLang="en-US" sz="2400" b="1" dirty="0"/>
            </a:br>
            <a:r>
              <a:rPr lang="en-SG" altLang="en-US" sz="2400" dirty="0" smtClean="0"/>
              <a:t>Saved the model using pickle</a:t>
            </a:r>
            <a:endParaRPr lang="en-SG" altLang="en-US" sz="2000" b="1" dirty="0">
              <a:sym typeface="+mn-ea"/>
            </a:endParaRPr>
          </a:p>
        </p:txBody>
      </p:sp>
      <p:sp>
        <p:nvSpPr>
          <p:cNvPr id="4" name="Footer Placeholder 3"/>
          <p:cNvSpPr>
            <a:spLocks noGrp="1"/>
          </p:cNvSpPr>
          <p:nvPr>
            <p:ph type="ftr" sz="quarter" idx="11"/>
          </p:nvPr>
        </p:nvSpPr>
        <p:spPr/>
        <p:txBody>
          <a:bodyPr/>
          <a:lstStyle/>
          <a:p>
            <a:fld id="{C8AA142C-982A-42EA-B7BE-92040BEC0443}" type="slidenum">
              <a:rPr lang="en-US" smtClean="0"/>
              <a:t>38</a:t>
            </a:fld>
            <a:endParaRPr lang="en-US" dirty="0"/>
          </a:p>
        </p:txBody>
      </p:sp>
      <p:sp>
        <p:nvSpPr>
          <p:cNvPr id="3" name="Rectangle 2"/>
          <p:cNvSpPr/>
          <p:nvPr/>
        </p:nvSpPr>
        <p:spPr>
          <a:xfrm>
            <a:off x="4020240" y="2405812"/>
            <a:ext cx="5810416" cy="3970318"/>
          </a:xfrm>
          <a:prstGeom prst="rect">
            <a:avLst/>
          </a:prstGeom>
          <a:solidFill>
            <a:schemeClr val="accent2">
              <a:lumMod val="20000"/>
              <a:lumOff val="80000"/>
            </a:schemeClr>
          </a:solidFill>
        </p:spPr>
        <p:txBody>
          <a:bodyPr wrap="square">
            <a:spAutoFit/>
          </a:bodyPr>
          <a:lstStyle/>
          <a:p>
            <a:r>
              <a:rPr lang="en-US" sz="1400" dirty="0"/>
              <a:t># We can save the trained model </a:t>
            </a:r>
            <a:r>
              <a:rPr lang="en-US" sz="1400" dirty="0" err="1"/>
              <a:t>clf</a:t>
            </a:r>
            <a:r>
              <a:rPr lang="en-US" sz="1400" dirty="0"/>
              <a:t> using pickle </a:t>
            </a:r>
          </a:p>
          <a:p>
            <a:r>
              <a:rPr lang="en-US" sz="1400" dirty="0"/>
              <a:t>import pickle</a:t>
            </a:r>
          </a:p>
          <a:p>
            <a:endParaRPr lang="en-US" sz="1400" dirty="0"/>
          </a:p>
          <a:p>
            <a:r>
              <a:rPr lang="en-US" sz="1400" dirty="0"/>
              <a:t>model = SVC(C=0.001, </a:t>
            </a:r>
            <a:r>
              <a:rPr lang="en-US" sz="1400" dirty="0" err="1"/>
              <a:t>cache_size</a:t>
            </a:r>
            <a:r>
              <a:rPr lang="en-US" sz="1400" dirty="0"/>
              <a:t>=200, </a:t>
            </a:r>
            <a:r>
              <a:rPr lang="en-US" sz="1400" dirty="0" err="1"/>
              <a:t>class_weight</a:t>
            </a:r>
            <a:r>
              <a:rPr lang="en-US" sz="1400" dirty="0"/>
              <a:t>=None, coef0=0.0,</a:t>
            </a:r>
          </a:p>
          <a:p>
            <a:r>
              <a:rPr lang="en-US" sz="1400" dirty="0"/>
              <a:t>  </a:t>
            </a:r>
            <a:r>
              <a:rPr lang="en-US" sz="1400" dirty="0" err="1"/>
              <a:t>decision_function_shape</a:t>
            </a:r>
            <a:r>
              <a:rPr lang="en-US" sz="1400" dirty="0"/>
              <a:t>='</a:t>
            </a:r>
            <a:r>
              <a:rPr lang="en-US" sz="1400" dirty="0" err="1"/>
              <a:t>ovr</a:t>
            </a:r>
            <a:r>
              <a:rPr lang="en-US" sz="1400" dirty="0"/>
              <a:t>', degree=3, gamma=0.1, kernel='</a:t>
            </a:r>
            <a:r>
              <a:rPr lang="en-US" sz="1400" dirty="0" err="1"/>
              <a:t>rbf</a:t>
            </a:r>
            <a:r>
              <a:rPr lang="en-US" sz="1400" dirty="0"/>
              <a:t>',</a:t>
            </a:r>
          </a:p>
          <a:p>
            <a:r>
              <a:rPr lang="en-US" sz="1400" dirty="0"/>
              <a:t>  </a:t>
            </a:r>
            <a:r>
              <a:rPr lang="en-US" sz="1400" dirty="0" err="1"/>
              <a:t>max_iter</a:t>
            </a:r>
            <a:r>
              <a:rPr lang="en-US" sz="1400" dirty="0"/>
              <a:t>=-1, probability=False, </a:t>
            </a:r>
            <a:r>
              <a:rPr lang="en-US" sz="1400" dirty="0" err="1"/>
              <a:t>random_state</a:t>
            </a:r>
            <a:r>
              <a:rPr lang="en-US" sz="1400" dirty="0"/>
              <a:t>=None, shrinking=True,</a:t>
            </a:r>
          </a:p>
          <a:p>
            <a:r>
              <a:rPr lang="en-US" sz="1400" dirty="0"/>
              <a:t>  </a:t>
            </a:r>
            <a:r>
              <a:rPr lang="en-US" sz="1400" dirty="0" err="1"/>
              <a:t>tol</a:t>
            </a:r>
            <a:r>
              <a:rPr lang="en-US" sz="1400" dirty="0"/>
              <a:t>=0.001, verbose=False)</a:t>
            </a:r>
          </a:p>
          <a:p>
            <a:endParaRPr lang="en-US" sz="1400" dirty="0"/>
          </a:p>
          <a:p>
            <a:r>
              <a:rPr lang="en-US" sz="1400" dirty="0" err="1"/>
              <a:t>regression_model_Tree</a:t>
            </a:r>
            <a:r>
              <a:rPr lang="en-US" sz="1400" dirty="0"/>
              <a:t>(model, </a:t>
            </a:r>
            <a:r>
              <a:rPr lang="en-US" sz="1400" dirty="0" err="1"/>
              <a:t>X_test,y_test</a:t>
            </a:r>
            <a:r>
              <a:rPr lang="en-US" sz="1400" dirty="0"/>
              <a:t>)</a:t>
            </a:r>
          </a:p>
          <a:p>
            <a:endParaRPr lang="en-US" sz="1400" dirty="0"/>
          </a:p>
          <a:p>
            <a:r>
              <a:rPr lang="en-US" sz="1400" dirty="0"/>
              <a:t>s = </a:t>
            </a:r>
            <a:r>
              <a:rPr lang="en-US" sz="1400" dirty="0" err="1"/>
              <a:t>pickle.dumps</a:t>
            </a:r>
            <a:r>
              <a:rPr lang="en-US" sz="1400" dirty="0"/>
              <a:t>(model)</a:t>
            </a:r>
          </a:p>
          <a:p>
            <a:r>
              <a:rPr lang="en-US" sz="1400" dirty="0" err="1"/>
              <a:t>pickle.dump</a:t>
            </a:r>
            <a:r>
              <a:rPr lang="en-US" sz="1400" dirty="0"/>
              <a:t>(model, open( "</a:t>
            </a:r>
            <a:r>
              <a:rPr lang="en-US" sz="1400" dirty="0" err="1"/>
              <a:t>FB_Impression_trained_model.p</a:t>
            </a:r>
            <a:r>
              <a:rPr lang="en-US" sz="1400" dirty="0"/>
              <a:t>", "</a:t>
            </a:r>
            <a:r>
              <a:rPr lang="en-US" sz="1400" dirty="0" err="1"/>
              <a:t>wb</a:t>
            </a:r>
            <a:r>
              <a:rPr lang="en-US" sz="1400" dirty="0"/>
              <a:t>" ) )</a:t>
            </a:r>
          </a:p>
          <a:p>
            <a:r>
              <a:rPr lang="en-US" sz="1400" dirty="0"/>
              <a:t>#model2 = </a:t>
            </a:r>
            <a:r>
              <a:rPr lang="en-US" sz="1400" dirty="0" err="1"/>
              <a:t>pickle.load</a:t>
            </a:r>
            <a:r>
              <a:rPr lang="en-US" sz="1400" dirty="0"/>
              <a:t>( open( "</a:t>
            </a:r>
            <a:r>
              <a:rPr lang="en-US" sz="1400" dirty="0" err="1"/>
              <a:t>Titanic_trained_model.p</a:t>
            </a:r>
            <a:r>
              <a:rPr lang="en-US" sz="1400" dirty="0"/>
              <a:t>", "</a:t>
            </a:r>
            <a:r>
              <a:rPr lang="en-US" sz="1400" dirty="0" err="1"/>
              <a:t>rb</a:t>
            </a:r>
            <a:r>
              <a:rPr lang="en-US" sz="1400" dirty="0"/>
              <a:t>" ) )</a:t>
            </a:r>
          </a:p>
          <a:p>
            <a:endParaRPr lang="en-US" sz="1400" dirty="0"/>
          </a:p>
          <a:p>
            <a:r>
              <a:rPr lang="en-US" sz="1400" dirty="0"/>
              <a:t># Alternatively, we can save the trained model </a:t>
            </a:r>
            <a:r>
              <a:rPr lang="en-US" sz="1400" dirty="0" err="1"/>
              <a:t>clf</a:t>
            </a:r>
            <a:r>
              <a:rPr lang="en-US" sz="1400" dirty="0"/>
              <a:t> with </a:t>
            </a:r>
            <a:r>
              <a:rPr lang="en-US" sz="1400" dirty="0" err="1"/>
              <a:t>sklearn</a:t>
            </a:r>
            <a:r>
              <a:rPr lang="en-US" sz="1400" dirty="0"/>
              <a:t> </a:t>
            </a:r>
            <a:r>
              <a:rPr lang="en-US" sz="1400" dirty="0" err="1"/>
              <a:t>joblib</a:t>
            </a:r>
            <a:endParaRPr lang="en-US" sz="1400" dirty="0"/>
          </a:p>
          <a:p>
            <a:r>
              <a:rPr lang="en-US" sz="1400" dirty="0"/>
              <a:t>from </a:t>
            </a:r>
            <a:r>
              <a:rPr lang="en-US" sz="1400" dirty="0" err="1"/>
              <a:t>sklearn.externals</a:t>
            </a:r>
            <a:r>
              <a:rPr lang="en-US" sz="1400" dirty="0"/>
              <a:t> import </a:t>
            </a:r>
            <a:r>
              <a:rPr lang="en-US" sz="1400" dirty="0" err="1"/>
              <a:t>joblib</a:t>
            </a:r>
            <a:endParaRPr lang="en-US" sz="1400" dirty="0"/>
          </a:p>
          <a:p>
            <a:r>
              <a:rPr lang="en-US" sz="1400" dirty="0" err="1"/>
              <a:t>joblib.dump</a:t>
            </a:r>
            <a:r>
              <a:rPr lang="en-US" sz="1400" dirty="0"/>
              <a:t>(model, '</a:t>
            </a:r>
            <a:r>
              <a:rPr lang="en-US" sz="1400" dirty="0" err="1"/>
              <a:t>FB_Impression_trained_model.pkl</a:t>
            </a:r>
            <a:r>
              <a:rPr lang="en-US" sz="1400" dirty="0"/>
              <a:t>') </a:t>
            </a:r>
          </a:p>
          <a:p>
            <a:r>
              <a:rPr lang="en-US" sz="1400" dirty="0"/>
              <a:t>#model3 = </a:t>
            </a:r>
            <a:r>
              <a:rPr lang="en-US" sz="1400" dirty="0" err="1"/>
              <a:t>joblib.load</a:t>
            </a:r>
            <a:r>
              <a:rPr lang="en-US" sz="1400" dirty="0"/>
              <a:t>('</a:t>
            </a:r>
            <a:r>
              <a:rPr lang="en-US" sz="1400" dirty="0" err="1"/>
              <a:t>Titanic_trained_model.pkl</a:t>
            </a:r>
            <a:r>
              <a:rPr lang="en-US" sz="1400" dirty="0"/>
              <a:t>')</a:t>
            </a:r>
          </a:p>
        </p:txBody>
      </p:sp>
    </p:spTree>
    <p:extLst>
      <p:ext uri="{BB962C8B-B14F-4D97-AF65-F5344CB8AC3E}">
        <p14:creationId xmlns:p14="http://schemas.microsoft.com/office/powerpoint/2010/main" val="4970750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3364" y="2967335"/>
            <a:ext cx="11325280" cy="923330"/>
          </a:xfrm>
          <a:prstGeom prst="rect">
            <a:avLst/>
          </a:prstGeom>
          <a:noFill/>
        </p:spPr>
        <p:txBody>
          <a:bodyPr wrap="none" lIns="91440" tIns="45720" rIns="91440" bIns="45720">
            <a:spAutoFit/>
          </a:bodyPr>
          <a:lstStyle/>
          <a:p>
            <a:pPr algn="ctr"/>
            <a:r>
              <a:rPr lang="en-SG"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VI - Submission of test data and results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309183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altLang="en-US" sz="3200" b="1" dirty="0">
                <a:latin typeface="+mn-lt"/>
              </a:rPr>
              <a:t>Introduction </a:t>
            </a:r>
            <a:r>
              <a:rPr lang="en-SG" altLang="en-US" sz="3200" b="1" dirty="0" smtClean="0">
                <a:latin typeface="+mn-lt"/>
              </a:rPr>
              <a:t>(1/2)</a:t>
            </a:r>
            <a:r>
              <a:rPr lang="en-SG" altLang="en-US" sz="3200" b="1" dirty="0">
                <a:latin typeface="+mn-lt"/>
              </a:rPr>
              <a:t/>
            </a:r>
            <a:br>
              <a:rPr lang="en-SG" altLang="en-US" sz="3200" b="1" dirty="0">
                <a:latin typeface="+mn-lt"/>
              </a:rPr>
            </a:br>
            <a:r>
              <a:rPr lang="en-SG" altLang="en-US" sz="3200" b="1" dirty="0">
                <a:latin typeface="+mn-lt"/>
              </a:rPr>
              <a:t/>
            </a:r>
            <a:br>
              <a:rPr lang="en-SG" altLang="en-US" sz="3200" b="1" dirty="0">
                <a:latin typeface="+mn-lt"/>
              </a:rPr>
            </a:br>
            <a:r>
              <a:rPr lang="en-SG" altLang="en-US" sz="3200" dirty="0" smtClean="0">
                <a:latin typeface="+mn-lt"/>
              </a:rPr>
              <a:t>Reference </a:t>
            </a:r>
            <a:r>
              <a:rPr lang="en-SG" altLang="en-US" sz="3200" dirty="0">
                <a:latin typeface="+mn-lt"/>
              </a:rPr>
              <a:t>of </a:t>
            </a:r>
            <a:r>
              <a:rPr lang="en-SG" altLang="en-US" sz="3200" dirty="0" smtClean="0">
                <a:latin typeface="+mn-lt"/>
              </a:rPr>
              <a:t>Facebook Metric </a:t>
            </a:r>
            <a:r>
              <a:rPr lang="en-SG" altLang="en-US" sz="3200" dirty="0">
                <a:latin typeface="+mn-lt"/>
              </a:rPr>
              <a:t>datasets</a:t>
            </a:r>
            <a:endParaRPr lang="en-SG" sz="3200" dirty="0">
              <a:latin typeface="+mn-lt"/>
            </a:endParaRPr>
          </a:p>
        </p:txBody>
      </p:sp>
      <p:sp>
        <p:nvSpPr>
          <p:cNvPr id="3" name="Content Placeholder 2"/>
          <p:cNvSpPr>
            <a:spLocks noGrp="1"/>
          </p:cNvSpPr>
          <p:nvPr>
            <p:ph idx="1"/>
          </p:nvPr>
        </p:nvSpPr>
        <p:spPr>
          <a:xfrm>
            <a:off x="2629989" y="2229394"/>
            <a:ext cx="9178833" cy="4432346"/>
          </a:xfrm>
        </p:spPr>
        <p:txBody>
          <a:bodyPr>
            <a:normAutofit fontScale="85000" lnSpcReduction="10000"/>
          </a:bodyPr>
          <a:lstStyle/>
          <a:p>
            <a:pPr algn="just"/>
            <a:r>
              <a:rPr lang="en-SG" dirty="0"/>
              <a:t>In this assignment, a datasets </a:t>
            </a:r>
            <a:r>
              <a:rPr lang="en-SG" dirty="0" smtClean="0"/>
              <a:t>dataset_Facebook.csv was </a:t>
            </a:r>
            <a:r>
              <a:rPr lang="en-SG" dirty="0"/>
              <a:t>selected </a:t>
            </a:r>
            <a:r>
              <a:rPr lang="en-SG" dirty="0" smtClean="0"/>
              <a:t>and downloaded from </a:t>
            </a:r>
            <a:r>
              <a:rPr lang="en-SG" dirty="0" err="1" smtClean="0"/>
              <a:t>Polymall</a:t>
            </a:r>
            <a:r>
              <a:rPr lang="en-SG" dirty="0" smtClean="0"/>
              <a:t>. </a:t>
            </a:r>
            <a:r>
              <a:rPr lang="en-SG" dirty="0"/>
              <a:t>Facebook dataset </a:t>
            </a:r>
            <a:r>
              <a:rPr lang="en-SG" dirty="0" smtClean="0"/>
              <a:t>has </a:t>
            </a:r>
            <a:r>
              <a:rPr lang="en-SG" dirty="0"/>
              <a:t>been collected from the internet Facebook's side of the renowned cosmetic brand in 2014. The dataset contained a </a:t>
            </a:r>
            <a:r>
              <a:rPr lang="en-SG" dirty="0" smtClean="0"/>
              <a:t>500 </a:t>
            </a:r>
            <a:r>
              <a:rPr lang="en-SG" dirty="0"/>
              <a:t>published posts in the cosmetic </a:t>
            </a:r>
            <a:r>
              <a:rPr lang="en-SG" dirty="0" smtClean="0"/>
              <a:t>brand. </a:t>
            </a:r>
            <a:r>
              <a:rPr lang="en-US" dirty="0" smtClean="0"/>
              <a:t>There are 12 columns of </a:t>
            </a:r>
            <a:r>
              <a:rPr lang="en-US" dirty="0"/>
              <a:t>target </a:t>
            </a:r>
            <a:r>
              <a:rPr lang="en-US" dirty="0" smtClean="0"/>
              <a:t>variables.</a:t>
            </a:r>
            <a:endParaRPr lang="en-US" dirty="0"/>
          </a:p>
          <a:p>
            <a:pPr algn="just"/>
            <a:r>
              <a:rPr lang="en-US" dirty="0" smtClean="0"/>
              <a:t>Problem Statement :</a:t>
            </a:r>
          </a:p>
          <a:p>
            <a:pPr lvl="1" algn="just"/>
            <a:r>
              <a:rPr lang="en-SG" dirty="0"/>
              <a:t>A renowned cosmetics brand is spending a good amount of time and efforts in various marketing platforms in order to improve its brand value which in turn hopefully be converted </a:t>
            </a:r>
            <a:r>
              <a:rPr lang="en-SG" dirty="0" smtClean="0"/>
              <a:t>to sales. </a:t>
            </a:r>
          </a:p>
          <a:p>
            <a:pPr lvl="1" algn="just"/>
            <a:r>
              <a:rPr lang="en-SG" dirty="0" smtClean="0"/>
              <a:t>The Management especially is interested in knowing about the social media promotions. The company has been posting various content on its Facebook (FB) page and wants to know how people are reacting to the marketing campaign that are taking place on that page. Company wants to analyse the efficiency of their Facebook page by using the performance metrics provided by Facebook Insights (Joss, 2012).</a:t>
            </a:r>
          </a:p>
          <a:p>
            <a:pPr lvl="1" algn="just"/>
            <a:r>
              <a:rPr lang="en-SG" dirty="0" smtClean="0"/>
              <a:t>This should help the company to determine the factors affecting the reachability and improve the content of the page, so that the page is more effective in reaching to the customers. Thereby improving the brands visibility, this might in turn increase the profits in the due course.</a:t>
            </a:r>
            <a:endParaRPr lang="en-US" dirty="0"/>
          </a:p>
        </p:txBody>
      </p:sp>
      <p:sp>
        <p:nvSpPr>
          <p:cNvPr id="4" name="Footer Placeholder 3"/>
          <p:cNvSpPr>
            <a:spLocks noGrp="1"/>
          </p:cNvSpPr>
          <p:nvPr>
            <p:ph type="ftr" sz="quarter" idx="11"/>
          </p:nvPr>
        </p:nvSpPr>
        <p:spPr/>
        <p:txBody>
          <a:bodyPr/>
          <a:lstStyle/>
          <a:p>
            <a:pPr algn="ctr"/>
            <a:fld id="{195B64B5-9BEB-460C-B7D3-6FCF6503E545}" type="slidenum">
              <a:rPr lang="en-US" smtClean="0"/>
              <a:t>4</a:t>
            </a:fld>
            <a:endParaRPr lang="en-US" dirty="0"/>
          </a:p>
        </p:txBody>
      </p:sp>
    </p:spTree>
    <p:extLst>
      <p:ext uri="{BB962C8B-B14F-4D97-AF65-F5344CB8AC3E}">
        <p14:creationId xmlns:p14="http://schemas.microsoft.com/office/powerpoint/2010/main" val="615265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altLang="en-US" sz="2500" b="1" dirty="0"/>
              <a:t>Submission of test data and </a:t>
            </a:r>
            <a:r>
              <a:rPr lang="en-SG" altLang="en-US" sz="2500" b="1" dirty="0" smtClean="0"/>
              <a:t>results</a:t>
            </a:r>
            <a:r>
              <a:rPr lang="en-SG" altLang="en-US" sz="2500" b="1" dirty="0"/>
              <a:t/>
            </a:r>
            <a:br>
              <a:rPr lang="en-SG" altLang="en-US" sz="2500" b="1" dirty="0"/>
            </a:br>
            <a:r>
              <a:rPr lang="en-SG" altLang="en-US" sz="2500" b="1" dirty="0"/>
              <a:t/>
            </a:r>
            <a:br>
              <a:rPr lang="en-SG" altLang="en-US" sz="2500" b="1" dirty="0"/>
            </a:br>
            <a:r>
              <a:rPr lang="en-SG" altLang="en-US" sz="2500" b="1" dirty="0" smtClean="0"/>
              <a:t/>
            </a:r>
            <a:br>
              <a:rPr lang="en-SG" altLang="en-US" sz="2500" b="1" dirty="0" smtClean="0"/>
            </a:br>
            <a:r>
              <a:rPr lang="en-SG" altLang="en-US" sz="2500" dirty="0" smtClean="0">
                <a:sym typeface="+mn-ea"/>
              </a:rPr>
              <a:t>Simple </a:t>
            </a:r>
            <a:r>
              <a:rPr lang="en-SG" altLang="en-US" sz="2500" dirty="0">
                <a:sym typeface="+mn-ea"/>
              </a:rPr>
              <a:t>Text Based analysis using Pandas</a:t>
            </a:r>
          </a:p>
        </p:txBody>
      </p:sp>
      <p:sp>
        <p:nvSpPr>
          <p:cNvPr id="4" name="Footer Placeholder 3"/>
          <p:cNvSpPr>
            <a:spLocks noGrp="1"/>
          </p:cNvSpPr>
          <p:nvPr>
            <p:ph type="ftr" sz="quarter" idx="11"/>
          </p:nvPr>
        </p:nvSpPr>
        <p:spPr/>
        <p:txBody>
          <a:bodyPr/>
          <a:lstStyle/>
          <a:p>
            <a:fld id="{05690C65-9D62-41C8-A1AF-1B8C0E2B24F3}" type="slidenum">
              <a:rPr lang="en-US" smtClean="0"/>
              <a:t>40</a:t>
            </a:fld>
            <a:endParaRPr lang="en-US" dirty="0"/>
          </a:p>
        </p:txBody>
      </p:sp>
      <p:grpSp>
        <p:nvGrpSpPr>
          <p:cNvPr id="7" name="Group 6"/>
          <p:cNvGrpSpPr/>
          <p:nvPr/>
        </p:nvGrpSpPr>
        <p:grpSpPr>
          <a:xfrm>
            <a:off x="4213077" y="2290271"/>
            <a:ext cx="4792298" cy="4162251"/>
            <a:chOff x="2925154" y="1786143"/>
            <a:chExt cx="6191316" cy="5196220"/>
          </a:xfrm>
        </p:grpSpPr>
        <p:pic>
          <p:nvPicPr>
            <p:cNvPr id="5" name="Picture 4"/>
            <p:cNvPicPr>
              <a:picLocks noChangeAspect="1"/>
            </p:cNvPicPr>
            <p:nvPr/>
          </p:nvPicPr>
          <p:blipFill>
            <a:blip r:embed="rId2"/>
            <a:stretch>
              <a:fillRect/>
            </a:stretch>
          </p:blipFill>
          <p:spPr>
            <a:xfrm>
              <a:off x="2943619" y="1786143"/>
              <a:ext cx="6172851" cy="3216969"/>
            </a:xfrm>
            <a:prstGeom prst="rect">
              <a:avLst/>
            </a:prstGeom>
          </p:spPr>
        </p:pic>
        <p:pic>
          <p:nvPicPr>
            <p:cNvPr id="6" name="Picture 5"/>
            <p:cNvPicPr>
              <a:picLocks noChangeAspect="1"/>
            </p:cNvPicPr>
            <p:nvPr/>
          </p:nvPicPr>
          <p:blipFill>
            <a:blip r:embed="rId3"/>
            <a:stretch>
              <a:fillRect/>
            </a:stretch>
          </p:blipFill>
          <p:spPr>
            <a:xfrm>
              <a:off x="2925154" y="4934744"/>
              <a:ext cx="6180952" cy="2047619"/>
            </a:xfrm>
            <a:prstGeom prst="rect">
              <a:avLst/>
            </a:prstGeom>
          </p:spPr>
        </p:pic>
      </p:grpSp>
    </p:spTree>
    <p:extLst>
      <p:ext uri="{BB962C8B-B14F-4D97-AF65-F5344CB8AC3E}">
        <p14:creationId xmlns:p14="http://schemas.microsoft.com/office/powerpoint/2010/main" val="36974933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half" idx="1"/>
          </p:nvPr>
        </p:nvSpPr>
        <p:spPr>
          <a:xfrm>
            <a:off x="2933699" y="2438399"/>
            <a:ext cx="8770572" cy="4223341"/>
          </a:xfrm>
        </p:spPr>
        <p:txBody>
          <a:bodyPr>
            <a:noAutofit/>
          </a:bodyPr>
          <a:lstStyle/>
          <a:p>
            <a:pPr algn="just"/>
            <a:r>
              <a:rPr lang="en-US" sz="1200" dirty="0" smtClean="0"/>
              <a:t>In the Lifetime Post Total Impression, Photos type has the highest volume influence with Page-</a:t>
            </a:r>
            <a:r>
              <a:rPr lang="en-US" sz="1200" dirty="0" err="1" smtClean="0"/>
              <a:t>total_likes</a:t>
            </a:r>
            <a:r>
              <a:rPr lang="en-US" sz="1200" dirty="0" smtClean="0"/>
              <a:t> the second highest 33.3% relevance</a:t>
            </a:r>
          </a:p>
          <a:p>
            <a:pPr algn="just"/>
            <a:r>
              <a:rPr lang="en-US" sz="1200" dirty="0" smtClean="0"/>
              <a:t>It also has the highest category 1, action (Special offers &amp; contest) volume influence. Month shows the March has the highest volume influence and perhaps exhibits some seasonality which could associated with the type of industry</a:t>
            </a:r>
          </a:p>
          <a:p>
            <a:pPr algn="just"/>
            <a:r>
              <a:rPr lang="en-US" sz="1200" dirty="0" smtClean="0"/>
              <a:t>Weekday has the third relevance at 17.5% showing Wednesday the highest volume</a:t>
            </a:r>
          </a:p>
          <a:p>
            <a:pPr algn="just"/>
            <a:r>
              <a:rPr lang="en-US" sz="1200" dirty="0" smtClean="0"/>
              <a:t>Hour has shows the highest 41.69% relevance with at 7am </a:t>
            </a:r>
          </a:p>
          <a:p>
            <a:pPr algn="just"/>
            <a:r>
              <a:rPr lang="en-US" sz="1200" dirty="0" smtClean="0"/>
              <a:t>It is surprising that the not Paid has more impression post than the paid which means paid has less impact </a:t>
            </a:r>
            <a:r>
              <a:rPr lang="en-US" sz="1200" dirty="0" smtClean="0"/>
              <a:t>and</a:t>
            </a:r>
            <a:r>
              <a:rPr lang="en-US" sz="1200" dirty="0" smtClean="0"/>
              <a:t> </a:t>
            </a:r>
            <a:r>
              <a:rPr lang="en-US" sz="1200" dirty="0" smtClean="0"/>
              <a:t>Paid feature has one of the lowest influence weightage </a:t>
            </a:r>
          </a:p>
          <a:p>
            <a:pPr algn="just"/>
            <a:r>
              <a:rPr lang="en-US" sz="1200" dirty="0" smtClean="0"/>
              <a:t>Hence in conclusion that </a:t>
            </a:r>
            <a:r>
              <a:rPr lang="en-SG" sz="1200" dirty="0"/>
              <a:t>paying for the speciﬁc post to boost the </a:t>
            </a:r>
            <a:r>
              <a:rPr lang="en-SG" sz="1200" dirty="0" smtClean="0"/>
              <a:t>reachability for impression </a:t>
            </a:r>
            <a:r>
              <a:rPr lang="en-SG" sz="1200" dirty="0"/>
              <a:t>does not compensate as many as focusing on publishing on the right </a:t>
            </a:r>
            <a:r>
              <a:rPr lang="en-SG" sz="1200" dirty="0" smtClean="0"/>
              <a:t>month. </a:t>
            </a:r>
            <a:r>
              <a:rPr lang="en-SG" sz="1200" dirty="0" smtClean="0"/>
              <a:t>This </a:t>
            </a:r>
            <a:r>
              <a:rPr lang="en-SG" sz="1200" dirty="0" smtClean="0"/>
              <a:t>may due to that </a:t>
            </a:r>
            <a:r>
              <a:rPr lang="en-SG" sz="1200" dirty="0"/>
              <a:t>the Impression </a:t>
            </a:r>
            <a:r>
              <a:rPr lang="en-SG" sz="1200" dirty="0" smtClean="0"/>
              <a:t>is the </a:t>
            </a:r>
            <a:r>
              <a:rPr lang="en-SG" sz="1200" dirty="0"/>
              <a:t>number of times a post from a page is displayed and ,someone might see a Page update in News Feed once, and then a second time if a friend shares it.</a:t>
            </a:r>
            <a:endParaRPr lang="en-SG" sz="1200" dirty="0" smtClean="0"/>
          </a:p>
          <a:p>
            <a:pPr algn="just"/>
            <a:r>
              <a:rPr lang="en-SG" sz="1200" dirty="0" smtClean="0"/>
              <a:t>And </a:t>
            </a:r>
            <a:r>
              <a:rPr lang="en-SG" sz="1200" dirty="0" smtClean="0"/>
              <a:t>using Photos with focus on more Special offers &amp; contest may helps to improve the impression</a:t>
            </a:r>
            <a:r>
              <a:rPr lang="en-SG" sz="1200" dirty="0" smtClean="0"/>
              <a:t>.</a:t>
            </a:r>
          </a:p>
          <a:p>
            <a:pPr algn="just"/>
            <a:r>
              <a:rPr lang="en-SG" sz="1200" dirty="0"/>
              <a:t>So from the combination results of Total Interactions and Impression, it shows that </a:t>
            </a:r>
            <a:r>
              <a:rPr lang="en-SG" sz="1200" dirty="0" err="1"/>
              <a:t>Total_page_likes</a:t>
            </a:r>
            <a:r>
              <a:rPr lang="en-SG" sz="1200" dirty="0"/>
              <a:t> is one of the major influence features which is the Number of people who have liked the company's page. Focusing on Photos and </a:t>
            </a:r>
            <a:r>
              <a:rPr lang="en-US" sz="1200" dirty="0"/>
              <a:t>direct advertisement (Paid), explicit brand content with Special offers &amp; contest on the right Month and Weekday will boost the  and </a:t>
            </a:r>
            <a:r>
              <a:rPr lang="en-SG" sz="1200" dirty="0"/>
              <a:t>improve its brand values and may which in turn be converted to more </a:t>
            </a:r>
            <a:r>
              <a:rPr lang="en-SG" sz="1200" dirty="0" smtClean="0"/>
              <a:t>sales</a:t>
            </a:r>
            <a:endParaRPr lang="en-US" sz="1200" dirty="0"/>
          </a:p>
        </p:txBody>
      </p:sp>
      <p:sp>
        <p:nvSpPr>
          <p:cNvPr id="5" name="Footer Placeholder 4"/>
          <p:cNvSpPr>
            <a:spLocks noGrp="1"/>
          </p:cNvSpPr>
          <p:nvPr>
            <p:ph type="ftr" sz="quarter" idx="11"/>
          </p:nvPr>
        </p:nvSpPr>
        <p:spPr/>
        <p:txBody>
          <a:bodyPr/>
          <a:lstStyle/>
          <a:p>
            <a:fld id="{A160BD9E-125C-4492-929E-EB62006F8BE5}" type="slidenum">
              <a:rPr lang="en-US" smtClean="0"/>
              <a:pPr/>
              <a:t>41</a:t>
            </a:fld>
            <a:endParaRPr lang="en-US" dirty="0"/>
          </a:p>
        </p:txBody>
      </p:sp>
    </p:spTree>
    <p:extLst>
      <p:ext uri="{BB962C8B-B14F-4D97-AF65-F5344CB8AC3E}">
        <p14:creationId xmlns:p14="http://schemas.microsoft.com/office/powerpoint/2010/main" val="2634976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Thank You</a:t>
            </a:r>
            <a:endParaRPr lang="en-SG" dirty="0"/>
          </a:p>
        </p:txBody>
      </p:sp>
      <p:sp>
        <p:nvSpPr>
          <p:cNvPr id="3" name="Footer Placeholder 2"/>
          <p:cNvSpPr>
            <a:spLocks noGrp="1"/>
          </p:cNvSpPr>
          <p:nvPr>
            <p:ph type="ftr" sz="quarter" idx="11"/>
          </p:nvPr>
        </p:nvSpPr>
        <p:spPr/>
        <p:txBody>
          <a:bodyPr/>
          <a:lstStyle/>
          <a:p>
            <a:pPr algn="ctr"/>
            <a:fld id="{E791FFA0-9818-409A-A50B-1FF987D9E9F2}" type="slidenum">
              <a:rPr lang="en-US" smtClean="0"/>
              <a:pPr algn="ctr"/>
              <a:t>42</a:t>
            </a:fld>
            <a:endParaRPr lang="en-US" dirty="0"/>
          </a:p>
        </p:txBody>
      </p:sp>
    </p:spTree>
    <p:extLst>
      <p:ext uri="{BB962C8B-B14F-4D97-AF65-F5344CB8AC3E}">
        <p14:creationId xmlns:p14="http://schemas.microsoft.com/office/powerpoint/2010/main" val="987291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ltLang="en-US" sz="3200" b="1" dirty="0">
                <a:latin typeface="+mn-lt"/>
              </a:rPr>
              <a:t>Introduction </a:t>
            </a:r>
            <a:r>
              <a:rPr lang="en-SG" altLang="en-US" sz="3200" b="1" dirty="0" smtClean="0">
                <a:latin typeface="+mn-lt"/>
              </a:rPr>
              <a:t>(2/2</a:t>
            </a:r>
            <a:r>
              <a:rPr lang="en-SG" altLang="en-US" sz="3200" b="1" dirty="0">
                <a:latin typeface="+mn-lt"/>
              </a:rPr>
              <a:t>)</a:t>
            </a:r>
            <a:endParaRPr lang="en-US" sz="3200" dirty="0">
              <a:latin typeface="+mn-lt"/>
            </a:endParaRPr>
          </a:p>
        </p:txBody>
      </p:sp>
      <p:sp>
        <p:nvSpPr>
          <p:cNvPr id="3" name="Content Placeholder 2"/>
          <p:cNvSpPr>
            <a:spLocks noGrp="1"/>
          </p:cNvSpPr>
          <p:nvPr>
            <p:ph idx="1"/>
          </p:nvPr>
        </p:nvSpPr>
        <p:spPr/>
        <p:txBody>
          <a:bodyPr>
            <a:normAutofit lnSpcReduction="10000"/>
          </a:bodyPr>
          <a:lstStyle/>
          <a:p>
            <a:r>
              <a:rPr lang="en-SG" dirty="0" smtClean="0"/>
              <a:t>There are 7 features with the following types:</a:t>
            </a:r>
          </a:p>
          <a:p>
            <a:pPr lvl="1"/>
            <a:r>
              <a:rPr lang="en-SG" dirty="0" smtClean="0"/>
              <a:t>Identification </a:t>
            </a:r>
            <a:r>
              <a:rPr lang="en-SG" dirty="0"/>
              <a:t>features (the attributes that defining each single post)</a:t>
            </a:r>
          </a:p>
          <a:p>
            <a:pPr lvl="1"/>
            <a:r>
              <a:rPr lang="en-SG" dirty="0"/>
              <a:t>content features (represents the word-based part of the published post);</a:t>
            </a:r>
          </a:p>
          <a:p>
            <a:pPr lvl="1"/>
            <a:r>
              <a:rPr lang="en-SG" dirty="0"/>
              <a:t>Classification features (the attributes that can describe the published post); </a:t>
            </a:r>
          </a:p>
          <a:p>
            <a:pPr lvl="1"/>
            <a:r>
              <a:rPr lang="en-SG" dirty="0"/>
              <a:t>Performance features (the evaluation parameters that influence of the published post such as ‘Page total likes’ feature)</a:t>
            </a:r>
          </a:p>
          <a:p>
            <a:r>
              <a:rPr lang="en-SG" dirty="0" smtClean="0"/>
              <a:t>References </a:t>
            </a:r>
            <a:r>
              <a:rPr lang="en-SG" dirty="0"/>
              <a:t>resources used as follow :</a:t>
            </a:r>
          </a:p>
          <a:p>
            <a:pPr lvl="1"/>
            <a:r>
              <a:rPr lang="en-SG" dirty="0" smtClean="0"/>
              <a:t>http</a:t>
            </a:r>
            <a:r>
              <a:rPr lang="en-SG" dirty="0"/>
              <a:t>://dx.doi.org/10.1016/j.jbusres.2016.02.010</a:t>
            </a:r>
          </a:p>
          <a:p>
            <a:pPr lvl="1"/>
            <a:r>
              <a:rPr lang="en-SG" dirty="0" smtClean="0"/>
              <a:t>https</a:t>
            </a:r>
            <a:r>
              <a:rPr lang="en-SG" dirty="0"/>
              <a:t>://snap.stanford.edu/proj/socmedia-kdd/</a:t>
            </a:r>
            <a:endParaRPr lang="en-US" dirty="0"/>
          </a:p>
        </p:txBody>
      </p:sp>
      <p:sp>
        <p:nvSpPr>
          <p:cNvPr id="4" name="Footer Placeholder 3"/>
          <p:cNvSpPr>
            <a:spLocks noGrp="1"/>
          </p:cNvSpPr>
          <p:nvPr>
            <p:ph type="ftr" sz="quarter" idx="11"/>
          </p:nvPr>
        </p:nvSpPr>
        <p:spPr/>
        <p:txBody>
          <a:bodyPr/>
          <a:lstStyle/>
          <a:p>
            <a:pPr algn="ctr"/>
            <a:fld id="{5011E2CB-2ADD-486B-A580-7CC7EFAE6B55}" type="slidenum">
              <a:rPr lang="en-US" smtClean="0"/>
              <a:pPr algn="ctr"/>
              <a:t>5</a:t>
            </a:fld>
            <a:endParaRPr lang="en-US" dirty="0"/>
          </a:p>
        </p:txBody>
      </p:sp>
    </p:spTree>
    <p:extLst>
      <p:ext uri="{BB962C8B-B14F-4D97-AF65-F5344CB8AC3E}">
        <p14:creationId xmlns:p14="http://schemas.microsoft.com/office/powerpoint/2010/main" val="208187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SG" altLang="en-US" sz="3200" b="1" dirty="0">
                <a:latin typeface="+mn-lt"/>
              </a:rPr>
              <a:t>Introduction </a:t>
            </a:r>
            <a:br>
              <a:rPr lang="en-SG" altLang="en-US" sz="3200" b="1" dirty="0">
                <a:latin typeface="+mn-lt"/>
              </a:rPr>
            </a:br>
            <a:r>
              <a:rPr lang="en-SG" altLang="en-US" sz="3200" b="1" dirty="0">
                <a:latin typeface="+mn-lt"/>
              </a:rPr>
              <a:t/>
            </a:r>
            <a:br>
              <a:rPr lang="en-SG" altLang="en-US" sz="3200" b="1" dirty="0">
                <a:latin typeface="+mn-lt"/>
              </a:rPr>
            </a:br>
            <a:r>
              <a:rPr lang="en-SG" altLang="en-US" sz="3200" dirty="0" smtClean="0">
                <a:latin typeface="+mn-lt"/>
              </a:rPr>
              <a:t>Data Analysis Prediction Process </a:t>
            </a:r>
            <a:endParaRPr lang="en-SG" sz="3200" dirty="0">
              <a:latin typeface="+mn-lt"/>
            </a:endParaRPr>
          </a:p>
        </p:txBody>
      </p:sp>
      <p:sp>
        <p:nvSpPr>
          <p:cNvPr id="3" name="Content Placeholder 2"/>
          <p:cNvSpPr>
            <a:spLocks noGrp="1"/>
          </p:cNvSpPr>
          <p:nvPr>
            <p:ph idx="1"/>
          </p:nvPr>
        </p:nvSpPr>
        <p:spPr>
          <a:xfrm>
            <a:off x="2942407" y="2194557"/>
            <a:ext cx="8770573" cy="4663443"/>
          </a:xfrm>
        </p:spPr>
        <p:txBody>
          <a:bodyPr>
            <a:noAutofit/>
          </a:bodyPr>
          <a:lstStyle/>
          <a:p>
            <a:pPr>
              <a:lnSpc>
                <a:spcPct val="100000"/>
              </a:lnSpc>
              <a:spcBef>
                <a:spcPts val="0"/>
              </a:spcBef>
            </a:pPr>
            <a:r>
              <a:rPr lang="en-SG" sz="1800" dirty="0"/>
              <a:t>We will be using </a:t>
            </a:r>
            <a:r>
              <a:rPr lang="en-SG" sz="1800" dirty="0" smtClean="0"/>
              <a:t>6 </a:t>
            </a:r>
            <a:r>
              <a:rPr lang="en-SG" sz="1800" dirty="0"/>
              <a:t>different </a:t>
            </a:r>
            <a:r>
              <a:rPr lang="en-SG" dirty="0"/>
              <a:t>stages</a:t>
            </a:r>
            <a:r>
              <a:rPr lang="en-SG" sz="1800" dirty="0"/>
              <a:t> as follow </a:t>
            </a:r>
            <a:r>
              <a:rPr lang="en-SG" sz="1800" dirty="0" smtClean="0"/>
              <a:t>:</a:t>
            </a:r>
          </a:p>
          <a:p>
            <a:pPr lvl="1">
              <a:lnSpc>
                <a:spcPct val="100000"/>
              </a:lnSpc>
              <a:spcBef>
                <a:spcPts val="0"/>
              </a:spcBef>
            </a:pPr>
            <a:r>
              <a:rPr lang="en-SG" sz="1600" dirty="0" smtClean="0"/>
              <a:t>Exploratory </a:t>
            </a:r>
            <a:r>
              <a:rPr lang="en-SG" sz="1600" dirty="0"/>
              <a:t>data analysis</a:t>
            </a:r>
          </a:p>
          <a:p>
            <a:pPr lvl="1">
              <a:lnSpc>
                <a:spcPct val="100000"/>
              </a:lnSpc>
              <a:spcBef>
                <a:spcPts val="0"/>
              </a:spcBef>
              <a:spcAft>
                <a:spcPts val="0"/>
              </a:spcAft>
            </a:pPr>
            <a:r>
              <a:rPr lang="en-SG" sz="1600" dirty="0"/>
              <a:t>Feature </a:t>
            </a:r>
            <a:r>
              <a:rPr lang="en-SG" sz="1600" dirty="0" smtClean="0"/>
              <a:t>engineering</a:t>
            </a:r>
          </a:p>
          <a:p>
            <a:pPr lvl="1">
              <a:lnSpc>
                <a:spcPct val="100000"/>
              </a:lnSpc>
              <a:spcBef>
                <a:spcPts val="0"/>
              </a:spcBef>
              <a:spcAft>
                <a:spcPts val="0"/>
              </a:spcAft>
            </a:pPr>
            <a:r>
              <a:rPr lang="en-SG" sz="1600" dirty="0" err="1" smtClean="0"/>
              <a:t>Modeling</a:t>
            </a:r>
            <a:endParaRPr lang="en-SG" sz="1600" dirty="0" smtClean="0"/>
          </a:p>
          <a:p>
            <a:pPr lvl="1">
              <a:lnSpc>
                <a:spcPct val="100000"/>
              </a:lnSpc>
              <a:spcBef>
                <a:spcPts val="0"/>
              </a:spcBef>
              <a:spcAft>
                <a:spcPts val="0"/>
              </a:spcAft>
            </a:pPr>
            <a:r>
              <a:rPr lang="en-SG" sz="1600" dirty="0" err="1"/>
              <a:t>Hyperparameters</a:t>
            </a:r>
            <a:r>
              <a:rPr lang="en-SG" sz="1600" dirty="0"/>
              <a:t> </a:t>
            </a:r>
            <a:r>
              <a:rPr lang="en-SG" sz="1600" dirty="0" smtClean="0"/>
              <a:t>tuning</a:t>
            </a:r>
          </a:p>
          <a:p>
            <a:pPr lvl="1">
              <a:lnSpc>
                <a:spcPct val="100000"/>
              </a:lnSpc>
              <a:spcBef>
                <a:spcPts val="0"/>
              </a:spcBef>
              <a:spcAft>
                <a:spcPts val="0"/>
              </a:spcAft>
            </a:pPr>
            <a:r>
              <a:rPr lang="en-SG" sz="1600" dirty="0"/>
              <a:t>Saving the trained </a:t>
            </a:r>
            <a:r>
              <a:rPr lang="en-SG" sz="1600" dirty="0" smtClean="0"/>
              <a:t>Model</a:t>
            </a:r>
          </a:p>
          <a:p>
            <a:pPr lvl="1">
              <a:lnSpc>
                <a:spcPct val="100000"/>
              </a:lnSpc>
              <a:spcBef>
                <a:spcPts val="0"/>
              </a:spcBef>
              <a:spcAft>
                <a:spcPts val="0"/>
              </a:spcAft>
            </a:pPr>
            <a:r>
              <a:rPr lang="en-SG" sz="1600" dirty="0"/>
              <a:t>Submission of test data and </a:t>
            </a:r>
            <a:r>
              <a:rPr lang="en-SG" sz="1600" dirty="0" smtClean="0"/>
              <a:t>results</a:t>
            </a:r>
          </a:p>
          <a:p>
            <a:pPr>
              <a:lnSpc>
                <a:spcPct val="100000"/>
              </a:lnSpc>
              <a:spcBef>
                <a:spcPts val="0"/>
              </a:spcBef>
            </a:pPr>
            <a:r>
              <a:rPr lang="en-SG" sz="1800" dirty="0" smtClean="0"/>
              <a:t>The </a:t>
            </a:r>
            <a:r>
              <a:rPr lang="en-SG" sz="1800" dirty="0" err="1" smtClean="0"/>
              <a:t>scikit</a:t>
            </a:r>
            <a:r>
              <a:rPr lang="en-SG" sz="1800" dirty="0" smtClean="0"/>
              <a:t>, csv, </a:t>
            </a:r>
            <a:r>
              <a:rPr lang="en-SG" sz="1800" dirty="0" err="1" smtClean="0"/>
              <a:t>numpy</a:t>
            </a:r>
            <a:r>
              <a:rPr lang="en-SG" sz="1800" dirty="0" smtClean="0"/>
              <a:t>, </a:t>
            </a:r>
            <a:r>
              <a:rPr lang="en-SG" sz="1800" dirty="0" err="1" smtClean="0"/>
              <a:t>matplotlib</a:t>
            </a:r>
            <a:r>
              <a:rPr lang="en-SG" sz="1800" dirty="0" smtClean="0"/>
              <a:t>, </a:t>
            </a:r>
            <a:r>
              <a:rPr lang="en-SG" sz="1800" dirty="0" err="1" smtClean="0"/>
              <a:t>preprocessing</a:t>
            </a:r>
            <a:r>
              <a:rPr lang="en-SG" sz="1800" dirty="0" smtClean="0"/>
              <a:t>, pickle, </a:t>
            </a:r>
            <a:r>
              <a:rPr lang="en-SG" sz="1800" dirty="0" err="1" smtClean="0"/>
              <a:t>tree,ensemble</a:t>
            </a:r>
            <a:r>
              <a:rPr lang="en-SG" sz="1800" dirty="0" smtClean="0"/>
              <a:t>, </a:t>
            </a:r>
            <a:r>
              <a:rPr lang="en-SG" sz="1800" dirty="0" err="1" smtClean="0"/>
              <a:t>linear_model</a:t>
            </a:r>
            <a:r>
              <a:rPr lang="en-SG" sz="1800" dirty="0" smtClean="0"/>
              <a:t>, model selection, metrics are used for this assignment</a:t>
            </a:r>
          </a:p>
          <a:p>
            <a:pPr>
              <a:lnSpc>
                <a:spcPct val="100000"/>
              </a:lnSpc>
              <a:spcBef>
                <a:spcPts val="0"/>
              </a:spcBef>
            </a:pPr>
            <a:r>
              <a:rPr lang="en-SG" sz="1800" dirty="0"/>
              <a:t>6</a:t>
            </a:r>
            <a:r>
              <a:rPr lang="en-SG" sz="1800" dirty="0" smtClean="0"/>
              <a:t> algorithms with 7 different features sets are used to evaluate the dataset: </a:t>
            </a:r>
          </a:p>
          <a:p>
            <a:pPr lvl="1">
              <a:lnSpc>
                <a:spcPct val="100000"/>
              </a:lnSpc>
              <a:spcBef>
                <a:spcPts val="0"/>
              </a:spcBef>
            </a:pPr>
            <a:r>
              <a:rPr lang="en-SG" sz="1600" dirty="0" smtClean="0"/>
              <a:t>Logistic Regression</a:t>
            </a:r>
          </a:p>
          <a:p>
            <a:pPr lvl="1">
              <a:lnSpc>
                <a:spcPct val="100000"/>
              </a:lnSpc>
              <a:spcBef>
                <a:spcPts val="0"/>
              </a:spcBef>
            </a:pPr>
            <a:r>
              <a:rPr lang="en-SG" sz="1600" dirty="0" smtClean="0"/>
              <a:t>Decision Tree </a:t>
            </a:r>
            <a:r>
              <a:rPr lang="en-SG" sz="1600" dirty="0" err="1" smtClean="0"/>
              <a:t>Regressor</a:t>
            </a:r>
            <a:r>
              <a:rPr lang="en-SG" sz="1600" dirty="0" smtClean="0"/>
              <a:t> </a:t>
            </a:r>
          </a:p>
          <a:p>
            <a:pPr lvl="1">
              <a:lnSpc>
                <a:spcPct val="100000"/>
              </a:lnSpc>
              <a:spcBef>
                <a:spcPts val="0"/>
              </a:spcBef>
            </a:pPr>
            <a:r>
              <a:rPr lang="en-SG" sz="1600" dirty="0" smtClean="0"/>
              <a:t>Random Forest </a:t>
            </a:r>
            <a:r>
              <a:rPr lang="en-SG" sz="1600" dirty="0" err="1" smtClean="0"/>
              <a:t>Regressor</a:t>
            </a:r>
            <a:endParaRPr lang="en-SG" sz="1600" dirty="0" smtClean="0"/>
          </a:p>
          <a:p>
            <a:pPr lvl="1">
              <a:lnSpc>
                <a:spcPct val="100000"/>
              </a:lnSpc>
              <a:spcBef>
                <a:spcPts val="0"/>
              </a:spcBef>
            </a:pPr>
            <a:r>
              <a:rPr lang="en-SG" sz="1600" dirty="0" smtClean="0"/>
              <a:t>Lasso</a:t>
            </a:r>
          </a:p>
          <a:p>
            <a:pPr lvl="1">
              <a:lnSpc>
                <a:spcPct val="100000"/>
              </a:lnSpc>
              <a:spcBef>
                <a:spcPts val="0"/>
              </a:spcBef>
            </a:pPr>
            <a:r>
              <a:rPr lang="en-SG" sz="1600" dirty="0" smtClean="0"/>
              <a:t>Support Vector Machine</a:t>
            </a:r>
          </a:p>
          <a:p>
            <a:pPr lvl="1">
              <a:lnSpc>
                <a:spcPct val="100000"/>
              </a:lnSpc>
              <a:spcBef>
                <a:spcPts val="0"/>
              </a:spcBef>
            </a:pPr>
            <a:r>
              <a:rPr lang="en-SG" sz="1600" dirty="0" smtClean="0"/>
              <a:t>Dummy </a:t>
            </a:r>
            <a:r>
              <a:rPr lang="en-SG" sz="1600" dirty="0" err="1" smtClean="0"/>
              <a:t>Regressor</a:t>
            </a:r>
            <a:endParaRPr lang="en-SG" sz="1600" dirty="0" smtClean="0"/>
          </a:p>
        </p:txBody>
      </p:sp>
      <p:sp>
        <p:nvSpPr>
          <p:cNvPr id="4" name="Footer Placeholder 3"/>
          <p:cNvSpPr>
            <a:spLocks noGrp="1"/>
          </p:cNvSpPr>
          <p:nvPr>
            <p:ph type="ftr" sz="quarter" idx="11"/>
          </p:nvPr>
        </p:nvSpPr>
        <p:spPr/>
        <p:txBody>
          <a:bodyPr/>
          <a:lstStyle/>
          <a:p>
            <a:pPr algn="ctr"/>
            <a:fld id="{A9134798-B032-4A39-A4B9-A8B52F893425}" type="slidenum">
              <a:rPr lang="en-US" smtClean="0"/>
              <a:t>6</a:t>
            </a:fld>
            <a:endParaRPr lang="en-US" dirty="0"/>
          </a:p>
        </p:txBody>
      </p:sp>
    </p:spTree>
    <p:extLst>
      <p:ext uri="{BB962C8B-B14F-4D97-AF65-F5344CB8AC3E}">
        <p14:creationId xmlns:p14="http://schemas.microsoft.com/office/powerpoint/2010/main" val="385599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4573" y="2818745"/>
            <a:ext cx="9566209" cy="1107996"/>
          </a:xfrm>
          <a:prstGeom prst="rect">
            <a:avLst/>
          </a:prstGeom>
          <a:noFill/>
        </p:spPr>
        <p:txBody>
          <a:bodyPr wrap="none" lIns="91440" tIns="45720" rIns="91440" bIns="45720">
            <a:spAutoFit/>
          </a:bodyPr>
          <a:lstStyle/>
          <a:p>
            <a:r>
              <a:rPr lang="en-SG" sz="6600" dirty="0">
                <a:effectLst>
                  <a:outerShdw blurRad="38100" dist="38100" dir="2700000" algn="tl">
                    <a:srgbClr val="000000">
                      <a:alpha val="43137"/>
                    </a:srgbClr>
                  </a:outerShdw>
                </a:effectLst>
              </a:rPr>
              <a:t>I - Exploratory data analysis</a:t>
            </a:r>
          </a:p>
        </p:txBody>
      </p:sp>
    </p:spTree>
    <p:extLst>
      <p:ext uri="{BB962C8B-B14F-4D97-AF65-F5344CB8AC3E}">
        <p14:creationId xmlns:p14="http://schemas.microsoft.com/office/powerpoint/2010/main" val="1054243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ltLang="en-US" sz="2800" b="1" dirty="0" smtClean="0"/>
              <a:t>Facebook Metric data </a:t>
            </a:r>
            <a:r>
              <a:rPr lang="en-SG" altLang="en-US" sz="2800" b="1" dirty="0"/>
              <a:t>statistics </a:t>
            </a:r>
            <a:r>
              <a:rPr lang="en-SG" altLang="en-US" sz="2800" b="1" dirty="0" smtClean="0"/>
              <a:t>(1/14)</a:t>
            </a:r>
            <a:br>
              <a:rPr lang="en-SG" altLang="en-US" sz="2800" b="1" dirty="0" smtClean="0"/>
            </a:br>
            <a:r>
              <a:rPr lang="en-SG" altLang="en-US" sz="2800" b="1" dirty="0" smtClean="0"/>
              <a:t/>
            </a:r>
            <a:br>
              <a:rPr lang="en-SG" altLang="en-US" sz="2800" b="1" dirty="0" smtClean="0"/>
            </a:br>
            <a:r>
              <a:rPr lang="en-SG" altLang="en-US" sz="2800" dirty="0" smtClean="0">
                <a:sym typeface="+mn-ea"/>
              </a:rPr>
              <a:t>Dataset Description</a:t>
            </a:r>
            <a:endParaRPr lang="en-SG" altLang="en-US" sz="2800" b="1" dirty="0">
              <a:sym typeface="+mn-ea"/>
            </a:endParaRPr>
          </a:p>
        </p:txBody>
      </p:sp>
      <p:sp>
        <p:nvSpPr>
          <p:cNvPr id="12" name="Footer Placeholder 11"/>
          <p:cNvSpPr>
            <a:spLocks noGrp="1"/>
          </p:cNvSpPr>
          <p:nvPr>
            <p:ph type="ftr" sz="quarter" idx="11"/>
          </p:nvPr>
        </p:nvSpPr>
        <p:spPr/>
        <p:txBody>
          <a:bodyPr/>
          <a:lstStyle/>
          <a:p>
            <a:pPr algn="ctr"/>
            <a:fld id="{6231B5B2-EC9C-4ACE-AAA2-B6254EE75176}" type="slidenum">
              <a:rPr lang="en-US" smtClean="0"/>
              <a:t>8</a:t>
            </a:fld>
            <a:endParaRPr lang="en-US" dirty="0"/>
          </a:p>
        </p:txBody>
      </p:sp>
      <p:pic>
        <p:nvPicPr>
          <p:cNvPr id="3" name="Picture 2"/>
          <p:cNvPicPr>
            <a:picLocks noChangeAspect="1"/>
          </p:cNvPicPr>
          <p:nvPr/>
        </p:nvPicPr>
        <p:blipFill>
          <a:blip r:embed="rId2"/>
          <a:stretch>
            <a:fillRect/>
          </a:stretch>
        </p:blipFill>
        <p:spPr>
          <a:xfrm>
            <a:off x="1441174" y="2266122"/>
            <a:ext cx="10263097" cy="4471940"/>
          </a:xfrm>
          <a:prstGeom prst="rect">
            <a:avLst/>
          </a:prstGeom>
        </p:spPr>
      </p:pic>
    </p:spTree>
    <p:extLst>
      <p:ext uri="{BB962C8B-B14F-4D97-AF65-F5344CB8AC3E}">
        <p14:creationId xmlns:p14="http://schemas.microsoft.com/office/powerpoint/2010/main" val="349866158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altLang="en-US" sz="2800" b="1" dirty="0" smtClean="0"/>
              <a:t>Facebook Metric data </a:t>
            </a:r>
            <a:r>
              <a:rPr lang="en-SG" altLang="en-US" sz="2800" b="1" dirty="0"/>
              <a:t>statistics </a:t>
            </a:r>
            <a:r>
              <a:rPr lang="en-SG" altLang="en-US" sz="2800" b="1" dirty="0" smtClean="0"/>
              <a:t>(2/14)</a:t>
            </a:r>
            <a:br>
              <a:rPr lang="en-SG" altLang="en-US" sz="2800" b="1" dirty="0" smtClean="0"/>
            </a:br>
            <a:r>
              <a:rPr lang="en-SG" altLang="en-US" sz="2800" b="1" dirty="0" smtClean="0"/>
              <a:t/>
            </a:r>
            <a:br>
              <a:rPr lang="en-SG" altLang="en-US" sz="2800" b="1" dirty="0" smtClean="0"/>
            </a:br>
            <a:r>
              <a:rPr lang="en-SG" altLang="en-US" sz="2400" dirty="0" smtClean="0">
                <a:sym typeface="+mn-ea"/>
              </a:rPr>
              <a:t>Rename of Columns names (1/2)</a:t>
            </a:r>
            <a:endParaRPr lang="en-SG" altLang="en-US" sz="2400" b="1" dirty="0">
              <a:sym typeface="+mn-ea"/>
            </a:endParaRPr>
          </a:p>
        </p:txBody>
      </p:sp>
      <p:sp>
        <p:nvSpPr>
          <p:cNvPr id="3" name="Content Placeholder 2"/>
          <p:cNvSpPr>
            <a:spLocks noGrp="1"/>
          </p:cNvSpPr>
          <p:nvPr>
            <p:ph idx="1"/>
          </p:nvPr>
        </p:nvSpPr>
        <p:spPr>
          <a:xfrm>
            <a:off x="134641" y="2496837"/>
            <a:ext cx="1723976" cy="1130946"/>
          </a:xfrm>
        </p:spPr>
        <p:txBody>
          <a:bodyPr>
            <a:normAutofit fontScale="92500"/>
          </a:bodyPr>
          <a:lstStyle/>
          <a:p>
            <a:pPr marL="0" indent="0">
              <a:buNone/>
            </a:pPr>
            <a:r>
              <a:rPr lang="en-US" sz="1600" b="1" dirty="0" smtClean="0"/>
              <a:t>The Columns has been renamed from the top table to the table below</a:t>
            </a:r>
            <a:endParaRPr lang="en-US" sz="1600" b="1" dirty="0"/>
          </a:p>
          <a:p>
            <a:pPr marL="0" indent="0" algn="just">
              <a:buNone/>
            </a:pPr>
            <a:endParaRPr lang="en-US" sz="1600" b="1" dirty="0"/>
          </a:p>
          <a:p>
            <a:pPr marL="0" indent="0" algn="just">
              <a:buNone/>
            </a:pPr>
            <a:endParaRPr lang="en-US" sz="1600" b="1" dirty="0"/>
          </a:p>
          <a:p>
            <a:pPr marL="0" indent="0" algn="just">
              <a:buNone/>
            </a:pPr>
            <a:endParaRPr lang="en-US" sz="1600" b="1" dirty="0"/>
          </a:p>
        </p:txBody>
      </p:sp>
      <p:sp>
        <p:nvSpPr>
          <p:cNvPr id="12" name="Footer Placeholder 11"/>
          <p:cNvSpPr>
            <a:spLocks noGrp="1"/>
          </p:cNvSpPr>
          <p:nvPr>
            <p:ph type="ftr" sz="quarter" idx="11"/>
          </p:nvPr>
        </p:nvSpPr>
        <p:spPr/>
        <p:txBody>
          <a:bodyPr/>
          <a:lstStyle/>
          <a:p>
            <a:pPr algn="ctr"/>
            <a:fld id="{6231B5B2-EC9C-4ACE-AAA2-B6254EE75176}" type="slidenum">
              <a:rPr lang="en-US" smtClean="0"/>
              <a:t>9</a:t>
            </a:fld>
            <a:endParaRPr lang="en-US" dirty="0"/>
          </a:p>
        </p:txBody>
      </p:sp>
      <p:grpSp>
        <p:nvGrpSpPr>
          <p:cNvPr id="8" name="Group 7"/>
          <p:cNvGrpSpPr/>
          <p:nvPr/>
        </p:nvGrpSpPr>
        <p:grpSpPr>
          <a:xfrm>
            <a:off x="1999247" y="2552776"/>
            <a:ext cx="9974862" cy="2536361"/>
            <a:chOff x="202251" y="2314234"/>
            <a:chExt cx="11409523" cy="2943272"/>
          </a:xfrm>
        </p:grpSpPr>
        <p:pic>
          <p:nvPicPr>
            <p:cNvPr id="6" name="Picture 5"/>
            <p:cNvPicPr>
              <a:picLocks noChangeAspect="1"/>
            </p:cNvPicPr>
            <p:nvPr/>
          </p:nvPicPr>
          <p:blipFill>
            <a:blip r:embed="rId2"/>
            <a:stretch>
              <a:fillRect/>
            </a:stretch>
          </p:blipFill>
          <p:spPr>
            <a:xfrm>
              <a:off x="202251" y="2324173"/>
              <a:ext cx="9123809" cy="2933333"/>
            </a:xfrm>
            <a:prstGeom prst="rect">
              <a:avLst/>
            </a:prstGeom>
          </p:spPr>
        </p:pic>
        <p:pic>
          <p:nvPicPr>
            <p:cNvPr id="7" name="Picture 6"/>
            <p:cNvPicPr>
              <a:picLocks noChangeAspect="1"/>
            </p:cNvPicPr>
            <p:nvPr/>
          </p:nvPicPr>
          <p:blipFill>
            <a:blip r:embed="rId3"/>
            <a:stretch>
              <a:fillRect/>
            </a:stretch>
          </p:blipFill>
          <p:spPr>
            <a:xfrm>
              <a:off x="9326060" y="2314234"/>
              <a:ext cx="2285714" cy="2933333"/>
            </a:xfrm>
            <a:prstGeom prst="rect">
              <a:avLst/>
            </a:prstGeom>
          </p:spPr>
        </p:pic>
      </p:grpSp>
      <p:grpSp>
        <p:nvGrpSpPr>
          <p:cNvPr id="11" name="Group 10"/>
          <p:cNvGrpSpPr/>
          <p:nvPr/>
        </p:nvGrpSpPr>
        <p:grpSpPr>
          <a:xfrm>
            <a:off x="842572" y="5260962"/>
            <a:ext cx="11131537" cy="1495238"/>
            <a:chOff x="-332673" y="4987313"/>
            <a:chExt cx="12279508" cy="1495238"/>
          </a:xfrm>
        </p:grpSpPr>
        <p:pic>
          <p:nvPicPr>
            <p:cNvPr id="9" name="Picture 8"/>
            <p:cNvPicPr>
              <a:picLocks noChangeAspect="1"/>
            </p:cNvPicPr>
            <p:nvPr/>
          </p:nvPicPr>
          <p:blipFill>
            <a:blip r:embed="rId4"/>
            <a:stretch>
              <a:fillRect/>
            </a:stretch>
          </p:blipFill>
          <p:spPr>
            <a:xfrm>
              <a:off x="-332673" y="4987313"/>
              <a:ext cx="9095238" cy="1495238"/>
            </a:xfrm>
            <a:prstGeom prst="rect">
              <a:avLst/>
            </a:prstGeom>
          </p:spPr>
        </p:pic>
        <p:pic>
          <p:nvPicPr>
            <p:cNvPr id="10" name="Picture 9"/>
            <p:cNvPicPr>
              <a:picLocks noChangeAspect="1"/>
            </p:cNvPicPr>
            <p:nvPr/>
          </p:nvPicPr>
          <p:blipFill>
            <a:blip r:embed="rId5"/>
            <a:stretch>
              <a:fillRect/>
            </a:stretch>
          </p:blipFill>
          <p:spPr>
            <a:xfrm>
              <a:off x="8780596" y="5015240"/>
              <a:ext cx="3166239" cy="1434120"/>
            </a:xfrm>
            <a:prstGeom prst="rect">
              <a:avLst/>
            </a:prstGeom>
          </p:spPr>
        </p:pic>
      </p:gr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2984</TotalTime>
  <Words>2520</Words>
  <Application>Microsoft Office PowerPoint</Application>
  <PresentationFormat>Widescreen</PresentationFormat>
  <Paragraphs>253</Paragraphs>
  <Slides>42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SimSun</vt:lpstr>
      <vt:lpstr>Arial</vt:lpstr>
      <vt:lpstr>Calibri</vt:lpstr>
      <vt:lpstr>Century Schoolbook</vt:lpstr>
      <vt:lpstr>Corbel</vt:lpstr>
      <vt:lpstr>Feathered</vt:lpstr>
      <vt:lpstr> IT8703 Applied Machine Learning - CA 1 Facebook Metrics Report</vt:lpstr>
      <vt:lpstr>Agenda</vt:lpstr>
      <vt:lpstr>PowerPoint Presentation</vt:lpstr>
      <vt:lpstr>Introduction (1/2)  Reference of Facebook Metric datasets</vt:lpstr>
      <vt:lpstr>Introduction (2/2)</vt:lpstr>
      <vt:lpstr>Introduction   Data Analysis Prediction Process </vt:lpstr>
      <vt:lpstr>PowerPoint Presentation</vt:lpstr>
      <vt:lpstr>Facebook Metric data statistics (1/14)  Dataset Description</vt:lpstr>
      <vt:lpstr>Facebook Metric data statistics (2/14)  Rename of Columns names (1/2)</vt:lpstr>
      <vt:lpstr>Facebook Metric data statistics (3/14)  Rename of Columns names (2/2)</vt:lpstr>
      <vt:lpstr>Facebook Metric data statistics (4/14)  Basic Statistics using Pandas </vt:lpstr>
      <vt:lpstr>Facebook Metric data statistics (5/14)   Dataset Details</vt:lpstr>
      <vt:lpstr>Facebook Metric data statistics (6/14)   Features Correlations</vt:lpstr>
      <vt:lpstr>Facebook Metric data statistics (7/14)   Analysing in details for feature Page_total_likes &amp; Types</vt:lpstr>
      <vt:lpstr>Facebook Metric data statistics (8/14)  Analysing in details for feature Category</vt:lpstr>
      <vt:lpstr>Facebook Metric data statistics (9/14)  Analysing in details for feature Month</vt:lpstr>
      <vt:lpstr>Facebook Metric data statistics (10/14)  Analysing in details for feature Weekday</vt:lpstr>
      <vt:lpstr>Facebook Metric data statistics (11/14)  Analysing in details for feature Hour</vt:lpstr>
      <vt:lpstr>Facebook Metric data statistics (12/14)  Analysing in details for feature Paid</vt:lpstr>
      <vt:lpstr>Facebook Metric train data statistics (13/14)   Checking on Page_total_likes Normality Check (1/2)</vt:lpstr>
      <vt:lpstr>Facebook Metric train data statistics (14/14)   Checking on Page_total_likes Normality Check (2/2)</vt:lpstr>
      <vt:lpstr>PowerPoint Presentation</vt:lpstr>
      <vt:lpstr>Feature Engineering (1/2)   Processing missing Data</vt:lpstr>
      <vt:lpstr>Feature Engineering (2/2)   Label encoding for category data</vt:lpstr>
      <vt:lpstr>PowerPoint Presentation</vt:lpstr>
      <vt:lpstr>Modeling (1/6)   Importing the require modules for the modeling</vt:lpstr>
      <vt:lpstr>Modeling (2/6)   Algorithm Selection</vt:lpstr>
      <vt:lpstr>Modeling (3/6)   Testing of features selection</vt:lpstr>
      <vt:lpstr>Modeling (4/6)   Testing results</vt:lpstr>
      <vt:lpstr>Modeling (5/6)   Selecting the Algorithm (1/2)</vt:lpstr>
      <vt:lpstr>Modeling (6/6)   Selecting the Algorithm (2/2)</vt:lpstr>
      <vt:lpstr>PowerPoint Presentation</vt:lpstr>
      <vt:lpstr>Hyperparameters tuning (1/4)   Decision Tree Classifier parameters </vt:lpstr>
      <vt:lpstr>Hyperparameters tuning (2/4)   GridSearchGV results</vt:lpstr>
      <vt:lpstr>Hyperparameters tuning (3/4)   Features Importance (1/2)</vt:lpstr>
      <vt:lpstr>Hyperparameters tuning (4/4)  Features Importance (2/2)</vt:lpstr>
      <vt:lpstr>PowerPoint Presentation</vt:lpstr>
      <vt:lpstr>Saving the trained Model   Saved the model using pickle</vt:lpstr>
      <vt:lpstr>PowerPoint Presentation</vt:lpstr>
      <vt:lpstr>Submission of test data and results   Simple Text Based analysis using Pandas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cover page that lists your name and the title of your data analysis A slide that lists the URLs of all the datasets you have used For each dataset, one slide or more to briefly explain the nature of that dataset (i.e. what is in that dataset) or any pecularities about it you wish to highlight For each dataset, one slide or more to explain the process you went through to analyse that dataset.  Where possible, you should specifically mention how you used the Numpy or Matplotlib functions to achieve a certain outcome e.g. to transform the data or to produce a certain visualization For each dataset, the insights you have gained from analysing the data and any conclusions or recommendations you want to make as a result of the analysis</dc:title>
  <dc:creator>kwtan</dc:creator>
  <cp:lastModifiedBy>Windows User</cp:lastModifiedBy>
  <cp:revision>286</cp:revision>
  <dcterms:created xsi:type="dcterms:W3CDTF">2017-12-22T13:45:00Z</dcterms:created>
  <dcterms:modified xsi:type="dcterms:W3CDTF">2018-12-05T07:30:22Z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1033-10.2.0.5831</vt:lpwstr>
  </property>
</Properties>
</file>