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4"/>
  </p:notesMasterIdLst>
  <p:sldIdLst>
    <p:sldId id="257" r:id="rId2"/>
    <p:sldId id="300" r:id="rId3"/>
    <p:sldId id="301" r:id="rId4"/>
    <p:sldId id="303" r:id="rId5"/>
    <p:sldId id="335" r:id="rId6"/>
    <p:sldId id="305" r:id="rId7"/>
    <p:sldId id="352" r:id="rId8"/>
    <p:sldId id="325" r:id="rId9"/>
    <p:sldId id="259" r:id="rId10"/>
    <p:sldId id="337" r:id="rId11"/>
    <p:sldId id="336" r:id="rId12"/>
    <p:sldId id="353" r:id="rId13"/>
    <p:sldId id="263" r:id="rId14"/>
    <p:sldId id="347" r:id="rId15"/>
    <p:sldId id="307" r:id="rId16"/>
    <p:sldId id="260" r:id="rId17"/>
    <p:sldId id="354" r:id="rId18"/>
    <p:sldId id="355" r:id="rId19"/>
    <p:sldId id="311" r:id="rId20"/>
    <p:sldId id="351" r:id="rId21"/>
    <p:sldId id="356" r:id="rId22"/>
    <p:sldId id="323" r:id="rId2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6" d="100"/>
          <a:sy n="96" d="100"/>
        </p:scale>
        <p:origin x="90" y="240"/>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5/21/2020</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r>
              <a:rPr lang="en-US" smtClean="0"/>
              <a:t>‹#›</a:t>
            </a:r>
            <a:endParaRPr lang="en-US"/>
          </a:p>
        </p:txBody>
      </p:sp>
      <p:sp>
        <p:nvSpPr>
          <p:cNvPr id="6" name="Slide Number Placeholder 5"/>
          <p:cNvSpPr>
            <a:spLocks noGrp="1"/>
          </p:cNvSpPr>
          <p:nvPr>
            <p:ph type="sldNum" sz="quarter" idx="12"/>
          </p:nvPr>
        </p:nvSpPr>
        <p:spPr>
          <a:xfrm>
            <a:off x="466432" y="6442524"/>
            <a:ext cx="2755378" cy="365125"/>
          </a:xfrm>
          <a:prstGeom prst="rect">
            <a:avLst/>
          </a:prstGeom>
        </p:spPr>
        <p:txBody>
          <a:bodyPr anchor="ctr"/>
          <a:lstStyle>
            <a:lvl1pPr algn="l">
              <a:defRPr sz="1200"/>
            </a:lvl1pPr>
          </a:lstStyle>
          <a:p>
            <a:fld id="{B3561BA9-CDCF-4958-B8AB-66F3BF063E13}"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23516221"/>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algn="ctr" fontAlgn="base">
              <a:spcBef>
                <a:spcPct val="0"/>
              </a:spcBef>
              <a:spcAft>
                <a:spcPct val="0"/>
              </a:spcAft>
              <a:defRPr/>
            </a:pPr>
            <a:fld id="{78CE3E3C-5031-4027-BC0E-D8E7BF6B30A3}" type="slidenum">
              <a:rPr lang="en-US" altLang="zh-CN" sz="1400" smtClean="0">
                <a:solidFill>
                  <a:schemeClr val="tx1"/>
                </a:solidFill>
                <a:latin typeface="Arial" panose="020B0604020202020204" pitchFamily="34" charset="0"/>
                <a:ea typeface="SimSun" panose="02010600030101010101" pitchFamily="2" charset="-122"/>
              </a:rPr>
              <a:pPr algn="ctr" fontAlgn="base">
                <a:spcBef>
                  <a:spcPct val="0"/>
                </a:spcBef>
                <a:spcAft>
                  <a:spcPct val="0"/>
                </a:spcAft>
                <a:defRPr/>
              </a:pPr>
              <a:t>‹#›</a:t>
            </a:fld>
            <a:endParaRPr lang="en-US" altLang="zh-CN" sz="1400" dirty="0" smtClean="0">
              <a:solidFill>
                <a:schemeClr val="tx1"/>
              </a:solidFill>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25642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endParaRPr lang="en-US"/>
          </a:p>
        </p:txBody>
      </p:sp>
      <p:sp>
        <p:nvSpPr>
          <p:cNvPr id="5" name="Footer Placeholder 4"/>
          <p:cNvSpPr>
            <a:spLocks noGrp="1"/>
          </p:cNvSpPr>
          <p:nvPr>
            <p:ph type="ftr" sz="quarter" idx="11"/>
          </p:nvPr>
        </p:nvSpPr>
        <p:spPr>
          <a:xfrm>
            <a:off x="2933699" y="6296615"/>
            <a:ext cx="5959577" cy="365125"/>
          </a:xfrm>
        </p:spPr>
        <p:txBody>
          <a:bodyPr/>
          <a:lstStyle/>
          <a:p>
            <a:r>
              <a:rPr lang="en-US" smtClean="0"/>
              <a:t>‹#›</a:t>
            </a:r>
            <a:endParaRPr lang="en-US"/>
          </a:p>
        </p:txBody>
      </p:sp>
      <p:sp>
        <p:nvSpPr>
          <p:cNvPr id="6" name="Slide Number Placeholder 5"/>
          <p:cNvSpPr>
            <a:spLocks noGrp="1"/>
          </p:cNvSpPr>
          <p:nvPr>
            <p:ph type="sldNum" sz="quarter" idx="12"/>
          </p:nvPr>
        </p:nvSpPr>
        <p:spPr>
          <a:xfrm rot="5400000">
            <a:off x="8734643" y="2853201"/>
            <a:ext cx="5383267" cy="604269"/>
          </a:xfrm>
          <a:prstGeom prst="rect">
            <a:avLst/>
          </a:prstGeom>
        </p:spPr>
        <p:txBody>
          <a:bodyPr/>
          <a:lstStyle>
            <a:lvl1pPr algn="l">
              <a:defRPr/>
            </a:lvl1pPr>
          </a:lstStyle>
          <a:p>
            <a:fld id="{B3561BA9-CDCF-4958-B8AB-66F3BF063E13}"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18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94705" y="6296615"/>
            <a:ext cx="1028701" cy="365125"/>
          </a:xfrm>
        </p:spPr>
        <p:txBody>
          <a:bodyPr/>
          <a:lstStyle/>
          <a:p>
            <a:pPr algn="ctr"/>
            <a:fld id="{5011E2CB-2ADD-486B-A580-7CC7EFAE6B55}" type="slidenum">
              <a:rPr lang="en-US" smtClean="0"/>
              <a:pPr algn="ctr"/>
              <a:t>‹#›</a:t>
            </a:fld>
            <a:endParaRPr lang="en-US" dirty="0"/>
          </a:p>
        </p:txBody>
      </p:sp>
    </p:spTree>
    <p:extLst>
      <p:ext uri="{BB962C8B-B14F-4D97-AF65-F5344CB8AC3E}">
        <p14:creationId xmlns:p14="http://schemas.microsoft.com/office/powerpoint/2010/main" val="28651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en-US" smtClean="0"/>
              <a:t>‹#›</a:t>
            </a:r>
            <a:endParaRPr lang="en-US"/>
          </a:p>
        </p:txBody>
      </p:sp>
      <p:sp>
        <p:nvSpPr>
          <p:cNvPr id="6" name="Slide Number Placeholder 5"/>
          <p:cNvSpPr>
            <a:spLocks noGrp="1"/>
          </p:cNvSpPr>
          <p:nvPr>
            <p:ph type="sldNum" sz="quarter" idx="12"/>
          </p:nvPr>
        </p:nvSpPr>
        <p:spPr>
          <a:xfrm>
            <a:off x="464076" y="6296730"/>
            <a:ext cx="2781542" cy="365125"/>
          </a:xfrm>
          <a:prstGeom prst="rect">
            <a:avLst/>
          </a:prstGeom>
        </p:spPr>
        <p:txBody>
          <a:bodyPr anchor="ctr"/>
          <a:lstStyle>
            <a:lvl1pPr algn="l">
              <a:defRPr sz="1200">
                <a:solidFill>
                  <a:schemeClr val="bg2"/>
                </a:solidFill>
              </a:defRPr>
            </a:lvl1pPr>
          </a:lstStyle>
          <a:p>
            <a:fld id="{B3561BA9-CDCF-4958-B8AB-66F3BF063E13}"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24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156209" y="6296615"/>
            <a:ext cx="781051" cy="365125"/>
          </a:xfrm>
        </p:spPr>
        <p:txBody>
          <a:bodyPr/>
          <a:lstStyle>
            <a:lvl1pPr algn="ctr">
              <a:defRPr/>
            </a:lvl1pPr>
          </a:lstStyle>
          <a:p>
            <a:fld id="{A160BD9E-125C-4492-929E-EB62006F8BE5}" type="slidenum">
              <a:rPr lang="en-US" smtClean="0"/>
              <a:pPr/>
              <a:t>‹#›</a:t>
            </a:fld>
            <a:endParaRPr lang="en-US" dirty="0"/>
          </a:p>
        </p:txBody>
      </p:sp>
    </p:spTree>
    <p:extLst>
      <p:ext uri="{BB962C8B-B14F-4D97-AF65-F5344CB8AC3E}">
        <p14:creationId xmlns:p14="http://schemas.microsoft.com/office/powerpoint/2010/main" val="410764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t>
            </a:r>
            <a:endParaRPr lang="en-US"/>
          </a:p>
        </p:txBody>
      </p:sp>
      <p:sp>
        <p:nvSpPr>
          <p:cNvPr id="9" name="Slide Number Placeholder 8"/>
          <p:cNvSpPr>
            <a:spLocks noGrp="1"/>
          </p:cNvSpPr>
          <p:nvPr>
            <p:ph type="sldNum" sz="quarter" idx="12"/>
          </p:nvPr>
        </p:nvSpPr>
        <p:spPr>
          <a:xfrm>
            <a:off x="512999" y="723328"/>
            <a:ext cx="1884348" cy="604269"/>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06860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ctr"/>
            <a:fld id="{E791FFA0-9818-409A-A50B-1FF987D9E9F2}" type="slidenum">
              <a:rPr lang="en-US" smtClean="0"/>
              <a:pPr algn="ctr"/>
              <a:t>‹#›</a:t>
            </a:fld>
            <a:endParaRPr lang="en-US" dirty="0"/>
          </a:p>
        </p:txBody>
      </p:sp>
    </p:spTree>
    <p:extLst>
      <p:ext uri="{BB962C8B-B14F-4D97-AF65-F5344CB8AC3E}">
        <p14:creationId xmlns:p14="http://schemas.microsoft.com/office/powerpoint/2010/main" val="338479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t>
            </a:r>
            <a:endParaRPr lang="en-US"/>
          </a:p>
        </p:txBody>
      </p:sp>
      <p:sp>
        <p:nvSpPr>
          <p:cNvPr id="4" name="Slide Number Placeholder 3"/>
          <p:cNvSpPr>
            <a:spLocks noGrp="1"/>
          </p:cNvSpPr>
          <p:nvPr>
            <p:ph type="sldNum" sz="quarter" idx="12"/>
          </p:nvPr>
        </p:nvSpPr>
        <p:spPr>
          <a:xfrm>
            <a:off x="512999" y="723328"/>
            <a:ext cx="1884348" cy="604269"/>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90629996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pPr algn="ctr" fontAlgn="base">
              <a:spcBef>
                <a:spcPct val="0"/>
              </a:spcBef>
              <a:spcAft>
                <a:spcPct val="0"/>
              </a:spcAft>
              <a:defRPr/>
            </a:pPr>
            <a:fld id="{8F015014-1C9D-4F88-BCC1-CCC4A995F102}" type="slidenum">
              <a:rPr lang="en-US" altLang="zh-CN" sz="1400" smtClean="0">
                <a:solidFill>
                  <a:schemeClr val="tx1"/>
                </a:solidFill>
                <a:latin typeface="Arial" panose="020B0604020202020204" pitchFamily="34" charset="0"/>
                <a:ea typeface="SimSun" panose="02010600030101010101" pitchFamily="2" charset="-122"/>
              </a:rPr>
              <a:pPr algn="ctr" fontAlgn="base">
                <a:spcBef>
                  <a:spcPct val="0"/>
                </a:spcBef>
                <a:spcAft>
                  <a:spcPct val="0"/>
                </a:spcAft>
                <a:defRPr/>
              </a:pPr>
              <a:t>‹#›</a:t>
            </a:fld>
            <a:endParaRPr lang="en-US" altLang="zh-CN" sz="1400" dirty="0" smtClean="0">
              <a:solidFill>
                <a:schemeClr val="tx1"/>
              </a:solidFill>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02247682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pPr algn="ctr"/>
            <a:fld id="{5BA3D9BA-F7B1-4BC2-8652-A6DE863E7743}" type="slidenum">
              <a:rPr lang="en-US" smtClean="0"/>
              <a:pPr algn="ctr"/>
              <a:t>‹#›</a:t>
            </a:fld>
            <a:endParaRPr lang="en-US" dirty="0"/>
          </a:p>
        </p:txBody>
      </p:sp>
    </p:spTree>
    <p:extLst>
      <p:ext uri="{BB962C8B-B14F-4D97-AF65-F5344CB8AC3E}">
        <p14:creationId xmlns:p14="http://schemas.microsoft.com/office/powerpoint/2010/main" val="24577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pPr algn="ctr"/>
            <a:fld id="{378B0527-4D6F-47CA-A518-58B00BBFE484}" type="slidenum">
              <a:rPr lang="en-US" smtClean="0"/>
              <a:pPr algn="ct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934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cambridgespark.com/how-to-determine-the-optimal-number-of-clusters-for-k-means-clustering-14f27070048f" TargetMode="External"/><Relationship Id="rId7" Type="http://schemas.openxmlformats.org/officeDocument/2006/relationships/hyperlink" Target="http://deeplizard.com/learn/video/jWT-AX9677k" TargetMode="External"/><Relationship Id="rId2" Type="http://schemas.openxmlformats.org/officeDocument/2006/relationships/hyperlink" Target="https://scikit-learn.org/stable/modules/generated/sklearn.cluster.MeanShift.html" TargetMode="External"/><Relationship Id="rId1" Type="http://schemas.openxmlformats.org/officeDocument/2006/relationships/slideLayout" Target="../slideLayouts/slideLayout2.xml"/><Relationship Id="rId6" Type="http://schemas.openxmlformats.org/officeDocument/2006/relationships/hyperlink" Target="https://towardsdatascience.com/learning-rate-schedules-and-adaptive-learning-rate-methods-for-deep-learning-2c8f433990d1" TargetMode="External"/><Relationship Id="rId5" Type="http://schemas.openxmlformats.org/officeDocument/2006/relationships/hyperlink" Target="http://efavdb.com/mean-shift/" TargetMode="External"/><Relationship Id="rId4" Type="http://schemas.openxmlformats.org/officeDocument/2006/relationships/hyperlink" Target="https://medium.com/coinmonks/understand-alexnet-in-just-3-minutes-with-hands-on-code-using-tensorflow-925d1e2e2f8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
            </a:r>
            <a:br>
              <a:rPr lang="en-US" sz="3200" b="1" dirty="0"/>
            </a:br>
            <a:r>
              <a:rPr lang="en-US" sz="3200" b="1" dirty="0"/>
              <a:t>IT8703 Applied Machine Learning</a:t>
            </a:r>
            <a:br>
              <a:rPr lang="en-US" sz="3200" b="1" dirty="0"/>
            </a:br>
            <a:r>
              <a:rPr lang="en-US" sz="3200" b="1" dirty="0"/>
              <a:t>- </a:t>
            </a:r>
            <a:r>
              <a:rPr lang="en-SG" altLang="en-US" sz="3200" b="1" dirty="0" smtClean="0"/>
              <a:t>CA 2 Unsupervised &amp; Deep Learning</a:t>
            </a:r>
            <a:endParaRPr lang="en-SG" altLang="en-US" sz="3200" b="1" dirty="0"/>
          </a:p>
        </p:txBody>
      </p:sp>
      <p:sp>
        <p:nvSpPr>
          <p:cNvPr id="3" name="Content Placeholder 2"/>
          <p:cNvSpPr>
            <a:spLocks noGrp="1"/>
          </p:cNvSpPr>
          <p:nvPr>
            <p:ph idx="1"/>
          </p:nvPr>
        </p:nvSpPr>
        <p:spPr/>
        <p:txBody>
          <a:bodyPr>
            <a:normAutofit/>
          </a:bodyPr>
          <a:lstStyle/>
          <a:p>
            <a:pPr marL="0" indent="0">
              <a:buNone/>
            </a:pPr>
            <a:endParaRPr lang="en-SG" altLang="en-US" b="1" dirty="0"/>
          </a:p>
          <a:p>
            <a:pPr marL="0" indent="0">
              <a:buNone/>
            </a:pPr>
            <a:endParaRPr lang="en-SG" altLang="en-US" b="1" dirty="0"/>
          </a:p>
          <a:p>
            <a:pPr marL="0" indent="0">
              <a:buNone/>
            </a:pPr>
            <a:r>
              <a:rPr lang="en-SG" altLang="en-US" sz="2400" dirty="0" smtClean="0"/>
              <a:t>Lum Kok Keong 	</a:t>
            </a:r>
          </a:p>
          <a:p>
            <a:pPr marL="0" indent="0">
              <a:buNone/>
            </a:pPr>
            <a:r>
              <a:rPr lang="en-SG" altLang="en-US" sz="2400" dirty="0" smtClean="0"/>
              <a:t>NSDAI2 </a:t>
            </a:r>
            <a:r>
              <a:rPr lang="en-SG" altLang="en-US" sz="2400" dirty="0"/>
              <a:t>Class 2</a:t>
            </a:r>
            <a:r>
              <a:rPr lang="en-SG" altLang="en-US" sz="2400" dirty="0" smtClean="0"/>
              <a:t> </a:t>
            </a:r>
            <a:r>
              <a:rPr lang="en-SG" altLang="en-US" sz="2400" dirty="0"/>
              <a:t>(</a:t>
            </a:r>
            <a:r>
              <a:rPr lang="en-SG" altLang="en-US" sz="2400" dirty="0" smtClean="0"/>
              <a:t>Thursday)</a:t>
            </a:r>
            <a:endParaRPr lang="en-SG" altLang="en-US"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smtClean="0"/>
              <a:t>Cluster Number </a:t>
            </a:r>
            <a:r>
              <a:rPr lang="en-SG" altLang="en-US" sz="2800" b="1" dirty="0"/>
              <a:t>Method </a:t>
            </a:r>
            <a:r>
              <a:rPr lang="en-SG" altLang="en-US" sz="2800" b="1" dirty="0" smtClean="0"/>
              <a:t>(3/6)</a:t>
            </a:r>
            <a:r>
              <a:rPr lang="en-SG" altLang="en-US" sz="3200" b="1" dirty="0"/>
              <a:t/>
            </a:r>
            <a:br>
              <a:rPr lang="en-SG" altLang="en-US" sz="3200" b="1" dirty="0"/>
            </a:br>
            <a:r>
              <a:rPr lang="en-SG" altLang="en-US" sz="3200" b="1" dirty="0"/>
              <a:t/>
            </a:r>
            <a:br>
              <a:rPr lang="en-SG" altLang="en-US" sz="3200" b="1" dirty="0"/>
            </a:br>
            <a:r>
              <a:rPr lang="en-SG" altLang="en-US" sz="3100" dirty="0">
                <a:sym typeface="+mn-ea"/>
              </a:rPr>
              <a:t>Using </a:t>
            </a:r>
            <a:r>
              <a:rPr lang="en-SG" altLang="en-US" sz="3100" dirty="0" smtClean="0">
                <a:sym typeface="+mn-ea"/>
              </a:rPr>
              <a:t>Silhouette </a:t>
            </a:r>
            <a:r>
              <a:rPr lang="en-SG" altLang="en-US" sz="3100" dirty="0">
                <a:sym typeface="+mn-ea"/>
              </a:rPr>
              <a:t>for guessing Cluster numbers</a:t>
            </a:r>
            <a:endParaRPr lang="en-US" sz="3100"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10</a:t>
            </a:fld>
            <a:endParaRPr lang="en-US" dirty="0"/>
          </a:p>
        </p:txBody>
      </p:sp>
      <p:pic>
        <p:nvPicPr>
          <p:cNvPr id="7" name="Picture 6"/>
          <p:cNvPicPr>
            <a:picLocks noChangeAspect="1"/>
          </p:cNvPicPr>
          <p:nvPr/>
        </p:nvPicPr>
        <p:blipFill>
          <a:blip r:embed="rId2"/>
          <a:stretch>
            <a:fillRect/>
          </a:stretch>
        </p:blipFill>
        <p:spPr>
          <a:xfrm>
            <a:off x="3605757" y="2581955"/>
            <a:ext cx="6353175" cy="1895475"/>
          </a:xfrm>
          <a:prstGeom prst="rect">
            <a:avLst/>
          </a:prstGeom>
        </p:spPr>
      </p:pic>
      <p:sp>
        <p:nvSpPr>
          <p:cNvPr id="6" name="TextBox 5"/>
          <p:cNvSpPr txBox="1"/>
          <p:nvPr/>
        </p:nvSpPr>
        <p:spPr>
          <a:xfrm>
            <a:off x="2966453" y="4674105"/>
            <a:ext cx="7932227" cy="1754326"/>
          </a:xfrm>
          <a:prstGeom prst="rect">
            <a:avLst/>
          </a:prstGeom>
          <a:noFill/>
        </p:spPr>
        <p:txBody>
          <a:bodyPr wrap="square" rtlCol="0">
            <a:spAutoFit/>
          </a:bodyPr>
          <a:lstStyle/>
          <a:p>
            <a:pPr marL="285750" indent="-285750" algn="just">
              <a:buFont typeface="Arial" panose="020B0604020202020204" pitchFamily="34" charset="0"/>
              <a:buChar char="•"/>
            </a:pPr>
            <a:r>
              <a:rPr lang="en-SG" dirty="0"/>
              <a:t>A </a:t>
            </a:r>
            <a:r>
              <a:rPr lang="en-SG" b="1" dirty="0"/>
              <a:t>higher Silhouette Coefficient score</a:t>
            </a:r>
            <a:r>
              <a:rPr lang="en-SG" dirty="0"/>
              <a:t> relates to a model with better-defined clusters. </a:t>
            </a:r>
          </a:p>
          <a:p>
            <a:pPr marL="285750" indent="-285750" algn="just">
              <a:buFont typeface="Arial" panose="020B0604020202020204" pitchFamily="34" charset="0"/>
              <a:buChar char="•"/>
            </a:pPr>
            <a:r>
              <a:rPr lang="en-SG" dirty="0"/>
              <a:t>In this case, n=2 cluster seems to be the best</a:t>
            </a:r>
          </a:p>
          <a:p>
            <a:pPr marL="285750" indent="-285750" algn="just">
              <a:buFont typeface="Arial" panose="020B0604020202020204" pitchFamily="34" charset="0"/>
              <a:buChar char="•"/>
            </a:pPr>
            <a:r>
              <a:rPr lang="en-SG" dirty="0"/>
              <a:t>However, from the visual graph, it seems that the third species is overlapping the other 2 species.</a:t>
            </a:r>
          </a:p>
          <a:p>
            <a:pPr marL="285750" indent="-285750" algn="just">
              <a:buFont typeface="Arial" panose="020B0604020202020204" pitchFamily="34" charset="0"/>
              <a:buChar char="•"/>
            </a:pPr>
            <a:r>
              <a:rPr lang="en-SG" dirty="0"/>
              <a:t>Thus, this does not reflect the optimised Cluster numbers</a:t>
            </a:r>
          </a:p>
        </p:txBody>
      </p:sp>
    </p:spTree>
    <p:extLst>
      <p:ext uri="{BB962C8B-B14F-4D97-AF65-F5344CB8AC3E}">
        <p14:creationId xmlns:p14="http://schemas.microsoft.com/office/powerpoint/2010/main" val="11476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a:t>Cluster Number Method </a:t>
            </a:r>
            <a:r>
              <a:rPr lang="en-SG" altLang="en-US" sz="2800" b="1" dirty="0" smtClean="0"/>
              <a:t>(4/6)</a:t>
            </a:r>
            <a:r>
              <a:rPr lang="en-SG" altLang="en-US" sz="3200" b="1" dirty="0"/>
              <a:t/>
            </a:r>
            <a:br>
              <a:rPr lang="en-SG" altLang="en-US" sz="3200" b="1" dirty="0"/>
            </a:br>
            <a:r>
              <a:rPr lang="en-SG" altLang="en-US" sz="3200" b="1" dirty="0"/>
              <a:t/>
            </a:r>
            <a:br>
              <a:rPr lang="en-SG" altLang="en-US" sz="3200" b="1" dirty="0"/>
            </a:br>
            <a:r>
              <a:rPr lang="en-SG" altLang="en-US" sz="2800" dirty="0">
                <a:sym typeface="+mn-ea"/>
              </a:rPr>
              <a:t>Using </a:t>
            </a:r>
            <a:r>
              <a:rPr lang="en-SG" altLang="en-US" sz="2800" dirty="0" smtClean="0">
                <a:sym typeface="+mn-ea"/>
              </a:rPr>
              <a:t>Means Shift </a:t>
            </a:r>
            <a:r>
              <a:rPr lang="en-SG" altLang="en-US" sz="2800" dirty="0">
                <a:sym typeface="+mn-ea"/>
              </a:rPr>
              <a:t>for guessing Cluster numbers</a:t>
            </a:r>
            <a:endParaRPr lang="en-US" sz="2800"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11</a:t>
            </a:fld>
            <a:endParaRPr lang="en-US" dirty="0"/>
          </a:p>
        </p:txBody>
      </p:sp>
      <p:pic>
        <p:nvPicPr>
          <p:cNvPr id="8" name="Picture 7"/>
          <p:cNvPicPr>
            <a:picLocks noChangeAspect="1"/>
          </p:cNvPicPr>
          <p:nvPr/>
        </p:nvPicPr>
        <p:blipFill>
          <a:blip r:embed="rId2"/>
          <a:stretch>
            <a:fillRect/>
          </a:stretch>
        </p:blipFill>
        <p:spPr>
          <a:xfrm>
            <a:off x="4035742" y="2538139"/>
            <a:ext cx="4486275" cy="1266825"/>
          </a:xfrm>
          <a:prstGeom prst="rect">
            <a:avLst/>
          </a:prstGeom>
        </p:spPr>
      </p:pic>
      <p:sp>
        <p:nvSpPr>
          <p:cNvPr id="3" name="Rectangle 2"/>
          <p:cNvSpPr/>
          <p:nvPr/>
        </p:nvSpPr>
        <p:spPr>
          <a:xfrm>
            <a:off x="3300549" y="4029376"/>
            <a:ext cx="7264037" cy="369332"/>
          </a:xfrm>
          <a:prstGeom prst="rect">
            <a:avLst/>
          </a:prstGeom>
        </p:spPr>
        <p:txBody>
          <a:bodyPr wrap="square">
            <a:spAutoFit/>
          </a:bodyPr>
          <a:lstStyle/>
          <a:p>
            <a:r>
              <a:rPr lang="en-SG" dirty="0" err="1"/>
              <a:t>bandwidth_X</a:t>
            </a:r>
            <a:r>
              <a:rPr lang="en-SG" dirty="0"/>
              <a:t> = </a:t>
            </a:r>
            <a:r>
              <a:rPr lang="en-SG" dirty="0" err="1"/>
              <a:t>estimate_bandwidth</a:t>
            </a:r>
            <a:r>
              <a:rPr lang="en-SG" dirty="0"/>
              <a:t>(X, </a:t>
            </a:r>
            <a:r>
              <a:rPr lang="en-SG" b="1" dirty="0">
                <a:solidFill>
                  <a:srgbClr val="FF0000"/>
                </a:solidFill>
              </a:rPr>
              <a:t>quantile=0.18</a:t>
            </a:r>
            <a:r>
              <a:rPr lang="en-SG" dirty="0"/>
              <a:t>, </a:t>
            </a:r>
            <a:r>
              <a:rPr lang="en-SG" dirty="0" err="1"/>
              <a:t>n_samples</a:t>
            </a:r>
            <a:r>
              <a:rPr lang="en-SG" dirty="0"/>
              <a:t>=</a:t>
            </a:r>
            <a:r>
              <a:rPr lang="en-SG" dirty="0" err="1"/>
              <a:t>len</a:t>
            </a:r>
            <a:r>
              <a:rPr lang="en-SG" dirty="0"/>
              <a:t>(X))</a:t>
            </a:r>
          </a:p>
        </p:txBody>
      </p:sp>
      <p:sp>
        <p:nvSpPr>
          <p:cNvPr id="10" name="TextBox 9"/>
          <p:cNvSpPr txBox="1"/>
          <p:nvPr/>
        </p:nvSpPr>
        <p:spPr>
          <a:xfrm>
            <a:off x="3300549" y="4811159"/>
            <a:ext cx="7932227" cy="923330"/>
          </a:xfrm>
          <a:prstGeom prst="rect">
            <a:avLst/>
          </a:prstGeom>
          <a:noFill/>
        </p:spPr>
        <p:txBody>
          <a:bodyPr wrap="square" rtlCol="0">
            <a:spAutoFit/>
          </a:bodyPr>
          <a:lstStyle/>
          <a:p>
            <a:pPr marL="285750" indent="-285750">
              <a:buFont typeface="Arial" panose="020B0604020202020204" pitchFamily="34" charset="0"/>
              <a:buChar char="•"/>
            </a:pPr>
            <a:r>
              <a:rPr lang="en-SG" dirty="0"/>
              <a:t>The number of clusters is dependent upon quantile value chosen.</a:t>
            </a:r>
          </a:p>
          <a:p>
            <a:pPr marL="285750" indent="-285750">
              <a:buFont typeface="Arial" panose="020B0604020202020204" pitchFamily="34" charset="0"/>
              <a:buChar char="•"/>
            </a:pPr>
            <a:r>
              <a:rPr lang="en-SG" dirty="0"/>
              <a:t>Hence, it requires educated guess and trial and error method on the quantile number to get the best cluster numbers</a:t>
            </a:r>
          </a:p>
        </p:txBody>
      </p:sp>
    </p:spTree>
    <p:extLst>
      <p:ext uri="{BB962C8B-B14F-4D97-AF65-F5344CB8AC3E}">
        <p14:creationId xmlns:p14="http://schemas.microsoft.com/office/powerpoint/2010/main" val="382216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a:t>Cluster Number Method (5/6)</a:t>
            </a:r>
            <a:r>
              <a:rPr lang="en-SG" altLang="en-US" sz="3200" b="1" dirty="0"/>
              <a:t/>
            </a:r>
            <a:br>
              <a:rPr lang="en-SG" altLang="en-US" sz="3200" b="1" dirty="0"/>
            </a:br>
            <a:r>
              <a:rPr lang="en-SG" altLang="en-US" sz="3200" b="1" dirty="0"/>
              <a:t/>
            </a:r>
            <a:br>
              <a:rPr lang="en-SG" altLang="en-US" sz="3200" b="1" dirty="0"/>
            </a:br>
            <a:r>
              <a:rPr lang="en-SG" altLang="en-US" sz="3200" b="1" dirty="0"/>
              <a:t>2. </a:t>
            </a:r>
            <a:r>
              <a:rPr lang="en-SG" altLang="en-US" sz="2800" dirty="0">
                <a:sym typeface="+mn-ea"/>
              </a:rPr>
              <a:t>Using Means Shift for guessing Cluster numbers</a:t>
            </a:r>
            <a:endParaRPr lang="en-US" sz="2800"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12</a:t>
            </a:fld>
            <a:endParaRPr lang="en-US" dirty="0"/>
          </a:p>
        </p:txBody>
      </p:sp>
      <p:pic>
        <p:nvPicPr>
          <p:cNvPr id="5" name="Picture 4">
            <a:extLst>
              <a:ext uri="{FF2B5EF4-FFF2-40B4-BE49-F238E27FC236}">
                <a16:creationId xmlns:a16="http://schemas.microsoft.com/office/drawing/2014/main" id="{25F782EF-4132-4004-8A34-B7396386DFC0}"/>
              </a:ext>
            </a:extLst>
          </p:cNvPr>
          <p:cNvPicPr>
            <a:picLocks noChangeAspect="1"/>
          </p:cNvPicPr>
          <p:nvPr/>
        </p:nvPicPr>
        <p:blipFill>
          <a:blip r:embed="rId2"/>
          <a:stretch>
            <a:fillRect/>
          </a:stretch>
        </p:blipFill>
        <p:spPr>
          <a:xfrm>
            <a:off x="4743358" y="2309211"/>
            <a:ext cx="3752850" cy="2647950"/>
          </a:xfrm>
          <a:prstGeom prst="rect">
            <a:avLst/>
          </a:prstGeom>
        </p:spPr>
      </p:pic>
      <p:sp>
        <p:nvSpPr>
          <p:cNvPr id="9" name="Rectangle 8">
            <a:extLst>
              <a:ext uri="{FF2B5EF4-FFF2-40B4-BE49-F238E27FC236}">
                <a16:creationId xmlns:a16="http://schemas.microsoft.com/office/drawing/2014/main" id="{CA575DFE-895C-40CA-8392-4523EC376BC5}"/>
              </a:ext>
            </a:extLst>
          </p:cNvPr>
          <p:cNvSpPr/>
          <p:nvPr/>
        </p:nvSpPr>
        <p:spPr>
          <a:xfrm>
            <a:off x="2933700" y="5298882"/>
            <a:ext cx="7264037" cy="646331"/>
          </a:xfrm>
          <a:prstGeom prst="rect">
            <a:avLst/>
          </a:prstGeom>
        </p:spPr>
        <p:txBody>
          <a:bodyPr wrap="square">
            <a:spAutoFit/>
          </a:bodyPr>
          <a:lstStyle/>
          <a:p>
            <a:pPr marL="285750" indent="-285750">
              <a:buFont typeface="Arial" panose="020B0604020202020204" pitchFamily="34" charset="0"/>
              <a:buChar char="•"/>
            </a:pPr>
            <a:r>
              <a:rPr lang="en-SG" dirty="0"/>
              <a:t>Means shift clustering mainly aims to discover blobs</a:t>
            </a:r>
          </a:p>
          <a:p>
            <a:pPr marL="285750" indent="-285750">
              <a:buFont typeface="Arial" panose="020B0604020202020204" pitchFamily="34" charset="0"/>
              <a:buChar char="•"/>
            </a:pPr>
            <a:r>
              <a:rPr lang="en-SG" dirty="0"/>
              <a:t>K=3 from the visual graph generated. </a:t>
            </a:r>
          </a:p>
        </p:txBody>
      </p:sp>
    </p:spTree>
    <p:extLst>
      <p:ext uri="{BB962C8B-B14F-4D97-AF65-F5344CB8AC3E}">
        <p14:creationId xmlns:p14="http://schemas.microsoft.com/office/powerpoint/2010/main" val="2978432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13</a:t>
            </a:fld>
            <a:endParaRPr lang="en-US" dirty="0"/>
          </a:p>
        </p:txBody>
      </p:sp>
      <p:sp>
        <p:nvSpPr>
          <p:cNvPr id="7" name="Title 6"/>
          <p:cNvSpPr>
            <a:spLocks noGrp="1"/>
          </p:cNvSpPr>
          <p:nvPr>
            <p:ph type="title"/>
          </p:nvPr>
        </p:nvSpPr>
        <p:spPr/>
        <p:txBody>
          <a:bodyPr>
            <a:noAutofit/>
          </a:bodyPr>
          <a:lstStyle/>
          <a:p>
            <a:r>
              <a:rPr lang="en-SG" altLang="en-US" sz="2800" b="1" dirty="0"/>
              <a:t>Cluster Number Method </a:t>
            </a:r>
            <a:r>
              <a:rPr lang="en-SG" altLang="en-US" sz="2800" b="1" dirty="0" smtClean="0"/>
              <a:t>(</a:t>
            </a:r>
            <a:r>
              <a:rPr lang="en-SG" altLang="en-US" sz="2800" b="1" dirty="0"/>
              <a:t>6</a:t>
            </a:r>
            <a:r>
              <a:rPr lang="en-SG" altLang="en-US" sz="2800" b="1" dirty="0" smtClean="0"/>
              <a:t>/6)</a:t>
            </a:r>
            <a:r>
              <a:rPr lang="en-SG" altLang="en-US" sz="3200" b="1" dirty="0"/>
              <a:t/>
            </a:r>
            <a:br>
              <a:rPr lang="en-SG" altLang="en-US" sz="3200" b="1" dirty="0"/>
            </a:br>
            <a:r>
              <a:rPr lang="en-SG" altLang="en-US" sz="3200" b="1" dirty="0"/>
              <a:t/>
            </a:r>
            <a:br>
              <a:rPr lang="en-SG" altLang="en-US" sz="3200" b="1" dirty="0"/>
            </a:br>
            <a:r>
              <a:rPr lang="en-SG" altLang="en-US" sz="2800" dirty="0">
                <a:sym typeface="+mn-ea"/>
              </a:rPr>
              <a:t>Using </a:t>
            </a:r>
            <a:r>
              <a:rPr lang="en-SG" altLang="en-US" sz="2800" dirty="0" smtClean="0">
                <a:sym typeface="+mn-ea"/>
              </a:rPr>
              <a:t>Elbow method for </a:t>
            </a:r>
            <a:r>
              <a:rPr lang="en-SG" altLang="en-US" sz="2800" dirty="0">
                <a:sym typeface="+mn-ea"/>
              </a:rPr>
              <a:t>guessing Cluster numbers</a:t>
            </a:r>
            <a:endParaRPr lang="en-SG" sz="2400" dirty="0"/>
          </a:p>
        </p:txBody>
      </p:sp>
      <p:pic>
        <p:nvPicPr>
          <p:cNvPr id="9" name="Picture 8"/>
          <p:cNvPicPr>
            <a:picLocks noChangeAspect="1"/>
          </p:cNvPicPr>
          <p:nvPr/>
        </p:nvPicPr>
        <p:blipFill>
          <a:blip r:embed="rId2"/>
          <a:stretch>
            <a:fillRect/>
          </a:stretch>
        </p:blipFill>
        <p:spPr>
          <a:xfrm>
            <a:off x="2933700" y="2677477"/>
            <a:ext cx="4562475" cy="3257550"/>
          </a:xfrm>
          <a:prstGeom prst="rect">
            <a:avLst/>
          </a:prstGeom>
        </p:spPr>
      </p:pic>
      <p:sp>
        <p:nvSpPr>
          <p:cNvPr id="6" name="TextBox 5"/>
          <p:cNvSpPr txBox="1"/>
          <p:nvPr/>
        </p:nvSpPr>
        <p:spPr>
          <a:xfrm>
            <a:off x="7673788" y="2877856"/>
            <a:ext cx="3693459"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optimal k is the point on the plot which looks like an arm (elbow)</a:t>
            </a:r>
            <a:endParaRPr lang="en-SG" dirty="0"/>
          </a:p>
          <a:p>
            <a:pPr marL="285750" indent="-285750" algn="just">
              <a:buFont typeface="Arial" panose="020B0604020202020204" pitchFamily="34" charset="0"/>
              <a:buChar char="•"/>
            </a:pPr>
            <a:r>
              <a:rPr lang="en-SG" dirty="0"/>
              <a:t>Very clear cut of looking at the optimised cluster numbers</a:t>
            </a:r>
          </a:p>
          <a:p>
            <a:pPr marL="285750" indent="-285750" algn="just">
              <a:buFont typeface="Arial" panose="020B0604020202020204" pitchFamily="34" charset="0"/>
              <a:buChar char="•"/>
            </a:pPr>
            <a:r>
              <a:rPr lang="en-SG" dirty="0"/>
              <a:t>From the plot, k=3 seems to be the optimum.</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half" idx="1"/>
          </p:nvPr>
        </p:nvSpPr>
        <p:spPr>
          <a:xfrm>
            <a:off x="2933699" y="2438399"/>
            <a:ext cx="8770572" cy="3657601"/>
          </a:xfrm>
        </p:spPr>
        <p:txBody>
          <a:bodyPr>
            <a:normAutofit/>
          </a:bodyPr>
          <a:lstStyle/>
          <a:p>
            <a:pPr algn="just"/>
            <a:r>
              <a:rPr lang="en-US" dirty="0"/>
              <a:t>Visual method of K means is too subjective and requires human judgment, which might not be accurate</a:t>
            </a:r>
          </a:p>
          <a:p>
            <a:pPr algn="just"/>
            <a:r>
              <a:rPr lang="en-US" dirty="0"/>
              <a:t>Using silhouette co-efficient might not be accurate as the clusters might overlap</a:t>
            </a:r>
          </a:p>
          <a:p>
            <a:pPr algn="just"/>
            <a:r>
              <a:rPr lang="en-US" dirty="0"/>
              <a:t>Means shift is able to predict the number of clusters better than the above methods</a:t>
            </a:r>
          </a:p>
          <a:p>
            <a:pPr algn="just"/>
            <a:r>
              <a:rPr lang="en-US" dirty="0"/>
              <a:t>Elbow method is the easiest method to accurately see the optimal number of clusters based on the graph alone. </a:t>
            </a:r>
          </a:p>
          <a:p>
            <a:pPr algn="just"/>
            <a:r>
              <a:rPr lang="en-US" dirty="0"/>
              <a:t>The best possible value of k as predicted is </a:t>
            </a:r>
            <a:r>
              <a:rPr lang="en-US" dirty="0" smtClean="0"/>
              <a:t>k=3</a:t>
            </a:r>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14</a:t>
            </a:fld>
            <a:endParaRPr lang="en-US" dirty="0"/>
          </a:p>
        </p:txBody>
      </p:sp>
    </p:spTree>
    <p:extLst>
      <p:ext uri="{BB962C8B-B14F-4D97-AF65-F5344CB8AC3E}">
        <p14:creationId xmlns:p14="http://schemas.microsoft.com/office/powerpoint/2010/main" val="386676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7180" y="2967335"/>
            <a:ext cx="6657656"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II </a:t>
            </a: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Deep Learning</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22724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988334" cy="1560716"/>
          </a:xfrm>
        </p:spPr>
        <p:txBody>
          <a:bodyPr>
            <a:normAutofit fontScale="90000"/>
          </a:bodyPr>
          <a:lstStyle/>
          <a:p>
            <a:r>
              <a:rPr lang="en-SG" altLang="en-US" sz="3100" b="1" dirty="0" smtClean="0"/>
              <a:t>Image Classification using Deep learning(1/4)</a:t>
            </a:r>
            <a:r>
              <a:rPr lang="en-SG" altLang="en-US" sz="2500" b="1" dirty="0"/>
              <a:t/>
            </a:r>
            <a:br>
              <a:rPr lang="en-SG" altLang="en-US" sz="2500" b="1" dirty="0"/>
            </a:br>
            <a:r>
              <a:rPr lang="en-SG" altLang="en-US" sz="2500" b="1" dirty="0"/>
              <a:t/>
            </a:r>
            <a:br>
              <a:rPr lang="en-SG" altLang="en-US" sz="2500" b="1" dirty="0"/>
            </a:br>
            <a:r>
              <a:rPr lang="en-SG" altLang="en-US" sz="2500" b="1" dirty="0" smtClean="0"/>
              <a:t/>
            </a:r>
            <a:br>
              <a:rPr lang="en-SG" altLang="en-US" sz="2500" b="1" dirty="0" smtClean="0"/>
            </a:br>
            <a:r>
              <a:rPr lang="en-SG" altLang="en-US" sz="2500" dirty="0" smtClean="0">
                <a:sym typeface="+mn-ea"/>
              </a:rPr>
              <a:t>Using CNN network Model</a:t>
            </a:r>
            <a:endParaRPr lang="en-SG" altLang="en-US" sz="2500" dirty="0">
              <a:sym typeface="+mn-ea"/>
            </a:endParaRPr>
          </a:p>
        </p:txBody>
      </p:sp>
      <p:sp>
        <p:nvSpPr>
          <p:cNvPr id="4" name="Footer Placeholder 3"/>
          <p:cNvSpPr>
            <a:spLocks noGrp="1"/>
          </p:cNvSpPr>
          <p:nvPr>
            <p:ph type="ftr" sz="quarter" idx="11"/>
          </p:nvPr>
        </p:nvSpPr>
        <p:spPr/>
        <p:txBody>
          <a:bodyPr/>
          <a:lstStyle/>
          <a:p>
            <a:fld id="{05690C65-9D62-41C8-A1AF-1B8C0E2B24F3}" type="slidenum">
              <a:rPr lang="en-US" smtClean="0"/>
              <a:t>16</a:t>
            </a:fld>
            <a:endParaRPr lang="en-US" dirty="0"/>
          </a:p>
        </p:txBody>
      </p:sp>
      <p:pic>
        <p:nvPicPr>
          <p:cNvPr id="7" name="Picture 6"/>
          <p:cNvPicPr>
            <a:picLocks noChangeAspect="1"/>
          </p:cNvPicPr>
          <p:nvPr/>
        </p:nvPicPr>
        <p:blipFill>
          <a:blip r:embed="rId2"/>
          <a:stretch>
            <a:fillRect/>
          </a:stretch>
        </p:blipFill>
        <p:spPr>
          <a:xfrm>
            <a:off x="8162122" y="5460274"/>
            <a:ext cx="3577032" cy="1241318"/>
          </a:xfrm>
          <a:prstGeom prst="rect">
            <a:avLst/>
          </a:prstGeom>
        </p:spPr>
      </p:pic>
      <p:sp>
        <p:nvSpPr>
          <p:cNvPr id="8" name="TextBox 7"/>
          <p:cNvSpPr txBox="1"/>
          <p:nvPr/>
        </p:nvSpPr>
        <p:spPr>
          <a:xfrm>
            <a:off x="0" y="2433729"/>
            <a:ext cx="4123591" cy="3970318"/>
          </a:xfrm>
          <a:prstGeom prst="rect">
            <a:avLst/>
          </a:prstGeom>
          <a:solidFill>
            <a:schemeClr val="accent2">
              <a:lumMod val="20000"/>
              <a:lumOff val="80000"/>
            </a:schemeClr>
          </a:solidFill>
          <a:effectLst>
            <a:innerShdw blurRad="63500" dist="50800" dir="16200000">
              <a:prstClr val="black">
                <a:alpha val="50000"/>
              </a:prstClr>
            </a:innerShdw>
          </a:effectLst>
        </p:spPr>
        <p:txBody>
          <a:bodyPr wrap="square" rtlCol="0">
            <a:spAutoFit/>
          </a:bodyPr>
          <a:lstStyle/>
          <a:p>
            <a:pPr marL="285750" indent="-285750" algn="just">
              <a:buFont typeface="Arial" panose="020B0604020202020204" pitchFamily="34" charset="0"/>
              <a:buChar char="•"/>
            </a:pPr>
            <a:r>
              <a:rPr lang="en-SG" dirty="0" smtClean="0"/>
              <a:t>With the above CNN Basic Model as reference, variants of parameters are tested as stated in the two tables on the right </a:t>
            </a:r>
          </a:p>
          <a:p>
            <a:pPr marL="285750" indent="-285750" algn="just">
              <a:buFont typeface="Arial" panose="020B0604020202020204" pitchFamily="34" charset="0"/>
              <a:buChar char="•"/>
            </a:pPr>
            <a:r>
              <a:rPr lang="en-SG" dirty="0" smtClean="0"/>
              <a:t>CNN5 shows the least errors results using the Number of Neurons and layers</a:t>
            </a:r>
          </a:p>
          <a:p>
            <a:pPr marL="285750" indent="-285750" algn="just">
              <a:buFont typeface="Arial" panose="020B0604020202020204" pitchFamily="34" charset="0"/>
              <a:buChar char="•"/>
            </a:pPr>
            <a:r>
              <a:rPr lang="en-SG" dirty="0" smtClean="0"/>
              <a:t>Results shows that the increase of layers or neurons may not reduce the error rates</a:t>
            </a:r>
          </a:p>
          <a:p>
            <a:pPr marL="285750" indent="-285750" algn="just">
              <a:buFont typeface="Arial" panose="020B0604020202020204" pitchFamily="34" charset="0"/>
              <a:buChar char="•"/>
            </a:pPr>
            <a:r>
              <a:rPr lang="en-SG" dirty="0" smtClean="0"/>
              <a:t>Hence for further improving of the CNN model, these numbers of Neurons and Layers will be used and test others variables as shown in the next Slide</a:t>
            </a:r>
          </a:p>
        </p:txBody>
      </p:sp>
      <p:sp>
        <p:nvSpPr>
          <p:cNvPr id="9" name="TextBox 8"/>
          <p:cNvSpPr txBox="1"/>
          <p:nvPr/>
        </p:nvSpPr>
        <p:spPr>
          <a:xfrm>
            <a:off x="8103908" y="5092728"/>
            <a:ext cx="3693459" cy="369332"/>
          </a:xfrm>
          <a:prstGeom prst="rect">
            <a:avLst/>
          </a:prstGeom>
          <a:noFill/>
        </p:spPr>
        <p:txBody>
          <a:bodyPr wrap="square" rtlCol="0">
            <a:spAutoFit/>
          </a:bodyPr>
          <a:lstStyle/>
          <a:p>
            <a:pPr algn="ctr"/>
            <a:r>
              <a:rPr lang="en-SG" dirty="0" smtClean="0"/>
              <a:t>CNN Basic Model</a:t>
            </a:r>
            <a:endParaRPr lang="en-SG" dirty="0"/>
          </a:p>
        </p:txBody>
      </p:sp>
      <p:pic>
        <p:nvPicPr>
          <p:cNvPr id="11" name="Picture 10"/>
          <p:cNvPicPr>
            <a:picLocks noChangeAspect="1"/>
          </p:cNvPicPr>
          <p:nvPr/>
        </p:nvPicPr>
        <p:blipFill>
          <a:blip r:embed="rId3"/>
          <a:stretch>
            <a:fillRect/>
          </a:stretch>
        </p:blipFill>
        <p:spPr>
          <a:xfrm>
            <a:off x="4344173" y="2433729"/>
            <a:ext cx="3653895" cy="3924684"/>
          </a:xfrm>
          <a:prstGeom prst="rect">
            <a:avLst/>
          </a:prstGeom>
        </p:spPr>
      </p:pic>
      <p:pic>
        <p:nvPicPr>
          <p:cNvPr id="12" name="Picture 11"/>
          <p:cNvPicPr>
            <a:picLocks noChangeAspect="1"/>
          </p:cNvPicPr>
          <p:nvPr/>
        </p:nvPicPr>
        <p:blipFill>
          <a:blip r:embed="rId4"/>
          <a:stretch>
            <a:fillRect/>
          </a:stretch>
        </p:blipFill>
        <p:spPr>
          <a:xfrm>
            <a:off x="8162122" y="2433729"/>
            <a:ext cx="3577032" cy="266078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Image Classification using Deep </a:t>
            </a:r>
            <a:r>
              <a:rPr lang="en-SG" altLang="en-US" sz="3100" b="1" dirty="0" smtClean="0"/>
              <a:t>learning(2/4)</a:t>
            </a:r>
            <a:br>
              <a:rPr lang="en-SG" altLang="en-US" sz="3100" b="1" dirty="0" smtClean="0"/>
            </a:br>
            <a:r>
              <a:rPr lang="en-SG" altLang="en-US" sz="2600" b="1" dirty="0" smtClean="0"/>
              <a:t/>
            </a:r>
            <a:br>
              <a:rPr lang="en-SG" altLang="en-US" sz="2600" b="1" dirty="0" smtClean="0"/>
            </a:br>
            <a:r>
              <a:rPr lang="en-SG" altLang="en-US" sz="3100" b="1" dirty="0"/>
              <a:t/>
            </a:r>
            <a:br>
              <a:rPr lang="en-SG" altLang="en-US" sz="3100" b="1" dirty="0"/>
            </a:br>
            <a:r>
              <a:rPr lang="en-SG" altLang="en-US" sz="2700" dirty="0" smtClean="0">
                <a:sym typeface="+mn-ea"/>
              </a:rPr>
              <a:t>Using </a:t>
            </a:r>
            <a:r>
              <a:rPr lang="en-SG" altLang="en-US" sz="2700" dirty="0">
                <a:sym typeface="+mn-ea"/>
              </a:rPr>
              <a:t>CNN network Model</a:t>
            </a:r>
            <a:endParaRPr lang="en-SG" dirty="0"/>
          </a:p>
        </p:txBody>
      </p:sp>
      <p:sp>
        <p:nvSpPr>
          <p:cNvPr id="5" name="Footer Placeholder 4"/>
          <p:cNvSpPr>
            <a:spLocks noGrp="1"/>
          </p:cNvSpPr>
          <p:nvPr>
            <p:ph type="ftr" sz="quarter" idx="11"/>
          </p:nvPr>
        </p:nvSpPr>
        <p:spPr>
          <a:xfrm>
            <a:off x="146957" y="6343828"/>
            <a:ext cx="781051" cy="365125"/>
          </a:xfrm>
        </p:spPr>
        <p:txBody>
          <a:bodyPr/>
          <a:lstStyle/>
          <a:p>
            <a:fld id="{A160BD9E-125C-4492-929E-EB62006F8BE5}" type="slidenum">
              <a:rPr lang="en-US" smtClean="0"/>
              <a:pPr/>
              <a:t>17</a:t>
            </a:fld>
            <a:endParaRPr lang="en-US" dirty="0"/>
          </a:p>
        </p:txBody>
      </p:sp>
      <p:pic>
        <p:nvPicPr>
          <p:cNvPr id="3" name="Picture 2"/>
          <p:cNvPicPr>
            <a:picLocks noChangeAspect="1"/>
          </p:cNvPicPr>
          <p:nvPr/>
        </p:nvPicPr>
        <p:blipFill>
          <a:blip r:embed="rId2"/>
          <a:stretch>
            <a:fillRect/>
          </a:stretch>
        </p:blipFill>
        <p:spPr>
          <a:xfrm>
            <a:off x="3926478" y="2303122"/>
            <a:ext cx="3595459" cy="4554878"/>
          </a:xfrm>
          <a:prstGeom prst="rect">
            <a:avLst/>
          </a:prstGeom>
        </p:spPr>
      </p:pic>
      <p:pic>
        <p:nvPicPr>
          <p:cNvPr id="4" name="Picture 3"/>
          <p:cNvPicPr>
            <a:picLocks noChangeAspect="1"/>
          </p:cNvPicPr>
          <p:nvPr/>
        </p:nvPicPr>
        <p:blipFill>
          <a:blip r:embed="rId3"/>
          <a:stretch>
            <a:fillRect/>
          </a:stretch>
        </p:blipFill>
        <p:spPr>
          <a:xfrm>
            <a:off x="7861207" y="2303123"/>
            <a:ext cx="3843064" cy="4554878"/>
          </a:xfrm>
          <a:prstGeom prst="rect">
            <a:avLst/>
          </a:prstGeom>
        </p:spPr>
      </p:pic>
    </p:spTree>
    <p:extLst>
      <p:ext uri="{BB962C8B-B14F-4D97-AF65-F5344CB8AC3E}">
        <p14:creationId xmlns:p14="http://schemas.microsoft.com/office/powerpoint/2010/main" val="411675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Image Classification using Deep </a:t>
            </a:r>
            <a:r>
              <a:rPr lang="en-SG" altLang="en-US" sz="3100" b="1" dirty="0" smtClean="0"/>
              <a:t>learning(3/4</a:t>
            </a:r>
            <a:r>
              <a:rPr lang="en-SG" altLang="en-US" sz="3100" b="1" dirty="0"/>
              <a:t>)</a:t>
            </a:r>
            <a:r>
              <a:rPr lang="en-SG" altLang="en-US" sz="3600" b="1" dirty="0"/>
              <a:t/>
            </a:r>
            <a:br>
              <a:rPr lang="en-SG" altLang="en-US" sz="3600" b="1" dirty="0"/>
            </a:br>
            <a:r>
              <a:rPr lang="en-SG" altLang="en-US" sz="3100" b="1" dirty="0"/>
              <a:t/>
            </a:r>
            <a:br>
              <a:rPr lang="en-SG" altLang="en-US" sz="3100" b="1" dirty="0"/>
            </a:br>
            <a:r>
              <a:rPr lang="en-SG" altLang="en-US" sz="2800" b="1" dirty="0"/>
              <a:t/>
            </a:r>
            <a:br>
              <a:rPr lang="en-SG" altLang="en-US" sz="2800" b="1" dirty="0"/>
            </a:br>
            <a:r>
              <a:rPr lang="en-SG" altLang="en-US" sz="2700" dirty="0">
                <a:sym typeface="+mn-ea"/>
              </a:rPr>
              <a:t>Using CNN network Model</a:t>
            </a:r>
            <a:endParaRPr lang="en-SG" sz="3100" dirty="0"/>
          </a:p>
        </p:txBody>
      </p:sp>
      <p:sp>
        <p:nvSpPr>
          <p:cNvPr id="5" name="Footer Placeholder 4"/>
          <p:cNvSpPr>
            <a:spLocks noGrp="1"/>
          </p:cNvSpPr>
          <p:nvPr>
            <p:ph type="ftr" sz="quarter" idx="11"/>
          </p:nvPr>
        </p:nvSpPr>
        <p:spPr/>
        <p:txBody>
          <a:bodyPr/>
          <a:lstStyle/>
          <a:p>
            <a:fld id="{A160BD9E-125C-4492-929E-EB62006F8BE5}" type="slidenum">
              <a:rPr lang="en-US" smtClean="0"/>
              <a:pPr/>
              <a:t>18</a:t>
            </a:fld>
            <a:endParaRPr lang="en-US" dirty="0"/>
          </a:p>
        </p:txBody>
      </p:sp>
      <p:sp>
        <p:nvSpPr>
          <p:cNvPr id="6" name="TextBox 5"/>
          <p:cNvSpPr txBox="1"/>
          <p:nvPr/>
        </p:nvSpPr>
        <p:spPr>
          <a:xfrm>
            <a:off x="2933700" y="2480941"/>
            <a:ext cx="8770571" cy="3416320"/>
          </a:xfrm>
          <a:prstGeom prst="rect">
            <a:avLst/>
          </a:prstGeom>
          <a:solidFill>
            <a:schemeClr val="accent2">
              <a:lumMod val="20000"/>
              <a:lumOff val="80000"/>
            </a:schemeClr>
          </a:solidFill>
          <a:effectLst>
            <a:innerShdw blurRad="63500" dist="50800" dir="16200000">
              <a:prstClr val="black">
                <a:alpha val="50000"/>
              </a:prstClr>
            </a:innerShdw>
          </a:effectLst>
        </p:spPr>
        <p:txBody>
          <a:bodyPr wrap="square" rtlCol="0">
            <a:spAutoFit/>
          </a:bodyPr>
          <a:lstStyle/>
          <a:p>
            <a:pPr marL="285750" indent="-285750" algn="just">
              <a:buFont typeface="Arial" panose="020B0604020202020204" pitchFamily="34" charset="0"/>
              <a:buChar char="•"/>
            </a:pPr>
            <a:r>
              <a:rPr lang="en-SG" dirty="0"/>
              <a:t>CNN11 shows the </a:t>
            </a:r>
            <a:r>
              <a:rPr lang="en-SG" dirty="0" smtClean="0"/>
              <a:t>better </a:t>
            </a:r>
            <a:r>
              <a:rPr lang="en-SG" dirty="0"/>
              <a:t>errors </a:t>
            </a:r>
            <a:r>
              <a:rPr lang="en-SG" dirty="0" smtClean="0"/>
              <a:t>results with dropout move before flatten</a:t>
            </a:r>
            <a:endParaRPr lang="en-SG" dirty="0"/>
          </a:p>
          <a:p>
            <a:pPr marL="285750" indent="-285750" algn="just">
              <a:buFont typeface="Arial" panose="020B0604020202020204" pitchFamily="34" charset="0"/>
              <a:buChar char="•"/>
            </a:pPr>
            <a:r>
              <a:rPr lang="en-SG" dirty="0" smtClean="0"/>
              <a:t>CNN12 &amp; CNN13 tried on dropout rate of 0.1 &amp; 0.3 and shows that 0.2 has the optimum results errors results</a:t>
            </a:r>
          </a:p>
          <a:p>
            <a:pPr marL="285750" indent="-285750" algn="just">
              <a:buFont typeface="Arial" panose="020B0604020202020204" pitchFamily="34" charset="0"/>
              <a:buChar char="•"/>
            </a:pPr>
            <a:r>
              <a:rPr lang="en-SG" dirty="0" smtClean="0"/>
              <a:t>CNN14 shows that increase batch size does not improve the error rate and CNN15 proves reducing batch size to 100 is optimised</a:t>
            </a:r>
          </a:p>
          <a:p>
            <a:pPr marL="285750" indent="-285750" algn="just">
              <a:buFont typeface="Arial" panose="020B0604020202020204" pitchFamily="34" charset="0"/>
              <a:buChar char="•"/>
            </a:pPr>
            <a:r>
              <a:rPr lang="en-SG" dirty="0" smtClean="0"/>
              <a:t>CNN14 &amp; 15 shows adding batch normalisation &amp; Dropout in each Dense layer improves the error results </a:t>
            </a:r>
          </a:p>
          <a:p>
            <a:pPr marL="285750" indent="-285750" algn="just">
              <a:buFont typeface="Arial" panose="020B0604020202020204" pitchFamily="34" charset="0"/>
              <a:buChar char="•"/>
            </a:pPr>
            <a:r>
              <a:rPr lang="en-SG" dirty="0" smtClean="0"/>
              <a:t>By changing the batch size to 100 &amp; Conv2D to 56 together with the batch normalisation &amp; dropout at each layer and reduce epoch to 9, has reduce the error to 0.67%</a:t>
            </a:r>
          </a:p>
          <a:p>
            <a:pPr marL="285750" indent="-285750" algn="just">
              <a:buFont typeface="Arial" panose="020B0604020202020204" pitchFamily="34" charset="0"/>
              <a:buChar char="•"/>
            </a:pPr>
            <a:r>
              <a:rPr lang="en-SG" dirty="0" smtClean="0"/>
              <a:t>Changing the learning rate to 0.005 can further reduce the error rate</a:t>
            </a:r>
          </a:p>
          <a:p>
            <a:pPr marL="285750" indent="-285750" algn="just">
              <a:buFont typeface="Arial" panose="020B0604020202020204" pitchFamily="34" charset="0"/>
              <a:buChar char="•"/>
            </a:pPr>
            <a:r>
              <a:rPr lang="en-SG" dirty="0" smtClean="0"/>
              <a:t>In CNN19, using step decay learning rate, we discovered that 0.000000005 step learning rate with epoch </a:t>
            </a:r>
            <a:r>
              <a:rPr lang="en-SG" dirty="0"/>
              <a:t>8</a:t>
            </a:r>
            <a:r>
              <a:rPr lang="en-SG" dirty="0" smtClean="0"/>
              <a:t>0 gives the best error rate to 0.42%</a:t>
            </a:r>
          </a:p>
        </p:txBody>
      </p:sp>
    </p:spTree>
    <p:extLst>
      <p:ext uri="{BB962C8B-B14F-4D97-AF65-F5344CB8AC3E}">
        <p14:creationId xmlns:p14="http://schemas.microsoft.com/office/powerpoint/2010/main" val="4060221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19</a:t>
            </a:fld>
            <a:endParaRPr lang="en-US" dirty="0"/>
          </a:p>
        </p:txBody>
      </p:sp>
      <p:sp>
        <p:nvSpPr>
          <p:cNvPr id="7" name="Title 6"/>
          <p:cNvSpPr>
            <a:spLocks noGrp="1"/>
          </p:cNvSpPr>
          <p:nvPr>
            <p:ph type="title"/>
          </p:nvPr>
        </p:nvSpPr>
        <p:spPr>
          <a:xfrm>
            <a:off x="2933700" y="568345"/>
            <a:ext cx="8936083" cy="1560716"/>
          </a:xfrm>
        </p:spPr>
        <p:txBody>
          <a:bodyPr>
            <a:noAutofit/>
          </a:bodyPr>
          <a:lstStyle/>
          <a:p>
            <a:r>
              <a:rPr lang="en-SG" altLang="en-US" sz="2800" b="1" dirty="0"/>
              <a:t>Image Classification using Deep </a:t>
            </a:r>
            <a:r>
              <a:rPr lang="en-SG" altLang="en-US" sz="2800" b="1" dirty="0" smtClean="0"/>
              <a:t>learning(4/4)</a:t>
            </a:r>
            <a:r>
              <a:rPr lang="en-SG" altLang="en-US" sz="2400" b="1" dirty="0"/>
              <a:t/>
            </a:r>
            <a:br>
              <a:rPr lang="en-SG" altLang="en-US" sz="2400" b="1" dirty="0"/>
            </a:br>
            <a:r>
              <a:rPr lang="en-SG" altLang="en-US" sz="2400" b="1" dirty="0"/>
              <a:t/>
            </a:r>
            <a:br>
              <a:rPr lang="en-SG" altLang="en-US" sz="2400" b="1" dirty="0"/>
            </a:br>
            <a:r>
              <a:rPr lang="en-SG" altLang="en-US" sz="2400" b="1" dirty="0"/>
              <a:t/>
            </a:r>
            <a:br>
              <a:rPr lang="en-SG" altLang="en-US" sz="2400" b="1" dirty="0"/>
            </a:br>
            <a:r>
              <a:rPr lang="en-SG" altLang="en-US" sz="2400" dirty="0">
                <a:sym typeface="+mn-ea"/>
              </a:rPr>
              <a:t>Using </a:t>
            </a:r>
            <a:r>
              <a:rPr lang="en-SG" altLang="en-US" sz="2400" dirty="0" smtClean="0">
                <a:sym typeface="+mn-ea"/>
              </a:rPr>
              <a:t>LeNet-5 &amp; </a:t>
            </a:r>
            <a:r>
              <a:rPr lang="en-SG" altLang="en-US" sz="2400" dirty="0" err="1" smtClean="0">
                <a:sym typeface="+mn-ea"/>
              </a:rPr>
              <a:t>AlexNet</a:t>
            </a:r>
            <a:r>
              <a:rPr lang="en-SG" altLang="en-US" sz="2400" dirty="0" smtClean="0">
                <a:sym typeface="+mn-ea"/>
              </a:rPr>
              <a:t> network </a:t>
            </a:r>
            <a:r>
              <a:rPr lang="en-SG" altLang="en-US" sz="2400" dirty="0">
                <a:sym typeface="+mn-ea"/>
              </a:rPr>
              <a:t>Model</a:t>
            </a:r>
            <a:endParaRPr lang="en-SG" sz="2400" dirty="0"/>
          </a:p>
        </p:txBody>
      </p:sp>
      <p:pic>
        <p:nvPicPr>
          <p:cNvPr id="8" name="Picture 7"/>
          <p:cNvPicPr>
            <a:picLocks noChangeAspect="1"/>
          </p:cNvPicPr>
          <p:nvPr/>
        </p:nvPicPr>
        <p:blipFill>
          <a:blip r:embed="rId2"/>
          <a:stretch>
            <a:fillRect/>
          </a:stretch>
        </p:blipFill>
        <p:spPr>
          <a:xfrm>
            <a:off x="2933701" y="2271698"/>
            <a:ext cx="4301002" cy="2526722"/>
          </a:xfrm>
          <a:prstGeom prst="rect">
            <a:avLst/>
          </a:prstGeom>
        </p:spPr>
      </p:pic>
      <p:pic>
        <p:nvPicPr>
          <p:cNvPr id="6" name="Picture 5"/>
          <p:cNvPicPr>
            <a:picLocks noChangeAspect="1"/>
          </p:cNvPicPr>
          <p:nvPr/>
        </p:nvPicPr>
        <p:blipFill>
          <a:blip r:embed="rId3"/>
          <a:stretch>
            <a:fillRect/>
          </a:stretch>
        </p:blipFill>
        <p:spPr>
          <a:xfrm>
            <a:off x="7384869" y="2271696"/>
            <a:ext cx="4312871" cy="3503335"/>
          </a:xfrm>
          <a:prstGeom prst="rect">
            <a:avLst/>
          </a:prstGeom>
        </p:spPr>
      </p:pic>
      <p:pic>
        <p:nvPicPr>
          <p:cNvPr id="2" name="Picture 1"/>
          <p:cNvPicPr>
            <a:picLocks noChangeAspect="1"/>
          </p:cNvPicPr>
          <p:nvPr/>
        </p:nvPicPr>
        <p:blipFill>
          <a:blip r:embed="rId4"/>
          <a:stretch>
            <a:fillRect/>
          </a:stretch>
        </p:blipFill>
        <p:spPr>
          <a:xfrm>
            <a:off x="5947411" y="4921151"/>
            <a:ext cx="1437458" cy="836462"/>
          </a:xfrm>
          <a:prstGeom prst="rect">
            <a:avLst/>
          </a:prstGeom>
        </p:spPr>
      </p:pic>
      <p:sp>
        <p:nvSpPr>
          <p:cNvPr id="9" name="TextBox 8"/>
          <p:cNvSpPr txBox="1"/>
          <p:nvPr/>
        </p:nvSpPr>
        <p:spPr>
          <a:xfrm>
            <a:off x="118114" y="4911954"/>
            <a:ext cx="5750915" cy="1477328"/>
          </a:xfrm>
          <a:prstGeom prst="rect">
            <a:avLst/>
          </a:prstGeom>
          <a:solidFill>
            <a:schemeClr val="accent2">
              <a:lumMod val="20000"/>
              <a:lumOff val="80000"/>
            </a:schemeClr>
          </a:solidFill>
          <a:effectLst>
            <a:innerShdw blurRad="63500" dist="50800" dir="16200000">
              <a:prstClr val="black">
                <a:alpha val="50000"/>
              </a:prstClr>
            </a:innerShdw>
          </a:effectLst>
        </p:spPr>
        <p:txBody>
          <a:bodyPr wrap="square" rtlCol="0">
            <a:spAutoFit/>
          </a:bodyPr>
          <a:lstStyle/>
          <a:p>
            <a:pPr marL="285750" indent="-285750" algn="just">
              <a:buFont typeface="Arial" panose="020B0604020202020204" pitchFamily="34" charset="0"/>
              <a:buChar char="•"/>
            </a:pPr>
            <a:r>
              <a:rPr lang="en-SG" dirty="0" smtClean="0"/>
              <a:t>LeNet-5 shows better results than </a:t>
            </a:r>
            <a:r>
              <a:rPr lang="en-SG" dirty="0" err="1" smtClean="0"/>
              <a:t>AlexNet</a:t>
            </a:r>
            <a:r>
              <a:rPr lang="en-SG" dirty="0" smtClean="0"/>
              <a:t> but cannot beat to CNN which held best at 0.42% error rate shows the least errors results</a:t>
            </a:r>
          </a:p>
          <a:p>
            <a:pPr marL="285750" indent="-285750" algn="just">
              <a:buFont typeface="Arial" panose="020B0604020202020204" pitchFamily="34" charset="0"/>
              <a:buChar char="•"/>
            </a:pPr>
            <a:r>
              <a:rPr lang="en-SG" dirty="0" smtClean="0"/>
              <a:t>Results shows that the increase of layers or neurons may not reduce the error rates for 28x28x1 image</a:t>
            </a:r>
          </a:p>
        </p:txBody>
      </p:sp>
    </p:spTree>
    <p:extLst>
      <p:ext uri="{BB962C8B-B14F-4D97-AF65-F5344CB8AC3E}">
        <p14:creationId xmlns:p14="http://schemas.microsoft.com/office/powerpoint/2010/main" val="11668302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Agenda</a:t>
            </a:r>
            <a:endParaRPr lang="en-SG" dirty="0"/>
          </a:p>
        </p:txBody>
      </p:sp>
      <p:sp>
        <p:nvSpPr>
          <p:cNvPr id="3" name="Content Placeholder 2"/>
          <p:cNvSpPr>
            <a:spLocks noGrp="1"/>
          </p:cNvSpPr>
          <p:nvPr>
            <p:ph idx="1"/>
          </p:nvPr>
        </p:nvSpPr>
        <p:spPr/>
        <p:txBody>
          <a:bodyPr/>
          <a:lstStyle/>
          <a:p>
            <a:r>
              <a:rPr lang="en-SG" dirty="0"/>
              <a:t>Introduction</a:t>
            </a:r>
          </a:p>
          <a:p>
            <a:r>
              <a:rPr lang="en-SG" dirty="0" smtClean="0"/>
              <a:t>Part A Unsupervised Learning</a:t>
            </a:r>
          </a:p>
          <a:p>
            <a:r>
              <a:rPr lang="en-SG" dirty="0" smtClean="0"/>
              <a:t>Part A Summary</a:t>
            </a:r>
            <a:endParaRPr lang="en-SG" dirty="0"/>
          </a:p>
          <a:p>
            <a:r>
              <a:rPr lang="en-SG" dirty="0"/>
              <a:t>Part </a:t>
            </a:r>
            <a:r>
              <a:rPr lang="en-SG" dirty="0" smtClean="0"/>
              <a:t>B Deep </a:t>
            </a:r>
            <a:r>
              <a:rPr lang="en-SG" dirty="0"/>
              <a:t>Learning</a:t>
            </a:r>
          </a:p>
          <a:p>
            <a:r>
              <a:rPr lang="en-SG" dirty="0" smtClean="0"/>
              <a:t>Part B Summary</a:t>
            </a:r>
            <a:endParaRPr lang="en-SG" dirty="0"/>
          </a:p>
          <a:p>
            <a:endParaRPr lang="en-SG" dirty="0" smtClean="0"/>
          </a:p>
          <a:p>
            <a:endParaRPr lang="en-SG" dirty="0"/>
          </a:p>
        </p:txBody>
      </p:sp>
    </p:spTree>
    <p:extLst>
      <p:ext uri="{BB962C8B-B14F-4D97-AF65-F5344CB8AC3E}">
        <p14:creationId xmlns:p14="http://schemas.microsoft.com/office/powerpoint/2010/main" val="421592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(1/2)</a:t>
            </a:r>
            <a:endParaRPr lang="en-US" dirty="0"/>
          </a:p>
        </p:txBody>
      </p:sp>
      <p:sp>
        <p:nvSpPr>
          <p:cNvPr id="3" name="Content Placeholder 2"/>
          <p:cNvSpPr>
            <a:spLocks noGrp="1"/>
          </p:cNvSpPr>
          <p:nvPr>
            <p:ph sz="half" idx="1"/>
          </p:nvPr>
        </p:nvSpPr>
        <p:spPr>
          <a:xfrm>
            <a:off x="2933699" y="2438399"/>
            <a:ext cx="8770572" cy="4223341"/>
          </a:xfrm>
        </p:spPr>
        <p:txBody>
          <a:bodyPr>
            <a:normAutofit fontScale="92500" lnSpcReduction="20000"/>
          </a:bodyPr>
          <a:lstStyle/>
          <a:p>
            <a:pPr algn="just"/>
            <a:r>
              <a:rPr lang="en-SG" dirty="0"/>
              <a:t>Results shows that the increase of layers or neurons may not reduce the error </a:t>
            </a:r>
            <a:r>
              <a:rPr lang="en-SG" dirty="0" smtClean="0"/>
              <a:t>rates using the CNN, LeNet-5 and </a:t>
            </a:r>
            <a:r>
              <a:rPr lang="en-SG" dirty="0" err="1" smtClean="0"/>
              <a:t>AlexNet</a:t>
            </a:r>
            <a:endParaRPr lang="en-SG" dirty="0" smtClean="0"/>
          </a:p>
          <a:p>
            <a:pPr algn="just"/>
            <a:r>
              <a:rPr lang="en-SG" dirty="0" smtClean="0"/>
              <a:t>Increasing the number of layers or Neurons which increase exponential computing power but does not guarantee better results with lesser error.</a:t>
            </a:r>
          </a:p>
          <a:p>
            <a:pPr algn="just"/>
            <a:r>
              <a:rPr lang="en-SG" dirty="0" smtClean="0"/>
              <a:t>However it is important know how to reduce the error rate by using the </a:t>
            </a:r>
            <a:r>
              <a:rPr lang="en-SG" smtClean="0"/>
              <a:t>optimum hyper parameters </a:t>
            </a:r>
            <a:r>
              <a:rPr lang="en-SG" dirty="0" smtClean="0"/>
              <a:t>as follow:</a:t>
            </a:r>
          </a:p>
          <a:p>
            <a:pPr lvl="1" algn="just"/>
            <a:r>
              <a:rPr lang="en-SG" dirty="0" smtClean="0"/>
              <a:t>filter matrix to able have a better information quality</a:t>
            </a:r>
          </a:p>
          <a:p>
            <a:pPr lvl="1" algn="just"/>
            <a:r>
              <a:rPr lang="en-SG" dirty="0" smtClean="0"/>
              <a:t>Dropout rate (</a:t>
            </a:r>
            <a:r>
              <a:rPr lang="en-US" dirty="0"/>
              <a:t>to combat the problem of overfitting to the training data</a:t>
            </a:r>
            <a:r>
              <a:rPr lang="en-SG" dirty="0" smtClean="0"/>
              <a:t>)</a:t>
            </a:r>
          </a:p>
          <a:p>
            <a:pPr lvl="1" algn="just"/>
            <a:r>
              <a:rPr lang="en-SG" dirty="0" smtClean="0"/>
              <a:t>Batch size (Get optimum size for good quality)</a:t>
            </a:r>
          </a:p>
          <a:p>
            <a:pPr lvl="1" algn="just"/>
            <a:r>
              <a:rPr lang="en-SG" dirty="0" smtClean="0"/>
              <a:t>Learning Rate (To get the min loss rate)</a:t>
            </a:r>
          </a:p>
          <a:p>
            <a:pPr lvl="1" algn="just"/>
            <a:r>
              <a:rPr lang="en-SG" dirty="0" smtClean="0"/>
              <a:t>Batch Normalisation (</a:t>
            </a:r>
            <a:r>
              <a:rPr lang="en-US" dirty="0"/>
              <a:t>transforming the data to put all the data points on the same </a:t>
            </a:r>
            <a:r>
              <a:rPr lang="en-US" dirty="0" smtClean="0"/>
              <a:t>scale)</a:t>
            </a:r>
            <a:endParaRPr lang="en-SG" dirty="0" smtClean="0"/>
          </a:p>
          <a:p>
            <a:pPr lvl="1" algn="just"/>
            <a:r>
              <a:rPr lang="en-SG" dirty="0" smtClean="0"/>
              <a:t>Epoch </a:t>
            </a:r>
            <a:endParaRPr lang="en-SG" dirty="0"/>
          </a:p>
          <a:p>
            <a:pPr algn="just"/>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20</a:t>
            </a:fld>
            <a:endParaRPr lang="en-US" dirty="0"/>
          </a:p>
        </p:txBody>
      </p:sp>
    </p:spTree>
    <p:extLst>
      <p:ext uri="{BB962C8B-B14F-4D97-AF65-F5344CB8AC3E}">
        <p14:creationId xmlns:p14="http://schemas.microsoft.com/office/powerpoint/2010/main" val="27711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(2/2)</a:t>
            </a:r>
            <a:endParaRPr lang="en-US" dirty="0"/>
          </a:p>
        </p:txBody>
      </p:sp>
      <p:sp>
        <p:nvSpPr>
          <p:cNvPr id="3" name="Content Placeholder 2"/>
          <p:cNvSpPr>
            <a:spLocks noGrp="1"/>
          </p:cNvSpPr>
          <p:nvPr>
            <p:ph sz="half" idx="1"/>
          </p:nvPr>
        </p:nvSpPr>
        <p:spPr>
          <a:xfrm>
            <a:off x="2933699" y="2438399"/>
            <a:ext cx="8770572" cy="3657601"/>
          </a:xfrm>
        </p:spPr>
        <p:txBody>
          <a:bodyPr>
            <a:normAutofit/>
          </a:bodyPr>
          <a:lstStyle/>
          <a:p>
            <a:pPr algn="just"/>
            <a:r>
              <a:rPr lang="en-SG" dirty="0" err="1" smtClean="0"/>
              <a:t>AleNet</a:t>
            </a:r>
            <a:r>
              <a:rPr lang="en-SG" dirty="0" smtClean="0"/>
              <a:t> is good in Large-Scale higher resolution images but for low resolution image may not be able to perform better than less complex layers of neurons.</a:t>
            </a:r>
          </a:p>
          <a:p>
            <a:pPr algn="just"/>
            <a:r>
              <a:rPr lang="en-US" dirty="0"/>
              <a:t>Due to time </a:t>
            </a:r>
            <a:r>
              <a:rPr lang="en-US" dirty="0" smtClean="0"/>
              <a:t>limit, the following are not tried and tested but a good recommendation to be used for further improvement if time and computation power are available :</a:t>
            </a:r>
            <a:endParaRPr lang="en-SG" dirty="0" smtClean="0"/>
          </a:p>
          <a:p>
            <a:pPr lvl="1" algn="just"/>
            <a:r>
              <a:rPr lang="en-SG" dirty="0" smtClean="0"/>
              <a:t>To improve further</a:t>
            </a:r>
            <a:r>
              <a:rPr lang="en-SG" dirty="0"/>
              <a:t>, Image Augmentation API provide by </a:t>
            </a:r>
            <a:r>
              <a:rPr lang="en-SG" dirty="0" err="1" smtClean="0"/>
              <a:t>Keras</a:t>
            </a:r>
            <a:r>
              <a:rPr lang="en-SG" dirty="0" smtClean="0"/>
              <a:t> (</a:t>
            </a:r>
            <a:r>
              <a:rPr lang="en-US" dirty="0"/>
              <a:t>consisted of image translations, horizontal reflections</a:t>
            </a:r>
            <a:r>
              <a:rPr lang="en-US" dirty="0" smtClean="0"/>
              <a:t>, </a:t>
            </a:r>
            <a:r>
              <a:rPr lang="en-US" dirty="0"/>
              <a:t>patch </a:t>
            </a:r>
            <a:r>
              <a:rPr lang="en-US" dirty="0" smtClean="0"/>
              <a:t>extractions, brightness, contrast, sharpness, blurriness , zoom-in/out </a:t>
            </a:r>
            <a:r>
              <a:rPr lang="en-US" dirty="0" err="1" smtClean="0"/>
              <a:t>etc</a:t>
            </a:r>
            <a:r>
              <a:rPr lang="en-US" dirty="0" smtClean="0"/>
              <a:t>) </a:t>
            </a:r>
            <a:r>
              <a:rPr lang="en-SG" dirty="0" smtClean="0"/>
              <a:t>can be used </a:t>
            </a:r>
            <a:r>
              <a:rPr lang="en-US" dirty="0" smtClean="0"/>
              <a:t>to augment </a:t>
            </a:r>
            <a:r>
              <a:rPr lang="en-US" dirty="0"/>
              <a:t>data with random rotations, shifts and flips</a:t>
            </a:r>
            <a:r>
              <a:rPr lang="en-US" dirty="0" smtClean="0"/>
              <a:t>. </a:t>
            </a:r>
          </a:p>
          <a:p>
            <a:pPr lvl="1" algn="just"/>
            <a:r>
              <a:rPr lang="en-SG" dirty="0" smtClean="0"/>
              <a:t>Other Model like </a:t>
            </a:r>
            <a:r>
              <a:rPr lang="en-SG" dirty="0" err="1" smtClean="0"/>
              <a:t>GoogleLeNet</a:t>
            </a:r>
            <a:r>
              <a:rPr lang="en-SG" dirty="0" smtClean="0"/>
              <a:t>, </a:t>
            </a:r>
            <a:r>
              <a:rPr lang="en-SG" dirty="0" err="1" smtClean="0"/>
              <a:t>VGGNet</a:t>
            </a:r>
            <a:r>
              <a:rPr lang="en-SG" dirty="0" smtClean="0"/>
              <a:t> &amp; </a:t>
            </a:r>
            <a:r>
              <a:rPr lang="en-SG" dirty="0" err="1" smtClean="0"/>
              <a:t>ResNet</a:t>
            </a:r>
            <a:endParaRPr lang="en-SG" dirty="0"/>
          </a:p>
          <a:p>
            <a:pPr algn="just"/>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21</a:t>
            </a:fld>
            <a:endParaRPr lang="en-US" dirty="0"/>
          </a:p>
        </p:txBody>
      </p:sp>
    </p:spTree>
    <p:extLst>
      <p:ext uri="{BB962C8B-B14F-4D97-AF65-F5344CB8AC3E}">
        <p14:creationId xmlns:p14="http://schemas.microsoft.com/office/powerpoint/2010/main" val="108879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Thank You</a:t>
            </a:r>
            <a:endParaRPr lang="en-SG" dirty="0"/>
          </a:p>
        </p:txBody>
      </p:sp>
      <p:sp>
        <p:nvSpPr>
          <p:cNvPr id="3" name="Footer Placeholder 2"/>
          <p:cNvSpPr>
            <a:spLocks noGrp="1"/>
          </p:cNvSpPr>
          <p:nvPr>
            <p:ph type="ftr" sz="quarter" idx="11"/>
          </p:nvPr>
        </p:nvSpPr>
        <p:spPr/>
        <p:txBody>
          <a:bodyPr/>
          <a:lstStyle/>
          <a:p>
            <a:pPr algn="ctr"/>
            <a:fld id="{E791FFA0-9818-409A-A50B-1FF987D9E9F2}" type="slidenum">
              <a:rPr lang="en-US" smtClean="0"/>
              <a:pPr algn="ctr"/>
              <a:t>22</a:t>
            </a:fld>
            <a:endParaRPr lang="en-US" dirty="0"/>
          </a:p>
        </p:txBody>
      </p:sp>
    </p:spTree>
    <p:extLst>
      <p:ext uri="{BB962C8B-B14F-4D97-AF65-F5344CB8AC3E}">
        <p14:creationId xmlns:p14="http://schemas.microsoft.com/office/powerpoint/2010/main" val="987291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1820" y="2967335"/>
            <a:ext cx="4568366" cy="1107996"/>
          </a:xfrm>
          <a:prstGeom prst="rect">
            <a:avLst/>
          </a:prstGeom>
          <a:noFill/>
        </p:spPr>
        <p:txBody>
          <a:bodyPr wrap="non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05169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3200" b="1" dirty="0">
                <a:latin typeface="+mn-lt"/>
              </a:rPr>
              <a:t>Introduction </a:t>
            </a:r>
            <a:r>
              <a:rPr lang="en-SG" altLang="en-US" sz="3200" b="1" dirty="0" smtClean="0">
                <a:latin typeface="+mn-lt"/>
              </a:rPr>
              <a:t>(1/2)</a:t>
            </a:r>
            <a:r>
              <a:rPr lang="en-SG" altLang="en-US" sz="3200" b="1" dirty="0">
                <a:latin typeface="+mn-lt"/>
              </a:rPr>
              <a:t/>
            </a:r>
            <a:br>
              <a:rPr lang="en-SG" altLang="en-US" sz="3200" b="1" dirty="0">
                <a:latin typeface="+mn-lt"/>
              </a:rPr>
            </a:br>
            <a:r>
              <a:rPr lang="en-SG" altLang="en-US" sz="3200" b="1" dirty="0">
                <a:latin typeface="+mn-lt"/>
              </a:rPr>
              <a:t/>
            </a:r>
            <a:br>
              <a:rPr lang="en-SG" altLang="en-US" sz="3200" b="1" dirty="0">
                <a:latin typeface="+mn-lt"/>
              </a:rPr>
            </a:br>
            <a:endParaRPr lang="en-SG" sz="3200" dirty="0">
              <a:latin typeface="+mn-lt"/>
            </a:endParaRPr>
          </a:p>
        </p:txBody>
      </p:sp>
      <p:sp>
        <p:nvSpPr>
          <p:cNvPr id="3" name="Content Placeholder 2"/>
          <p:cNvSpPr>
            <a:spLocks noGrp="1"/>
          </p:cNvSpPr>
          <p:nvPr>
            <p:ph idx="1"/>
          </p:nvPr>
        </p:nvSpPr>
        <p:spPr>
          <a:xfrm>
            <a:off x="2629989" y="2229394"/>
            <a:ext cx="9178833" cy="4432346"/>
          </a:xfrm>
        </p:spPr>
        <p:txBody>
          <a:bodyPr>
            <a:normAutofit/>
          </a:bodyPr>
          <a:lstStyle/>
          <a:p>
            <a:pPr lvl="0" algn="just"/>
            <a:r>
              <a:rPr lang="en-GB" dirty="0" smtClean="0"/>
              <a:t>Part A Unsupervised Learning :</a:t>
            </a:r>
          </a:p>
          <a:p>
            <a:pPr lvl="1" algn="just"/>
            <a:r>
              <a:rPr lang="en-GB" dirty="0" smtClean="0"/>
              <a:t>Given </a:t>
            </a:r>
            <a:r>
              <a:rPr lang="en-GB" dirty="0"/>
              <a:t>the iris dataset, if we knew that there were k types of iris, but did not have access to a taxonomist to label them: we could try a clustering task: split the observations into well-separated group called clusters</a:t>
            </a:r>
            <a:r>
              <a:rPr lang="en-GB" dirty="0" smtClean="0"/>
              <a:t>.</a:t>
            </a:r>
          </a:p>
          <a:p>
            <a:pPr lvl="1" algn="just"/>
            <a:r>
              <a:rPr lang="en-GB" dirty="0"/>
              <a:t>Dataset : </a:t>
            </a:r>
            <a:r>
              <a:rPr lang="en-GB" dirty="0" err="1" smtClean="0"/>
              <a:t>sklearn</a:t>
            </a:r>
            <a:r>
              <a:rPr lang="en-GB" dirty="0" smtClean="0"/>
              <a:t> iris </a:t>
            </a:r>
            <a:r>
              <a:rPr lang="en-GB" dirty="0"/>
              <a:t>dataset</a:t>
            </a:r>
            <a:endParaRPr lang="en-SG" dirty="0"/>
          </a:p>
          <a:p>
            <a:pPr algn="just"/>
            <a:r>
              <a:rPr lang="en-GB" dirty="0" smtClean="0"/>
              <a:t>Part B  Deep Learning :</a:t>
            </a:r>
          </a:p>
          <a:p>
            <a:pPr lvl="1" algn="just"/>
            <a:r>
              <a:rPr lang="en-GB" dirty="0" smtClean="0"/>
              <a:t>Implement </a:t>
            </a:r>
            <a:r>
              <a:rPr lang="en-GB" dirty="0"/>
              <a:t>an image classifier using a deep learning network. You may use any of the well-known Deep Learning (DL) network models such as </a:t>
            </a:r>
            <a:r>
              <a:rPr lang="en-GB" dirty="0" err="1"/>
              <a:t>AlexNet</a:t>
            </a:r>
            <a:r>
              <a:rPr lang="en-GB" dirty="0"/>
              <a:t>, </a:t>
            </a:r>
            <a:r>
              <a:rPr lang="en-GB" dirty="0" err="1"/>
              <a:t>ResNet</a:t>
            </a:r>
            <a:r>
              <a:rPr lang="en-GB" dirty="0"/>
              <a:t>, etc</a:t>
            </a:r>
            <a:r>
              <a:rPr lang="en-GB" dirty="0" smtClean="0"/>
              <a:t>.</a:t>
            </a:r>
          </a:p>
          <a:p>
            <a:pPr lvl="1" algn="just"/>
            <a:r>
              <a:rPr lang="en-GB" dirty="0" smtClean="0"/>
              <a:t>Dataset : </a:t>
            </a:r>
            <a:r>
              <a:rPr lang="en-GB" dirty="0"/>
              <a:t>MNIST dataset</a:t>
            </a:r>
            <a:endParaRPr lang="en-SG" dirty="0"/>
          </a:p>
          <a:p>
            <a:pPr algn="just"/>
            <a:endParaRPr lang="en-US" dirty="0"/>
          </a:p>
        </p:txBody>
      </p:sp>
      <p:sp>
        <p:nvSpPr>
          <p:cNvPr id="4" name="Footer Placeholder 3"/>
          <p:cNvSpPr>
            <a:spLocks noGrp="1"/>
          </p:cNvSpPr>
          <p:nvPr>
            <p:ph type="ftr" sz="quarter" idx="11"/>
          </p:nvPr>
        </p:nvSpPr>
        <p:spPr/>
        <p:txBody>
          <a:bodyPr/>
          <a:lstStyle/>
          <a:p>
            <a:pPr algn="ctr"/>
            <a:fld id="{195B64B5-9BEB-460C-B7D3-6FCF6503E545}" type="slidenum">
              <a:rPr lang="en-US" smtClean="0"/>
              <a:t>4</a:t>
            </a:fld>
            <a:endParaRPr lang="en-US" dirty="0"/>
          </a:p>
        </p:txBody>
      </p:sp>
    </p:spTree>
    <p:extLst>
      <p:ext uri="{BB962C8B-B14F-4D97-AF65-F5344CB8AC3E}">
        <p14:creationId xmlns:p14="http://schemas.microsoft.com/office/powerpoint/2010/main" val="61526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3200" b="1" dirty="0">
                <a:latin typeface="+mn-lt"/>
              </a:rPr>
              <a:t>Introduction </a:t>
            </a:r>
            <a:r>
              <a:rPr lang="en-SG" altLang="en-US" sz="3200" b="1" dirty="0" smtClean="0">
                <a:latin typeface="+mn-lt"/>
              </a:rPr>
              <a:t>(2/2</a:t>
            </a:r>
            <a:r>
              <a:rPr lang="en-SG" altLang="en-US" sz="3200" b="1" dirty="0">
                <a:latin typeface="+mn-lt"/>
              </a:rPr>
              <a:t>)</a:t>
            </a:r>
            <a:endParaRPr lang="en-US" sz="3200" dirty="0">
              <a:latin typeface="+mn-lt"/>
            </a:endParaRPr>
          </a:p>
        </p:txBody>
      </p:sp>
      <p:sp>
        <p:nvSpPr>
          <p:cNvPr id="3" name="Content Placeholder 2"/>
          <p:cNvSpPr>
            <a:spLocks noGrp="1"/>
          </p:cNvSpPr>
          <p:nvPr>
            <p:ph idx="1"/>
          </p:nvPr>
        </p:nvSpPr>
        <p:spPr/>
        <p:txBody>
          <a:bodyPr>
            <a:normAutofit lnSpcReduction="10000"/>
          </a:bodyPr>
          <a:lstStyle/>
          <a:p>
            <a:r>
              <a:rPr lang="en-SG" dirty="0" smtClean="0"/>
              <a:t>References </a:t>
            </a:r>
            <a:r>
              <a:rPr lang="en-SG" dirty="0"/>
              <a:t>resources used as follow :</a:t>
            </a:r>
          </a:p>
          <a:p>
            <a:pPr lvl="1"/>
            <a:r>
              <a:rPr lang="en-SG" dirty="0">
                <a:hlinkClick r:id="rId2"/>
              </a:rPr>
              <a:t>https://scikit-learn.org/stable/modules/generated/sklearn.cluster.MeanShift.html</a:t>
            </a:r>
            <a:r>
              <a:rPr lang="en-SG" dirty="0"/>
              <a:t> </a:t>
            </a:r>
          </a:p>
          <a:p>
            <a:pPr lvl="1"/>
            <a:r>
              <a:rPr lang="en-SG" dirty="0">
                <a:hlinkClick r:id="rId3"/>
              </a:rPr>
              <a:t>https://</a:t>
            </a:r>
            <a:r>
              <a:rPr lang="en-SG" dirty="0" smtClean="0">
                <a:hlinkClick r:id="rId3"/>
              </a:rPr>
              <a:t>blog.cambridgespark.com/how-to-determine-the-optimal-number-of-clusters-for-k-means-clustering-14f27070048f</a:t>
            </a:r>
            <a:endParaRPr lang="en-SG" dirty="0" smtClean="0"/>
          </a:p>
          <a:p>
            <a:pPr lvl="1"/>
            <a:r>
              <a:rPr lang="en-SG" dirty="0">
                <a:hlinkClick r:id="rId4"/>
              </a:rPr>
              <a:t>https://medium.com/coinmonks/understand-alexnet-in-just-3-minutes-with-hands-on-code-using-tensorflow-925d1e2e2f82</a:t>
            </a:r>
            <a:r>
              <a:rPr lang="en-SG" dirty="0"/>
              <a:t> </a:t>
            </a:r>
          </a:p>
          <a:p>
            <a:pPr lvl="1"/>
            <a:r>
              <a:rPr lang="en-SG" dirty="0">
                <a:hlinkClick r:id="rId5"/>
              </a:rPr>
              <a:t>http://efavdb.com/mean-shift/</a:t>
            </a:r>
            <a:endParaRPr lang="en-SG" dirty="0" smtClean="0">
              <a:hlinkClick r:id="rId6"/>
            </a:endParaRPr>
          </a:p>
          <a:p>
            <a:pPr lvl="1"/>
            <a:r>
              <a:rPr lang="en-SG" dirty="0" smtClean="0">
                <a:hlinkClick r:id="rId6"/>
              </a:rPr>
              <a:t>https</a:t>
            </a:r>
            <a:r>
              <a:rPr lang="en-SG" dirty="0">
                <a:hlinkClick r:id="rId6"/>
              </a:rPr>
              <a:t>://</a:t>
            </a:r>
            <a:r>
              <a:rPr lang="en-SG" dirty="0" smtClean="0">
                <a:hlinkClick r:id="rId6"/>
              </a:rPr>
              <a:t>towardsdatascience.com/learning-rate-schedules-and-adaptive-learning-rate-methods-for-deep-learning-2c8f433990d1</a:t>
            </a:r>
            <a:endParaRPr lang="en-SG" dirty="0" smtClean="0"/>
          </a:p>
          <a:p>
            <a:pPr lvl="1"/>
            <a:r>
              <a:rPr lang="en-SG" dirty="0">
                <a:hlinkClick r:id="rId7"/>
              </a:rPr>
              <a:t>http://</a:t>
            </a:r>
            <a:r>
              <a:rPr lang="en-SG" dirty="0" smtClean="0">
                <a:hlinkClick r:id="rId7"/>
              </a:rPr>
              <a:t>deeplizard.com/learn/video/jWT-AX9677k</a:t>
            </a:r>
            <a:endParaRPr lang="en-SG" dirty="0" smtClean="0"/>
          </a:p>
          <a:p>
            <a:pPr lvl="1"/>
            <a:endParaRPr lang="en-SG" dirty="0" smtClean="0"/>
          </a:p>
          <a:p>
            <a:pPr lvl="1"/>
            <a:endParaRPr lang="en-SG"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5</a:t>
            </a:fld>
            <a:endParaRPr lang="en-US" dirty="0"/>
          </a:p>
        </p:txBody>
      </p:sp>
    </p:spTree>
    <p:extLst>
      <p:ext uri="{BB962C8B-B14F-4D97-AF65-F5344CB8AC3E}">
        <p14:creationId xmlns:p14="http://schemas.microsoft.com/office/powerpoint/2010/main" val="208187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73" y="2818745"/>
            <a:ext cx="9055492" cy="1107996"/>
          </a:xfrm>
          <a:prstGeom prst="rect">
            <a:avLst/>
          </a:prstGeom>
          <a:noFill/>
        </p:spPr>
        <p:txBody>
          <a:bodyPr wrap="none" lIns="91440" tIns="45720" rIns="91440" bIns="45720">
            <a:spAutoFit/>
          </a:bodyPr>
          <a:lstStyle/>
          <a:p>
            <a:r>
              <a:rPr lang="en-SG" sz="6600" dirty="0">
                <a:effectLst>
                  <a:outerShdw blurRad="38100" dist="38100" dir="2700000" algn="tl">
                    <a:srgbClr val="000000">
                      <a:alpha val="43137"/>
                    </a:srgbClr>
                  </a:outerShdw>
                </a:effectLst>
              </a:rPr>
              <a:t>I </a:t>
            </a:r>
            <a:r>
              <a:rPr lang="en-SG" sz="6600" dirty="0" smtClean="0">
                <a:effectLst>
                  <a:outerShdw blurRad="38100" dist="38100" dir="2700000" algn="tl">
                    <a:srgbClr val="000000">
                      <a:alpha val="43137"/>
                    </a:srgbClr>
                  </a:outerShdw>
                </a:effectLst>
              </a:rPr>
              <a:t>– Unsupervised Learning</a:t>
            </a:r>
            <a:endParaRPr lang="en-SG"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4243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285A-966A-4146-A5E1-FFA974A98FD6}"/>
              </a:ext>
            </a:extLst>
          </p:cNvPr>
          <p:cNvSpPr>
            <a:spLocks noGrp="1"/>
          </p:cNvSpPr>
          <p:nvPr>
            <p:ph type="title"/>
          </p:nvPr>
        </p:nvSpPr>
        <p:spPr/>
        <p:txBody>
          <a:bodyPr/>
          <a:lstStyle/>
          <a:p>
            <a:r>
              <a:rPr lang="en-SG" dirty="0"/>
              <a:t>Ways of solving the clustering task</a:t>
            </a:r>
          </a:p>
        </p:txBody>
      </p:sp>
      <p:sp>
        <p:nvSpPr>
          <p:cNvPr id="3" name="Content Placeholder 2">
            <a:extLst>
              <a:ext uri="{FF2B5EF4-FFF2-40B4-BE49-F238E27FC236}">
                <a16:creationId xmlns:a16="http://schemas.microsoft.com/office/drawing/2014/main" id="{93BC431C-A50A-4B19-A632-105ACF00CB10}"/>
              </a:ext>
            </a:extLst>
          </p:cNvPr>
          <p:cNvSpPr>
            <a:spLocks noGrp="1"/>
          </p:cNvSpPr>
          <p:nvPr>
            <p:ph idx="1"/>
          </p:nvPr>
        </p:nvSpPr>
        <p:spPr/>
        <p:txBody>
          <a:bodyPr/>
          <a:lstStyle/>
          <a:p>
            <a:pPr marL="457200" indent="-457200">
              <a:buFont typeface="+mj-lt"/>
              <a:buAutoNum type="arabicPeriod"/>
            </a:pPr>
            <a:r>
              <a:rPr lang="en-SG" dirty="0"/>
              <a:t>Visual Method (K Means Clustering)</a:t>
            </a:r>
          </a:p>
          <a:p>
            <a:pPr marL="777240" lvl="1" indent="-457200">
              <a:buFont typeface="+mj-lt"/>
              <a:buAutoNum type="alphaLcPeriod"/>
            </a:pPr>
            <a:r>
              <a:rPr lang="en-SG" dirty="0"/>
              <a:t>Trying different values of K</a:t>
            </a:r>
          </a:p>
          <a:p>
            <a:pPr marL="777240" lvl="1" indent="-457200">
              <a:buFont typeface="+mj-lt"/>
              <a:buAutoNum type="alphaLcPeriod"/>
            </a:pPr>
            <a:r>
              <a:rPr lang="en-SG" dirty="0"/>
              <a:t>Calculating Silhouette score</a:t>
            </a:r>
          </a:p>
          <a:p>
            <a:pPr marL="457200" indent="-457200">
              <a:buFont typeface="+mj-lt"/>
              <a:buAutoNum type="arabicPeriod"/>
            </a:pPr>
            <a:r>
              <a:rPr lang="en-SG" dirty="0"/>
              <a:t>Means Shift Method</a:t>
            </a:r>
          </a:p>
          <a:p>
            <a:pPr marL="457200" indent="-457200">
              <a:buFont typeface="+mj-lt"/>
              <a:buAutoNum type="arabicPeriod"/>
            </a:pPr>
            <a:r>
              <a:rPr lang="en-SG" dirty="0"/>
              <a:t>Elbow Method</a:t>
            </a:r>
          </a:p>
        </p:txBody>
      </p:sp>
      <p:sp>
        <p:nvSpPr>
          <p:cNvPr id="4" name="Footer Placeholder 3">
            <a:extLst>
              <a:ext uri="{FF2B5EF4-FFF2-40B4-BE49-F238E27FC236}">
                <a16:creationId xmlns:a16="http://schemas.microsoft.com/office/drawing/2014/main" id="{D87890E5-0FBA-4101-86CD-B561B0FA87EF}"/>
              </a:ext>
            </a:extLst>
          </p:cNvPr>
          <p:cNvSpPr>
            <a:spLocks noGrp="1"/>
          </p:cNvSpPr>
          <p:nvPr>
            <p:ph type="ftr" sz="quarter" idx="11"/>
          </p:nvPr>
        </p:nvSpPr>
        <p:spPr/>
        <p:txBody>
          <a:bodyPr/>
          <a:lstStyle/>
          <a:p>
            <a:pPr algn="ctr"/>
            <a:fld id="{5011E2CB-2ADD-486B-A580-7CC7EFAE6B55}" type="slidenum">
              <a:rPr lang="en-US" smtClean="0"/>
              <a:pPr algn="ctr"/>
              <a:t>7</a:t>
            </a:fld>
            <a:endParaRPr lang="en-US" dirty="0"/>
          </a:p>
        </p:txBody>
      </p:sp>
    </p:spTree>
    <p:extLst>
      <p:ext uri="{BB962C8B-B14F-4D97-AF65-F5344CB8AC3E}">
        <p14:creationId xmlns:p14="http://schemas.microsoft.com/office/powerpoint/2010/main" val="363920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a:t>Cluster Number </a:t>
            </a:r>
            <a:r>
              <a:rPr lang="en-SG" altLang="en-US" sz="2800" b="1" dirty="0" smtClean="0"/>
              <a:t>Method (1/6)</a:t>
            </a:r>
            <a:br>
              <a:rPr lang="en-SG" altLang="en-US" sz="2800" b="1" dirty="0" smtClean="0"/>
            </a:br>
            <a:r>
              <a:rPr lang="en-SG" altLang="en-US" sz="2800" b="1" dirty="0" smtClean="0"/>
              <a:t/>
            </a:r>
            <a:br>
              <a:rPr lang="en-SG" altLang="en-US" sz="2800" b="1" dirty="0" smtClean="0"/>
            </a:br>
            <a:r>
              <a:rPr lang="en-SG" altLang="en-US" sz="2800" dirty="0" smtClean="0">
                <a:sym typeface="+mn-ea"/>
              </a:rPr>
              <a:t>Using Visual method for guessing Cluster numbers</a:t>
            </a:r>
            <a:endParaRPr lang="en-SG" altLang="en-US" sz="2800" b="1" dirty="0">
              <a:sym typeface="+mn-ea"/>
            </a:endParaRPr>
          </a:p>
        </p:txBody>
      </p:sp>
      <p:sp>
        <p:nvSpPr>
          <p:cNvPr id="12" name="Footer Placeholder 11"/>
          <p:cNvSpPr>
            <a:spLocks noGrp="1"/>
          </p:cNvSpPr>
          <p:nvPr>
            <p:ph type="ftr" sz="quarter" idx="11"/>
          </p:nvPr>
        </p:nvSpPr>
        <p:spPr/>
        <p:txBody>
          <a:bodyPr/>
          <a:lstStyle/>
          <a:p>
            <a:pPr algn="ctr"/>
            <a:fld id="{6231B5B2-EC9C-4ACE-AAA2-B6254EE75176}" type="slidenum">
              <a:rPr lang="en-US" smtClean="0"/>
              <a:t>8</a:t>
            </a:fld>
            <a:endParaRPr lang="en-US" dirty="0"/>
          </a:p>
        </p:txBody>
      </p:sp>
      <p:pic>
        <p:nvPicPr>
          <p:cNvPr id="4" name="Picture 3"/>
          <p:cNvPicPr>
            <a:picLocks noChangeAspect="1"/>
          </p:cNvPicPr>
          <p:nvPr/>
        </p:nvPicPr>
        <p:blipFill>
          <a:blip r:embed="rId2"/>
          <a:stretch>
            <a:fillRect/>
          </a:stretch>
        </p:blipFill>
        <p:spPr>
          <a:xfrm>
            <a:off x="2531609" y="2282598"/>
            <a:ext cx="4429125" cy="3086100"/>
          </a:xfrm>
          <a:prstGeom prst="rect">
            <a:avLst/>
          </a:prstGeom>
        </p:spPr>
      </p:pic>
      <p:pic>
        <p:nvPicPr>
          <p:cNvPr id="5" name="Picture 4"/>
          <p:cNvPicPr>
            <a:picLocks noChangeAspect="1"/>
          </p:cNvPicPr>
          <p:nvPr/>
        </p:nvPicPr>
        <p:blipFill>
          <a:blip r:embed="rId3"/>
          <a:stretch>
            <a:fillRect/>
          </a:stretch>
        </p:blipFill>
        <p:spPr>
          <a:xfrm>
            <a:off x="7389446" y="2282598"/>
            <a:ext cx="4314825" cy="3076575"/>
          </a:xfrm>
          <a:prstGeom prst="rect">
            <a:avLst/>
          </a:prstGeom>
        </p:spPr>
      </p:pic>
      <p:sp>
        <p:nvSpPr>
          <p:cNvPr id="8" name="Content Placeholder 2"/>
          <p:cNvSpPr>
            <a:spLocks noGrp="1"/>
          </p:cNvSpPr>
          <p:nvPr>
            <p:ph idx="1"/>
          </p:nvPr>
        </p:nvSpPr>
        <p:spPr>
          <a:xfrm>
            <a:off x="2531609" y="5553863"/>
            <a:ext cx="4106434" cy="742752"/>
          </a:xfrm>
        </p:spPr>
        <p:txBody>
          <a:bodyPr>
            <a:normAutofit fontScale="77500" lnSpcReduction="20000"/>
          </a:bodyPr>
          <a:lstStyle/>
          <a:p>
            <a:pPr marL="0" indent="0">
              <a:buNone/>
            </a:pPr>
            <a:r>
              <a:rPr lang="en-US" sz="1600" b="1" dirty="0" smtClean="0"/>
              <a:t>Cluster of 3</a:t>
            </a:r>
          </a:p>
          <a:p>
            <a:pPr marL="0" indent="0">
              <a:buNone/>
            </a:pPr>
            <a:r>
              <a:rPr lang="en-US" sz="1600" b="1" dirty="0"/>
              <a:t>model = </a:t>
            </a:r>
            <a:r>
              <a:rPr lang="en-US" sz="1600" b="1" dirty="0" err="1"/>
              <a:t>KMeans</a:t>
            </a:r>
            <a:r>
              <a:rPr lang="en-US" sz="1600" b="1" dirty="0"/>
              <a:t>(</a:t>
            </a:r>
            <a:r>
              <a:rPr lang="en-US" sz="1600" b="1" dirty="0" err="1"/>
              <a:t>init</a:t>
            </a:r>
            <a:r>
              <a:rPr lang="en-US" sz="1600" b="1" dirty="0"/>
              <a:t>='k-means++',</a:t>
            </a:r>
            <a:r>
              <a:rPr lang="en-US" sz="1600" b="1" dirty="0" err="1"/>
              <a:t>n_clusters</a:t>
            </a:r>
            <a:r>
              <a:rPr lang="en-US" sz="1600" b="1" dirty="0"/>
              <a:t>=3, </a:t>
            </a:r>
            <a:r>
              <a:rPr lang="en-US" sz="1600" b="1" dirty="0" err="1"/>
              <a:t>n_init</a:t>
            </a:r>
            <a:r>
              <a:rPr lang="en-US" sz="1600" b="1" dirty="0"/>
              <a:t>=10)</a:t>
            </a:r>
          </a:p>
          <a:p>
            <a:pPr marL="0" indent="0" algn="just">
              <a:buNone/>
            </a:pPr>
            <a:endParaRPr lang="en-US" sz="1600" b="1" dirty="0"/>
          </a:p>
          <a:p>
            <a:pPr marL="0" indent="0" algn="just">
              <a:buNone/>
            </a:pPr>
            <a:endParaRPr lang="en-US" sz="1600" b="1" dirty="0"/>
          </a:p>
          <a:p>
            <a:pPr marL="0" indent="0" algn="just">
              <a:buNone/>
            </a:pPr>
            <a:endParaRPr lang="en-US" sz="1600" b="1" dirty="0"/>
          </a:p>
        </p:txBody>
      </p:sp>
      <p:sp>
        <p:nvSpPr>
          <p:cNvPr id="9" name="Content Placeholder 2"/>
          <p:cNvSpPr txBox="1">
            <a:spLocks/>
          </p:cNvSpPr>
          <p:nvPr/>
        </p:nvSpPr>
        <p:spPr>
          <a:xfrm>
            <a:off x="7389446" y="5553863"/>
            <a:ext cx="4106434" cy="742752"/>
          </a:xfrm>
          <a:prstGeom prst="rect">
            <a:avLst/>
          </a:prstGeom>
        </p:spPr>
        <p:txBody>
          <a:bodyPr vert="horz" lIns="91440" tIns="45720" rIns="91440" bIns="45720" rtlCol="0">
            <a:normAutofit fontScale="77500" lnSpcReduction="2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US" sz="1600" b="1" dirty="0" smtClean="0"/>
              <a:t>Cluster of 4</a:t>
            </a:r>
          </a:p>
          <a:p>
            <a:pPr marL="0" indent="0">
              <a:buFont typeface="Corbel" panose="020B0503020204020204" pitchFamily="34" charset="0"/>
              <a:buNone/>
            </a:pPr>
            <a:r>
              <a:rPr lang="en-US" sz="1600" b="1" dirty="0" smtClean="0"/>
              <a:t>model = </a:t>
            </a:r>
            <a:r>
              <a:rPr lang="en-US" sz="1600" b="1" dirty="0" err="1" smtClean="0"/>
              <a:t>KMeans</a:t>
            </a:r>
            <a:r>
              <a:rPr lang="en-US" sz="1600" b="1" dirty="0" smtClean="0"/>
              <a:t>(</a:t>
            </a:r>
            <a:r>
              <a:rPr lang="en-US" sz="1600" b="1" dirty="0" err="1" smtClean="0"/>
              <a:t>init</a:t>
            </a:r>
            <a:r>
              <a:rPr lang="en-US" sz="1600" b="1" dirty="0" smtClean="0"/>
              <a:t>='k-means++',</a:t>
            </a:r>
            <a:r>
              <a:rPr lang="en-US" sz="1600" b="1" dirty="0" err="1" smtClean="0"/>
              <a:t>n_clusters</a:t>
            </a:r>
            <a:r>
              <a:rPr lang="en-US" sz="1600" b="1" dirty="0" smtClean="0"/>
              <a:t>=4, </a:t>
            </a:r>
            <a:r>
              <a:rPr lang="en-US" sz="1600" b="1" dirty="0" err="1" smtClean="0"/>
              <a:t>n_init</a:t>
            </a:r>
            <a:r>
              <a:rPr lang="en-US" sz="1600" b="1" dirty="0" smtClean="0"/>
              <a:t>=10)</a:t>
            </a:r>
          </a:p>
          <a:p>
            <a:pPr marL="0" indent="0" algn="just">
              <a:buFont typeface="Corbel" panose="020B0503020204020204" pitchFamily="34" charset="0"/>
              <a:buNone/>
            </a:pPr>
            <a:endParaRPr lang="en-US" sz="1600" b="1" dirty="0" smtClean="0"/>
          </a:p>
          <a:p>
            <a:pPr marL="0" indent="0" algn="just">
              <a:buFont typeface="Corbel" panose="020B0503020204020204" pitchFamily="34" charset="0"/>
              <a:buNone/>
            </a:pPr>
            <a:endParaRPr lang="en-US" sz="1600" b="1" dirty="0" smtClean="0"/>
          </a:p>
          <a:p>
            <a:pPr marL="0" indent="0" algn="just">
              <a:buFont typeface="Corbel" panose="020B0503020204020204" pitchFamily="34" charset="0"/>
              <a:buNone/>
            </a:pPr>
            <a:endParaRPr lang="en-US" sz="1600" b="1" dirty="0"/>
          </a:p>
        </p:txBody>
      </p:sp>
    </p:spTree>
    <p:extLst>
      <p:ext uri="{BB962C8B-B14F-4D97-AF65-F5344CB8AC3E}">
        <p14:creationId xmlns:p14="http://schemas.microsoft.com/office/powerpoint/2010/main" val="34986615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a:t>Cluster Number </a:t>
            </a:r>
            <a:r>
              <a:rPr lang="en-SG" altLang="en-US" sz="2800" b="1" dirty="0" smtClean="0"/>
              <a:t>Method (2/6)</a:t>
            </a:r>
            <a:r>
              <a:rPr lang="en-SG" altLang="en-US" sz="2800" b="1" dirty="0"/>
              <a:t/>
            </a:r>
            <a:br>
              <a:rPr lang="en-SG" altLang="en-US" sz="2800" b="1" dirty="0"/>
            </a:br>
            <a:r>
              <a:rPr lang="en-SG" altLang="en-US" sz="2800" b="1" dirty="0"/>
              <a:t/>
            </a:r>
            <a:br>
              <a:rPr lang="en-SG" altLang="en-US" sz="2800" b="1" dirty="0"/>
            </a:br>
            <a:r>
              <a:rPr lang="en-SG" altLang="en-US" sz="2800" dirty="0">
                <a:sym typeface="+mn-ea"/>
              </a:rPr>
              <a:t>Using Visual method for guessing Cluster numbers</a:t>
            </a:r>
            <a:endParaRPr lang="en-SG" altLang="en-US" sz="2400" b="1" dirty="0">
              <a:sym typeface="+mn-ea"/>
            </a:endParaRPr>
          </a:p>
        </p:txBody>
      </p:sp>
      <p:sp>
        <p:nvSpPr>
          <p:cNvPr id="12" name="Footer Placeholder 11"/>
          <p:cNvSpPr>
            <a:spLocks noGrp="1"/>
          </p:cNvSpPr>
          <p:nvPr>
            <p:ph type="ftr" sz="quarter" idx="11"/>
          </p:nvPr>
        </p:nvSpPr>
        <p:spPr/>
        <p:txBody>
          <a:bodyPr/>
          <a:lstStyle/>
          <a:p>
            <a:pPr algn="ctr"/>
            <a:fld id="{6231B5B2-EC9C-4ACE-AAA2-B6254EE75176}" type="slidenum">
              <a:rPr lang="en-US" smtClean="0"/>
              <a:t>9</a:t>
            </a:fld>
            <a:endParaRPr lang="en-US" dirty="0"/>
          </a:p>
        </p:txBody>
      </p:sp>
      <p:pic>
        <p:nvPicPr>
          <p:cNvPr id="4" name="Picture 3"/>
          <p:cNvPicPr>
            <a:picLocks noChangeAspect="1"/>
          </p:cNvPicPr>
          <p:nvPr/>
        </p:nvPicPr>
        <p:blipFill>
          <a:blip r:embed="rId2"/>
          <a:stretch>
            <a:fillRect/>
          </a:stretch>
        </p:blipFill>
        <p:spPr>
          <a:xfrm>
            <a:off x="7597837" y="2364679"/>
            <a:ext cx="4400550" cy="3019425"/>
          </a:xfrm>
          <a:prstGeom prst="rect">
            <a:avLst/>
          </a:prstGeom>
        </p:spPr>
      </p:pic>
      <p:pic>
        <p:nvPicPr>
          <p:cNvPr id="13" name="Picture 12"/>
          <p:cNvPicPr>
            <a:picLocks noChangeAspect="1"/>
          </p:cNvPicPr>
          <p:nvPr/>
        </p:nvPicPr>
        <p:blipFill>
          <a:blip r:embed="rId3"/>
          <a:stretch>
            <a:fillRect/>
          </a:stretch>
        </p:blipFill>
        <p:spPr>
          <a:xfrm>
            <a:off x="2918435" y="2307529"/>
            <a:ext cx="4400550" cy="3076575"/>
          </a:xfrm>
          <a:prstGeom prst="rect">
            <a:avLst/>
          </a:prstGeom>
        </p:spPr>
      </p:pic>
      <p:sp>
        <p:nvSpPr>
          <p:cNvPr id="15" name="Content Placeholder 2"/>
          <p:cNvSpPr txBox="1">
            <a:spLocks/>
          </p:cNvSpPr>
          <p:nvPr/>
        </p:nvSpPr>
        <p:spPr>
          <a:xfrm>
            <a:off x="2918435" y="5562572"/>
            <a:ext cx="4106434" cy="742752"/>
          </a:xfrm>
          <a:prstGeom prst="rect">
            <a:avLst/>
          </a:prstGeom>
        </p:spPr>
        <p:txBody>
          <a:bodyPr vert="horz" lIns="91440" tIns="45720" rIns="91440" bIns="45720" rtlCol="0">
            <a:normAutofit fontScale="77500" lnSpcReduction="2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US" sz="1600" b="1" dirty="0" smtClean="0"/>
              <a:t>Cluster of 5</a:t>
            </a:r>
          </a:p>
          <a:p>
            <a:pPr marL="0" indent="0">
              <a:buFont typeface="Corbel" panose="020B0503020204020204" pitchFamily="34" charset="0"/>
              <a:buNone/>
            </a:pPr>
            <a:r>
              <a:rPr lang="en-US" sz="1600" b="1" dirty="0" smtClean="0"/>
              <a:t>model = </a:t>
            </a:r>
            <a:r>
              <a:rPr lang="en-US" sz="1600" b="1" dirty="0" err="1" smtClean="0"/>
              <a:t>KMeans</a:t>
            </a:r>
            <a:r>
              <a:rPr lang="en-US" sz="1600" b="1" dirty="0" smtClean="0"/>
              <a:t>(</a:t>
            </a:r>
            <a:r>
              <a:rPr lang="en-US" sz="1600" b="1" dirty="0" err="1" smtClean="0"/>
              <a:t>init</a:t>
            </a:r>
            <a:r>
              <a:rPr lang="en-US" sz="1600" b="1" dirty="0" smtClean="0"/>
              <a:t>='k-means++',</a:t>
            </a:r>
            <a:r>
              <a:rPr lang="en-US" sz="1600" b="1" dirty="0" err="1" smtClean="0"/>
              <a:t>n_clusters</a:t>
            </a:r>
            <a:r>
              <a:rPr lang="en-US" sz="1600" b="1" dirty="0" smtClean="0"/>
              <a:t>=5, </a:t>
            </a:r>
            <a:r>
              <a:rPr lang="en-US" sz="1600" b="1" dirty="0" err="1" smtClean="0"/>
              <a:t>n_init</a:t>
            </a:r>
            <a:r>
              <a:rPr lang="en-US" sz="1600" b="1" dirty="0" smtClean="0"/>
              <a:t>=10)</a:t>
            </a:r>
          </a:p>
          <a:p>
            <a:pPr marL="0" indent="0" algn="just">
              <a:buFont typeface="Corbel" panose="020B0503020204020204" pitchFamily="34" charset="0"/>
              <a:buNone/>
            </a:pPr>
            <a:endParaRPr lang="en-US" sz="1600" b="1" dirty="0" smtClean="0"/>
          </a:p>
          <a:p>
            <a:pPr marL="0" indent="0" algn="just">
              <a:buFont typeface="Corbel" panose="020B0503020204020204" pitchFamily="34" charset="0"/>
              <a:buNone/>
            </a:pPr>
            <a:endParaRPr lang="en-US" sz="1600" b="1" dirty="0" smtClean="0"/>
          </a:p>
          <a:p>
            <a:pPr marL="0" indent="0" algn="just">
              <a:buFont typeface="Corbel" panose="020B0503020204020204" pitchFamily="34" charset="0"/>
              <a:buNone/>
            </a:pPr>
            <a:endParaRPr lang="en-US" sz="1600" b="1" dirty="0"/>
          </a:p>
        </p:txBody>
      </p:sp>
      <p:sp>
        <p:nvSpPr>
          <p:cNvPr id="16" name="Content Placeholder 2"/>
          <p:cNvSpPr txBox="1">
            <a:spLocks/>
          </p:cNvSpPr>
          <p:nvPr/>
        </p:nvSpPr>
        <p:spPr>
          <a:xfrm>
            <a:off x="7597837" y="5562572"/>
            <a:ext cx="4106434" cy="742752"/>
          </a:xfrm>
          <a:prstGeom prst="rect">
            <a:avLst/>
          </a:prstGeom>
        </p:spPr>
        <p:txBody>
          <a:bodyPr vert="horz" lIns="91440" tIns="45720" rIns="91440" bIns="45720" rtlCol="0">
            <a:normAutofit fontScale="77500" lnSpcReduction="2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US" sz="1600" b="1" dirty="0" smtClean="0"/>
              <a:t>Cluster of 6</a:t>
            </a:r>
          </a:p>
          <a:p>
            <a:pPr marL="0" indent="0">
              <a:buFont typeface="Corbel" panose="020B0503020204020204" pitchFamily="34" charset="0"/>
              <a:buNone/>
            </a:pPr>
            <a:r>
              <a:rPr lang="en-US" sz="1600" b="1" dirty="0" smtClean="0"/>
              <a:t>model = </a:t>
            </a:r>
            <a:r>
              <a:rPr lang="en-US" sz="1600" b="1" dirty="0" err="1" smtClean="0"/>
              <a:t>KMeans</a:t>
            </a:r>
            <a:r>
              <a:rPr lang="en-US" sz="1600" b="1" dirty="0" smtClean="0"/>
              <a:t>(</a:t>
            </a:r>
            <a:r>
              <a:rPr lang="en-US" sz="1600" b="1" dirty="0" err="1" smtClean="0"/>
              <a:t>init</a:t>
            </a:r>
            <a:r>
              <a:rPr lang="en-US" sz="1600" b="1" dirty="0" smtClean="0"/>
              <a:t>='k-means++',</a:t>
            </a:r>
            <a:r>
              <a:rPr lang="en-US" sz="1600" b="1" dirty="0" err="1" smtClean="0"/>
              <a:t>n_clusters</a:t>
            </a:r>
            <a:r>
              <a:rPr lang="en-US" sz="1600" b="1" dirty="0" smtClean="0"/>
              <a:t>=6, </a:t>
            </a:r>
            <a:r>
              <a:rPr lang="en-US" sz="1600" b="1" dirty="0" err="1" smtClean="0"/>
              <a:t>n_init</a:t>
            </a:r>
            <a:r>
              <a:rPr lang="en-US" sz="1600" b="1" dirty="0" smtClean="0"/>
              <a:t>=10)</a:t>
            </a:r>
          </a:p>
          <a:p>
            <a:pPr marL="0" indent="0" algn="just">
              <a:buFont typeface="Corbel" panose="020B0503020204020204" pitchFamily="34" charset="0"/>
              <a:buNone/>
            </a:pPr>
            <a:endParaRPr lang="en-US" sz="1600" b="1" dirty="0" smtClean="0"/>
          </a:p>
          <a:p>
            <a:pPr marL="0" indent="0" algn="just">
              <a:buFont typeface="Corbel" panose="020B0503020204020204" pitchFamily="34" charset="0"/>
              <a:buNone/>
            </a:pPr>
            <a:endParaRPr lang="en-US" sz="1600" b="1" dirty="0" smtClean="0"/>
          </a:p>
          <a:p>
            <a:pPr marL="0" indent="0" algn="just">
              <a:buFont typeface="Corbel" panose="020B0503020204020204" pitchFamily="34" charset="0"/>
              <a:buNone/>
            </a:pPr>
            <a:endParaRPr lang="en-US" sz="1600" b="1" dirty="0"/>
          </a:p>
        </p:txBody>
      </p:sp>
      <p:sp>
        <p:nvSpPr>
          <p:cNvPr id="5" name="Content Placeholder 4"/>
          <p:cNvSpPr>
            <a:spLocks noGrp="1"/>
          </p:cNvSpPr>
          <p:nvPr>
            <p:ph idx="1"/>
          </p:nvPr>
        </p:nvSpPr>
        <p:spPr/>
        <p:txBody>
          <a:bodyPr/>
          <a:lstStyle/>
          <a:p>
            <a:endParaRPr lang="en-SG"/>
          </a:p>
        </p:txBody>
      </p:sp>
      <p:sp>
        <p:nvSpPr>
          <p:cNvPr id="17" name="TextBox 16"/>
          <p:cNvSpPr txBox="1"/>
          <p:nvPr/>
        </p:nvSpPr>
        <p:spPr>
          <a:xfrm>
            <a:off x="2918435" y="6228183"/>
            <a:ext cx="7932227" cy="369332"/>
          </a:xfrm>
          <a:prstGeom prst="rect">
            <a:avLst/>
          </a:prstGeom>
          <a:noFill/>
        </p:spPr>
        <p:txBody>
          <a:bodyPr wrap="square" rtlCol="0">
            <a:spAutoFit/>
          </a:bodyPr>
          <a:lstStyle/>
          <a:p>
            <a:r>
              <a:rPr lang="en-SG" dirty="0" smtClean="0"/>
              <a:t>Requires visual to identify the Cluster numbers – May be subjective</a:t>
            </a:r>
            <a:endParaRPr lang="en-SG"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3691</TotalTime>
  <Words>1167</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SimSun</vt:lpstr>
      <vt:lpstr>Arial</vt:lpstr>
      <vt:lpstr>Calibri</vt:lpstr>
      <vt:lpstr>Century Schoolbook</vt:lpstr>
      <vt:lpstr>Corbel</vt:lpstr>
      <vt:lpstr>Feathered</vt:lpstr>
      <vt:lpstr> IT8703 Applied Machine Learning - CA 2 Unsupervised &amp; Deep Learning</vt:lpstr>
      <vt:lpstr>Agenda</vt:lpstr>
      <vt:lpstr>PowerPoint Presentation</vt:lpstr>
      <vt:lpstr>Introduction (1/2)  </vt:lpstr>
      <vt:lpstr>Introduction (2/2)</vt:lpstr>
      <vt:lpstr>PowerPoint Presentation</vt:lpstr>
      <vt:lpstr>Ways of solving the clustering task</vt:lpstr>
      <vt:lpstr>Cluster Number Method (1/6)  Using Visual method for guessing Cluster numbers</vt:lpstr>
      <vt:lpstr>Cluster Number Method (2/6)  Using Visual method for guessing Cluster numbers</vt:lpstr>
      <vt:lpstr>Cluster Number Method (3/6)  Using Silhouette for guessing Cluster numbers</vt:lpstr>
      <vt:lpstr>Cluster Number Method (4/6)  Using Means Shift for guessing Cluster numbers</vt:lpstr>
      <vt:lpstr>Cluster Number Method (5/6)  2. Using Means Shift for guessing Cluster numbers</vt:lpstr>
      <vt:lpstr>Cluster Number Method (6/6)  Using Elbow method for guessing Cluster numbers</vt:lpstr>
      <vt:lpstr>Summary</vt:lpstr>
      <vt:lpstr>PowerPoint Presentation</vt:lpstr>
      <vt:lpstr>Image Classification using Deep learning(1/4)   Using CNN network Model</vt:lpstr>
      <vt:lpstr>Image Classification using Deep learning(2/4)   Using CNN network Model</vt:lpstr>
      <vt:lpstr>Image Classification using Deep learning(3/4)   Using CNN network Model</vt:lpstr>
      <vt:lpstr>Image Classification using Deep learning(4/4)   Using LeNet-5 &amp; AlexNet network Model</vt:lpstr>
      <vt:lpstr>Summary (1/2)</vt:lpstr>
      <vt:lpstr>Summary (2/2)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cover page that lists your name and the title of your data analysis A slide that lists the URLs of all the datasets you have used For each dataset, one slide or more to briefly explain the nature of that dataset (i.e. what is in that dataset) or any pecularities about it you wish to highlight For each dataset, one slide or more to explain the process you went through to analyse that dataset.  Where possible, you should specifically mention how you used the Numpy or Matplotlib functions to achieve a certain outcome e.g. to transform the data or to produce a certain visualization For each dataset, the insights you have gained from analysing the data and any conclusions or recommendations you want to make as a result of the analysis</dc:title>
  <dc:creator>kwtan</dc:creator>
  <cp:lastModifiedBy>LUM KOK KEONG</cp:lastModifiedBy>
  <cp:revision>330</cp:revision>
  <dcterms:created xsi:type="dcterms:W3CDTF">2017-12-22T13:45:00Z</dcterms:created>
  <dcterms:modified xsi:type="dcterms:W3CDTF">2020-05-21T01:04:32Z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1033-10.2.0.5831</vt:lpwstr>
  </property>
</Properties>
</file>