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5" r:id="rId9"/>
    <p:sldId id="258" r:id="rId10"/>
    <p:sldId id="260" r:id="rId11"/>
    <p:sldId id="266" r:id="rId12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9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481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5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309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77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230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747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43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274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783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1770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11CC-8458-44FA-A540-E93D76E42C56}" type="datetimeFigureOut">
              <a:rPr lang="es-PY" smtClean="0"/>
              <a:t>07/11/2018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882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s-PY" dirty="0" smtClean="0"/>
              <a:t>Qué es IoT?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5616624" cy="3888432"/>
          </a:xfrm>
        </p:spPr>
        <p:txBody>
          <a:bodyPr>
            <a:normAutofit fontScale="92500" lnSpcReduction="2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El concepto fue propuesto por Kevin </a:t>
            </a:r>
            <a:r>
              <a:rPr lang="es-PY" dirty="0" err="1" smtClean="0">
                <a:solidFill>
                  <a:schemeClr val="tx1"/>
                </a:solidFill>
              </a:rPr>
              <a:t>Ashton</a:t>
            </a:r>
            <a:r>
              <a:rPr lang="es-PY" dirty="0" smtClean="0">
                <a:solidFill>
                  <a:schemeClr val="tx1"/>
                </a:solidFill>
              </a:rPr>
              <a:t> en el Auto-ID Center del MIT en 1999, donde se realizaban investigaciones en el campo de la identificación por radiofrecuencia en red (RFID) y tecnologías de sensores, es un concepto que se refiere a una interconexión digital de objetos cotidianos con internet. </a:t>
            </a:r>
            <a:endParaRPr lang="es-PY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Io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la imagen para thingspea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3" name="AutoShape 5" descr="Resultado de la imagen para thingspea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4" name="3 CuadroTexto"/>
          <p:cNvSpPr txBox="1"/>
          <p:nvPr/>
        </p:nvSpPr>
        <p:spPr>
          <a:xfrm>
            <a:off x="-40711" y="313586"/>
            <a:ext cx="916728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1600" dirty="0">
                <a:latin typeface="Impact" panose="020B0806030902050204" pitchFamily="34" charset="0"/>
              </a:rPr>
              <a:t>Tecnologías de conectividad para </a:t>
            </a:r>
            <a:r>
              <a:rPr lang="es-PY" sz="1600" dirty="0" smtClean="0">
                <a:latin typeface="Impact" panose="020B0806030902050204" pitchFamily="34" charset="0"/>
              </a:rPr>
              <a:t>IoT: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NFC  </a:t>
            </a:r>
            <a:r>
              <a:rPr lang="es-PY" sz="1400" b="1" dirty="0"/>
              <a:t>(</a:t>
            </a:r>
            <a:r>
              <a:rPr lang="es-PY" sz="1400" b="1" dirty="0" err="1"/>
              <a:t>Near</a:t>
            </a:r>
            <a:r>
              <a:rPr lang="es-PY" sz="1400" b="1" dirty="0"/>
              <a:t> Field </a:t>
            </a:r>
            <a:r>
              <a:rPr lang="es-PY" sz="1400" b="1" dirty="0" err="1"/>
              <a:t>Communication</a:t>
            </a:r>
            <a:r>
              <a:rPr lang="es-PY" sz="1400" b="1" dirty="0"/>
              <a:t> (NFC) o comunicación de campo cercano</a:t>
            </a:r>
            <a:r>
              <a:rPr lang="es-PY" sz="1400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RFID </a:t>
            </a:r>
            <a:r>
              <a:rPr lang="es-PY" sz="1400" b="1" dirty="0" smtClean="0"/>
              <a:t>(</a:t>
            </a:r>
            <a:r>
              <a:rPr lang="es-PY" sz="1400" b="1" dirty="0"/>
              <a:t>identificación por radiofrecuencia</a:t>
            </a:r>
            <a:r>
              <a:rPr lang="es-PY" sz="1400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Bluetooth 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Zigbee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IEEE </a:t>
            </a:r>
            <a:r>
              <a:rPr lang="es-PY" sz="1400" dirty="0" smtClean="0"/>
              <a:t>802.15.4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WiFi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LoraWAN</a:t>
            </a:r>
            <a:r>
              <a:rPr lang="es-PY" sz="1400" dirty="0" smtClean="0"/>
              <a:t> </a:t>
            </a:r>
            <a:r>
              <a:rPr lang="es-PY" sz="1400" b="1" dirty="0" smtClean="0"/>
              <a:t>(</a:t>
            </a:r>
            <a:r>
              <a:rPr lang="en-US" sz="1400" b="1" dirty="0"/>
              <a:t>Low Power Wide Area Network</a:t>
            </a:r>
            <a:r>
              <a:rPr lang="es-PY" sz="1400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Sigfox</a:t>
            </a:r>
            <a:r>
              <a:rPr lang="es-PY" sz="1400" dirty="0" smtClean="0"/>
              <a:t> ()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PY" sz="1400" dirty="0"/>
              <a:t>868MHz en Europa y 902MHz en los EE. UU</a:t>
            </a: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6LoWPAN </a:t>
            </a:r>
            <a:r>
              <a:rPr lang="en-US" sz="1400" b="1" dirty="0"/>
              <a:t>(IPv6 over Low power Wireless Personal Area Networks)</a:t>
            </a:r>
            <a:endParaRPr lang="es-PY" sz="1400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IEEE </a:t>
            </a:r>
            <a:r>
              <a:rPr lang="es-PY" sz="1400" dirty="0"/>
              <a:t>802.15.4</a:t>
            </a: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Z-Wave  (</a:t>
            </a:r>
            <a:r>
              <a:rPr lang="es-PY" sz="1400" dirty="0"/>
              <a:t>protocolo de comunicaciones inalámbricas utilizado principalmente para domótica</a:t>
            </a:r>
            <a:r>
              <a:rPr lang="es-PY" sz="1400" dirty="0" smtClean="0"/>
              <a:t>.)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PY" sz="1400" dirty="0"/>
              <a:t>868.42 MHz Banda SRD (Europa, banda ISM de 900 MHz: 908.42 MHz (Estados Unidos); 916 MHz (Israel); 919.82 MHz (Hong Kong); 921.42 MHz (Australia / Nueva Zelanda).</a:t>
            </a:r>
            <a:endParaRPr lang="es-PY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Thread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/>
              <a:t>4G y </a:t>
            </a:r>
            <a:r>
              <a:rPr lang="es-PY" sz="1400" dirty="0" smtClean="0"/>
              <a:t>5G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smtClean="0"/>
              <a:t>Ethernet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1400" dirty="0" err="1" smtClean="0"/>
              <a:t>Modbus</a:t>
            </a:r>
            <a:endParaRPr lang="es-PY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PY" sz="1400" dirty="0"/>
          </a:p>
        </p:txBody>
      </p:sp>
    </p:spTree>
    <p:extLst>
      <p:ext uri="{BB962C8B-B14F-4D97-AF65-F5344CB8AC3E}">
        <p14:creationId xmlns:p14="http://schemas.microsoft.com/office/powerpoint/2010/main" val="1446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124744"/>
            <a:ext cx="63367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000" dirty="0">
                <a:latin typeface="Impact" panose="020B0806030902050204" pitchFamily="34" charset="0"/>
              </a:rPr>
              <a:t>Protocolos de comunicación para </a:t>
            </a:r>
            <a:r>
              <a:rPr lang="es-PY" sz="2000" dirty="0" smtClean="0">
                <a:latin typeface="Impact" panose="020B0806030902050204" pitchFamily="34" charset="0"/>
              </a:rPr>
              <a:t>IoT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/>
              <a:t>Protocolos de comunicación para </a:t>
            </a:r>
            <a:r>
              <a:rPr lang="es-PY" dirty="0" smtClean="0"/>
              <a:t>IoT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/>
              <a:t>Protocolos TCP/IP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 err="1"/>
              <a:t>CoAP</a:t>
            </a:r>
            <a:endParaRPr lang="es-PY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XMPP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b="1" dirty="0" smtClean="0"/>
              <a:t>Protocolo MQTT </a:t>
            </a:r>
            <a:r>
              <a:rPr lang="es-PY" dirty="0"/>
              <a:t>(</a:t>
            </a:r>
            <a:r>
              <a:rPr lang="es-PY" dirty="0" err="1"/>
              <a:t>Message</a:t>
            </a:r>
            <a:r>
              <a:rPr lang="es-PY" dirty="0"/>
              <a:t> </a:t>
            </a:r>
            <a:r>
              <a:rPr lang="es-PY" dirty="0" err="1"/>
              <a:t>Queue</a:t>
            </a:r>
            <a:r>
              <a:rPr lang="es-PY" dirty="0"/>
              <a:t> </a:t>
            </a:r>
            <a:r>
              <a:rPr lang="es-PY" dirty="0" err="1"/>
              <a:t>Telemetry</a:t>
            </a:r>
            <a:r>
              <a:rPr lang="es-PY" dirty="0"/>
              <a:t> </a:t>
            </a:r>
            <a:r>
              <a:rPr lang="es-PY" dirty="0" err="1"/>
              <a:t>Transport</a:t>
            </a:r>
            <a:r>
              <a:rPr lang="es-PY" dirty="0"/>
              <a:t>)</a:t>
            </a:r>
            <a:endParaRPr lang="es-PY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SCP</a:t>
            </a:r>
            <a:endParaRPr lang="es-PY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LwM2M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STOMP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ZEROMQ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OPENWIRE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AMQ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dirty="0" smtClean="0"/>
              <a:t>Protocolo </a:t>
            </a:r>
            <a:r>
              <a:rPr lang="es-PY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9004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01271" y="726198"/>
            <a:ext cx="322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600" dirty="0" smtClean="0"/>
              <a:t>Arquitectura IoT</a:t>
            </a:r>
            <a:endParaRPr lang="es-PY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7" y="1304763"/>
            <a:ext cx="4291525" cy="36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076"/>
            <a:ext cx="4514841" cy="337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sultado de imagen para sensores i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304763"/>
            <a:ext cx="2724547" cy="19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7" y="4843724"/>
            <a:ext cx="3275856" cy="19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146136"/>
            <a:ext cx="274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2800" dirty="0" smtClean="0"/>
              <a:t>Cosas conectadas</a:t>
            </a:r>
            <a:br>
              <a:rPr lang="es-PY" sz="2800" dirty="0" smtClean="0"/>
            </a:br>
            <a:r>
              <a:rPr lang="es-PY" sz="2800" dirty="0" smtClean="0"/>
              <a:t>Hardware</a:t>
            </a: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7174"/>
            <a:ext cx="3816424" cy="27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Placas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6" y="1321715"/>
            <a:ext cx="2630810" cy="26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esp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0683"/>
            <a:ext cx="1584177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aspber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26074"/>
            <a:ext cx="2954834" cy="18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raspber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37" y="2431546"/>
            <a:ext cx="21812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esp 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37590"/>
            <a:ext cx="1614267" cy="16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la imagen para iot board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46" y="4149080"/>
            <a:ext cx="2280988" cy="14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650"/>
            <a:ext cx="9144000" cy="481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27584" y="620688"/>
            <a:ext cx="2700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400" dirty="0" smtClean="0">
                <a:latin typeface="Cooper Black" panose="0208090404030B020404" pitchFamily="18" charset="0"/>
              </a:rPr>
              <a:t>Sensores</a:t>
            </a:r>
            <a:endParaRPr lang="es-PY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548680"/>
            <a:ext cx="418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/>
              <a:t>Tipos de sensores mas comunes</a:t>
            </a:r>
            <a:endParaRPr lang="es-PY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883724" cy="27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" y="3676549"/>
            <a:ext cx="5872363" cy="32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5423" y="836712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4400" dirty="0" smtClean="0">
                <a:latin typeface="Impact" panose="020B0806030902050204" pitchFamily="34" charset="0"/>
              </a:rPr>
              <a:t>La </a:t>
            </a:r>
            <a:r>
              <a:rPr lang="es-PY" sz="4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plataforma</a:t>
            </a:r>
            <a:r>
              <a:rPr lang="es-PY" sz="4400" dirty="0" smtClean="0">
                <a:latin typeface="Impact" panose="020B0806030902050204" pitchFamily="34" charset="0"/>
              </a:rPr>
              <a:t> sirve como una capa de integración para diferentes tipos de sensores, actuadores, dispositivos y aplicaciones.</a:t>
            </a:r>
            <a:endParaRPr lang="es-PY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5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87036"/>
            <a:ext cx="4328542" cy="17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03" y="159578"/>
            <a:ext cx="2166367" cy="188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Resultado de la imagen para google iot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" y="1607736"/>
            <a:ext cx="2829216" cy="15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17" y="2099153"/>
            <a:ext cx="2842223" cy="15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Resultado de la imagen para azure i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3192930"/>
            <a:ext cx="23812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94" y="2100667"/>
            <a:ext cx="2705878" cy="152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5" y="3624979"/>
            <a:ext cx="2908194" cy="16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3642" y="1124744"/>
            <a:ext cx="88003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>
                <a:latin typeface="Cooper Black" panose="0208090404030B020404" pitchFamily="18" charset="0"/>
              </a:rPr>
              <a:t>Algunas Otras Plataformas:</a:t>
            </a:r>
          </a:p>
          <a:p>
            <a:endParaRPr lang="es-PY" sz="2400" dirty="0" smtClean="0">
              <a:latin typeface="Cooper Black" panose="0208090404030B020404" pitchFamily="18" charset="0"/>
            </a:endParaRPr>
          </a:p>
          <a:p>
            <a:r>
              <a:rPr lang="es-PY" sz="2400" dirty="0"/>
              <a:t> https://www.carriots.com/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://www.aylanetworks.com/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://aws.amazon.com/es/iot/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://cloud.google.com/solutions/iot/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://www.ibm.com/internet-of-things/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://www.microsoft.com/en-us/internet-of-things/azure-iot-suite </a:t>
            </a:r>
          </a:p>
          <a:p>
            <a:r>
              <a:rPr lang="es-PY" sz="2400" dirty="0" smtClean="0"/>
              <a:t>https</a:t>
            </a:r>
            <a:r>
              <a:rPr lang="es-PY" sz="2400" dirty="0"/>
              <a:t>://www.thingworx.com/ </a:t>
            </a:r>
            <a:endParaRPr lang="es-PY" sz="2400" dirty="0" smtClean="0"/>
          </a:p>
          <a:p>
            <a:r>
              <a:rPr lang="es-PY" sz="2400" dirty="0" smtClean="0"/>
              <a:t>https</a:t>
            </a:r>
            <a:r>
              <a:rPr lang="es-PY" sz="2400" dirty="0"/>
              <a:t>://www.xively.com/ </a:t>
            </a:r>
            <a:endParaRPr lang="es-PY" sz="2400" dirty="0" smtClean="0"/>
          </a:p>
          <a:p>
            <a:r>
              <a:rPr lang="es-PY" sz="2400" dirty="0"/>
              <a:t>http://www.zatar.com</a:t>
            </a:r>
            <a:r>
              <a:rPr lang="es-PY" sz="2400" dirty="0" smtClean="0"/>
              <a:t>/</a:t>
            </a:r>
          </a:p>
          <a:p>
            <a:r>
              <a:rPr lang="es-PY" sz="2400" dirty="0"/>
              <a:t>http://www.dojot.com.br</a:t>
            </a:r>
            <a:r>
              <a:rPr lang="es-PY" sz="24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49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8730"/>
            <a:ext cx="5131097" cy="306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7402"/>
            <a:ext cx="4889700" cy="23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249</Words>
  <Application>Microsoft Office PowerPoint</Application>
  <PresentationFormat>Presentación en pantalla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Qué es IoT?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es IoT?</dc:title>
  <dc:creator>Willy</dc:creator>
  <cp:lastModifiedBy>Willy</cp:lastModifiedBy>
  <cp:revision>35</cp:revision>
  <dcterms:created xsi:type="dcterms:W3CDTF">2018-10-26T10:05:38Z</dcterms:created>
  <dcterms:modified xsi:type="dcterms:W3CDTF">2018-11-07T19:05:44Z</dcterms:modified>
</cp:coreProperties>
</file>