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1" r:id="rId2"/>
    <p:sldId id="257" r:id="rId3"/>
    <p:sldId id="286" r:id="rId4"/>
    <p:sldId id="329" r:id="rId5"/>
    <p:sldId id="330" r:id="rId6"/>
    <p:sldId id="317" r:id="rId7"/>
    <p:sldId id="318" r:id="rId8"/>
    <p:sldId id="319" r:id="rId9"/>
    <p:sldId id="320" r:id="rId10"/>
    <p:sldId id="322" r:id="rId11"/>
    <p:sldId id="331" r:id="rId12"/>
    <p:sldId id="323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B31D"/>
  </p:clrMru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25" autoAdjust="0"/>
    <p:restoredTop sz="94660"/>
  </p:normalViewPr>
  <p:slideViewPr>
    <p:cSldViewPr>
      <p:cViewPr varScale="1">
        <p:scale>
          <a:sx n="146" d="100"/>
          <a:sy n="146" d="100"/>
        </p:scale>
        <p:origin x="-960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B0CEC-C05C-444D-9888-853F808E89AA}" type="datetimeFigureOut">
              <a:rPr lang="ko-KR" altLang="en-US" smtClean="0"/>
              <a:pPr/>
              <a:t>2016-02-29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4521CC-0843-4A90-B925-E21014310D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B8260-354D-4211-8543-0EEF8C00CFE7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17940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F56AB-ACA3-4EA8-B337-3996895BA2BD}" type="datetimeFigureOut">
              <a:rPr lang="ko-KR" altLang="en-US" smtClean="0"/>
              <a:pPr/>
              <a:t>2016-02-29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A8DAC-58E6-4350-9B7D-02DF8C5817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F56AB-ACA3-4EA8-B337-3996895BA2BD}" type="datetimeFigureOut">
              <a:rPr lang="ko-KR" altLang="en-US" smtClean="0"/>
              <a:pPr/>
              <a:t>2016-02-29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A8DAC-58E6-4350-9B7D-02DF8C5817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F56AB-ACA3-4EA8-B337-3996895BA2BD}" type="datetimeFigureOut">
              <a:rPr lang="ko-KR" altLang="en-US" smtClean="0"/>
              <a:pPr/>
              <a:t>2016-02-29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A8DAC-58E6-4350-9B7D-02DF8C5817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F56AB-ACA3-4EA8-B337-3996895BA2BD}" type="datetimeFigureOut">
              <a:rPr lang="ko-KR" altLang="en-US" smtClean="0"/>
              <a:pPr/>
              <a:t>2016-02-29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A8DAC-58E6-4350-9B7D-02DF8C5817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F56AB-ACA3-4EA8-B337-3996895BA2BD}" type="datetimeFigureOut">
              <a:rPr lang="ko-KR" altLang="en-US" smtClean="0"/>
              <a:pPr/>
              <a:t>2016-02-29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A8DAC-58E6-4350-9B7D-02DF8C5817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F56AB-ACA3-4EA8-B337-3996895BA2BD}" type="datetimeFigureOut">
              <a:rPr lang="ko-KR" altLang="en-US" smtClean="0"/>
              <a:pPr/>
              <a:t>2016-02-29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A8DAC-58E6-4350-9B7D-02DF8C5817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F56AB-ACA3-4EA8-B337-3996895BA2BD}" type="datetimeFigureOut">
              <a:rPr lang="ko-KR" altLang="en-US" smtClean="0"/>
              <a:pPr/>
              <a:t>2016-02-29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A8DAC-58E6-4350-9B7D-02DF8C5817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F56AB-ACA3-4EA8-B337-3996895BA2BD}" type="datetimeFigureOut">
              <a:rPr lang="ko-KR" altLang="en-US" smtClean="0"/>
              <a:pPr/>
              <a:t>2016-02-29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A8DAC-58E6-4350-9B7D-02DF8C5817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F56AB-ACA3-4EA8-B337-3996895BA2BD}" type="datetimeFigureOut">
              <a:rPr lang="ko-KR" altLang="en-US" smtClean="0"/>
              <a:pPr/>
              <a:t>2016-02-29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A8DAC-58E6-4350-9B7D-02DF8C5817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F56AB-ACA3-4EA8-B337-3996895BA2BD}" type="datetimeFigureOut">
              <a:rPr lang="ko-KR" altLang="en-US" smtClean="0"/>
              <a:pPr/>
              <a:t>2016-02-29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A8DAC-58E6-4350-9B7D-02DF8C5817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F56AB-ACA3-4EA8-B337-3996895BA2BD}" type="datetimeFigureOut">
              <a:rPr lang="ko-KR" altLang="en-US" smtClean="0"/>
              <a:pPr/>
              <a:t>2016-02-29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A8DAC-58E6-4350-9B7D-02DF8C5817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F56AB-ACA3-4EA8-B337-3996895BA2BD}" type="datetimeFigureOut">
              <a:rPr lang="ko-KR" altLang="en-US" smtClean="0"/>
              <a:pPr/>
              <a:t>2016-02-29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A8DAC-58E6-4350-9B7D-02DF8C5817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maker2302.cafe24.com/Food_Category_ListAction.co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maker2302.cafe24.com/Food_Category_ListAction.co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10593" y="2198571"/>
            <a:ext cx="3722814" cy="74635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ko-KR" altLang="en-US" sz="4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프로젝트 네임</a:t>
            </a:r>
            <a:endParaRPr lang="en-US" altLang="ko-KR" sz="4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13469" y="4227934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</a:rPr>
              <a:t>팀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/>
          <a:srcRect l="33613" t="25397" r="31933" b="20822"/>
          <a:stretch>
            <a:fillRect/>
          </a:stretch>
        </p:blipFill>
        <p:spPr bwMode="auto">
          <a:xfrm>
            <a:off x="6876256" y="3291830"/>
            <a:ext cx="1800200" cy="158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291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10593" y="2198571"/>
            <a:ext cx="3722814" cy="74635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ko-KR" altLang="en-US" sz="4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프로젝트 시연</a:t>
            </a:r>
            <a:endParaRPr lang="en-US" altLang="ko-KR" sz="4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4" name="TextBox 3">
            <a:hlinkClick r:id="rId2"/>
          </p:cNvPr>
          <p:cNvSpPr txBox="1"/>
          <p:nvPr/>
        </p:nvSpPr>
        <p:spPr>
          <a:xfrm>
            <a:off x="5436096" y="3478237"/>
            <a:ext cx="2140330" cy="461665"/>
          </a:xfrm>
          <a:prstGeom prst="rect">
            <a:avLst/>
          </a:prstGeom>
          <a:noFill/>
          <a:ln w="31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00B0F0"/>
                </a:solidFill>
              </a:rPr>
              <a:t>홈페이지 링크</a:t>
            </a:r>
            <a:endParaRPr lang="ko-KR" altLang="en-US" sz="2400" b="1" dirty="0">
              <a:solidFill>
                <a:srgbClr val="00B0F0"/>
              </a:solidFill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print"/>
          <a:srcRect l="33613" t="25397" r="31933" b="20822"/>
          <a:stretch>
            <a:fillRect/>
          </a:stretch>
        </p:blipFill>
        <p:spPr bwMode="auto">
          <a:xfrm>
            <a:off x="0" y="3994884"/>
            <a:ext cx="1308146" cy="1148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291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 l="34869" t="11557" r="4257" b="27568"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291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15539" y="2139702"/>
            <a:ext cx="2712922" cy="108491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ko-KR" sz="6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Q &amp; A</a:t>
            </a:r>
            <a:endParaRPr lang="en-US" altLang="ko-KR" sz="6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5" name="TextBox 4">
            <a:hlinkClick r:id="rId2"/>
          </p:cNvPr>
          <p:cNvSpPr txBox="1"/>
          <p:nvPr/>
        </p:nvSpPr>
        <p:spPr>
          <a:xfrm>
            <a:off x="5364088" y="3507854"/>
            <a:ext cx="2343911" cy="584775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</a:rPr>
              <a:t>감사합니다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.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 cstate="print"/>
          <a:srcRect l="33613" t="25397" r="31933" b="20822"/>
          <a:stretch>
            <a:fillRect/>
          </a:stretch>
        </p:blipFill>
        <p:spPr bwMode="auto">
          <a:xfrm>
            <a:off x="0" y="3994884"/>
            <a:ext cx="1308146" cy="1148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291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1000102" y="1477872"/>
            <a:ext cx="5156074" cy="315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20000"/>
              </a:lnSpc>
              <a:buAutoNum type="arabicPeriod"/>
            </a:pPr>
            <a:r>
              <a:rPr lang="ko-KR" altLang="en-US" sz="2400" b="1" dirty="0" smtClean="0">
                <a:solidFill>
                  <a:schemeClr val="bg1"/>
                </a:solidFill>
              </a:rPr>
              <a:t>프로젝트 주제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marL="457200" indent="-457200">
              <a:lnSpc>
                <a:spcPct val="120000"/>
              </a:lnSpc>
              <a:buFontTx/>
              <a:buAutoNum type="arabicPeriod"/>
            </a:pPr>
            <a:r>
              <a:rPr lang="ko-KR" altLang="en-US" sz="2400" b="1" dirty="0" smtClean="0">
                <a:solidFill>
                  <a:schemeClr val="bg1"/>
                </a:solidFill>
              </a:rPr>
              <a:t>프로젝트 진행일정 및 주요사항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ko-KR" altLang="en-US" sz="2400" b="1" dirty="0" smtClean="0">
                <a:solidFill>
                  <a:schemeClr val="bg1"/>
                </a:solidFill>
              </a:rPr>
              <a:t>개발환경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ko-KR" altLang="en-US" sz="2400" b="1" dirty="0" smtClean="0">
                <a:solidFill>
                  <a:schemeClr val="bg1"/>
                </a:solidFill>
              </a:rPr>
              <a:t>데이터베이스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ko-KR" altLang="en-US" sz="2400" b="1" dirty="0" smtClean="0">
                <a:solidFill>
                  <a:schemeClr val="bg1"/>
                </a:solidFill>
              </a:rPr>
              <a:t>관계도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ko-KR" altLang="en-US" sz="2400" b="1" dirty="0" smtClean="0">
                <a:solidFill>
                  <a:schemeClr val="bg1"/>
                </a:solidFill>
              </a:rPr>
              <a:t>프로젝트 홈페이지 시연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ko-KR" sz="2400" b="1" dirty="0" smtClean="0">
                <a:solidFill>
                  <a:schemeClr val="bg1"/>
                </a:solidFill>
              </a:rPr>
              <a:t>Q &amp; 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97165" y="214297"/>
            <a:ext cx="1269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/>
                </a:solidFill>
              </a:rPr>
              <a:t>목 차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3" cstate="print"/>
          <a:srcRect l="33613" t="25397" r="31933" b="20822"/>
          <a:stretch>
            <a:fillRect/>
          </a:stretch>
        </p:blipFill>
        <p:spPr bwMode="auto">
          <a:xfrm>
            <a:off x="6876256" y="3291830"/>
            <a:ext cx="1800200" cy="158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12909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4" name="Picture 4" descr="http://com.odroid.com/sigong/_Files/comm/2013/201305/20130531192211822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787774"/>
            <a:ext cx="2048923" cy="2355726"/>
          </a:xfrm>
          <a:prstGeom prst="rect">
            <a:avLst/>
          </a:prstGeom>
          <a:noFill/>
        </p:spPr>
      </p:pic>
      <p:grpSp>
        <p:nvGrpSpPr>
          <p:cNvPr id="2" name="그룹 9"/>
          <p:cNvGrpSpPr/>
          <p:nvPr/>
        </p:nvGrpSpPr>
        <p:grpSpPr>
          <a:xfrm>
            <a:off x="0" y="2"/>
            <a:ext cx="9144000" cy="699541"/>
            <a:chOff x="0" y="0"/>
            <a:chExt cx="12192000" cy="124925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" name="직사각형 2"/>
            <p:cNvSpPr/>
            <p:nvPr/>
          </p:nvSpPr>
          <p:spPr>
            <a:xfrm>
              <a:off x="0" y="0"/>
              <a:ext cx="12192000" cy="12492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>
              <a:off x="294616" y="128591"/>
              <a:ext cx="904840" cy="9920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나눔고딕" panose="020D0604000000000000" pitchFamily="50" charset="-127"/>
                </a:rPr>
                <a:t>1</a:t>
              </a:r>
              <a:endPara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ea typeface="나눔고딕" panose="020D0604000000000000" pitchFamily="50" charset="-127"/>
              </a:endParaRPr>
            </a:p>
          </p:txBody>
        </p:sp>
      </p:grpSp>
      <p:sp>
        <p:nvSpPr>
          <p:cNvPr id="11" name="타원 10"/>
          <p:cNvSpPr/>
          <p:nvPr/>
        </p:nvSpPr>
        <p:spPr>
          <a:xfrm>
            <a:off x="251138" y="51471"/>
            <a:ext cx="571470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1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165870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프로젝트 주제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51520" y="1203598"/>
            <a:ext cx="864096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9552" y="834266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▶ 주제 선정 동기</a:t>
            </a:r>
            <a:endParaRPr lang="ko-KR" altLang="en-US" dirty="0"/>
          </a:p>
        </p:txBody>
      </p:sp>
      <p:pic>
        <p:nvPicPr>
          <p:cNvPr id="9" name="그림 8" descr="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12160" y="1275606"/>
            <a:ext cx="3024336" cy="3738450"/>
          </a:xfrm>
          <a:prstGeom prst="rect">
            <a:avLst/>
          </a:prstGeom>
          <a:ln>
            <a:noFill/>
          </a:ln>
        </p:spPr>
      </p:pic>
      <p:pic>
        <p:nvPicPr>
          <p:cNvPr id="30722" name="Picture 2" descr="http://img.lifestyler.co.kr/uploads/program/1/1116/menu/2/html/f130542839265428000(0)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lum contrast="20000"/>
          </a:blip>
          <a:srcRect l="25746" t="55174" r="26273"/>
          <a:stretch>
            <a:fillRect/>
          </a:stretch>
        </p:blipFill>
        <p:spPr bwMode="auto">
          <a:xfrm>
            <a:off x="1691680" y="1563638"/>
            <a:ext cx="2592288" cy="524855"/>
          </a:xfrm>
          <a:prstGeom prst="rect">
            <a:avLst/>
          </a:prstGeom>
          <a:noFill/>
        </p:spPr>
      </p:pic>
      <p:pic>
        <p:nvPicPr>
          <p:cNvPr id="30725" name="Picture 5" descr="\\192.168.0.51\공유\2팀\jsp 파일\images\Food\all.jpg"/>
          <p:cNvPicPr>
            <a:picLocks noChangeAspect="1" noChangeArrowheads="1"/>
          </p:cNvPicPr>
          <p:nvPr/>
        </p:nvPicPr>
        <p:blipFill>
          <a:blip r:embed="rId5" cstate="print"/>
          <a:srcRect l="78671" t="80804" r="6399" b="6399"/>
          <a:stretch>
            <a:fillRect/>
          </a:stretch>
        </p:blipFill>
        <p:spPr bwMode="auto">
          <a:xfrm>
            <a:off x="971600" y="3003798"/>
            <a:ext cx="504056" cy="432048"/>
          </a:xfrm>
          <a:prstGeom prst="rect">
            <a:avLst/>
          </a:prstGeom>
          <a:noFill/>
        </p:spPr>
      </p:pic>
      <p:pic>
        <p:nvPicPr>
          <p:cNvPr id="20" name="Picture 5" descr="\\192.168.0.51\공유\2팀\jsp 파일\images\Food\all.jpg"/>
          <p:cNvPicPr>
            <a:picLocks noChangeAspect="1" noChangeArrowheads="1"/>
          </p:cNvPicPr>
          <p:nvPr/>
        </p:nvPicPr>
        <p:blipFill>
          <a:blip r:embed="rId5" cstate="print"/>
          <a:srcRect l="80804" t="61608" r="6399" b="21329"/>
          <a:stretch>
            <a:fillRect/>
          </a:stretch>
        </p:blipFill>
        <p:spPr bwMode="auto">
          <a:xfrm>
            <a:off x="4355976" y="2931790"/>
            <a:ext cx="432048" cy="576064"/>
          </a:xfrm>
          <a:prstGeom prst="rect">
            <a:avLst/>
          </a:prstGeom>
          <a:noFill/>
        </p:spPr>
      </p:pic>
      <p:pic>
        <p:nvPicPr>
          <p:cNvPr id="22" name="Picture 5" descr="\\192.168.0.51\공유\2팀\jsp 파일\images\Food\all.jpg"/>
          <p:cNvPicPr>
            <a:picLocks noChangeAspect="1" noChangeArrowheads="1"/>
          </p:cNvPicPr>
          <p:nvPr/>
        </p:nvPicPr>
        <p:blipFill>
          <a:blip r:embed="rId5" cstate="print"/>
          <a:srcRect l="61608" t="44545" r="19196" b="40525"/>
          <a:stretch>
            <a:fillRect/>
          </a:stretch>
        </p:blipFill>
        <p:spPr bwMode="auto">
          <a:xfrm>
            <a:off x="899592" y="3867894"/>
            <a:ext cx="648072" cy="504056"/>
          </a:xfrm>
          <a:prstGeom prst="rect">
            <a:avLst/>
          </a:prstGeom>
          <a:noFill/>
        </p:spPr>
      </p:pic>
      <p:pic>
        <p:nvPicPr>
          <p:cNvPr id="24" name="Picture 5" descr="\\192.168.0.51\공유\2팀\jsp 파일\images\Food\all.jpg"/>
          <p:cNvPicPr>
            <a:picLocks noChangeAspect="1" noChangeArrowheads="1"/>
          </p:cNvPicPr>
          <p:nvPr/>
        </p:nvPicPr>
        <p:blipFill>
          <a:blip r:embed="rId5" cstate="print"/>
          <a:srcRect l="80804" t="44545" r="6399" b="40525"/>
          <a:stretch>
            <a:fillRect/>
          </a:stretch>
        </p:blipFill>
        <p:spPr bwMode="auto">
          <a:xfrm>
            <a:off x="3779912" y="4155926"/>
            <a:ext cx="432048" cy="504056"/>
          </a:xfrm>
          <a:prstGeom prst="rect">
            <a:avLst/>
          </a:prstGeom>
          <a:noFill/>
        </p:spPr>
      </p:pic>
      <p:pic>
        <p:nvPicPr>
          <p:cNvPr id="25" name="Picture 5" descr="\\192.168.0.51\공유\2팀\jsp 파일\images\Food\all.jpg"/>
          <p:cNvPicPr>
            <a:picLocks noChangeAspect="1" noChangeArrowheads="1"/>
          </p:cNvPicPr>
          <p:nvPr/>
        </p:nvPicPr>
        <p:blipFill>
          <a:blip r:embed="rId5" cstate="print"/>
          <a:srcRect l="44545" t="44545" r="40525" b="40525"/>
          <a:stretch>
            <a:fillRect/>
          </a:stretch>
        </p:blipFill>
        <p:spPr bwMode="auto">
          <a:xfrm>
            <a:off x="1907704" y="2427734"/>
            <a:ext cx="504056" cy="504056"/>
          </a:xfrm>
          <a:prstGeom prst="rect">
            <a:avLst/>
          </a:prstGeom>
          <a:noFill/>
        </p:spPr>
      </p:pic>
      <p:pic>
        <p:nvPicPr>
          <p:cNvPr id="26" name="Picture 5" descr="\\192.168.0.51\공유\2팀\jsp 파일\images\Food\all.jpg"/>
          <p:cNvPicPr>
            <a:picLocks noChangeAspect="1" noChangeArrowheads="1"/>
          </p:cNvPicPr>
          <p:nvPr/>
        </p:nvPicPr>
        <p:blipFill>
          <a:blip r:embed="rId5" cstate="print"/>
          <a:srcRect l="44545" t="63741" r="38392" b="21329"/>
          <a:stretch>
            <a:fillRect/>
          </a:stretch>
        </p:blipFill>
        <p:spPr bwMode="auto">
          <a:xfrm>
            <a:off x="3059832" y="2355726"/>
            <a:ext cx="576064" cy="504056"/>
          </a:xfrm>
          <a:prstGeom prst="rect">
            <a:avLst/>
          </a:prstGeom>
          <a:noFill/>
        </p:spPr>
      </p:pic>
      <p:pic>
        <p:nvPicPr>
          <p:cNvPr id="27" name="Picture 5" descr="\\192.168.0.51\공유\2팀\jsp 파일\images\Food\all.jpg"/>
          <p:cNvPicPr>
            <a:picLocks noChangeAspect="1" noChangeArrowheads="1"/>
          </p:cNvPicPr>
          <p:nvPr/>
        </p:nvPicPr>
        <p:blipFill>
          <a:blip r:embed="rId5" cstate="print"/>
          <a:srcRect l="61608" t="63741" r="21329" b="23462"/>
          <a:stretch>
            <a:fillRect/>
          </a:stretch>
        </p:blipFill>
        <p:spPr bwMode="auto">
          <a:xfrm>
            <a:off x="3779912" y="3507854"/>
            <a:ext cx="576064" cy="4320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80310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6" name="Picture 4" descr="https://pixabay.com/static/uploads/photo/2015/11/03/09/03/key-1020000_960_720.jpg"/>
          <p:cNvPicPr>
            <a:picLocks noChangeAspect="1" noChangeArrowheads="1"/>
          </p:cNvPicPr>
          <p:nvPr/>
        </p:nvPicPr>
        <p:blipFill>
          <a:blip r:embed="rId2" cstate="print"/>
          <a:srcRect l="10917" r="17817"/>
          <a:stretch>
            <a:fillRect/>
          </a:stretch>
        </p:blipFill>
        <p:spPr bwMode="auto">
          <a:xfrm>
            <a:off x="6516216" y="2283718"/>
            <a:ext cx="1944216" cy="2728092"/>
          </a:xfrm>
          <a:prstGeom prst="rect">
            <a:avLst/>
          </a:prstGeom>
          <a:noFill/>
        </p:spPr>
      </p:pic>
      <p:grpSp>
        <p:nvGrpSpPr>
          <p:cNvPr id="2" name="그룹 9"/>
          <p:cNvGrpSpPr/>
          <p:nvPr/>
        </p:nvGrpSpPr>
        <p:grpSpPr>
          <a:xfrm>
            <a:off x="0" y="2"/>
            <a:ext cx="9144000" cy="699541"/>
            <a:chOff x="0" y="0"/>
            <a:chExt cx="12192000" cy="124925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" name="직사각형 2"/>
            <p:cNvSpPr/>
            <p:nvPr/>
          </p:nvSpPr>
          <p:spPr>
            <a:xfrm>
              <a:off x="0" y="0"/>
              <a:ext cx="12192000" cy="12492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>
              <a:off x="294616" y="128591"/>
              <a:ext cx="904840" cy="9920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나눔고딕" panose="020D0604000000000000" pitchFamily="50" charset="-127"/>
                </a:rPr>
                <a:t>1</a:t>
              </a:r>
              <a:endPara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ea typeface="나눔고딕" panose="020D0604000000000000" pitchFamily="50" charset="-127"/>
              </a:endParaRPr>
            </a:p>
          </p:txBody>
        </p:sp>
      </p:grpSp>
      <p:sp>
        <p:nvSpPr>
          <p:cNvPr id="11" name="타원 10"/>
          <p:cNvSpPr/>
          <p:nvPr/>
        </p:nvSpPr>
        <p:spPr>
          <a:xfrm>
            <a:off x="251138" y="51471"/>
            <a:ext cx="571470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1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165870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프로젝트 주제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9552" y="834266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▶ 사이트의 목적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79512" y="1758868"/>
            <a:ext cx="4752528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“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매일 밖에서 점심을 사먹어야 하는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/>
            </a:r>
            <a:br>
              <a:rPr lang="en-US" altLang="ko-KR" dirty="0" smtClean="0">
                <a:solidFill>
                  <a:sysClr val="windowText" lastClr="000000"/>
                </a:solidFill>
              </a:rPr>
            </a:br>
            <a:r>
              <a:rPr lang="ko-KR" altLang="en-US" dirty="0" smtClean="0">
                <a:solidFill>
                  <a:sysClr val="windowText" lastClr="000000"/>
                </a:solidFill>
              </a:rPr>
              <a:t>분들에게 도움을 주는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”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“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외식 메뉴가 고민될 때면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생각나는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”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“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식당 평가 리뷰를 한곳에서 볼 수 있는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”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“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식당의 모든 것을 볼 수 있는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”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466230" y="1853411"/>
            <a:ext cx="1850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 </a:t>
            </a:r>
            <a:r>
              <a:rPr lang="ko-KR" altLang="en-US" sz="36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홧</a:t>
            </a:r>
            <a:r>
              <a:rPr lang="ko-KR" altLang="en-US" sz="36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36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잇</a:t>
            </a:r>
            <a:r>
              <a:rPr lang="ko-KR" altLang="en-US" sz="36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36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  <a:endParaRPr lang="ko-KR" altLang="en-US" sz="3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644008" y="293179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홈페이지</a:t>
            </a:r>
            <a:endParaRPr lang="ko-KR" altLang="en-US" sz="2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51520" y="1203598"/>
            <a:ext cx="864096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0310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/>
          <p:nvPr/>
        </p:nvGrpSpPr>
        <p:grpSpPr>
          <a:xfrm>
            <a:off x="0" y="2"/>
            <a:ext cx="9144000" cy="699541"/>
            <a:chOff x="0" y="0"/>
            <a:chExt cx="12192000" cy="124925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" name="직사각형 2"/>
            <p:cNvSpPr/>
            <p:nvPr/>
          </p:nvSpPr>
          <p:spPr>
            <a:xfrm>
              <a:off x="0" y="0"/>
              <a:ext cx="12192000" cy="12492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>
              <a:off x="294616" y="128591"/>
              <a:ext cx="904840" cy="9920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나눔고딕" panose="020D0604000000000000" pitchFamily="50" charset="-127"/>
                </a:rPr>
                <a:t>1</a:t>
              </a:r>
              <a:endPara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ea typeface="나눔고딕" panose="020D0604000000000000" pitchFamily="50" charset="-127"/>
              </a:endParaRPr>
            </a:p>
          </p:txBody>
        </p:sp>
      </p:grpSp>
      <p:sp>
        <p:nvSpPr>
          <p:cNvPr id="11" name="타원 10"/>
          <p:cNvSpPr/>
          <p:nvPr/>
        </p:nvSpPr>
        <p:spPr>
          <a:xfrm>
            <a:off x="251138" y="51471"/>
            <a:ext cx="571470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1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165870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프로젝트 주제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9552" y="83426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▶ 시장 조사</a:t>
            </a:r>
            <a:endParaRPr lang="ko-KR" altLang="en-US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251520" y="1203598"/>
            <a:ext cx="864096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923678"/>
            <a:ext cx="4593874" cy="1080120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4572000" y="1635646"/>
            <a:ext cx="0" cy="3096344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7544" y="3210530"/>
            <a:ext cx="2997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배달 가능 음식점만 가능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7544" y="3642578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메뉴 추천의 빈약함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302111" y="465069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고민 해결 불가능</a:t>
            </a:r>
            <a:endParaRPr lang="ko-KR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23528" y="1410330"/>
            <a:ext cx="2603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- </a:t>
            </a:r>
            <a:r>
              <a:rPr lang="ko-KR" altLang="en-US" b="1" dirty="0" smtClean="0"/>
              <a:t>기존 사이트들의 특징</a:t>
            </a:r>
            <a:endParaRPr lang="ko-KR" altLang="en-US" b="1" dirty="0"/>
          </a:p>
        </p:txBody>
      </p:sp>
      <p:sp>
        <p:nvSpPr>
          <p:cNvPr id="22" name="아래쪽 화살표 21"/>
          <p:cNvSpPr/>
          <p:nvPr/>
        </p:nvSpPr>
        <p:spPr>
          <a:xfrm>
            <a:off x="1907704" y="4227934"/>
            <a:ext cx="792088" cy="360040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60032" y="1419622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- </a:t>
            </a:r>
            <a:r>
              <a:rPr lang="en-US" altLang="ko-KR" b="1" dirty="0" smtClean="0">
                <a:solidFill>
                  <a:srgbClr val="00B0F0"/>
                </a:solidFill>
              </a:rPr>
              <a:t>‘</a:t>
            </a:r>
            <a:r>
              <a:rPr lang="ko-KR" altLang="en-US" b="1" dirty="0" err="1" smtClean="0">
                <a:solidFill>
                  <a:srgbClr val="00B0F0"/>
                </a:solidFill>
              </a:rPr>
              <a:t>홧</a:t>
            </a:r>
            <a:r>
              <a:rPr lang="ko-KR" altLang="en-US" b="1" dirty="0" smtClean="0">
                <a:solidFill>
                  <a:srgbClr val="00B0F0"/>
                </a:solidFill>
              </a:rPr>
              <a:t> </a:t>
            </a:r>
            <a:r>
              <a:rPr lang="ko-KR" altLang="en-US" b="1" dirty="0" err="1" smtClean="0">
                <a:solidFill>
                  <a:srgbClr val="00B0F0"/>
                </a:solidFill>
              </a:rPr>
              <a:t>잇</a:t>
            </a:r>
            <a:r>
              <a:rPr lang="en-US" altLang="ko-KR" b="1" dirty="0" smtClean="0">
                <a:solidFill>
                  <a:srgbClr val="00B0F0"/>
                </a:solidFill>
              </a:rPr>
              <a:t>’</a:t>
            </a:r>
            <a:r>
              <a:rPr lang="ko-KR" altLang="en-US" b="1" dirty="0" smtClean="0"/>
              <a:t> 사이트의 특징</a:t>
            </a:r>
            <a:endParaRPr lang="ko-KR" altLang="en-US" b="1" dirty="0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90770" y="3507854"/>
            <a:ext cx="2379909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/>
          <p:nvPr/>
        </p:nvSpPr>
        <p:spPr>
          <a:xfrm>
            <a:off x="4788024" y="1923678"/>
            <a:ext cx="377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모든 음식점의 정보를 한 곳에서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788024" y="2355726"/>
            <a:ext cx="230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테마별</a:t>
            </a:r>
            <a:r>
              <a:rPr lang="ko-KR" altLang="en-US" dirty="0" smtClean="0"/>
              <a:t> 음식 추천 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788024" y="2706474"/>
            <a:ext cx="4397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강화된 평가 리뷰로 </a:t>
            </a:r>
            <a:r>
              <a:rPr lang="ko-KR" altLang="en-US" dirty="0" err="1" smtClean="0"/>
              <a:t>블로그</a:t>
            </a:r>
            <a:r>
              <a:rPr lang="ko-KR" altLang="en-US" dirty="0" smtClean="0"/>
              <a:t> 역할 대체 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788024" y="3066514"/>
            <a:ext cx="354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소비자와 판매자의 소통의 장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788024" y="3426554"/>
            <a:ext cx="1762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사용자 맞춤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검색 기능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0310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/>
          <p:nvPr/>
        </p:nvGrpSpPr>
        <p:grpSpPr>
          <a:xfrm>
            <a:off x="0" y="2"/>
            <a:ext cx="9144000" cy="699541"/>
            <a:chOff x="0" y="0"/>
            <a:chExt cx="12192000" cy="124925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" name="직사각형 2"/>
            <p:cNvSpPr/>
            <p:nvPr/>
          </p:nvSpPr>
          <p:spPr>
            <a:xfrm>
              <a:off x="0" y="0"/>
              <a:ext cx="12192000" cy="12492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>
              <a:off x="294616" y="128591"/>
              <a:ext cx="904840" cy="9920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나눔고딕" panose="020D0604000000000000" pitchFamily="50" charset="-127"/>
                </a:rPr>
                <a:t>1</a:t>
              </a:r>
              <a:endPara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ea typeface="나눔고딕" panose="020D0604000000000000" pitchFamily="50" charset="-127"/>
              </a:endParaRPr>
            </a:p>
          </p:txBody>
        </p:sp>
      </p:grpSp>
      <p:sp>
        <p:nvSpPr>
          <p:cNvPr id="11" name="타원 10"/>
          <p:cNvSpPr/>
          <p:nvPr/>
        </p:nvSpPr>
        <p:spPr>
          <a:xfrm>
            <a:off x="251138" y="51471"/>
            <a:ext cx="571470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2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165870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프로젝트 진행일정 및 주요사항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619672" y="1779662"/>
            <a:ext cx="6984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2166705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67544" y="2553748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67544" y="2940791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67544" y="3327834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67544" y="3714877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67544" y="4101920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467544" y="4488963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67544" y="4876006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619672" y="1779662"/>
            <a:ext cx="0" cy="3096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619672" y="1635646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2987824" y="1635646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8604448" y="1635646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389613" y="1419622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10/5</a:t>
            </a:r>
            <a:endParaRPr lang="ko-KR" alt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8372914" y="1419622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2/29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4427984" y="1635646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5796136" y="1635646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756290" y="1419622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11/1</a:t>
            </a:r>
            <a:endParaRPr lang="ko-KR" alt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4196450" y="1419622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12/1</a:t>
            </a:r>
            <a:endParaRPr lang="ko-KR" alt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5652120" y="1419622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1/1</a:t>
            </a:r>
            <a:endParaRPr lang="ko-KR" altLang="en-US" sz="1000" dirty="0"/>
          </a:p>
        </p:txBody>
      </p:sp>
      <p:sp>
        <p:nvSpPr>
          <p:cNvPr id="98" name="TextBox 97"/>
          <p:cNvSpPr txBox="1"/>
          <p:nvPr/>
        </p:nvSpPr>
        <p:spPr>
          <a:xfrm>
            <a:off x="-108520" y="2283718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 smtClean="0"/>
              <a:t>자료조사</a:t>
            </a:r>
            <a:endParaRPr lang="ko-KR" altLang="en-US" sz="1100" dirty="0"/>
          </a:p>
        </p:txBody>
      </p:sp>
      <p:sp>
        <p:nvSpPr>
          <p:cNvPr id="99" name="TextBox 98"/>
          <p:cNvSpPr txBox="1"/>
          <p:nvPr/>
        </p:nvSpPr>
        <p:spPr>
          <a:xfrm>
            <a:off x="179512" y="1878092"/>
            <a:ext cx="1368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 smtClean="0"/>
              <a:t>프로젝트 선정 </a:t>
            </a:r>
            <a:endParaRPr lang="ko-KR" altLang="en-US" sz="1100" dirty="0"/>
          </a:p>
        </p:txBody>
      </p:sp>
      <p:sp>
        <p:nvSpPr>
          <p:cNvPr id="100" name="TextBox 99"/>
          <p:cNvSpPr txBox="1"/>
          <p:nvPr/>
        </p:nvSpPr>
        <p:spPr>
          <a:xfrm>
            <a:off x="179512" y="2643758"/>
            <a:ext cx="1368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 smtClean="0"/>
              <a:t>DB </a:t>
            </a:r>
            <a:r>
              <a:rPr lang="ko-KR" altLang="en-US" sz="1100" dirty="0" smtClean="0"/>
              <a:t>설계</a:t>
            </a:r>
            <a:endParaRPr lang="ko-KR" altLang="en-US" sz="11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79512" y="3390260"/>
            <a:ext cx="1368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 smtClean="0"/>
              <a:t>Control </a:t>
            </a:r>
            <a:r>
              <a:rPr lang="ko-KR" altLang="en-US" sz="1100" dirty="0" smtClean="0"/>
              <a:t> 설계</a:t>
            </a:r>
            <a:endParaRPr lang="ko-KR" altLang="en-US" sz="11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79512" y="3003798"/>
            <a:ext cx="1368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 smtClean="0"/>
              <a:t>Model </a:t>
            </a:r>
            <a:r>
              <a:rPr lang="ko-KR" altLang="en-US" sz="1100" dirty="0" smtClean="0"/>
              <a:t> 설계</a:t>
            </a:r>
            <a:endParaRPr lang="ko-KR" altLang="en-US" sz="1100" dirty="0"/>
          </a:p>
        </p:txBody>
      </p:sp>
      <p:sp>
        <p:nvSpPr>
          <p:cNvPr id="103" name="TextBox 102"/>
          <p:cNvSpPr txBox="1"/>
          <p:nvPr/>
        </p:nvSpPr>
        <p:spPr>
          <a:xfrm>
            <a:off x="179512" y="3795886"/>
            <a:ext cx="1368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 smtClean="0"/>
              <a:t>View </a:t>
            </a:r>
            <a:r>
              <a:rPr lang="ko-KR" altLang="en-US" sz="1100" dirty="0" smtClean="0"/>
              <a:t> 설계</a:t>
            </a:r>
            <a:endParaRPr lang="ko-KR" altLang="en-US" sz="11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79512" y="4155926"/>
            <a:ext cx="1368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 smtClean="0"/>
              <a:t>TEST&amp;DEBUG</a:t>
            </a:r>
            <a:endParaRPr lang="ko-KR" altLang="en-US" sz="11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79512" y="4561552"/>
            <a:ext cx="1368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 smtClean="0"/>
              <a:t>자료 문서화</a:t>
            </a:r>
            <a:endParaRPr lang="ko-KR" altLang="en-US" sz="1100" dirty="0"/>
          </a:p>
        </p:txBody>
      </p:sp>
      <p:grpSp>
        <p:nvGrpSpPr>
          <p:cNvPr id="111" name="그룹 110"/>
          <p:cNvGrpSpPr/>
          <p:nvPr/>
        </p:nvGrpSpPr>
        <p:grpSpPr>
          <a:xfrm>
            <a:off x="1685686" y="1851670"/>
            <a:ext cx="1158122" cy="230832"/>
            <a:chOff x="1907704" y="1851670"/>
            <a:chExt cx="2412039" cy="230832"/>
          </a:xfrm>
        </p:grpSpPr>
        <p:sp>
          <p:nvSpPr>
            <p:cNvPr id="106" name="직사각형 105"/>
            <p:cNvSpPr/>
            <p:nvPr/>
          </p:nvSpPr>
          <p:spPr>
            <a:xfrm>
              <a:off x="1907704" y="1851670"/>
              <a:ext cx="1662178" cy="21602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907704" y="1851670"/>
              <a:ext cx="91231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solidFill>
                    <a:schemeClr val="bg1"/>
                  </a:solidFill>
                </a:rPr>
                <a:t>10/5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670049" y="1851670"/>
              <a:ext cx="164969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solidFill>
                    <a:schemeClr val="bg1"/>
                  </a:solidFill>
                </a:rPr>
                <a:t>10/14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1835696" y="2268910"/>
            <a:ext cx="1296144" cy="230832"/>
            <a:chOff x="1907704" y="1851670"/>
            <a:chExt cx="2912609" cy="230832"/>
          </a:xfrm>
        </p:grpSpPr>
        <p:sp>
          <p:nvSpPr>
            <p:cNvPr id="113" name="직사각형 112"/>
            <p:cNvSpPr/>
            <p:nvPr/>
          </p:nvSpPr>
          <p:spPr>
            <a:xfrm>
              <a:off x="1907704" y="1851670"/>
              <a:ext cx="2608307" cy="21602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907704" y="1851670"/>
              <a:ext cx="10433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solidFill>
                    <a:schemeClr val="bg1"/>
                  </a:solidFill>
                </a:rPr>
                <a:t>10/7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472688" y="1851670"/>
              <a:ext cx="134762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solidFill>
                    <a:schemeClr val="bg1"/>
                  </a:solidFill>
                </a:rPr>
                <a:t>10/28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2555776" y="1831925"/>
            <a:ext cx="504056" cy="30777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>
                <a:solidFill>
                  <a:schemeClr val="bg1"/>
                </a:solidFill>
              </a:rPr>
              <a:t>10/29</a:t>
            </a:r>
            <a:br>
              <a:rPr lang="en-US" altLang="ko-KR" sz="700" dirty="0" smtClean="0">
                <a:solidFill>
                  <a:schemeClr val="bg1"/>
                </a:solidFill>
              </a:rPr>
            </a:br>
            <a:r>
              <a:rPr lang="ko-KR" altLang="en-US" sz="700" dirty="0" smtClean="0">
                <a:solidFill>
                  <a:schemeClr val="bg1"/>
                </a:solidFill>
              </a:rPr>
              <a:t>제안</a:t>
            </a:r>
            <a:r>
              <a:rPr lang="en-US" altLang="ko-KR" sz="700" dirty="0" smtClean="0">
                <a:solidFill>
                  <a:schemeClr val="bg1"/>
                </a:solidFill>
              </a:rPr>
              <a:t>PT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23528" y="843558"/>
            <a:ext cx="720080" cy="2308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bg1"/>
                </a:solidFill>
              </a:rPr>
              <a:t>주요일정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259632" y="843558"/>
            <a:ext cx="720080" cy="2308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특이사항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203848" y="1831925"/>
            <a:ext cx="576064" cy="30777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>
                <a:solidFill>
                  <a:schemeClr val="bg1"/>
                </a:solidFill>
              </a:rPr>
              <a:t>11/19</a:t>
            </a:r>
            <a:br>
              <a:rPr lang="en-US" altLang="ko-KR" sz="700" dirty="0" smtClean="0">
                <a:solidFill>
                  <a:schemeClr val="bg1"/>
                </a:solidFill>
              </a:rPr>
            </a:br>
            <a:r>
              <a:rPr lang="ko-KR" altLang="en-US" sz="700" dirty="0" smtClean="0">
                <a:solidFill>
                  <a:schemeClr val="bg1"/>
                </a:solidFill>
              </a:rPr>
              <a:t>주제변경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grpSp>
        <p:nvGrpSpPr>
          <p:cNvPr id="123" name="그룹 122"/>
          <p:cNvGrpSpPr/>
          <p:nvPr/>
        </p:nvGrpSpPr>
        <p:grpSpPr>
          <a:xfrm>
            <a:off x="2699792" y="2643758"/>
            <a:ext cx="1584176" cy="230832"/>
            <a:chOff x="1907704" y="1851670"/>
            <a:chExt cx="1662178" cy="230832"/>
          </a:xfrm>
        </p:grpSpPr>
        <p:sp>
          <p:nvSpPr>
            <p:cNvPr id="124" name="직사각형 123"/>
            <p:cNvSpPr/>
            <p:nvPr/>
          </p:nvSpPr>
          <p:spPr>
            <a:xfrm>
              <a:off x="1907704" y="1851670"/>
              <a:ext cx="1662178" cy="21602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907704" y="1851670"/>
              <a:ext cx="91231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solidFill>
                    <a:schemeClr val="bg1"/>
                  </a:solidFill>
                </a:rPr>
                <a:t>10/26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030323" y="1851670"/>
              <a:ext cx="52388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solidFill>
                    <a:schemeClr val="bg1"/>
                  </a:solidFill>
                </a:rPr>
                <a:t>11/24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3851920" y="1831925"/>
            <a:ext cx="576064" cy="30777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>
                <a:solidFill>
                  <a:schemeClr val="bg1"/>
                </a:solidFill>
              </a:rPr>
              <a:t>11/25</a:t>
            </a:r>
            <a:br>
              <a:rPr lang="en-US" altLang="ko-KR" sz="700" dirty="0" smtClean="0">
                <a:solidFill>
                  <a:schemeClr val="bg1"/>
                </a:solidFill>
              </a:rPr>
            </a:br>
            <a:r>
              <a:rPr lang="ko-KR" altLang="en-US" sz="700" dirty="0" smtClean="0">
                <a:solidFill>
                  <a:schemeClr val="bg1"/>
                </a:solidFill>
              </a:rPr>
              <a:t>주제변경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3779912" y="3075806"/>
            <a:ext cx="3960440" cy="2160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/>
          <p:cNvSpPr/>
          <p:nvPr/>
        </p:nvSpPr>
        <p:spPr>
          <a:xfrm>
            <a:off x="4283968" y="3435846"/>
            <a:ext cx="864096" cy="2160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1" name="직선 연결선 140"/>
          <p:cNvCxnSpPr/>
          <p:nvPr/>
        </p:nvCxnSpPr>
        <p:spPr>
          <a:xfrm>
            <a:off x="7236296" y="1635646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7020272" y="1419622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2/1</a:t>
            </a:r>
            <a:endParaRPr lang="ko-KR" altLang="en-US" sz="1000" dirty="0"/>
          </a:p>
        </p:txBody>
      </p:sp>
      <p:grpSp>
        <p:nvGrpSpPr>
          <p:cNvPr id="143" name="그룹 142"/>
          <p:cNvGrpSpPr/>
          <p:nvPr/>
        </p:nvGrpSpPr>
        <p:grpSpPr>
          <a:xfrm>
            <a:off x="7668344" y="4213126"/>
            <a:ext cx="1152128" cy="230832"/>
            <a:chOff x="1769189" y="1851670"/>
            <a:chExt cx="2216238" cy="230832"/>
          </a:xfrm>
        </p:grpSpPr>
        <p:sp>
          <p:nvSpPr>
            <p:cNvPr id="144" name="직사각형 143"/>
            <p:cNvSpPr/>
            <p:nvPr/>
          </p:nvSpPr>
          <p:spPr>
            <a:xfrm>
              <a:off x="1907704" y="1851670"/>
              <a:ext cx="1662178" cy="21602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1769189" y="1851670"/>
              <a:ext cx="11635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solidFill>
                    <a:schemeClr val="bg1"/>
                  </a:solidFill>
                </a:rPr>
                <a:t>2/11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877308" y="1851670"/>
              <a:ext cx="110811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solidFill>
                    <a:schemeClr val="bg1"/>
                  </a:solidFill>
                </a:rPr>
                <a:t>2/26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8100392" y="4573166"/>
            <a:ext cx="720080" cy="230832"/>
            <a:chOff x="1697623" y="1851670"/>
            <a:chExt cx="2100809" cy="230832"/>
          </a:xfrm>
        </p:grpSpPr>
        <p:sp>
          <p:nvSpPr>
            <p:cNvPr id="148" name="직사각형 147"/>
            <p:cNvSpPr/>
            <p:nvPr/>
          </p:nvSpPr>
          <p:spPr>
            <a:xfrm>
              <a:off x="1907704" y="1851670"/>
              <a:ext cx="1662178" cy="21602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697623" y="1851670"/>
              <a:ext cx="21008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solidFill>
                    <a:schemeClr val="bg1"/>
                  </a:solidFill>
                </a:rPr>
                <a:t>2/22~29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1" name="직사각형 150"/>
          <p:cNvSpPr/>
          <p:nvPr/>
        </p:nvSpPr>
        <p:spPr>
          <a:xfrm>
            <a:off x="5940152" y="3795886"/>
            <a:ext cx="1800200" cy="2160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/>
          <p:cNvSpPr txBox="1"/>
          <p:nvPr/>
        </p:nvSpPr>
        <p:spPr>
          <a:xfrm>
            <a:off x="3779912" y="3075806"/>
            <a:ext cx="11586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bg1"/>
                </a:solidFill>
              </a:rPr>
              <a:t>11/20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7308304" y="3075806"/>
            <a:ext cx="12335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bg1"/>
                </a:solidFill>
              </a:rPr>
              <a:t>2/11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4427984" y="2600159"/>
            <a:ext cx="576064" cy="30777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>
                <a:solidFill>
                  <a:schemeClr val="bg1"/>
                </a:solidFill>
              </a:rPr>
              <a:t>12/3</a:t>
            </a:r>
            <a:br>
              <a:rPr lang="en-US" altLang="ko-KR" sz="700" dirty="0" smtClean="0">
                <a:solidFill>
                  <a:schemeClr val="bg1"/>
                </a:solidFill>
              </a:rPr>
            </a:br>
            <a:r>
              <a:rPr lang="en-US" altLang="ko-KR" sz="700" dirty="0" smtClean="0">
                <a:solidFill>
                  <a:schemeClr val="bg1"/>
                </a:solidFill>
              </a:rPr>
              <a:t>DB</a:t>
            </a:r>
            <a:r>
              <a:rPr lang="ko-KR" altLang="en-US" sz="700" dirty="0" smtClean="0">
                <a:solidFill>
                  <a:schemeClr val="bg1"/>
                </a:solidFill>
              </a:rPr>
              <a:t>수정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7308304" y="3795886"/>
            <a:ext cx="5760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bg1"/>
                </a:solidFill>
              </a:rPr>
              <a:t>2/11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6002720" y="3795886"/>
            <a:ext cx="12335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bg1"/>
                </a:solidFill>
              </a:rPr>
              <a:t>1/4 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6650792" y="3795886"/>
            <a:ext cx="7295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bg1"/>
                </a:solidFill>
              </a:rPr>
              <a:t>2</a:t>
            </a:r>
            <a:r>
              <a:rPr lang="ko-KR" altLang="en-US" sz="900" dirty="0" smtClean="0">
                <a:solidFill>
                  <a:schemeClr val="bg1"/>
                </a:solidFill>
              </a:rPr>
              <a:t>차 설계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3779912" y="3795886"/>
            <a:ext cx="1728192" cy="2160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TextBox 159"/>
          <p:cNvSpPr txBox="1"/>
          <p:nvPr/>
        </p:nvSpPr>
        <p:spPr>
          <a:xfrm>
            <a:off x="5004048" y="3795886"/>
            <a:ext cx="5040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bg1"/>
                </a:solidFill>
              </a:rPr>
              <a:t>12/20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3779912" y="3795886"/>
            <a:ext cx="12335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bg1"/>
                </a:solidFill>
              </a:rPr>
              <a:t>11/20 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4274528" y="3795886"/>
            <a:ext cx="7295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bg1"/>
                </a:solidFill>
              </a:rPr>
              <a:t>1</a:t>
            </a:r>
            <a:r>
              <a:rPr lang="ko-KR" altLang="en-US" sz="900" dirty="0" smtClean="0">
                <a:solidFill>
                  <a:schemeClr val="bg1"/>
                </a:solidFill>
              </a:rPr>
              <a:t>차 설계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5119747" y="2606243"/>
            <a:ext cx="576064" cy="30777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>
                <a:solidFill>
                  <a:schemeClr val="bg1"/>
                </a:solidFill>
              </a:rPr>
              <a:t>12/16</a:t>
            </a:r>
            <a:br>
              <a:rPr lang="en-US" altLang="ko-KR" sz="700" dirty="0" smtClean="0">
                <a:solidFill>
                  <a:schemeClr val="bg1"/>
                </a:solidFill>
              </a:rPr>
            </a:br>
            <a:r>
              <a:rPr lang="en-US" altLang="ko-KR" sz="700" dirty="0" smtClean="0">
                <a:solidFill>
                  <a:schemeClr val="bg1"/>
                </a:solidFill>
              </a:rPr>
              <a:t>DB</a:t>
            </a:r>
            <a:r>
              <a:rPr lang="ko-KR" altLang="en-US" sz="700" dirty="0" smtClean="0">
                <a:solidFill>
                  <a:schemeClr val="bg1"/>
                </a:solidFill>
              </a:rPr>
              <a:t>수정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4277427" y="3435846"/>
            <a:ext cx="5826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bg1"/>
                </a:solidFill>
              </a:rPr>
              <a:t>11/25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4709475" y="3435846"/>
            <a:ext cx="5826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bg1"/>
                </a:solidFill>
              </a:rPr>
              <a:t>12/4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5580112" y="1831925"/>
            <a:ext cx="576064" cy="30777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>
                <a:solidFill>
                  <a:schemeClr val="bg1"/>
                </a:solidFill>
              </a:rPr>
              <a:t>1/7</a:t>
            </a:r>
            <a:br>
              <a:rPr lang="en-US" altLang="ko-KR" sz="700" dirty="0" smtClean="0">
                <a:solidFill>
                  <a:schemeClr val="bg1"/>
                </a:solidFill>
              </a:rPr>
            </a:br>
            <a:r>
              <a:rPr lang="ko-KR" altLang="en-US" sz="700" dirty="0" smtClean="0">
                <a:solidFill>
                  <a:schemeClr val="bg1"/>
                </a:solidFill>
              </a:rPr>
              <a:t>중간점검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7380312" y="1831925"/>
            <a:ext cx="576064" cy="30777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>
                <a:solidFill>
                  <a:schemeClr val="bg1"/>
                </a:solidFill>
              </a:rPr>
              <a:t>2/11</a:t>
            </a:r>
            <a:br>
              <a:rPr lang="en-US" altLang="ko-KR" sz="700" dirty="0" smtClean="0">
                <a:solidFill>
                  <a:schemeClr val="bg1"/>
                </a:solidFill>
              </a:rPr>
            </a:br>
            <a:r>
              <a:rPr lang="ko-KR" altLang="en-US" sz="700" dirty="0" smtClean="0">
                <a:solidFill>
                  <a:schemeClr val="bg1"/>
                </a:solidFill>
              </a:rPr>
              <a:t>최종</a:t>
            </a:r>
            <a:r>
              <a:rPr lang="en-US" altLang="ko-KR" sz="700" dirty="0" smtClean="0">
                <a:solidFill>
                  <a:schemeClr val="bg1"/>
                </a:solidFill>
              </a:rPr>
              <a:t>PT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310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/>
          <p:nvPr/>
        </p:nvGrpSpPr>
        <p:grpSpPr>
          <a:xfrm>
            <a:off x="0" y="2"/>
            <a:ext cx="9144000" cy="699541"/>
            <a:chOff x="0" y="0"/>
            <a:chExt cx="12192000" cy="124925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" name="직사각형 2"/>
            <p:cNvSpPr/>
            <p:nvPr/>
          </p:nvSpPr>
          <p:spPr>
            <a:xfrm>
              <a:off x="0" y="0"/>
              <a:ext cx="12192000" cy="12492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>
              <a:off x="294616" y="128591"/>
              <a:ext cx="904840" cy="9920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나눔고딕" panose="020D0604000000000000" pitchFamily="50" charset="-127"/>
                </a:rPr>
                <a:t>1</a:t>
              </a:r>
              <a:endPara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ea typeface="나눔고딕" panose="020D0604000000000000" pitchFamily="50" charset="-127"/>
              </a:endParaRPr>
            </a:p>
          </p:txBody>
        </p:sp>
      </p:grpSp>
      <p:sp>
        <p:nvSpPr>
          <p:cNvPr id="11" name="타원 10"/>
          <p:cNvSpPr/>
          <p:nvPr/>
        </p:nvSpPr>
        <p:spPr>
          <a:xfrm>
            <a:off x="251138" y="51471"/>
            <a:ext cx="571470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3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165870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개발환경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2047229"/>
              </p:ext>
            </p:extLst>
          </p:nvPr>
        </p:nvGraphicFramePr>
        <p:xfrm>
          <a:off x="827584" y="1491630"/>
          <a:ext cx="5204812" cy="2960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9613"/>
                <a:gridCol w="3505199"/>
              </a:tblGrid>
              <a:tr h="502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운영체제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2" algn="just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Window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 7 Enterprise K 32bit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909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서버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2" algn="just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Apache Tomcat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8.0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909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데이터베이스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2" algn="just"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MySql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 5.6.24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909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개발</a:t>
                      </a:r>
                      <a:r>
                        <a:rPr lang="ko-KR" altLang="en-US" sz="1400" b="0" baseline="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도구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2" algn="just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Eclipse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Mars.1 Release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 (4.5.1)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909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개발언어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2" algn="just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HTML5, CSS3,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JSP, JAVA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문자 </a:t>
                      </a:r>
                      <a:r>
                        <a:rPr lang="ko-KR" altLang="en-US" sz="1400" b="0" dirty="0" err="1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인코딩</a:t>
                      </a:r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방식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2" algn="just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UTF-8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 General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909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구성형태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2" algn="just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MVC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2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형식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" name="Picture 2" descr="http://www.userlogos.org/files/logos/fernandosantucci/logo.apache.tomca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70619" y="1683111"/>
            <a:ext cx="1436741" cy="1077556"/>
          </a:xfrm>
          <a:prstGeom prst="rect">
            <a:avLst/>
          </a:prstGeom>
          <a:noFill/>
        </p:spPr>
      </p:pic>
      <p:pic>
        <p:nvPicPr>
          <p:cNvPr id="12" name="Picture 4" descr="https://eclipse.org/eclipse.org-common/themes/solstice/public/images/logo/eclipse-800x18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9470" y="3819955"/>
            <a:ext cx="1429662" cy="335971"/>
          </a:xfrm>
          <a:prstGeom prst="rect">
            <a:avLst/>
          </a:prstGeom>
          <a:noFill/>
        </p:spPr>
      </p:pic>
      <p:pic>
        <p:nvPicPr>
          <p:cNvPr id="13" name="Picture 6" descr="http://cfile1.uf.tistory.com/image/16618A3E50758EB02766E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1247" y="2758830"/>
            <a:ext cx="1306113" cy="6747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80310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/>
          <p:nvPr/>
        </p:nvGrpSpPr>
        <p:grpSpPr>
          <a:xfrm>
            <a:off x="0" y="2"/>
            <a:ext cx="9144000" cy="699541"/>
            <a:chOff x="0" y="0"/>
            <a:chExt cx="12192000" cy="124925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" name="직사각형 2"/>
            <p:cNvSpPr/>
            <p:nvPr/>
          </p:nvSpPr>
          <p:spPr>
            <a:xfrm>
              <a:off x="0" y="0"/>
              <a:ext cx="12192000" cy="12492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>
              <a:off x="294616" y="128591"/>
              <a:ext cx="904840" cy="9920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나눔고딕" panose="020D0604000000000000" pitchFamily="50" charset="-127"/>
                </a:rPr>
                <a:t>1</a:t>
              </a:r>
              <a:endPara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ea typeface="나눔고딕" panose="020D0604000000000000" pitchFamily="50" charset="-127"/>
              </a:endParaRPr>
            </a:p>
          </p:txBody>
        </p:sp>
      </p:grpSp>
      <p:sp>
        <p:nvSpPr>
          <p:cNvPr id="11" name="타원 10"/>
          <p:cNvSpPr/>
          <p:nvPr/>
        </p:nvSpPr>
        <p:spPr>
          <a:xfrm>
            <a:off x="251138" y="51471"/>
            <a:ext cx="571470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4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165870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데이터베이스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51520" y="1347614"/>
            <a:ext cx="864096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6715" y="97828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▶데이터베이스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0310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/>
          <p:nvPr/>
        </p:nvGrpSpPr>
        <p:grpSpPr>
          <a:xfrm>
            <a:off x="0" y="2"/>
            <a:ext cx="9144000" cy="699541"/>
            <a:chOff x="0" y="0"/>
            <a:chExt cx="12192000" cy="124925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" name="직사각형 2"/>
            <p:cNvSpPr/>
            <p:nvPr/>
          </p:nvSpPr>
          <p:spPr>
            <a:xfrm>
              <a:off x="0" y="0"/>
              <a:ext cx="12192000" cy="12492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>
              <a:off x="294616" y="128591"/>
              <a:ext cx="904840" cy="9920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나눔고딕" panose="020D0604000000000000" pitchFamily="50" charset="-127"/>
                </a:rPr>
                <a:t>1</a:t>
              </a:r>
              <a:endPara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ea typeface="나눔고딕" panose="020D0604000000000000" pitchFamily="50" charset="-127"/>
              </a:endParaRPr>
            </a:p>
          </p:txBody>
        </p:sp>
      </p:grpSp>
      <p:sp>
        <p:nvSpPr>
          <p:cNvPr id="11" name="타원 10"/>
          <p:cNvSpPr/>
          <p:nvPr/>
        </p:nvSpPr>
        <p:spPr>
          <a:xfrm>
            <a:off x="251138" y="51471"/>
            <a:ext cx="571470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5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165870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관계도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51520" y="1347614"/>
            <a:ext cx="864096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6715" y="97828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▶데이터베이스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0310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226</Words>
  <Application>Microsoft Office PowerPoint</Application>
  <PresentationFormat>화면 슬라이드 쇼(16:9)</PresentationFormat>
  <Paragraphs>116</Paragraphs>
  <Slides>12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KJ3</dc:creator>
  <cp:lastModifiedBy>Architecture</cp:lastModifiedBy>
  <cp:revision>180</cp:revision>
  <dcterms:created xsi:type="dcterms:W3CDTF">2016-01-20T05:55:18Z</dcterms:created>
  <dcterms:modified xsi:type="dcterms:W3CDTF">2016-02-28T15:48:01Z</dcterms:modified>
</cp:coreProperties>
</file>