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DC42B-FA39-44BA-8514-8B46860C97DA}" type="datetimeFigureOut">
              <a:rPr lang="en-CA" smtClean="0"/>
              <a:t>2014-07-16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BC9E5-05A6-460B-8291-04C74C2B7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064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Distributed</a:t>
            </a:r>
            <a:r>
              <a:rPr lang="en-CA" baseline="0" dirty="0" smtClean="0"/>
              <a:t> examples:</a:t>
            </a:r>
          </a:p>
          <a:p>
            <a:r>
              <a:rPr lang="en-CA" baseline="0" dirty="0" smtClean="0"/>
              <a:t>Talking to a service like </a:t>
            </a:r>
            <a:r>
              <a:rPr lang="en-CA" baseline="0" dirty="0" err="1" smtClean="0"/>
              <a:t>Paypal</a:t>
            </a:r>
            <a:endParaRPr lang="en-CA" baseline="0" dirty="0" smtClean="0"/>
          </a:p>
          <a:p>
            <a:r>
              <a:rPr lang="en-CA" baseline="0" dirty="0" smtClean="0"/>
              <a:t>Separating layers of code to increase scalability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err="1" smtClean="0"/>
              <a:t>Interoperatbility</a:t>
            </a:r>
            <a:r>
              <a:rPr lang="en-CA" dirty="0" smtClean="0"/>
              <a:t> examples:</a:t>
            </a:r>
          </a:p>
          <a:p>
            <a:r>
              <a:rPr lang="en-CA" dirty="0" smtClean="0"/>
              <a:t>A</a:t>
            </a:r>
            <a:r>
              <a:rPr lang="en-CA" baseline="0" dirty="0" smtClean="0"/>
              <a:t> Java Web Application wants to use HTTP with XML Message Format</a:t>
            </a:r>
          </a:p>
          <a:p>
            <a:r>
              <a:rPr lang="en-CA" baseline="0" dirty="0" smtClean="0"/>
              <a:t>A Windows Application wants to use Binary over TCP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BC9E5-05A6-460B-8291-04C74C2B791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914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D7DE-61AE-4BC6-A87E-9454F8FD646E}" type="datetimeFigureOut">
              <a:rPr lang="en-US" dirty="0"/>
              <a:t>7/16/2014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7/16/2014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7/16/2014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14493/WCF-Basic-Client-Server" TargetMode="External"/><Relationship Id="rId2" Type="http://schemas.openxmlformats.org/officeDocument/2006/relationships/hyperlink" Target="https://github.com/wilsohn/WackyWorl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ms730879(v=vs.110).aspx" TargetMode="External"/><Relationship Id="rId4" Type="http://schemas.openxmlformats.org/officeDocument/2006/relationships/hyperlink" Target="http://www.codeproject.com/Articles/571813/A-Beginners-Tutorial-on-Creating-WCF-REST-Servic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9600" dirty="0" smtClean="0"/>
              <a:t>WCF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4800" dirty="0" smtClean="0"/>
              <a:t>Windows Communication Foundation</a:t>
            </a:r>
            <a:endParaRPr lang="en-CA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a.k.a</a:t>
            </a:r>
            <a:r>
              <a:rPr lang="en-CA" dirty="0" smtClean="0"/>
              <a:t> What a cool framework</a:t>
            </a:r>
          </a:p>
          <a:p>
            <a:r>
              <a:rPr lang="en-CA" dirty="0" err="1" smtClean="0"/>
              <a:t>a.k.a</a:t>
            </a:r>
            <a:r>
              <a:rPr lang="en-CA" dirty="0" smtClean="0"/>
              <a:t> whales cannot fly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82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I have written a simple Client-Server communication using WCF</a:t>
            </a:r>
            <a:endParaRPr lang="en-CA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CA" dirty="0" smtClean="0">
                <a:hlinkClick r:id="rId2"/>
              </a:rPr>
              <a:t>https</a:t>
            </a:r>
            <a:r>
              <a:rPr lang="en-CA" dirty="0">
                <a:hlinkClick r:id="rId2"/>
              </a:rPr>
              <a:t>://</a:t>
            </a:r>
            <a:r>
              <a:rPr lang="en-CA" dirty="0" smtClean="0">
                <a:hlinkClick r:id="rId2"/>
              </a:rPr>
              <a:t>github.com/wilsohn</a:t>
            </a:r>
            <a:r>
              <a:rPr lang="en-CA" dirty="0" smtClean="0">
                <a:hlinkClick r:id="rId2"/>
              </a:rPr>
              <a:t>/WackyWorld</a:t>
            </a:r>
            <a:endParaRPr lang="en-CA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CA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 smtClean="0"/>
              <a:t>Basic WCF Client/Server using XML configuration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www.codeproject.com/Articles/14493/WCF-Basic-Client-Server</a:t>
            </a:r>
            <a:endParaRPr lang="en-CA" dirty="0"/>
          </a:p>
          <a:p>
            <a:pPr lvl="1">
              <a:buFont typeface="Wingdings" panose="05000000000000000000" pitchFamily="2" charset="2"/>
              <a:buChar char="§"/>
            </a:pPr>
            <a:endParaRPr lang="en-CA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 smtClean="0"/>
              <a:t>Writing a REST service with WCF:</a:t>
            </a:r>
            <a:endParaRPr lang="en-CA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CA" dirty="0">
                <a:hlinkClick r:id="rId4"/>
              </a:rPr>
              <a:t>http://</a:t>
            </a:r>
            <a:r>
              <a:rPr lang="en-CA" dirty="0" smtClean="0">
                <a:hlinkClick r:id="rId4"/>
              </a:rPr>
              <a:t>www.codeproject.com/Articles/571813/A-Beginners-Tutorial-on-Creating-WCF-REST-Services</a:t>
            </a:r>
            <a:endParaRPr lang="en-CA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CA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 smtClean="0"/>
              <a:t>WCF Bindings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dirty="0" smtClean="0">
                <a:hlinkClick r:id="rId5"/>
              </a:rPr>
              <a:t>http</a:t>
            </a:r>
            <a:r>
              <a:rPr lang="en-CA" dirty="0">
                <a:hlinkClick r:id="rId5"/>
              </a:rPr>
              <a:t>://msdn.microsoft.com/en-us/library/ms730879(v=vs.110).aspx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21418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WCF?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CA" sz="2000" dirty="0" smtClean="0"/>
              <a:t>WCF stands for Windows Communication Foundation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 smtClean="0"/>
              <a:t>A framework which enables sending data (of any complexity) using varying protocols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33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WCF?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CA" sz="2000" dirty="0" smtClean="0"/>
              <a:t>It supports </a:t>
            </a:r>
            <a:r>
              <a:rPr lang="en-CA" sz="2000" dirty="0" smtClean="0"/>
              <a:t>tons of communication protocols! </a:t>
            </a:r>
            <a:r>
              <a:rPr lang="en-CA" sz="1400" dirty="0" smtClean="0"/>
              <a:t>(see resources section)</a:t>
            </a:r>
            <a:endParaRPr lang="en-CA" sz="14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CA" sz="1600" b="1" dirty="0"/>
              <a:t>On-machine </a:t>
            </a:r>
            <a:r>
              <a:rPr lang="en-CA" sz="1600" b="1" dirty="0" smtClean="0"/>
              <a:t>communication</a:t>
            </a:r>
            <a:endParaRPr lang="en-CA" sz="16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CA" sz="1600" dirty="0" smtClean="0"/>
              <a:t>HTTP / HTTPS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sz="1600" dirty="0" smtClean="0"/>
              <a:t>TCP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sz="1600" dirty="0" smtClean="0"/>
              <a:t>Etc…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CA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 smtClean="0"/>
              <a:t>Facilitates building of distributive systems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sz="2000" dirty="0" smtClean="0"/>
              <a:t>Allows for easier scalability for larger systems in the future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 smtClean="0"/>
              <a:t>Enables interoperability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sz="2000" dirty="0" smtClean="0"/>
              <a:t>Reduces the need to write multiple services to adhere to requirements of different clients</a:t>
            </a:r>
          </a:p>
        </p:txBody>
      </p:sp>
    </p:spTree>
    <p:extLst>
      <p:ext uri="{BB962C8B-B14F-4D97-AF65-F5344CB8AC3E}">
        <p14:creationId xmlns:p14="http://schemas.microsoft.com/office/powerpoint/2010/main" val="424908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Let’s dive </a:t>
            </a:r>
            <a:r>
              <a:rPr lang="en-CA" dirty="0" smtClean="0"/>
              <a:t>in </a:t>
            </a:r>
            <a:r>
              <a:rPr lang="en-CA" sz="1400" dirty="0" smtClean="0"/>
              <a:t>(see resources section)</a:t>
            </a:r>
            <a:endParaRPr lang="en-CA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Let’s start with a simple example.</a:t>
            </a:r>
          </a:p>
          <a:p>
            <a:r>
              <a:rPr lang="en-CA" sz="2400" dirty="0" smtClean="0"/>
              <a:t>We’ll demonstrate the usage of WCF through a service and client interaction!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5466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Contracts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CA" sz="2000" dirty="0" smtClean="0"/>
              <a:t>Contracts refer to interfaces marked with a </a:t>
            </a:r>
            <a:r>
              <a:rPr lang="en-CA" sz="2000" b="1" dirty="0" err="1" smtClean="0"/>
              <a:t>ServiceContract</a:t>
            </a:r>
            <a:r>
              <a:rPr lang="en-CA" sz="2000" dirty="0"/>
              <a:t> </a:t>
            </a:r>
            <a:r>
              <a:rPr lang="en-CA" sz="2000" dirty="0" smtClean="0"/>
              <a:t>attribute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 smtClean="0"/>
              <a:t>Contracts define the APIs available to clients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 smtClean="0"/>
              <a:t>The APIs are simply methods of the interface but tagged with an </a:t>
            </a:r>
            <a:r>
              <a:rPr lang="en-CA" sz="2000" b="1" dirty="0" err="1" smtClean="0"/>
              <a:t>OperationContract</a:t>
            </a:r>
            <a:r>
              <a:rPr lang="en-CA" sz="2000" b="1" dirty="0" smtClean="0"/>
              <a:t> </a:t>
            </a:r>
            <a:r>
              <a:rPr lang="en-CA" sz="2000" dirty="0" smtClean="0"/>
              <a:t>attribute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 smtClean="0"/>
              <a:t>They play a crucial role in setting up the </a:t>
            </a:r>
            <a:r>
              <a:rPr lang="en-CA" sz="2000" dirty="0" smtClean="0"/>
              <a:t>communication between client </a:t>
            </a:r>
            <a:r>
              <a:rPr lang="en-CA" sz="2000" dirty="0" smtClean="0"/>
              <a:t>and </a:t>
            </a:r>
            <a:r>
              <a:rPr lang="en-CA" sz="2000" dirty="0" smtClean="0"/>
              <a:t>server!!!</a:t>
            </a:r>
            <a:endParaRPr lang="en-CA" sz="2000" dirty="0" smtClean="0"/>
          </a:p>
        </p:txBody>
      </p:sp>
    </p:spTree>
    <p:extLst>
      <p:ext uri="{BB962C8B-B14F-4D97-AF65-F5344CB8AC3E}">
        <p14:creationId xmlns:p14="http://schemas.microsoft.com/office/powerpoint/2010/main" val="418520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Creating a WCF Service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CA" sz="2000" dirty="0" smtClean="0"/>
              <a:t>Need to open a new instance of </a:t>
            </a:r>
            <a:r>
              <a:rPr lang="en-CA" sz="2000" dirty="0" err="1" smtClean="0"/>
              <a:t>ServiceHost</a:t>
            </a:r>
            <a:r>
              <a:rPr lang="en-CA" sz="2000" dirty="0" smtClean="0"/>
              <a:t> (provided by .NET’s </a:t>
            </a:r>
            <a:r>
              <a:rPr lang="en-CA" sz="2000" dirty="0" err="1" smtClean="0"/>
              <a:t>System.ServiceModel</a:t>
            </a:r>
            <a:r>
              <a:rPr lang="en-CA" sz="2000" dirty="0" smtClean="0"/>
              <a:t> library)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sz="2000" dirty="0" smtClean="0"/>
              <a:t>Provide type of the class which implements the service contract and will act as our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sz="2000" dirty="0" smtClean="0"/>
              <a:t>Provide </a:t>
            </a:r>
            <a:r>
              <a:rPr lang="en-CA" sz="2000" dirty="0" err="1" smtClean="0"/>
              <a:t>ServiceHost</a:t>
            </a:r>
            <a:r>
              <a:rPr lang="en-CA" sz="2000" dirty="0" smtClean="0"/>
              <a:t> with correct base URI (</a:t>
            </a:r>
            <a:r>
              <a:rPr lang="en-CA" sz="2000" dirty="0" err="1" smtClean="0"/>
              <a:t>net.pipe</a:t>
            </a:r>
            <a:r>
              <a:rPr lang="en-CA" sz="2000" dirty="0" smtClean="0"/>
              <a:t>://</a:t>
            </a:r>
            <a:r>
              <a:rPr lang="en-CA" sz="2000" dirty="0" err="1" smtClean="0"/>
              <a:t>localhost</a:t>
            </a:r>
            <a:r>
              <a:rPr lang="en-CA" sz="2000" dirty="0" smtClean="0"/>
              <a:t>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CA" sz="2000" dirty="0" smtClean="0"/>
              <a:t>We use the </a:t>
            </a:r>
            <a:r>
              <a:rPr lang="en-CA" sz="2000" dirty="0" err="1" smtClean="0"/>
              <a:t>net.pipe</a:t>
            </a:r>
            <a:r>
              <a:rPr lang="en-CA" sz="2000" dirty="0" smtClean="0"/>
              <a:t> (or </a:t>
            </a:r>
            <a:r>
              <a:rPr lang="en-CA" sz="2000" dirty="0" err="1" smtClean="0"/>
              <a:t>NetNamedPipeBinding</a:t>
            </a:r>
            <a:r>
              <a:rPr lang="en-CA" sz="2000" dirty="0" smtClean="0"/>
              <a:t>) as our base URI for inter-process, on-machine communication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sz="2000" dirty="0" smtClean="0"/>
              <a:t>Must add the service endpoint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CA" sz="2000" dirty="0" smtClean="0"/>
              <a:t>Provide the type of service contract (i.e. the interface)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CA" sz="2000" dirty="0" smtClean="0"/>
              <a:t>Binding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CA" sz="2000" dirty="0" smtClean="0"/>
              <a:t>Endpoint name</a:t>
            </a:r>
          </a:p>
        </p:txBody>
      </p:sp>
    </p:spTree>
    <p:extLst>
      <p:ext uri="{BB962C8B-B14F-4D97-AF65-F5344CB8AC3E}">
        <p14:creationId xmlns:p14="http://schemas.microsoft.com/office/powerpoint/2010/main" val="364427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Creating a WCF Client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CA" sz="2000" dirty="0" smtClean="0"/>
              <a:t>WCF provides a class called </a:t>
            </a:r>
            <a:r>
              <a:rPr lang="en-CA" sz="2000" dirty="0" err="1" smtClean="0"/>
              <a:t>ClientBase</a:t>
            </a:r>
            <a:r>
              <a:rPr lang="en-CA" sz="2000" dirty="0" smtClean="0"/>
              <a:t>&lt;T&gt;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sz="2000" dirty="0" smtClean="0"/>
              <a:t>Constructed with the Binding Type and full endpoint address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sz="2000" dirty="0" smtClean="0"/>
              <a:t>Creates the communication channel for us upon instantiation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sz="2000" dirty="0" smtClean="0"/>
              <a:t>Contains a </a:t>
            </a:r>
            <a:r>
              <a:rPr lang="en-CA" sz="2000" dirty="0" err="1" smtClean="0"/>
              <a:t>ChannelFactory</a:t>
            </a:r>
            <a:r>
              <a:rPr lang="en-CA" sz="2000" dirty="0" smtClean="0"/>
              <a:t> for multi-channel </a:t>
            </a:r>
            <a:r>
              <a:rPr lang="en-CA" sz="2000" dirty="0" smtClean="0"/>
              <a:t>needs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43259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Contract and Data Members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CA" sz="2000" dirty="0" smtClean="0"/>
              <a:t>Used for object serialization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 smtClean="0"/>
              <a:t>By default, all complex objects are treated as a Data Contract and only public properties are serialized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 smtClean="0"/>
              <a:t>Explicitly using the </a:t>
            </a:r>
            <a:r>
              <a:rPr lang="en-CA" sz="2000" dirty="0" err="1" smtClean="0"/>
              <a:t>DataContractAttribute</a:t>
            </a:r>
            <a:r>
              <a:rPr lang="en-CA" sz="2000" dirty="0" smtClean="0"/>
              <a:t> will give us flexibility over which properties and fields to serialize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 smtClean="0"/>
              <a:t>Alternatively you can use </a:t>
            </a:r>
            <a:r>
              <a:rPr lang="en-CA" sz="2000" dirty="0" err="1" smtClean="0"/>
              <a:t>SerializableAttribute</a:t>
            </a:r>
            <a:r>
              <a:rPr lang="en-CA" sz="2000" dirty="0" smtClean="0"/>
              <a:t>, however this does not allow us any freedom on which properties or fields to serialize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56871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Exception Handling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CA" sz="2000" dirty="0" smtClean="0"/>
              <a:t>Unhandled exceptions cause the server and client to fault</a:t>
            </a:r>
          </a:p>
          <a:p>
            <a:pPr marL="201168" lvl="1" indent="0">
              <a:buNone/>
            </a:pPr>
            <a:endParaRPr lang="en-CA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 smtClean="0"/>
              <a:t>Cannot pass back your typical .NET </a:t>
            </a:r>
            <a:r>
              <a:rPr lang="en-CA" sz="2000" dirty="0" smtClean="0"/>
              <a:t>exceptions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sz="2000" dirty="0" smtClean="0"/>
              <a:t>Will cause faults</a:t>
            </a:r>
            <a:endParaRPr lang="en-CA" sz="20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CA" sz="2000" dirty="0" smtClean="0"/>
              <a:t>Security reasons (exceptions may reveal details about your code)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sz="2000" dirty="0" smtClean="0"/>
              <a:t>Cannot make assumption that the client will be in .NET</a:t>
            </a:r>
          </a:p>
          <a:p>
            <a:pPr marL="384048" lvl="2" indent="0">
              <a:buNone/>
            </a:pPr>
            <a:endParaRPr lang="en-CA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 smtClean="0"/>
              <a:t>A universal </a:t>
            </a:r>
            <a:r>
              <a:rPr lang="en-CA" sz="2000" dirty="0" err="1" smtClean="0"/>
              <a:t>FaultException</a:t>
            </a:r>
            <a:r>
              <a:rPr lang="en-CA" sz="2000" dirty="0" smtClean="0"/>
              <a:t> is </a:t>
            </a:r>
            <a:r>
              <a:rPr lang="en-CA" sz="2000" dirty="0" smtClean="0"/>
              <a:t>and should be thrown </a:t>
            </a:r>
            <a:r>
              <a:rPr lang="en-CA" sz="2000" dirty="0" smtClean="0"/>
              <a:t>between server and client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sz="2000" dirty="0" smtClean="0"/>
              <a:t>We can encapsulate custom information inside these </a:t>
            </a:r>
            <a:r>
              <a:rPr lang="en-CA" sz="2000" dirty="0" err="1" smtClean="0"/>
              <a:t>FaultExceptions</a:t>
            </a:r>
            <a:r>
              <a:rPr lang="en-CA" sz="20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52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519</TotalTime>
  <Words>487</Words>
  <Application>Microsoft Office PowerPoint</Application>
  <PresentationFormat>Widescreen</PresentationFormat>
  <Paragraphs>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WCF Windows Communication Foundation</vt:lpstr>
      <vt:lpstr>What is WCF?</vt:lpstr>
      <vt:lpstr>Why WCF?</vt:lpstr>
      <vt:lpstr>Let’s dive in (see resources section)</vt:lpstr>
      <vt:lpstr>Contracts</vt:lpstr>
      <vt:lpstr>Creating a WCF Service</vt:lpstr>
      <vt:lpstr>Creating a WCF Client</vt:lpstr>
      <vt:lpstr>Data Contract and Data Members</vt:lpstr>
      <vt:lpstr>Exception Handling</vt:lpstr>
      <vt:lpstr>Resources</vt:lpstr>
    </vt:vector>
  </TitlesOfParts>
  <Company>iQmetrix Software Development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WCF Windows Communication Foundation</dc:title>
  <dc:creator>Wilson Tzou</dc:creator>
  <cp:lastModifiedBy>Wilson Tzou</cp:lastModifiedBy>
  <cp:revision>65</cp:revision>
  <dcterms:created xsi:type="dcterms:W3CDTF">2014-07-16T10:05:13Z</dcterms:created>
  <dcterms:modified xsi:type="dcterms:W3CDTF">2014-07-16T21:07:29Z</dcterms:modified>
</cp:coreProperties>
</file>