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5"/>
  </p:notesMasterIdLst>
  <p:sldIdLst>
    <p:sldId id="256" r:id="rId2"/>
    <p:sldId id="257" r:id="rId3"/>
    <p:sldId id="263" r:id="rId4"/>
    <p:sldId id="258" r:id="rId5"/>
    <p:sldId id="273" r:id="rId6"/>
    <p:sldId id="2076139263" r:id="rId7"/>
    <p:sldId id="2076139264" r:id="rId8"/>
    <p:sldId id="2076139265" r:id="rId9"/>
    <p:sldId id="2076139266" r:id="rId10"/>
    <p:sldId id="2076139267" r:id="rId11"/>
    <p:sldId id="2076139268" r:id="rId12"/>
    <p:sldId id="2076139269" r:id="rId13"/>
    <p:sldId id="2076139270" r:id="rId14"/>
    <p:sldId id="2076139271" r:id="rId15"/>
    <p:sldId id="2076139272" r:id="rId16"/>
    <p:sldId id="2076139273" r:id="rId17"/>
    <p:sldId id="2076139274" r:id="rId18"/>
    <p:sldId id="2076139275" r:id="rId19"/>
    <p:sldId id="2076139276" r:id="rId20"/>
    <p:sldId id="264" r:id="rId21"/>
    <p:sldId id="2076139277" r:id="rId22"/>
    <p:sldId id="269" r:id="rId23"/>
    <p:sldId id="270" r:id="rId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17480"/>
    <a:srgbClr val="01717E"/>
    <a:srgbClr val="017C84"/>
    <a:srgbClr val="51ADB7"/>
    <a:srgbClr val="014D53"/>
    <a:srgbClr val="007684"/>
    <a:srgbClr val="222222"/>
    <a:srgbClr val="EEF7F8"/>
    <a:srgbClr val="F7FBFB"/>
    <a:srgbClr val="F2F8F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8973" autoAdjust="0"/>
    <p:restoredTop sz="86400" autoAdjust="0"/>
  </p:normalViewPr>
  <p:slideViewPr>
    <p:cSldViewPr snapToGrid="0">
      <p:cViewPr varScale="1">
        <p:scale>
          <a:sx n="59" d="100"/>
          <a:sy n="59" d="100"/>
        </p:scale>
        <p:origin x="-66" y="348"/>
      </p:cViewPr>
      <p:guideLst/>
    </p:cSldViewPr>
  </p:slideViewPr>
  <p:outlineViewPr>
    <p:cViewPr>
      <p:scale>
        <a:sx n="33" d="100"/>
        <a:sy n="33" d="100"/>
      </p:scale>
      <p:origin x="0" y="-752"/>
    </p:cViewPr>
  </p:outlineViewPr>
  <p:notesTextViewPr>
    <p:cViewPr>
      <p:scale>
        <a:sx n="1" d="1"/>
        <a:sy n="1" d="1"/>
      </p:scale>
      <p:origin x="0" y="0"/>
    </p:cViewPr>
  </p:notesTextViewPr>
  <p:sorterViewPr>
    <p:cViewPr varScale="1">
      <p:scale>
        <a:sx n="100" d="100"/>
        <a:sy n="100" d="100"/>
      </p:scale>
      <p:origin x="0" y="-8234"/>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5224A5-F0C5-4B72-8135-2FAC1AE300C9}" type="datetimeFigureOut">
              <a:rPr lang="zh-CN" altLang="en-US" smtClean="0"/>
              <a:t>2023/10/2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8AECDA-B852-4CA6-98F9-FDA299AD4FD3}"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封面</a:t>
            </a:r>
          </a:p>
        </p:txBody>
      </p:sp>
      <p:sp>
        <p:nvSpPr>
          <p:cNvPr id="4" name="灯片编号占位符 3"/>
          <p:cNvSpPr>
            <a:spLocks noGrp="1"/>
          </p:cNvSpPr>
          <p:nvPr>
            <p:ph type="sldNum" sz="quarter" idx="10"/>
          </p:nvPr>
        </p:nvSpPr>
        <p:spPr/>
        <p:txBody>
          <a:bodyPr/>
          <a:lstStyle/>
          <a:p>
            <a:fld id="{FC8AECDA-B852-4CA6-98F9-FDA299AD4FD3}"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正文</a:t>
            </a:r>
          </a:p>
        </p:txBody>
      </p:sp>
      <p:sp>
        <p:nvSpPr>
          <p:cNvPr id="4" name="灯片编号占位符 3"/>
          <p:cNvSpPr>
            <a:spLocks noGrp="1"/>
          </p:cNvSpPr>
          <p:nvPr>
            <p:ph type="sldNum" sz="quarter" idx="10"/>
          </p:nvPr>
        </p:nvSpPr>
        <p:spPr/>
        <p:txBody>
          <a:bodyPr/>
          <a:lstStyle/>
          <a:p>
            <a:fld id="{FC8AECDA-B852-4CA6-98F9-FDA299AD4FD3}" type="slidenum">
              <a:rPr lang="zh-CN" altLang="en-US" smtClean="0"/>
              <a:t>10</a:t>
            </a:fld>
            <a:endParaRPr lang="zh-CN" altLang="en-US"/>
          </a:p>
        </p:txBody>
      </p:sp>
    </p:spTree>
    <p:extLst>
      <p:ext uri="{BB962C8B-B14F-4D97-AF65-F5344CB8AC3E}">
        <p14:creationId xmlns:p14="http://schemas.microsoft.com/office/powerpoint/2010/main" val="27550879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正文</a:t>
            </a:r>
          </a:p>
        </p:txBody>
      </p:sp>
      <p:sp>
        <p:nvSpPr>
          <p:cNvPr id="4" name="灯片编号占位符 3"/>
          <p:cNvSpPr>
            <a:spLocks noGrp="1"/>
          </p:cNvSpPr>
          <p:nvPr>
            <p:ph type="sldNum" sz="quarter" idx="10"/>
          </p:nvPr>
        </p:nvSpPr>
        <p:spPr/>
        <p:txBody>
          <a:bodyPr/>
          <a:lstStyle/>
          <a:p>
            <a:fld id="{FC8AECDA-B852-4CA6-98F9-FDA299AD4FD3}" type="slidenum">
              <a:rPr lang="zh-CN" altLang="en-US" smtClean="0"/>
              <a:t>11</a:t>
            </a:fld>
            <a:endParaRPr lang="zh-CN" altLang="en-US"/>
          </a:p>
        </p:txBody>
      </p:sp>
    </p:spTree>
    <p:extLst>
      <p:ext uri="{BB962C8B-B14F-4D97-AF65-F5344CB8AC3E}">
        <p14:creationId xmlns:p14="http://schemas.microsoft.com/office/powerpoint/2010/main" val="24879343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正文</a:t>
            </a:r>
          </a:p>
        </p:txBody>
      </p:sp>
      <p:sp>
        <p:nvSpPr>
          <p:cNvPr id="4" name="灯片编号占位符 3"/>
          <p:cNvSpPr>
            <a:spLocks noGrp="1"/>
          </p:cNvSpPr>
          <p:nvPr>
            <p:ph type="sldNum" sz="quarter" idx="10"/>
          </p:nvPr>
        </p:nvSpPr>
        <p:spPr/>
        <p:txBody>
          <a:bodyPr/>
          <a:lstStyle/>
          <a:p>
            <a:fld id="{FC8AECDA-B852-4CA6-98F9-FDA299AD4FD3}" type="slidenum">
              <a:rPr lang="zh-CN" altLang="en-US" smtClean="0"/>
              <a:t>12</a:t>
            </a:fld>
            <a:endParaRPr lang="zh-CN" altLang="en-US"/>
          </a:p>
        </p:txBody>
      </p:sp>
    </p:spTree>
    <p:extLst>
      <p:ext uri="{BB962C8B-B14F-4D97-AF65-F5344CB8AC3E}">
        <p14:creationId xmlns:p14="http://schemas.microsoft.com/office/powerpoint/2010/main" val="40999741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正文</a:t>
            </a:r>
          </a:p>
        </p:txBody>
      </p:sp>
      <p:sp>
        <p:nvSpPr>
          <p:cNvPr id="4" name="灯片编号占位符 3"/>
          <p:cNvSpPr>
            <a:spLocks noGrp="1"/>
          </p:cNvSpPr>
          <p:nvPr>
            <p:ph type="sldNum" sz="quarter" idx="10"/>
          </p:nvPr>
        </p:nvSpPr>
        <p:spPr/>
        <p:txBody>
          <a:bodyPr/>
          <a:lstStyle/>
          <a:p>
            <a:fld id="{FC8AECDA-B852-4CA6-98F9-FDA299AD4FD3}" type="slidenum">
              <a:rPr lang="zh-CN" altLang="en-US" smtClean="0"/>
              <a:t>13</a:t>
            </a:fld>
            <a:endParaRPr lang="zh-CN" altLang="en-US"/>
          </a:p>
        </p:txBody>
      </p:sp>
    </p:spTree>
    <p:extLst>
      <p:ext uri="{BB962C8B-B14F-4D97-AF65-F5344CB8AC3E}">
        <p14:creationId xmlns:p14="http://schemas.microsoft.com/office/powerpoint/2010/main" val="36576035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正文</a:t>
            </a:r>
          </a:p>
        </p:txBody>
      </p:sp>
      <p:sp>
        <p:nvSpPr>
          <p:cNvPr id="4" name="灯片编号占位符 3"/>
          <p:cNvSpPr>
            <a:spLocks noGrp="1"/>
          </p:cNvSpPr>
          <p:nvPr>
            <p:ph type="sldNum" sz="quarter" idx="10"/>
          </p:nvPr>
        </p:nvSpPr>
        <p:spPr/>
        <p:txBody>
          <a:bodyPr/>
          <a:lstStyle/>
          <a:p>
            <a:fld id="{FC8AECDA-B852-4CA6-98F9-FDA299AD4FD3}" type="slidenum">
              <a:rPr lang="zh-CN" altLang="en-US" smtClean="0"/>
              <a:t>14</a:t>
            </a:fld>
            <a:endParaRPr lang="zh-CN" altLang="en-US"/>
          </a:p>
        </p:txBody>
      </p:sp>
    </p:spTree>
    <p:extLst>
      <p:ext uri="{BB962C8B-B14F-4D97-AF65-F5344CB8AC3E}">
        <p14:creationId xmlns:p14="http://schemas.microsoft.com/office/powerpoint/2010/main" val="412497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正文</a:t>
            </a:r>
          </a:p>
        </p:txBody>
      </p:sp>
      <p:sp>
        <p:nvSpPr>
          <p:cNvPr id="4" name="灯片编号占位符 3"/>
          <p:cNvSpPr>
            <a:spLocks noGrp="1"/>
          </p:cNvSpPr>
          <p:nvPr>
            <p:ph type="sldNum" sz="quarter" idx="10"/>
          </p:nvPr>
        </p:nvSpPr>
        <p:spPr/>
        <p:txBody>
          <a:bodyPr/>
          <a:lstStyle/>
          <a:p>
            <a:fld id="{FC8AECDA-B852-4CA6-98F9-FDA299AD4FD3}" type="slidenum">
              <a:rPr lang="zh-CN" altLang="en-US" smtClean="0"/>
              <a:t>15</a:t>
            </a:fld>
            <a:endParaRPr lang="zh-CN" altLang="en-US"/>
          </a:p>
        </p:txBody>
      </p:sp>
    </p:spTree>
    <p:extLst>
      <p:ext uri="{BB962C8B-B14F-4D97-AF65-F5344CB8AC3E}">
        <p14:creationId xmlns:p14="http://schemas.microsoft.com/office/powerpoint/2010/main" val="5659654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正文</a:t>
            </a:r>
          </a:p>
        </p:txBody>
      </p:sp>
      <p:sp>
        <p:nvSpPr>
          <p:cNvPr id="4" name="灯片编号占位符 3"/>
          <p:cNvSpPr>
            <a:spLocks noGrp="1"/>
          </p:cNvSpPr>
          <p:nvPr>
            <p:ph type="sldNum" sz="quarter" idx="10"/>
          </p:nvPr>
        </p:nvSpPr>
        <p:spPr/>
        <p:txBody>
          <a:bodyPr/>
          <a:lstStyle/>
          <a:p>
            <a:fld id="{FC8AECDA-B852-4CA6-98F9-FDA299AD4FD3}" type="slidenum">
              <a:rPr lang="zh-CN" altLang="en-US" smtClean="0"/>
              <a:t>16</a:t>
            </a:fld>
            <a:endParaRPr lang="zh-CN" altLang="en-US"/>
          </a:p>
        </p:txBody>
      </p:sp>
    </p:spTree>
    <p:extLst>
      <p:ext uri="{BB962C8B-B14F-4D97-AF65-F5344CB8AC3E}">
        <p14:creationId xmlns:p14="http://schemas.microsoft.com/office/powerpoint/2010/main" val="15396233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正文</a:t>
            </a:r>
          </a:p>
        </p:txBody>
      </p:sp>
      <p:sp>
        <p:nvSpPr>
          <p:cNvPr id="4" name="灯片编号占位符 3"/>
          <p:cNvSpPr>
            <a:spLocks noGrp="1"/>
          </p:cNvSpPr>
          <p:nvPr>
            <p:ph type="sldNum" sz="quarter" idx="10"/>
          </p:nvPr>
        </p:nvSpPr>
        <p:spPr/>
        <p:txBody>
          <a:bodyPr/>
          <a:lstStyle/>
          <a:p>
            <a:fld id="{FC8AECDA-B852-4CA6-98F9-FDA299AD4FD3}" type="slidenum">
              <a:rPr lang="zh-CN" altLang="en-US" smtClean="0"/>
              <a:t>17</a:t>
            </a:fld>
            <a:endParaRPr lang="zh-CN" altLang="en-US"/>
          </a:p>
        </p:txBody>
      </p:sp>
    </p:spTree>
    <p:extLst>
      <p:ext uri="{BB962C8B-B14F-4D97-AF65-F5344CB8AC3E}">
        <p14:creationId xmlns:p14="http://schemas.microsoft.com/office/powerpoint/2010/main" val="5076284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正文</a:t>
            </a:r>
          </a:p>
        </p:txBody>
      </p:sp>
      <p:sp>
        <p:nvSpPr>
          <p:cNvPr id="4" name="灯片编号占位符 3"/>
          <p:cNvSpPr>
            <a:spLocks noGrp="1"/>
          </p:cNvSpPr>
          <p:nvPr>
            <p:ph type="sldNum" sz="quarter" idx="10"/>
          </p:nvPr>
        </p:nvSpPr>
        <p:spPr/>
        <p:txBody>
          <a:bodyPr/>
          <a:lstStyle/>
          <a:p>
            <a:fld id="{FC8AECDA-B852-4CA6-98F9-FDA299AD4FD3}" type="slidenum">
              <a:rPr lang="zh-CN" altLang="en-US" smtClean="0"/>
              <a:t>18</a:t>
            </a:fld>
            <a:endParaRPr lang="zh-CN" altLang="en-US"/>
          </a:p>
        </p:txBody>
      </p:sp>
    </p:spTree>
    <p:extLst>
      <p:ext uri="{BB962C8B-B14F-4D97-AF65-F5344CB8AC3E}">
        <p14:creationId xmlns:p14="http://schemas.microsoft.com/office/powerpoint/2010/main" val="6886907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正文</a:t>
            </a:r>
          </a:p>
        </p:txBody>
      </p:sp>
      <p:sp>
        <p:nvSpPr>
          <p:cNvPr id="4" name="灯片编号占位符 3"/>
          <p:cNvSpPr>
            <a:spLocks noGrp="1"/>
          </p:cNvSpPr>
          <p:nvPr>
            <p:ph type="sldNum" sz="quarter" idx="10"/>
          </p:nvPr>
        </p:nvSpPr>
        <p:spPr/>
        <p:txBody>
          <a:bodyPr/>
          <a:lstStyle/>
          <a:p>
            <a:fld id="{FC8AECDA-B852-4CA6-98F9-FDA299AD4FD3}" type="slidenum">
              <a:rPr lang="zh-CN" altLang="en-US" smtClean="0"/>
              <a:t>19</a:t>
            </a:fld>
            <a:endParaRPr lang="zh-CN" altLang="en-US"/>
          </a:p>
        </p:txBody>
      </p:sp>
    </p:spTree>
    <p:extLst>
      <p:ext uri="{BB962C8B-B14F-4D97-AF65-F5344CB8AC3E}">
        <p14:creationId xmlns:p14="http://schemas.microsoft.com/office/powerpoint/2010/main" val="25236856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章节页</a:t>
            </a:r>
            <a:endParaRPr lang="en-US" altLang="zh-CN" dirty="0"/>
          </a:p>
        </p:txBody>
      </p:sp>
      <p:sp>
        <p:nvSpPr>
          <p:cNvPr id="4" name="灯片编号占位符 3"/>
          <p:cNvSpPr>
            <a:spLocks noGrp="1"/>
          </p:cNvSpPr>
          <p:nvPr>
            <p:ph type="sldNum" sz="quarter" idx="10"/>
          </p:nvPr>
        </p:nvSpPr>
        <p:spPr/>
        <p:txBody>
          <a:bodyPr/>
          <a:lstStyle/>
          <a:p>
            <a:fld id="{FC8AECDA-B852-4CA6-98F9-FDA299AD4FD3}"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延伸阅读</a:t>
            </a:r>
          </a:p>
        </p:txBody>
      </p:sp>
      <p:sp>
        <p:nvSpPr>
          <p:cNvPr id="4" name="灯片编号占位符 3"/>
          <p:cNvSpPr>
            <a:spLocks noGrp="1"/>
          </p:cNvSpPr>
          <p:nvPr>
            <p:ph type="sldNum" sz="quarter" idx="10"/>
          </p:nvPr>
        </p:nvSpPr>
        <p:spPr/>
        <p:txBody>
          <a:bodyPr/>
          <a:lstStyle/>
          <a:p>
            <a:fld id="{FC8AECDA-B852-4CA6-98F9-FDA299AD4FD3}" type="slidenum">
              <a:rPr lang="zh-CN" altLang="en-US" smtClean="0"/>
              <a:t>20</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延伸阅读</a:t>
            </a:r>
          </a:p>
        </p:txBody>
      </p:sp>
      <p:sp>
        <p:nvSpPr>
          <p:cNvPr id="4" name="灯片编号占位符 3"/>
          <p:cNvSpPr>
            <a:spLocks noGrp="1"/>
          </p:cNvSpPr>
          <p:nvPr>
            <p:ph type="sldNum" sz="quarter" idx="10"/>
          </p:nvPr>
        </p:nvSpPr>
        <p:spPr/>
        <p:txBody>
          <a:bodyPr/>
          <a:lstStyle/>
          <a:p>
            <a:fld id="{FC8AECDA-B852-4CA6-98F9-FDA299AD4FD3}" type="slidenum">
              <a:rPr lang="zh-CN" altLang="en-US" smtClean="0"/>
              <a:t>21</a:t>
            </a:fld>
            <a:endParaRPr lang="zh-CN" altLang="en-US"/>
          </a:p>
        </p:txBody>
      </p:sp>
    </p:spTree>
    <p:extLst>
      <p:ext uri="{BB962C8B-B14F-4D97-AF65-F5344CB8AC3E}">
        <p14:creationId xmlns:p14="http://schemas.microsoft.com/office/powerpoint/2010/main" val="34553216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本章小结</a:t>
            </a:r>
          </a:p>
        </p:txBody>
      </p:sp>
      <p:sp>
        <p:nvSpPr>
          <p:cNvPr id="4" name="灯片编号占位符 3"/>
          <p:cNvSpPr>
            <a:spLocks noGrp="1"/>
          </p:cNvSpPr>
          <p:nvPr>
            <p:ph type="sldNum" sz="quarter" idx="10"/>
          </p:nvPr>
        </p:nvSpPr>
        <p:spPr/>
        <p:txBody>
          <a:bodyPr/>
          <a:lstStyle/>
          <a:p>
            <a:fld id="{FC8AECDA-B852-4CA6-98F9-FDA299AD4FD3}" type="slidenum">
              <a:rPr lang="zh-CN" altLang="en-US" smtClean="0"/>
              <a:t>22</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结语</a:t>
            </a:r>
            <a:endParaRPr lang="en-US" altLang="zh-CN" dirty="0"/>
          </a:p>
        </p:txBody>
      </p:sp>
      <p:sp>
        <p:nvSpPr>
          <p:cNvPr id="4" name="灯片编号占位符 3"/>
          <p:cNvSpPr>
            <a:spLocks noGrp="1"/>
          </p:cNvSpPr>
          <p:nvPr>
            <p:ph type="sldNum" sz="quarter" idx="10"/>
          </p:nvPr>
        </p:nvSpPr>
        <p:spPr/>
        <p:txBody>
          <a:bodyPr/>
          <a:lstStyle/>
          <a:p>
            <a:fld id="{FC8AECDA-B852-4CA6-98F9-FDA299AD4FD3}" type="slidenum">
              <a:rPr lang="zh-CN" altLang="en-US" smtClean="0"/>
              <a:t>23</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知识卡片</a:t>
            </a:r>
          </a:p>
        </p:txBody>
      </p:sp>
      <p:sp>
        <p:nvSpPr>
          <p:cNvPr id="4" name="灯片编号占位符 3"/>
          <p:cNvSpPr>
            <a:spLocks noGrp="1"/>
          </p:cNvSpPr>
          <p:nvPr>
            <p:ph type="sldNum" sz="quarter" idx="10"/>
          </p:nvPr>
        </p:nvSpPr>
        <p:spPr/>
        <p:txBody>
          <a:bodyPr/>
          <a:lstStyle/>
          <a:p>
            <a:fld id="{FC8AECDA-B852-4CA6-98F9-FDA299AD4FD3}"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目录</a:t>
            </a:r>
          </a:p>
        </p:txBody>
      </p:sp>
      <p:sp>
        <p:nvSpPr>
          <p:cNvPr id="4" name="灯片编号占位符 3"/>
          <p:cNvSpPr>
            <a:spLocks noGrp="1"/>
          </p:cNvSpPr>
          <p:nvPr>
            <p:ph type="sldNum" sz="quarter" idx="10"/>
          </p:nvPr>
        </p:nvSpPr>
        <p:spPr/>
        <p:txBody>
          <a:bodyPr/>
          <a:lstStyle/>
          <a:p>
            <a:fld id="{FC8AECDA-B852-4CA6-98F9-FDA299AD4FD3}"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正文</a:t>
            </a:r>
          </a:p>
        </p:txBody>
      </p:sp>
      <p:sp>
        <p:nvSpPr>
          <p:cNvPr id="4" name="灯片编号占位符 3"/>
          <p:cNvSpPr>
            <a:spLocks noGrp="1"/>
          </p:cNvSpPr>
          <p:nvPr>
            <p:ph type="sldNum" sz="quarter" idx="10"/>
          </p:nvPr>
        </p:nvSpPr>
        <p:spPr/>
        <p:txBody>
          <a:bodyPr/>
          <a:lstStyle/>
          <a:p>
            <a:fld id="{FC8AECDA-B852-4CA6-98F9-FDA299AD4FD3}" type="slidenum">
              <a:rPr lang="zh-CN" altLang="en-US" smtClean="0"/>
              <a:t>5</a:t>
            </a:fld>
            <a:endParaRPr lang="zh-CN" altLang="en-US"/>
          </a:p>
        </p:txBody>
      </p:sp>
    </p:spTree>
    <p:extLst>
      <p:ext uri="{BB962C8B-B14F-4D97-AF65-F5344CB8AC3E}">
        <p14:creationId xmlns:p14="http://schemas.microsoft.com/office/powerpoint/2010/main" val="15660134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正文</a:t>
            </a:r>
          </a:p>
        </p:txBody>
      </p:sp>
      <p:sp>
        <p:nvSpPr>
          <p:cNvPr id="4" name="灯片编号占位符 3"/>
          <p:cNvSpPr>
            <a:spLocks noGrp="1"/>
          </p:cNvSpPr>
          <p:nvPr>
            <p:ph type="sldNum" sz="quarter" idx="10"/>
          </p:nvPr>
        </p:nvSpPr>
        <p:spPr/>
        <p:txBody>
          <a:bodyPr/>
          <a:lstStyle/>
          <a:p>
            <a:fld id="{FC8AECDA-B852-4CA6-98F9-FDA299AD4FD3}" type="slidenum">
              <a:rPr lang="zh-CN" altLang="en-US" smtClean="0"/>
              <a:t>6</a:t>
            </a:fld>
            <a:endParaRPr lang="zh-CN" altLang="en-US"/>
          </a:p>
        </p:txBody>
      </p:sp>
    </p:spTree>
    <p:extLst>
      <p:ext uri="{BB962C8B-B14F-4D97-AF65-F5344CB8AC3E}">
        <p14:creationId xmlns:p14="http://schemas.microsoft.com/office/powerpoint/2010/main" val="18505011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正文</a:t>
            </a:r>
          </a:p>
        </p:txBody>
      </p:sp>
      <p:sp>
        <p:nvSpPr>
          <p:cNvPr id="4" name="灯片编号占位符 3"/>
          <p:cNvSpPr>
            <a:spLocks noGrp="1"/>
          </p:cNvSpPr>
          <p:nvPr>
            <p:ph type="sldNum" sz="quarter" idx="10"/>
          </p:nvPr>
        </p:nvSpPr>
        <p:spPr/>
        <p:txBody>
          <a:bodyPr/>
          <a:lstStyle/>
          <a:p>
            <a:fld id="{FC8AECDA-B852-4CA6-98F9-FDA299AD4FD3}" type="slidenum">
              <a:rPr lang="zh-CN" altLang="en-US" smtClean="0"/>
              <a:t>7</a:t>
            </a:fld>
            <a:endParaRPr lang="zh-CN" altLang="en-US"/>
          </a:p>
        </p:txBody>
      </p:sp>
    </p:spTree>
    <p:extLst>
      <p:ext uri="{BB962C8B-B14F-4D97-AF65-F5344CB8AC3E}">
        <p14:creationId xmlns:p14="http://schemas.microsoft.com/office/powerpoint/2010/main" val="39802166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正文</a:t>
            </a:r>
          </a:p>
        </p:txBody>
      </p:sp>
      <p:sp>
        <p:nvSpPr>
          <p:cNvPr id="4" name="灯片编号占位符 3"/>
          <p:cNvSpPr>
            <a:spLocks noGrp="1"/>
          </p:cNvSpPr>
          <p:nvPr>
            <p:ph type="sldNum" sz="quarter" idx="10"/>
          </p:nvPr>
        </p:nvSpPr>
        <p:spPr/>
        <p:txBody>
          <a:bodyPr/>
          <a:lstStyle/>
          <a:p>
            <a:fld id="{FC8AECDA-B852-4CA6-98F9-FDA299AD4FD3}" type="slidenum">
              <a:rPr lang="zh-CN" altLang="en-US" smtClean="0"/>
              <a:t>8</a:t>
            </a:fld>
            <a:endParaRPr lang="zh-CN" altLang="en-US"/>
          </a:p>
        </p:txBody>
      </p:sp>
    </p:spTree>
    <p:extLst>
      <p:ext uri="{BB962C8B-B14F-4D97-AF65-F5344CB8AC3E}">
        <p14:creationId xmlns:p14="http://schemas.microsoft.com/office/powerpoint/2010/main" val="25542025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正文</a:t>
            </a:r>
          </a:p>
        </p:txBody>
      </p:sp>
      <p:sp>
        <p:nvSpPr>
          <p:cNvPr id="4" name="灯片编号占位符 3"/>
          <p:cNvSpPr>
            <a:spLocks noGrp="1"/>
          </p:cNvSpPr>
          <p:nvPr>
            <p:ph type="sldNum" sz="quarter" idx="10"/>
          </p:nvPr>
        </p:nvSpPr>
        <p:spPr/>
        <p:txBody>
          <a:bodyPr/>
          <a:lstStyle/>
          <a:p>
            <a:fld id="{FC8AECDA-B852-4CA6-98F9-FDA299AD4FD3}" type="slidenum">
              <a:rPr lang="zh-CN" altLang="en-US" smtClean="0"/>
              <a:t>9</a:t>
            </a:fld>
            <a:endParaRPr lang="zh-CN" altLang="en-US"/>
          </a:p>
        </p:txBody>
      </p:sp>
    </p:spTree>
    <p:extLst>
      <p:ext uri="{BB962C8B-B14F-4D97-AF65-F5344CB8AC3E}">
        <p14:creationId xmlns:p14="http://schemas.microsoft.com/office/powerpoint/2010/main" val="31843046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结语">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289530" y="6483551"/>
            <a:ext cx="1612940" cy="239914"/>
          </a:xfrm>
          <a:prstGeom prst="rect">
            <a:avLst/>
          </a:prstGeom>
        </p:spPr>
      </p:pic>
      <p:cxnSp>
        <p:nvCxnSpPr>
          <p:cNvPr id="3" name="直接连接符 2"/>
          <p:cNvCxnSpPr/>
          <p:nvPr userDrawn="1"/>
        </p:nvCxnSpPr>
        <p:spPr>
          <a:xfrm flipH="1">
            <a:off x="333915" y="6603508"/>
            <a:ext cx="4674965" cy="0"/>
          </a:xfrm>
          <a:prstGeom prst="line">
            <a:avLst/>
          </a:prstGeom>
          <a:ln>
            <a:solidFill>
              <a:srgbClr val="00ABA5"/>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userDrawn="1"/>
        </p:nvCxnSpPr>
        <p:spPr>
          <a:xfrm flipH="1">
            <a:off x="7181755" y="6603508"/>
            <a:ext cx="4674965" cy="0"/>
          </a:xfrm>
          <a:prstGeom prst="line">
            <a:avLst/>
          </a:prstGeom>
          <a:ln>
            <a:solidFill>
              <a:srgbClr val="00ABA5"/>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一">
    <p:bg>
      <p:bgPr>
        <a:solidFill>
          <a:schemeClr val="bg1"/>
        </a:solidFill>
        <a:effectLst/>
      </p:bgPr>
    </p:bg>
    <p:spTree>
      <p:nvGrpSpPr>
        <p:cNvPr id="1" name=""/>
        <p:cNvGrpSpPr/>
        <p:nvPr/>
      </p:nvGrpSpPr>
      <p:grpSpPr>
        <a:xfrm>
          <a:off x="0" y="0"/>
          <a:ext cx="0" cy="0"/>
          <a:chOff x="0" y="0"/>
          <a:chExt cx="0" cy="0"/>
        </a:xfrm>
      </p:grpSpPr>
      <p:sp>
        <p:nvSpPr>
          <p:cNvPr id="7" name="文本框 6"/>
          <p:cNvSpPr txBox="1"/>
          <p:nvPr userDrawn="1"/>
        </p:nvSpPr>
        <p:spPr>
          <a:xfrm>
            <a:off x="8754004" y="255456"/>
            <a:ext cx="3216924" cy="276999"/>
          </a:xfrm>
          <a:prstGeom prst="rect">
            <a:avLst/>
          </a:prstGeom>
          <a:noFill/>
        </p:spPr>
        <p:txBody>
          <a:bodyPr wrap="square" rtlCol="0">
            <a:spAutoFit/>
          </a:bodyPr>
          <a:lstStyle/>
          <a:p>
            <a:pPr algn="r"/>
            <a:r>
              <a:rPr lang="zh-CN" altLang="en-US" sz="1200" spc="120" dirty="0">
                <a:solidFill>
                  <a:schemeClr val="bg1">
                    <a:lumMod val="65000"/>
                  </a:schemeClr>
                </a:solidFill>
                <a:latin typeface="微软雅黑" panose="020B0503020204020204" pitchFamily="34" charset="-122"/>
                <a:ea typeface="微软雅黑" panose="020B0503020204020204" pitchFamily="34" charset="-122"/>
              </a:rPr>
              <a:t>人工智能引论</a:t>
            </a:r>
            <a:endParaRPr lang="zh-CN" altLang="zh-CN" sz="1200" spc="120" dirty="0">
              <a:solidFill>
                <a:schemeClr val="bg1">
                  <a:lumMod val="65000"/>
                </a:schemeClr>
              </a:solidFill>
              <a:latin typeface="微软雅黑" panose="020B0503020204020204" pitchFamily="34" charset="-122"/>
              <a:ea typeface="微软雅黑" panose="020B0503020204020204" pitchFamily="34" charset="-122"/>
            </a:endParaRPr>
          </a:p>
        </p:txBody>
      </p:sp>
      <p:grpSp>
        <p:nvGrpSpPr>
          <p:cNvPr id="9" name="组合 8"/>
          <p:cNvGrpSpPr/>
          <p:nvPr userDrawn="1"/>
        </p:nvGrpSpPr>
        <p:grpSpPr>
          <a:xfrm>
            <a:off x="333915" y="84221"/>
            <a:ext cx="531773" cy="420912"/>
            <a:chOff x="218722" y="105704"/>
            <a:chExt cx="573744" cy="454133"/>
          </a:xfrm>
        </p:grpSpPr>
        <p:grpSp>
          <p:nvGrpSpPr>
            <p:cNvPr id="3" name="组合 2"/>
            <p:cNvGrpSpPr/>
            <p:nvPr userDrawn="1"/>
          </p:nvGrpSpPr>
          <p:grpSpPr>
            <a:xfrm>
              <a:off x="218722" y="105704"/>
              <a:ext cx="490325" cy="454133"/>
              <a:chOff x="6175344" y="342254"/>
              <a:chExt cx="7803037" cy="7227071"/>
            </a:xfrm>
          </p:grpSpPr>
          <p:sp>
            <p:nvSpPr>
              <p:cNvPr id="4" name="六边形 3"/>
              <p:cNvSpPr/>
              <p:nvPr/>
            </p:nvSpPr>
            <p:spPr>
              <a:xfrm rot="5400000">
                <a:off x="5847446" y="670152"/>
                <a:ext cx="7227071" cy="6571275"/>
              </a:xfrm>
              <a:prstGeom prst="hexagon">
                <a:avLst>
                  <a:gd name="adj" fmla="val 30493"/>
                  <a:gd name="vf" fmla="val 115470"/>
                </a:avLst>
              </a:prstGeom>
              <a:gradFill>
                <a:gsLst>
                  <a:gs pos="87000">
                    <a:srgbClr val="00ABA5"/>
                  </a:gs>
                  <a:gs pos="57000">
                    <a:srgbClr val="007684"/>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平行四边形 4"/>
              <p:cNvSpPr/>
              <p:nvPr/>
            </p:nvSpPr>
            <p:spPr>
              <a:xfrm rot="19714174">
                <a:off x="8249707" y="3214634"/>
                <a:ext cx="5728674" cy="3087560"/>
              </a:xfrm>
              <a:prstGeom prst="parallelogram">
                <a:avLst>
                  <a:gd name="adj" fmla="val 61032"/>
                </a:avLst>
              </a:prstGeom>
              <a:solidFill>
                <a:srgbClr val="00AB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平行四边形 7"/>
            <p:cNvSpPr/>
            <p:nvPr userDrawn="1"/>
          </p:nvSpPr>
          <p:spPr>
            <a:xfrm rot="19714174">
              <a:off x="432489" y="310360"/>
              <a:ext cx="359977" cy="194015"/>
            </a:xfrm>
            <a:prstGeom prst="parallelogram">
              <a:avLst>
                <a:gd name="adj" fmla="val 6103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0" name="图片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289530" y="6483551"/>
            <a:ext cx="1612940" cy="239914"/>
          </a:xfrm>
          <a:prstGeom prst="rect">
            <a:avLst/>
          </a:prstGeom>
        </p:spPr>
      </p:pic>
      <p:cxnSp>
        <p:nvCxnSpPr>
          <p:cNvPr id="13" name="直接连接符 12"/>
          <p:cNvCxnSpPr/>
          <p:nvPr userDrawn="1"/>
        </p:nvCxnSpPr>
        <p:spPr>
          <a:xfrm flipH="1">
            <a:off x="333915" y="6603508"/>
            <a:ext cx="4674965" cy="0"/>
          </a:xfrm>
          <a:prstGeom prst="line">
            <a:avLst/>
          </a:prstGeom>
          <a:ln>
            <a:solidFill>
              <a:srgbClr val="00ABA5"/>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userDrawn="1"/>
        </p:nvCxnSpPr>
        <p:spPr>
          <a:xfrm flipH="1">
            <a:off x="7181755" y="6603508"/>
            <a:ext cx="4674965" cy="0"/>
          </a:xfrm>
          <a:prstGeom prst="line">
            <a:avLst/>
          </a:prstGeom>
          <a:ln>
            <a:solidFill>
              <a:srgbClr val="00ABA5"/>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2.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7684"/>
        </a:solidFill>
        <a:effectLst/>
      </p:bgPr>
    </p:bg>
    <p:spTree>
      <p:nvGrpSpPr>
        <p:cNvPr id="1" name=""/>
        <p:cNvGrpSpPr/>
        <p:nvPr/>
      </p:nvGrpSpPr>
      <p:grpSpPr>
        <a:xfrm>
          <a:off x="0" y="0"/>
          <a:ext cx="0" cy="0"/>
          <a:chOff x="0" y="0"/>
          <a:chExt cx="0" cy="0"/>
        </a:xfrm>
      </p:grpSpPr>
      <p:pic>
        <p:nvPicPr>
          <p:cNvPr id="18" name="图片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 y="-46319"/>
            <a:ext cx="12192000" cy="5716503"/>
          </a:xfrm>
          <a:prstGeom prst="rect">
            <a:avLst/>
          </a:prstGeom>
        </p:spPr>
      </p:pic>
      <p:pic>
        <p:nvPicPr>
          <p:cNvPr id="17" name="图片 16"/>
          <p:cNvPicPr>
            <a:picLocks noChangeAspect="1"/>
          </p:cNvPicPr>
          <p:nvPr/>
        </p:nvPicPr>
        <p:blipFill rotWithShape="1">
          <a:blip r:embed="rId3" cstate="print">
            <a:extLst>
              <a:ext uri="{28A0092B-C50C-407E-A947-70E740481C1C}">
                <a14:useLocalDpi xmlns:a14="http://schemas.microsoft.com/office/drawing/2010/main" val="0"/>
              </a:ext>
            </a:extLst>
          </a:blip>
          <a:srcRect l="7288" t="60187" r="62545" b="13687"/>
          <a:stretch>
            <a:fillRect/>
          </a:stretch>
        </p:blipFill>
        <p:spPr>
          <a:xfrm flipH="1" flipV="1">
            <a:off x="8544560" y="5394960"/>
            <a:ext cx="3677920" cy="1493520"/>
          </a:xfrm>
          <a:prstGeom prst="rect">
            <a:avLst/>
          </a:prstGeom>
        </p:spPr>
      </p:pic>
      <p:pic>
        <p:nvPicPr>
          <p:cNvPr id="15" name="图片 14"/>
          <p:cNvPicPr>
            <a:picLocks noChangeAspect="1"/>
          </p:cNvPicPr>
          <p:nvPr/>
        </p:nvPicPr>
        <p:blipFill rotWithShape="1">
          <a:blip r:embed="rId3" cstate="print">
            <a:extLst>
              <a:ext uri="{28A0092B-C50C-407E-A947-70E740481C1C}">
                <a14:useLocalDpi xmlns:a14="http://schemas.microsoft.com/office/drawing/2010/main" val="0"/>
              </a:ext>
            </a:extLst>
          </a:blip>
          <a:srcRect l="24826" b="55447"/>
          <a:stretch>
            <a:fillRect/>
          </a:stretch>
        </p:blipFill>
        <p:spPr>
          <a:xfrm>
            <a:off x="-132080" y="4453337"/>
            <a:ext cx="9165288" cy="2546903"/>
          </a:xfrm>
          <a:prstGeom prst="rect">
            <a:avLst/>
          </a:prstGeom>
        </p:spPr>
      </p:pic>
      <p:grpSp>
        <p:nvGrpSpPr>
          <p:cNvPr id="12" name="组合 11"/>
          <p:cNvGrpSpPr/>
          <p:nvPr/>
        </p:nvGrpSpPr>
        <p:grpSpPr>
          <a:xfrm>
            <a:off x="-905689" y="342255"/>
            <a:ext cx="14873910" cy="7227071"/>
            <a:chOff x="2275139" y="1708487"/>
            <a:chExt cx="7788686" cy="3784438"/>
          </a:xfrm>
        </p:grpSpPr>
        <p:sp>
          <p:nvSpPr>
            <p:cNvPr id="9" name="六边形 8"/>
            <p:cNvSpPr/>
            <p:nvPr/>
          </p:nvSpPr>
          <p:spPr>
            <a:xfrm rot="5400000">
              <a:off x="5811401" y="1880190"/>
              <a:ext cx="3784438" cy="3441032"/>
            </a:xfrm>
            <a:prstGeom prst="hexagon">
              <a:avLst>
                <a:gd name="adj" fmla="val 30493"/>
                <a:gd name="vf" fmla="val 115470"/>
              </a:avLst>
            </a:prstGeom>
            <a:gradFill>
              <a:gsLst>
                <a:gs pos="77000">
                  <a:srgbClr val="016773"/>
                </a:gs>
                <a:gs pos="100000">
                  <a:srgbClr val="007684"/>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平行四边形 9"/>
            <p:cNvSpPr/>
            <p:nvPr/>
          </p:nvSpPr>
          <p:spPr>
            <a:xfrm rot="19714174">
              <a:off x="7064019" y="3212601"/>
              <a:ext cx="2999806" cy="1616793"/>
            </a:xfrm>
            <a:prstGeom prst="parallelogram">
              <a:avLst>
                <a:gd name="adj" fmla="val 61032"/>
              </a:avLst>
            </a:prstGeom>
            <a:solidFill>
              <a:srgbClr val="00AB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单圆角矩形 10"/>
            <p:cNvSpPr/>
            <p:nvPr/>
          </p:nvSpPr>
          <p:spPr>
            <a:xfrm>
              <a:off x="2275139" y="3590090"/>
              <a:ext cx="5733603" cy="45719"/>
            </a:xfrm>
            <a:prstGeom prst="round1Rect">
              <a:avLst/>
            </a:prstGeom>
            <a:solidFill>
              <a:srgbClr val="00AB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文本框 3"/>
          <p:cNvSpPr txBox="1"/>
          <p:nvPr/>
        </p:nvSpPr>
        <p:spPr>
          <a:xfrm>
            <a:off x="2727158" y="2057400"/>
            <a:ext cx="6737684" cy="1015663"/>
          </a:xfrm>
          <a:prstGeom prst="rect">
            <a:avLst/>
          </a:prstGeom>
          <a:noFill/>
        </p:spPr>
        <p:txBody>
          <a:bodyPr wrap="square" rtlCol="0">
            <a:spAutoFit/>
          </a:bodyPr>
          <a:lstStyle/>
          <a:p>
            <a:pPr algn="ctr"/>
            <a:r>
              <a:rPr lang="zh-CN" altLang="en-US" sz="6000" b="1" dirty="0">
                <a:solidFill>
                  <a:schemeClr val="bg1"/>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rPr>
              <a:t>人工智能引论</a:t>
            </a:r>
          </a:p>
        </p:txBody>
      </p:sp>
      <p:sp>
        <p:nvSpPr>
          <p:cNvPr id="5" name="文本框 4"/>
          <p:cNvSpPr txBox="1"/>
          <p:nvPr/>
        </p:nvSpPr>
        <p:spPr>
          <a:xfrm>
            <a:off x="1598664" y="342255"/>
            <a:ext cx="3015569" cy="609398"/>
          </a:xfrm>
          <a:prstGeom prst="rect">
            <a:avLst/>
          </a:prstGeom>
          <a:noFill/>
        </p:spPr>
        <p:txBody>
          <a:bodyPr wrap="none" rtlCol="0">
            <a:spAutoFit/>
          </a:bodyPr>
          <a:lstStyle/>
          <a:p>
            <a:pPr>
              <a:lnSpc>
                <a:spcPct val="120000"/>
              </a:lnSpc>
            </a:pPr>
            <a:r>
              <a:rPr lang="zh-CN" altLang="en-US" sz="1400" dirty="0">
                <a:solidFill>
                  <a:schemeClr val="bg1"/>
                </a:solidFill>
                <a:latin typeface="微软雅黑" panose="020B0503020204020204" pitchFamily="34" charset="-122"/>
                <a:ea typeface="微软雅黑" panose="020B0503020204020204" pitchFamily="34" charset="-122"/>
              </a:rPr>
              <a:t>计算机领域本科教育教学改革试点</a:t>
            </a:r>
            <a:endParaRPr lang="en-US" altLang="zh-CN" sz="1400" dirty="0">
              <a:solidFill>
                <a:schemeClr val="bg1"/>
              </a:solidFill>
              <a:latin typeface="微软雅黑" panose="020B0503020204020204" pitchFamily="34" charset="-122"/>
              <a:ea typeface="微软雅黑" panose="020B0503020204020204" pitchFamily="34" charset="-122"/>
            </a:endParaRPr>
          </a:p>
          <a:p>
            <a:pPr>
              <a:lnSpc>
                <a:spcPct val="120000"/>
              </a:lnSpc>
            </a:pPr>
            <a:r>
              <a:rPr lang="zh-CN" altLang="en-US" sz="1400" dirty="0">
                <a:solidFill>
                  <a:schemeClr val="bg1"/>
                </a:solidFill>
                <a:latin typeface="微软雅黑" panose="020B0503020204020204" pitchFamily="34" charset="-122"/>
                <a:ea typeface="微软雅黑" panose="020B0503020204020204" pitchFamily="34" charset="-122"/>
              </a:rPr>
              <a:t>工作计划（“</a:t>
            </a:r>
            <a:r>
              <a:rPr lang="en-US" altLang="zh-CN" sz="1400" dirty="0">
                <a:solidFill>
                  <a:schemeClr val="bg1"/>
                </a:solidFill>
                <a:latin typeface="微软雅黑" panose="020B0503020204020204" pitchFamily="34" charset="-122"/>
                <a:ea typeface="微软雅黑" panose="020B0503020204020204" pitchFamily="34" charset="-122"/>
              </a:rPr>
              <a:t>101</a:t>
            </a:r>
            <a:r>
              <a:rPr lang="zh-CN" altLang="en-US" sz="1400" dirty="0">
                <a:solidFill>
                  <a:schemeClr val="bg1"/>
                </a:solidFill>
                <a:latin typeface="微软雅黑" panose="020B0503020204020204" pitchFamily="34" charset="-122"/>
                <a:ea typeface="微软雅黑" panose="020B0503020204020204" pitchFamily="34" charset="-122"/>
              </a:rPr>
              <a:t>计划”）研究成果</a:t>
            </a:r>
            <a:endParaRPr lang="zh-CN" altLang="en-US" dirty="0">
              <a:solidFill>
                <a:schemeClr val="bg1"/>
              </a:solidFill>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0865" y="231750"/>
            <a:ext cx="701051" cy="808481"/>
          </a:xfrm>
          <a:prstGeom prst="rect">
            <a:avLst/>
          </a:prstGeom>
        </p:spPr>
      </p:pic>
      <p:sp>
        <p:nvSpPr>
          <p:cNvPr id="7" name="文本框 6"/>
          <p:cNvSpPr txBox="1"/>
          <p:nvPr/>
        </p:nvSpPr>
        <p:spPr>
          <a:xfrm>
            <a:off x="5269479" y="4299065"/>
            <a:ext cx="1653043" cy="430374"/>
          </a:xfrm>
          <a:prstGeom prst="rect">
            <a:avLst/>
          </a:prstGeom>
          <a:noFill/>
        </p:spPr>
        <p:txBody>
          <a:bodyPr wrap="square" rtlCol="0">
            <a:spAutoFit/>
          </a:bodyPr>
          <a:lstStyle/>
          <a:p>
            <a:pPr marL="0" lvl="1" algn="ctr">
              <a:lnSpc>
                <a:spcPct val="120000"/>
              </a:lnSpc>
            </a:pPr>
            <a:r>
              <a:rPr lang="zh-CN" altLang="en-US" sz="2000" spc="3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吴飞</a:t>
            </a:r>
          </a:p>
        </p:txBody>
      </p:sp>
      <p:sp>
        <p:nvSpPr>
          <p:cNvPr id="8" name="文本框 7"/>
          <p:cNvSpPr txBox="1"/>
          <p:nvPr/>
        </p:nvSpPr>
        <p:spPr>
          <a:xfrm>
            <a:off x="3546133" y="4941202"/>
            <a:ext cx="5099734" cy="728982"/>
          </a:xfrm>
          <a:prstGeom prst="rect">
            <a:avLst/>
          </a:prstGeom>
          <a:noFill/>
        </p:spPr>
        <p:txBody>
          <a:bodyPr wrap="square" rtlCol="0">
            <a:spAutoFit/>
          </a:bodyPr>
          <a:lstStyle/>
          <a:p>
            <a:pPr marL="0" lvl="1" algn="ctr">
              <a:lnSpc>
                <a:spcPct val="120000"/>
              </a:lnSpc>
            </a:pPr>
            <a:r>
              <a:rPr lang="zh-CN" altLang="en-US" spc="3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浙江大学计算机学院</a:t>
            </a:r>
            <a:endParaRPr lang="en-US" altLang="zh-CN" spc="3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p>
            <a:pPr marL="0" lvl="1" algn="ctr">
              <a:lnSpc>
                <a:spcPct val="120000"/>
              </a:lnSpc>
            </a:pPr>
            <a:r>
              <a:rPr lang="zh-CN" altLang="en-US" spc="3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浙江大学人工智能研究所</a:t>
            </a:r>
          </a:p>
        </p:txBody>
      </p:sp>
      <p:sp>
        <p:nvSpPr>
          <p:cNvPr id="19" name="文本框 18"/>
          <p:cNvSpPr txBox="1"/>
          <p:nvPr/>
        </p:nvSpPr>
        <p:spPr>
          <a:xfrm rot="1849986">
            <a:off x="8195789" y="49084"/>
            <a:ext cx="4944370" cy="2163608"/>
          </a:xfrm>
          <a:prstGeom prst="rect">
            <a:avLst/>
          </a:prstGeom>
          <a:noFill/>
        </p:spPr>
        <p:txBody>
          <a:bodyPr wrap="square" rtlCol="0">
            <a:noAutofit/>
            <a:scene3d>
              <a:camera prst="isometricTopUp">
                <a:rot lat="19176265" lon="2388000" rev="19890000"/>
              </a:camera>
              <a:lightRig rig="threePt" dir="t"/>
            </a:scene3d>
          </a:bodyPr>
          <a:lstStyle/>
          <a:p>
            <a:pPr algn="ctr"/>
            <a:r>
              <a:rPr lang="en-US" altLang="zh-CN" sz="19900" b="1" dirty="0">
                <a:gradFill>
                  <a:gsLst>
                    <a:gs pos="30000">
                      <a:srgbClr val="007684"/>
                    </a:gs>
                    <a:gs pos="83000">
                      <a:srgbClr val="016773"/>
                    </a:gs>
                  </a:gsLst>
                  <a:lin ang="5400000" scaled="0"/>
                </a:gradFill>
                <a:latin typeface="Bauhaus 93" panose="04030905020B02020C02" pitchFamily="82" charset="0"/>
                <a:ea typeface="Segoe UI Black" panose="020B0A02040204020203" pitchFamily="34" charset="0"/>
              </a:rPr>
              <a:t>101</a:t>
            </a:r>
            <a:endParaRPr lang="zh-CN" altLang="en-US" sz="19900" b="1" dirty="0">
              <a:gradFill>
                <a:gsLst>
                  <a:gs pos="30000">
                    <a:srgbClr val="007684"/>
                  </a:gs>
                  <a:gs pos="83000">
                    <a:srgbClr val="016773"/>
                  </a:gs>
                </a:gsLst>
                <a:lin ang="5400000" scaled="0"/>
              </a:gradFill>
              <a:latin typeface="Bauhaus 93" panose="04030905020B02020C02" pitchFamily="82"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2583380" y="726948"/>
            <a:ext cx="7464387" cy="497934"/>
            <a:chOff x="4099943" y="2819853"/>
            <a:chExt cx="2570275" cy="497934"/>
          </a:xfrm>
        </p:grpSpPr>
        <p:sp>
          <p:nvSpPr>
            <p:cNvPr id="4" name="平行四边形 3"/>
            <p:cNvSpPr/>
            <p:nvPr/>
          </p:nvSpPr>
          <p:spPr bwMode="auto">
            <a:xfrm>
              <a:off x="4099943" y="2849787"/>
              <a:ext cx="2547685" cy="468000"/>
            </a:xfrm>
            <a:prstGeom prst="parallelogram">
              <a:avLst/>
            </a:prstGeom>
            <a:solidFill>
              <a:srgbClr val="016773"/>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hangingPunct="1">
                <a:buFont typeface="Arial" panose="020B0604020202020204" pitchFamily="34" charset="0"/>
                <a:buNone/>
              </a:pPr>
              <a:endParaRPr lang="zh-CN" altLang="en-US" dirty="0"/>
            </a:p>
          </p:txBody>
        </p:sp>
        <p:sp>
          <p:nvSpPr>
            <p:cNvPr id="5" name="平行四边形 4"/>
            <p:cNvSpPr/>
            <p:nvPr/>
          </p:nvSpPr>
          <p:spPr bwMode="auto">
            <a:xfrm>
              <a:off x="4122533" y="2819853"/>
              <a:ext cx="2547685" cy="468000"/>
            </a:xfrm>
            <a:prstGeom prst="parallelogram">
              <a:avLst/>
            </a:prstGeom>
            <a:solidFill>
              <a:srgbClr val="FAFAFA"/>
            </a:solidFill>
            <a:ln w="19050">
              <a:gradFill>
                <a:gsLst>
                  <a:gs pos="65000">
                    <a:srgbClr val="81C7C9"/>
                  </a:gs>
                  <a:gs pos="100000">
                    <a:srgbClr val="016773"/>
                  </a:gs>
                </a:gsLst>
                <a:lin ang="17400000" scaled="0"/>
              </a:gradFill>
            </a:ln>
            <a:effectLst>
              <a:outerShdw blurRad="50800" dist="38100" dir="18900000" algn="bl"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hangingPunct="1">
                <a:buFont typeface="Arial" panose="020B0604020202020204" pitchFamily="34" charset="0"/>
                <a:buNone/>
              </a:pPr>
              <a:endParaRPr lang="zh-CN" altLang="en-US" dirty="0"/>
            </a:p>
          </p:txBody>
        </p:sp>
        <p:sp>
          <p:nvSpPr>
            <p:cNvPr id="6" name="矩形 5"/>
            <p:cNvSpPr/>
            <p:nvPr/>
          </p:nvSpPr>
          <p:spPr>
            <a:xfrm>
              <a:off x="4216534" y="2853798"/>
              <a:ext cx="2359684" cy="400110"/>
            </a:xfrm>
            <a:prstGeom prst="rect">
              <a:avLst/>
            </a:prstGeom>
          </p:spPr>
          <p:txBody>
            <a:bodyPr wrap="square">
              <a:spAutoFit/>
            </a:bodyPr>
            <a:lstStyle/>
            <a:p>
              <a:pPr algn="ctr">
                <a:spcBef>
                  <a:spcPct val="50000"/>
                </a:spcBef>
              </a:pPr>
              <a:r>
                <a:rPr lang="zh-CN" altLang="en-US" sz="2000" b="1" dirty="0">
                  <a:solidFill>
                    <a:schemeClr val="tx1">
                      <a:lumMod val="95000"/>
                      <a:lumOff val="5000"/>
                    </a:schemeClr>
                  </a:solidFill>
                  <a:latin typeface="Times New Roman" panose="02020603050405020304" pitchFamily="18" charset="0"/>
                  <a:ea typeface="微软雅黑" panose="020B0503020204020204" pitchFamily="34" charset="-122"/>
                  <a:cs typeface="Times New Roman" panose="02020603050405020304" pitchFamily="18" charset="0"/>
                </a:rPr>
                <a:t>人工智能芯片：</a:t>
              </a:r>
              <a:r>
                <a:rPr lang="en-US" altLang="zh-CN" sz="2000" b="1" dirty="0">
                  <a:solidFill>
                    <a:schemeClr val="tx1">
                      <a:lumMod val="95000"/>
                      <a:lumOff val="5000"/>
                    </a:schemeClr>
                  </a:solidFill>
                  <a:latin typeface="Times New Roman" panose="02020603050405020304" pitchFamily="18" charset="0"/>
                  <a:ea typeface="微软雅黑" panose="020B0503020204020204" pitchFamily="34" charset="-122"/>
                  <a:cs typeface="Times New Roman" panose="02020603050405020304" pitchFamily="18" charset="0"/>
                </a:rPr>
                <a:t>TPU</a:t>
              </a:r>
              <a:endParaRPr lang="zh-CN" altLang="en-US" sz="2000" b="1" dirty="0">
                <a:solidFill>
                  <a:schemeClr val="tx1">
                    <a:lumMod val="95000"/>
                    <a:lumOff val="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23" name="矩形 22">
            <a:extLst>
              <a:ext uri="{FF2B5EF4-FFF2-40B4-BE49-F238E27FC236}">
                <a16:creationId xmlns:a16="http://schemas.microsoft.com/office/drawing/2014/main" id="{6F77A2E9-3941-4386-A0DF-CDEBD25143F3}"/>
              </a:ext>
            </a:extLst>
          </p:cNvPr>
          <p:cNvSpPr/>
          <p:nvPr/>
        </p:nvSpPr>
        <p:spPr>
          <a:xfrm>
            <a:off x="852473" y="129010"/>
            <a:ext cx="1826141" cy="338554"/>
          </a:xfrm>
          <a:prstGeom prst="rect">
            <a:avLst/>
          </a:prstGeom>
        </p:spPr>
        <p:txBody>
          <a:bodyPr wrap="none">
            <a:spAutoFit/>
          </a:bodyPr>
          <a:lstStyle/>
          <a:p>
            <a:r>
              <a:rPr lang="zh-CN" altLang="en-US" sz="1600" dirty="0">
                <a:solidFill>
                  <a:srgbClr val="000000"/>
                </a:solidFill>
                <a:latin typeface="Times New Roman" panose="02020603050405020304" pitchFamily="18" charset="0"/>
                <a:ea typeface="楷体_GB2312"/>
              </a:rPr>
              <a:t>二、人工智能芯片</a:t>
            </a:r>
            <a:endParaRPr lang="zh-CN" altLang="en-US" sz="1600" dirty="0">
              <a:solidFill>
                <a:srgbClr val="000000"/>
              </a:solidFill>
              <a:latin typeface="Times New Roman" panose="02020603050405020304" pitchFamily="18" charset="0"/>
            </a:endParaRPr>
          </a:p>
        </p:txBody>
      </p:sp>
      <p:sp>
        <p:nvSpPr>
          <p:cNvPr id="2" name="矩形 1">
            <a:extLst>
              <a:ext uri="{FF2B5EF4-FFF2-40B4-BE49-F238E27FC236}">
                <a16:creationId xmlns:a16="http://schemas.microsoft.com/office/drawing/2014/main" id="{ADE2C00E-4924-4036-834F-410BA6E825D7}"/>
              </a:ext>
            </a:extLst>
          </p:cNvPr>
          <p:cNvSpPr/>
          <p:nvPr/>
        </p:nvSpPr>
        <p:spPr>
          <a:xfrm>
            <a:off x="241852" y="1729325"/>
            <a:ext cx="11708295" cy="3693319"/>
          </a:xfrm>
          <a:prstGeom prst="rect">
            <a:avLst/>
          </a:prstGeom>
        </p:spPr>
        <p:txBody>
          <a:bodyPr wrap="square">
            <a:spAutoFit/>
          </a:bodyPr>
          <a:lstStyle/>
          <a:p>
            <a:pPr marL="285750" indent="-285750">
              <a:buFont typeface="Wingdings" panose="05000000000000000000" pitchFamily="2" charset="2"/>
              <a:buChar char="l"/>
            </a:pPr>
            <a:r>
              <a:rPr lang="en-US" altLang="zh-CN" dirty="0">
                <a:latin typeface="Times New Roman" panose="02020603050405020304" pitchFamily="18" charset="0"/>
                <a:ea typeface="楷体" panose="02010609060101010101" pitchFamily="49" charset="-122"/>
                <a:cs typeface="Times New Roman" panose="02020603050405020304" pitchFamily="18" charset="0"/>
              </a:rPr>
              <a:t>TPU</a:t>
            </a:r>
            <a:r>
              <a:rPr lang="zh-CN" altLang="zh-CN"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dirty="0">
                <a:latin typeface="Times New Roman" panose="02020603050405020304" pitchFamily="18" charset="0"/>
                <a:ea typeface="楷体" panose="02010609060101010101" pitchFamily="49" charset="-122"/>
                <a:cs typeface="Times New Roman" panose="02020603050405020304" pitchFamily="18" charset="0"/>
              </a:rPr>
              <a:t>Tensor Processing Unit</a:t>
            </a:r>
            <a:r>
              <a:rPr lang="zh-CN" altLang="zh-CN" dirty="0">
                <a:latin typeface="Times New Roman" panose="02020603050405020304" pitchFamily="18" charset="0"/>
                <a:ea typeface="楷体" panose="02010609060101010101" pitchFamily="49" charset="-122"/>
                <a:cs typeface="Times New Roman" panose="02020603050405020304" pitchFamily="18" charset="0"/>
              </a:rPr>
              <a:t>）是一种专门用于加速人工智能计算的硬件加速器。它是由谷歌设计和开发的，旨在为深度学习任务提供高效的计算能力。</a:t>
            </a: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pPr marL="285750" indent="-285750">
              <a:buFont typeface="Wingdings" panose="05000000000000000000" pitchFamily="2" charset="2"/>
              <a:buChar char="l"/>
            </a:pP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pPr marL="285750" indent="-285750">
              <a:buFont typeface="Wingdings" panose="05000000000000000000" pitchFamily="2" charset="2"/>
              <a:buChar char="l"/>
            </a:pPr>
            <a:r>
              <a:rPr lang="en-US" altLang="zh-CN" dirty="0">
                <a:latin typeface="Times New Roman" panose="02020603050405020304" pitchFamily="18" charset="0"/>
                <a:ea typeface="楷体" panose="02010609060101010101" pitchFamily="49" charset="-122"/>
                <a:cs typeface="Times New Roman" panose="02020603050405020304" pitchFamily="18" charset="0"/>
              </a:rPr>
              <a:t>TPU</a:t>
            </a:r>
            <a:r>
              <a:rPr lang="zh-CN" altLang="zh-CN" dirty="0">
                <a:latin typeface="Times New Roman" panose="02020603050405020304" pitchFamily="18" charset="0"/>
                <a:ea typeface="楷体" panose="02010609060101010101" pitchFamily="49" charset="-122"/>
                <a:cs typeface="Times New Roman" panose="02020603050405020304" pitchFamily="18" charset="0"/>
              </a:rPr>
              <a:t>的设计重点是针对机器学习和深度学习工作负载进行优化。与传统的中央处理器（</a:t>
            </a:r>
            <a:r>
              <a:rPr lang="en-US" altLang="zh-CN" dirty="0">
                <a:latin typeface="Times New Roman" panose="02020603050405020304" pitchFamily="18" charset="0"/>
                <a:ea typeface="楷体" panose="02010609060101010101" pitchFamily="49" charset="-122"/>
                <a:cs typeface="Times New Roman" panose="02020603050405020304" pitchFamily="18" charset="0"/>
              </a:rPr>
              <a:t>CPU</a:t>
            </a:r>
            <a:r>
              <a:rPr lang="zh-CN" altLang="zh-CN" dirty="0">
                <a:latin typeface="Times New Roman" panose="02020603050405020304" pitchFamily="18" charset="0"/>
                <a:ea typeface="楷体" panose="02010609060101010101" pitchFamily="49" charset="-122"/>
                <a:cs typeface="Times New Roman" panose="02020603050405020304" pitchFamily="18" charset="0"/>
              </a:rPr>
              <a:t>）和图形处理器（</a:t>
            </a:r>
            <a:r>
              <a:rPr lang="en-US" altLang="zh-CN" dirty="0">
                <a:latin typeface="Times New Roman" panose="02020603050405020304" pitchFamily="18" charset="0"/>
                <a:ea typeface="楷体" panose="02010609060101010101" pitchFamily="49" charset="-122"/>
                <a:cs typeface="Times New Roman" panose="02020603050405020304" pitchFamily="18" charset="0"/>
              </a:rPr>
              <a:t>GPU</a:t>
            </a:r>
            <a:r>
              <a:rPr lang="zh-CN" altLang="zh-CN" dirty="0">
                <a:latin typeface="Times New Roman" panose="02020603050405020304" pitchFamily="18" charset="0"/>
                <a:ea typeface="楷体" panose="02010609060101010101" pitchFamily="49" charset="-122"/>
                <a:cs typeface="Times New Roman" panose="02020603050405020304" pitchFamily="18" charset="0"/>
              </a:rPr>
              <a:t>）相比，</a:t>
            </a:r>
            <a:r>
              <a:rPr lang="en-US" altLang="zh-CN" dirty="0">
                <a:latin typeface="Times New Roman" panose="02020603050405020304" pitchFamily="18" charset="0"/>
                <a:ea typeface="楷体" panose="02010609060101010101" pitchFamily="49" charset="-122"/>
                <a:cs typeface="Times New Roman" panose="02020603050405020304" pitchFamily="18" charset="0"/>
              </a:rPr>
              <a:t>TPU</a:t>
            </a:r>
            <a:r>
              <a:rPr lang="zh-CN" altLang="zh-CN" dirty="0">
                <a:latin typeface="Times New Roman" panose="02020603050405020304" pitchFamily="18" charset="0"/>
                <a:ea typeface="楷体" panose="02010609060101010101" pitchFamily="49" charset="-122"/>
                <a:cs typeface="Times New Roman" panose="02020603050405020304" pitchFamily="18" charset="0"/>
              </a:rPr>
              <a:t>在高度并行的矩阵乘法和向量运算上具有显著的性能优势。这使得</a:t>
            </a:r>
            <a:r>
              <a:rPr lang="en-US" altLang="zh-CN" dirty="0">
                <a:latin typeface="Times New Roman" panose="02020603050405020304" pitchFamily="18" charset="0"/>
                <a:ea typeface="楷体" panose="02010609060101010101" pitchFamily="49" charset="-122"/>
                <a:cs typeface="Times New Roman" panose="02020603050405020304" pitchFamily="18" charset="0"/>
              </a:rPr>
              <a:t>TPU</a:t>
            </a:r>
            <a:r>
              <a:rPr lang="zh-CN" altLang="zh-CN" dirty="0">
                <a:latin typeface="Times New Roman" panose="02020603050405020304" pitchFamily="18" charset="0"/>
                <a:ea typeface="楷体" panose="02010609060101010101" pitchFamily="49" charset="-122"/>
                <a:cs typeface="Times New Roman" panose="02020603050405020304" pitchFamily="18" charset="0"/>
              </a:rPr>
              <a:t>能够更快地执行深度神经网络的训练和推断任务。</a:t>
            </a: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pPr marL="285750" indent="-285750">
              <a:buFont typeface="Wingdings" panose="05000000000000000000" pitchFamily="2" charset="2"/>
              <a:buChar char="l"/>
            </a:pP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pPr marL="285750" indent="-285750">
              <a:buFont typeface="Wingdings" panose="05000000000000000000" pitchFamily="2" charset="2"/>
              <a:buChar char="l"/>
            </a:pPr>
            <a:r>
              <a:rPr lang="en-US" altLang="zh-CN" dirty="0">
                <a:latin typeface="Times New Roman" panose="02020603050405020304" pitchFamily="18" charset="0"/>
                <a:ea typeface="楷体" panose="02010609060101010101" pitchFamily="49" charset="-122"/>
                <a:cs typeface="Times New Roman" panose="02020603050405020304" pitchFamily="18" charset="0"/>
              </a:rPr>
              <a:t>TPU</a:t>
            </a:r>
            <a:r>
              <a:rPr lang="zh-CN" altLang="zh-CN" dirty="0">
                <a:latin typeface="Times New Roman" panose="02020603050405020304" pitchFamily="18" charset="0"/>
                <a:ea typeface="楷体" panose="02010609060101010101" pitchFamily="49" charset="-122"/>
                <a:cs typeface="Times New Roman" panose="02020603050405020304" pitchFamily="18" charset="0"/>
              </a:rPr>
              <a:t>采用了特定的硬件架构和指令集，以支持高效的张量计算。它具有高内存带宽、低功耗和低延迟的特点，可在大规模深度学习模型的训练和推断中提供出色的性能。</a:t>
            </a:r>
            <a:r>
              <a:rPr lang="en-US" altLang="zh-CN" dirty="0">
                <a:latin typeface="Times New Roman" panose="02020603050405020304" pitchFamily="18" charset="0"/>
                <a:ea typeface="楷体" panose="02010609060101010101" pitchFamily="49" charset="-122"/>
                <a:cs typeface="Times New Roman" panose="02020603050405020304" pitchFamily="18" charset="0"/>
              </a:rPr>
              <a:t>TPU</a:t>
            </a:r>
            <a:r>
              <a:rPr lang="zh-CN" altLang="zh-CN" dirty="0">
                <a:latin typeface="Times New Roman" panose="02020603050405020304" pitchFamily="18" charset="0"/>
                <a:ea typeface="楷体" panose="02010609060101010101" pitchFamily="49" charset="-122"/>
                <a:cs typeface="Times New Roman" panose="02020603050405020304" pitchFamily="18" charset="0"/>
              </a:rPr>
              <a:t>还具有高度可编程性和灵活性，可以支持多种深度学习框架和模型。</a:t>
            </a: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pPr marL="285750" indent="-285750">
              <a:buFont typeface="Wingdings" panose="05000000000000000000" pitchFamily="2" charset="2"/>
              <a:buChar char="l"/>
            </a:pP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pPr marL="285750" indent="-285750">
              <a:buFont typeface="Wingdings" panose="05000000000000000000" pitchFamily="2" charset="2"/>
              <a:buChar char="l"/>
            </a:pPr>
            <a:r>
              <a:rPr lang="zh-CN" altLang="zh-CN" dirty="0">
                <a:latin typeface="Times New Roman" panose="02020603050405020304" pitchFamily="18" charset="0"/>
                <a:ea typeface="楷体" panose="02010609060101010101" pitchFamily="49" charset="-122"/>
                <a:cs typeface="Times New Roman" panose="02020603050405020304" pitchFamily="18" charset="0"/>
              </a:rPr>
              <a:t>谷歌将</a:t>
            </a:r>
            <a:r>
              <a:rPr lang="en-US" altLang="zh-CN" dirty="0">
                <a:latin typeface="Times New Roman" panose="02020603050405020304" pitchFamily="18" charset="0"/>
                <a:ea typeface="楷体" panose="02010609060101010101" pitchFamily="49" charset="-122"/>
                <a:cs typeface="Times New Roman" panose="02020603050405020304" pitchFamily="18" charset="0"/>
              </a:rPr>
              <a:t>TPU</a:t>
            </a:r>
            <a:r>
              <a:rPr lang="zh-CN" altLang="zh-CN" dirty="0">
                <a:latin typeface="Times New Roman" panose="02020603050405020304" pitchFamily="18" charset="0"/>
                <a:ea typeface="楷体" panose="02010609060101010101" pitchFamily="49" charset="-122"/>
                <a:cs typeface="Times New Roman" panose="02020603050405020304" pitchFamily="18" charset="0"/>
              </a:rPr>
              <a:t>应用于其云计算平台，使开发人员能够在云端利用</a:t>
            </a:r>
            <a:r>
              <a:rPr lang="en-US" altLang="zh-CN" dirty="0">
                <a:latin typeface="Times New Roman" panose="02020603050405020304" pitchFamily="18" charset="0"/>
                <a:ea typeface="楷体" panose="02010609060101010101" pitchFamily="49" charset="-122"/>
                <a:cs typeface="Times New Roman" panose="02020603050405020304" pitchFamily="18" charset="0"/>
              </a:rPr>
              <a:t>TPU</a:t>
            </a:r>
            <a:r>
              <a:rPr lang="zh-CN" altLang="zh-CN" dirty="0">
                <a:latin typeface="Times New Roman" panose="02020603050405020304" pitchFamily="18" charset="0"/>
                <a:ea typeface="楷体" panose="02010609060101010101" pitchFamily="49" charset="-122"/>
                <a:cs typeface="Times New Roman" panose="02020603050405020304" pitchFamily="18" charset="0"/>
              </a:rPr>
              <a:t>来加速他们的人工智能任务。此外，</a:t>
            </a:r>
            <a:r>
              <a:rPr lang="en-US" altLang="zh-CN" dirty="0">
                <a:latin typeface="Times New Roman" panose="02020603050405020304" pitchFamily="18" charset="0"/>
                <a:ea typeface="楷体" panose="02010609060101010101" pitchFamily="49" charset="-122"/>
                <a:cs typeface="Times New Roman" panose="02020603050405020304" pitchFamily="18" charset="0"/>
              </a:rPr>
              <a:t>TPU</a:t>
            </a:r>
            <a:r>
              <a:rPr lang="zh-CN" altLang="zh-CN" dirty="0">
                <a:latin typeface="Times New Roman" panose="02020603050405020304" pitchFamily="18" charset="0"/>
                <a:ea typeface="楷体" panose="02010609060101010101" pitchFamily="49" charset="-122"/>
                <a:cs typeface="Times New Roman" panose="02020603050405020304" pitchFamily="18" charset="0"/>
              </a:rPr>
              <a:t>还被用于谷歌的各种应用和服务中，包括语音识别、图像处理和自然语言处理等。</a:t>
            </a:r>
          </a:p>
        </p:txBody>
      </p:sp>
    </p:spTree>
    <p:extLst>
      <p:ext uri="{BB962C8B-B14F-4D97-AF65-F5344CB8AC3E}">
        <p14:creationId xmlns:p14="http://schemas.microsoft.com/office/powerpoint/2010/main" val="15223452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2583380" y="726948"/>
            <a:ext cx="7464387" cy="497934"/>
            <a:chOff x="4099943" y="2819853"/>
            <a:chExt cx="2570275" cy="497934"/>
          </a:xfrm>
        </p:grpSpPr>
        <p:sp>
          <p:nvSpPr>
            <p:cNvPr id="4" name="平行四边形 3"/>
            <p:cNvSpPr/>
            <p:nvPr/>
          </p:nvSpPr>
          <p:spPr bwMode="auto">
            <a:xfrm>
              <a:off x="4099943" y="2849787"/>
              <a:ext cx="2547685" cy="468000"/>
            </a:xfrm>
            <a:prstGeom prst="parallelogram">
              <a:avLst/>
            </a:prstGeom>
            <a:solidFill>
              <a:srgbClr val="016773"/>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hangingPunct="1">
                <a:buFont typeface="Arial" panose="020B0604020202020204" pitchFamily="34" charset="0"/>
                <a:buNone/>
              </a:pPr>
              <a:endParaRPr lang="zh-CN" altLang="en-US" dirty="0"/>
            </a:p>
          </p:txBody>
        </p:sp>
        <p:sp>
          <p:nvSpPr>
            <p:cNvPr id="5" name="平行四边形 4"/>
            <p:cNvSpPr/>
            <p:nvPr/>
          </p:nvSpPr>
          <p:spPr bwMode="auto">
            <a:xfrm>
              <a:off x="4122533" y="2819853"/>
              <a:ext cx="2547685" cy="468000"/>
            </a:xfrm>
            <a:prstGeom prst="parallelogram">
              <a:avLst/>
            </a:prstGeom>
            <a:solidFill>
              <a:srgbClr val="FAFAFA"/>
            </a:solidFill>
            <a:ln w="19050">
              <a:gradFill>
                <a:gsLst>
                  <a:gs pos="65000">
                    <a:srgbClr val="81C7C9"/>
                  </a:gs>
                  <a:gs pos="100000">
                    <a:srgbClr val="016773"/>
                  </a:gs>
                </a:gsLst>
                <a:lin ang="17400000" scaled="0"/>
              </a:gradFill>
            </a:ln>
            <a:effectLst>
              <a:outerShdw blurRad="50800" dist="38100" dir="18900000" algn="bl"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hangingPunct="1">
                <a:buFont typeface="Arial" panose="020B0604020202020204" pitchFamily="34" charset="0"/>
                <a:buNone/>
              </a:pPr>
              <a:endParaRPr lang="zh-CN" altLang="en-US" dirty="0"/>
            </a:p>
          </p:txBody>
        </p:sp>
        <p:sp>
          <p:nvSpPr>
            <p:cNvPr id="6" name="矩形 5"/>
            <p:cNvSpPr/>
            <p:nvPr/>
          </p:nvSpPr>
          <p:spPr>
            <a:xfrm>
              <a:off x="4216534" y="2853798"/>
              <a:ext cx="2359684" cy="400110"/>
            </a:xfrm>
            <a:prstGeom prst="rect">
              <a:avLst/>
            </a:prstGeom>
          </p:spPr>
          <p:txBody>
            <a:bodyPr wrap="square">
              <a:spAutoFit/>
            </a:bodyPr>
            <a:lstStyle/>
            <a:p>
              <a:pPr algn="ctr">
                <a:spcBef>
                  <a:spcPct val="50000"/>
                </a:spcBef>
              </a:pPr>
              <a:r>
                <a:rPr lang="zh-CN" altLang="en-US" sz="2000" b="1" dirty="0">
                  <a:solidFill>
                    <a:schemeClr val="tx1">
                      <a:lumMod val="95000"/>
                      <a:lumOff val="5000"/>
                    </a:schemeClr>
                  </a:solidFill>
                  <a:latin typeface="Times New Roman" panose="02020603050405020304" pitchFamily="18" charset="0"/>
                  <a:ea typeface="微软雅黑" panose="020B0503020204020204" pitchFamily="34" charset="-122"/>
                  <a:cs typeface="Times New Roman" panose="02020603050405020304" pitchFamily="18" charset="0"/>
                </a:rPr>
                <a:t>人工智能芯片</a:t>
              </a:r>
            </a:p>
          </p:txBody>
        </p:sp>
      </p:grpSp>
      <p:sp>
        <p:nvSpPr>
          <p:cNvPr id="23" name="矩形 22">
            <a:extLst>
              <a:ext uri="{FF2B5EF4-FFF2-40B4-BE49-F238E27FC236}">
                <a16:creationId xmlns:a16="http://schemas.microsoft.com/office/drawing/2014/main" id="{6F77A2E9-3941-4386-A0DF-CDEBD25143F3}"/>
              </a:ext>
            </a:extLst>
          </p:cNvPr>
          <p:cNvSpPr/>
          <p:nvPr/>
        </p:nvSpPr>
        <p:spPr>
          <a:xfrm>
            <a:off x="852473" y="129010"/>
            <a:ext cx="1826141" cy="338554"/>
          </a:xfrm>
          <a:prstGeom prst="rect">
            <a:avLst/>
          </a:prstGeom>
        </p:spPr>
        <p:txBody>
          <a:bodyPr wrap="none">
            <a:spAutoFit/>
          </a:bodyPr>
          <a:lstStyle/>
          <a:p>
            <a:r>
              <a:rPr lang="zh-CN" altLang="en-US" sz="1600" dirty="0">
                <a:solidFill>
                  <a:srgbClr val="000000"/>
                </a:solidFill>
                <a:latin typeface="Times New Roman" panose="02020603050405020304" pitchFamily="18" charset="0"/>
                <a:ea typeface="楷体_GB2312"/>
              </a:rPr>
              <a:t>二、人工智能芯片</a:t>
            </a:r>
            <a:endParaRPr lang="zh-CN" altLang="en-US" sz="1600" dirty="0">
              <a:solidFill>
                <a:srgbClr val="000000"/>
              </a:solidFill>
              <a:latin typeface="Times New Roman" panose="02020603050405020304" pitchFamily="18" charset="0"/>
            </a:endParaRPr>
          </a:p>
        </p:txBody>
      </p:sp>
      <p:sp>
        <p:nvSpPr>
          <p:cNvPr id="7" name="矩形 6">
            <a:extLst>
              <a:ext uri="{FF2B5EF4-FFF2-40B4-BE49-F238E27FC236}">
                <a16:creationId xmlns:a16="http://schemas.microsoft.com/office/drawing/2014/main" id="{1599DA8B-B16F-467E-927F-9265282F03A8}"/>
              </a:ext>
            </a:extLst>
          </p:cNvPr>
          <p:cNvSpPr/>
          <p:nvPr/>
        </p:nvSpPr>
        <p:spPr>
          <a:xfrm>
            <a:off x="959128" y="1863399"/>
            <a:ext cx="10838620" cy="3981796"/>
          </a:xfrm>
          <a:prstGeom prst="rect">
            <a:avLst/>
          </a:prstGeom>
        </p:spPr>
        <p:txBody>
          <a:bodyPr wrap="square">
            <a:spAutoFit/>
          </a:bodyPr>
          <a:lstStyle/>
          <a:p>
            <a:pPr marL="285750" indent="-285750">
              <a:lnSpc>
                <a:spcPct val="150000"/>
              </a:lnSpc>
              <a:spcAft>
                <a:spcPts val="0"/>
              </a:spcAft>
              <a:buFont typeface="Wingdings" panose="05000000000000000000" pitchFamily="2" charset="2"/>
              <a:buChar char="l"/>
            </a:pPr>
            <a:r>
              <a:rPr lang="zh-CN" altLang="zh-CN"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可扩展处理器（</a:t>
            </a:r>
            <a:r>
              <a:rPr lang="en-US" altLang="zh-CN"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XPU</a:t>
            </a:r>
            <a:r>
              <a:rPr lang="zh-CN" altLang="zh-CN"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zh-CN"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是一种灵活的人工智能芯片，可以同时支持多种类型的计算任务，如图像处理、语音识别和自然语言处理等。</a:t>
            </a:r>
            <a:r>
              <a:rPr lang="en-US" altLang="zh-CN"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 XPU</a:t>
            </a:r>
            <a:r>
              <a:rPr lang="zh-CN" altLang="zh-CN"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的设计目标是在一颗芯片上集成多种类型的处理器，如</a:t>
            </a:r>
            <a:r>
              <a:rPr lang="en-US" altLang="zh-CN"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CPU</a:t>
            </a:r>
            <a:r>
              <a:rPr lang="zh-CN" altLang="zh-CN"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GPU</a:t>
            </a:r>
            <a:r>
              <a:rPr lang="zh-CN" altLang="zh-CN"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和</a:t>
            </a:r>
            <a:r>
              <a:rPr lang="en-US" altLang="zh-CN"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DSP</a:t>
            </a:r>
            <a:r>
              <a:rPr lang="zh-CN" altLang="zh-CN"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（数字信号处理器）等。它们通过硬件和软件的协同工作，将不同类型的计算任务分配给最适合的处理器，以实现高效的计算和能效。</a:t>
            </a:r>
            <a:endParaRPr lang="en-US" altLang="zh-CN"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endParaRPr>
          </a:p>
          <a:p>
            <a:pPr marL="285750" indent="-285750">
              <a:lnSpc>
                <a:spcPct val="150000"/>
              </a:lnSpc>
              <a:spcAft>
                <a:spcPts val="0"/>
              </a:spcAft>
              <a:buFont typeface="Wingdings" panose="05000000000000000000" pitchFamily="2" charset="2"/>
              <a:buChar char="l"/>
            </a:pPr>
            <a:endParaRPr lang="en-US" altLang="zh-CN"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endParaRPr>
          </a:p>
          <a:p>
            <a:pPr marL="285750" indent="-285750">
              <a:lnSpc>
                <a:spcPct val="150000"/>
              </a:lnSpc>
              <a:spcBef>
                <a:spcPts val="600"/>
              </a:spcBef>
              <a:spcAft>
                <a:spcPts val="600"/>
              </a:spcAft>
              <a:buFont typeface="Wingdings" panose="05000000000000000000" pitchFamily="2" charset="2"/>
              <a:buChar char="l"/>
            </a:pPr>
            <a:r>
              <a:rPr lang="zh-CN" altLang="zh-CN"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类脑芯片（</a:t>
            </a:r>
            <a:r>
              <a:rPr lang="en-US" altLang="zh-CN"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Neuromorphic Chip</a:t>
            </a:r>
            <a:r>
              <a:rPr lang="zh-CN" altLang="zh-CN"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zh-CN" kern="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类脑芯片是受人脑神经元结构和功能启发而设计的人工智能芯片，旨在模拟人脑思维计算模式和学习机制，因此采用了神经元模型和突触连接的特殊架构。它们通过并行计算和事件驱动的方式进行运算，模拟神经网络的行为。类脑芯片的设计旨在提供高度的能效和低延迟，使其在模式识别、感知和自适应学习等任务中具有优势</a:t>
            </a:r>
            <a:r>
              <a:rPr lang="zh-CN" altLang="zh-CN" sz="24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a:t>
            </a:r>
            <a:endParaRPr lang="zh-CN" altLang="zh-CN"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5665171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2583380" y="726948"/>
            <a:ext cx="7464387" cy="497934"/>
            <a:chOff x="4099943" y="2819853"/>
            <a:chExt cx="2570275" cy="497934"/>
          </a:xfrm>
        </p:grpSpPr>
        <p:sp>
          <p:nvSpPr>
            <p:cNvPr id="4" name="平行四边形 3"/>
            <p:cNvSpPr/>
            <p:nvPr/>
          </p:nvSpPr>
          <p:spPr bwMode="auto">
            <a:xfrm>
              <a:off x="4099943" y="2849787"/>
              <a:ext cx="2547685" cy="468000"/>
            </a:xfrm>
            <a:prstGeom prst="parallelogram">
              <a:avLst/>
            </a:prstGeom>
            <a:solidFill>
              <a:srgbClr val="016773"/>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hangingPunct="1">
                <a:buFont typeface="Arial" panose="020B0604020202020204" pitchFamily="34" charset="0"/>
                <a:buNone/>
              </a:pPr>
              <a:endParaRPr lang="zh-CN" altLang="en-US" dirty="0"/>
            </a:p>
          </p:txBody>
        </p:sp>
        <p:sp>
          <p:nvSpPr>
            <p:cNvPr id="5" name="平行四边形 4"/>
            <p:cNvSpPr/>
            <p:nvPr/>
          </p:nvSpPr>
          <p:spPr bwMode="auto">
            <a:xfrm>
              <a:off x="4122533" y="2819853"/>
              <a:ext cx="2547685" cy="468000"/>
            </a:xfrm>
            <a:prstGeom prst="parallelogram">
              <a:avLst/>
            </a:prstGeom>
            <a:solidFill>
              <a:srgbClr val="FAFAFA"/>
            </a:solidFill>
            <a:ln w="19050">
              <a:gradFill>
                <a:gsLst>
                  <a:gs pos="65000">
                    <a:srgbClr val="81C7C9"/>
                  </a:gs>
                  <a:gs pos="100000">
                    <a:srgbClr val="016773"/>
                  </a:gs>
                </a:gsLst>
                <a:lin ang="17400000" scaled="0"/>
              </a:gradFill>
            </a:ln>
            <a:effectLst>
              <a:outerShdw blurRad="50800" dist="38100" dir="18900000" algn="bl"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hangingPunct="1">
                <a:buFont typeface="Arial" panose="020B0604020202020204" pitchFamily="34" charset="0"/>
                <a:buNone/>
              </a:pPr>
              <a:endParaRPr lang="zh-CN" altLang="en-US" dirty="0"/>
            </a:p>
          </p:txBody>
        </p:sp>
        <p:sp>
          <p:nvSpPr>
            <p:cNvPr id="6" name="矩形 5"/>
            <p:cNvSpPr/>
            <p:nvPr/>
          </p:nvSpPr>
          <p:spPr>
            <a:xfrm>
              <a:off x="4216534" y="2853798"/>
              <a:ext cx="2359684" cy="400110"/>
            </a:xfrm>
            <a:prstGeom prst="rect">
              <a:avLst/>
            </a:prstGeom>
          </p:spPr>
          <p:txBody>
            <a:bodyPr wrap="square">
              <a:spAutoFit/>
            </a:bodyPr>
            <a:lstStyle/>
            <a:p>
              <a:pPr algn="ctr">
                <a:spcBef>
                  <a:spcPct val="50000"/>
                </a:spcBef>
              </a:pPr>
              <a:r>
                <a:rPr lang="zh-CN" altLang="en-US" sz="2000" b="1" dirty="0">
                  <a:solidFill>
                    <a:schemeClr val="tx1">
                      <a:lumMod val="95000"/>
                      <a:lumOff val="5000"/>
                    </a:schemeClr>
                  </a:solidFill>
                  <a:latin typeface="Times New Roman" panose="02020603050405020304" pitchFamily="18" charset="0"/>
                  <a:ea typeface="微软雅黑" panose="020B0503020204020204" pitchFamily="34" charset="-122"/>
                  <a:cs typeface="Times New Roman" panose="02020603050405020304" pitchFamily="18" charset="0"/>
                </a:rPr>
                <a:t>人工智能编程框架</a:t>
              </a:r>
            </a:p>
          </p:txBody>
        </p:sp>
      </p:grpSp>
      <p:sp>
        <p:nvSpPr>
          <p:cNvPr id="23" name="矩形 22">
            <a:extLst>
              <a:ext uri="{FF2B5EF4-FFF2-40B4-BE49-F238E27FC236}">
                <a16:creationId xmlns:a16="http://schemas.microsoft.com/office/drawing/2014/main" id="{6F77A2E9-3941-4386-A0DF-CDEBD25143F3}"/>
              </a:ext>
            </a:extLst>
          </p:cNvPr>
          <p:cNvSpPr/>
          <p:nvPr/>
        </p:nvSpPr>
        <p:spPr>
          <a:xfrm>
            <a:off x="852473" y="129010"/>
            <a:ext cx="1895071" cy="338554"/>
          </a:xfrm>
          <a:prstGeom prst="rect">
            <a:avLst/>
          </a:prstGeom>
        </p:spPr>
        <p:txBody>
          <a:bodyPr wrap="none">
            <a:spAutoFit/>
          </a:bodyPr>
          <a:lstStyle/>
          <a:p>
            <a:r>
              <a:rPr lang="zh-CN" altLang="en-US" sz="1600" dirty="0">
                <a:solidFill>
                  <a:srgbClr val="000000"/>
                </a:solidFill>
                <a:latin typeface="Times New Roman" panose="02020603050405020304" pitchFamily="18" charset="0"/>
                <a:ea typeface="楷体_GB2312"/>
              </a:rPr>
              <a:t>三、人工智能系统</a:t>
            </a:r>
            <a:endParaRPr lang="zh-CN" altLang="en-US" sz="1600" dirty="0">
              <a:solidFill>
                <a:srgbClr val="000000"/>
              </a:solidFill>
              <a:latin typeface="Times New Roman" panose="02020603050405020304" pitchFamily="18" charset="0"/>
            </a:endParaRPr>
          </a:p>
        </p:txBody>
      </p:sp>
      <p:sp>
        <p:nvSpPr>
          <p:cNvPr id="2" name="矩形 1">
            <a:extLst>
              <a:ext uri="{FF2B5EF4-FFF2-40B4-BE49-F238E27FC236}">
                <a16:creationId xmlns:a16="http://schemas.microsoft.com/office/drawing/2014/main" id="{6D385C63-54FA-4C8E-887E-0297AA90465A}"/>
              </a:ext>
            </a:extLst>
          </p:cNvPr>
          <p:cNvSpPr/>
          <p:nvPr/>
        </p:nvSpPr>
        <p:spPr>
          <a:xfrm>
            <a:off x="1253571" y="1514200"/>
            <a:ext cx="10058400" cy="4610236"/>
          </a:xfrm>
          <a:prstGeom prst="rect">
            <a:avLst/>
          </a:prstGeom>
        </p:spPr>
        <p:txBody>
          <a:bodyPr wrap="square">
            <a:spAutoFit/>
          </a:bodyPr>
          <a:lstStyle/>
          <a:p>
            <a:pPr marL="285750" indent="-285750" algn="just">
              <a:lnSpc>
                <a:spcPct val="150000"/>
              </a:lnSpc>
              <a:spcAft>
                <a:spcPts val="0"/>
              </a:spcAft>
              <a:buFont typeface="Wingdings" panose="05000000000000000000" pitchFamily="2" charset="2"/>
              <a:buChar char="l"/>
            </a:pPr>
            <a:r>
              <a:rPr lang="zh-CN" altLang="zh-CN"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当前人工智能算法和模型变得越来越复杂，为了让编程人员更容易开发新的应用，降低算法研发门槛，一些人工智能编程框架、特别是深度学习框架应运而出。</a:t>
            </a:r>
            <a:r>
              <a:rPr lang="en-US" altLang="zh-CN"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TensorFlow</a:t>
            </a:r>
            <a:r>
              <a:rPr lang="zh-CN" altLang="zh-CN"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是谷歌开源的端到端开源机器学习框架，拥有相当全面而灵活的生态系统，其中包含各种工具、库和社区资源。</a:t>
            </a:r>
            <a:r>
              <a:rPr lang="en-US" altLang="zh-CN" dirty="0" err="1">
                <a:solidFill>
                  <a:srgbClr val="000000"/>
                </a:solidFill>
                <a:latin typeface="Times New Roman" panose="02020603050405020304" pitchFamily="18" charset="0"/>
                <a:ea typeface="楷体" panose="02010609060101010101" pitchFamily="49" charset="-122"/>
                <a:cs typeface="Times New Roman" panose="02020603050405020304" pitchFamily="18" charset="0"/>
              </a:rPr>
              <a:t>PyTorch</a:t>
            </a:r>
            <a:r>
              <a:rPr lang="en-US" altLang="zh-CN"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zh-CN"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由</a:t>
            </a:r>
            <a:r>
              <a:rPr lang="en-US" altLang="zh-CN"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Facebook</a:t>
            </a:r>
            <a:r>
              <a:rPr lang="zh-CN" altLang="zh-CN"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主导，定位为从学术研究走向生产部署的深度学习框架，其独特的动态图执行模式提供了极佳的调试易用性。</a:t>
            </a:r>
            <a:endParaRPr lang="en-US" altLang="zh-CN"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endParaRPr>
          </a:p>
          <a:p>
            <a:pPr marL="285750" indent="-285750" algn="just">
              <a:lnSpc>
                <a:spcPct val="150000"/>
              </a:lnSpc>
              <a:spcAft>
                <a:spcPts val="0"/>
              </a:spcAft>
              <a:buFont typeface="Wingdings" panose="05000000000000000000" pitchFamily="2" charset="2"/>
              <a:buChar char="l"/>
            </a:pPr>
            <a:endParaRPr lang="en-US" altLang="zh-CN"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endParaRPr>
          </a:p>
          <a:p>
            <a:pPr marL="285750" indent="-285750" algn="just">
              <a:lnSpc>
                <a:spcPct val="150000"/>
              </a:lnSpc>
              <a:spcAft>
                <a:spcPts val="0"/>
              </a:spcAft>
              <a:buFont typeface="Wingdings" panose="05000000000000000000" pitchFamily="2" charset="2"/>
              <a:buChar char="l"/>
            </a:pPr>
            <a:r>
              <a:rPr lang="en-US" altLang="zh-CN" dirty="0" err="1">
                <a:solidFill>
                  <a:srgbClr val="000000"/>
                </a:solidFill>
                <a:latin typeface="Times New Roman" panose="02020603050405020304" pitchFamily="18" charset="0"/>
                <a:ea typeface="楷体" panose="02010609060101010101" pitchFamily="49" charset="-122"/>
                <a:cs typeface="Times New Roman" panose="02020603050405020304" pitchFamily="18" charset="0"/>
              </a:rPr>
              <a:t>PaddlePaddle</a:t>
            </a:r>
            <a:r>
              <a:rPr lang="zh-CN" altLang="zh-CN"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以百度多年的深度学习技术研究和业务应用为基础的开源的产级深度学习框架，它集深度学习核心训练和推理框架、基础模型库、端到端开发套件和丰富的工具组件。</a:t>
            </a:r>
            <a:r>
              <a:rPr lang="en-US" altLang="zh-CN" dirty="0" err="1">
                <a:solidFill>
                  <a:srgbClr val="000000"/>
                </a:solidFill>
                <a:latin typeface="Times New Roman" panose="02020603050405020304" pitchFamily="18" charset="0"/>
                <a:ea typeface="楷体" panose="02010609060101010101" pitchFamily="49" charset="-122"/>
                <a:cs typeface="Times New Roman" panose="02020603050405020304" pitchFamily="18" charset="0"/>
              </a:rPr>
              <a:t>MindSpore</a:t>
            </a:r>
            <a:r>
              <a:rPr lang="en-US" altLang="zh-CN"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zh-CN"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是华为面向端云协同、全场景部署的</a:t>
            </a:r>
            <a:r>
              <a:rPr lang="en-US" altLang="zh-CN"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AI </a:t>
            </a:r>
            <a:r>
              <a:rPr lang="zh-CN" altLang="zh-CN"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计算框架，结合华为自有的昇腾</a:t>
            </a:r>
            <a:r>
              <a:rPr lang="en-US" altLang="zh-CN"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AI</a:t>
            </a:r>
            <a:r>
              <a:rPr lang="zh-CN" altLang="zh-CN"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处理器实现软硬协同优化，并提供了大规模训练自动并行等特有能力。深度学习编程框架将算法模型、硬件系统、编程人员和场景应用等要素有机联系起来，使得人工智能迸发</a:t>
            </a:r>
            <a:r>
              <a:rPr lang="en-US" altLang="zh-CN"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zh-CN"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使能</a:t>
            </a:r>
            <a:r>
              <a:rPr lang="en-US" altLang="zh-CN"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zh-CN"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之力。</a:t>
            </a:r>
          </a:p>
        </p:txBody>
      </p:sp>
    </p:spTree>
    <p:extLst>
      <p:ext uri="{BB962C8B-B14F-4D97-AF65-F5344CB8AC3E}">
        <p14:creationId xmlns:p14="http://schemas.microsoft.com/office/powerpoint/2010/main" val="33330037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2583380" y="726948"/>
            <a:ext cx="7464387" cy="497934"/>
            <a:chOff x="4099943" y="2819853"/>
            <a:chExt cx="2570275" cy="497934"/>
          </a:xfrm>
        </p:grpSpPr>
        <p:sp>
          <p:nvSpPr>
            <p:cNvPr id="4" name="平行四边形 3"/>
            <p:cNvSpPr/>
            <p:nvPr/>
          </p:nvSpPr>
          <p:spPr bwMode="auto">
            <a:xfrm>
              <a:off x="4099943" y="2849787"/>
              <a:ext cx="2547685" cy="468000"/>
            </a:xfrm>
            <a:prstGeom prst="parallelogram">
              <a:avLst/>
            </a:prstGeom>
            <a:solidFill>
              <a:srgbClr val="016773"/>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hangingPunct="1">
                <a:buFont typeface="Arial" panose="020B0604020202020204" pitchFamily="34" charset="0"/>
                <a:buNone/>
              </a:pPr>
              <a:endParaRPr lang="zh-CN" altLang="en-US" dirty="0"/>
            </a:p>
          </p:txBody>
        </p:sp>
        <p:sp>
          <p:nvSpPr>
            <p:cNvPr id="5" name="平行四边形 4"/>
            <p:cNvSpPr/>
            <p:nvPr/>
          </p:nvSpPr>
          <p:spPr bwMode="auto">
            <a:xfrm>
              <a:off x="4122533" y="2819853"/>
              <a:ext cx="2547685" cy="468000"/>
            </a:xfrm>
            <a:prstGeom prst="parallelogram">
              <a:avLst/>
            </a:prstGeom>
            <a:solidFill>
              <a:srgbClr val="FAFAFA"/>
            </a:solidFill>
            <a:ln w="19050">
              <a:gradFill>
                <a:gsLst>
                  <a:gs pos="65000">
                    <a:srgbClr val="81C7C9"/>
                  </a:gs>
                  <a:gs pos="100000">
                    <a:srgbClr val="016773"/>
                  </a:gs>
                </a:gsLst>
                <a:lin ang="17400000" scaled="0"/>
              </a:gradFill>
            </a:ln>
            <a:effectLst>
              <a:outerShdw blurRad="50800" dist="38100" dir="18900000" algn="bl"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hangingPunct="1">
                <a:buFont typeface="Arial" panose="020B0604020202020204" pitchFamily="34" charset="0"/>
                <a:buNone/>
              </a:pPr>
              <a:endParaRPr lang="zh-CN" altLang="en-US" dirty="0"/>
            </a:p>
          </p:txBody>
        </p:sp>
        <p:sp>
          <p:nvSpPr>
            <p:cNvPr id="6" name="矩形 5"/>
            <p:cNvSpPr/>
            <p:nvPr/>
          </p:nvSpPr>
          <p:spPr>
            <a:xfrm>
              <a:off x="4216534" y="2853798"/>
              <a:ext cx="2359684" cy="400110"/>
            </a:xfrm>
            <a:prstGeom prst="rect">
              <a:avLst/>
            </a:prstGeom>
          </p:spPr>
          <p:txBody>
            <a:bodyPr wrap="square">
              <a:spAutoFit/>
            </a:bodyPr>
            <a:lstStyle/>
            <a:p>
              <a:pPr algn="ctr">
                <a:spcBef>
                  <a:spcPct val="50000"/>
                </a:spcBef>
              </a:pPr>
              <a:r>
                <a:rPr lang="zh-CN" altLang="zh-CN" sz="2000" b="1" dirty="0">
                  <a:solidFill>
                    <a:schemeClr val="tx1">
                      <a:lumMod val="95000"/>
                      <a:lumOff val="5000"/>
                    </a:schemeClr>
                  </a:solidFill>
                  <a:latin typeface="Times New Roman" panose="02020603050405020304" pitchFamily="18" charset="0"/>
                  <a:ea typeface="微软雅黑" panose="020B0503020204020204" pitchFamily="34" charset="-122"/>
                  <a:cs typeface="Times New Roman" panose="02020603050405020304" pitchFamily="18" charset="0"/>
                </a:rPr>
                <a:t>分布式神经网络训练算法与系统</a:t>
              </a:r>
              <a:endParaRPr lang="zh-CN" altLang="en-US" sz="2000" b="1" dirty="0">
                <a:solidFill>
                  <a:schemeClr val="tx1">
                    <a:lumMod val="95000"/>
                    <a:lumOff val="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23" name="矩形 22">
            <a:extLst>
              <a:ext uri="{FF2B5EF4-FFF2-40B4-BE49-F238E27FC236}">
                <a16:creationId xmlns:a16="http://schemas.microsoft.com/office/drawing/2014/main" id="{6F77A2E9-3941-4386-A0DF-CDEBD25143F3}"/>
              </a:ext>
            </a:extLst>
          </p:cNvPr>
          <p:cNvSpPr/>
          <p:nvPr/>
        </p:nvSpPr>
        <p:spPr>
          <a:xfrm>
            <a:off x="852473" y="129010"/>
            <a:ext cx="1895071" cy="338554"/>
          </a:xfrm>
          <a:prstGeom prst="rect">
            <a:avLst/>
          </a:prstGeom>
        </p:spPr>
        <p:txBody>
          <a:bodyPr wrap="none">
            <a:spAutoFit/>
          </a:bodyPr>
          <a:lstStyle/>
          <a:p>
            <a:r>
              <a:rPr lang="zh-CN" altLang="en-US" sz="1600" dirty="0">
                <a:solidFill>
                  <a:srgbClr val="000000"/>
                </a:solidFill>
                <a:latin typeface="Times New Roman" panose="02020603050405020304" pitchFamily="18" charset="0"/>
                <a:ea typeface="楷体_GB2312"/>
              </a:rPr>
              <a:t>三、人工智能系统</a:t>
            </a:r>
            <a:endParaRPr lang="zh-CN" altLang="en-US" sz="1600" dirty="0">
              <a:solidFill>
                <a:srgbClr val="000000"/>
              </a:solidFill>
              <a:latin typeface="Times New Roman" panose="02020603050405020304" pitchFamily="18" charset="0"/>
            </a:endParaRPr>
          </a:p>
        </p:txBody>
      </p:sp>
      <p:sp>
        <p:nvSpPr>
          <p:cNvPr id="7" name="矩形 6">
            <a:extLst>
              <a:ext uri="{FF2B5EF4-FFF2-40B4-BE49-F238E27FC236}">
                <a16:creationId xmlns:a16="http://schemas.microsoft.com/office/drawing/2014/main" id="{A531CB4D-2426-4FFB-BCB9-5240EA6A387A}"/>
              </a:ext>
            </a:extLst>
          </p:cNvPr>
          <p:cNvSpPr/>
          <p:nvPr/>
        </p:nvSpPr>
        <p:spPr>
          <a:xfrm>
            <a:off x="1312793" y="1514200"/>
            <a:ext cx="10132116" cy="923330"/>
          </a:xfrm>
          <a:prstGeom prst="rect">
            <a:avLst/>
          </a:prstGeom>
        </p:spPr>
        <p:txBody>
          <a:bodyPr wrap="square">
            <a:spAutoFit/>
          </a:bodyPr>
          <a:lstStyle/>
          <a:p>
            <a:r>
              <a:rPr lang="zh-CN" altLang="zh-CN" dirty="0">
                <a:latin typeface="楷体" panose="02010609060101010101" pitchFamily="49" charset="-122"/>
                <a:ea typeface="楷体" panose="02010609060101010101" pitchFamily="49" charset="-122"/>
                <a:cs typeface="Times New Roman" panose="02020603050405020304" pitchFamily="18" charset="0"/>
              </a:rPr>
              <a:t>分布式神经网络训练算法是一种将神经网络训练任务分布在多台计算设备上并协同工作的方法。它通过将数据和计算任务划分为多个部分，分配给不同的计算节点并利用并行计算能力，加快神经网络的训练速度和性能。目前主流的并行算法主要包括数据并行、张量并行和流水线并行。</a:t>
            </a:r>
            <a:endParaRPr lang="zh-CN" altLang="en-US" dirty="0">
              <a:latin typeface="楷体" panose="02010609060101010101" pitchFamily="49" charset="-122"/>
              <a:ea typeface="楷体" panose="02010609060101010101" pitchFamily="49" charset="-122"/>
            </a:endParaRPr>
          </a:p>
        </p:txBody>
      </p:sp>
      <p:pic>
        <p:nvPicPr>
          <p:cNvPr id="8" name="图片 7">
            <a:extLst>
              <a:ext uri="{FF2B5EF4-FFF2-40B4-BE49-F238E27FC236}">
                <a16:creationId xmlns:a16="http://schemas.microsoft.com/office/drawing/2014/main" id="{4F75C869-63FB-4D98-BBD4-564C9E225ACB}"/>
              </a:ext>
            </a:extLst>
          </p:cNvPr>
          <p:cNvPicPr>
            <a:picLocks noChangeAspect="1"/>
          </p:cNvPicPr>
          <p:nvPr/>
        </p:nvPicPr>
        <p:blipFill>
          <a:blip r:embed="rId3"/>
          <a:stretch>
            <a:fillRect/>
          </a:stretch>
        </p:blipFill>
        <p:spPr>
          <a:xfrm>
            <a:off x="7344399" y="3123724"/>
            <a:ext cx="3930852" cy="2419474"/>
          </a:xfrm>
          <a:prstGeom prst="rect">
            <a:avLst/>
          </a:prstGeom>
        </p:spPr>
      </p:pic>
      <p:sp>
        <p:nvSpPr>
          <p:cNvPr id="9" name="矩形 8">
            <a:extLst>
              <a:ext uri="{FF2B5EF4-FFF2-40B4-BE49-F238E27FC236}">
                <a16:creationId xmlns:a16="http://schemas.microsoft.com/office/drawing/2014/main" id="{EF33E677-2F9A-4A84-B7E7-52284DB7B73A}"/>
              </a:ext>
            </a:extLst>
          </p:cNvPr>
          <p:cNvSpPr/>
          <p:nvPr/>
        </p:nvSpPr>
        <p:spPr>
          <a:xfrm>
            <a:off x="632172" y="2665098"/>
            <a:ext cx="6096000" cy="3159839"/>
          </a:xfrm>
          <a:prstGeom prst="rect">
            <a:avLst/>
          </a:prstGeom>
        </p:spPr>
        <p:txBody>
          <a:bodyPr>
            <a:spAutoFit/>
          </a:bodyPr>
          <a:lstStyle/>
          <a:p>
            <a:pPr indent="266700" algn="just">
              <a:lnSpc>
                <a:spcPts val="2200"/>
              </a:lnSpc>
              <a:spcAft>
                <a:spcPts val="0"/>
              </a:spcAft>
            </a:pPr>
            <a:r>
              <a:rPr lang="zh-CN" altLang="zh-CN" sz="16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数据并行：当训练数据量无法放下一个计算节点时，需要把训练数据分配到不同的计算节点上，每个计算节点均有一份完整的模型，在其本地存放的数据上进行训练。数据并行的代价是计算节点之间需要高频率通讯梯度或同步模型，使得每个计算节点都能在每次迭代中使用全局模型，而在此基础上算梯度。梯度或模型的更新需要大量的网络传输，容易导致传统网络通信的高延时、低带宽，成为整个模型训练的性能瓶颈。此外，数据并行下计算节点数量不能无限扩张，假设所有计算节点的</a:t>
            </a:r>
            <a:r>
              <a:rPr lang="en-US" altLang="zh-CN" sz="16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batch</a:t>
            </a:r>
            <a:r>
              <a:rPr lang="zh-CN" altLang="zh-CN" sz="16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大小一定，随着计算节点的增加，整体系统的</a:t>
            </a:r>
            <a:r>
              <a:rPr lang="en-US" altLang="zh-CN" sz="16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batch</a:t>
            </a:r>
            <a:r>
              <a:rPr lang="zh-CN" altLang="zh-CN" sz="16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大小会越来越大，导致模型收敛性能受到影响；假设总</a:t>
            </a:r>
            <a:r>
              <a:rPr lang="en-US" altLang="zh-CN" sz="16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batch</a:t>
            </a:r>
            <a:r>
              <a:rPr lang="zh-CN" altLang="zh-CN" sz="16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一定，则随着计算节点增加，每个节点的</a:t>
            </a:r>
            <a:r>
              <a:rPr lang="en-US" altLang="zh-CN" sz="16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batch</a:t>
            </a:r>
            <a:r>
              <a:rPr lang="zh-CN" altLang="zh-CN" sz="16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会越来越小，从而使得节点内计算资源利用率降低。</a:t>
            </a:r>
          </a:p>
        </p:txBody>
      </p:sp>
    </p:spTree>
    <p:extLst>
      <p:ext uri="{BB962C8B-B14F-4D97-AF65-F5344CB8AC3E}">
        <p14:creationId xmlns:p14="http://schemas.microsoft.com/office/powerpoint/2010/main" val="11070146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2583380" y="726948"/>
            <a:ext cx="7464387" cy="497934"/>
            <a:chOff x="4099943" y="2819853"/>
            <a:chExt cx="2570275" cy="497934"/>
          </a:xfrm>
        </p:grpSpPr>
        <p:sp>
          <p:nvSpPr>
            <p:cNvPr id="4" name="平行四边形 3"/>
            <p:cNvSpPr/>
            <p:nvPr/>
          </p:nvSpPr>
          <p:spPr bwMode="auto">
            <a:xfrm>
              <a:off x="4099943" y="2849787"/>
              <a:ext cx="2547685" cy="468000"/>
            </a:xfrm>
            <a:prstGeom prst="parallelogram">
              <a:avLst/>
            </a:prstGeom>
            <a:solidFill>
              <a:srgbClr val="016773"/>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hangingPunct="1">
                <a:buFont typeface="Arial" panose="020B0604020202020204" pitchFamily="34" charset="0"/>
                <a:buNone/>
              </a:pPr>
              <a:endParaRPr lang="zh-CN" altLang="en-US" dirty="0"/>
            </a:p>
          </p:txBody>
        </p:sp>
        <p:sp>
          <p:nvSpPr>
            <p:cNvPr id="5" name="平行四边形 4"/>
            <p:cNvSpPr/>
            <p:nvPr/>
          </p:nvSpPr>
          <p:spPr bwMode="auto">
            <a:xfrm>
              <a:off x="4122533" y="2819853"/>
              <a:ext cx="2547685" cy="468000"/>
            </a:xfrm>
            <a:prstGeom prst="parallelogram">
              <a:avLst/>
            </a:prstGeom>
            <a:solidFill>
              <a:srgbClr val="FAFAFA"/>
            </a:solidFill>
            <a:ln w="19050">
              <a:gradFill>
                <a:gsLst>
                  <a:gs pos="65000">
                    <a:srgbClr val="81C7C9"/>
                  </a:gs>
                  <a:gs pos="100000">
                    <a:srgbClr val="016773"/>
                  </a:gs>
                </a:gsLst>
                <a:lin ang="17400000" scaled="0"/>
              </a:gradFill>
            </a:ln>
            <a:effectLst>
              <a:outerShdw blurRad="50800" dist="38100" dir="18900000" algn="bl"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hangingPunct="1">
                <a:buFont typeface="Arial" panose="020B0604020202020204" pitchFamily="34" charset="0"/>
                <a:buNone/>
              </a:pPr>
              <a:endParaRPr lang="zh-CN" altLang="en-US" dirty="0"/>
            </a:p>
          </p:txBody>
        </p:sp>
        <p:sp>
          <p:nvSpPr>
            <p:cNvPr id="6" name="矩形 5"/>
            <p:cNvSpPr/>
            <p:nvPr/>
          </p:nvSpPr>
          <p:spPr>
            <a:xfrm>
              <a:off x="4216534" y="2853798"/>
              <a:ext cx="2359684" cy="400110"/>
            </a:xfrm>
            <a:prstGeom prst="rect">
              <a:avLst/>
            </a:prstGeom>
          </p:spPr>
          <p:txBody>
            <a:bodyPr wrap="square">
              <a:spAutoFit/>
            </a:bodyPr>
            <a:lstStyle/>
            <a:p>
              <a:pPr algn="ctr">
                <a:spcBef>
                  <a:spcPct val="50000"/>
                </a:spcBef>
              </a:pPr>
              <a:r>
                <a:rPr lang="zh-CN" altLang="zh-CN" sz="2000" b="1" dirty="0">
                  <a:solidFill>
                    <a:schemeClr val="tx1">
                      <a:lumMod val="95000"/>
                      <a:lumOff val="5000"/>
                    </a:schemeClr>
                  </a:solidFill>
                  <a:latin typeface="Times New Roman" panose="02020603050405020304" pitchFamily="18" charset="0"/>
                  <a:ea typeface="微软雅黑" panose="020B0503020204020204" pitchFamily="34" charset="-122"/>
                  <a:cs typeface="Times New Roman" panose="02020603050405020304" pitchFamily="18" charset="0"/>
                </a:rPr>
                <a:t>分布式神经网络训练算法与系统</a:t>
              </a:r>
              <a:endParaRPr lang="zh-CN" altLang="en-US" sz="2000" b="1" dirty="0">
                <a:solidFill>
                  <a:schemeClr val="tx1">
                    <a:lumMod val="95000"/>
                    <a:lumOff val="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23" name="矩形 22">
            <a:extLst>
              <a:ext uri="{FF2B5EF4-FFF2-40B4-BE49-F238E27FC236}">
                <a16:creationId xmlns:a16="http://schemas.microsoft.com/office/drawing/2014/main" id="{6F77A2E9-3941-4386-A0DF-CDEBD25143F3}"/>
              </a:ext>
            </a:extLst>
          </p:cNvPr>
          <p:cNvSpPr/>
          <p:nvPr/>
        </p:nvSpPr>
        <p:spPr>
          <a:xfrm>
            <a:off x="852473" y="129010"/>
            <a:ext cx="1895071" cy="338554"/>
          </a:xfrm>
          <a:prstGeom prst="rect">
            <a:avLst/>
          </a:prstGeom>
        </p:spPr>
        <p:txBody>
          <a:bodyPr wrap="none">
            <a:spAutoFit/>
          </a:bodyPr>
          <a:lstStyle/>
          <a:p>
            <a:r>
              <a:rPr lang="zh-CN" altLang="en-US" sz="1600" dirty="0">
                <a:solidFill>
                  <a:srgbClr val="000000"/>
                </a:solidFill>
                <a:latin typeface="Times New Roman" panose="02020603050405020304" pitchFamily="18" charset="0"/>
                <a:ea typeface="楷体_GB2312"/>
              </a:rPr>
              <a:t>三、人工智能系统</a:t>
            </a:r>
            <a:endParaRPr lang="zh-CN" altLang="en-US" sz="1600" dirty="0">
              <a:solidFill>
                <a:srgbClr val="000000"/>
              </a:solidFill>
              <a:latin typeface="Times New Roman" panose="02020603050405020304" pitchFamily="18" charset="0"/>
            </a:endParaRPr>
          </a:p>
        </p:txBody>
      </p:sp>
      <p:sp>
        <p:nvSpPr>
          <p:cNvPr id="7" name="矩形 6">
            <a:extLst>
              <a:ext uri="{FF2B5EF4-FFF2-40B4-BE49-F238E27FC236}">
                <a16:creationId xmlns:a16="http://schemas.microsoft.com/office/drawing/2014/main" id="{A531CB4D-2426-4FFB-BCB9-5240EA6A387A}"/>
              </a:ext>
            </a:extLst>
          </p:cNvPr>
          <p:cNvSpPr/>
          <p:nvPr/>
        </p:nvSpPr>
        <p:spPr>
          <a:xfrm>
            <a:off x="1312793" y="1514200"/>
            <a:ext cx="10132116" cy="923330"/>
          </a:xfrm>
          <a:prstGeom prst="rect">
            <a:avLst/>
          </a:prstGeom>
        </p:spPr>
        <p:txBody>
          <a:bodyPr wrap="square">
            <a:spAutoFit/>
          </a:bodyPr>
          <a:lstStyle/>
          <a:p>
            <a:r>
              <a:rPr lang="zh-CN" altLang="zh-CN" dirty="0">
                <a:latin typeface="楷体" panose="02010609060101010101" pitchFamily="49" charset="-122"/>
                <a:ea typeface="楷体" panose="02010609060101010101" pitchFamily="49" charset="-122"/>
                <a:cs typeface="Times New Roman" panose="02020603050405020304" pitchFamily="18" charset="0"/>
              </a:rPr>
              <a:t>分布式神经网络训练算法是一种将神经网络训练任务分布在多台计算设备上并协同工作的方法。它通过将数据和计算任务划分为多个部分，分配给不同的计算节点并利用并行计算能力，加快神经网络的训练速度和性能。目前主流的并行算法主要包括数据并行、张量并行和流水线并行。</a:t>
            </a:r>
            <a:endParaRPr lang="zh-CN" altLang="en-US" dirty="0">
              <a:latin typeface="楷体" panose="02010609060101010101" pitchFamily="49" charset="-122"/>
              <a:ea typeface="楷体" panose="02010609060101010101" pitchFamily="49" charset="-122"/>
            </a:endParaRPr>
          </a:p>
        </p:txBody>
      </p:sp>
      <p:pic>
        <p:nvPicPr>
          <p:cNvPr id="2" name="图片 1">
            <a:extLst>
              <a:ext uri="{FF2B5EF4-FFF2-40B4-BE49-F238E27FC236}">
                <a16:creationId xmlns:a16="http://schemas.microsoft.com/office/drawing/2014/main" id="{0B7692E9-BBFE-4EB5-ABD7-815A511DC8D2}"/>
              </a:ext>
            </a:extLst>
          </p:cNvPr>
          <p:cNvPicPr>
            <a:picLocks noChangeAspect="1"/>
          </p:cNvPicPr>
          <p:nvPr/>
        </p:nvPicPr>
        <p:blipFill>
          <a:blip r:embed="rId3"/>
          <a:stretch>
            <a:fillRect/>
          </a:stretch>
        </p:blipFill>
        <p:spPr>
          <a:xfrm>
            <a:off x="7650901" y="3349487"/>
            <a:ext cx="3559358" cy="1889711"/>
          </a:xfrm>
          <a:prstGeom prst="rect">
            <a:avLst/>
          </a:prstGeom>
        </p:spPr>
      </p:pic>
      <p:sp>
        <p:nvSpPr>
          <p:cNvPr id="10" name="矩形 9">
            <a:extLst>
              <a:ext uri="{FF2B5EF4-FFF2-40B4-BE49-F238E27FC236}">
                <a16:creationId xmlns:a16="http://schemas.microsoft.com/office/drawing/2014/main" id="{CFC47A0D-B9E1-45FE-A762-FD36638FBE4D}"/>
              </a:ext>
            </a:extLst>
          </p:cNvPr>
          <p:cNvSpPr/>
          <p:nvPr/>
        </p:nvSpPr>
        <p:spPr>
          <a:xfrm>
            <a:off x="434008" y="3266309"/>
            <a:ext cx="6399144" cy="2031325"/>
          </a:xfrm>
          <a:prstGeom prst="rect">
            <a:avLst/>
          </a:prstGeom>
        </p:spPr>
        <p:txBody>
          <a:bodyPr wrap="square">
            <a:spAutoFit/>
          </a:bodyPr>
          <a:lstStyle/>
          <a:p>
            <a:r>
              <a:rPr lang="zh-CN" altLang="zh-CN" dirty="0">
                <a:latin typeface="Times New Roman" panose="02020603050405020304" pitchFamily="18" charset="0"/>
                <a:ea typeface="楷体" panose="02010609060101010101" pitchFamily="49" charset="-122"/>
                <a:cs typeface="Times New Roman" panose="02020603050405020304" pitchFamily="18" charset="0"/>
              </a:rPr>
              <a:t>张量并行：当机器学习模型太大时，无法存储于一个计算节点，张量并行策略按神经元进行划分，每一个计算节点存放到一小块模型、神经元，以达到并行计算的目的。模型并行的代价是在训练的每次迭代过程中需要共享神经元的结果，这个共享对网络通信的要求是低延时、高带宽，而目前基于传统网络设备的计算节点之间的延时比较高，导致共享神经元的代价特别大，故一般只在节点内部多加速器之间才能高效完成张量并行</a:t>
            </a:r>
            <a:r>
              <a:rPr lang="zh-CN" altLang="en-US" dirty="0">
                <a:latin typeface="Times New Roman" panose="02020603050405020304" pitchFamily="18" charset="0"/>
                <a:ea typeface="楷体" panose="02010609060101010101" pitchFamily="49" charset="-122"/>
                <a:cs typeface="Times New Roman" panose="02020603050405020304" pitchFamily="18" charset="0"/>
              </a:rPr>
              <a:t>训练。</a:t>
            </a:r>
          </a:p>
        </p:txBody>
      </p:sp>
    </p:spTree>
    <p:extLst>
      <p:ext uri="{BB962C8B-B14F-4D97-AF65-F5344CB8AC3E}">
        <p14:creationId xmlns:p14="http://schemas.microsoft.com/office/powerpoint/2010/main" val="2053866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2583380" y="726948"/>
            <a:ext cx="7464387" cy="497934"/>
            <a:chOff x="4099943" y="2819853"/>
            <a:chExt cx="2570275" cy="497934"/>
          </a:xfrm>
        </p:grpSpPr>
        <p:sp>
          <p:nvSpPr>
            <p:cNvPr id="4" name="平行四边形 3"/>
            <p:cNvSpPr/>
            <p:nvPr/>
          </p:nvSpPr>
          <p:spPr bwMode="auto">
            <a:xfrm>
              <a:off x="4099943" y="2849787"/>
              <a:ext cx="2547685" cy="468000"/>
            </a:xfrm>
            <a:prstGeom prst="parallelogram">
              <a:avLst/>
            </a:prstGeom>
            <a:solidFill>
              <a:srgbClr val="016773"/>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hangingPunct="1">
                <a:buFont typeface="Arial" panose="020B0604020202020204" pitchFamily="34" charset="0"/>
                <a:buNone/>
              </a:pPr>
              <a:endParaRPr lang="zh-CN" altLang="en-US" dirty="0"/>
            </a:p>
          </p:txBody>
        </p:sp>
        <p:sp>
          <p:nvSpPr>
            <p:cNvPr id="5" name="平行四边形 4"/>
            <p:cNvSpPr/>
            <p:nvPr/>
          </p:nvSpPr>
          <p:spPr bwMode="auto">
            <a:xfrm>
              <a:off x="4122533" y="2819853"/>
              <a:ext cx="2547685" cy="468000"/>
            </a:xfrm>
            <a:prstGeom prst="parallelogram">
              <a:avLst/>
            </a:prstGeom>
            <a:solidFill>
              <a:srgbClr val="FAFAFA"/>
            </a:solidFill>
            <a:ln w="19050">
              <a:gradFill>
                <a:gsLst>
                  <a:gs pos="65000">
                    <a:srgbClr val="81C7C9"/>
                  </a:gs>
                  <a:gs pos="100000">
                    <a:srgbClr val="016773"/>
                  </a:gs>
                </a:gsLst>
                <a:lin ang="17400000" scaled="0"/>
              </a:gradFill>
            </a:ln>
            <a:effectLst>
              <a:outerShdw blurRad="50800" dist="38100" dir="18900000" algn="bl"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hangingPunct="1">
                <a:buFont typeface="Arial" panose="020B0604020202020204" pitchFamily="34" charset="0"/>
                <a:buNone/>
              </a:pPr>
              <a:endParaRPr lang="zh-CN" altLang="en-US" dirty="0"/>
            </a:p>
          </p:txBody>
        </p:sp>
        <p:sp>
          <p:nvSpPr>
            <p:cNvPr id="6" name="矩形 5"/>
            <p:cNvSpPr/>
            <p:nvPr/>
          </p:nvSpPr>
          <p:spPr>
            <a:xfrm>
              <a:off x="4216534" y="2853798"/>
              <a:ext cx="2359684" cy="400110"/>
            </a:xfrm>
            <a:prstGeom prst="rect">
              <a:avLst/>
            </a:prstGeom>
          </p:spPr>
          <p:txBody>
            <a:bodyPr wrap="square">
              <a:spAutoFit/>
            </a:bodyPr>
            <a:lstStyle/>
            <a:p>
              <a:pPr algn="ctr">
                <a:spcBef>
                  <a:spcPct val="50000"/>
                </a:spcBef>
              </a:pPr>
              <a:r>
                <a:rPr lang="zh-CN" altLang="zh-CN" sz="2000" b="1" dirty="0">
                  <a:solidFill>
                    <a:schemeClr val="tx1">
                      <a:lumMod val="95000"/>
                      <a:lumOff val="5000"/>
                    </a:schemeClr>
                  </a:solidFill>
                  <a:latin typeface="Times New Roman" panose="02020603050405020304" pitchFamily="18" charset="0"/>
                  <a:ea typeface="微软雅黑" panose="020B0503020204020204" pitchFamily="34" charset="-122"/>
                  <a:cs typeface="Times New Roman" panose="02020603050405020304" pitchFamily="18" charset="0"/>
                </a:rPr>
                <a:t>分布式神经网络训练算法与系统</a:t>
              </a:r>
              <a:endParaRPr lang="zh-CN" altLang="en-US" sz="2000" b="1" dirty="0">
                <a:solidFill>
                  <a:schemeClr val="tx1">
                    <a:lumMod val="95000"/>
                    <a:lumOff val="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23" name="矩形 22">
            <a:extLst>
              <a:ext uri="{FF2B5EF4-FFF2-40B4-BE49-F238E27FC236}">
                <a16:creationId xmlns:a16="http://schemas.microsoft.com/office/drawing/2014/main" id="{6F77A2E9-3941-4386-A0DF-CDEBD25143F3}"/>
              </a:ext>
            </a:extLst>
          </p:cNvPr>
          <p:cNvSpPr/>
          <p:nvPr/>
        </p:nvSpPr>
        <p:spPr>
          <a:xfrm>
            <a:off x="852473" y="129010"/>
            <a:ext cx="1895071" cy="338554"/>
          </a:xfrm>
          <a:prstGeom prst="rect">
            <a:avLst/>
          </a:prstGeom>
        </p:spPr>
        <p:txBody>
          <a:bodyPr wrap="none">
            <a:spAutoFit/>
          </a:bodyPr>
          <a:lstStyle/>
          <a:p>
            <a:r>
              <a:rPr lang="zh-CN" altLang="en-US" sz="1600" dirty="0">
                <a:solidFill>
                  <a:srgbClr val="000000"/>
                </a:solidFill>
                <a:latin typeface="Times New Roman" panose="02020603050405020304" pitchFamily="18" charset="0"/>
                <a:ea typeface="楷体_GB2312"/>
              </a:rPr>
              <a:t>三、人工智能系统</a:t>
            </a:r>
            <a:endParaRPr lang="zh-CN" altLang="en-US" sz="1600" dirty="0">
              <a:solidFill>
                <a:srgbClr val="000000"/>
              </a:solidFill>
              <a:latin typeface="Times New Roman" panose="02020603050405020304" pitchFamily="18" charset="0"/>
            </a:endParaRPr>
          </a:p>
        </p:txBody>
      </p:sp>
      <p:sp>
        <p:nvSpPr>
          <p:cNvPr id="7" name="矩形 6">
            <a:extLst>
              <a:ext uri="{FF2B5EF4-FFF2-40B4-BE49-F238E27FC236}">
                <a16:creationId xmlns:a16="http://schemas.microsoft.com/office/drawing/2014/main" id="{A531CB4D-2426-4FFB-BCB9-5240EA6A387A}"/>
              </a:ext>
            </a:extLst>
          </p:cNvPr>
          <p:cNvSpPr/>
          <p:nvPr/>
        </p:nvSpPr>
        <p:spPr>
          <a:xfrm>
            <a:off x="1312793" y="1514200"/>
            <a:ext cx="10132116" cy="923330"/>
          </a:xfrm>
          <a:prstGeom prst="rect">
            <a:avLst/>
          </a:prstGeom>
        </p:spPr>
        <p:txBody>
          <a:bodyPr wrap="square">
            <a:spAutoFit/>
          </a:bodyPr>
          <a:lstStyle/>
          <a:p>
            <a:r>
              <a:rPr lang="zh-CN" altLang="zh-CN" dirty="0">
                <a:latin typeface="楷体" panose="02010609060101010101" pitchFamily="49" charset="-122"/>
                <a:ea typeface="楷体" panose="02010609060101010101" pitchFamily="49" charset="-122"/>
                <a:cs typeface="Times New Roman" panose="02020603050405020304" pitchFamily="18" charset="0"/>
              </a:rPr>
              <a:t>分布式神经网络训练算法是一种将神经网络训练任务分布在多台计算设备上并协同工作的方法。它通过将数据和计算任务划分为多个部分，分配给不同的计算节点并利用并行计算能力，加快神经网络的训练速度和性能。目前主流的并行算法主要包括数据并行、张量并行和流水线并行。</a:t>
            </a:r>
            <a:endParaRPr lang="zh-CN" altLang="en-US" dirty="0">
              <a:latin typeface="楷体" panose="02010609060101010101" pitchFamily="49" charset="-122"/>
              <a:ea typeface="楷体" panose="02010609060101010101" pitchFamily="49" charset="-122"/>
            </a:endParaRPr>
          </a:p>
        </p:txBody>
      </p:sp>
      <p:sp>
        <p:nvSpPr>
          <p:cNvPr id="10" name="矩形 9">
            <a:extLst>
              <a:ext uri="{FF2B5EF4-FFF2-40B4-BE49-F238E27FC236}">
                <a16:creationId xmlns:a16="http://schemas.microsoft.com/office/drawing/2014/main" id="{CFC47A0D-B9E1-45FE-A762-FD36638FBE4D}"/>
              </a:ext>
            </a:extLst>
          </p:cNvPr>
          <p:cNvSpPr/>
          <p:nvPr/>
        </p:nvSpPr>
        <p:spPr>
          <a:xfrm>
            <a:off x="165650" y="2756782"/>
            <a:ext cx="6885031" cy="2935868"/>
          </a:xfrm>
          <a:prstGeom prst="rect">
            <a:avLst/>
          </a:prstGeom>
        </p:spPr>
        <p:txBody>
          <a:bodyPr wrap="square">
            <a:spAutoFit/>
          </a:bodyPr>
          <a:lstStyle/>
          <a:p>
            <a:pPr>
              <a:lnSpc>
                <a:spcPct val="150000"/>
              </a:lnSpc>
            </a:pPr>
            <a:r>
              <a:rPr lang="zh-CN" altLang="zh-CN" dirty="0">
                <a:latin typeface="Times New Roman" panose="02020603050405020304" pitchFamily="18" charset="0"/>
                <a:ea typeface="楷体" panose="02010609060101010101" pitchFamily="49" charset="-122"/>
                <a:cs typeface="Times New Roman" panose="02020603050405020304" pitchFamily="18" charset="0"/>
              </a:rPr>
              <a:t>流水线并行：流水线并行策略按网络层分成数个阶段，每个阶段映射到一个</a:t>
            </a:r>
            <a:r>
              <a:rPr lang="en-US" altLang="zh-CN" dirty="0">
                <a:latin typeface="Times New Roman" panose="02020603050405020304" pitchFamily="18" charset="0"/>
                <a:ea typeface="楷体" panose="02010609060101010101" pitchFamily="49" charset="-122"/>
                <a:cs typeface="Times New Roman" panose="02020603050405020304" pitchFamily="18" charset="0"/>
              </a:rPr>
              <a:t>GPU</a:t>
            </a:r>
            <a:r>
              <a:rPr lang="zh-CN" altLang="zh-CN" dirty="0">
                <a:latin typeface="Times New Roman" panose="02020603050405020304" pitchFamily="18" charset="0"/>
                <a:ea typeface="楷体" panose="02010609060101010101" pitchFamily="49" charset="-122"/>
                <a:cs typeface="Times New Roman" panose="02020603050405020304" pitchFamily="18" charset="0"/>
              </a:rPr>
              <a:t>，每个阶段有一组连续的神经网络层组成，该阶段神经网络层的前向、后向传递均在该</a:t>
            </a:r>
            <a:r>
              <a:rPr lang="en-US" altLang="zh-CN" dirty="0">
                <a:latin typeface="Times New Roman" panose="02020603050405020304" pitchFamily="18" charset="0"/>
                <a:ea typeface="楷体" panose="02010609060101010101" pitchFamily="49" charset="-122"/>
                <a:cs typeface="Times New Roman" panose="02020603050405020304" pitchFamily="18" charset="0"/>
              </a:rPr>
              <a:t>GPU</a:t>
            </a:r>
            <a:r>
              <a:rPr lang="zh-CN" altLang="zh-CN" dirty="0">
                <a:latin typeface="Times New Roman" panose="02020603050405020304" pitchFamily="18" charset="0"/>
                <a:ea typeface="楷体" panose="02010609060101010101" pitchFamily="49" charset="-122"/>
                <a:cs typeface="Times New Roman" panose="02020603050405020304" pitchFamily="18" charset="0"/>
              </a:rPr>
              <a:t>上完成。流水线并行需保证每个阶段的计算负载均衡，以减少短板效应带来的负面影响。相邻阶段之间需传递神经元，故减少阶段之间跨节点的通信开销需要低延时、高带宽网络通信，故如何减少通信延时、提高通信带宽是充分发挥流水线并行训练潜能的</a:t>
            </a:r>
            <a:r>
              <a:rPr lang="zh-CN" altLang="en-US" dirty="0">
                <a:latin typeface="Times New Roman" panose="02020603050405020304" pitchFamily="18" charset="0"/>
                <a:ea typeface="楷体" panose="02010609060101010101" pitchFamily="49" charset="-122"/>
                <a:cs typeface="Times New Roman" panose="02020603050405020304" pitchFamily="18" charset="0"/>
              </a:rPr>
              <a:t>关键。</a:t>
            </a:r>
          </a:p>
        </p:txBody>
      </p:sp>
      <p:pic>
        <p:nvPicPr>
          <p:cNvPr id="8" name="图片 7">
            <a:extLst>
              <a:ext uri="{FF2B5EF4-FFF2-40B4-BE49-F238E27FC236}">
                <a16:creationId xmlns:a16="http://schemas.microsoft.com/office/drawing/2014/main" id="{F017B861-31C5-4BA7-AF8D-35F5A8BDB7F7}"/>
              </a:ext>
            </a:extLst>
          </p:cNvPr>
          <p:cNvPicPr>
            <a:picLocks noChangeAspect="1"/>
          </p:cNvPicPr>
          <p:nvPr/>
        </p:nvPicPr>
        <p:blipFill>
          <a:blip r:embed="rId3"/>
          <a:stretch>
            <a:fillRect/>
          </a:stretch>
        </p:blipFill>
        <p:spPr>
          <a:xfrm>
            <a:off x="7319039" y="3381812"/>
            <a:ext cx="3686364" cy="1800318"/>
          </a:xfrm>
          <a:prstGeom prst="rect">
            <a:avLst/>
          </a:prstGeom>
        </p:spPr>
      </p:pic>
    </p:spTree>
    <p:extLst>
      <p:ext uri="{BB962C8B-B14F-4D97-AF65-F5344CB8AC3E}">
        <p14:creationId xmlns:p14="http://schemas.microsoft.com/office/powerpoint/2010/main" val="19132727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2583380" y="726948"/>
            <a:ext cx="7464387" cy="497934"/>
            <a:chOff x="4099943" y="2819853"/>
            <a:chExt cx="2570275" cy="497934"/>
          </a:xfrm>
        </p:grpSpPr>
        <p:sp>
          <p:nvSpPr>
            <p:cNvPr id="4" name="平行四边形 3"/>
            <p:cNvSpPr/>
            <p:nvPr/>
          </p:nvSpPr>
          <p:spPr bwMode="auto">
            <a:xfrm>
              <a:off x="4099943" y="2849787"/>
              <a:ext cx="2547685" cy="468000"/>
            </a:xfrm>
            <a:prstGeom prst="parallelogram">
              <a:avLst/>
            </a:prstGeom>
            <a:solidFill>
              <a:srgbClr val="016773"/>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hangingPunct="1">
                <a:buFont typeface="Arial" panose="020B0604020202020204" pitchFamily="34" charset="0"/>
                <a:buNone/>
              </a:pPr>
              <a:endParaRPr lang="zh-CN" altLang="en-US" dirty="0"/>
            </a:p>
          </p:txBody>
        </p:sp>
        <p:sp>
          <p:nvSpPr>
            <p:cNvPr id="5" name="平行四边形 4"/>
            <p:cNvSpPr/>
            <p:nvPr/>
          </p:nvSpPr>
          <p:spPr bwMode="auto">
            <a:xfrm>
              <a:off x="4122533" y="2819853"/>
              <a:ext cx="2547685" cy="468000"/>
            </a:xfrm>
            <a:prstGeom prst="parallelogram">
              <a:avLst/>
            </a:prstGeom>
            <a:solidFill>
              <a:srgbClr val="FAFAFA"/>
            </a:solidFill>
            <a:ln w="19050">
              <a:gradFill>
                <a:gsLst>
                  <a:gs pos="65000">
                    <a:srgbClr val="81C7C9"/>
                  </a:gs>
                  <a:gs pos="100000">
                    <a:srgbClr val="016773"/>
                  </a:gs>
                </a:gsLst>
                <a:lin ang="17400000" scaled="0"/>
              </a:gradFill>
            </a:ln>
            <a:effectLst>
              <a:outerShdw blurRad="50800" dist="38100" dir="18900000" algn="bl"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hangingPunct="1">
                <a:buFont typeface="Arial" panose="020B0604020202020204" pitchFamily="34" charset="0"/>
                <a:buNone/>
              </a:pPr>
              <a:endParaRPr lang="zh-CN" altLang="en-US" dirty="0"/>
            </a:p>
          </p:txBody>
        </p:sp>
        <p:sp>
          <p:nvSpPr>
            <p:cNvPr id="6" name="矩形 5"/>
            <p:cNvSpPr/>
            <p:nvPr/>
          </p:nvSpPr>
          <p:spPr>
            <a:xfrm>
              <a:off x="4216534" y="2853798"/>
              <a:ext cx="2359684" cy="400110"/>
            </a:xfrm>
            <a:prstGeom prst="rect">
              <a:avLst/>
            </a:prstGeom>
          </p:spPr>
          <p:txBody>
            <a:bodyPr wrap="square">
              <a:spAutoFit/>
            </a:bodyPr>
            <a:lstStyle/>
            <a:p>
              <a:pPr algn="ctr">
                <a:spcBef>
                  <a:spcPct val="50000"/>
                </a:spcBef>
              </a:pPr>
              <a:r>
                <a:rPr lang="zh-CN" altLang="zh-CN" sz="2000" b="1" dirty="0">
                  <a:solidFill>
                    <a:schemeClr val="tx1">
                      <a:lumMod val="95000"/>
                      <a:lumOff val="5000"/>
                    </a:schemeClr>
                  </a:solidFill>
                  <a:latin typeface="Times New Roman" panose="02020603050405020304" pitchFamily="18" charset="0"/>
                  <a:ea typeface="微软雅黑" panose="020B0503020204020204" pitchFamily="34" charset="-122"/>
                  <a:cs typeface="Times New Roman" panose="02020603050405020304" pitchFamily="18" charset="0"/>
                </a:rPr>
                <a:t>分布式神经网络训练系统</a:t>
              </a:r>
              <a:endParaRPr lang="zh-CN" altLang="en-US" sz="2000" b="1" dirty="0">
                <a:solidFill>
                  <a:schemeClr val="tx1">
                    <a:lumMod val="95000"/>
                    <a:lumOff val="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23" name="矩形 22">
            <a:extLst>
              <a:ext uri="{FF2B5EF4-FFF2-40B4-BE49-F238E27FC236}">
                <a16:creationId xmlns:a16="http://schemas.microsoft.com/office/drawing/2014/main" id="{6F77A2E9-3941-4386-A0DF-CDEBD25143F3}"/>
              </a:ext>
            </a:extLst>
          </p:cNvPr>
          <p:cNvSpPr/>
          <p:nvPr/>
        </p:nvSpPr>
        <p:spPr>
          <a:xfrm>
            <a:off x="852473" y="129010"/>
            <a:ext cx="1895071" cy="338554"/>
          </a:xfrm>
          <a:prstGeom prst="rect">
            <a:avLst/>
          </a:prstGeom>
        </p:spPr>
        <p:txBody>
          <a:bodyPr wrap="none">
            <a:spAutoFit/>
          </a:bodyPr>
          <a:lstStyle/>
          <a:p>
            <a:r>
              <a:rPr lang="zh-CN" altLang="en-US" sz="1600" dirty="0">
                <a:solidFill>
                  <a:srgbClr val="000000"/>
                </a:solidFill>
                <a:latin typeface="Times New Roman" panose="02020603050405020304" pitchFamily="18" charset="0"/>
                <a:ea typeface="楷体_GB2312"/>
              </a:rPr>
              <a:t>三、人工智能系统</a:t>
            </a:r>
            <a:endParaRPr lang="zh-CN" altLang="en-US" sz="1600" dirty="0">
              <a:solidFill>
                <a:srgbClr val="000000"/>
              </a:solidFill>
              <a:latin typeface="Times New Roman" panose="02020603050405020304" pitchFamily="18" charset="0"/>
            </a:endParaRPr>
          </a:p>
        </p:txBody>
      </p:sp>
      <p:pic>
        <p:nvPicPr>
          <p:cNvPr id="2" name="图片 1">
            <a:extLst>
              <a:ext uri="{FF2B5EF4-FFF2-40B4-BE49-F238E27FC236}">
                <a16:creationId xmlns:a16="http://schemas.microsoft.com/office/drawing/2014/main" id="{B09F1D0C-15E8-48EF-93D1-E6BCDB1479BE}"/>
              </a:ext>
            </a:extLst>
          </p:cNvPr>
          <p:cNvPicPr>
            <a:picLocks noChangeAspect="1"/>
          </p:cNvPicPr>
          <p:nvPr/>
        </p:nvPicPr>
        <p:blipFill>
          <a:blip r:embed="rId3"/>
          <a:stretch>
            <a:fillRect/>
          </a:stretch>
        </p:blipFill>
        <p:spPr>
          <a:xfrm>
            <a:off x="8470605" y="2124770"/>
            <a:ext cx="3795824" cy="3489222"/>
          </a:xfrm>
          <a:prstGeom prst="rect">
            <a:avLst/>
          </a:prstGeom>
        </p:spPr>
      </p:pic>
      <p:sp>
        <p:nvSpPr>
          <p:cNvPr id="9" name="矩形 8">
            <a:extLst>
              <a:ext uri="{FF2B5EF4-FFF2-40B4-BE49-F238E27FC236}">
                <a16:creationId xmlns:a16="http://schemas.microsoft.com/office/drawing/2014/main" id="{1BF7021B-097C-410A-88BE-A7400FE9C549}"/>
              </a:ext>
            </a:extLst>
          </p:cNvPr>
          <p:cNvSpPr/>
          <p:nvPr/>
        </p:nvSpPr>
        <p:spPr>
          <a:xfrm>
            <a:off x="65604" y="1390185"/>
            <a:ext cx="8199438" cy="5142690"/>
          </a:xfrm>
          <a:prstGeom prst="rect">
            <a:avLst/>
          </a:prstGeom>
        </p:spPr>
        <p:txBody>
          <a:bodyPr wrap="square">
            <a:spAutoFit/>
          </a:bodyPr>
          <a:lstStyle/>
          <a:p>
            <a:pPr indent="266700" algn="just">
              <a:lnSpc>
                <a:spcPts val="2200"/>
              </a:lnSpc>
              <a:spcAft>
                <a:spcPts val="0"/>
              </a:spcAft>
            </a:pPr>
            <a:r>
              <a:rPr lang="zh-CN" altLang="zh-CN" sz="1400" dirty="0">
                <a:solidFill>
                  <a:srgbClr val="000000"/>
                </a:solidFill>
                <a:latin typeface="Times New Roman" panose="02020603050405020304" pitchFamily="18" charset="0"/>
                <a:ea typeface="楷体_GB2312"/>
                <a:cs typeface="Times New Roman" panose="02020603050405020304" pitchFamily="18" charset="0"/>
              </a:rPr>
              <a:t>通信和同步机制：在分布式训练中，不同计算设备之间需要进行通信和同步，以确保模型参数（或激活值）的一致性。以数据并行为例，通信和同步机制通常使用参数服务器或</a:t>
            </a:r>
            <a:r>
              <a:rPr lang="en-US" altLang="zh-CN" sz="1400" dirty="0">
                <a:solidFill>
                  <a:srgbClr val="000000"/>
                </a:solidFill>
                <a:latin typeface="Times New Roman" panose="02020603050405020304" pitchFamily="18" charset="0"/>
                <a:ea typeface="楷体_GB2312"/>
                <a:cs typeface="Times New Roman" panose="02020603050405020304" pitchFamily="18" charset="0"/>
              </a:rPr>
              <a:t>Ring </a:t>
            </a:r>
            <a:r>
              <a:rPr lang="en-US" altLang="zh-CN" sz="1400" dirty="0" err="1">
                <a:solidFill>
                  <a:srgbClr val="000000"/>
                </a:solidFill>
                <a:latin typeface="Times New Roman" panose="02020603050405020304" pitchFamily="18" charset="0"/>
                <a:ea typeface="楷体_GB2312"/>
                <a:cs typeface="Times New Roman" panose="02020603050405020304" pitchFamily="18" charset="0"/>
              </a:rPr>
              <a:t>AllReduce</a:t>
            </a:r>
            <a:r>
              <a:rPr lang="zh-CN" altLang="zh-CN" sz="1400" dirty="0">
                <a:solidFill>
                  <a:srgbClr val="000000"/>
                </a:solidFill>
                <a:latin typeface="Times New Roman" panose="02020603050405020304" pitchFamily="18" charset="0"/>
                <a:ea typeface="楷体_GB2312"/>
                <a:cs typeface="Times New Roman" panose="02020603050405020304" pitchFamily="18" charset="0"/>
              </a:rPr>
              <a:t>来实现。这些机制确保不同设备上的模型参数在训练过程中进行更新和同步。参数服务器的核心思想为维护一个集中的参数存储，用于保存整个模型的参数。这个参数存储可以是分布式的，以支持大规模模型和高吞吐量的训练。参数存储节点负责接收和分发参数更新。计算节点可以向参数存储节点发送梯度更新，参数存储节点根据接收到的梯度更新对参数进行更新，并将更新后的参数广播给其他计算节点。参数服务器的优点是计算节点之间的同步和通信开销较低，缺点是参数存储节点的网络通信压力较大。</a:t>
            </a:r>
            <a:r>
              <a:rPr lang="en-US" altLang="zh-CN" sz="1400" dirty="0">
                <a:solidFill>
                  <a:srgbClr val="000000"/>
                </a:solidFill>
                <a:latin typeface="Times New Roman" panose="02020603050405020304" pitchFamily="18" charset="0"/>
                <a:ea typeface="楷体_GB2312"/>
                <a:cs typeface="Times New Roman" panose="02020603050405020304" pitchFamily="18" charset="0"/>
              </a:rPr>
              <a:t>Ring </a:t>
            </a:r>
            <a:r>
              <a:rPr lang="en-US" altLang="zh-CN" sz="1400" dirty="0" err="1">
                <a:solidFill>
                  <a:srgbClr val="000000"/>
                </a:solidFill>
                <a:latin typeface="Times New Roman" panose="02020603050405020304" pitchFamily="18" charset="0"/>
                <a:ea typeface="楷体_GB2312"/>
                <a:cs typeface="Times New Roman" panose="02020603050405020304" pitchFamily="18" charset="0"/>
              </a:rPr>
              <a:t>AllReduce</a:t>
            </a:r>
            <a:r>
              <a:rPr lang="zh-CN" altLang="zh-CN" sz="1400" dirty="0">
                <a:solidFill>
                  <a:srgbClr val="000000"/>
                </a:solidFill>
                <a:latin typeface="Times New Roman" panose="02020603050405020304" pitchFamily="18" charset="0"/>
                <a:ea typeface="楷体_GB2312"/>
                <a:cs typeface="Times New Roman" panose="02020603050405020304" pitchFamily="18" charset="0"/>
              </a:rPr>
              <a:t>的核心思想是将计算节点组织成一个环形的通信拓扑结构，每个节点与其相邻节点进行通信。在进行全局归约操作时，数据通过环形路径在节点之间传递，每个节点对接收到的数据进行局部归约操作，然后将结果传递给下一个节点，直到最终结果回到起始节点。通过使用环形路径进行通信，</a:t>
            </a:r>
            <a:r>
              <a:rPr lang="en-US" altLang="zh-CN" sz="1400" dirty="0">
                <a:solidFill>
                  <a:srgbClr val="000000"/>
                </a:solidFill>
                <a:latin typeface="Times New Roman" panose="02020603050405020304" pitchFamily="18" charset="0"/>
                <a:ea typeface="楷体_GB2312"/>
                <a:cs typeface="Times New Roman" panose="02020603050405020304" pitchFamily="18" charset="0"/>
              </a:rPr>
              <a:t>Ring </a:t>
            </a:r>
            <a:r>
              <a:rPr lang="en-US" altLang="zh-CN" sz="1400" dirty="0" err="1">
                <a:solidFill>
                  <a:srgbClr val="000000"/>
                </a:solidFill>
                <a:latin typeface="Times New Roman" panose="02020603050405020304" pitchFamily="18" charset="0"/>
                <a:ea typeface="楷体_GB2312"/>
                <a:cs typeface="Times New Roman" panose="02020603050405020304" pitchFamily="18" charset="0"/>
              </a:rPr>
              <a:t>AllReduce</a:t>
            </a:r>
            <a:r>
              <a:rPr lang="zh-CN" altLang="zh-CN" sz="1400" dirty="0">
                <a:solidFill>
                  <a:srgbClr val="000000"/>
                </a:solidFill>
                <a:latin typeface="Times New Roman" panose="02020603050405020304" pitchFamily="18" charset="0"/>
                <a:ea typeface="楷体_GB2312"/>
                <a:cs typeface="Times New Roman" panose="02020603050405020304" pitchFamily="18" charset="0"/>
              </a:rPr>
              <a:t>可以实现高效的数据交换和归约操作，保证计算节点之间的网络负载均衡，集群内网络利用率高。</a:t>
            </a:r>
          </a:p>
          <a:p>
            <a:pPr indent="266700" algn="just">
              <a:lnSpc>
                <a:spcPts val="2200"/>
              </a:lnSpc>
              <a:spcAft>
                <a:spcPts val="0"/>
              </a:spcAft>
            </a:pPr>
            <a:r>
              <a:rPr lang="zh-CN" altLang="zh-CN" sz="1400" dirty="0">
                <a:solidFill>
                  <a:srgbClr val="000000"/>
                </a:solidFill>
                <a:latin typeface="Times New Roman" panose="02020603050405020304" pitchFamily="18" charset="0"/>
                <a:ea typeface="楷体_GB2312"/>
                <a:cs typeface="Times New Roman" panose="02020603050405020304" pitchFamily="18" charset="0"/>
              </a:rPr>
              <a:t>资源管理和调度：分布式神经网络训练系统需要管理和调度多个计算设备的资源。这涉及到设备的分配、任务调度和负载均衡等问题。常见的资源管理工具包括</a:t>
            </a:r>
            <a:r>
              <a:rPr lang="en-US" altLang="zh-CN" sz="1400" dirty="0">
                <a:solidFill>
                  <a:srgbClr val="000000"/>
                </a:solidFill>
                <a:latin typeface="Times New Roman" panose="02020603050405020304" pitchFamily="18" charset="0"/>
                <a:ea typeface="楷体_GB2312"/>
                <a:cs typeface="Times New Roman" panose="02020603050405020304" pitchFamily="18" charset="0"/>
              </a:rPr>
              <a:t>Kubernetes</a:t>
            </a:r>
            <a:r>
              <a:rPr lang="zh-CN" altLang="zh-CN" sz="1400" dirty="0">
                <a:solidFill>
                  <a:srgbClr val="000000"/>
                </a:solidFill>
                <a:latin typeface="Times New Roman" panose="02020603050405020304" pitchFamily="18" charset="0"/>
                <a:ea typeface="楷体_GB2312"/>
                <a:cs typeface="Times New Roman" panose="02020603050405020304" pitchFamily="18" charset="0"/>
              </a:rPr>
              <a:t>和</a:t>
            </a:r>
            <a:r>
              <a:rPr lang="en-US" altLang="zh-CN" sz="1400" dirty="0">
                <a:solidFill>
                  <a:srgbClr val="000000"/>
                </a:solidFill>
                <a:latin typeface="Times New Roman" panose="02020603050405020304" pitchFamily="18" charset="0"/>
                <a:ea typeface="楷体_GB2312"/>
                <a:cs typeface="Times New Roman" panose="02020603050405020304" pitchFamily="18" charset="0"/>
              </a:rPr>
              <a:t>Apache Mesos</a:t>
            </a:r>
            <a:r>
              <a:rPr lang="zh-CN" altLang="zh-CN" sz="1400" dirty="0">
                <a:solidFill>
                  <a:srgbClr val="000000"/>
                </a:solidFill>
                <a:latin typeface="Times New Roman" panose="02020603050405020304" pitchFamily="18" charset="0"/>
                <a:ea typeface="楷体_GB2312"/>
                <a:cs typeface="Times New Roman" panose="02020603050405020304" pitchFamily="18" charset="0"/>
              </a:rPr>
              <a:t>等，它们能够有效地管理分布式训练任务的资源需求。</a:t>
            </a:r>
          </a:p>
          <a:p>
            <a:pPr indent="266700" algn="just">
              <a:lnSpc>
                <a:spcPts val="2200"/>
              </a:lnSpc>
              <a:spcAft>
                <a:spcPts val="0"/>
              </a:spcAft>
            </a:pPr>
            <a:r>
              <a:rPr lang="zh-CN" altLang="zh-CN" sz="1400" dirty="0">
                <a:solidFill>
                  <a:srgbClr val="000000"/>
                </a:solidFill>
                <a:latin typeface="Times New Roman" panose="02020603050405020304" pitchFamily="18" charset="0"/>
                <a:ea typeface="楷体_GB2312"/>
                <a:cs typeface="Times New Roman" panose="02020603050405020304" pitchFamily="18" charset="0"/>
              </a:rPr>
              <a:t>容错和恢复：由于分布式训练涉及多个计算设备和网络通信，系统的容错和恢复机制变得至关重要。当某个设备或通信链路发生故障时，系统应具备自动检测和处理异常情况的能力，以保证训练任务的连续进行。</a:t>
            </a:r>
          </a:p>
        </p:txBody>
      </p:sp>
    </p:spTree>
    <p:extLst>
      <p:ext uri="{BB962C8B-B14F-4D97-AF65-F5344CB8AC3E}">
        <p14:creationId xmlns:p14="http://schemas.microsoft.com/office/powerpoint/2010/main" val="1228616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2583380" y="726948"/>
            <a:ext cx="7464387" cy="497934"/>
            <a:chOff x="4099943" y="2819853"/>
            <a:chExt cx="2570275" cy="497934"/>
          </a:xfrm>
        </p:grpSpPr>
        <p:sp>
          <p:nvSpPr>
            <p:cNvPr id="4" name="平行四边形 3"/>
            <p:cNvSpPr/>
            <p:nvPr/>
          </p:nvSpPr>
          <p:spPr bwMode="auto">
            <a:xfrm>
              <a:off x="4099943" y="2849787"/>
              <a:ext cx="2547685" cy="468000"/>
            </a:xfrm>
            <a:prstGeom prst="parallelogram">
              <a:avLst/>
            </a:prstGeom>
            <a:solidFill>
              <a:srgbClr val="016773"/>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hangingPunct="1">
                <a:buFont typeface="Arial" panose="020B0604020202020204" pitchFamily="34" charset="0"/>
                <a:buNone/>
              </a:pPr>
              <a:endParaRPr lang="zh-CN" altLang="en-US" dirty="0"/>
            </a:p>
          </p:txBody>
        </p:sp>
        <p:sp>
          <p:nvSpPr>
            <p:cNvPr id="5" name="平行四边形 4"/>
            <p:cNvSpPr/>
            <p:nvPr/>
          </p:nvSpPr>
          <p:spPr bwMode="auto">
            <a:xfrm>
              <a:off x="4122533" y="2819853"/>
              <a:ext cx="2547685" cy="468000"/>
            </a:xfrm>
            <a:prstGeom prst="parallelogram">
              <a:avLst/>
            </a:prstGeom>
            <a:solidFill>
              <a:srgbClr val="FAFAFA"/>
            </a:solidFill>
            <a:ln w="19050">
              <a:gradFill>
                <a:gsLst>
                  <a:gs pos="65000">
                    <a:srgbClr val="81C7C9"/>
                  </a:gs>
                  <a:gs pos="100000">
                    <a:srgbClr val="016773"/>
                  </a:gs>
                </a:gsLst>
                <a:lin ang="17400000" scaled="0"/>
              </a:gradFill>
            </a:ln>
            <a:effectLst>
              <a:outerShdw blurRad="50800" dist="38100" dir="18900000" algn="bl"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hangingPunct="1">
                <a:buFont typeface="Arial" panose="020B0604020202020204" pitchFamily="34" charset="0"/>
                <a:buNone/>
              </a:pPr>
              <a:endParaRPr lang="zh-CN" altLang="en-US" dirty="0"/>
            </a:p>
          </p:txBody>
        </p:sp>
        <p:sp>
          <p:nvSpPr>
            <p:cNvPr id="6" name="矩形 5"/>
            <p:cNvSpPr/>
            <p:nvPr/>
          </p:nvSpPr>
          <p:spPr>
            <a:xfrm>
              <a:off x="4216534" y="2853798"/>
              <a:ext cx="2359684" cy="400110"/>
            </a:xfrm>
            <a:prstGeom prst="rect">
              <a:avLst/>
            </a:prstGeom>
          </p:spPr>
          <p:txBody>
            <a:bodyPr wrap="square">
              <a:spAutoFit/>
            </a:bodyPr>
            <a:lstStyle/>
            <a:p>
              <a:pPr algn="ctr">
                <a:spcBef>
                  <a:spcPct val="50000"/>
                </a:spcBef>
              </a:pPr>
              <a:r>
                <a:rPr lang="zh-CN" altLang="en-US" sz="2000" b="1" dirty="0">
                  <a:solidFill>
                    <a:schemeClr val="tx1">
                      <a:lumMod val="95000"/>
                      <a:lumOff val="5000"/>
                    </a:schemeClr>
                  </a:solidFill>
                  <a:latin typeface="Times New Roman" panose="02020603050405020304" pitchFamily="18" charset="0"/>
                  <a:ea typeface="微软雅黑" panose="020B0503020204020204" pitchFamily="34" charset="-122"/>
                  <a:cs typeface="Times New Roman" panose="02020603050405020304" pitchFamily="18" charset="0"/>
                </a:rPr>
                <a:t>分布式训练系统网络通信的异构硬件优化</a:t>
              </a:r>
            </a:p>
          </p:txBody>
        </p:sp>
      </p:grpSp>
      <p:sp>
        <p:nvSpPr>
          <p:cNvPr id="23" name="矩形 22">
            <a:extLst>
              <a:ext uri="{FF2B5EF4-FFF2-40B4-BE49-F238E27FC236}">
                <a16:creationId xmlns:a16="http://schemas.microsoft.com/office/drawing/2014/main" id="{6F77A2E9-3941-4386-A0DF-CDEBD25143F3}"/>
              </a:ext>
            </a:extLst>
          </p:cNvPr>
          <p:cNvSpPr/>
          <p:nvPr/>
        </p:nvSpPr>
        <p:spPr>
          <a:xfrm>
            <a:off x="852473" y="129010"/>
            <a:ext cx="1895071" cy="338554"/>
          </a:xfrm>
          <a:prstGeom prst="rect">
            <a:avLst/>
          </a:prstGeom>
        </p:spPr>
        <p:txBody>
          <a:bodyPr wrap="none">
            <a:spAutoFit/>
          </a:bodyPr>
          <a:lstStyle/>
          <a:p>
            <a:r>
              <a:rPr lang="zh-CN" altLang="en-US" sz="1600" dirty="0">
                <a:solidFill>
                  <a:srgbClr val="000000"/>
                </a:solidFill>
                <a:latin typeface="Times New Roman" panose="02020603050405020304" pitchFamily="18" charset="0"/>
                <a:ea typeface="楷体_GB2312"/>
              </a:rPr>
              <a:t>三、人工智能系统</a:t>
            </a:r>
            <a:endParaRPr lang="zh-CN" altLang="en-US" sz="1600" dirty="0">
              <a:solidFill>
                <a:srgbClr val="000000"/>
              </a:solidFill>
              <a:latin typeface="Times New Roman" panose="02020603050405020304" pitchFamily="18" charset="0"/>
            </a:endParaRPr>
          </a:p>
        </p:txBody>
      </p:sp>
      <p:sp>
        <p:nvSpPr>
          <p:cNvPr id="7" name="矩形 6">
            <a:extLst>
              <a:ext uri="{FF2B5EF4-FFF2-40B4-BE49-F238E27FC236}">
                <a16:creationId xmlns:a16="http://schemas.microsoft.com/office/drawing/2014/main" id="{12B200C4-DA36-4965-9F22-1CFBB223E49C}"/>
              </a:ext>
            </a:extLst>
          </p:cNvPr>
          <p:cNvSpPr/>
          <p:nvPr/>
        </p:nvSpPr>
        <p:spPr>
          <a:xfrm>
            <a:off x="98130" y="1852999"/>
            <a:ext cx="6712082" cy="4033092"/>
          </a:xfrm>
          <a:prstGeom prst="rect">
            <a:avLst/>
          </a:prstGeom>
        </p:spPr>
        <p:txBody>
          <a:bodyPr wrap="square">
            <a:spAutoFit/>
          </a:bodyPr>
          <a:lstStyle/>
          <a:p>
            <a:pPr marL="285750" indent="-285750" algn="just">
              <a:lnSpc>
                <a:spcPts val="2200"/>
              </a:lnSpc>
              <a:spcAft>
                <a:spcPts val="0"/>
              </a:spcAft>
              <a:buFont typeface="Wingdings" panose="05000000000000000000" pitchFamily="2" charset="2"/>
              <a:buChar char="l"/>
            </a:pPr>
            <a:r>
              <a:rPr lang="zh-CN" altLang="zh-CN"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计算、存储、网络通信都是决定系统性能的关键因素。然而，通过观察过去</a:t>
            </a:r>
            <a:r>
              <a:rPr lang="en-US" altLang="zh-CN"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20</a:t>
            </a:r>
            <a:r>
              <a:rPr lang="zh-CN" altLang="zh-CN"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年中处理器性能的变化，可以发现，存储和网络的发展速度滞后于算力发展的。比如，在过去的</a:t>
            </a:r>
            <a:r>
              <a:rPr lang="en-US" altLang="zh-CN"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20</a:t>
            </a:r>
            <a:r>
              <a:rPr lang="zh-CN" altLang="zh-CN"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年里，以</a:t>
            </a:r>
            <a:r>
              <a:rPr lang="en-US" altLang="zh-CN"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GPU</a:t>
            </a:r>
            <a:r>
              <a:rPr lang="zh-CN" altLang="zh-CN"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为代表的</a:t>
            </a:r>
            <a:r>
              <a:rPr lang="en-US" altLang="zh-CN"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AI</a:t>
            </a:r>
            <a:r>
              <a:rPr lang="zh-CN" altLang="zh-CN"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芯片的计算能力几乎每两年增长</a:t>
            </a:r>
            <a:r>
              <a:rPr lang="en-US" altLang="zh-CN"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3.1</a:t>
            </a:r>
            <a:r>
              <a:rPr lang="zh-CN" altLang="zh-CN"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倍（</a:t>
            </a:r>
            <a:r>
              <a:rPr lang="en-US" altLang="zh-CN"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20</a:t>
            </a:r>
            <a:r>
              <a:rPr lang="zh-CN" altLang="zh-CN"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年增长了</a:t>
            </a:r>
            <a:r>
              <a:rPr lang="en-US" altLang="zh-CN"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9</a:t>
            </a:r>
            <a:r>
              <a:rPr lang="zh-CN" altLang="zh-CN"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万倍），然而</a:t>
            </a:r>
            <a:r>
              <a:rPr lang="en-US" altLang="zh-CN"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DRAM</a:t>
            </a:r>
            <a:r>
              <a:rPr lang="zh-CN" altLang="zh-CN"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带宽和网络互连带宽每两年仅增长</a:t>
            </a:r>
            <a:r>
              <a:rPr lang="en-US" altLang="zh-CN"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1.4</a:t>
            </a:r>
            <a:r>
              <a:rPr lang="zh-CN" altLang="zh-CN"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倍（</a:t>
            </a:r>
            <a:r>
              <a:rPr lang="en-US" altLang="zh-CN"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20</a:t>
            </a:r>
            <a:r>
              <a:rPr lang="zh-CN" altLang="zh-CN"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年增长了</a:t>
            </a:r>
            <a:r>
              <a:rPr lang="en-US" altLang="zh-CN"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30</a:t>
            </a:r>
            <a:r>
              <a:rPr lang="zh-CN" altLang="zh-CN"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倍），形成了</a:t>
            </a:r>
            <a:r>
              <a:rPr lang="en-US" altLang="zh-CN"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zh-CN"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剪刀型</a:t>
            </a:r>
            <a:r>
              <a:rPr lang="en-US" altLang="zh-CN"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zh-CN"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发展曲线。换言之，神经网络分布式训练越来越成为网络瓶颈的负载。因此，分布式训练中的网络优化越来越重要。为了克服网络瓶颈，业界越来越多地关注异构硬件加速网络的研究，比如利用智能网卡（</a:t>
            </a:r>
            <a:r>
              <a:rPr lang="en-US" altLang="zh-CN" dirty="0" err="1">
                <a:solidFill>
                  <a:srgbClr val="000000"/>
                </a:solidFill>
                <a:latin typeface="Times New Roman" panose="02020603050405020304" pitchFamily="18" charset="0"/>
                <a:ea typeface="楷体" panose="02010609060101010101" pitchFamily="49" charset="-122"/>
                <a:cs typeface="Times New Roman" panose="02020603050405020304" pitchFamily="18" charset="0"/>
              </a:rPr>
              <a:t>SmartNIC</a:t>
            </a:r>
            <a:r>
              <a:rPr lang="zh-CN" altLang="zh-CN"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）、智能交换机，来实现网络的硬件卸载以及网内计算，从而降低通信开销。</a:t>
            </a:r>
            <a:endParaRPr lang="en-US" altLang="zh-CN"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endParaRPr>
          </a:p>
          <a:p>
            <a:pPr marL="285750" indent="-285750" algn="just">
              <a:lnSpc>
                <a:spcPts val="2200"/>
              </a:lnSpc>
              <a:spcAft>
                <a:spcPts val="0"/>
              </a:spcAft>
              <a:buFont typeface="Wingdings" panose="05000000000000000000" pitchFamily="2" charset="2"/>
              <a:buChar char="l"/>
            </a:pPr>
            <a:r>
              <a:rPr lang="zh-CN" altLang="zh-CN" dirty="0">
                <a:latin typeface="Times New Roman" panose="02020603050405020304" pitchFamily="18" charset="0"/>
                <a:ea typeface="楷体" panose="02010609060101010101" pitchFamily="49" charset="-122"/>
                <a:cs typeface="Times New Roman" panose="02020603050405020304" pitchFamily="18" charset="0"/>
              </a:rPr>
              <a:t>图</a:t>
            </a:r>
            <a:r>
              <a:rPr lang="en-US" altLang="zh-CN" dirty="0">
                <a:latin typeface="Times New Roman" panose="02020603050405020304" pitchFamily="18" charset="0"/>
                <a:ea typeface="楷体" panose="02010609060101010101" pitchFamily="49" charset="-122"/>
                <a:cs typeface="Times New Roman" panose="02020603050405020304" pitchFamily="18" charset="0"/>
              </a:rPr>
              <a:t>9.7</a:t>
            </a:r>
            <a:r>
              <a:rPr lang="zh-CN" altLang="zh-CN" dirty="0">
                <a:latin typeface="Times New Roman" panose="02020603050405020304" pitchFamily="18" charset="0"/>
                <a:ea typeface="楷体" panose="02010609060101010101" pitchFamily="49" charset="-122"/>
                <a:cs typeface="Times New Roman" panose="02020603050405020304" pitchFamily="18" charset="0"/>
              </a:rPr>
              <a:t>给出了计算机硬件每秒所执行的浮点运算次数（</a:t>
            </a:r>
            <a:r>
              <a:rPr lang="en-US" altLang="zh-CN" dirty="0">
                <a:latin typeface="Times New Roman" panose="02020603050405020304" pitchFamily="18" charset="0"/>
                <a:ea typeface="楷体" panose="02010609060101010101" pitchFamily="49" charset="-122"/>
                <a:cs typeface="Times New Roman" panose="02020603050405020304" pitchFamily="18" charset="0"/>
              </a:rPr>
              <a:t>floating-point operations per second</a:t>
            </a:r>
            <a:r>
              <a:rPr lang="zh-CN" altLang="zh-CN"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dirty="0">
                <a:latin typeface="Times New Roman" panose="02020603050405020304" pitchFamily="18" charset="0"/>
                <a:ea typeface="楷体" panose="02010609060101010101" pitchFamily="49" charset="-122"/>
                <a:cs typeface="Times New Roman" panose="02020603050405020304" pitchFamily="18" charset="0"/>
              </a:rPr>
              <a:t>FLOPs</a:t>
            </a:r>
            <a:r>
              <a:rPr lang="zh-CN" altLang="zh-CN" dirty="0">
                <a:latin typeface="Times New Roman" panose="02020603050405020304" pitchFamily="18" charset="0"/>
                <a:ea typeface="楷体" panose="02010609060101010101" pitchFamily="49" charset="-122"/>
                <a:cs typeface="Times New Roman" panose="02020603050405020304" pitchFamily="18" charset="0"/>
              </a:rPr>
              <a:t>）、访存能力、通信能力以及晶体管数目（摩尔定律）的增长对比</a:t>
            </a:r>
            <a:endParaRPr lang="zh-CN" altLang="en-US" dirty="0">
              <a:latin typeface="Times New Roman" panose="02020603050405020304" pitchFamily="18" charset="0"/>
              <a:ea typeface="楷体" panose="02010609060101010101" pitchFamily="49" charset="-122"/>
              <a:cs typeface="Times New Roman" panose="02020603050405020304" pitchFamily="18" charset="0"/>
            </a:endParaRPr>
          </a:p>
        </p:txBody>
      </p:sp>
      <p:pic>
        <p:nvPicPr>
          <p:cNvPr id="8" name="图片 7">
            <a:extLst>
              <a:ext uri="{FF2B5EF4-FFF2-40B4-BE49-F238E27FC236}">
                <a16:creationId xmlns:a16="http://schemas.microsoft.com/office/drawing/2014/main" id="{BF29D2EE-58F1-437C-B2D2-60C3896D56B7}"/>
              </a:ext>
            </a:extLst>
          </p:cNvPr>
          <p:cNvPicPr>
            <a:picLocks noChangeAspect="1"/>
          </p:cNvPicPr>
          <p:nvPr/>
        </p:nvPicPr>
        <p:blipFill>
          <a:blip r:embed="rId3"/>
          <a:stretch>
            <a:fillRect/>
          </a:stretch>
        </p:blipFill>
        <p:spPr>
          <a:xfrm>
            <a:off x="7269711" y="2564649"/>
            <a:ext cx="4566382" cy="3229782"/>
          </a:xfrm>
          <a:prstGeom prst="rect">
            <a:avLst/>
          </a:prstGeom>
        </p:spPr>
      </p:pic>
    </p:spTree>
    <p:extLst>
      <p:ext uri="{BB962C8B-B14F-4D97-AF65-F5344CB8AC3E}">
        <p14:creationId xmlns:p14="http://schemas.microsoft.com/office/powerpoint/2010/main" val="7264180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2583380" y="726948"/>
            <a:ext cx="7464387" cy="497934"/>
            <a:chOff x="4099943" y="2819853"/>
            <a:chExt cx="2570275" cy="497934"/>
          </a:xfrm>
        </p:grpSpPr>
        <p:sp>
          <p:nvSpPr>
            <p:cNvPr id="4" name="平行四边形 3"/>
            <p:cNvSpPr/>
            <p:nvPr/>
          </p:nvSpPr>
          <p:spPr bwMode="auto">
            <a:xfrm>
              <a:off x="4099943" y="2849787"/>
              <a:ext cx="2547685" cy="468000"/>
            </a:xfrm>
            <a:prstGeom prst="parallelogram">
              <a:avLst/>
            </a:prstGeom>
            <a:solidFill>
              <a:srgbClr val="016773"/>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hangingPunct="1">
                <a:buFont typeface="Arial" panose="020B0604020202020204" pitchFamily="34" charset="0"/>
                <a:buNone/>
              </a:pPr>
              <a:endParaRPr lang="zh-CN" altLang="en-US" dirty="0"/>
            </a:p>
          </p:txBody>
        </p:sp>
        <p:sp>
          <p:nvSpPr>
            <p:cNvPr id="5" name="平行四边形 4"/>
            <p:cNvSpPr/>
            <p:nvPr/>
          </p:nvSpPr>
          <p:spPr bwMode="auto">
            <a:xfrm>
              <a:off x="4122533" y="2819853"/>
              <a:ext cx="2547685" cy="468000"/>
            </a:xfrm>
            <a:prstGeom prst="parallelogram">
              <a:avLst/>
            </a:prstGeom>
            <a:solidFill>
              <a:srgbClr val="FAFAFA"/>
            </a:solidFill>
            <a:ln w="19050">
              <a:gradFill>
                <a:gsLst>
                  <a:gs pos="65000">
                    <a:srgbClr val="81C7C9"/>
                  </a:gs>
                  <a:gs pos="100000">
                    <a:srgbClr val="016773"/>
                  </a:gs>
                </a:gsLst>
                <a:lin ang="17400000" scaled="0"/>
              </a:gradFill>
            </a:ln>
            <a:effectLst>
              <a:outerShdw blurRad="50800" dist="38100" dir="18900000" algn="bl"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hangingPunct="1">
                <a:buFont typeface="Arial" panose="020B0604020202020204" pitchFamily="34" charset="0"/>
                <a:buNone/>
              </a:pPr>
              <a:endParaRPr lang="zh-CN" altLang="en-US" dirty="0"/>
            </a:p>
          </p:txBody>
        </p:sp>
        <p:sp>
          <p:nvSpPr>
            <p:cNvPr id="6" name="矩形 5"/>
            <p:cNvSpPr/>
            <p:nvPr/>
          </p:nvSpPr>
          <p:spPr>
            <a:xfrm>
              <a:off x="4216534" y="2853798"/>
              <a:ext cx="2359684" cy="400110"/>
            </a:xfrm>
            <a:prstGeom prst="rect">
              <a:avLst/>
            </a:prstGeom>
          </p:spPr>
          <p:txBody>
            <a:bodyPr wrap="square">
              <a:spAutoFit/>
            </a:bodyPr>
            <a:lstStyle/>
            <a:p>
              <a:pPr algn="ctr">
                <a:spcBef>
                  <a:spcPct val="50000"/>
                </a:spcBef>
              </a:pPr>
              <a:r>
                <a:rPr lang="zh-CN" altLang="en-US" sz="2000" b="1" dirty="0">
                  <a:solidFill>
                    <a:schemeClr val="tx1">
                      <a:lumMod val="95000"/>
                      <a:lumOff val="5000"/>
                    </a:schemeClr>
                  </a:solidFill>
                  <a:latin typeface="Times New Roman" panose="02020603050405020304" pitchFamily="18" charset="0"/>
                  <a:ea typeface="微软雅黑" panose="020B0503020204020204" pitchFamily="34" charset="-122"/>
                  <a:cs typeface="Times New Roman" panose="02020603050405020304" pitchFamily="18" charset="0"/>
                </a:rPr>
                <a:t>分布式训练系统网络通信的异构硬件优化</a:t>
              </a:r>
            </a:p>
          </p:txBody>
        </p:sp>
      </p:grpSp>
      <p:sp>
        <p:nvSpPr>
          <p:cNvPr id="23" name="矩形 22">
            <a:extLst>
              <a:ext uri="{FF2B5EF4-FFF2-40B4-BE49-F238E27FC236}">
                <a16:creationId xmlns:a16="http://schemas.microsoft.com/office/drawing/2014/main" id="{6F77A2E9-3941-4386-A0DF-CDEBD25143F3}"/>
              </a:ext>
            </a:extLst>
          </p:cNvPr>
          <p:cNvSpPr/>
          <p:nvPr/>
        </p:nvSpPr>
        <p:spPr>
          <a:xfrm>
            <a:off x="852473" y="129010"/>
            <a:ext cx="1895071" cy="338554"/>
          </a:xfrm>
          <a:prstGeom prst="rect">
            <a:avLst/>
          </a:prstGeom>
        </p:spPr>
        <p:txBody>
          <a:bodyPr wrap="none">
            <a:spAutoFit/>
          </a:bodyPr>
          <a:lstStyle/>
          <a:p>
            <a:r>
              <a:rPr lang="zh-CN" altLang="en-US" sz="1600" dirty="0">
                <a:solidFill>
                  <a:srgbClr val="000000"/>
                </a:solidFill>
                <a:latin typeface="Times New Roman" panose="02020603050405020304" pitchFamily="18" charset="0"/>
                <a:ea typeface="楷体_GB2312"/>
              </a:rPr>
              <a:t>三、人工智能系统</a:t>
            </a:r>
            <a:endParaRPr lang="zh-CN" altLang="en-US" sz="1600" dirty="0">
              <a:solidFill>
                <a:srgbClr val="000000"/>
              </a:solidFill>
              <a:latin typeface="Times New Roman" panose="02020603050405020304" pitchFamily="18" charset="0"/>
            </a:endParaRPr>
          </a:p>
        </p:txBody>
      </p:sp>
      <p:pic>
        <p:nvPicPr>
          <p:cNvPr id="8" name="图片 7">
            <a:extLst>
              <a:ext uri="{FF2B5EF4-FFF2-40B4-BE49-F238E27FC236}">
                <a16:creationId xmlns:a16="http://schemas.microsoft.com/office/drawing/2014/main" id="{BF29D2EE-58F1-437C-B2D2-60C3896D56B7}"/>
              </a:ext>
            </a:extLst>
          </p:cNvPr>
          <p:cNvPicPr>
            <a:picLocks noChangeAspect="1"/>
          </p:cNvPicPr>
          <p:nvPr/>
        </p:nvPicPr>
        <p:blipFill>
          <a:blip r:embed="rId3"/>
          <a:stretch>
            <a:fillRect/>
          </a:stretch>
        </p:blipFill>
        <p:spPr>
          <a:xfrm>
            <a:off x="7775105" y="2768242"/>
            <a:ext cx="4163790" cy="2945030"/>
          </a:xfrm>
          <a:prstGeom prst="rect">
            <a:avLst/>
          </a:prstGeom>
        </p:spPr>
      </p:pic>
      <p:sp>
        <p:nvSpPr>
          <p:cNvPr id="2" name="矩形 1">
            <a:extLst>
              <a:ext uri="{FF2B5EF4-FFF2-40B4-BE49-F238E27FC236}">
                <a16:creationId xmlns:a16="http://schemas.microsoft.com/office/drawing/2014/main" id="{091976B2-2F86-4339-A875-1411394AE6D7}"/>
              </a:ext>
            </a:extLst>
          </p:cNvPr>
          <p:cNvSpPr/>
          <p:nvPr/>
        </p:nvSpPr>
        <p:spPr>
          <a:xfrm>
            <a:off x="253105" y="1396877"/>
            <a:ext cx="7002579" cy="5148845"/>
          </a:xfrm>
          <a:prstGeom prst="rect">
            <a:avLst/>
          </a:prstGeom>
        </p:spPr>
        <p:txBody>
          <a:bodyPr wrap="square">
            <a:spAutoFit/>
          </a:bodyPr>
          <a:lstStyle/>
          <a:p>
            <a:pPr marL="285750" indent="-285750" algn="just">
              <a:lnSpc>
                <a:spcPts val="2200"/>
              </a:lnSpc>
              <a:spcAft>
                <a:spcPts val="0"/>
              </a:spcAft>
              <a:buFont typeface="Wingdings" panose="05000000000000000000" pitchFamily="2" charset="2"/>
              <a:buChar char="l"/>
            </a:pPr>
            <a:r>
              <a:rPr lang="zh-CN" altLang="zh-CN" sz="1600" dirty="0">
                <a:solidFill>
                  <a:srgbClr val="000000"/>
                </a:solidFill>
                <a:latin typeface="Times New Roman" panose="02020603050405020304" pitchFamily="18" charset="0"/>
                <a:ea typeface="楷体_GB2312"/>
                <a:cs typeface="Times New Roman" panose="02020603050405020304" pitchFamily="18" charset="0"/>
              </a:rPr>
              <a:t>网内计算加速神经网络训练：回顾前面介绍分布式训练的知识，参数服务器架构在参数存储节点数量远小于计算节点数量的情况下，存储节点端的网络压力会非常大；而</a:t>
            </a:r>
            <a:r>
              <a:rPr lang="en-US" altLang="zh-CN" sz="1600" dirty="0">
                <a:solidFill>
                  <a:srgbClr val="000000"/>
                </a:solidFill>
                <a:latin typeface="Times New Roman" panose="02020603050405020304" pitchFamily="18" charset="0"/>
                <a:ea typeface="楷体_GB2312"/>
                <a:cs typeface="Times New Roman" panose="02020603050405020304" pitchFamily="18" charset="0"/>
              </a:rPr>
              <a:t>Ring All Reduce</a:t>
            </a:r>
            <a:r>
              <a:rPr lang="zh-CN" altLang="zh-CN" sz="1600" dirty="0">
                <a:solidFill>
                  <a:srgbClr val="000000"/>
                </a:solidFill>
                <a:latin typeface="Times New Roman" panose="02020603050405020304" pitchFamily="18" charset="0"/>
                <a:ea typeface="楷体_GB2312"/>
                <a:cs typeface="Times New Roman" panose="02020603050405020304" pitchFamily="18" charset="0"/>
              </a:rPr>
              <a:t>的架构，完成一次集合通信，需要执行</a:t>
            </a:r>
            <a:r>
              <a:rPr lang="en-US" altLang="zh-CN" sz="1600" dirty="0">
                <a:solidFill>
                  <a:srgbClr val="000000"/>
                </a:solidFill>
                <a:latin typeface="Times New Roman" panose="02020603050405020304" pitchFamily="18" charset="0"/>
                <a:ea typeface="楷体_GB2312"/>
                <a:cs typeface="Times New Roman" panose="02020603050405020304" pitchFamily="18" charset="0"/>
              </a:rPr>
              <a:t>2N</a:t>
            </a:r>
            <a:r>
              <a:rPr lang="zh-CN" altLang="zh-CN" sz="1600" dirty="0">
                <a:solidFill>
                  <a:srgbClr val="000000"/>
                </a:solidFill>
                <a:latin typeface="Times New Roman" panose="02020603050405020304" pitchFamily="18" charset="0"/>
                <a:ea typeface="楷体_GB2312"/>
                <a:cs typeface="Times New Roman" panose="02020603050405020304" pitchFamily="18" charset="0"/>
              </a:rPr>
              <a:t>个相邻节点间传输的步骤（其中</a:t>
            </a:r>
            <a:r>
              <a:rPr lang="en-US" altLang="zh-CN" sz="1600" dirty="0">
                <a:solidFill>
                  <a:srgbClr val="000000"/>
                </a:solidFill>
                <a:latin typeface="Times New Roman" panose="02020603050405020304" pitchFamily="18" charset="0"/>
                <a:ea typeface="楷体_GB2312"/>
                <a:cs typeface="Times New Roman" panose="02020603050405020304" pitchFamily="18" charset="0"/>
              </a:rPr>
              <a:t>N</a:t>
            </a:r>
            <a:r>
              <a:rPr lang="zh-CN" altLang="zh-CN" sz="1600" dirty="0">
                <a:solidFill>
                  <a:srgbClr val="000000"/>
                </a:solidFill>
                <a:latin typeface="Times New Roman" panose="02020603050405020304" pitchFamily="18" charset="0"/>
                <a:ea typeface="楷体_GB2312"/>
                <a:cs typeface="Times New Roman" panose="02020603050405020304" pitchFamily="18" charset="0"/>
              </a:rPr>
              <a:t>为计算节点的个数），在计算节点数量增多时，完成一次集合通信的延时将会明显增加，同时同步开销也会显著增大。总之，网络的性能瓶颈导致现有的分布式神经网络训练系统的扩展性较差。</a:t>
            </a:r>
            <a:endParaRPr lang="en-US" altLang="zh-CN" sz="1600" dirty="0">
              <a:solidFill>
                <a:srgbClr val="000000"/>
              </a:solidFill>
              <a:latin typeface="Times New Roman" panose="02020603050405020304" pitchFamily="18" charset="0"/>
              <a:ea typeface="楷体_GB2312"/>
              <a:cs typeface="Times New Roman" panose="02020603050405020304" pitchFamily="18" charset="0"/>
            </a:endParaRPr>
          </a:p>
          <a:p>
            <a:pPr marL="285750" indent="-285750" algn="just">
              <a:lnSpc>
                <a:spcPts val="2200"/>
              </a:lnSpc>
              <a:spcAft>
                <a:spcPts val="0"/>
              </a:spcAft>
              <a:buFont typeface="Wingdings" panose="05000000000000000000" pitchFamily="2" charset="2"/>
              <a:buChar char="l"/>
            </a:pPr>
            <a:endParaRPr lang="en-US" altLang="zh-CN" sz="1600" dirty="0">
              <a:solidFill>
                <a:srgbClr val="000000"/>
              </a:solidFill>
              <a:latin typeface="Times New Roman" panose="02020603050405020304" pitchFamily="18" charset="0"/>
              <a:ea typeface="楷体_GB2312"/>
              <a:cs typeface="Times New Roman" panose="02020603050405020304" pitchFamily="18" charset="0"/>
            </a:endParaRPr>
          </a:p>
          <a:p>
            <a:pPr marL="285750" indent="-285750" algn="just">
              <a:lnSpc>
                <a:spcPts val="2200"/>
              </a:lnSpc>
              <a:spcAft>
                <a:spcPts val="0"/>
              </a:spcAft>
              <a:buFont typeface="Wingdings" panose="05000000000000000000" pitchFamily="2" charset="2"/>
              <a:buChar char="l"/>
            </a:pPr>
            <a:r>
              <a:rPr lang="zh-CN" altLang="zh-CN" sz="1600" dirty="0">
                <a:solidFill>
                  <a:srgbClr val="000000"/>
                </a:solidFill>
                <a:latin typeface="Times New Roman" panose="02020603050405020304" pitchFamily="18" charset="0"/>
                <a:ea typeface="楷体_GB2312"/>
                <a:cs typeface="Times New Roman" panose="02020603050405020304" pitchFamily="18" charset="0"/>
              </a:rPr>
              <a:t>为此，研究者们想到，如果能够在网络传输的同时对梯度进行规约，那么可以极大降低网络通信量。随着智能交换机（比如</a:t>
            </a:r>
            <a:r>
              <a:rPr lang="en-US" altLang="zh-CN" sz="1600" dirty="0">
                <a:solidFill>
                  <a:srgbClr val="000000"/>
                </a:solidFill>
                <a:latin typeface="Times New Roman" panose="02020603050405020304" pitchFamily="18" charset="0"/>
                <a:ea typeface="楷体_GB2312"/>
                <a:cs typeface="Times New Roman" panose="02020603050405020304" pitchFamily="18" charset="0"/>
              </a:rPr>
              <a:t>Intel P4</a:t>
            </a:r>
            <a:r>
              <a:rPr lang="zh-CN" altLang="zh-CN" sz="1600" dirty="0">
                <a:solidFill>
                  <a:srgbClr val="000000"/>
                </a:solidFill>
                <a:latin typeface="Times New Roman" panose="02020603050405020304" pitchFamily="18" charset="0"/>
                <a:ea typeface="楷体_GB2312"/>
                <a:cs typeface="Times New Roman" panose="02020603050405020304" pitchFamily="18" charset="0"/>
              </a:rPr>
              <a:t>可编程交换机）的兴起，这一设想成为了可能。其中最典型的研究工作是</a:t>
            </a:r>
            <a:r>
              <a:rPr lang="en-US" altLang="zh-CN" sz="1600" dirty="0" err="1">
                <a:solidFill>
                  <a:srgbClr val="000000"/>
                </a:solidFill>
                <a:latin typeface="Times New Roman" panose="02020603050405020304" pitchFamily="18" charset="0"/>
                <a:ea typeface="楷体_GB2312"/>
                <a:cs typeface="Times New Roman" panose="02020603050405020304" pitchFamily="18" charset="0"/>
              </a:rPr>
              <a:t>SwitchML</a:t>
            </a:r>
            <a:r>
              <a:rPr lang="en-US" altLang="zh-CN" sz="1600" dirty="0">
                <a:solidFill>
                  <a:srgbClr val="000000"/>
                </a:solidFill>
                <a:latin typeface="Times New Roman" panose="02020603050405020304" pitchFamily="18" charset="0"/>
                <a:ea typeface="楷体_GB2312"/>
                <a:cs typeface="Times New Roman" panose="02020603050405020304" pitchFamily="18" charset="0"/>
              </a:rPr>
              <a:t> [</a:t>
            </a:r>
            <a:r>
              <a:rPr lang="en-US" altLang="zh-CN" sz="1600" dirty="0" err="1">
                <a:solidFill>
                  <a:srgbClr val="000000"/>
                </a:solidFill>
                <a:latin typeface="Times New Roman" panose="02020603050405020304" pitchFamily="18" charset="0"/>
                <a:ea typeface="楷体_GB2312"/>
                <a:cs typeface="Times New Roman" panose="02020603050405020304" pitchFamily="18" charset="0"/>
              </a:rPr>
              <a:t>Sapio</a:t>
            </a:r>
            <a:r>
              <a:rPr lang="en-US" altLang="zh-CN" sz="1600" dirty="0">
                <a:solidFill>
                  <a:srgbClr val="000000"/>
                </a:solidFill>
                <a:latin typeface="Times New Roman" panose="02020603050405020304" pitchFamily="18" charset="0"/>
                <a:ea typeface="楷体_GB2312"/>
                <a:cs typeface="Times New Roman" panose="02020603050405020304" pitchFamily="18" charset="0"/>
              </a:rPr>
              <a:t> et al, 2021]</a:t>
            </a:r>
            <a:r>
              <a:rPr lang="zh-CN" altLang="zh-CN" sz="1600" dirty="0">
                <a:solidFill>
                  <a:srgbClr val="000000"/>
                </a:solidFill>
                <a:latin typeface="Times New Roman" panose="02020603050405020304" pitchFamily="18" charset="0"/>
                <a:ea typeface="楷体_GB2312"/>
                <a:cs typeface="Times New Roman" panose="02020603050405020304" pitchFamily="18" charset="0"/>
              </a:rPr>
              <a:t>。</a:t>
            </a:r>
            <a:r>
              <a:rPr lang="en-US" altLang="zh-CN" sz="1600" dirty="0" err="1">
                <a:solidFill>
                  <a:srgbClr val="000000"/>
                </a:solidFill>
                <a:latin typeface="Times New Roman" panose="02020603050405020304" pitchFamily="18" charset="0"/>
                <a:ea typeface="楷体_GB2312"/>
                <a:cs typeface="Times New Roman" panose="02020603050405020304" pitchFamily="18" charset="0"/>
              </a:rPr>
              <a:t>SwitchML</a:t>
            </a:r>
            <a:r>
              <a:rPr lang="zh-CN" altLang="zh-CN" sz="1600" dirty="0">
                <a:solidFill>
                  <a:srgbClr val="000000"/>
                </a:solidFill>
                <a:latin typeface="Times New Roman" panose="02020603050405020304" pitchFamily="18" charset="0"/>
                <a:ea typeface="楷体_GB2312"/>
                <a:cs typeface="Times New Roman" panose="02020603050405020304" pitchFamily="18" charset="0"/>
              </a:rPr>
              <a:t>中，每个计算节点计算完成后，将数据上传给交换机，交换机内进行规约计算，当交换机计算完成后再将结果返回给计算节点。这种方式有点类似于用可编程交换机替代了参数服务器的功能，但是网内规约的优势在于只需要每个计算节点的上行和下行带宽即可。因此，</a:t>
            </a:r>
            <a:r>
              <a:rPr lang="en-US" altLang="zh-CN" sz="1600" dirty="0" err="1">
                <a:solidFill>
                  <a:srgbClr val="000000"/>
                </a:solidFill>
                <a:latin typeface="Times New Roman" panose="02020603050405020304" pitchFamily="18" charset="0"/>
                <a:ea typeface="楷体_GB2312"/>
                <a:cs typeface="Times New Roman" panose="02020603050405020304" pitchFamily="18" charset="0"/>
              </a:rPr>
              <a:t>SwitchML</a:t>
            </a:r>
            <a:r>
              <a:rPr lang="zh-CN" altLang="zh-CN" sz="1600" dirty="0">
                <a:solidFill>
                  <a:srgbClr val="000000"/>
                </a:solidFill>
                <a:latin typeface="Times New Roman" panose="02020603050405020304" pitchFamily="18" charset="0"/>
                <a:ea typeface="楷体_GB2312"/>
                <a:cs typeface="Times New Roman" panose="02020603050405020304" pitchFamily="18" charset="0"/>
              </a:rPr>
              <a:t>可以说是结合了参数服务器和</a:t>
            </a:r>
            <a:r>
              <a:rPr lang="en-US" altLang="zh-CN" sz="1600" dirty="0">
                <a:solidFill>
                  <a:srgbClr val="000000"/>
                </a:solidFill>
                <a:latin typeface="Times New Roman" panose="02020603050405020304" pitchFamily="18" charset="0"/>
                <a:ea typeface="楷体_GB2312"/>
                <a:cs typeface="Times New Roman" panose="02020603050405020304" pitchFamily="18" charset="0"/>
              </a:rPr>
              <a:t>Ring All Reduce</a:t>
            </a:r>
            <a:r>
              <a:rPr lang="zh-CN" altLang="zh-CN" sz="1600" dirty="0">
                <a:solidFill>
                  <a:srgbClr val="000000"/>
                </a:solidFill>
                <a:latin typeface="Times New Roman" panose="02020603050405020304" pitchFamily="18" charset="0"/>
                <a:ea typeface="楷体_GB2312"/>
                <a:cs typeface="Times New Roman" panose="02020603050405020304" pitchFamily="18" charset="0"/>
              </a:rPr>
              <a:t>的优势。当然，现阶段智能交换机还存在一定局限性，其网内计算的资源还是有限，因此，还需要未来硬件和软件的协同发展，从而使能高效的大模型训练。</a:t>
            </a:r>
          </a:p>
        </p:txBody>
      </p:sp>
    </p:spTree>
    <p:extLst>
      <p:ext uri="{BB962C8B-B14F-4D97-AF65-F5344CB8AC3E}">
        <p14:creationId xmlns:p14="http://schemas.microsoft.com/office/powerpoint/2010/main" val="11910324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2583380" y="726948"/>
            <a:ext cx="7464387" cy="497934"/>
            <a:chOff x="4099943" y="2819853"/>
            <a:chExt cx="2570275" cy="497934"/>
          </a:xfrm>
        </p:grpSpPr>
        <p:sp>
          <p:nvSpPr>
            <p:cNvPr id="4" name="平行四边形 3"/>
            <p:cNvSpPr/>
            <p:nvPr/>
          </p:nvSpPr>
          <p:spPr bwMode="auto">
            <a:xfrm>
              <a:off x="4099943" y="2849787"/>
              <a:ext cx="2547685" cy="468000"/>
            </a:xfrm>
            <a:prstGeom prst="parallelogram">
              <a:avLst/>
            </a:prstGeom>
            <a:solidFill>
              <a:srgbClr val="016773"/>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hangingPunct="1">
                <a:buFont typeface="Arial" panose="020B0604020202020204" pitchFamily="34" charset="0"/>
                <a:buNone/>
              </a:pPr>
              <a:endParaRPr lang="zh-CN" altLang="en-US" dirty="0"/>
            </a:p>
          </p:txBody>
        </p:sp>
        <p:sp>
          <p:nvSpPr>
            <p:cNvPr id="5" name="平行四边形 4"/>
            <p:cNvSpPr/>
            <p:nvPr/>
          </p:nvSpPr>
          <p:spPr bwMode="auto">
            <a:xfrm>
              <a:off x="4122533" y="2819853"/>
              <a:ext cx="2547685" cy="468000"/>
            </a:xfrm>
            <a:prstGeom prst="parallelogram">
              <a:avLst/>
            </a:prstGeom>
            <a:solidFill>
              <a:srgbClr val="FAFAFA"/>
            </a:solidFill>
            <a:ln w="19050">
              <a:gradFill>
                <a:gsLst>
                  <a:gs pos="65000">
                    <a:srgbClr val="81C7C9"/>
                  </a:gs>
                  <a:gs pos="100000">
                    <a:srgbClr val="016773"/>
                  </a:gs>
                </a:gsLst>
                <a:lin ang="17400000" scaled="0"/>
              </a:gradFill>
            </a:ln>
            <a:effectLst>
              <a:outerShdw blurRad="50800" dist="38100" dir="18900000" algn="bl"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hangingPunct="1">
                <a:buFont typeface="Arial" panose="020B0604020202020204" pitchFamily="34" charset="0"/>
                <a:buNone/>
              </a:pPr>
              <a:endParaRPr lang="zh-CN" altLang="en-US" dirty="0"/>
            </a:p>
          </p:txBody>
        </p:sp>
        <p:sp>
          <p:nvSpPr>
            <p:cNvPr id="6" name="矩形 5"/>
            <p:cNvSpPr/>
            <p:nvPr/>
          </p:nvSpPr>
          <p:spPr>
            <a:xfrm>
              <a:off x="4216534" y="2853798"/>
              <a:ext cx="2359684" cy="400110"/>
            </a:xfrm>
            <a:prstGeom prst="rect">
              <a:avLst/>
            </a:prstGeom>
          </p:spPr>
          <p:txBody>
            <a:bodyPr wrap="square">
              <a:spAutoFit/>
            </a:bodyPr>
            <a:lstStyle/>
            <a:p>
              <a:pPr algn="ctr">
                <a:spcBef>
                  <a:spcPct val="50000"/>
                </a:spcBef>
              </a:pPr>
              <a:r>
                <a:rPr lang="zh-CN" altLang="en-US" sz="2000" b="1" dirty="0">
                  <a:solidFill>
                    <a:schemeClr val="tx1">
                      <a:lumMod val="95000"/>
                      <a:lumOff val="5000"/>
                    </a:schemeClr>
                  </a:solidFill>
                  <a:latin typeface="Times New Roman" panose="02020603050405020304" pitchFamily="18" charset="0"/>
                  <a:ea typeface="微软雅黑" panose="020B0503020204020204" pitchFamily="34" charset="-122"/>
                  <a:cs typeface="Times New Roman" panose="02020603050405020304" pitchFamily="18" charset="0"/>
                </a:rPr>
                <a:t>大规模机器学习系统部署</a:t>
              </a:r>
            </a:p>
          </p:txBody>
        </p:sp>
      </p:grpSp>
      <p:sp>
        <p:nvSpPr>
          <p:cNvPr id="23" name="矩形 22">
            <a:extLst>
              <a:ext uri="{FF2B5EF4-FFF2-40B4-BE49-F238E27FC236}">
                <a16:creationId xmlns:a16="http://schemas.microsoft.com/office/drawing/2014/main" id="{6F77A2E9-3941-4386-A0DF-CDEBD25143F3}"/>
              </a:ext>
            </a:extLst>
          </p:cNvPr>
          <p:cNvSpPr/>
          <p:nvPr/>
        </p:nvSpPr>
        <p:spPr>
          <a:xfrm>
            <a:off x="852473" y="129010"/>
            <a:ext cx="1895071" cy="338554"/>
          </a:xfrm>
          <a:prstGeom prst="rect">
            <a:avLst/>
          </a:prstGeom>
        </p:spPr>
        <p:txBody>
          <a:bodyPr wrap="none">
            <a:spAutoFit/>
          </a:bodyPr>
          <a:lstStyle/>
          <a:p>
            <a:r>
              <a:rPr lang="zh-CN" altLang="en-US" sz="1600" dirty="0">
                <a:solidFill>
                  <a:srgbClr val="000000"/>
                </a:solidFill>
                <a:latin typeface="Times New Roman" panose="02020603050405020304" pitchFamily="18" charset="0"/>
                <a:ea typeface="楷体_GB2312"/>
              </a:rPr>
              <a:t>三、人工智能系统</a:t>
            </a:r>
            <a:endParaRPr lang="zh-CN" altLang="en-US" sz="1600" dirty="0">
              <a:solidFill>
                <a:srgbClr val="000000"/>
              </a:solidFill>
              <a:latin typeface="Times New Roman" panose="02020603050405020304" pitchFamily="18" charset="0"/>
            </a:endParaRPr>
          </a:p>
        </p:txBody>
      </p:sp>
      <p:sp>
        <p:nvSpPr>
          <p:cNvPr id="2" name="矩形 1">
            <a:extLst>
              <a:ext uri="{FF2B5EF4-FFF2-40B4-BE49-F238E27FC236}">
                <a16:creationId xmlns:a16="http://schemas.microsoft.com/office/drawing/2014/main" id="{091976B2-2F86-4339-A875-1411394AE6D7}"/>
              </a:ext>
            </a:extLst>
          </p:cNvPr>
          <p:cNvSpPr/>
          <p:nvPr/>
        </p:nvSpPr>
        <p:spPr>
          <a:xfrm>
            <a:off x="242283" y="1315717"/>
            <a:ext cx="11455544" cy="5016758"/>
          </a:xfrm>
          <a:prstGeom prst="rect">
            <a:avLst/>
          </a:prstGeom>
        </p:spPr>
        <p:txBody>
          <a:bodyPr wrap="square">
            <a:spAutoFit/>
          </a:bodyPr>
          <a:lstStyle/>
          <a:p>
            <a:pPr marL="285750" indent="-285750">
              <a:buFont typeface="Wingdings" panose="05000000000000000000" pitchFamily="2" charset="2"/>
              <a:buChar char="l"/>
            </a:pPr>
            <a:r>
              <a:rPr lang="zh-CN" altLang="zh-CN" sz="1600" dirty="0">
                <a:latin typeface="Times New Roman" panose="02020603050405020304" pitchFamily="18" charset="0"/>
                <a:ea typeface="楷体" panose="02010609060101010101" pitchFamily="49" charset="-122"/>
                <a:cs typeface="Times New Roman" panose="02020603050405020304" pitchFamily="18" charset="0"/>
              </a:rPr>
              <a:t>目前工业界往往将大规模分布式机器学习系统部署在云服务器中，在云场景下，存在多个用户或任务共享同一组</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GPU</a:t>
            </a:r>
            <a:r>
              <a:rPr lang="zh-CN" altLang="zh-CN" sz="1600" dirty="0">
                <a:latin typeface="Times New Roman" panose="02020603050405020304" pitchFamily="18" charset="0"/>
                <a:ea typeface="楷体" panose="02010609060101010101" pitchFamily="49" charset="-122"/>
                <a:cs typeface="Times New Roman" panose="02020603050405020304" pitchFamily="18" charset="0"/>
              </a:rPr>
              <a:t>资源的情况，即</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GPU</a:t>
            </a:r>
            <a:r>
              <a:rPr lang="zh-CN" altLang="zh-CN" sz="1600" dirty="0">
                <a:latin typeface="Times New Roman" panose="02020603050405020304" pitchFamily="18" charset="0"/>
                <a:ea typeface="楷体" panose="02010609060101010101" pitchFamily="49" charset="-122"/>
                <a:cs typeface="Times New Roman" panose="02020603050405020304" pitchFamily="18" charset="0"/>
              </a:rPr>
              <a:t>多租环境。为了满足用户的</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GPU</a:t>
            </a:r>
            <a:r>
              <a:rPr lang="zh-CN" altLang="zh-CN" sz="1600" dirty="0">
                <a:latin typeface="Times New Roman" panose="02020603050405020304" pitchFamily="18" charset="0"/>
                <a:ea typeface="楷体" panose="02010609060101010101" pitchFamily="49" charset="-122"/>
                <a:cs typeface="Times New Roman" panose="02020603050405020304" pitchFamily="18" charset="0"/>
              </a:rPr>
              <a:t>资源使用需求，同时提高云服务器中的</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GPU</a:t>
            </a:r>
            <a:r>
              <a:rPr lang="zh-CN" altLang="zh-CN" sz="1600" dirty="0">
                <a:latin typeface="Times New Roman" panose="02020603050405020304" pitchFamily="18" charset="0"/>
                <a:ea typeface="楷体" panose="02010609060101010101" pitchFamily="49" charset="-122"/>
                <a:cs typeface="Times New Roman" panose="02020603050405020304" pitchFamily="18" charset="0"/>
              </a:rPr>
              <a:t>资源利用率，降低云服务器的成本，需要实现公平的资源分配和高效的任务调度，需要有效的</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GPU</a:t>
            </a:r>
            <a:r>
              <a:rPr lang="zh-CN" altLang="zh-CN" sz="1600" dirty="0">
                <a:latin typeface="Times New Roman" panose="02020603050405020304" pitchFamily="18" charset="0"/>
                <a:ea typeface="楷体" panose="02010609060101010101" pitchFamily="49" charset="-122"/>
                <a:cs typeface="Times New Roman" panose="02020603050405020304" pitchFamily="18" charset="0"/>
              </a:rPr>
              <a:t>资源管理机制。</a:t>
            </a:r>
          </a:p>
          <a:p>
            <a:pPr marL="285750" indent="-285750">
              <a:buFont typeface="Wingdings" panose="05000000000000000000" pitchFamily="2" charset="2"/>
              <a:buChar char="l"/>
            </a:pPr>
            <a:endParaRPr lang="en-US" altLang="zh-CN" sz="1600" dirty="0">
              <a:latin typeface="Times New Roman" panose="02020603050405020304" pitchFamily="18" charset="0"/>
              <a:ea typeface="楷体" panose="02010609060101010101" pitchFamily="49" charset="-122"/>
              <a:cs typeface="Times New Roman" panose="02020603050405020304" pitchFamily="18" charset="0"/>
            </a:endParaRPr>
          </a:p>
          <a:p>
            <a:pPr marL="285750" indent="-285750">
              <a:buFont typeface="Wingdings" panose="05000000000000000000" pitchFamily="2" charset="2"/>
              <a:buChar char="l"/>
            </a:pPr>
            <a:r>
              <a:rPr lang="zh-CN" altLang="zh-CN" sz="1600" dirty="0">
                <a:latin typeface="Times New Roman" panose="02020603050405020304" pitchFamily="18" charset="0"/>
                <a:ea typeface="楷体" panose="02010609060101010101" pitchFamily="49" charset="-122"/>
                <a:cs typeface="Times New Roman" panose="02020603050405020304" pitchFamily="18" charset="0"/>
              </a:rPr>
              <a:t>为了提高云上</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GPU</a:t>
            </a:r>
            <a:r>
              <a:rPr lang="zh-CN" altLang="zh-CN" sz="1600" dirty="0">
                <a:latin typeface="Times New Roman" panose="02020603050405020304" pitchFamily="18" charset="0"/>
                <a:ea typeface="楷体" panose="02010609060101010101" pitchFamily="49" charset="-122"/>
                <a:cs typeface="Times New Roman" panose="02020603050405020304" pitchFamily="18" charset="0"/>
              </a:rPr>
              <a:t>资源利用率，首先需要对</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GPU</a:t>
            </a:r>
            <a:r>
              <a:rPr lang="zh-CN" altLang="zh-CN" sz="1600" dirty="0">
                <a:latin typeface="Times New Roman" panose="02020603050405020304" pitchFamily="18" charset="0"/>
                <a:ea typeface="楷体" panose="02010609060101010101" pitchFamily="49" charset="-122"/>
                <a:cs typeface="Times New Roman" panose="02020603050405020304" pitchFamily="18" charset="0"/>
              </a:rPr>
              <a:t>资源进行分配。</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GPU</a:t>
            </a:r>
            <a:r>
              <a:rPr lang="zh-CN" altLang="zh-CN" sz="1600" dirty="0">
                <a:latin typeface="Times New Roman" panose="02020603050405020304" pitchFamily="18" charset="0"/>
                <a:ea typeface="楷体" panose="02010609060101010101" pitchFamily="49" charset="-122"/>
                <a:cs typeface="Times New Roman" panose="02020603050405020304" pitchFamily="18" charset="0"/>
              </a:rPr>
              <a:t>资源分配可以分为静态分配与动态分配两种方式。静态分配是指在系统启动或用户提交任务时，预先将</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GPU</a:t>
            </a:r>
            <a:r>
              <a:rPr lang="zh-CN" altLang="zh-CN" sz="1600" dirty="0">
                <a:latin typeface="Times New Roman" panose="02020603050405020304" pitchFamily="18" charset="0"/>
                <a:ea typeface="楷体" panose="02010609060101010101" pitchFamily="49" charset="-122"/>
                <a:cs typeface="Times New Roman" panose="02020603050405020304" pitchFamily="18" charset="0"/>
              </a:rPr>
              <a:t>资源分配给每个用户或任务。这种分配方式可以根据用户需求和优先级来确定资源分配比例，但可能导致资源浪费和低效利用。动态分配是根据实时需求和资源可用性，在运行时动态分配</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GPU</a:t>
            </a:r>
            <a:r>
              <a:rPr lang="zh-CN" altLang="zh-CN" sz="1600" dirty="0">
                <a:latin typeface="Times New Roman" panose="02020603050405020304" pitchFamily="18" charset="0"/>
                <a:ea typeface="楷体" panose="02010609060101010101" pitchFamily="49" charset="-122"/>
                <a:cs typeface="Times New Roman" panose="02020603050405020304" pitchFamily="18" charset="0"/>
              </a:rPr>
              <a:t>资源给用户或任务。这种分配方式可以根据任务的负载情况和资源利用率来调整资源分配比例，以实现更高的资源利用效率。</a:t>
            </a:r>
          </a:p>
          <a:p>
            <a:pPr marL="285750" indent="-285750">
              <a:buFont typeface="Wingdings" panose="05000000000000000000" pitchFamily="2" charset="2"/>
              <a:buChar char="l"/>
            </a:pPr>
            <a:endParaRPr lang="en-US" altLang="zh-CN" sz="1600" dirty="0">
              <a:latin typeface="Times New Roman" panose="02020603050405020304" pitchFamily="18" charset="0"/>
              <a:ea typeface="楷体" panose="02010609060101010101" pitchFamily="49" charset="-122"/>
              <a:cs typeface="Times New Roman" panose="02020603050405020304" pitchFamily="18" charset="0"/>
            </a:endParaRPr>
          </a:p>
          <a:p>
            <a:pPr marL="285750" indent="-285750">
              <a:buFont typeface="Wingdings" panose="05000000000000000000" pitchFamily="2" charset="2"/>
              <a:buChar char="l"/>
            </a:pPr>
            <a:r>
              <a:rPr lang="zh-CN" altLang="zh-CN" sz="1600" dirty="0">
                <a:latin typeface="Times New Roman" panose="02020603050405020304" pitchFamily="18" charset="0"/>
                <a:ea typeface="楷体" panose="02010609060101010101" pitchFamily="49" charset="-122"/>
                <a:cs typeface="Times New Roman" panose="02020603050405020304" pitchFamily="18" charset="0"/>
              </a:rPr>
              <a:t>其次，需要考虑</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GPU</a:t>
            </a:r>
            <a:r>
              <a:rPr lang="zh-CN" altLang="zh-CN" sz="1600" dirty="0">
                <a:latin typeface="Times New Roman" panose="02020603050405020304" pitchFamily="18" charset="0"/>
                <a:ea typeface="楷体" panose="02010609060101010101" pitchFamily="49" charset="-122"/>
                <a:cs typeface="Times New Roman" panose="02020603050405020304" pitchFamily="18" charset="0"/>
              </a:rPr>
              <a:t>资源的合理调度问题。</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GPU</a:t>
            </a:r>
            <a:r>
              <a:rPr lang="zh-CN" altLang="zh-CN" sz="1600" dirty="0">
                <a:latin typeface="Times New Roman" panose="02020603050405020304" pitchFamily="18" charset="0"/>
                <a:ea typeface="楷体" panose="02010609060101010101" pitchFamily="49" charset="-122"/>
                <a:cs typeface="Times New Roman" panose="02020603050405020304" pitchFamily="18" charset="0"/>
              </a:rPr>
              <a:t>资源调度主要有公平调度和优先级调度两种方式。公平调度是指在</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GPU</a:t>
            </a:r>
            <a:r>
              <a:rPr lang="zh-CN" altLang="zh-CN" sz="1600" dirty="0">
                <a:latin typeface="Times New Roman" panose="02020603050405020304" pitchFamily="18" charset="0"/>
                <a:ea typeface="楷体" panose="02010609060101010101" pitchFamily="49" charset="-122"/>
                <a:cs typeface="Times New Roman" panose="02020603050405020304" pitchFamily="18" charset="0"/>
              </a:rPr>
              <a:t>多租环境中公平地分配资源给每个用户或任务。常见的调度策略包括时间片轮转、公平队列和公平分享等，以确保每个用户或任务都能获得一定的</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GPU</a:t>
            </a:r>
            <a:r>
              <a:rPr lang="zh-CN" altLang="zh-CN" sz="1600" dirty="0">
                <a:latin typeface="Times New Roman" panose="02020603050405020304" pitchFamily="18" charset="0"/>
                <a:ea typeface="楷体" panose="02010609060101010101" pitchFamily="49" charset="-122"/>
                <a:cs typeface="Times New Roman" panose="02020603050405020304" pitchFamily="18" charset="0"/>
              </a:rPr>
              <a:t>资源。 优先级调度是根据用户或任务的优先级来分配</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GPU</a:t>
            </a:r>
            <a:r>
              <a:rPr lang="zh-CN" altLang="zh-CN" sz="1600" dirty="0">
                <a:latin typeface="Times New Roman" panose="02020603050405020304" pitchFamily="18" charset="0"/>
                <a:ea typeface="楷体" panose="02010609060101010101" pitchFamily="49" charset="-122"/>
                <a:cs typeface="Times New Roman" panose="02020603050405020304" pitchFamily="18" charset="0"/>
              </a:rPr>
              <a:t>资源。高优先级的用户或任务可以获得更多的</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GPU</a:t>
            </a:r>
            <a:r>
              <a:rPr lang="zh-CN" altLang="zh-CN" sz="1600" dirty="0">
                <a:latin typeface="Times New Roman" panose="02020603050405020304" pitchFamily="18" charset="0"/>
                <a:ea typeface="楷体" panose="02010609060101010101" pitchFamily="49" charset="-122"/>
                <a:cs typeface="Times New Roman" panose="02020603050405020304" pitchFamily="18" charset="0"/>
              </a:rPr>
              <a:t>资源，以确保重要任务的及时完成。</a:t>
            </a:r>
            <a:endParaRPr lang="en-US" altLang="zh-CN" sz="1600" dirty="0">
              <a:latin typeface="Times New Roman" panose="02020603050405020304" pitchFamily="18" charset="0"/>
              <a:ea typeface="楷体" panose="02010609060101010101" pitchFamily="49" charset="-122"/>
              <a:cs typeface="Times New Roman" panose="02020603050405020304" pitchFamily="18" charset="0"/>
            </a:endParaRPr>
          </a:p>
          <a:p>
            <a:pPr marL="285750" indent="-285750">
              <a:buFont typeface="Wingdings" panose="05000000000000000000" pitchFamily="2" charset="2"/>
              <a:buChar char="l"/>
            </a:pPr>
            <a:endParaRPr lang="en-US" altLang="zh-CN" sz="1600" dirty="0">
              <a:latin typeface="Times New Roman" panose="02020603050405020304" pitchFamily="18" charset="0"/>
              <a:ea typeface="楷体" panose="02010609060101010101" pitchFamily="49" charset="-122"/>
              <a:cs typeface="Times New Roman" panose="02020603050405020304" pitchFamily="18" charset="0"/>
            </a:endParaRPr>
          </a:p>
          <a:p>
            <a:pPr marL="285750" indent="-285750">
              <a:buFont typeface="Wingdings" panose="05000000000000000000" pitchFamily="2" charset="2"/>
              <a:buChar char="l"/>
            </a:pPr>
            <a:r>
              <a:rPr lang="zh-CN" altLang="zh-CN" sz="1600" dirty="0">
                <a:latin typeface="Times New Roman" panose="02020603050405020304" pitchFamily="18" charset="0"/>
                <a:ea typeface="楷体" panose="02010609060101010101" pitchFamily="49" charset="-122"/>
                <a:cs typeface="Times New Roman" panose="02020603050405020304" pitchFamily="18" charset="0"/>
              </a:rPr>
              <a:t>大规模异构</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GPU</a:t>
            </a:r>
            <a:r>
              <a:rPr lang="zh-CN" altLang="zh-CN" sz="1600" dirty="0">
                <a:latin typeface="Times New Roman" panose="02020603050405020304" pitchFamily="18" charset="0"/>
                <a:ea typeface="楷体" panose="02010609060101010101" pitchFamily="49" charset="-122"/>
                <a:cs typeface="Times New Roman" panose="02020603050405020304" pitchFamily="18" charset="0"/>
              </a:rPr>
              <a:t>集群的调度的挑战：在实践中面临纷繁复杂的模型训练场景，保证作业任务调度公平性以及作业任务训练速度的同时提升集群资源利用率是一个很大的挑战。 研究者们观察到很多多租户场景下</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GPU</a:t>
            </a:r>
            <a:r>
              <a:rPr lang="zh-CN" altLang="zh-CN" sz="1600" dirty="0">
                <a:latin typeface="Times New Roman" panose="02020603050405020304" pitchFamily="18" charset="0"/>
                <a:ea typeface="楷体" panose="02010609060101010101" pitchFamily="49" charset="-122"/>
                <a:cs typeface="Times New Roman" panose="02020603050405020304" pitchFamily="18" charset="0"/>
              </a:rPr>
              <a:t>的利用率很低，同时许多作业等待资源需要很长的时间。研究者们发现深度学习集群的低利用率主要是由两个方面的原因引起的：一方面，训练任务不能充分利用所有的</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GPU</a:t>
            </a:r>
            <a:r>
              <a:rPr lang="zh-CN" altLang="zh-CN" sz="1600" dirty="0">
                <a:latin typeface="Times New Roman" panose="02020603050405020304" pitchFamily="18" charset="0"/>
                <a:ea typeface="楷体" panose="02010609060101010101" pitchFamily="49" charset="-122"/>
                <a:cs typeface="Times New Roman" panose="02020603050405020304" pitchFamily="18" charset="0"/>
              </a:rPr>
              <a:t>资源；另一方面，深度学习任务的资源通常需要</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a:t>
            </a:r>
            <a:r>
              <a:rPr lang="zh-CN" altLang="zh-CN" sz="1600" dirty="0">
                <a:latin typeface="Times New Roman" panose="02020603050405020304" pitchFamily="18" charset="0"/>
                <a:ea typeface="楷体" panose="02010609060101010101" pitchFamily="49" charset="-122"/>
                <a:cs typeface="Times New Roman" panose="02020603050405020304" pitchFamily="18" charset="0"/>
              </a:rPr>
              <a:t>组调度</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a:t>
            </a:r>
            <a:r>
              <a:rPr lang="zh-CN" altLang="zh-CN" sz="1600" dirty="0">
                <a:latin typeface="Times New Roman" panose="02020603050405020304" pitchFamily="18" charset="0"/>
                <a:ea typeface="楷体" panose="02010609060101010101" pitchFamily="49" charset="-122"/>
                <a:cs typeface="Times New Roman" panose="02020603050405020304" pitchFamily="18" charset="0"/>
              </a:rPr>
              <a:t>，这导致许多任务为了获得足够的资源数量而需要等待很长时间。为此，有研究</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[Xiao et al., 2020]</a:t>
            </a:r>
            <a:r>
              <a:rPr lang="zh-CN" altLang="zh-CN" sz="1600" dirty="0">
                <a:latin typeface="Times New Roman" panose="02020603050405020304" pitchFamily="18" charset="0"/>
                <a:ea typeface="楷体" panose="02010609060101010101" pitchFamily="49" charset="-122"/>
                <a:cs typeface="Times New Roman" panose="02020603050405020304" pitchFamily="18" charset="0"/>
              </a:rPr>
              <a:t>提出</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GPU</a:t>
            </a:r>
            <a:r>
              <a:rPr lang="zh-CN" altLang="zh-CN" sz="1600" dirty="0">
                <a:latin typeface="Times New Roman" panose="02020603050405020304" pitchFamily="18" charset="0"/>
                <a:ea typeface="楷体" panose="02010609060101010101" pitchFamily="49" charset="-122"/>
                <a:cs typeface="Times New Roman" panose="02020603050405020304" pitchFamily="18" charset="0"/>
              </a:rPr>
              <a:t>内存和计算单元两个方面的细粒度动态控制机制，并设计了集群调度器和深度学习框架进行协同作业管理，从而极大程度提高了集群中</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GPU</a:t>
            </a:r>
            <a:r>
              <a:rPr lang="zh-CN" altLang="zh-CN" sz="1600" dirty="0">
                <a:latin typeface="Times New Roman" panose="02020603050405020304" pitchFamily="18" charset="0"/>
                <a:ea typeface="楷体" panose="02010609060101010101" pitchFamily="49" charset="-122"/>
                <a:cs typeface="Times New Roman" panose="02020603050405020304" pitchFamily="18" charset="0"/>
              </a:rPr>
              <a:t>的利用率。</a:t>
            </a:r>
          </a:p>
        </p:txBody>
      </p:sp>
    </p:spTree>
    <p:extLst>
      <p:ext uri="{BB962C8B-B14F-4D97-AF65-F5344CB8AC3E}">
        <p14:creationId xmlns:p14="http://schemas.microsoft.com/office/powerpoint/2010/main" val="34987057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00ABA5"/>
            </a:gs>
            <a:gs pos="67000">
              <a:srgbClr val="007684"/>
            </a:gs>
          </a:gsLst>
          <a:lin ang="3600000" scaled="0"/>
        </a:gradFill>
        <a:effectLst/>
      </p:bgPr>
    </p:bg>
    <p:spTree>
      <p:nvGrpSpPr>
        <p:cNvPr id="1" name=""/>
        <p:cNvGrpSpPr/>
        <p:nvPr/>
      </p:nvGrpSpPr>
      <p:grpSpPr>
        <a:xfrm>
          <a:off x="0" y="0"/>
          <a:ext cx="0" cy="0"/>
          <a:chOff x="0" y="0"/>
          <a:chExt cx="0" cy="0"/>
        </a:xfrm>
      </p:grpSpPr>
      <p:pic>
        <p:nvPicPr>
          <p:cNvPr id="130" name="图片 129"/>
          <p:cNvPicPr>
            <a:picLocks noChangeAspect="1"/>
          </p:cNvPicPr>
          <p:nvPr/>
        </p:nvPicPr>
        <p:blipFill rotWithShape="1">
          <a:blip r:embed="rId3" cstate="print">
            <a:extLst>
              <a:ext uri="{28A0092B-C50C-407E-A947-70E740481C1C}">
                <a14:useLocalDpi xmlns:a14="http://schemas.microsoft.com/office/drawing/2010/main" val="0"/>
              </a:ext>
            </a:extLst>
          </a:blip>
          <a:srcRect l="20226" t="32053" r="20333"/>
          <a:stretch>
            <a:fillRect/>
          </a:stretch>
        </p:blipFill>
        <p:spPr>
          <a:xfrm>
            <a:off x="-38911" y="-77822"/>
            <a:ext cx="7247108" cy="3570513"/>
          </a:xfrm>
          <a:prstGeom prst="rect">
            <a:avLst/>
          </a:prstGeom>
        </p:spPr>
      </p:pic>
      <p:pic>
        <p:nvPicPr>
          <p:cNvPr id="128" name="图片 127"/>
          <p:cNvPicPr>
            <a:picLocks noChangeAspect="1"/>
          </p:cNvPicPr>
          <p:nvPr/>
        </p:nvPicPr>
        <p:blipFill rotWithShape="1">
          <a:blip r:embed="rId4" cstate="print">
            <a:extLst>
              <a:ext uri="{28A0092B-C50C-407E-A947-70E740481C1C}">
                <a14:useLocalDpi xmlns:a14="http://schemas.microsoft.com/office/drawing/2010/main" val="0"/>
              </a:ext>
            </a:extLst>
          </a:blip>
          <a:srcRect t="54756" r="67172"/>
          <a:stretch>
            <a:fillRect/>
          </a:stretch>
        </p:blipFill>
        <p:spPr>
          <a:xfrm>
            <a:off x="8244776" y="-48638"/>
            <a:ext cx="4002347" cy="2377520"/>
          </a:xfrm>
          <a:prstGeom prst="rect">
            <a:avLst/>
          </a:prstGeom>
        </p:spPr>
      </p:pic>
      <p:pic>
        <p:nvPicPr>
          <p:cNvPr id="92" name="图片 91"/>
          <p:cNvPicPr>
            <a:picLocks noChangeAspect="1"/>
          </p:cNvPicPr>
          <p:nvPr/>
        </p:nvPicPr>
        <p:blipFill rotWithShape="1">
          <a:blip r:embed="rId5" cstate="print">
            <a:extLst>
              <a:ext uri="{28A0092B-C50C-407E-A947-70E740481C1C}">
                <a14:useLocalDpi xmlns:a14="http://schemas.microsoft.com/office/drawing/2010/main" val="0"/>
              </a:ext>
            </a:extLst>
          </a:blip>
          <a:srcRect l="24826" b="55447"/>
          <a:stretch>
            <a:fillRect/>
          </a:stretch>
        </p:blipFill>
        <p:spPr>
          <a:xfrm>
            <a:off x="-24384" y="4587109"/>
            <a:ext cx="9165288" cy="2546903"/>
          </a:xfrm>
          <a:prstGeom prst="rect">
            <a:avLst/>
          </a:prstGeom>
        </p:spPr>
      </p:pic>
      <p:grpSp>
        <p:nvGrpSpPr>
          <p:cNvPr id="18" name="组合 17"/>
          <p:cNvGrpSpPr/>
          <p:nvPr/>
        </p:nvGrpSpPr>
        <p:grpSpPr>
          <a:xfrm>
            <a:off x="10001700" y="2854959"/>
            <a:ext cx="2268815" cy="2101347"/>
            <a:chOff x="6175344" y="342254"/>
            <a:chExt cx="7803037" cy="7227071"/>
          </a:xfrm>
        </p:grpSpPr>
        <p:sp>
          <p:nvSpPr>
            <p:cNvPr id="19" name="六边形 18"/>
            <p:cNvSpPr/>
            <p:nvPr/>
          </p:nvSpPr>
          <p:spPr>
            <a:xfrm rot="5400000">
              <a:off x="5847446" y="670152"/>
              <a:ext cx="7227071" cy="6571275"/>
            </a:xfrm>
            <a:prstGeom prst="hexagon">
              <a:avLst>
                <a:gd name="adj" fmla="val 30493"/>
                <a:gd name="vf" fmla="val 115470"/>
              </a:avLst>
            </a:prstGeom>
            <a:gradFill>
              <a:gsLst>
                <a:gs pos="56000">
                  <a:srgbClr val="016773"/>
                </a:gs>
                <a:gs pos="84000">
                  <a:srgbClr val="007684"/>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平行四边形 19"/>
            <p:cNvSpPr/>
            <p:nvPr/>
          </p:nvSpPr>
          <p:spPr>
            <a:xfrm rot="19714174">
              <a:off x="8249707" y="3214634"/>
              <a:ext cx="5728674" cy="3087560"/>
            </a:xfrm>
            <a:prstGeom prst="parallelogram">
              <a:avLst>
                <a:gd name="adj" fmla="val 61032"/>
              </a:avLst>
            </a:prstGeom>
            <a:solidFill>
              <a:srgbClr val="00AB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7" name="组合 16"/>
          <p:cNvGrpSpPr/>
          <p:nvPr/>
        </p:nvGrpSpPr>
        <p:grpSpPr>
          <a:xfrm>
            <a:off x="9863825" y="4346576"/>
            <a:ext cx="2963878" cy="2745105"/>
            <a:chOff x="6175344" y="342254"/>
            <a:chExt cx="7803037" cy="7227071"/>
          </a:xfrm>
        </p:grpSpPr>
        <p:sp>
          <p:nvSpPr>
            <p:cNvPr id="15" name="六边形 14"/>
            <p:cNvSpPr/>
            <p:nvPr/>
          </p:nvSpPr>
          <p:spPr>
            <a:xfrm rot="5400000">
              <a:off x="5847446" y="670152"/>
              <a:ext cx="7227071" cy="6571275"/>
            </a:xfrm>
            <a:prstGeom prst="hexagon">
              <a:avLst>
                <a:gd name="adj" fmla="val 30493"/>
                <a:gd name="vf" fmla="val 115470"/>
              </a:avLst>
            </a:prstGeom>
            <a:gradFill>
              <a:gsLst>
                <a:gs pos="56000">
                  <a:srgbClr val="016773"/>
                </a:gs>
                <a:gs pos="84000">
                  <a:srgbClr val="007684"/>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平行四边形 15"/>
            <p:cNvSpPr/>
            <p:nvPr/>
          </p:nvSpPr>
          <p:spPr>
            <a:xfrm rot="19714174">
              <a:off x="8249707" y="3214634"/>
              <a:ext cx="5728674" cy="3087560"/>
            </a:xfrm>
            <a:prstGeom prst="parallelogram">
              <a:avLst>
                <a:gd name="adj" fmla="val 61032"/>
              </a:avLst>
            </a:prstGeom>
            <a:solidFill>
              <a:srgbClr val="00AB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矩形 6"/>
          <p:cNvSpPr/>
          <p:nvPr/>
        </p:nvSpPr>
        <p:spPr>
          <a:xfrm>
            <a:off x="3489179" y="3439840"/>
            <a:ext cx="5262979" cy="769441"/>
          </a:xfrm>
          <a:prstGeom prst="rect">
            <a:avLst/>
          </a:prstGeom>
        </p:spPr>
        <p:txBody>
          <a:bodyPr wrap="none">
            <a:spAutoFit/>
          </a:bodyPr>
          <a:lstStyle/>
          <a:p>
            <a:pPr algn="ctr"/>
            <a:r>
              <a:rPr lang="zh-CN" altLang="en-US" sz="4400" b="1" dirty="0">
                <a:solidFill>
                  <a:schemeClr val="bg1"/>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rPr>
              <a:t>人工智能架构与系统</a:t>
            </a:r>
            <a:endParaRPr lang="zh-CN" altLang="zh-CN" sz="4400" b="1" dirty="0">
              <a:solidFill>
                <a:schemeClr val="bg1"/>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endParaRPr>
          </a:p>
        </p:txBody>
      </p:sp>
      <p:sp>
        <p:nvSpPr>
          <p:cNvPr id="8" name="矩形 7"/>
          <p:cNvSpPr/>
          <p:nvPr/>
        </p:nvSpPr>
        <p:spPr>
          <a:xfrm>
            <a:off x="5311172" y="2445722"/>
            <a:ext cx="1569660" cy="646331"/>
          </a:xfrm>
          <a:prstGeom prst="rect">
            <a:avLst/>
          </a:prstGeom>
        </p:spPr>
        <p:txBody>
          <a:bodyPr wrap="none">
            <a:spAutoFit/>
          </a:bodyPr>
          <a:lstStyle/>
          <a:p>
            <a:pPr algn="ctr"/>
            <a:r>
              <a:rPr lang="zh-CN" altLang="en-US" sz="36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第九章</a:t>
            </a:r>
          </a:p>
        </p:txBody>
      </p:sp>
      <p:cxnSp>
        <p:nvCxnSpPr>
          <p:cNvPr id="9" name="直接连接符 8"/>
          <p:cNvCxnSpPr/>
          <p:nvPr/>
        </p:nvCxnSpPr>
        <p:spPr>
          <a:xfrm>
            <a:off x="3024554" y="3265946"/>
            <a:ext cx="6116350" cy="0"/>
          </a:xfrm>
          <a:prstGeom prst="line">
            <a:avLst/>
          </a:prstGeom>
          <a:ln w="22225">
            <a:solidFill>
              <a:schemeClr val="bg1"/>
            </a:solidFill>
            <a:headEnd type="diamond"/>
            <a:tailEnd type="diamond"/>
          </a:ln>
        </p:spPr>
        <p:style>
          <a:lnRef idx="1">
            <a:schemeClr val="accent1"/>
          </a:lnRef>
          <a:fillRef idx="0">
            <a:schemeClr val="accent1"/>
          </a:fillRef>
          <a:effectRef idx="0">
            <a:schemeClr val="accent1"/>
          </a:effectRef>
          <a:fontRef idx="minor">
            <a:schemeClr val="tx1"/>
          </a:fontRef>
        </p:style>
      </p:cxnSp>
      <p:grpSp>
        <p:nvGrpSpPr>
          <p:cNvPr id="32" name="组合 31"/>
          <p:cNvGrpSpPr/>
          <p:nvPr/>
        </p:nvGrpSpPr>
        <p:grpSpPr>
          <a:xfrm>
            <a:off x="2221671" y="2179434"/>
            <a:ext cx="7748658" cy="2397279"/>
            <a:chOff x="2221671" y="2179434"/>
            <a:chExt cx="7748658" cy="2397279"/>
          </a:xfrm>
        </p:grpSpPr>
        <p:sp>
          <p:nvSpPr>
            <p:cNvPr id="6" name="标题 9801"/>
            <p:cNvSpPr txBox="1"/>
            <p:nvPr/>
          </p:nvSpPr>
          <p:spPr>
            <a:xfrm rot="16200000">
              <a:off x="8719085" y="3325468"/>
              <a:ext cx="2397277" cy="105210"/>
            </a:xfrm>
            <a:prstGeom prst="parallelogram">
              <a:avLst>
                <a:gd name="adj" fmla="val 98875"/>
              </a:avLst>
            </a:prstGeom>
            <a:gradFill flip="none" rotWithShape="1">
              <a:gsLst>
                <a:gs pos="100000">
                  <a:srgbClr val="016773"/>
                </a:gs>
                <a:gs pos="0">
                  <a:srgbClr val="00ABA5"/>
                </a:gs>
              </a:gsLst>
              <a:lin ang="6000000" scaled="0"/>
              <a:tileRect/>
            </a:gradFill>
            <a:ln w="15875" cap="rnd">
              <a:solidFill>
                <a:schemeClr val="bg1">
                  <a:alpha val="57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endParaRPr lang="zh-CN" altLang="en-US" dirty="0"/>
            </a:p>
          </p:txBody>
        </p:sp>
        <p:sp>
          <p:nvSpPr>
            <p:cNvPr id="10" name="标题 9801"/>
            <p:cNvSpPr txBox="1"/>
            <p:nvPr/>
          </p:nvSpPr>
          <p:spPr>
            <a:xfrm flipH="1">
              <a:off x="2221671" y="4468236"/>
              <a:ext cx="7748657" cy="108477"/>
            </a:xfrm>
            <a:prstGeom prst="parallelogram">
              <a:avLst>
                <a:gd name="adj" fmla="val 102209"/>
              </a:avLst>
            </a:prstGeom>
            <a:gradFill>
              <a:gsLst>
                <a:gs pos="55000">
                  <a:srgbClr val="016773"/>
                </a:gs>
                <a:gs pos="0">
                  <a:srgbClr val="00ABA5"/>
                </a:gs>
                <a:gs pos="100000">
                  <a:srgbClr val="00ABA5"/>
                </a:gs>
              </a:gsLst>
              <a:lin ang="6000000" scaled="0"/>
            </a:gradFill>
            <a:ln w="15875" cap="rnd">
              <a:solidFill>
                <a:schemeClr val="bg1">
                  <a:alpha val="57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endParaRPr lang="zh-CN" altLang="en-US" dirty="0"/>
            </a:p>
          </p:txBody>
        </p:sp>
        <p:cxnSp>
          <p:nvCxnSpPr>
            <p:cNvPr id="11" name="直接连接符 10"/>
            <p:cNvCxnSpPr/>
            <p:nvPr/>
          </p:nvCxnSpPr>
          <p:spPr>
            <a:xfrm flipH="1">
              <a:off x="2221671" y="2179434"/>
              <a:ext cx="7642800" cy="0"/>
            </a:xfrm>
            <a:prstGeom prst="line">
              <a:avLst/>
            </a:prstGeom>
            <a:ln w="15875" cap="rnd">
              <a:solidFill>
                <a:schemeClr val="bg1">
                  <a:alpha val="61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rot="5400000" flipH="1">
              <a:off x="1076871" y="3324234"/>
              <a:ext cx="2289600" cy="0"/>
            </a:xfrm>
            <a:prstGeom prst="line">
              <a:avLst/>
            </a:prstGeom>
            <a:ln w="15875" cap="rnd">
              <a:solidFill>
                <a:schemeClr val="bg1">
                  <a:alpha val="61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H="1">
              <a:off x="2222317" y="4468236"/>
              <a:ext cx="7642800" cy="0"/>
            </a:xfrm>
            <a:prstGeom prst="line">
              <a:avLst/>
            </a:prstGeom>
            <a:ln w="15875" cap="rnd">
              <a:gradFill>
                <a:gsLst>
                  <a:gs pos="0">
                    <a:schemeClr val="bg1">
                      <a:alpha val="0"/>
                    </a:schemeClr>
                  </a:gs>
                  <a:gs pos="100000">
                    <a:schemeClr val="bg1"/>
                  </a:gs>
                </a:gsLst>
                <a:lin ang="3600000" scaled="0"/>
              </a:gra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rot="5400000" flipH="1">
              <a:off x="8719671" y="3324234"/>
              <a:ext cx="2289600" cy="0"/>
            </a:xfrm>
            <a:prstGeom prst="line">
              <a:avLst/>
            </a:prstGeom>
            <a:ln w="15875" cap="rnd">
              <a:solidFill>
                <a:schemeClr val="bg1">
                  <a:alpha val="61000"/>
                </a:schemeClr>
              </a:solidFill>
            </a:ln>
          </p:spPr>
          <p:style>
            <a:lnRef idx="1">
              <a:schemeClr val="accent1"/>
            </a:lnRef>
            <a:fillRef idx="0">
              <a:schemeClr val="accent1"/>
            </a:fillRef>
            <a:effectRef idx="0">
              <a:schemeClr val="accent1"/>
            </a:effectRef>
            <a:fontRef idx="minor">
              <a:schemeClr val="tx1"/>
            </a:fontRef>
          </p:style>
        </p:cxnSp>
      </p:grpSp>
      <p:grpSp>
        <p:nvGrpSpPr>
          <p:cNvPr id="21" name="组合 20"/>
          <p:cNvGrpSpPr/>
          <p:nvPr/>
        </p:nvGrpSpPr>
        <p:grpSpPr>
          <a:xfrm>
            <a:off x="8933514" y="5200219"/>
            <a:ext cx="1549536" cy="1435160"/>
            <a:chOff x="6175344" y="342254"/>
            <a:chExt cx="7803037" cy="7227071"/>
          </a:xfrm>
        </p:grpSpPr>
        <p:sp>
          <p:nvSpPr>
            <p:cNvPr id="22" name="六边形 21"/>
            <p:cNvSpPr/>
            <p:nvPr/>
          </p:nvSpPr>
          <p:spPr>
            <a:xfrm rot="5400000">
              <a:off x="5847446" y="670152"/>
              <a:ext cx="7227071" cy="6571275"/>
            </a:xfrm>
            <a:prstGeom prst="hexagon">
              <a:avLst>
                <a:gd name="adj" fmla="val 30493"/>
                <a:gd name="vf" fmla="val 115470"/>
              </a:avLst>
            </a:prstGeom>
            <a:gradFill>
              <a:gsLst>
                <a:gs pos="56000">
                  <a:srgbClr val="016773"/>
                </a:gs>
                <a:gs pos="84000">
                  <a:srgbClr val="007684"/>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平行四边形 22"/>
            <p:cNvSpPr/>
            <p:nvPr/>
          </p:nvSpPr>
          <p:spPr>
            <a:xfrm rot="19714174">
              <a:off x="8249707" y="3214634"/>
              <a:ext cx="5728674" cy="3087560"/>
            </a:xfrm>
            <a:prstGeom prst="parallelogram">
              <a:avLst>
                <a:gd name="adj" fmla="val 61032"/>
              </a:avLst>
            </a:prstGeom>
            <a:solidFill>
              <a:srgbClr val="00AB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4" name="组合 23"/>
          <p:cNvGrpSpPr/>
          <p:nvPr/>
        </p:nvGrpSpPr>
        <p:grpSpPr>
          <a:xfrm>
            <a:off x="-875295" y="-875664"/>
            <a:ext cx="2974038" cy="2745105"/>
            <a:chOff x="6175344" y="342254"/>
            <a:chExt cx="7829785" cy="7227071"/>
          </a:xfrm>
        </p:grpSpPr>
        <p:sp>
          <p:nvSpPr>
            <p:cNvPr id="25" name="六边形 24"/>
            <p:cNvSpPr/>
            <p:nvPr/>
          </p:nvSpPr>
          <p:spPr>
            <a:xfrm rot="5400000">
              <a:off x="5847446" y="670152"/>
              <a:ext cx="7227071" cy="6571275"/>
            </a:xfrm>
            <a:prstGeom prst="hexagon">
              <a:avLst>
                <a:gd name="adj" fmla="val 30493"/>
                <a:gd name="vf" fmla="val 115470"/>
              </a:avLst>
            </a:prstGeom>
            <a:gradFill>
              <a:gsLst>
                <a:gs pos="56000">
                  <a:srgbClr val="016773"/>
                </a:gs>
                <a:gs pos="84000">
                  <a:srgbClr val="007684"/>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平行四边形 25"/>
            <p:cNvSpPr/>
            <p:nvPr/>
          </p:nvSpPr>
          <p:spPr>
            <a:xfrm rot="19714174">
              <a:off x="8276456" y="3241383"/>
              <a:ext cx="5728673" cy="3087560"/>
            </a:xfrm>
            <a:prstGeom prst="parallelogram">
              <a:avLst>
                <a:gd name="adj" fmla="val 61032"/>
              </a:avLst>
            </a:prstGeom>
            <a:gradFill>
              <a:gsLst>
                <a:gs pos="0">
                  <a:srgbClr val="00ABA5"/>
                </a:gs>
                <a:gs pos="65000">
                  <a:srgbClr val="0093A2"/>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7" name="组合 26"/>
          <p:cNvGrpSpPr/>
          <p:nvPr/>
        </p:nvGrpSpPr>
        <p:grpSpPr>
          <a:xfrm>
            <a:off x="1259840" y="635784"/>
            <a:ext cx="823697" cy="760292"/>
            <a:chOff x="6175344" y="342254"/>
            <a:chExt cx="7829785" cy="7227071"/>
          </a:xfrm>
        </p:grpSpPr>
        <p:sp>
          <p:nvSpPr>
            <p:cNvPr id="28" name="六边形 27"/>
            <p:cNvSpPr/>
            <p:nvPr/>
          </p:nvSpPr>
          <p:spPr>
            <a:xfrm rot="5400000">
              <a:off x="5847446" y="670152"/>
              <a:ext cx="7227071" cy="6571275"/>
            </a:xfrm>
            <a:prstGeom prst="hexagon">
              <a:avLst>
                <a:gd name="adj" fmla="val 30493"/>
                <a:gd name="vf" fmla="val 115470"/>
              </a:avLst>
            </a:prstGeom>
            <a:gradFill>
              <a:gsLst>
                <a:gs pos="56000">
                  <a:srgbClr val="016773"/>
                </a:gs>
                <a:gs pos="84000">
                  <a:srgbClr val="007684"/>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平行四边形 28"/>
            <p:cNvSpPr/>
            <p:nvPr/>
          </p:nvSpPr>
          <p:spPr>
            <a:xfrm rot="19714174">
              <a:off x="8276456" y="3241383"/>
              <a:ext cx="5728673" cy="3087560"/>
            </a:xfrm>
            <a:prstGeom prst="parallelogram">
              <a:avLst>
                <a:gd name="adj" fmla="val 61032"/>
              </a:avLst>
            </a:prstGeom>
            <a:gradFill>
              <a:gsLst>
                <a:gs pos="0">
                  <a:srgbClr val="00ABA5"/>
                </a:gs>
                <a:gs pos="65000">
                  <a:srgbClr val="0093A2"/>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21306" y="444728"/>
            <a:ext cx="11595798" cy="5601196"/>
          </a:xfrm>
          <a:prstGeom prst="rect">
            <a:avLst/>
          </a:prstGeom>
          <a:solidFill>
            <a:srgbClr val="EEF7F8"/>
          </a:solidFill>
          <a:ln>
            <a:noFill/>
          </a:ln>
          <a:effectLst>
            <a:outerShdw blurRad="495300" dist="241300" dir="2700000" algn="tl" rotWithShape="0">
              <a:srgbClr val="222222">
                <a:alpha val="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latin typeface="微软雅黑" panose="020B0503020204020204" pitchFamily="34" charset="-122"/>
              <a:ea typeface="微软雅黑" panose="020B0503020204020204" pitchFamily="34" charset="-122"/>
            </a:endParaRPr>
          </a:p>
        </p:txBody>
      </p:sp>
      <p:grpSp>
        <p:nvGrpSpPr>
          <p:cNvPr id="7" name="组合 6"/>
          <p:cNvGrpSpPr/>
          <p:nvPr/>
        </p:nvGrpSpPr>
        <p:grpSpPr>
          <a:xfrm>
            <a:off x="590994" y="584180"/>
            <a:ext cx="2579459" cy="708913"/>
            <a:chOff x="3509228" y="1296644"/>
            <a:chExt cx="2754111" cy="756910"/>
          </a:xfrm>
          <a:effectLst/>
        </p:grpSpPr>
        <p:sp>
          <p:nvSpPr>
            <p:cNvPr id="8" name="立方体 7"/>
            <p:cNvSpPr/>
            <p:nvPr/>
          </p:nvSpPr>
          <p:spPr>
            <a:xfrm>
              <a:off x="3522589" y="1312169"/>
              <a:ext cx="2740750" cy="738665"/>
            </a:xfrm>
            <a:prstGeom prst="cube">
              <a:avLst>
                <a:gd name="adj" fmla="val 9465"/>
              </a:avLst>
            </a:prstGeom>
            <a:solidFill>
              <a:srgbClr val="0076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 name="组合 8"/>
            <p:cNvGrpSpPr/>
            <p:nvPr/>
          </p:nvGrpSpPr>
          <p:grpSpPr>
            <a:xfrm>
              <a:off x="3520104" y="1385123"/>
              <a:ext cx="2658236" cy="668431"/>
              <a:chOff x="766780" y="725067"/>
              <a:chExt cx="3103577" cy="780415"/>
            </a:xfrm>
          </p:grpSpPr>
          <p:grpSp>
            <p:nvGrpSpPr>
              <p:cNvPr id="14" name="组合 13"/>
              <p:cNvGrpSpPr/>
              <p:nvPr/>
            </p:nvGrpSpPr>
            <p:grpSpPr>
              <a:xfrm>
                <a:off x="766780" y="728242"/>
                <a:ext cx="777240" cy="777240"/>
                <a:chOff x="1908810" y="1131040"/>
                <a:chExt cx="777240" cy="777240"/>
              </a:xfrm>
            </p:grpSpPr>
            <p:sp>
              <p:nvSpPr>
                <p:cNvPr id="33" name="矩形 32"/>
                <p:cNvSpPr/>
                <p:nvPr/>
              </p:nvSpPr>
              <p:spPr>
                <a:xfrm>
                  <a:off x="1908810" y="1131040"/>
                  <a:ext cx="777240" cy="777240"/>
                </a:xfrm>
                <a:prstGeom prst="rect">
                  <a:avLst/>
                </a:prstGeom>
                <a:noFill/>
                <a:ln>
                  <a:solidFill>
                    <a:schemeClr val="bg1">
                      <a:lumMod val="8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4" name="直接连接符 33"/>
                <p:cNvCxnSpPr/>
                <p:nvPr/>
              </p:nvCxnSpPr>
              <p:spPr>
                <a:xfrm>
                  <a:off x="1908810" y="1131040"/>
                  <a:ext cx="777240" cy="77724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flipV="1">
                  <a:off x="1908810" y="1131040"/>
                  <a:ext cx="777240" cy="77724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6" name="直接连接符 35"/>
                <p:cNvCxnSpPr>
                  <a:endCxn id="33" idx="3"/>
                </p:cNvCxnSpPr>
                <p:nvPr/>
              </p:nvCxnSpPr>
              <p:spPr>
                <a:xfrm>
                  <a:off x="1922417" y="1519660"/>
                  <a:ext cx="763633"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7" name="直接连接符 36"/>
                <p:cNvCxnSpPr>
                  <a:endCxn id="33" idx="2"/>
                </p:cNvCxnSpPr>
                <p:nvPr/>
              </p:nvCxnSpPr>
              <p:spPr>
                <a:xfrm flipH="1">
                  <a:off x="2297430" y="1131040"/>
                  <a:ext cx="6804" cy="77724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grpSp>
          <p:grpSp>
            <p:nvGrpSpPr>
              <p:cNvPr id="15" name="组合 14"/>
              <p:cNvGrpSpPr/>
              <p:nvPr/>
            </p:nvGrpSpPr>
            <p:grpSpPr>
              <a:xfrm>
                <a:off x="1541549" y="725067"/>
                <a:ext cx="777240" cy="777240"/>
                <a:chOff x="1908810" y="1131040"/>
                <a:chExt cx="777240" cy="777240"/>
              </a:xfrm>
            </p:grpSpPr>
            <p:sp>
              <p:nvSpPr>
                <p:cNvPr id="28" name="矩形 27"/>
                <p:cNvSpPr/>
                <p:nvPr/>
              </p:nvSpPr>
              <p:spPr>
                <a:xfrm>
                  <a:off x="1908810" y="1131040"/>
                  <a:ext cx="777240" cy="777240"/>
                </a:xfrm>
                <a:prstGeom prst="rect">
                  <a:avLst/>
                </a:prstGeom>
                <a:noFill/>
                <a:ln>
                  <a:solidFill>
                    <a:schemeClr val="bg1">
                      <a:lumMod val="8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9" name="直接连接符 28"/>
                <p:cNvCxnSpPr/>
                <p:nvPr/>
              </p:nvCxnSpPr>
              <p:spPr>
                <a:xfrm>
                  <a:off x="1908810" y="1131040"/>
                  <a:ext cx="777240" cy="77724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V="1">
                  <a:off x="1908810" y="1131040"/>
                  <a:ext cx="777240" cy="77724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1" name="直接连接符 30"/>
                <p:cNvCxnSpPr>
                  <a:endCxn id="28" idx="3"/>
                </p:cNvCxnSpPr>
                <p:nvPr/>
              </p:nvCxnSpPr>
              <p:spPr>
                <a:xfrm>
                  <a:off x="1922417" y="1519660"/>
                  <a:ext cx="763633"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2" name="直接连接符 31"/>
                <p:cNvCxnSpPr>
                  <a:endCxn id="28" idx="2"/>
                </p:cNvCxnSpPr>
                <p:nvPr/>
              </p:nvCxnSpPr>
              <p:spPr>
                <a:xfrm flipH="1">
                  <a:off x="2297430" y="1131040"/>
                  <a:ext cx="6804" cy="77724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grpSp>
          <p:grpSp>
            <p:nvGrpSpPr>
              <p:cNvPr id="16" name="组合 15"/>
              <p:cNvGrpSpPr/>
              <p:nvPr/>
            </p:nvGrpSpPr>
            <p:grpSpPr>
              <a:xfrm>
                <a:off x="2316784" y="725067"/>
                <a:ext cx="777240" cy="777240"/>
                <a:chOff x="1908810" y="1131040"/>
                <a:chExt cx="777240" cy="777240"/>
              </a:xfrm>
            </p:grpSpPr>
            <p:sp>
              <p:nvSpPr>
                <p:cNvPr id="23" name="矩形 22"/>
                <p:cNvSpPr/>
                <p:nvPr/>
              </p:nvSpPr>
              <p:spPr>
                <a:xfrm>
                  <a:off x="1908810" y="1131040"/>
                  <a:ext cx="777240" cy="777240"/>
                </a:xfrm>
                <a:prstGeom prst="rect">
                  <a:avLst/>
                </a:prstGeom>
                <a:noFill/>
                <a:ln>
                  <a:solidFill>
                    <a:schemeClr val="bg1">
                      <a:lumMod val="8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4" name="直接连接符 23"/>
                <p:cNvCxnSpPr/>
                <p:nvPr/>
              </p:nvCxnSpPr>
              <p:spPr>
                <a:xfrm>
                  <a:off x="1908810" y="1131040"/>
                  <a:ext cx="777240" cy="77724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V="1">
                  <a:off x="1908810" y="1131040"/>
                  <a:ext cx="777240" cy="77724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6" name="直接连接符 25"/>
                <p:cNvCxnSpPr>
                  <a:endCxn id="23" idx="3"/>
                </p:cNvCxnSpPr>
                <p:nvPr/>
              </p:nvCxnSpPr>
              <p:spPr>
                <a:xfrm>
                  <a:off x="1922417" y="1519660"/>
                  <a:ext cx="763633"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7" name="直接连接符 26"/>
                <p:cNvCxnSpPr>
                  <a:endCxn id="23" idx="2"/>
                </p:cNvCxnSpPr>
                <p:nvPr/>
              </p:nvCxnSpPr>
              <p:spPr>
                <a:xfrm flipH="1">
                  <a:off x="2297430" y="1131040"/>
                  <a:ext cx="6804" cy="77724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grpSp>
          <p:grpSp>
            <p:nvGrpSpPr>
              <p:cNvPr id="17" name="组合 16"/>
              <p:cNvGrpSpPr/>
              <p:nvPr/>
            </p:nvGrpSpPr>
            <p:grpSpPr>
              <a:xfrm>
                <a:off x="3093117" y="725067"/>
                <a:ext cx="777240" cy="777240"/>
                <a:chOff x="1908810" y="1131040"/>
                <a:chExt cx="777240" cy="777240"/>
              </a:xfrm>
            </p:grpSpPr>
            <p:sp>
              <p:nvSpPr>
                <p:cNvPr id="18" name="矩形 17"/>
                <p:cNvSpPr/>
                <p:nvPr/>
              </p:nvSpPr>
              <p:spPr>
                <a:xfrm>
                  <a:off x="1908810" y="1131040"/>
                  <a:ext cx="777240" cy="777240"/>
                </a:xfrm>
                <a:prstGeom prst="rect">
                  <a:avLst/>
                </a:prstGeom>
                <a:noFill/>
                <a:ln>
                  <a:solidFill>
                    <a:schemeClr val="bg1">
                      <a:lumMod val="8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p:cNvCxnSpPr/>
                <p:nvPr/>
              </p:nvCxnSpPr>
              <p:spPr>
                <a:xfrm>
                  <a:off x="1908810" y="1131040"/>
                  <a:ext cx="777240" cy="77724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V="1">
                  <a:off x="1908810" y="1131040"/>
                  <a:ext cx="777240" cy="77724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1" name="直接连接符 20"/>
                <p:cNvCxnSpPr>
                  <a:endCxn id="18" idx="3"/>
                </p:cNvCxnSpPr>
                <p:nvPr/>
              </p:nvCxnSpPr>
              <p:spPr>
                <a:xfrm>
                  <a:off x="1922417" y="1519660"/>
                  <a:ext cx="763633"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2" name="直接连接符 21"/>
                <p:cNvCxnSpPr>
                  <a:endCxn id="18" idx="2"/>
                </p:cNvCxnSpPr>
                <p:nvPr/>
              </p:nvCxnSpPr>
              <p:spPr>
                <a:xfrm flipH="1">
                  <a:off x="2297430" y="1131040"/>
                  <a:ext cx="6804" cy="77724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grpSp>
        </p:grpSp>
        <p:sp>
          <p:nvSpPr>
            <p:cNvPr id="10" name="矩形 9"/>
            <p:cNvSpPr/>
            <p:nvPr/>
          </p:nvSpPr>
          <p:spPr>
            <a:xfrm>
              <a:off x="3509228" y="1300957"/>
              <a:ext cx="671979" cy="677107"/>
            </a:xfrm>
            <a:prstGeom prst="rect">
              <a:avLst/>
            </a:prstGeom>
          </p:spPr>
          <p:txBody>
            <a:bodyPr wrap="none">
              <a:spAutoFit/>
            </a:bodyPr>
            <a:lstStyle/>
            <a:p>
              <a:r>
                <a:rPr lang="zh-CN" altLang="en-US" sz="3800" b="1" dirty="0">
                  <a:solidFill>
                    <a:schemeClr val="bg1"/>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rPr>
                <a:t>延</a:t>
              </a:r>
            </a:p>
          </p:txBody>
        </p:sp>
        <p:sp>
          <p:nvSpPr>
            <p:cNvPr id="11" name="矩形 10"/>
            <p:cNvSpPr/>
            <p:nvPr/>
          </p:nvSpPr>
          <p:spPr>
            <a:xfrm>
              <a:off x="4183692" y="1298239"/>
              <a:ext cx="671979" cy="677108"/>
            </a:xfrm>
            <a:prstGeom prst="rect">
              <a:avLst/>
            </a:prstGeom>
          </p:spPr>
          <p:txBody>
            <a:bodyPr wrap="none">
              <a:spAutoFit/>
            </a:bodyPr>
            <a:lstStyle/>
            <a:p>
              <a:r>
                <a:rPr lang="zh-CN" altLang="en-US" sz="3800" b="1" dirty="0">
                  <a:solidFill>
                    <a:schemeClr val="bg1"/>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rPr>
                <a:t>伸</a:t>
              </a:r>
            </a:p>
          </p:txBody>
        </p:sp>
        <p:sp>
          <p:nvSpPr>
            <p:cNvPr id="12" name="矩形 11"/>
            <p:cNvSpPr/>
            <p:nvPr/>
          </p:nvSpPr>
          <p:spPr>
            <a:xfrm>
              <a:off x="4846347" y="1297103"/>
              <a:ext cx="671979" cy="677108"/>
            </a:xfrm>
            <a:prstGeom prst="rect">
              <a:avLst/>
            </a:prstGeom>
          </p:spPr>
          <p:txBody>
            <a:bodyPr wrap="none">
              <a:spAutoFit/>
            </a:bodyPr>
            <a:lstStyle/>
            <a:p>
              <a:r>
                <a:rPr lang="zh-CN" altLang="en-US" sz="3800" b="1" dirty="0">
                  <a:solidFill>
                    <a:schemeClr val="bg1"/>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rPr>
                <a:t>阅</a:t>
              </a:r>
            </a:p>
          </p:txBody>
        </p:sp>
        <p:sp>
          <p:nvSpPr>
            <p:cNvPr id="13" name="矩形 12"/>
            <p:cNvSpPr/>
            <p:nvPr/>
          </p:nvSpPr>
          <p:spPr>
            <a:xfrm>
              <a:off x="5506300" y="1296644"/>
              <a:ext cx="671979" cy="677108"/>
            </a:xfrm>
            <a:prstGeom prst="rect">
              <a:avLst/>
            </a:prstGeom>
          </p:spPr>
          <p:txBody>
            <a:bodyPr wrap="none">
              <a:spAutoFit/>
            </a:bodyPr>
            <a:lstStyle/>
            <a:p>
              <a:r>
                <a:rPr lang="zh-CN" altLang="en-US" sz="3800" b="1" dirty="0">
                  <a:solidFill>
                    <a:schemeClr val="bg1"/>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rPr>
                <a:t>读</a:t>
              </a:r>
            </a:p>
          </p:txBody>
        </p:sp>
      </p:grpSp>
      <p:sp>
        <p:nvSpPr>
          <p:cNvPr id="40" name="矩形 39"/>
          <p:cNvSpPr/>
          <p:nvPr/>
        </p:nvSpPr>
        <p:spPr>
          <a:xfrm>
            <a:off x="518122" y="1326427"/>
            <a:ext cx="11530866" cy="4578433"/>
          </a:xfrm>
          <a:prstGeom prst="rect">
            <a:avLst/>
          </a:prstGeom>
        </p:spPr>
        <p:txBody>
          <a:bodyPr wrap="square">
            <a:spAutoFit/>
          </a:bodyPr>
          <a:lstStyle/>
          <a:p>
            <a:pPr>
              <a:lnSpc>
                <a:spcPct val="150000"/>
              </a:lnSpc>
            </a:pPr>
            <a:endParaRPr lang="en-US" altLang="zh-CN" sz="1400"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pPr>
            <a:r>
              <a:rPr lang="en-US" altLang="zh-CN" sz="1400" dirty="0">
                <a:latin typeface="Times New Roman" panose="02020603050405020304" pitchFamily="18" charset="0"/>
                <a:ea typeface="微软雅黑" panose="020B0503020204020204" pitchFamily="34" charset="-122"/>
                <a:cs typeface="Times New Roman" panose="02020603050405020304" pitchFamily="18" charset="0"/>
              </a:rPr>
              <a:t>2018 </a:t>
            </a:r>
            <a:r>
              <a:rPr lang="zh-CN" altLang="en-US" sz="1400" dirty="0">
                <a:latin typeface="Times New Roman" panose="02020603050405020304" pitchFamily="18" charset="0"/>
                <a:ea typeface="微软雅黑" panose="020B0503020204020204" pitchFamily="34" charset="-122"/>
                <a:cs typeface="Times New Roman" panose="02020603050405020304" pitchFamily="18" charset="0"/>
              </a:rPr>
              <a:t>年</a:t>
            </a:r>
            <a:r>
              <a:rPr lang="en-US" altLang="zh-CN" sz="1400" dirty="0">
                <a:latin typeface="Times New Roman" panose="02020603050405020304" pitchFamily="18" charset="0"/>
                <a:ea typeface="微软雅黑" panose="020B0503020204020204" pitchFamily="34" charset="-122"/>
                <a:cs typeface="Times New Roman" panose="02020603050405020304" pitchFamily="18" charset="0"/>
              </a:rPr>
              <a:t>3</a:t>
            </a:r>
            <a:r>
              <a:rPr lang="zh-CN" altLang="en-US" sz="1400" dirty="0">
                <a:latin typeface="Times New Roman" panose="02020603050405020304" pitchFamily="18" charset="0"/>
                <a:ea typeface="微软雅黑" panose="020B0503020204020204" pitchFamily="34" charset="-122"/>
                <a:cs typeface="Times New Roman" panose="02020603050405020304" pitchFamily="18" charset="0"/>
              </a:rPr>
              <a:t>月</a:t>
            </a:r>
            <a:r>
              <a:rPr lang="en-US" altLang="zh-CN" sz="1400" dirty="0">
                <a:latin typeface="Times New Roman" panose="02020603050405020304" pitchFamily="18" charset="0"/>
                <a:ea typeface="微软雅黑" panose="020B0503020204020204" pitchFamily="34" charset="-122"/>
                <a:cs typeface="Times New Roman" panose="02020603050405020304" pitchFamily="18" charset="0"/>
              </a:rPr>
              <a:t>21 </a:t>
            </a:r>
            <a:r>
              <a:rPr lang="zh-CN" altLang="en-US" sz="1400" dirty="0">
                <a:latin typeface="Times New Roman" panose="02020603050405020304" pitchFamily="18" charset="0"/>
                <a:ea typeface="微软雅黑" panose="020B0503020204020204" pitchFamily="34" charset="-122"/>
                <a:cs typeface="Times New Roman" panose="02020603050405020304" pitchFamily="18" charset="0"/>
              </a:rPr>
              <a:t>日，</a:t>
            </a:r>
            <a:r>
              <a:rPr lang="en-US" altLang="zh-CN" sz="1400" dirty="0">
                <a:latin typeface="Times New Roman" panose="02020603050405020304" pitchFamily="18" charset="0"/>
                <a:ea typeface="微软雅黑" panose="020B0503020204020204" pitchFamily="34" charset="-122"/>
                <a:cs typeface="Times New Roman" panose="02020603050405020304" pitchFamily="18" charset="0"/>
              </a:rPr>
              <a:t>ACM</a:t>
            </a:r>
            <a:r>
              <a:rPr lang="zh-CN" altLang="en-US" sz="1400" dirty="0">
                <a:latin typeface="Times New Roman" panose="02020603050405020304" pitchFamily="18" charset="0"/>
                <a:ea typeface="微软雅黑" panose="020B0503020204020204" pitchFamily="34" charset="-122"/>
                <a:cs typeface="Times New Roman" panose="02020603050405020304" pitchFamily="18" charset="0"/>
              </a:rPr>
              <a:t>授予</a:t>
            </a:r>
            <a:r>
              <a:rPr lang="en-US" altLang="zh-CN" sz="1400" dirty="0">
                <a:latin typeface="Times New Roman" panose="02020603050405020304" pitchFamily="18" charset="0"/>
                <a:ea typeface="微软雅黑" panose="020B0503020204020204" pitchFamily="34" charset="-122"/>
                <a:cs typeface="Times New Roman" panose="02020603050405020304" pitchFamily="18" charset="0"/>
              </a:rPr>
              <a:t>John M. Hennessy</a:t>
            </a:r>
            <a:r>
              <a:rPr lang="zh-CN" altLang="en-US" sz="1400" dirty="0">
                <a:latin typeface="Times New Roman" panose="02020603050405020304" pitchFamily="18" charset="0"/>
                <a:ea typeface="微软雅黑" panose="020B0503020204020204" pitchFamily="34" charset="-122"/>
                <a:cs typeface="Times New Roman" panose="02020603050405020304" pitchFamily="18" charset="0"/>
              </a:rPr>
              <a:t>和</a:t>
            </a:r>
            <a:r>
              <a:rPr lang="en-US" altLang="zh-CN" sz="1400" dirty="0">
                <a:latin typeface="Times New Roman" panose="02020603050405020304" pitchFamily="18" charset="0"/>
                <a:ea typeface="微软雅黑" panose="020B0503020204020204" pitchFamily="34" charset="-122"/>
                <a:cs typeface="Times New Roman" panose="02020603050405020304" pitchFamily="18" charset="0"/>
              </a:rPr>
              <a:t>David A. Patterson2017</a:t>
            </a:r>
            <a:r>
              <a:rPr lang="zh-CN" altLang="en-US" sz="1400" dirty="0">
                <a:latin typeface="Times New Roman" panose="02020603050405020304" pitchFamily="18" charset="0"/>
                <a:ea typeface="微软雅黑" panose="020B0503020204020204" pitchFamily="34" charset="-122"/>
                <a:cs typeface="Times New Roman" panose="02020603050405020304" pitchFamily="18" charset="0"/>
              </a:rPr>
              <a:t>年度图灵奖，以奖励其开创系统的定量的方法来设计和评估计算机体系结构，该方法对微处理器行业产生了持久而深远的影响。两位获奖者在</a:t>
            </a:r>
            <a:r>
              <a:rPr lang="en-US" altLang="zh-CN" sz="1400" dirty="0">
                <a:latin typeface="Times New Roman" panose="02020603050405020304" pitchFamily="18" charset="0"/>
                <a:ea typeface="微软雅黑" panose="020B0503020204020204" pitchFamily="34" charset="-122"/>
                <a:cs typeface="Times New Roman" panose="02020603050405020304" pitchFamily="18" charset="0"/>
              </a:rPr>
              <a:t>ISCA-2018</a:t>
            </a:r>
            <a:r>
              <a:rPr lang="zh-CN" altLang="en-US" sz="1400" dirty="0">
                <a:latin typeface="Times New Roman" panose="02020603050405020304" pitchFamily="18" charset="0"/>
                <a:ea typeface="微软雅黑" panose="020B0503020204020204" pitchFamily="34" charset="-122"/>
                <a:cs typeface="Times New Roman" panose="02020603050405020304" pitchFamily="18" charset="0"/>
              </a:rPr>
              <a:t>会议期间做了题为</a:t>
            </a:r>
            <a:r>
              <a:rPr lang="en-US" altLang="zh-CN" sz="14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4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计算机体系结构的黄金时代：领域专用的软硬件协同设计、增强安全性、开放的指令集以及敏捷芯片开发</a:t>
            </a:r>
            <a:r>
              <a:rPr lang="en-US" altLang="zh-CN" sz="14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400" dirty="0">
                <a:latin typeface="Times New Roman" panose="02020603050405020304" pitchFamily="18" charset="0"/>
                <a:ea typeface="微软雅黑" panose="020B0503020204020204" pitchFamily="34" charset="-122"/>
                <a:cs typeface="Times New Roman" panose="02020603050405020304" pitchFamily="18" charset="0"/>
              </a:rPr>
              <a:t>的图灵学术讲座。在这个讲座中提及了摩尔定律放缓、登纳德缩放定律（</a:t>
            </a:r>
            <a:r>
              <a:rPr lang="en-US" altLang="zh-CN" sz="1400" dirty="0">
                <a:latin typeface="Times New Roman" panose="02020603050405020304" pitchFamily="18" charset="0"/>
                <a:ea typeface="微软雅黑" panose="020B0503020204020204" pitchFamily="34" charset="-122"/>
                <a:cs typeface="Times New Roman" panose="02020603050405020304" pitchFamily="18" charset="0"/>
              </a:rPr>
              <a:t>Dennard Scaling</a:t>
            </a:r>
            <a:r>
              <a:rPr lang="zh-CN" altLang="en-US" sz="1400" dirty="0">
                <a:latin typeface="Times New Roman" panose="02020603050405020304" pitchFamily="18" charset="0"/>
                <a:ea typeface="微软雅黑" panose="020B0503020204020204" pitchFamily="34" charset="-122"/>
                <a:cs typeface="Times New Roman" panose="02020603050405020304" pitchFamily="18" charset="0"/>
              </a:rPr>
              <a:t>）结束以及阿姆达尔定律正当其时对计算机体系架构创新的影响。</a:t>
            </a:r>
            <a:endParaRPr lang="en-US" altLang="zh-CN" sz="1400"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pPr>
            <a:endParaRPr lang="en-US" altLang="zh-CN" sz="1400"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pPr>
            <a:r>
              <a:rPr lang="zh-CN" altLang="en-US" sz="14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摩尔定律（</a:t>
            </a:r>
            <a:r>
              <a:rPr lang="en-US" altLang="zh-CN" sz="14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Moore's law</a:t>
            </a:r>
            <a:r>
              <a:rPr lang="zh-CN" altLang="en-US" sz="14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4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400" dirty="0">
                <a:latin typeface="Times New Roman" panose="02020603050405020304" pitchFamily="18" charset="0"/>
                <a:ea typeface="微软雅黑" panose="020B0503020204020204" pitchFamily="34" charset="-122"/>
                <a:cs typeface="Times New Roman" panose="02020603050405020304" pitchFamily="18" charset="0"/>
              </a:rPr>
              <a:t>1975</a:t>
            </a:r>
            <a:r>
              <a:rPr lang="zh-CN" altLang="en-US" sz="1400" dirty="0">
                <a:latin typeface="Times New Roman" panose="02020603050405020304" pitchFamily="18" charset="0"/>
                <a:ea typeface="微软雅黑" panose="020B0503020204020204" pitchFamily="34" charset="-122"/>
                <a:cs typeface="Times New Roman" panose="02020603050405020304" pitchFamily="18" charset="0"/>
              </a:rPr>
              <a:t>加州理工大学教授卡沃</a:t>
            </a:r>
            <a:r>
              <a:rPr lang="en-US" altLang="zh-CN" sz="140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400" dirty="0">
                <a:latin typeface="Times New Roman" panose="02020603050405020304" pitchFamily="18" charset="0"/>
                <a:ea typeface="微软雅黑" panose="020B0503020204020204" pitchFamily="34" charset="-122"/>
                <a:cs typeface="Times New Roman" panose="02020603050405020304" pitchFamily="18" charset="0"/>
              </a:rPr>
              <a:t>米德（</a:t>
            </a:r>
            <a:r>
              <a:rPr lang="en-US" altLang="zh-CN" sz="1400" dirty="0">
                <a:latin typeface="Times New Roman" panose="02020603050405020304" pitchFamily="18" charset="0"/>
                <a:ea typeface="微软雅黑" panose="020B0503020204020204" pitchFamily="34" charset="-122"/>
                <a:cs typeface="Times New Roman" panose="02020603050405020304" pitchFamily="18" charset="0"/>
              </a:rPr>
              <a:t>Carver Mead</a:t>
            </a:r>
            <a:r>
              <a:rPr lang="zh-CN" altLang="en-US" sz="1400" dirty="0">
                <a:latin typeface="Times New Roman" panose="02020603050405020304" pitchFamily="18" charset="0"/>
                <a:ea typeface="微软雅黑" panose="020B0503020204020204" pitchFamily="34" charset="-122"/>
                <a:cs typeface="Times New Roman" panose="02020603050405020304" pitchFamily="18" charset="0"/>
              </a:rPr>
              <a:t>）第一次使用 “摩尔定律”这一单词来表示计算机发展速度。当价格不变时，计算机集成电路上可容纳的晶体管数目，每隔</a:t>
            </a:r>
            <a:r>
              <a:rPr lang="en-US" altLang="zh-CN" sz="1400" dirty="0">
                <a:latin typeface="Times New Roman" panose="02020603050405020304" pitchFamily="18" charset="0"/>
                <a:ea typeface="微软雅黑" panose="020B0503020204020204" pitchFamily="34" charset="-122"/>
                <a:cs typeface="Times New Roman" panose="02020603050405020304" pitchFamily="18" charset="0"/>
              </a:rPr>
              <a:t>18</a:t>
            </a:r>
            <a:r>
              <a:rPr lang="zh-CN" altLang="en-US" sz="1400" dirty="0">
                <a:latin typeface="Times New Roman" panose="02020603050405020304" pitchFamily="18" charset="0"/>
                <a:ea typeface="微软雅黑" panose="020B0503020204020204" pitchFamily="34" charset="-122"/>
                <a:cs typeface="Times New Roman" panose="02020603050405020304" pitchFamily="18" charset="0"/>
              </a:rPr>
              <a:t>个月或</a:t>
            </a:r>
            <a:r>
              <a:rPr lang="en-US" altLang="zh-CN" sz="1400" dirty="0">
                <a:latin typeface="Times New Roman" panose="02020603050405020304" pitchFamily="18" charset="0"/>
                <a:ea typeface="微软雅黑" panose="020B0503020204020204" pitchFamily="34" charset="-122"/>
                <a:cs typeface="Times New Roman" panose="02020603050405020304" pitchFamily="18" charset="0"/>
              </a:rPr>
              <a:t>24</a:t>
            </a:r>
            <a:r>
              <a:rPr lang="zh-CN" altLang="en-US" sz="1400" dirty="0">
                <a:latin typeface="Times New Roman" panose="02020603050405020304" pitchFamily="18" charset="0"/>
                <a:ea typeface="微软雅黑" panose="020B0503020204020204" pitchFamily="34" charset="-122"/>
                <a:cs typeface="Times New Roman" panose="02020603050405020304" pitchFamily="18" charset="0"/>
              </a:rPr>
              <a:t>个月便会增加一倍，相应地，计算机性能也会提升一倍。</a:t>
            </a:r>
          </a:p>
          <a:p>
            <a:pPr>
              <a:lnSpc>
                <a:spcPct val="150000"/>
              </a:lnSpc>
            </a:pPr>
            <a:endParaRPr lang="en-US" altLang="zh-CN" sz="14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pPr>
            <a:r>
              <a:rPr lang="zh-CN" altLang="en-US" sz="14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登纳德缩放定律（</a:t>
            </a:r>
            <a:r>
              <a:rPr lang="en-US" altLang="zh-CN" sz="14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Dennard scaling</a:t>
            </a:r>
            <a:r>
              <a:rPr lang="zh-CN" altLang="en-US" sz="14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400" dirty="0">
                <a:latin typeface="Times New Roman" panose="02020603050405020304" pitchFamily="18" charset="0"/>
                <a:ea typeface="微软雅黑" panose="020B0503020204020204" pitchFamily="34" charset="-122"/>
                <a:cs typeface="Times New Roman" panose="02020603050405020304" pitchFamily="18" charset="0"/>
              </a:rPr>
              <a:t>：晶体管不断变小，但芯片的功率密度不变。随着晶体管密度的增加，每个晶体管的能耗将降低，因此硅芯片上每平方毫米上的能耗几乎保持恒定。由于每平方毫米硅芯片的计算能力随着技术的迭代而不断增强，计算机将变得更加节能。不过，登纳德缩放定律从 </a:t>
            </a:r>
            <a:r>
              <a:rPr lang="en-US" altLang="zh-CN" sz="1400" dirty="0">
                <a:latin typeface="Times New Roman" panose="02020603050405020304" pitchFamily="18" charset="0"/>
                <a:ea typeface="微软雅黑" panose="020B0503020204020204" pitchFamily="34" charset="-122"/>
                <a:cs typeface="Times New Roman" panose="02020603050405020304" pitchFamily="18" charset="0"/>
              </a:rPr>
              <a:t>2007 </a:t>
            </a:r>
            <a:r>
              <a:rPr lang="zh-CN" altLang="en-US" sz="1400" dirty="0">
                <a:latin typeface="Times New Roman" panose="02020603050405020304" pitchFamily="18" charset="0"/>
                <a:ea typeface="微软雅黑" panose="020B0503020204020204" pitchFamily="34" charset="-122"/>
                <a:cs typeface="Times New Roman" panose="02020603050405020304" pitchFamily="18" charset="0"/>
              </a:rPr>
              <a:t>年开始大幅放缓，大概在</a:t>
            </a:r>
            <a:r>
              <a:rPr lang="en-US" altLang="zh-CN" sz="1400" dirty="0">
                <a:latin typeface="Times New Roman" panose="02020603050405020304" pitchFamily="18" charset="0"/>
                <a:ea typeface="微软雅黑" panose="020B0503020204020204" pitchFamily="34" charset="-122"/>
                <a:cs typeface="Times New Roman" panose="02020603050405020304" pitchFamily="18" charset="0"/>
              </a:rPr>
              <a:t>2012 </a:t>
            </a:r>
            <a:r>
              <a:rPr lang="zh-CN" altLang="en-US" sz="1400" dirty="0">
                <a:latin typeface="Times New Roman" panose="02020603050405020304" pitchFamily="18" charset="0"/>
                <a:ea typeface="微软雅黑" panose="020B0503020204020204" pitchFamily="34" charset="-122"/>
                <a:cs typeface="Times New Roman" panose="02020603050405020304" pitchFamily="18" charset="0"/>
              </a:rPr>
              <a:t>年接近失效。登纳德缩放定律的终结意味着架构师必须找到更有高效的方法利用并行性。</a:t>
            </a:r>
          </a:p>
          <a:p>
            <a:pPr>
              <a:lnSpc>
                <a:spcPct val="150000"/>
              </a:lnSpc>
            </a:pPr>
            <a:endParaRPr lang="en-US" altLang="zh-CN" sz="14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pPr>
            <a:r>
              <a:rPr lang="zh-CN" altLang="en-US" sz="14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阿姆达尔定律（</a:t>
            </a:r>
            <a:r>
              <a:rPr lang="en-US" altLang="zh-CN" sz="14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Amdahl's Law</a:t>
            </a:r>
            <a:r>
              <a:rPr lang="zh-CN" altLang="en-US" sz="14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400" dirty="0">
                <a:latin typeface="Times New Roman" panose="02020603050405020304" pitchFamily="18" charset="0"/>
                <a:ea typeface="微软雅黑" panose="020B0503020204020204" pitchFamily="34" charset="-122"/>
                <a:cs typeface="Times New Roman" panose="02020603050405020304" pitchFamily="18" charset="0"/>
              </a:rPr>
              <a:t>：对计算机系统的某一部分加速的时候，该加速部分对系统整体性能的影响取决于该部分的重要性和加速程度。</a:t>
            </a:r>
            <a:endParaRPr lang="en-US" altLang="zh-CN" sz="1400" dirty="0">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48" name="组合 47"/>
          <p:cNvGrpSpPr/>
          <p:nvPr/>
        </p:nvGrpSpPr>
        <p:grpSpPr>
          <a:xfrm flipH="1">
            <a:off x="11065702" y="671669"/>
            <a:ext cx="851673" cy="853582"/>
            <a:chOff x="5244327" y="2299574"/>
            <a:chExt cx="851673" cy="853582"/>
          </a:xfrm>
        </p:grpSpPr>
        <p:sp>
          <p:nvSpPr>
            <p:cNvPr id="49" name="L 形 48"/>
            <p:cNvSpPr/>
            <p:nvPr/>
          </p:nvSpPr>
          <p:spPr>
            <a:xfrm rot="5400000">
              <a:off x="5376000" y="2299574"/>
              <a:ext cx="720000" cy="720000"/>
            </a:xfrm>
            <a:prstGeom prst="corner">
              <a:avLst>
                <a:gd name="adj1" fmla="val 10407"/>
                <a:gd name="adj2" fmla="val 9669"/>
              </a:avLst>
            </a:prstGeom>
            <a:gradFill>
              <a:gsLst>
                <a:gs pos="0">
                  <a:srgbClr val="017C84"/>
                </a:gs>
                <a:gs pos="50000">
                  <a:srgbClr val="017C84">
                    <a:alpha val="0"/>
                  </a:srgb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L 形 49"/>
            <p:cNvSpPr/>
            <p:nvPr/>
          </p:nvSpPr>
          <p:spPr>
            <a:xfrm rot="5400000">
              <a:off x="5244327" y="2433156"/>
              <a:ext cx="720000" cy="720000"/>
            </a:xfrm>
            <a:prstGeom prst="corner">
              <a:avLst>
                <a:gd name="adj1" fmla="val 10407"/>
                <a:gd name="adj2" fmla="val 9669"/>
              </a:avLst>
            </a:prstGeom>
            <a:gradFill>
              <a:gsLst>
                <a:gs pos="0">
                  <a:srgbClr val="017C84">
                    <a:alpha val="35000"/>
                  </a:srgbClr>
                </a:gs>
                <a:gs pos="50000">
                  <a:srgbClr val="017C84">
                    <a:alpha val="0"/>
                  </a:srgb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2" name="组合 51"/>
          <p:cNvGrpSpPr/>
          <p:nvPr/>
        </p:nvGrpSpPr>
        <p:grpSpPr>
          <a:xfrm flipV="1">
            <a:off x="321517" y="5450957"/>
            <a:ext cx="851673" cy="853582"/>
            <a:chOff x="5244327" y="2299574"/>
            <a:chExt cx="851673" cy="853582"/>
          </a:xfrm>
        </p:grpSpPr>
        <p:sp>
          <p:nvSpPr>
            <p:cNvPr id="53" name="L 形 52"/>
            <p:cNvSpPr/>
            <p:nvPr/>
          </p:nvSpPr>
          <p:spPr>
            <a:xfrm rot="5400000">
              <a:off x="5376000" y="2299574"/>
              <a:ext cx="720000" cy="720000"/>
            </a:xfrm>
            <a:prstGeom prst="corner">
              <a:avLst>
                <a:gd name="adj1" fmla="val 10407"/>
                <a:gd name="adj2" fmla="val 9669"/>
              </a:avLst>
            </a:prstGeom>
            <a:gradFill>
              <a:gsLst>
                <a:gs pos="0">
                  <a:srgbClr val="017C84"/>
                </a:gs>
                <a:gs pos="50000">
                  <a:srgbClr val="017C84">
                    <a:alpha val="0"/>
                  </a:srgb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L 形 53"/>
            <p:cNvSpPr/>
            <p:nvPr/>
          </p:nvSpPr>
          <p:spPr>
            <a:xfrm rot="5400000">
              <a:off x="5244327" y="2433156"/>
              <a:ext cx="720000" cy="720000"/>
            </a:xfrm>
            <a:prstGeom prst="corner">
              <a:avLst>
                <a:gd name="adj1" fmla="val 10407"/>
                <a:gd name="adj2" fmla="val 9669"/>
              </a:avLst>
            </a:prstGeom>
            <a:gradFill>
              <a:gsLst>
                <a:gs pos="0">
                  <a:srgbClr val="017C84">
                    <a:alpha val="35000"/>
                  </a:srgbClr>
                </a:gs>
                <a:gs pos="50000">
                  <a:srgbClr val="017C84">
                    <a:alpha val="0"/>
                  </a:srgb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5" name="组合 54"/>
          <p:cNvGrpSpPr/>
          <p:nvPr/>
        </p:nvGrpSpPr>
        <p:grpSpPr>
          <a:xfrm flipH="1" flipV="1">
            <a:off x="11065672" y="5470438"/>
            <a:ext cx="851673" cy="853582"/>
            <a:chOff x="5244327" y="2299574"/>
            <a:chExt cx="851673" cy="853582"/>
          </a:xfrm>
        </p:grpSpPr>
        <p:sp>
          <p:nvSpPr>
            <p:cNvPr id="56" name="L 形 55"/>
            <p:cNvSpPr/>
            <p:nvPr/>
          </p:nvSpPr>
          <p:spPr>
            <a:xfrm rot="5400000">
              <a:off x="5376000" y="2299574"/>
              <a:ext cx="720000" cy="720000"/>
            </a:xfrm>
            <a:prstGeom prst="corner">
              <a:avLst>
                <a:gd name="adj1" fmla="val 10407"/>
                <a:gd name="adj2" fmla="val 9669"/>
              </a:avLst>
            </a:prstGeom>
            <a:gradFill>
              <a:gsLst>
                <a:gs pos="0">
                  <a:srgbClr val="017C84"/>
                </a:gs>
                <a:gs pos="50000">
                  <a:srgbClr val="017C84">
                    <a:alpha val="0"/>
                  </a:srgb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L 形 56"/>
            <p:cNvSpPr/>
            <p:nvPr/>
          </p:nvSpPr>
          <p:spPr>
            <a:xfrm rot="5400000">
              <a:off x="5244327" y="2433156"/>
              <a:ext cx="720000" cy="720000"/>
            </a:xfrm>
            <a:prstGeom prst="corner">
              <a:avLst>
                <a:gd name="adj1" fmla="val 10407"/>
                <a:gd name="adj2" fmla="val 9669"/>
              </a:avLst>
            </a:prstGeom>
            <a:gradFill>
              <a:gsLst>
                <a:gs pos="0">
                  <a:srgbClr val="017C84">
                    <a:alpha val="35000"/>
                  </a:srgbClr>
                </a:gs>
                <a:gs pos="50000">
                  <a:srgbClr val="017C84">
                    <a:alpha val="0"/>
                  </a:srgb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矩形 1">
            <a:extLst>
              <a:ext uri="{FF2B5EF4-FFF2-40B4-BE49-F238E27FC236}">
                <a16:creationId xmlns:a16="http://schemas.microsoft.com/office/drawing/2014/main" id="{469AA995-01A2-4488-8818-4A8D7139E178}"/>
              </a:ext>
            </a:extLst>
          </p:cNvPr>
          <p:cNvSpPr/>
          <p:nvPr/>
        </p:nvSpPr>
        <p:spPr>
          <a:xfrm>
            <a:off x="4016794" y="805251"/>
            <a:ext cx="5416868" cy="461665"/>
          </a:xfrm>
          <a:prstGeom prst="rect">
            <a:avLst/>
          </a:prstGeom>
        </p:spPr>
        <p:txBody>
          <a:bodyPr wrap="none">
            <a:spAutoFit/>
          </a:bodyPr>
          <a:lstStyle/>
          <a:p>
            <a:r>
              <a:rPr lang="zh-CN" altLang="zh-CN" sz="2400" b="1" dirty="0">
                <a:solidFill>
                  <a:srgbClr val="C00000"/>
                </a:solidFill>
                <a:latin typeface="微软雅黑" panose="020B0503020204020204" pitchFamily="34" charset="-122"/>
                <a:ea typeface="微软雅黑" panose="020B0503020204020204" pitchFamily="34" charset="-122"/>
              </a:rPr>
              <a:t>咸与维新：计算机体系架构的黄金时代</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21306" y="444728"/>
            <a:ext cx="11595798" cy="5601196"/>
          </a:xfrm>
          <a:prstGeom prst="rect">
            <a:avLst/>
          </a:prstGeom>
          <a:solidFill>
            <a:srgbClr val="EEF7F8"/>
          </a:solidFill>
          <a:ln>
            <a:noFill/>
          </a:ln>
          <a:effectLst>
            <a:outerShdw blurRad="495300" dist="241300" dir="2700000" algn="tl" rotWithShape="0">
              <a:srgbClr val="222222">
                <a:alpha val="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latin typeface="微软雅黑" panose="020B0503020204020204" pitchFamily="34" charset="-122"/>
              <a:ea typeface="微软雅黑" panose="020B0503020204020204" pitchFamily="34" charset="-122"/>
            </a:endParaRPr>
          </a:p>
        </p:txBody>
      </p:sp>
      <p:grpSp>
        <p:nvGrpSpPr>
          <p:cNvPr id="7" name="组合 6"/>
          <p:cNvGrpSpPr/>
          <p:nvPr/>
        </p:nvGrpSpPr>
        <p:grpSpPr>
          <a:xfrm>
            <a:off x="590994" y="584180"/>
            <a:ext cx="2579459" cy="708913"/>
            <a:chOff x="3509228" y="1296644"/>
            <a:chExt cx="2754111" cy="756910"/>
          </a:xfrm>
          <a:effectLst/>
        </p:grpSpPr>
        <p:sp>
          <p:nvSpPr>
            <p:cNvPr id="8" name="立方体 7"/>
            <p:cNvSpPr/>
            <p:nvPr/>
          </p:nvSpPr>
          <p:spPr>
            <a:xfrm>
              <a:off x="3522589" y="1312169"/>
              <a:ext cx="2740750" cy="738665"/>
            </a:xfrm>
            <a:prstGeom prst="cube">
              <a:avLst>
                <a:gd name="adj" fmla="val 9465"/>
              </a:avLst>
            </a:prstGeom>
            <a:solidFill>
              <a:srgbClr val="0076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 name="组合 8"/>
            <p:cNvGrpSpPr/>
            <p:nvPr/>
          </p:nvGrpSpPr>
          <p:grpSpPr>
            <a:xfrm>
              <a:off x="3520104" y="1385123"/>
              <a:ext cx="2658236" cy="668431"/>
              <a:chOff x="766780" y="725067"/>
              <a:chExt cx="3103577" cy="780415"/>
            </a:xfrm>
          </p:grpSpPr>
          <p:grpSp>
            <p:nvGrpSpPr>
              <p:cNvPr id="14" name="组合 13"/>
              <p:cNvGrpSpPr/>
              <p:nvPr/>
            </p:nvGrpSpPr>
            <p:grpSpPr>
              <a:xfrm>
                <a:off x="766780" y="728242"/>
                <a:ext cx="777240" cy="777240"/>
                <a:chOff x="1908810" y="1131040"/>
                <a:chExt cx="777240" cy="777240"/>
              </a:xfrm>
            </p:grpSpPr>
            <p:sp>
              <p:nvSpPr>
                <p:cNvPr id="33" name="矩形 32"/>
                <p:cNvSpPr/>
                <p:nvPr/>
              </p:nvSpPr>
              <p:spPr>
                <a:xfrm>
                  <a:off x="1908810" y="1131040"/>
                  <a:ext cx="777240" cy="777240"/>
                </a:xfrm>
                <a:prstGeom prst="rect">
                  <a:avLst/>
                </a:prstGeom>
                <a:noFill/>
                <a:ln>
                  <a:solidFill>
                    <a:schemeClr val="bg1">
                      <a:lumMod val="8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4" name="直接连接符 33"/>
                <p:cNvCxnSpPr/>
                <p:nvPr/>
              </p:nvCxnSpPr>
              <p:spPr>
                <a:xfrm>
                  <a:off x="1908810" y="1131040"/>
                  <a:ext cx="777240" cy="77724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flipV="1">
                  <a:off x="1908810" y="1131040"/>
                  <a:ext cx="777240" cy="77724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6" name="直接连接符 35"/>
                <p:cNvCxnSpPr>
                  <a:endCxn id="33" idx="3"/>
                </p:cNvCxnSpPr>
                <p:nvPr/>
              </p:nvCxnSpPr>
              <p:spPr>
                <a:xfrm>
                  <a:off x="1922417" y="1519660"/>
                  <a:ext cx="763633"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7" name="直接连接符 36"/>
                <p:cNvCxnSpPr>
                  <a:endCxn id="33" idx="2"/>
                </p:cNvCxnSpPr>
                <p:nvPr/>
              </p:nvCxnSpPr>
              <p:spPr>
                <a:xfrm flipH="1">
                  <a:off x="2297430" y="1131040"/>
                  <a:ext cx="6804" cy="77724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grpSp>
          <p:grpSp>
            <p:nvGrpSpPr>
              <p:cNvPr id="15" name="组合 14"/>
              <p:cNvGrpSpPr/>
              <p:nvPr/>
            </p:nvGrpSpPr>
            <p:grpSpPr>
              <a:xfrm>
                <a:off x="1541549" y="725067"/>
                <a:ext cx="777240" cy="777240"/>
                <a:chOff x="1908810" y="1131040"/>
                <a:chExt cx="777240" cy="777240"/>
              </a:xfrm>
            </p:grpSpPr>
            <p:sp>
              <p:nvSpPr>
                <p:cNvPr id="28" name="矩形 27"/>
                <p:cNvSpPr/>
                <p:nvPr/>
              </p:nvSpPr>
              <p:spPr>
                <a:xfrm>
                  <a:off x="1908810" y="1131040"/>
                  <a:ext cx="777240" cy="777240"/>
                </a:xfrm>
                <a:prstGeom prst="rect">
                  <a:avLst/>
                </a:prstGeom>
                <a:noFill/>
                <a:ln>
                  <a:solidFill>
                    <a:schemeClr val="bg1">
                      <a:lumMod val="8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9" name="直接连接符 28"/>
                <p:cNvCxnSpPr/>
                <p:nvPr/>
              </p:nvCxnSpPr>
              <p:spPr>
                <a:xfrm>
                  <a:off x="1908810" y="1131040"/>
                  <a:ext cx="777240" cy="77724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V="1">
                  <a:off x="1908810" y="1131040"/>
                  <a:ext cx="777240" cy="77724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1" name="直接连接符 30"/>
                <p:cNvCxnSpPr>
                  <a:endCxn id="28" idx="3"/>
                </p:cNvCxnSpPr>
                <p:nvPr/>
              </p:nvCxnSpPr>
              <p:spPr>
                <a:xfrm>
                  <a:off x="1922417" y="1519660"/>
                  <a:ext cx="763633"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2" name="直接连接符 31"/>
                <p:cNvCxnSpPr>
                  <a:endCxn id="28" idx="2"/>
                </p:cNvCxnSpPr>
                <p:nvPr/>
              </p:nvCxnSpPr>
              <p:spPr>
                <a:xfrm flipH="1">
                  <a:off x="2297430" y="1131040"/>
                  <a:ext cx="6804" cy="77724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grpSp>
          <p:grpSp>
            <p:nvGrpSpPr>
              <p:cNvPr id="16" name="组合 15"/>
              <p:cNvGrpSpPr/>
              <p:nvPr/>
            </p:nvGrpSpPr>
            <p:grpSpPr>
              <a:xfrm>
                <a:off x="2316784" y="725067"/>
                <a:ext cx="777240" cy="777240"/>
                <a:chOff x="1908810" y="1131040"/>
                <a:chExt cx="777240" cy="777240"/>
              </a:xfrm>
            </p:grpSpPr>
            <p:sp>
              <p:nvSpPr>
                <p:cNvPr id="23" name="矩形 22"/>
                <p:cNvSpPr/>
                <p:nvPr/>
              </p:nvSpPr>
              <p:spPr>
                <a:xfrm>
                  <a:off x="1908810" y="1131040"/>
                  <a:ext cx="777240" cy="777240"/>
                </a:xfrm>
                <a:prstGeom prst="rect">
                  <a:avLst/>
                </a:prstGeom>
                <a:noFill/>
                <a:ln>
                  <a:solidFill>
                    <a:schemeClr val="bg1">
                      <a:lumMod val="8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4" name="直接连接符 23"/>
                <p:cNvCxnSpPr/>
                <p:nvPr/>
              </p:nvCxnSpPr>
              <p:spPr>
                <a:xfrm>
                  <a:off x="1908810" y="1131040"/>
                  <a:ext cx="777240" cy="77724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V="1">
                  <a:off x="1908810" y="1131040"/>
                  <a:ext cx="777240" cy="77724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6" name="直接连接符 25"/>
                <p:cNvCxnSpPr>
                  <a:endCxn id="23" idx="3"/>
                </p:cNvCxnSpPr>
                <p:nvPr/>
              </p:nvCxnSpPr>
              <p:spPr>
                <a:xfrm>
                  <a:off x="1922417" y="1519660"/>
                  <a:ext cx="763633"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7" name="直接连接符 26"/>
                <p:cNvCxnSpPr>
                  <a:endCxn id="23" idx="2"/>
                </p:cNvCxnSpPr>
                <p:nvPr/>
              </p:nvCxnSpPr>
              <p:spPr>
                <a:xfrm flipH="1">
                  <a:off x="2297430" y="1131040"/>
                  <a:ext cx="6804" cy="77724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grpSp>
          <p:grpSp>
            <p:nvGrpSpPr>
              <p:cNvPr id="17" name="组合 16"/>
              <p:cNvGrpSpPr/>
              <p:nvPr/>
            </p:nvGrpSpPr>
            <p:grpSpPr>
              <a:xfrm>
                <a:off x="3093117" y="725067"/>
                <a:ext cx="777240" cy="777240"/>
                <a:chOff x="1908810" y="1131040"/>
                <a:chExt cx="777240" cy="777240"/>
              </a:xfrm>
            </p:grpSpPr>
            <p:sp>
              <p:nvSpPr>
                <p:cNvPr id="18" name="矩形 17"/>
                <p:cNvSpPr/>
                <p:nvPr/>
              </p:nvSpPr>
              <p:spPr>
                <a:xfrm>
                  <a:off x="1908810" y="1131040"/>
                  <a:ext cx="777240" cy="777240"/>
                </a:xfrm>
                <a:prstGeom prst="rect">
                  <a:avLst/>
                </a:prstGeom>
                <a:noFill/>
                <a:ln>
                  <a:solidFill>
                    <a:schemeClr val="bg1">
                      <a:lumMod val="8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p:cNvCxnSpPr/>
                <p:nvPr/>
              </p:nvCxnSpPr>
              <p:spPr>
                <a:xfrm>
                  <a:off x="1908810" y="1131040"/>
                  <a:ext cx="777240" cy="77724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V="1">
                  <a:off x="1908810" y="1131040"/>
                  <a:ext cx="777240" cy="77724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1" name="直接连接符 20"/>
                <p:cNvCxnSpPr>
                  <a:endCxn id="18" idx="3"/>
                </p:cNvCxnSpPr>
                <p:nvPr/>
              </p:nvCxnSpPr>
              <p:spPr>
                <a:xfrm>
                  <a:off x="1922417" y="1519660"/>
                  <a:ext cx="763633"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2" name="直接连接符 21"/>
                <p:cNvCxnSpPr>
                  <a:endCxn id="18" idx="2"/>
                </p:cNvCxnSpPr>
                <p:nvPr/>
              </p:nvCxnSpPr>
              <p:spPr>
                <a:xfrm flipH="1">
                  <a:off x="2297430" y="1131040"/>
                  <a:ext cx="6804" cy="77724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grpSp>
        </p:grpSp>
        <p:sp>
          <p:nvSpPr>
            <p:cNvPr id="10" name="矩形 9"/>
            <p:cNvSpPr/>
            <p:nvPr/>
          </p:nvSpPr>
          <p:spPr>
            <a:xfrm>
              <a:off x="3509228" y="1300957"/>
              <a:ext cx="671979" cy="677107"/>
            </a:xfrm>
            <a:prstGeom prst="rect">
              <a:avLst/>
            </a:prstGeom>
          </p:spPr>
          <p:txBody>
            <a:bodyPr wrap="none">
              <a:spAutoFit/>
            </a:bodyPr>
            <a:lstStyle/>
            <a:p>
              <a:r>
                <a:rPr lang="zh-CN" altLang="en-US" sz="3800" b="1" dirty="0">
                  <a:solidFill>
                    <a:schemeClr val="bg1"/>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rPr>
                <a:t>延</a:t>
              </a:r>
            </a:p>
          </p:txBody>
        </p:sp>
        <p:sp>
          <p:nvSpPr>
            <p:cNvPr id="11" name="矩形 10"/>
            <p:cNvSpPr/>
            <p:nvPr/>
          </p:nvSpPr>
          <p:spPr>
            <a:xfrm>
              <a:off x="4183692" y="1298239"/>
              <a:ext cx="671979" cy="677108"/>
            </a:xfrm>
            <a:prstGeom prst="rect">
              <a:avLst/>
            </a:prstGeom>
          </p:spPr>
          <p:txBody>
            <a:bodyPr wrap="none">
              <a:spAutoFit/>
            </a:bodyPr>
            <a:lstStyle/>
            <a:p>
              <a:r>
                <a:rPr lang="zh-CN" altLang="en-US" sz="3800" b="1" dirty="0">
                  <a:solidFill>
                    <a:schemeClr val="bg1"/>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rPr>
                <a:t>伸</a:t>
              </a:r>
            </a:p>
          </p:txBody>
        </p:sp>
        <p:sp>
          <p:nvSpPr>
            <p:cNvPr id="12" name="矩形 11"/>
            <p:cNvSpPr/>
            <p:nvPr/>
          </p:nvSpPr>
          <p:spPr>
            <a:xfrm>
              <a:off x="4846347" y="1297103"/>
              <a:ext cx="671979" cy="677108"/>
            </a:xfrm>
            <a:prstGeom prst="rect">
              <a:avLst/>
            </a:prstGeom>
          </p:spPr>
          <p:txBody>
            <a:bodyPr wrap="none">
              <a:spAutoFit/>
            </a:bodyPr>
            <a:lstStyle/>
            <a:p>
              <a:r>
                <a:rPr lang="zh-CN" altLang="en-US" sz="3800" b="1" dirty="0">
                  <a:solidFill>
                    <a:schemeClr val="bg1"/>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rPr>
                <a:t>阅</a:t>
              </a:r>
            </a:p>
          </p:txBody>
        </p:sp>
        <p:sp>
          <p:nvSpPr>
            <p:cNvPr id="13" name="矩形 12"/>
            <p:cNvSpPr/>
            <p:nvPr/>
          </p:nvSpPr>
          <p:spPr>
            <a:xfrm>
              <a:off x="5506300" y="1296644"/>
              <a:ext cx="671979" cy="677108"/>
            </a:xfrm>
            <a:prstGeom prst="rect">
              <a:avLst/>
            </a:prstGeom>
          </p:spPr>
          <p:txBody>
            <a:bodyPr wrap="none">
              <a:spAutoFit/>
            </a:bodyPr>
            <a:lstStyle/>
            <a:p>
              <a:r>
                <a:rPr lang="zh-CN" altLang="en-US" sz="3800" b="1" dirty="0">
                  <a:solidFill>
                    <a:schemeClr val="bg1"/>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rPr>
                <a:t>读</a:t>
              </a:r>
            </a:p>
          </p:txBody>
        </p:sp>
      </p:grpSp>
      <p:sp>
        <p:nvSpPr>
          <p:cNvPr id="40" name="矩形 39"/>
          <p:cNvSpPr/>
          <p:nvPr/>
        </p:nvSpPr>
        <p:spPr>
          <a:xfrm>
            <a:off x="518122" y="1326427"/>
            <a:ext cx="11530866" cy="3690369"/>
          </a:xfrm>
          <a:prstGeom prst="rect">
            <a:avLst/>
          </a:prstGeom>
        </p:spPr>
        <p:txBody>
          <a:bodyPr wrap="square">
            <a:spAutoFit/>
          </a:bodyPr>
          <a:lstStyle/>
          <a:p>
            <a:pPr>
              <a:lnSpc>
                <a:spcPct val="150000"/>
              </a:lnSpc>
            </a:pPr>
            <a:endParaRPr lang="en-US" altLang="zh-CN" sz="1400" dirty="0">
              <a:latin typeface="Times New Roman" panose="02020603050405020304" pitchFamily="18" charset="0"/>
              <a:ea typeface="微软雅黑" panose="020B0503020204020204" pitchFamily="34" charset="-122"/>
              <a:cs typeface="Times New Roman" panose="02020603050405020304" pitchFamily="18" charset="0"/>
            </a:endParaRPr>
          </a:p>
          <a:p>
            <a:pPr algn="just">
              <a:lnSpc>
                <a:spcPct val="150000"/>
              </a:lnSpc>
            </a:pP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人工智能模型训练和推理是数据密集型计算模式，通过使用存算分离架构的“冯诺依曼结构计算机”运行动辄千亿参数的人工智能模型时受限于</a:t>
            </a:r>
            <a:r>
              <a:rPr lang="zh-CN" altLang="en-US"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计算墙、内存墙、通信墙、能耗墙的桎梏</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algn="just">
              <a:lnSpc>
                <a:spcPct val="150000"/>
              </a:lnSpc>
            </a:pPr>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a:p>
            <a:pPr algn="just">
              <a:lnSpc>
                <a:spcPct val="150000"/>
              </a:lnSpc>
            </a:pP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2012</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年在</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ImageNet</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竞赛中取得优异成绩的</a:t>
            </a:r>
            <a:r>
              <a:rPr lang="en-US" altLang="zh-CN" dirty="0" err="1">
                <a:latin typeface="Times New Roman" panose="02020603050405020304" pitchFamily="18" charset="0"/>
                <a:ea typeface="微软雅黑" panose="020B0503020204020204" pitchFamily="34" charset="-122"/>
                <a:cs typeface="Times New Roman" panose="02020603050405020304" pitchFamily="18" charset="0"/>
              </a:rPr>
              <a:t>AlexNet</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神经网络模型由</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5</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个卷积层和</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3</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个全连接层构成，仅包含</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6000</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万个参数，</a:t>
            </a:r>
            <a:r>
              <a:rPr lang="en-US" altLang="zh-CN" dirty="0" err="1">
                <a:latin typeface="Times New Roman" panose="02020603050405020304" pitchFamily="18" charset="0"/>
                <a:ea typeface="微软雅黑" panose="020B0503020204020204" pitchFamily="34" charset="-122"/>
                <a:cs typeface="Times New Roman" panose="02020603050405020304" pitchFamily="18" charset="0"/>
              </a:rPr>
              <a:t>OpenAI</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推出的</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GPT-3</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大模型包含</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1750</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亿参数。据估计，对神经网络模型算力需求平均每</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3.4</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个月就会增长</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倍。这种令人望而却步的网络规模对模型训练和推理的硬件和软件的高效计算提出了巨大挑战。在“</a:t>
            </a:r>
            <a:r>
              <a:rPr lang="zh-CN" altLang="en-US"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数据是燃料、模型是引擎、算力是加速器</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”的时代，显然未来从算法顶层、到编译器，到体系结构，到芯片以及设计高性能计算、硬件加速器和分布式系统将咸与推动计算机体系架构进入黄金时代的创新。 </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48" name="组合 47"/>
          <p:cNvGrpSpPr/>
          <p:nvPr/>
        </p:nvGrpSpPr>
        <p:grpSpPr>
          <a:xfrm flipH="1">
            <a:off x="11065702" y="671669"/>
            <a:ext cx="851673" cy="853582"/>
            <a:chOff x="5244327" y="2299574"/>
            <a:chExt cx="851673" cy="853582"/>
          </a:xfrm>
        </p:grpSpPr>
        <p:sp>
          <p:nvSpPr>
            <p:cNvPr id="49" name="L 形 48"/>
            <p:cNvSpPr/>
            <p:nvPr/>
          </p:nvSpPr>
          <p:spPr>
            <a:xfrm rot="5400000">
              <a:off x="5376000" y="2299574"/>
              <a:ext cx="720000" cy="720000"/>
            </a:xfrm>
            <a:prstGeom prst="corner">
              <a:avLst>
                <a:gd name="adj1" fmla="val 10407"/>
                <a:gd name="adj2" fmla="val 9669"/>
              </a:avLst>
            </a:prstGeom>
            <a:gradFill>
              <a:gsLst>
                <a:gs pos="0">
                  <a:srgbClr val="017C84"/>
                </a:gs>
                <a:gs pos="50000">
                  <a:srgbClr val="017C84">
                    <a:alpha val="0"/>
                  </a:srgb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L 形 49"/>
            <p:cNvSpPr/>
            <p:nvPr/>
          </p:nvSpPr>
          <p:spPr>
            <a:xfrm rot="5400000">
              <a:off x="5244327" y="2433156"/>
              <a:ext cx="720000" cy="720000"/>
            </a:xfrm>
            <a:prstGeom prst="corner">
              <a:avLst>
                <a:gd name="adj1" fmla="val 10407"/>
                <a:gd name="adj2" fmla="val 9669"/>
              </a:avLst>
            </a:prstGeom>
            <a:gradFill>
              <a:gsLst>
                <a:gs pos="0">
                  <a:srgbClr val="017C84">
                    <a:alpha val="35000"/>
                  </a:srgbClr>
                </a:gs>
                <a:gs pos="50000">
                  <a:srgbClr val="017C84">
                    <a:alpha val="0"/>
                  </a:srgb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2" name="组合 51"/>
          <p:cNvGrpSpPr/>
          <p:nvPr/>
        </p:nvGrpSpPr>
        <p:grpSpPr>
          <a:xfrm flipV="1">
            <a:off x="321517" y="5450957"/>
            <a:ext cx="851673" cy="853582"/>
            <a:chOff x="5244327" y="2299574"/>
            <a:chExt cx="851673" cy="853582"/>
          </a:xfrm>
        </p:grpSpPr>
        <p:sp>
          <p:nvSpPr>
            <p:cNvPr id="53" name="L 形 52"/>
            <p:cNvSpPr/>
            <p:nvPr/>
          </p:nvSpPr>
          <p:spPr>
            <a:xfrm rot="5400000">
              <a:off x="5376000" y="2299574"/>
              <a:ext cx="720000" cy="720000"/>
            </a:xfrm>
            <a:prstGeom prst="corner">
              <a:avLst>
                <a:gd name="adj1" fmla="val 10407"/>
                <a:gd name="adj2" fmla="val 9669"/>
              </a:avLst>
            </a:prstGeom>
            <a:gradFill>
              <a:gsLst>
                <a:gs pos="0">
                  <a:srgbClr val="017C84"/>
                </a:gs>
                <a:gs pos="50000">
                  <a:srgbClr val="017C84">
                    <a:alpha val="0"/>
                  </a:srgb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L 形 53"/>
            <p:cNvSpPr/>
            <p:nvPr/>
          </p:nvSpPr>
          <p:spPr>
            <a:xfrm rot="5400000">
              <a:off x="5244327" y="2433156"/>
              <a:ext cx="720000" cy="720000"/>
            </a:xfrm>
            <a:prstGeom prst="corner">
              <a:avLst>
                <a:gd name="adj1" fmla="val 10407"/>
                <a:gd name="adj2" fmla="val 9669"/>
              </a:avLst>
            </a:prstGeom>
            <a:gradFill>
              <a:gsLst>
                <a:gs pos="0">
                  <a:srgbClr val="017C84">
                    <a:alpha val="35000"/>
                  </a:srgbClr>
                </a:gs>
                <a:gs pos="50000">
                  <a:srgbClr val="017C84">
                    <a:alpha val="0"/>
                  </a:srgb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5" name="组合 54"/>
          <p:cNvGrpSpPr/>
          <p:nvPr/>
        </p:nvGrpSpPr>
        <p:grpSpPr>
          <a:xfrm flipH="1" flipV="1">
            <a:off x="11065672" y="5470438"/>
            <a:ext cx="851673" cy="853582"/>
            <a:chOff x="5244327" y="2299574"/>
            <a:chExt cx="851673" cy="853582"/>
          </a:xfrm>
        </p:grpSpPr>
        <p:sp>
          <p:nvSpPr>
            <p:cNvPr id="56" name="L 形 55"/>
            <p:cNvSpPr/>
            <p:nvPr/>
          </p:nvSpPr>
          <p:spPr>
            <a:xfrm rot="5400000">
              <a:off x="5376000" y="2299574"/>
              <a:ext cx="720000" cy="720000"/>
            </a:xfrm>
            <a:prstGeom prst="corner">
              <a:avLst>
                <a:gd name="adj1" fmla="val 10407"/>
                <a:gd name="adj2" fmla="val 9669"/>
              </a:avLst>
            </a:prstGeom>
            <a:gradFill>
              <a:gsLst>
                <a:gs pos="0">
                  <a:srgbClr val="017C84"/>
                </a:gs>
                <a:gs pos="50000">
                  <a:srgbClr val="017C84">
                    <a:alpha val="0"/>
                  </a:srgb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L 形 56"/>
            <p:cNvSpPr/>
            <p:nvPr/>
          </p:nvSpPr>
          <p:spPr>
            <a:xfrm rot="5400000">
              <a:off x="5244327" y="2433156"/>
              <a:ext cx="720000" cy="720000"/>
            </a:xfrm>
            <a:prstGeom prst="corner">
              <a:avLst>
                <a:gd name="adj1" fmla="val 10407"/>
                <a:gd name="adj2" fmla="val 9669"/>
              </a:avLst>
            </a:prstGeom>
            <a:gradFill>
              <a:gsLst>
                <a:gs pos="0">
                  <a:srgbClr val="017C84">
                    <a:alpha val="35000"/>
                  </a:srgbClr>
                </a:gs>
                <a:gs pos="50000">
                  <a:srgbClr val="017C84">
                    <a:alpha val="0"/>
                  </a:srgb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矩形 1">
            <a:extLst>
              <a:ext uri="{FF2B5EF4-FFF2-40B4-BE49-F238E27FC236}">
                <a16:creationId xmlns:a16="http://schemas.microsoft.com/office/drawing/2014/main" id="{469AA995-01A2-4488-8818-4A8D7139E178}"/>
              </a:ext>
            </a:extLst>
          </p:cNvPr>
          <p:cNvSpPr/>
          <p:nvPr/>
        </p:nvSpPr>
        <p:spPr>
          <a:xfrm>
            <a:off x="4016794" y="805251"/>
            <a:ext cx="5416868" cy="461665"/>
          </a:xfrm>
          <a:prstGeom prst="rect">
            <a:avLst/>
          </a:prstGeom>
        </p:spPr>
        <p:txBody>
          <a:bodyPr wrap="none">
            <a:spAutoFit/>
          </a:bodyPr>
          <a:lstStyle/>
          <a:p>
            <a:r>
              <a:rPr lang="zh-CN" altLang="zh-CN" sz="2400" b="1" dirty="0">
                <a:solidFill>
                  <a:srgbClr val="C00000"/>
                </a:solidFill>
                <a:latin typeface="微软雅黑" panose="020B0503020204020204" pitchFamily="34" charset="-122"/>
                <a:ea typeface="微软雅黑" panose="020B0503020204020204" pitchFamily="34" charset="-122"/>
              </a:rPr>
              <a:t>咸与维新：计算机体系架构的黄金时代</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839953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a:gsLst>
            <a:gs pos="1000">
              <a:srgbClr val="0093A2">
                <a:alpha val="63000"/>
              </a:srgbClr>
            </a:gs>
            <a:gs pos="91000">
              <a:srgbClr val="013F45"/>
            </a:gs>
          </a:gsLst>
          <a:lin ang="5400000" scaled="0"/>
        </a:gradFill>
        <a:effectLst/>
      </p:bgPr>
    </p:bg>
    <p:spTree>
      <p:nvGrpSpPr>
        <p:cNvPr id="1" name=""/>
        <p:cNvGrpSpPr/>
        <p:nvPr/>
      </p:nvGrpSpPr>
      <p:grpSpPr>
        <a:xfrm>
          <a:off x="0" y="0"/>
          <a:ext cx="0" cy="0"/>
          <a:chOff x="0" y="0"/>
          <a:chExt cx="0" cy="0"/>
        </a:xfrm>
      </p:grpSpPr>
      <p:pic>
        <p:nvPicPr>
          <p:cNvPr id="17" name="图片 16"/>
          <p:cNvPicPr>
            <a:picLocks noChangeAspect="1"/>
          </p:cNvPicPr>
          <p:nvPr/>
        </p:nvPicPr>
        <p:blipFill rotWithShape="1">
          <a:blip r:embed="rId3" cstate="print">
            <a:extLst>
              <a:ext uri="{28A0092B-C50C-407E-A947-70E740481C1C}">
                <a14:useLocalDpi xmlns:a14="http://schemas.microsoft.com/office/drawing/2010/main" val="0"/>
              </a:ext>
            </a:extLst>
          </a:blip>
          <a:srcRect l="24826" t="20686" b="9518"/>
          <a:stretch>
            <a:fillRect/>
          </a:stretch>
        </p:blipFill>
        <p:spPr>
          <a:xfrm rot="992355" flipH="1">
            <a:off x="3875496" y="-237272"/>
            <a:ext cx="9134310" cy="3976491"/>
          </a:xfrm>
          <a:prstGeom prst="rect">
            <a:avLst/>
          </a:prstGeom>
        </p:spPr>
      </p:pic>
      <p:sp>
        <p:nvSpPr>
          <p:cNvPr id="2" name="iṩḻíḑe"/>
          <p:cNvSpPr/>
          <p:nvPr/>
        </p:nvSpPr>
        <p:spPr>
          <a:xfrm>
            <a:off x="1234134" y="823236"/>
            <a:ext cx="10080000" cy="5034224"/>
          </a:xfrm>
          <a:prstGeom prst="snip2DiagRect">
            <a:avLst>
              <a:gd name="adj1" fmla="val 0"/>
              <a:gd name="adj2" fmla="val 0"/>
            </a:avLst>
          </a:prstGeom>
          <a:gradFill>
            <a:gsLst>
              <a:gs pos="100000">
                <a:srgbClr val="016773"/>
              </a:gs>
              <a:gs pos="52000">
                <a:srgbClr val="007684"/>
              </a:gs>
              <a:gs pos="0">
                <a:srgbClr val="449FA8"/>
              </a:gs>
            </a:gsLst>
            <a:lin ang="2700000" scaled="0"/>
          </a:gradFill>
          <a:ln>
            <a:gradFill flip="none" rotWithShape="1">
              <a:gsLst>
                <a:gs pos="100000">
                  <a:srgbClr val="FCFCFC"/>
                </a:gs>
                <a:gs pos="75000">
                  <a:srgbClr val="FCFCFC">
                    <a:alpha val="0"/>
                  </a:srgbClr>
                </a:gs>
                <a:gs pos="65000">
                  <a:srgbClr val="FCFCFC">
                    <a:alpha val="0"/>
                  </a:srgbClr>
                </a:gs>
                <a:gs pos="30000">
                  <a:srgbClr val="FCFCFC">
                    <a:alpha val="50000"/>
                  </a:srgbClr>
                </a:gs>
                <a:gs pos="10000">
                  <a:srgbClr val="FAFAFA">
                    <a:alpha val="0"/>
                  </a:srgbClr>
                </a:gs>
              </a:gsLst>
              <a:lin ang="2700000" scaled="0"/>
              <a:tileRect/>
            </a:gradFill>
          </a:ln>
          <a:effectLst>
            <a:outerShdw blurRad="50800" dist="50800" dir="270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700" dirty="0">
              <a:solidFill>
                <a:schemeClr val="lt1"/>
              </a:solidFill>
              <a:latin typeface="楷体" panose="02010609060101010101" pitchFamily="49" charset="-122"/>
              <a:ea typeface="楷体" panose="02010609060101010101" pitchFamily="49" charset="-122"/>
            </a:endParaRPr>
          </a:p>
        </p:txBody>
      </p:sp>
      <p:sp>
        <p:nvSpPr>
          <p:cNvPr id="7" name="矩形 6"/>
          <p:cNvSpPr/>
          <p:nvPr/>
        </p:nvSpPr>
        <p:spPr>
          <a:xfrm>
            <a:off x="1312990" y="1361537"/>
            <a:ext cx="9818367" cy="4994765"/>
          </a:xfrm>
          <a:prstGeom prst="rect">
            <a:avLst/>
          </a:prstGeom>
        </p:spPr>
        <p:txBody>
          <a:bodyPr wrap="square">
            <a:spAutoFit/>
          </a:bodyPr>
          <a:lstStyle/>
          <a:p>
            <a:pPr marL="285750" indent="-285750">
              <a:lnSpc>
                <a:spcPct val="200000"/>
              </a:lnSpc>
              <a:buClr>
                <a:schemeClr val="bg1"/>
              </a:buClr>
              <a:buSzPct val="80000"/>
              <a:buFont typeface="Wingdings" panose="05000000000000000000" pitchFamily="2" charset="2"/>
              <a:buChar char="u"/>
            </a:pPr>
            <a:r>
              <a:rPr lang="zh-CN" altLang="zh-CN" dirty="0">
                <a:solidFill>
                  <a:schemeClr val="bg1"/>
                </a:solidFill>
                <a:latin typeface="楷体" panose="02010609060101010101" pitchFamily="49" charset="-122"/>
                <a:ea typeface="楷体" panose="02010609060101010101" pitchFamily="49" charset="-122"/>
              </a:rPr>
              <a:t>在</a:t>
            </a:r>
            <a:r>
              <a:rPr lang="en-US" altLang="zh-CN" dirty="0">
                <a:solidFill>
                  <a:schemeClr val="bg1"/>
                </a:solidFill>
                <a:latin typeface="楷体" panose="02010609060101010101" pitchFamily="49" charset="-122"/>
                <a:ea typeface="楷体" panose="02010609060101010101" pitchFamily="49" charset="-122"/>
              </a:rPr>
              <a:t>“</a:t>
            </a:r>
            <a:r>
              <a:rPr lang="zh-CN" altLang="zh-CN" b="1" dirty="0">
                <a:solidFill>
                  <a:srgbClr val="FFFFCC"/>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数据是燃料、模型是引擎、算力是加速器</a:t>
            </a:r>
            <a:r>
              <a:rPr lang="en-US" altLang="zh-CN" dirty="0">
                <a:solidFill>
                  <a:schemeClr val="bg1"/>
                </a:solidFill>
                <a:latin typeface="楷体" panose="02010609060101010101" pitchFamily="49" charset="-122"/>
                <a:ea typeface="楷体" panose="02010609060101010101" pitchFamily="49" charset="-122"/>
              </a:rPr>
              <a:t>”</a:t>
            </a:r>
            <a:r>
              <a:rPr lang="zh-CN" altLang="zh-CN" dirty="0">
                <a:solidFill>
                  <a:schemeClr val="bg1"/>
                </a:solidFill>
                <a:latin typeface="楷体" panose="02010609060101010101" pitchFamily="49" charset="-122"/>
                <a:ea typeface="楷体" panose="02010609060101010101" pitchFamily="49" charset="-122"/>
              </a:rPr>
              <a:t>的时代，人工智能算法、芯片、基础软件（如编译）、模型（编程框架）和应用等融合在一起，正在形成技术生态。</a:t>
            </a:r>
            <a:endParaRPr lang="en-US" altLang="zh-CN" dirty="0">
              <a:solidFill>
                <a:schemeClr val="bg1"/>
              </a:solidFill>
              <a:latin typeface="楷体" panose="02010609060101010101" pitchFamily="49" charset="-122"/>
              <a:ea typeface="楷体" panose="02010609060101010101" pitchFamily="49" charset="-122"/>
            </a:endParaRPr>
          </a:p>
          <a:p>
            <a:pPr marL="285750" indent="-285750">
              <a:lnSpc>
                <a:spcPct val="200000"/>
              </a:lnSpc>
              <a:buClr>
                <a:schemeClr val="bg1"/>
              </a:buClr>
              <a:buSzPct val="80000"/>
              <a:buFont typeface="Wingdings" panose="05000000000000000000" pitchFamily="2" charset="2"/>
              <a:buChar char="u"/>
            </a:pPr>
            <a:r>
              <a:rPr lang="zh-CN" altLang="zh-CN" dirty="0">
                <a:solidFill>
                  <a:schemeClr val="bg1"/>
                </a:solidFill>
                <a:latin typeface="楷体" panose="02010609060101010101" pitchFamily="49" charset="-122"/>
                <a:ea typeface="楷体" panose="02010609060101010101" pitchFamily="49" charset="-122"/>
              </a:rPr>
              <a:t>这一技术生态博大恢弘、精彩分呈，具有</a:t>
            </a:r>
            <a:r>
              <a:rPr lang="en-US" altLang="zh-CN" dirty="0">
                <a:solidFill>
                  <a:schemeClr val="bg1"/>
                </a:solidFill>
                <a:latin typeface="楷体" panose="02010609060101010101" pitchFamily="49" charset="-122"/>
                <a:ea typeface="楷体" panose="02010609060101010101" pitchFamily="49" charset="-122"/>
              </a:rPr>
              <a:t>“</a:t>
            </a:r>
            <a:r>
              <a:rPr lang="zh-CN" altLang="zh-CN" b="1" dirty="0">
                <a:solidFill>
                  <a:srgbClr val="FFFFCC"/>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至小有内、至大无外</a:t>
            </a:r>
            <a:r>
              <a:rPr lang="en-US" altLang="zh-CN" dirty="0">
                <a:solidFill>
                  <a:schemeClr val="bg1"/>
                </a:solidFill>
                <a:latin typeface="楷体" panose="02010609060101010101" pitchFamily="49" charset="-122"/>
                <a:ea typeface="楷体" panose="02010609060101010101" pitchFamily="49" charset="-122"/>
              </a:rPr>
              <a:t>”</a:t>
            </a:r>
            <a:r>
              <a:rPr lang="zh-CN" altLang="zh-CN" dirty="0">
                <a:solidFill>
                  <a:schemeClr val="bg1"/>
                </a:solidFill>
                <a:latin typeface="楷体" panose="02010609060101010101" pitchFamily="49" charset="-122"/>
                <a:ea typeface="楷体" panose="02010609060101010101" pitchFamily="49" charset="-122"/>
              </a:rPr>
              <a:t>特点，其不单纯是一门课程、一手技术、一项产品或一个应用，而是理论博大深厚、技术生机勃勃、产品落地牵引、应用赋能社会的综合协同体。</a:t>
            </a:r>
            <a:endParaRPr lang="en-US" altLang="zh-CN" dirty="0">
              <a:solidFill>
                <a:schemeClr val="bg1"/>
              </a:solidFill>
              <a:latin typeface="楷体" panose="02010609060101010101" pitchFamily="49" charset="-122"/>
              <a:ea typeface="楷体" panose="02010609060101010101" pitchFamily="49" charset="-122"/>
            </a:endParaRPr>
          </a:p>
          <a:p>
            <a:pPr marL="285750" indent="-285750">
              <a:lnSpc>
                <a:spcPct val="200000"/>
              </a:lnSpc>
              <a:buClr>
                <a:schemeClr val="bg1"/>
              </a:buClr>
              <a:buSzPct val="80000"/>
              <a:buFont typeface="Wingdings" panose="05000000000000000000" pitchFamily="2" charset="2"/>
              <a:buChar char="u"/>
            </a:pPr>
            <a:r>
              <a:rPr lang="zh-CN" altLang="zh-CN" dirty="0">
                <a:solidFill>
                  <a:schemeClr val="bg1"/>
                </a:solidFill>
                <a:latin typeface="楷体" panose="02010609060101010101" pitchFamily="49" charset="-122"/>
                <a:ea typeface="楷体" panose="02010609060101010101" pitchFamily="49" charset="-122"/>
              </a:rPr>
              <a:t>因果学习中在解释干预算子（即赫赫有名的</a:t>
            </a:r>
            <a:r>
              <a:rPr lang="en-US" altLang="zh-CN" dirty="0">
                <a:solidFill>
                  <a:schemeClr val="bg1"/>
                </a:solidFill>
                <a:latin typeface="楷体" panose="02010609060101010101" pitchFamily="49" charset="-122"/>
                <a:ea typeface="楷体" panose="02010609060101010101" pitchFamily="49" charset="-122"/>
              </a:rPr>
              <a:t>do</a:t>
            </a:r>
            <a:r>
              <a:rPr lang="zh-CN" altLang="zh-CN" dirty="0">
                <a:solidFill>
                  <a:schemeClr val="bg1"/>
                </a:solidFill>
                <a:latin typeface="楷体" panose="02010609060101010101" pitchFamily="49" charset="-122"/>
                <a:ea typeface="楷体" panose="02010609060101010101" pitchFamily="49" charset="-122"/>
              </a:rPr>
              <a:t>算子）的意义时曾如下描述：改变一个变量所依赖的条件变量让我们转换了看世界的角度，而干预算子则改变了世界本身。</a:t>
            </a:r>
            <a:r>
              <a:rPr lang="zh-CN" altLang="zh-CN" b="1" dirty="0">
                <a:solidFill>
                  <a:srgbClr val="FFFFCC"/>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人工智能基础软硬件与芯片等浑然一体所构成系统在当今语境下就是改变世界本身的工具。</a:t>
            </a:r>
          </a:p>
          <a:p>
            <a:pPr marL="285750" indent="-285750">
              <a:lnSpc>
                <a:spcPct val="200000"/>
              </a:lnSpc>
              <a:buClr>
                <a:schemeClr val="bg1"/>
              </a:buClr>
              <a:buSzPct val="80000"/>
              <a:buFont typeface="Wingdings" panose="05000000000000000000" pitchFamily="2" charset="2"/>
              <a:buChar char="u"/>
            </a:pPr>
            <a:endParaRPr lang="zh-CN" altLang="zh-CN" b="1" dirty="0">
              <a:solidFill>
                <a:srgbClr val="FFFFCC"/>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9" name="矩形: 圆角 42"/>
          <p:cNvSpPr/>
          <p:nvPr/>
        </p:nvSpPr>
        <p:spPr>
          <a:xfrm>
            <a:off x="5218279" y="785408"/>
            <a:ext cx="1847895" cy="504454"/>
          </a:xfrm>
          <a:prstGeom prst="roundRect">
            <a:avLst>
              <a:gd name="adj" fmla="val 10365"/>
            </a:avLst>
          </a:prstGeom>
          <a:solidFill>
            <a:srgbClr val="9ACBCA"/>
          </a:solidFill>
          <a:ln>
            <a:noFill/>
          </a:ln>
          <a:effectLst>
            <a:outerShdw blurRad="2032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圆角 47"/>
          <p:cNvSpPr/>
          <p:nvPr/>
        </p:nvSpPr>
        <p:spPr>
          <a:xfrm>
            <a:off x="5165205" y="732108"/>
            <a:ext cx="1847895" cy="504454"/>
          </a:xfrm>
          <a:prstGeom prst="roundRect">
            <a:avLst>
              <a:gd name="adj" fmla="val 10365"/>
            </a:avLst>
          </a:prstGeom>
          <a:solidFill>
            <a:srgbClr val="FAFCFC"/>
          </a:solidFill>
          <a:ln>
            <a:noFill/>
          </a:ln>
          <a:effectLst>
            <a:outerShdw blurRad="2032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p:nvPicPr>
        <p:blipFill>
          <a:blip r:embed="rId4"/>
          <a:stretch>
            <a:fillRect/>
          </a:stretch>
        </p:blipFill>
        <p:spPr>
          <a:xfrm>
            <a:off x="5139195" y="627721"/>
            <a:ext cx="2165958" cy="208773"/>
          </a:xfrm>
          <a:prstGeom prst="rect">
            <a:avLst/>
          </a:prstGeom>
        </p:spPr>
      </p:pic>
      <p:pic>
        <p:nvPicPr>
          <p:cNvPr id="13" name="图片 12"/>
          <p:cNvPicPr>
            <a:picLocks noChangeAspect="1"/>
          </p:cNvPicPr>
          <p:nvPr/>
        </p:nvPicPr>
        <p:blipFill>
          <a:blip r:embed="rId4"/>
          <a:stretch>
            <a:fillRect/>
          </a:stretch>
        </p:blipFill>
        <p:spPr>
          <a:xfrm flipH="1">
            <a:off x="4554375" y="1126723"/>
            <a:ext cx="2458725" cy="195194"/>
          </a:xfrm>
          <a:prstGeom prst="rect">
            <a:avLst/>
          </a:prstGeom>
        </p:spPr>
      </p:pic>
      <p:sp>
        <p:nvSpPr>
          <p:cNvPr id="18" name="文本框 17"/>
          <p:cNvSpPr txBox="1"/>
          <p:nvPr/>
        </p:nvSpPr>
        <p:spPr>
          <a:xfrm>
            <a:off x="5379329" y="823236"/>
            <a:ext cx="1397310" cy="337970"/>
          </a:xfrm>
          <a:custGeom>
            <a:avLst/>
            <a:gdLst/>
            <a:ahLst/>
            <a:cxnLst/>
            <a:rect l="l" t="t" r="r" b="b"/>
            <a:pathLst>
              <a:path w="1397310" h="337970">
                <a:moveTo>
                  <a:pt x="1317464" y="206499"/>
                </a:moveTo>
                <a:lnTo>
                  <a:pt x="1263774" y="209252"/>
                </a:lnTo>
                <a:lnTo>
                  <a:pt x="1262397" y="275332"/>
                </a:lnTo>
                <a:lnTo>
                  <a:pt x="1294060" y="273955"/>
                </a:lnTo>
                <a:cubicBezTo>
                  <a:pt x="1298649" y="273955"/>
                  <a:pt x="1304156" y="273497"/>
                  <a:pt x="1310580" y="272579"/>
                </a:cubicBezTo>
                <a:cubicBezTo>
                  <a:pt x="1314251" y="272579"/>
                  <a:pt x="1316546" y="272579"/>
                  <a:pt x="1317464" y="272579"/>
                </a:cubicBezTo>
                <a:close/>
                <a:moveTo>
                  <a:pt x="1326412" y="165199"/>
                </a:moveTo>
                <a:cubicBezTo>
                  <a:pt x="1327789" y="164740"/>
                  <a:pt x="1329395" y="165199"/>
                  <a:pt x="1331230" y="166576"/>
                </a:cubicBezTo>
                <a:cubicBezTo>
                  <a:pt x="1356928" y="181260"/>
                  <a:pt x="1373448" y="191356"/>
                  <a:pt x="1380790" y="196862"/>
                </a:cubicBezTo>
                <a:cubicBezTo>
                  <a:pt x="1385379" y="199616"/>
                  <a:pt x="1387673" y="201910"/>
                  <a:pt x="1387673" y="203746"/>
                </a:cubicBezTo>
                <a:cubicBezTo>
                  <a:pt x="1387673" y="205581"/>
                  <a:pt x="1385379" y="207417"/>
                  <a:pt x="1380790" y="209252"/>
                </a:cubicBezTo>
                <a:cubicBezTo>
                  <a:pt x="1376201" y="212006"/>
                  <a:pt x="1374365" y="215677"/>
                  <a:pt x="1375283" y="220266"/>
                </a:cubicBezTo>
                <a:cubicBezTo>
                  <a:pt x="1374365" y="238621"/>
                  <a:pt x="1373907" y="267990"/>
                  <a:pt x="1373907" y="308372"/>
                </a:cubicBezTo>
                <a:cubicBezTo>
                  <a:pt x="1374824" y="313879"/>
                  <a:pt x="1373448" y="316632"/>
                  <a:pt x="1369777" y="316632"/>
                </a:cubicBezTo>
                <a:cubicBezTo>
                  <a:pt x="1366105" y="320303"/>
                  <a:pt x="1353716" y="325351"/>
                  <a:pt x="1332607" y="331775"/>
                </a:cubicBezTo>
                <a:cubicBezTo>
                  <a:pt x="1330771" y="332693"/>
                  <a:pt x="1329395" y="333152"/>
                  <a:pt x="1328477" y="333152"/>
                </a:cubicBezTo>
                <a:cubicBezTo>
                  <a:pt x="1321135" y="335905"/>
                  <a:pt x="1317464" y="334070"/>
                  <a:pt x="1317464" y="327645"/>
                </a:cubicBezTo>
                <a:lnTo>
                  <a:pt x="1317464" y="295982"/>
                </a:lnTo>
                <a:cubicBezTo>
                  <a:pt x="1316546" y="295982"/>
                  <a:pt x="1314251" y="295982"/>
                  <a:pt x="1310580" y="295982"/>
                </a:cubicBezTo>
                <a:cubicBezTo>
                  <a:pt x="1305991" y="296900"/>
                  <a:pt x="1301861" y="297359"/>
                  <a:pt x="1298190" y="297359"/>
                </a:cubicBezTo>
                <a:lnTo>
                  <a:pt x="1262397" y="298735"/>
                </a:lnTo>
                <a:lnTo>
                  <a:pt x="1262397" y="306995"/>
                </a:lnTo>
                <a:cubicBezTo>
                  <a:pt x="1263315" y="315255"/>
                  <a:pt x="1261020" y="320303"/>
                  <a:pt x="1255514" y="322139"/>
                </a:cubicBezTo>
                <a:cubicBezTo>
                  <a:pt x="1243583" y="327645"/>
                  <a:pt x="1228898" y="332693"/>
                  <a:pt x="1211461" y="337282"/>
                </a:cubicBezTo>
                <a:cubicBezTo>
                  <a:pt x="1206872" y="338200"/>
                  <a:pt x="1204577" y="335905"/>
                  <a:pt x="1204577" y="330399"/>
                </a:cubicBezTo>
                <a:cubicBezTo>
                  <a:pt x="1206413" y="303783"/>
                  <a:pt x="1207331" y="277627"/>
                  <a:pt x="1207331" y="251929"/>
                </a:cubicBezTo>
                <a:cubicBezTo>
                  <a:pt x="1195400" y="259271"/>
                  <a:pt x="1191270" y="261566"/>
                  <a:pt x="1194941" y="258812"/>
                </a:cubicBezTo>
                <a:cubicBezTo>
                  <a:pt x="1144463" y="287263"/>
                  <a:pt x="1111423" y="306078"/>
                  <a:pt x="1095821" y="315255"/>
                </a:cubicBezTo>
                <a:cubicBezTo>
                  <a:pt x="1090315" y="318009"/>
                  <a:pt x="1086185" y="317091"/>
                  <a:pt x="1083431" y="312502"/>
                </a:cubicBezTo>
                <a:cubicBezTo>
                  <a:pt x="1073336" y="295064"/>
                  <a:pt x="1065535" y="279462"/>
                  <a:pt x="1060028" y="265696"/>
                </a:cubicBezTo>
                <a:lnTo>
                  <a:pt x="1207331" y="234032"/>
                </a:lnTo>
                <a:cubicBezTo>
                  <a:pt x="1207331" y="232197"/>
                  <a:pt x="1207790" y="229902"/>
                  <a:pt x="1208707" y="227149"/>
                </a:cubicBezTo>
                <a:cubicBezTo>
                  <a:pt x="1208707" y="224396"/>
                  <a:pt x="1208707" y="222560"/>
                  <a:pt x="1208707" y="221642"/>
                </a:cubicBezTo>
                <a:cubicBezTo>
                  <a:pt x="1208707" y="203287"/>
                  <a:pt x="1208249" y="189061"/>
                  <a:pt x="1207331" y="178966"/>
                </a:cubicBezTo>
                <a:cubicBezTo>
                  <a:pt x="1206413" y="174377"/>
                  <a:pt x="1206872" y="171624"/>
                  <a:pt x="1208707" y="170706"/>
                </a:cubicBezTo>
                <a:cubicBezTo>
                  <a:pt x="1209625" y="169788"/>
                  <a:pt x="1211920" y="170247"/>
                  <a:pt x="1215591" y="172083"/>
                </a:cubicBezTo>
                <a:cubicBezTo>
                  <a:pt x="1218344" y="173000"/>
                  <a:pt x="1222474" y="174377"/>
                  <a:pt x="1227981" y="176213"/>
                </a:cubicBezTo>
                <a:cubicBezTo>
                  <a:pt x="1240829" y="180801"/>
                  <a:pt x="1250466" y="184014"/>
                  <a:pt x="1256891" y="185849"/>
                </a:cubicBezTo>
                <a:lnTo>
                  <a:pt x="1309204" y="184473"/>
                </a:lnTo>
                <a:cubicBezTo>
                  <a:pt x="1309204" y="184473"/>
                  <a:pt x="1309662" y="184473"/>
                  <a:pt x="1310580" y="184473"/>
                </a:cubicBezTo>
                <a:cubicBezTo>
                  <a:pt x="1316087" y="183555"/>
                  <a:pt x="1319299" y="181260"/>
                  <a:pt x="1320217" y="177589"/>
                </a:cubicBezTo>
                <a:cubicBezTo>
                  <a:pt x="1322052" y="174836"/>
                  <a:pt x="1322970" y="172541"/>
                  <a:pt x="1322970" y="170706"/>
                </a:cubicBezTo>
                <a:cubicBezTo>
                  <a:pt x="1322970" y="170706"/>
                  <a:pt x="1322970" y="170247"/>
                  <a:pt x="1322970" y="169329"/>
                </a:cubicBezTo>
                <a:cubicBezTo>
                  <a:pt x="1323888" y="167035"/>
                  <a:pt x="1325035" y="165658"/>
                  <a:pt x="1326412" y="165199"/>
                </a:cubicBezTo>
                <a:close/>
                <a:moveTo>
                  <a:pt x="585080" y="150056"/>
                </a:moveTo>
                <a:lnTo>
                  <a:pt x="468064" y="155563"/>
                </a:lnTo>
                <a:lnTo>
                  <a:pt x="468064" y="172083"/>
                </a:lnTo>
                <a:cubicBezTo>
                  <a:pt x="472653" y="172083"/>
                  <a:pt x="479078" y="171624"/>
                  <a:pt x="487338" y="170706"/>
                </a:cubicBezTo>
                <a:cubicBezTo>
                  <a:pt x="491926" y="170706"/>
                  <a:pt x="495139" y="170706"/>
                  <a:pt x="496974" y="170706"/>
                </a:cubicBezTo>
                <a:lnTo>
                  <a:pt x="536897" y="167953"/>
                </a:lnTo>
                <a:cubicBezTo>
                  <a:pt x="546993" y="167953"/>
                  <a:pt x="555712" y="167035"/>
                  <a:pt x="563054" y="165199"/>
                </a:cubicBezTo>
                <a:cubicBezTo>
                  <a:pt x="568561" y="170706"/>
                  <a:pt x="573149" y="176213"/>
                  <a:pt x="576820" y="181719"/>
                </a:cubicBezTo>
                <a:cubicBezTo>
                  <a:pt x="578656" y="183555"/>
                  <a:pt x="579115" y="184473"/>
                  <a:pt x="578197" y="184473"/>
                </a:cubicBezTo>
                <a:cubicBezTo>
                  <a:pt x="578197" y="185390"/>
                  <a:pt x="576820" y="185849"/>
                  <a:pt x="574067" y="185849"/>
                </a:cubicBezTo>
                <a:cubicBezTo>
                  <a:pt x="572232" y="185849"/>
                  <a:pt x="568561" y="185849"/>
                  <a:pt x="563054" y="185849"/>
                </a:cubicBezTo>
                <a:cubicBezTo>
                  <a:pt x="553876" y="186767"/>
                  <a:pt x="547452" y="187226"/>
                  <a:pt x="543781" y="187226"/>
                </a:cubicBezTo>
                <a:lnTo>
                  <a:pt x="505234" y="189979"/>
                </a:lnTo>
                <a:cubicBezTo>
                  <a:pt x="504316" y="189979"/>
                  <a:pt x="499728" y="190438"/>
                  <a:pt x="491468" y="191356"/>
                </a:cubicBezTo>
                <a:cubicBezTo>
                  <a:pt x="481372" y="192274"/>
                  <a:pt x="475407" y="192733"/>
                  <a:pt x="473571" y="192733"/>
                </a:cubicBezTo>
                <a:lnTo>
                  <a:pt x="468064" y="184473"/>
                </a:lnTo>
                <a:lnTo>
                  <a:pt x="468064" y="207876"/>
                </a:lnTo>
                <a:lnTo>
                  <a:pt x="541027" y="205122"/>
                </a:lnTo>
                <a:cubicBezTo>
                  <a:pt x="546534" y="205122"/>
                  <a:pt x="557547" y="204205"/>
                  <a:pt x="574067" y="202369"/>
                </a:cubicBezTo>
                <a:cubicBezTo>
                  <a:pt x="577738" y="201451"/>
                  <a:pt x="580033" y="200992"/>
                  <a:pt x="580950" y="200992"/>
                </a:cubicBezTo>
                <a:lnTo>
                  <a:pt x="583704" y="205122"/>
                </a:lnTo>
                <a:close/>
                <a:moveTo>
                  <a:pt x="589210" y="114263"/>
                </a:moveTo>
                <a:lnTo>
                  <a:pt x="429518" y="121146"/>
                </a:lnTo>
                <a:cubicBezTo>
                  <a:pt x="425847" y="121146"/>
                  <a:pt x="421258" y="121146"/>
                  <a:pt x="415751" y="121146"/>
                </a:cubicBezTo>
                <a:cubicBezTo>
                  <a:pt x="432271" y="124817"/>
                  <a:pt x="448791" y="129406"/>
                  <a:pt x="465311" y="134913"/>
                </a:cubicBezTo>
                <a:lnTo>
                  <a:pt x="576820" y="129406"/>
                </a:lnTo>
                <a:cubicBezTo>
                  <a:pt x="580492" y="129406"/>
                  <a:pt x="583704" y="127571"/>
                  <a:pt x="586457" y="123899"/>
                </a:cubicBezTo>
                <a:cubicBezTo>
                  <a:pt x="587375" y="122982"/>
                  <a:pt x="587834" y="122064"/>
                  <a:pt x="587834" y="121146"/>
                </a:cubicBezTo>
                <a:cubicBezTo>
                  <a:pt x="588752" y="119311"/>
                  <a:pt x="589210" y="117934"/>
                  <a:pt x="589210" y="117016"/>
                </a:cubicBezTo>
                <a:cubicBezTo>
                  <a:pt x="589210" y="115181"/>
                  <a:pt x="589210" y="114263"/>
                  <a:pt x="589210" y="114263"/>
                </a:cubicBezTo>
                <a:close/>
                <a:moveTo>
                  <a:pt x="952649" y="92236"/>
                </a:moveTo>
                <a:cubicBezTo>
                  <a:pt x="995784" y="131701"/>
                  <a:pt x="1024694" y="163823"/>
                  <a:pt x="1039378" y="188603"/>
                </a:cubicBezTo>
                <a:cubicBezTo>
                  <a:pt x="1046720" y="199616"/>
                  <a:pt x="1044885" y="211547"/>
                  <a:pt x="1033872" y="224396"/>
                </a:cubicBezTo>
                <a:cubicBezTo>
                  <a:pt x="1021023" y="240916"/>
                  <a:pt x="1005880" y="255141"/>
                  <a:pt x="988442" y="267072"/>
                </a:cubicBezTo>
                <a:cubicBezTo>
                  <a:pt x="979264" y="223019"/>
                  <a:pt x="963662" y="167035"/>
                  <a:pt x="941635" y="99120"/>
                </a:cubicBezTo>
                <a:close/>
                <a:moveTo>
                  <a:pt x="777297" y="87762"/>
                </a:moveTo>
                <a:cubicBezTo>
                  <a:pt x="779017" y="87992"/>
                  <a:pt x="781025" y="88565"/>
                  <a:pt x="783320" y="89483"/>
                </a:cubicBezTo>
                <a:cubicBezTo>
                  <a:pt x="798922" y="94990"/>
                  <a:pt x="814983" y="101414"/>
                  <a:pt x="831503" y="108756"/>
                </a:cubicBezTo>
                <a:cubicBezTo>
                  <a:pt x="834256" y="109674"/>
                  <a:pt x="836091" y="110592"/>
                  <a:pt x="837009" y="111510"/>
                </a:cubicBezTo>
                <a:cubicBezTo>
                  <a:pt x="837009" y="112427"/>
                  <a:pt x="836091" y="114263"/>
                  <a:pt x="834256" y="117016"/>
                </a:cubicBezTo>
                <a:cubicBezTo>
                  <a:pt x="832420" y="118852"/>
                  <a:pt x="825996" y="131242"/>
                  <a:pt x="814983" y="154186"/>
                </a:cubicBezTo>
                <a:cubicBezTo>
                  <a:pt x="788367" y="209252"/>
                  <a:pt x="759457" y="246881"/>
                  <a:pt x="728253" y="267072"/>
                </a:cubicBezTo>
                <a:lnTo>
                  <a:pt x="722746" y="260189"/>
                </a:lnTo>
                <a:cubicBezTo>
                  <a:pt x="735595" y="227149"/>
                  <a:pt x="748444" y="186308"/>
                  <a:pt x="761293" y="137666"/>
                </a:cubicBezTo>
                <a:cubicBezTo>
                  <a:pt x="765882" y="117475"/>
                  <a:pt x="768635" y="103250"/>
                  <a:pt x="769553" y="94990"/>
                </a:cubicBezTo>
                <a:cubicBezTo>
                  <a:pt x="769553" y="89483"/>
                  <a:pt x="772134" y="87074"/>
                  <a:pt x="777297" y="87762"/>
                </a:cubicBezTo>
                <a:close/>
                <a:moveTo>
                  <a:pt x="563054" y="61950"/>
                </a:moveTo>
                <a:lnTo>
                  <a:pt x="483208" y="66080"/>
                </a:lnTo>
                <a:cubicBezTo>
                  <a:pt x="491468" y="67915"/>
                  <a:pt x="497892" y="70210"/>
                  <a:pt x="502481" y="72963"/>
                </a:cubicBezTo>
                <a:cubicBezTo>
                  <a:pt x="510741" y="77552"/>
                  <a:pt x="512117" y="82600"/>
                  <a:pt x="506611" y="88106"/>
                </a:cubicBezTo>
                <a:lnTo>
                  <a:pt x="499728" y="94990"/>
                </a:lnTo>
                <a:lnTo>
                  <a:pt x="545157" y="93613"/>
                </a:lnTo>
                <a:cubicBezTo>
                  <a:pt x="548828" y="87189"/>
                  <a:pt x="553417" y="79387"/>
                  <a:pt x="558924" y="70210"/>
                </a:cubicBezTo>
                <a:cubicBezTo>
                  <a:pt x="560759" y="67456"/>
                  <a:pt x="562136" y="64703"/>
                  <a:pt x="563054" y="61950"/>
                </a:cubicBezTo>
                <a:close/>
                <a:moveTo>
                  <a:pt x="1267904" y="8260"/>
                </a:moveTo>
                <a:cubicBezTo>
                  <a:pt x="1290848" y="11931"/>
                  <a:pt x="1306909" y="15602"/>
                  <a:pt x="1316087" y="19273"/>
                </a:cubicBezTo>
                <a:cubicBezTo>
                  <a:pt x="1318840" y="20191"/>
                  <a:pt x="1319758" y="22027"/>
                  <a:pt x="1318840" y="24780"/>
                </a:cubicBezTo>
                <a:cubicBezTo>
                  <a:pt x="1318840" y="35793"/>
                  <a:pt x="1318840" y="47265"/>
                  <a:pt x="1318840" y="59196"/>
                </a:cubicBezTo>
                <a:lnTo>
                  <a:pt x="1318840" y="60573"/>
                </a:lnTo>
                <a:lnTo>
                  <a:pt x="1335360" y="60573"/>
                </a:lnTo>
                <a:cubicBezTo>
                  <a:pt x="1337196" y="60573"/>
                  <a:pt x="1340867" y="60114"/>
                  <a:pt x="1346373" y="59196"/>
                </a:cubicBezTo>
                <a:cubicBezTo>
                  <a:pt x="1361976" y="58279"/>
                  <a:pt x="1372071" y="56902"/>
                  <a:pt x="1376660" y="55066"/>
                </a:cubicBezTo>
                <a:cubicBezTo>
                  <a:pt x="1385838" y="66080"/>
                  <a:pt x="1391803" y="72963"/>
                  <a:pt x="1394557" y="75716"/>
                </a:cubicBezTo>
                <a:cubicBezTo>
                  <a:pt x="1396392" y="77552"/>
                  <a:pt x="1396851" y="78929"/>
                  <a:pt x="1395933" y="79846"/>
                </a:cubicBezTo>
                <a:cubicBezTo>
                  <a:pt x="1395015" y="80764"/>
                  <a:pt x="1393180" y="81223"/>
                  <a:pt x="1390427" y="81223"/>
                </a:cubicBezTo>
                <a:cubicBezTo>
                  <a:pt x="1387673" y="81223"/>
                  <a:pt x="1379872" y="81223"/>
                  <a:pt x="1367023" y="81223"/>
                </a:cubicBezTo>
                <a:cubicBezTo>
                  <a:pt x="1354175" y="82141"/>
                  <a:pt x="1345915" y="82600"/>
                  <a:pt x="1342243" y="82600"/>
                </a:cubicBezTo>
                <a:lnTo>
                  <a:pt x="1317464" y="83976"/>
                </a:lnTo>
                <a:lnTo>
                  <a:pt x="1317464" y="128029"/>
                </a:lnTo>
                <a:lnTo>
                  <a:pt x="1329853" y="128029"/>
                </a:lnTo>
                <a:cubicBezTo>
                  <a:pt x="1346373" y="128029"/>
                  <a:pt x="1361976" y="126653"/>
                  <a:pt x="1376660" y="123899"/>
                </a:cubicBezTo>
                <a:cubicBezTo>
                  <a:pt x="1378495" y="125735"/>
                  <a:pt x="1381708" y="129406"/>
                  <a:pt x="1386297" y="134913"/>
                </a:cubicBezTo>
                <a:cubicBezTo>
                  <a:pt x="1390885" y="140419"/>
                  <a:pt x="1393639" y="143632"/>
                  <a:pt x="1394557" y="144549"/>
                </a:cubicBezTo>
                <a:cubicBezTo>
                  <a:pt x="1396392" y="147303"/>
                  <a:pt x="1397310" y="149138"/>
                  <a:pt x="1397310" y="150056"/>
                </a:cubicBezTo>
                <a:cubicBezTo>
                  <a:pt x="1396392" y="150974"/>
                  <a:pt x="1394557" y="151433"/>
                  <a:pt x="1391803" y="151433"/>
                </a:cubicBezTo>
                <a:cubicBezTo>
                  <a:pt x="1374365" y="151433"/>
                  <a:pt x="1356469" y="151433"/>
                  <a:pt x="1338113" y="151433"/>
                </a:cubicBezTo>
                <a:lnTo>
                  <a:pt x="1254137" y="155563"/>
                </a:lnTo>
                <a:cubicBezTo>
                  <a:pt x="1251384" y="155563"/>
                  <a:pt x="1244959" y="156022"/>
                  <a:pt x="1234864" y="156939"/>
                </a:cubicBezTo>
                <a:cubicBezTo>
                  <a:pt x="1222933" y="157857"/>
                  <a:pt x="1215132" y="158316"/>
                  <a:pt x="1211461" y="158316"/>
                </a:cubicBezTo>
                <a:lnTo>
                  <a:pt x="1194941" y="133536"/>
                </a:lnTo>
                <a:cubicBezTo>
                  <a:pt x="1216967" y="133536"/>
                  <a:pt x="1233946" y="133536"/>
                  <a:pt x="1245877" y="133536"/>
                </a:cubicBezTo>
                <a:lnTo>
                  <a:pt x="1259644" y="132159"/>
                </a:lnTo>
                <a:lnTo>
                  <a:pt x="1259644" y="86730"/>
                </a:lnTo>
                <a:cubicBezTo>
                  <a:pt x="1256891" y="86730"/>
                  <a:pt x="1251384" y="87189"/>
                  <a:pt x="1243124" y="88106"/>
                </a:cubicBezTo>
                <a:cubicBezTo>
                  <a:pt x="1229357" y="89024"/>
                  <a:pt x="1217885" y="89942"/>
                  <a:pt x="1208707" y="90860"/>
                </a:cubicBezTo>
                <a:lnTo>
                  <a:pt x="1190811" y="64703"/>
                </a:lnTo>
                <a:cubicBezTo>
                  <a:pt x="1222015" y="64703"/>
                  <a:pt x="1242206" y="64244"/>
                  <a:pt x="1251384" y="63326"/>
                </a:cubicBezTo>
                <a:lnTo>
                  <a:pt x="1259644" y="63326"/>
                </a:lnTo>
                <a:lnTo>
                  <a:pt x="1259644" y="60573"/>
                </a:lnTo>
                <a:cubicBezTo>
                  <a:pt x="1259644" y="43135"/>
                  <a:pt x="1259644" y="27992"/>
                  <a:pt x="1259644" y="15143"/>
                </a:cubicBezTo>
                <a:cubicBezTo>
                  <a:pt x="1259644" y="8719"/>
                  <a:pt x="1262397" y="6425"/>
                  <a:pt x="1267904" y="8260"/>
                </a:cubicBezTo>
                <a:close/>
                <a:moveTo>
                  <a:pt x="861101" y="6883"/>
                </a:moveTo>
                <a:cubicBezTo>
                  <a:pt x="862936" y="6883"/>
                  <a:pt x="865460" y="7342"/>
                  <a:pt x="868672" y="8260"/>
                </a:cubicBezTo>
                <a:cubicBezTo>
                  <a:pt x="892534" y="14684"/>
                  <a:pt x="907678" y="19732"/>
                  <a:pt x="914102" y="23403"/>
                </a:cubicBezTo>
                <a:cubicBezTo>
                  <a:pt x="917773" y="24321"/>
                  <a:pt x="919609" y="27074"/>
                  <a:pt x="919609" y="31663"/>
                </a:cubicBezTo>
                <a:cubicBezTo>
                  <a:pt x="918691" y="41759"/>
                  <a:pt x="918232" y="55984"/>
                  <a:pt x="918232" y="74340"/>
                </a:cubicBezTo>
                <a:cubicBezTo>
                  <a:pt x="918232" y="157857"/>
                  <a:pt x="917314" y="221642"/>
                  <a:pt x="915479" y="265696"/>
                </a:cubicBezTo>
                <a:cubicBezTo>
                  <a:pt x="915479" y="294147"/>
                  <a:pt x="909054" y="309749"/>
                  <a:pt x="896206" y="312502"/>
                </a:cubicBezTo>
                <a:cubicBezTo>
                  <a:pt x="884275" y="318926"/>
                  <a:pt x="874638" y="324892"/>
                  <a:pt x="867296" y="330399"/>
                </a:cubicBezTo>
                <a:cubicBezTo>
                  <a:pt x="859036" y="335905"/>
                  <a:pt x="853529" y="338200"/>
                  <a:pt x="850776" y="337282"/>
                </a:cubicBezTo>
                <a:cubicBezTo>
                  <a:pt x="847105" y="335446"/>
                  <a:pt x="845728" y="330399"/>
                  <a:pt x="846646" y="322139"/>
                </a:cubicBezTo>
                <a:cubicBezTo>
                  <a:pt x="847564" y="307454"/>
                  <a:pt x="843434" y="298735"/>
                  <a:pt x="834256" y="295982"/>
                </a:cubicBezTo>
                <a:cubicBezTo>
                  <a:pt x="827831" y="292311"/>
                  <a:pt x="813606" y="285887"/>
                  <a:pt x="791579" y="276709"/>
                </a:cubicBezTo>
                <a:cubicBezTo>
                  <a:pt x="786991" y="274873"/>
                  <a:pt x="783320" y="273497"/>
                  <a:pt x="780566" y="272579"/>
                </a:cubicBezTo>
                <a:lnTo>
                  <a:pt x="783320" y="260189"/>
                </a:lnTo>
                <a:lnTo>
                  <a:pt x="850776" y="267072"/>
                </a:lnTo>
                <a:cubicBezTo>
                  <a:pt x="855365" y="262483"/>
                  <a:pt x="858118" y="196404"/>
                  <a:pt x="859036" y="68833"/>
                </a:cubicBezTo>
                <a:cubicBezTo>
                  <a:pt x="859036" y="66080"/>
                  <a:pt x="859036" y="59655"/>
                  <a:pt x="859036" y="49560"/>
                </a:cubicBezTo>
                <a:cubicBezTo>
                  <a:pt x="858118" y="34875"/>
                  <a:pt x="857659" y="24321"/>
                  <a:pt x="857659" y="17897"/>
                </a:cubicBezTo>
                <a:cubicBezTo>
                  <a:pt x="856741" y="11472"/>
                  <a:pt x="856741" y="8260"/>
                  <a:pt x="857659" y="8260"/>
                </a:cubicBezTo>
                <a:cubicBezTo>
                  <a:pt x="858118" y="7342"/>
                  <a:pt x="859265" y="6883"/>
                  <a:pt x="861101" y="6883"/>
                </a:cubicBezTo>
                <a:close/>
                <a:moveTo>
                  <a:pt x="1136433" y="4818"/>
                </a:moveTo>
                <a:cubicBezTo>
                  <a:pt x="1137809" y="4360"/>
                  <a:pt x="1139416" y="4589"/>
                  <a:pt x="1141251" y="5507"/>
                </a:cubicBezTo>
                <a:cubicBezTo>
                  <a:pt x="1144004" y="7342"/>
                  <a:pt x="1150429" y="10554"/>
                  <a:pt x="1160524" y="15143"/>
                </a:cubicBezTo>
                <a:cubicBezTo>
                  <a:pt x="1177044" y="23403"/>
                  <a:pt x="1186222" y="28451"/>
                  <a:pt x="1188057" y="30287"/>
                </a:cubicBezTo>
                <a:cubicBezTo>
                  <a:pt x="1190811" y="32122"/>
                  <a:pt x="1190352" y="34875"/>
                  <a:pt x="1186681" y="38547"/>
                </a:cubicBezTo>
                <a:cubicBezTo>
                  <a:pt x="1183928" y="40382"/>
                  <a:pt x="1177962" y="46807"/>
                  <a:pt x="1168784" y="57820"/>
                </a:cubicBezTo>
                <a:cubicBezTo>
                  <a:pt x="1145840" y="82600"/>
                  <a:pt x="1126108" y="100496"/>
                  <a:pt x="1109588" y="111510"/>
                </a:cubicBezTo>
                <a:lnTo>
                  <a:pt x="1150888" y="108756"/>
                </a:lnTo>
                <a:cubicBezTo>
                  <a:pt x="1150888" y="106921"/>
                  <a:pt x="1151805" y="105085"/>
                  <a:pt x="1153641" y="103250"/>
                </a:cubicBezTo>
                <a:cubicBezTo>
                  <a:pt x="1158230" y="94990"/>
                  <a:pt x="1161901" y="86271"/>
                  <a:pt x="1164654" y="77093"/>
                </a:cubicBezTo>
                <a:cubicBezTo>
                  <a:pt x="1166490" y="73422"/>
                  <a:pt x="1169243" y="72504"/>
                  <a:pt x="1172914" y="74340"/>
                </a:cubicBezTo>
                <a:cubicBezTo>
                  <a:pt x="1184845" y="80764"/>
                  <a:pt x="1199071" y="89024"/>
                  <a:pt x="1215591" y="99120"/>
                </a:cubicBezTo>
                <a:cubicBezTo>
                  <a:pt x="1220180" y="101873"/>
                  <a:pt x="1220180" y="104626"/>
                  <a:pt x="1215591" y="107380"/>
                </a:cubicBezTo>
                <a:cubicBezTo>
                  <a:pt x="1211002" y="111968"/>
                  <a:pt x="1204577" y="118393"/>
                  <a:pt x="1196317" y="126653"/>
                </a:cubicBezTo>
                <a:cubicBezTo>
                  <a:pt x="1167866" y="156939"/>
                  <a:pt x="1145381" y="177589"/>
                  <a:pt x="1128861" y="188603"/>
                </a:cubicBezTo>
                <a:lnTo>
                  <a:pt x="1190811" y="181719"/>
                </a:lnTo>
                <a:lnTo>
                  <a:pt x="1196317" y="195486"/>
                </a:lnTo>
                <a:lnTo>
                  <a:pt x="1121978" y="225772"/>
                </a:lnTo>
                <a:cubicBezTo>
                  <a:pt x="1110965" y="229443"/>
                  <a:pt x="1101328" y="234950"/>
                  <a:pt x="1093068" y="242292"/>
                </a:cubicBezTo>
                <a:lnTo>
                  <a:pt x="1072418" y="194109"/>
                </a:lnTo>
                <a:cubicBezTo>
                  <a:pt x="1088938" y="192274"/>
                  <a:pt x="1100410" y="186767"/>
                  <a:pt x="1106835" y="177589"/>
                </a:cubicBezTo>
                <a:cubicBezTo>
                  <a:pt x="1117848" y="163823"/>
                  <a:pt x="1127026" y="150515"/>
                  <a:pt x="1134368" y="137666"/>
                </a:cubicBezTo>
                <a:lnTo>
                  <a:pt x="1109588" y="145926"/>
                </a:lnTo>
                <a:cubicBezTo>
                  <a:pt x="1096739" y="150515"/>
                  <a:pt x="1087561" y="155104"/>
                  <a:pt x="1082055" y="159693"/>
                </a:cubicBezTo>
                <a:lnTo>
                  <a:pt x="1061405" y="115640"/>
                </a:lnTo>
                <a:cubicBezTo>
                  <a:pt x="1074254" y="112886"/>
                  <a:pt x="1082055" y="108756"/>
                  <a:pt x="1084808" y="103250"/>
                </a:cubicBezTo>
                <a:cubicBezTo>
                  <a:pt x="1094903" y="86730"/>
                  <a:pt x="1107752" y="63785"/>
                  <a:pt x="1123354" y="34417"/>
                </a:cubicBezTo>
                <a:cubicBezTo>
                  <a:pt x="1124272" y="31663"/>
                  <a:pt x="1125649" y="27992"/>
                  <a:pt x="1127484" y="23403"/>
                </a:cubicBezTo>
                <a:cubicBezTo>
                  <a:pt x="1129320" y="19732"/>
                  <a:pt x="1131156" y="14684"/>
                  <a:pt x="1132991" y="8260"/>
                </a:cubicBezTo>
                <a:cubicBezTo>
                  <a:pt x="1133909" y="6424"/>
                  <a:pt x="1135056" y="5277"/>
                  <a:pt x="1136433" y="4818"/>
                </a:cubicBezTo>
                <a:close/>
                <a:moveTo>
                  <a:pt x="143173" y="1377"/>
                </a:moveTo>
                <a:cubicBezTo>
                  <a:pt x="144090" y="459"/>
                  <a:pt x="146385" y="459"/>
                  <a:pt x="150056" y="1377"/>
                </a:cubicBezTo>
                <a:cubicBezTo>
                  <a:pt x="170247" y="6883"/>
                  <a:pt x="187685" y="12849"/>
                  <a:pt x="202369" y="19273"/>
                </a:cubicBezTo>
                <a:cubicBezTo>
                  <a:pt x="205122" y="20191"/>
                  <a:pt x="206040" y="22486"/>
                  <a:pt x="205122" y="26157"/>
                </a:cubicBezTo>
                <a:cubicBezTo>
                  <a:pt x="203287" y="39923"/>
                  <a:pt x="202369" y="56443"/>
                  <a:pt x="202369" y="75716"/>
                </a:cubicBezTo>
                <a:lnTo>
                  <a:pt x="246422" y="74340"/>
                </a:lnTo>
                <a:cubicBezTo>
                  <a:pt x="272120" y="71586"/>
                  <a:pt x="292770" y="69292"/>
                  <a:pt x="308372" y="67456"/>
                </a:cubicBezTo>
                <a:cubicBezTo>
                  <a:pt x="318467" y="75716"/>
                  <a:pt x="325351" y="82600"/>
                  <a:pt x="329022" y="88106"/>
                </a:cubicBezTo>
                <a:cubicBezTo>
                  <a:pt x="331775" y="90860"/>
                  <a:pt x="332693" y="92695"/>
                  <a:pt x="331775" y="93613"/>
                </a:cubicBezTo>
                <a:cubicBezTo>
                  <a:pt x="331775" y="95449"/>
                  <a:pt x="329939" y="96366"/>
                  <a:pt x="326268" y="96366"/>
                </a:cubicBezTo>
                <a:cubicBezTo>
                  <a:pt x="306077" y="96366"/>
                  <a:pt x="284051" y="96366"/>
                  <a:pt x="260189" y="96366"/>
                </a:cubicBezTo>
                <a:lnTo>
                  <a:pt x="213382" y="99120"/>
                </a:lnTo>
                <a:cubicBezTo>
                  <a:pt x="256518" y="158775"/>
                  <a:pt x="301947" y="201910"/>
                  <a:pt x="349672" y="228526"/>
                </a:cubicBezTo>
                <a:lnTo>
                  <a:pt x="348295" y="236786"/>
                </a:lnTo>
                <a:cubicBezTo>
                  <a:pt x="334528" y="246881"/>
                  <a:pt x="319385" y="261566"/>
                  <a:pt x="302865" y="280839"/>
                </a:cubicBezTo>
                <a:cubicBezTo>
                  <a:pt x="299194" y="285428"/>
                  <a:pt x="295523" y="285428"/>
                  <a:pt x="291852" y="280839"/>
                </a:cubicBezTo>
                <a:cubicBezTo>
                  <a:pt x="255141" y="246881"/>
                  <a:pt x="224854" y="188144"/>
                  <a:pt x="200992" y="104626"/>
                </a:cubicBezTo>
                <a:cubicBezTo>
                  <a:pt x="200992" y="149597"/>
                  <a:pt x="200992" y="195027"/>
                  <a:pt x="200992" y="240916"/>
                </a:cubicBezTo>
                <a:cubicBezTo>
                  <a:pt x="204663" y="240916"/>
                  <a:pt x="210170" y="240457"/>
                  <a:pt x="217512" y="239539"/>
                </a:cubicBezTo>
                <a:cubicBezTo>
                  <a:pt x="227608" y="238621"/>
                  <a:pt x="234491" y="237703"/>
                  <a:pt x="238162" y="236786"/>
                </a:cubicBezTo>
                <a:cubicBezTo>
                  <a:pt x="247340" y="245963"/>
                  <a:pt x="253305" y="252388"/>
                  <a:pt x="256059" y="256059"/>
                </a:cubicBezTo>
                <a:cubicBezTo>
                  <a:pt x="257894" y="257894"/>
                  <a:pt x="258812" y="259730"/>
                  <a:pt x="258812" y="261566"/>
                </a:cubicBezTo>
                <a:cubicBezTo>
                  <a:pt x="257894" y="262483"/>
                  <a:pt x="256059" y="262942"/>
                  <a:pt x="253305" y="262942"/>
                </a:cubicBezTo>
                <a:cubicBezTo>
                  <a:pt x="229443" y="262942"/>
                  <a:pt x="212464" y="263401"/>
                  <a:pt x="202369" y="264319"/>
                </a:cubicBezTo>
                <a:lnTo>
                  <a:pt x="200992" y="264319"/>
                </a:lnTo>
                <a:cubicBezTo>
                  <a:pt x="200992" y="279921"/>
                  <a:pt x="200992" y="295064"/>
                  <a:pt x="200992" y="309749"/>
                </a:cubicBezTo>
                <a:cubicBezTo>
                  <a:pt x="201910" y="317091"/>
                  <a:pt x="199616" y="321680"/>
                  <a:pt x="194109" y="323515"/>
                </a:cubicBezTo>
                <a:cubicBezTo>
                  <a:pt x="178507" y="329022"/>
                  <a:pt x="161987" y="333611"/>
                  <a:pt x="144549" y="337282"/>
                </a:cubicBezTo>
                <a:cubicBezTo>
                  <a:pt x="141796" y="338200"/>
                  <a:pt x="139960" y="338200"/>
                  <a:pt x="139043" y="337282"/>
                </a:cubicBezTo>
                <a:cubicBezTo>
                  <a:pt x="138125" y="337282"/>
                  <a:pt x="137666" y="335446"/>
                  <a:pt x="137666" y="331775"/>
                </a:cubicBezTo>
                <a:cubicBezTo>
                  <a:pt x="138584" y="324433"/>
                  <a:pt x="139043" y="313879"/>
                  <a:pt x="139043" y="300112"/>
                </a:cubicBezTo>
                <a:cubicBezTo>
                  <a:pt x="139960" y="285428"/>
                  <a:pt x="140419" y="274414"/>
                  <a:pt x="140419" y="267072"/>
                </a:cubicBezTo>
                <a:lnTo>
                  <a:pt x="128029" y="267072"/>
                </a:lnTo>
                <a:cubicBezTo>
                  <a:pt x="111509" y="268908"/>
                  <a:pt x="99578" y="269826"/>
                  <a:pt x="92236" y="269826"/>
                </a:cubicBezTo>
                <a:lnTo>
                  <a:pt x="74340" y="245046"/>
                </a:lnTo>
                <a:cubicBezTo>
                  <a:pt x="92695" y="245046"/>
                  <a:pt x="108297" y="244587"/>
                  <a:pt x="121146" y="243669"/>
                </a:cubicBezTo>
                <a:lnTo>
                  <a:pt x="140419" y="243669"/>
                </a:lnTo>
                <a:cubicBezTo>
                  <a:pt x="141337" y="217971"/>
                  <a:pt x="141796" y="192733"/>
                  <a:pt x="141796" y="167953"/>
                </a:cubicBezTo>
                <a:cubicBezTo>
                  <a:pt x="106003" y="221183"/>
                  <a:pt x="60114" y="262483"/>
                  <a:pt x="4130" y="291852"/>
                </a:cubicBezTo>
                <a:lnTo>
                  <a:pt x="0" y="284969"/>
                </a:lnTo>
                <a:cubicBezTo>
                  <a:pt x="47724" y="229902"/>
                  <a:pt x="85812" y="169329"/>
                  <a:pt x="114263" y="103250"/>
                </a:cubicBezTo>
                <a:lnTo>
                  <a:pt x="83976" y="104626"/>
                </a:lnTo>
                <a:cubicBezTo>
                  <a:pt x="66538" y="105544"/>
                  <a:pt x="51395" y="106462"/>
                  <a:pt x="38546" y="107380"/>
                </a:cubicBezTo>
                <a:lnTo>
                  <a:pt x="17897" y="81223"/>
                </a:lnTo>
                <a:cubicBezTo>
                  <a:pt x="26156" y="82141"/>
                  <a:pt x="42218" y="82141"/>
                  <a:pt x="66080" y="81223"/>
                </a:cubicBezTo>
                <a:cubicBezTo>
                  <a:pt x="71586" y="81223"/>
                  <a:pt x="75257" y="81223"/>
                  <a:pt x="77093" y="81223"/>
                </a:cubicBezTo>
                <a:lnTo>
                  <a:pt x="143173" y="78470"/>
                </a:lnTo>
                <a:cubicBezTo>
                  <a:pt x="143173" y="55525"/>
                  <a:pt x="142714" y="32581"/>
                  <a:pt x="141796" y="9637"/>
                </a:cubicBezTo>
                <a:cubicBezTo>
                  <a:pt x="141796" y="5048"/>
                  <a:pt x="142255" y="2295"/>
                  <a:pt x="143173" y="1377"/>
                </a:cubicBezTo>
                <a:close/>
                <a:moveTo>
                  <a:pt x="488714" y="0"/>
                </a:moveTo>
                <a:cubicBezTo>
                  <a:pt x="522672" y="1836"/>
                  <a:pt x="545616" y="6425"/>
                  <a:pt x="557547" y="13767"/>
                </a:cubicBezTo>
                <a:cubicBezTo>
                  <a:pt x="565807" y="17438"/>
                  <a:pt x="567184" y="22944"/>
                  <a:pt x="561677" y="30287"/>
                </a:cubicBezTo>
                <a:cubicBezTo>
                  <a:pt x="558924" y="33040"/>
                  <a:pt x="555712" y="35793"/>
                  <a:pt x="552041" y="38547"/>
                </a:cubicBezTo>
                <a:lnTo>
                  <a:pt x="593340" y="37170"/>
                </a:lnTo>
                <a:cubicBezTo>
                  <a:pt x="611696" y="35334"/>
                  <a:pt x="627757" y="33040"/>
                  <a:pt x="641524" y="30287"/>
                </a:cubicBezTo>
                <a:cubicBezTo>
                  <a:pt x="644277" y="32122"/>
                  <a:pt x="648407" y="35793"/>
                  <a:pt x="653913" y="41300"/>
                </a:cubicBezTo>
                <a:cubicBezTo>
                  <a:pt x="658502" y="45889"/>
                  <a:pt x="661715" y="49101"/>
                  <a:pt x="663550" y="50937"/>
                </a:cubicBezTo>
                <a:cubicBezTo>
                  <a:pt x="666303" y="53690"/>
                  <a:pt x="667221" y="55525"/>
                  <a:pt x="666303" y="56443"/>
                </a:cubicBezTo>
                <a:cubicBezTo>
                  <a:pt x="665386" y="57361"/>
                  <a:pt x="662632" y="57820"/>
                  <a:pt x="658043" y="57820"/>
                </a:cubicBezTo>
                <a:cubicBezTo>
                  <a:pt x="654372" y="57820"/>
                  <a:pt x="647030" y="57820"/>
                  <a:pt x="636017" y="57820"/>
                </a:cubicBezTo>
                <a:cubicBezTo>
                  <a:pt x="619497" y="58738"/>
                  <a:pt x="608025" y="59196"/>
                  <a:pt x="601600" y="59196"/>
                </a:cubicBezTo>
                <a:cubicBezTo>
                  <a:pt x="603436" y="61032"/>
                  <a:pt x="606189" y="62868"/>
                  <a:pt x="609860" y="64703"/>
                </a:cubicBezTo>
                <a:cubicBezTo>
                  <a:pt x="612614" y="66539"/>
                  <a:pt x="615367" y="68374"/>
                  <a:pt x="618120" y="70210"/>
                </a:cubicBezTo>
                <a:cubicBezTo>
                  <a:pt x="619956" y="71128"/>
                  <a:pt x="620874" y="72504"/>
                  <a:pt x="620874" y="74340"/>
                </a:cubicBezTo>
                <a:cubicBezTo>
                  <a:pt x="619956" y="75258"/>
                  <a:pt x="618579" y="76175"/>
                  <a:pt x="616744" y="77093"/>
                </a:cubicBezTo>
                <a:cubicBezTo>
                  <a:pt x="614908" y="78011"/>
                  <a:pt x="611696" y="79387"/>
                  <a:pt x="607107" y="81223"/>
                </a:cubicBezTo>
                <a:cubicBezTo>
                  <a:pt x="603436" y="83059"/>
                  <a:pt x="600224" y="84435"/>
                  <a:pt x="597470" y="85353"/>
                </a:cubicBezTo>
                <a:cubicBezTo>
                  <a:pt x="593799" y="88106"/>
                  <a:pt x="589669" y="89942"/>
                  <a:pt x="585080" y="90860"/>
                </a:cubicBezTo>
                <a:lnTo>
                  <a:pt x="619497" y="89483"/>
                </a:lnTo>
                <a:cubicBezTo>
                  <a:pt x="620415" y="89483"/>
                  <a:pt x="622250" y="89483"/>
                  <a:pt x="625004" y="89483"/>
                </a:cubicBezTo>
                <a:cubicBezTo>
                  <a:pt x="647948" y="87647"/>
                  <a:pt x="664009" y="85353"/>
                  <a:pt x="673187" y="82600"/>
                </a:cubicBezTo>
                <a:cubicBezTo>
                  <a:pt x="685118" y="94531"/>
                  <a:pt x="692001" y="101873"/>
                  <a:pt x="693837" y="104626"/>
                </a:cubicBezTo>
                <a:cubicBezTo>
                  <a:pt x="695672" y="107380"/>
                  <a:pt x="696590" y="109215"/>
                  <a:pt x="696590" y="110133"/>
                </a:cubicBezTo>
                <a:cubicBezTo>
                  <a:pt x="695672" y="111051"/>
                  <a:pt x="693378" y="111510"/>
                  <a:pt x="689707" y="111510"/>
                </a:cubicBezTo>
                <a:cubicBezTo>
                  <a:pt x="669516" y="111510"/>
                  <a:pt x="648866" y="111968"/>
                  <a:pt x="627757" y="112886"/>
                </a:cubicBezTo>
                <a:lnTo>
                  <a:pt x="598847" y="114263"/>
                </a:lnTo>
                <a:lnTo>
                  <a:pt x="600224" y="114263"/>
                </a:lnTo>
                <a:cubicBezTo>
                  <a:pt x="608484" y="118852"/>
                  <a:pt x="621791" y="126653"/>
                  <a:pt x="640147" y="137666"/>
                </a:cubicBezTo>
                <a:cubicBezTo>
                  <a:pt x="642900" y="139502"/>
                  <a:pt x="644736" y="140878"/>
                  <a:pt x="645654" y="141796"/>
                </a:cubicBezTo>
                <a:cubicBezTo>
                  <a:pt x="650242" y="144549"/>
                  <a:pt x="652537" y="146844"/>
                  <a:pt x="652537" y="148679"/>
                </a:cubicBezTo>
                <a:cubicBezTo>
                  <a:pt x="652537" y="150515"/>
                  <a:pt x="650701" y="152350"/>
                  <a:pt x="647030" y="154186"/>
                </a:cubicBezTo>
                <a:cubicBezTo>
                  <a:pt x="643359" y="155104"/>
                  <a:pt x="641524" y="157857"/>
                  <a:pt x="641524" y="162446"/>
                </a:cubicBezTo>
                <a:cubicBezTo>
                  <a:pt x="640606" y="170706"/>
                  <a:pt x="640147" y="186308"/>
                  <a:pt x="640147" y="209252"/>
                </a:cubicBezTo>
                <a:cubicBezTo>
                  <a:pt x="640147" y="214759"/>
                  <a:pt x="638311" y="218889"/>
                  <a:pt x="634640" y="221642"/>
                </a:cubicBezTo>
                <a:cubicBezTo>
                  <a:pt x="621791" y="227149"/>
                  <a:pt x="608484" y="231738"/>
                  <a:pt x="594717" y="235409"/>
                </a:cubicBezTo>
                <a:cubicBezTo>
                  <a:pt x="587375" y="238162"/>
                  <a:pt x="583704" y="235868"/>
                  <a:pt x="583704" y="228526"/>
                </a:cubicBezTo>
                <a:lnTo>
                  <a:pt x="583704" y="224396"/>
                </a:lnTo>
                <a:cubicBezTo>
                  <a:pt x="574526" y="224396"/>
                  <a:pt x="563513" y="224855"/>
                  <a:pt x="550664" y="225772"/>
                </a:cubicBezTo>
                <a:cubicBezTo>
                  <a:pt x="550664" y="225772"/>
                  <a:pt x="551582" y="226231"/>
                  <a:pt x="553417" y="227149"/>
                </a:cubicBezTo>
                <a:cubicBezTo>
                  <a:pt x="556171" y="228067"/>
                  <a:pt x="557088" y="229443"/>
                  <a:pt x="556171" y="231279"/>
                </a:cubicBezTo>
                <a:cubicBezTo>
                  <a:pt x="556171" y="236786"/>
                  <a:pt x="556171" y="242292"/>
                  <a:pt x="556171" y="247799"/>
                </a:cubicBezTo>
                <a:lnTo>
                  <a:pt x="607107" y="245046"/>
                </a:lnTo>
                <a:cubicBezTo>
                  <a:pt x="630969" y="245046"/>
                  <a:pt x="655290" y="243210"/>
                  <a:pt x="680070" y="239539"/>
                </a:cubicBezTo>
                <a:cubicBezTo>
                  <a:pt x="683741" y="243210"/>
                  <a:pt x="689707" y="250552"/>
                  <a:pt x="697967" y="261566"/>
                </a:cubicBezTo>
                <a:cubicBezTo>
                  <a:pt x="699802" y="264319"/>
                  <a:pt x="700720" y="266154"/>
                  <a:pt x="700720" y="267072"/>
                </a:cubicBezTo>
                <a:cubicBezTo>
                  <a:pt x="699802" y="267990"/>
                  <a:pt x="697967" y="268449"/>
                  <a:pt x="695213" y="268449"/>
                </a:cubicBezTo>
                <a:cubicBezTo>
                  <a:pt x="658502" y="268449"/>
                  <a:pt x="632346" y="268908"/>
                  <a:pt x="616744" y="269826"/>
                </a:cubicBezTo>
                <a:lnTo>
                  <a:pt x="556171" y="271202"/>
                </a:lnTo>
                <a:lnTo>
                  <a:pt x="556171" y="315255"/>
                </a:lnTo>
                <a:cubicBezTo>
                  <a:pt x="557088" y="320762"/>
                  <a:pt x="554794" y="323974"/>
                  <a:pt x="549287" y="324892"/>
                </a:cubicBezTo>
                <a:cubicBezTo>
                  <a:pt x="533685" y="329481"/>
                  <a:pt x="516706" y="332693"/>
                  <a:pt x="498351" y="334529"/>
                </a:cubicBezTo>
                <a:cubicBezTo>
                  <a:pt x="494680" y="335446"/>
                  <a:pt x="492844" y="333611"/>
                  <a:pt x="492844" y="329022"/>
                </a:cubicBezTo>
                <a:cubicBezTo>
                  <a:pt x="493762" y="322598"/>
                  <a:pt x="494221" y="303783"/>
                  <a:pt x="494221" y="272579"/>
                </a:cubicBezTo>
                <a:lnTo>
                  <a:pt x="426765" y="275332"/>
                </a:lnTo>
                <a:cubicBezTo>
                  <a:pt x="414834" y="275332"/>
                  <a:pt x="397855" y="276250"/>
                  <a:pt x="375828" y="278085"/>
                </a:cubicBezTo>
                <a:lnTo>
                  <a:pt x="359308" y="253306"/>
                </a:lnTo>
                <a:cubicBezTo>
                  <a:pt x="394184" y="253306"/>
                  <a:pt x="415292" y="252847"/>
                  <a:pt x="422635" y="251929"/>
                </a:cubicBezTo>
                <a:lnTo>
                  <a:pt x="494221" y="250552"/>
                </a:lnTo>
                <a:lnTo>
                  <a:pt x="494221" y="227149"/>
                </a:lnTo>
                <a:lnTo>
                  <a:pt x="466688" y="228526"/>
                </a:lnTo>
                <a:cubicBezTo>
                  <a:pt x="466688" y="229443"/>
                  <a:pt x="464852" y="230820"/>
                  <a:pt x="461181" y="232656"/>
                </a:cubicBezTo>
                <a:cubicBezTo>
                  <a:pt x="451086" y="237245"/>
                  <a:pt x="435942" y="241375"/>
                  <a:pt x="415751" y="245046"/>
                </a:cubicBezTo>
                <a:cubicBezTo>
                  <a:pt x="412080" y="246881"/>
                  <a:pt x="410245" y="244587"/>
                  <a:pt x="410245" y="238162"/>
                </a:cubicBezTo>
                <a:cubicBezTo>
                  <a:pt x="411162" y="227149"/>
                  <a:pt x="411621" y="203287"/>
                  <a:pt x="411621" y="166576"/>
                </a:cubicBezTo>
                <a:cubicBezTo>
                  <a:pt x="411621" y="155563"/>
                  <a:pt x="411621" y="143173"/>
                  <a:pt x="411621" y="129406"/>
                </a:cubicBezTo>
                <a:cubicBezTo>
                  <a:pt x="411621" y="124817"/>
                  <a:pt x="412080" y="122523"/>
                  <a:pt x="412998" y="122523"/>
                </a:cubicBezTo>
                <a:cubicBezTo>
                  <a:pt x="402902" y="122523"/>
                  <a:pt x="391430" y="123441"/>
                  <a:pt x="378581" y="125276"/>
                </a:cubicBezTo>
                <a:lnTo>
                  <a:pt x="357932" y="99120"/>
                </a:lnTo>
                <a:cubicBezTo>
                  <a:pt x="382711" y="99120"/>
                  <a:pt x="403820" y="99120"/>
                  <a:pt x="421258" y="99120"/>
                </a:cubicBezTo>
                <a:lnTo>
                  <a:pt x="459804" y="96366"/>
                </a:lnTo>
                <a:cubicBezTo>
                  <a:pt x="457051" y="90860"/>
                  <a:pt x="451086" y="81223"/>
                  <a:pt x="441908" y="67456"/>
                </a:cubicBezTo>
                <a:cubicBezTo>
                  <a:pt x="438237" y="68374"/>
                  <a:pt x="431812" y="68833"/>
                  <a:pt x="422635" y="68833"/>
                </a:cubicBezTo>
                <a:cubicBezTo>
                  <a:pt x="412539" y="69751"/>
                  <a:pt x="405656" y="70210"/>
                  <a:pt x="401985" y="70210"/>
                </a:cubicBezTo>
                <a:lnTo>
                  <a:pt x="382711" y="46807"/>
                </a:lnTo>
                <a:cubicBezTo>
                  <a:pt x="390971" y="46807"/>
                  <a:pt x="402902" y="46348"/>
                  <a:pt x="418505" y="45430"/>
                </a:cubicBezTo>
                <a:cubicBezTo>
                  <a:pt x="429518" y="45430"/>
                  <a:pt x="436860" y="45430"/>
                  <a:pt x="440531" y="45430"/>
                </a:cubicBezTo>
                <a:lnTo>
                  <a:pt x="506611" y="41300"/>
                </a:lnTo>
                <a:cubicBezTo>
                  <a:pt x="502940" y="33958"/>
                  <a:pt x="494680" y="22027"/>
                  <a:pt x="481831" y="5507"/>
                </a:cubicBezTo>
                <a:close/>
              </a:path>
            </a:pathLst>
          </a:custGeom>
          <a:solidFill>
            <a:srgbClr val="007684"/>
          </a:soli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algn="ctr"/>
            <a:endParaRPr lang="zh-CN" altLang="en-US" sz="2800" dirty="0">
              <a:solidFill>
                <a:srgbClr val="007684"/>
              </a:solidFill>
              <a:latin typeface="方正颜宋简体_大" panose="02000000000000000000" pitchFamily="2" charset="-122"/>
              <a:ea typeface="方正颜宋简体_大" panose="02000000000000000000" pitchFamily="2" charset="-122"/>
              <a:cs typeface="方正颜宋简体_大" panose="02000000000000000000" pitchFamily="2"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a:gsLst>
            <a:gs pos="0">
              <a:srgbClr val="00ABA5"/>
            </a:gs>
            <a:gs pos="67000">
              <a:srgbClr val="007684"/>
            </a:gs>
          </a:gsLst>
          <a:lin ang="3600000" scaled="0"/>
        </a:grad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3" cstate="print">
            <a:extLst>
              <a:ext uri="{28A0092B-C50C-407E-A947-70E740481C1C}">
                <a14:useLocalDpi xmlns:a14="http://schemas.microsoft.com/office/drawing/2010/main" val="0"/>
              </a:ext>
            </a:extLst>
          </a:blip>
          <a:srcRect l="20226" t="32053" r="20333"/>
          <a:stretch>
            <a:fillRect/>
          </a:stretch>
        </p:blipFill>
        <p:spPr>
          <a:xfrm>
            <a:off x="-38911" y="-77822"/>
            <a:ext cx="7247108" cy="3570513"/>
          </a:xfrm>
          <a:prstGeom prst="rect">
            <a:avLst/>
          </a:prstGeom>
        </p:spPr>
      </p:pic>
      <p:pic>
        <p:nvPicPr>
          <p:cNvPr id="3" name="图片 2"/>
          <p:cNvPicPr>
            <a:picLocks noChangeAspect="1"/>
          </p:cNvPicPr>
          <p:nvPr/>
        </p:nvPicPr>
        <p:blipFill rotWithShape="1">
          <a:blip r:embed="rId4" cstate="print">
            <a:extLst>
              <a:ext uri="{28A0092B-C50C-407E-A947-70E740481C1C}">
                <a14:useLocalDpi xmlns:a14="http://schemas.microsoft.com/office/drawing/2010/main" val="0"/>
              </a:ext>
            </a:extLst>
          </a:blip>
          <a:srcRect t="54756" r="67172"/>
          <a:stretch>
            <a:fillRect/>
          </a:stretch>
        </p:blipFill>
        <p:spPr>
          <a:xfrm>
            <a:off x="8244776" y="-48638"/>
            <a:ext cx="4002347" cy="2377520"/>
          </a:xfrm>
          <a:prstGeom prst="rect">
            <a:avLst/>
          </a:prstGeom>
        </p:spPr>
      </p:pic>
      <p:pic>
        <p:nvPicPr>
          <p:cNvPr id="4" name="图片 3"/>
          <p:cNvPicPr>
            <a:picLocks noChangeAspect="1"/>
          </p:cNvPicPr>
          <p:nvPr/>
        </p:nvPicPr>
        <p:blipFill rotWithShape="1">
          <a:blip r:embed="rId5" cstate="print">
            <a:extLst>
              <a:ext uri="{28A0092B-C50C-407E-A947-70E740481C1C}">
                <a14:useLocalDpi xmlns:a14="http://schemas.microsoft.com/office/drawing/2010/main" val="0"/>
              </a:ext>
            </a:extLst>
          </a:blip>
          <a:srcRect l="24826" b="55447"/>
          <a:stretch>
            <a:fillRect/>
          </a:stretch>
        </p:blipFill>
        <p:spPr>
          <a:xfrm>
            <a:off x="-24384" y="4587109"/>
            <a:ext cx="9165288" cy="2546903"/>
          </a:xfrm>
          <a:prstGeom prst="rect">
            <a:avLst/>
          </a:prstGeom>
        </p:spPr>
      </p:pic>
      <p:grpSp>
        <p:nvGrpSpPr>
          <p:cNvPr id="14" name="组合 13"/>
          <p:cNvGrpSpPr/>
          <p:nvPr/>
        </p:nvGrpSpPr>
        <p:grpSpPr>
          <a:xfrm>
            <a:off x="-875295" y="-875664"/>
            <a:ext cx="2974038" cy="2745105"/>
            <a:chOff x="6175344" y="342254"/>
            <a:chExt cx="7829785" cy="7227071"/>
          </a:xfrm>
        </p:grpSpPr>
        <p:sp>
          <p:nvSpPr>
            <p:cNvPr id="15" name="六边形 14"/>
            <p:cNvSpPr/>
            <p:nvPr/>
          </p:nvSpPr>
          <p:spPr>
            <a:xfrm rot="5400000">
              <a:off x="5847446" y="670152"/>
              <a:ext cx="7227071" cy="6571275"/>
            </a:xfrm>
            <a:prstGeom prst="hexagon">
              <a:avLst>
                <a:gd name="adj" fmla="val 30493"/>
                <a:gd name="vf" fmla="val 115470"/>
              </a:avLst>
            </a:prstGeom>
            <a:gradFill>
              <a:gsLst>
                <a:gs pos="56000">
                  <a:srgbClr val="016773"/>
                </a:gs>
                <a:gs pos="84000">
                  <a:srgbClr val="007684"/>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平行四边形 15"/>
            <p:cNvSpPr/>
            <p:nvPr/>
          </p:nvSpPr>
          <p:spPr>
            <a:xfrm rot="19714174">
              <a:off x="8276456" y="3241383"/>
              <a:ext cx="5728673" cy="3087560"/>
            </a:xfrm>
            <a:prstGeom prst="parallelogram">
              <a:avLst>
                <a:gd name="adj" fmla="val 61032"/>
              </a:avLst>
            </a:prstGeom>
            <a:gradFill>
              <a:gsLst>
                <a:gs pos="0">
                  <a:srgbClr val="00ABA5"/>
                </a:gs>
                <a:gs pos="65000">
                  <a:srgbClr val="0093A2"/>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7" name="组合 16"/>
          <p:cNvGrpSpPr/>
          <p:nvPr/>
        </p:nvGrpSpPr>
        <p:grpSpPr>
          <a:xfrm>
            <a:off x="1259840" y="635784"/>
            <a:ext cx="823697" cy="760292"/>
            <a:chOff x="6175344" y="342254"/>
            <a:chExt cx="7829785" cy="7227071"/>
          </a:xfrm>
        </p:grpSpPr>
        <p:sp>
          <p:nvSpPr>
            <p:cNvPr id="18" name="六边形 17"/>
            <p:cNvSpPr/>
            <p:nvPr/>
          </p:nvSpPr>
          <p:spPr>
            <a:xfrm rot="5400000">
              <a:off x="5847446" y="670152"/>
              <a:ext cx="7227071" cy="6571275"/>
            </a:xfrm>
            <a:prstGeom prst="hexagon">
              <a:avLst>
                <a:gd name="adj" fmla="val 30493"/>
                <a:gd name="vf" fmla="val 115470"/>
              </a:avLst>
            </a:prstGeom>
            <a:gradFill>
              <a:gsLst>
                <a:gs pos="56000">
                  <a:srgbClr val="016773"/>
                </a:gs>
                <a:gs pos="84000">
                  <a:srgbClr val="007684"/>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平行四边形 18"/>
            <p:cNvSpPr/>
            <p:nvPr/>
          </p:nvSpPr>
          <p:spPr>
            <a:xfrm rot="19714174">
              <a:off x="8276456" y="3241383"/>
              <a:ext cx="5728673" cy="3087560"/>
            </a:xfrm>
            <a:prstGeom prst="parallelogram">
              <a:avLst>
                <a:gd name="adj" fmla="val 61032"/>
              </a:avLst>
            </a:prstGeom>
            <a:gradFill>
              <a:gsLst>
                <a:gs pos="0">
                  <a:srgbClr val="00ABA5"/>
                </a:gs>
                <a:gs pos="65000">
                  <a:srgbClr val="0093A2"/>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2" name="矩形: 圆角 7"/>
          <p:cNvSpPr/>
          <p:nvPr/>
        </p:nvSpPr>
        <p:spPr>
          <a:xfrm>
            <a:off x="2421652" y="2038221"/>
            <a:ext cx="7054775" cy="3118500"/>
          </a:xfrm>
          <a:prstGeom prst="roundRect">
            <a:avLst>
              <a:gd name="adj" fmla="val 0"/>
            </a:avLst>
          </a:prstGeom>
          <a:solidFill>
            <a:schemeClr val="tx1">
              <a:lumMod val="95000"/>
              <a:lumOff val="5000"/>
              <a:alpha val="5000"/>
            </a:schemeClr>
          </a:solidFill>
          <a:ln>
            <a:solidFill>
              <a:schemeClr val="bg1"/>
            </a:solidFill>
          </a:ln>
          <a:effectLst>
            <a:outerShdw blurRad="1524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37" name="组合 36"/>
          <p:cNvGrpSpPr/>
          <p:nvPr/>
        </p:nvGrpSpPr>
        <p:grpSpPr>
          <a:xfrm>
            <a:off x="7558543" y="954064"/>
            <a:ext cx="5262302" cy="5007863"/>
            <a:chOff x="6175345" y="153244"/>
            <a:chExt cx="7792878" cy="7416082"/>
          </a:xfrm>
        </p:grpSpPr>
        <p:grpSp>
          <p:nvGrpSpPr>
            <p:cNvPr id="32" name="组合 31"/>
            <p:cNvGrpSpPr/>
            <p:nvPr/>
          </p:nvGrpSpPr>
          <p:grpSpPr>
            <a:xfrm>
              <a:off x="6175345" y="342257"/>
              <a:ext cx="7792878" cy="7227069"/>
              <a:chOff x="5983104" y="1708488"/>
              <a:chExt cx="4080721" cy="3784437"/>
            </a:xfrm>
          </p:grpSpPr>
          <p:sp>
            <p:nvSpPr>
              <p:cNvPr id="33" name="六边形 32"/>
              <p:cNvSpPr/>
              <p:nvPr/>
            </p:nvSpPr>
            <p:spPr>
              <a:xfrm rot="5400000">
                <a:off x="5811401" y="1880191"/>
                <a:ext cx="3784437" cy="3441032"/>
              </a:xfrm>
              <a:prstGeom prst="hexagon">
                <a:avLst>
                  <a:gd name="adj" fmla="val 30493"/>
                  <a:gd name="vf" fmla="val 115470"/>
                </a:avLst>
              </a:prstGeom>
              <a:gradFill>
                <a:gsLst>
                  <a:gs pos="77000">
                    <a:srgbClr val="016773"/>
                  </a:gs>
                  <a:gs pos="100000">
                    <a:srgbClr val="007684"/>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平行四边形 33"/>
              <p:cNvSpPr/>
              <p:nvPr/>
            </p:nvSpPr>
            <p:spPr>
              <a:xfrm rot="19714174">
                <a:off x="7064019" y="3212601"/>
                <a:ext cx="2999806" cy="1616793"/>
              </a:xfrm>
              <a:prstGeom prst="parallelogram">
                <a:avLst>
                  <a:gd name="adj" fmla="val 61032"/>
                </a:avLst>
              </a:prstGeom>
              <a:solidFill>
                <a:srgbClr val="00AB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6" name="文本框 35"/>
            <p:cNvSpPr txBox="1"/>
            <p:nvPr/>
          </p:nvSpPr>
          <p:spPr>
            <a:xfrm rot="1849986">
              <a:off x="8151150" y="153244"/>
              <a:ext cx="4944370" cy="2163608"/>
            </a:xfrm>
            <a:prstGeom prst="rect">
              <a:avLst/>
            </a:prstGeom>
            <a:noFill/>
          </p:spPr>
          <p:txBody>
            <a:bodyPr wrap="square" rtlCol="0">
              <a:noAutofit/>
              <a:scene3d>
                <a:camera prst="isometricTopUp">
                  <a:rot lat="19176265" lon="2388000" rev="19890000"/>
                </a:camera>
                <a:lightRig rig="threePt" dir="t"/>
              </a:scene3d>
            </a:bodyPr>
            <a:lstStyle/>
            <a:p>
              <a:pPr algn="ctr"/>
              <a:r>
                <a:rPr lang="en-US" altLang="zh-CN" sz="11500" b="1" dirty="0">
                  <a:gradFill>
                    <a:gsLst>
                      <a:gs pos="30000">
                        <a:srgbClr val="007684"/>
                      </a:gs>
                      <a:gs pos="83000">
                        <a:srgbClr val="016773"/>
                      </a:gs>
                    </a:gsLst>
                    <a:lin ang="5400000" scaled="0"/>
                  </a:gradFill>
                  <a:latin typeface="Bauhaus 93" panose="04030905020B02020C02" pitchFamily="82" charset="0"/>
                  <a:ea typeface="Segoe UI Black" panose="020B0A02040204020203" pitchFamily="34" charset="0"/>
                </a:rPr>
                <a:t>101</a:t>
              </a:r>
              <a:endParaRPr lang="zh-CN" altLang="en-US" sz="11500" b="1" dirty="0">
                <a:gradFill>
                  <a:gsLst>
                    <a:gs pos="30000">
                      <a:srgbClr val="007684"/>
                    </a:gs>
                    <a:gs pos="83000">
                      <a:srgbClr val="016773"/>
                    </a:gs>
                  </a:gsLst>
                  <a:lin ang="5400000" scaled="0"/>
                </a:gradFill>
                <a:latin typeface="Bauhaus 93" panose="04030905020B02020C02" pitchFamily="82" charset="0"/>
              </a:endParaRPr>
            </a:p>
          </p:txBody>
        </p:sp>
      </p:grpSp>
      <p:grpSp>
        <p:nvGrpSpPr>
          <p:cNvPr id="23" name="组合 22"/>
          <p:cNvGrpSpPr/>
          <p:nvPr/>
        </p:nvGrpSpPr>
        <p:grpSpPr>
          <a:xfrm>
            <a:off x="3774000" y="4177005"/>
            <a:ext cx="4644000" cy="124808"/>
            <a:chOff x="3774000" y="4177005"/>
            <a:chExt cx="4644000" cy="124808"/>
          </a:xfrm>
        </p:grpSpPr>
        <p:pic>
          <p:nvPicPr>
            <p:cNvPr id="24" name="图片 23"/>
            <p:cNvPicPr>
              <a:picLocks noChangeAspect="1" noChangeArrowheads="1"/>
            </p:cNvPicPr>
            <p:nvPr/>
          </p:nvPicPr>
          <p:blipFill>
            <a:blip r:embed="rId6">
              <a:biLevel thresh="50000"/>
              <a:grayscl/>
              <a:extLst>
                <a:ext uri="{28A0092B-C50C-407E-A947-70E740481C1C}">
                  <a14:useLocalDpi xmlns:a14="http://schemas.microsoft.com/office/drawing/2010/main" val="0"/>
                </a:ext>
              </a:extLst>
            </a:blip>
            <a:srcRect l="88019" t="22713" r="2956" b="25211"/>
            <a:stretch>
              <a:fillRect/>
            </a:stretch>
          </p:blipFill>
          <p:spPr bwMode="auto">
            <a:xfrm rot="5400000">
              <a:off x="6033596" y="1917409"/>
              <a:ext cx="124808" cy="464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pic>
        <p:cxnSp>
          <p:nvCxnSpPr>
            <p:cNvPr id="25" name="直接连接符 24"/>
            <p:cNvCxnSpPr/>
            <p:nvPr/>
          </p:nvCxnSpPr>
          <p:spPr>
            <a:xfrm>
              <a:off x="3936000" y="4177005"/>
              <a:ext cx="4320000" cy="0"/>
            </a:xfrm>
            <a:prstGeom prst="line">
              <a:avLst/>
            </a:prstGeom>
            <a:ln w="12700">
              <a:gradFill>
                <a:gsLst>
                  <a:gs pos="0">
                    <a:schemeClr val="accent1">
                      <a:lumMod val="5000"/>
                      <a:lumOff val="95000"/>
                      <a:alpha val="0"/>
                    </a:schemeClr>
                  </a:gs>
                  <a:gs pos="69000">
                    <a:schemeClr val="bg1"/>
                  </a:gs>
                  <a:gs pos="100000">
                    <a:schemeClr val="bg1">
                      <a:alpha val="0"/>
                    </a:schemeClr>
                  </a:gs>
                  <a:gs pos="40000">
                    <a:schemeClr val="bg1"/>
                  </a:gs>
                </a:gsLst>
                <a:lin ang="0" scaled="0"/>
              </a:gradFill>
            </a:ln>
          </p:spPr>
          <p:style>
            <a:lnRef idx="1">
              <a:schemeClr val="accent1"/>
            </a:lnRef>
            <a:fillRef idx="0">
              <a:schemeClr val="accent1"/>
            </a:fillRef>
            <a:effectRef idx="0">
              <a:schemeClr val="accent1"/>
            </a:effectRef>
            <a:fontRef idx="minor">
              <a:schemeClr val="tx1"/>
            </a:fontRef>
          </p:style>
        </p:cxnSp>
      </p:grpSp>
      <p:grpSp>
        <p:nvGrpSpPr>
          <p:cNvPr id="5" name="组合 4"/>
          <p:cNvGrpSpPr/>
          <p:nvPr/>
        </p:nvGrpSpPr>
        <p:grpSpPr>
          <a:xfrm>
            <a:off x="890173" y="4315438"/>
            <a:ext cx="2268815" cy="2101347"/>
            <a:chOff x="6175344" y="342254"/>
            <a:chExt cx="7803037" cy="7227071"/>
          </a:xfrm>
        </p:grpSpPr>
        <p:sp>
          <p:nvSpPr>
            <p:cNvPr id="6" name="六边形 5"/>
            <p:cNvSpPr/>
            <p:nvPr/>
          </p:nvSpPr>
          <p:spPr>
            <a:xfrm rot="5400000">
              <a:off x="5847446" y="670152"/>
              <a:ext cx="7227071" cy="6571275"/>
            </a:xfrm>
            <a:prstGeom prst="hexagon">
              <a:avLst>
                <a:gd name="adj" fmla="val 30493"/>
                <a:gd name="vf" fmla="val 115470"/>
              </a:avLst>
            </a:prstGeom>
            <a:gradFill>
              <a:gsLst>
                <a:gs pos="56000">
                  <a:srgbClr val="016773"/>
                </a:gs>
                <a:gs pos="84000">
                  <a:srgbClr val="007684"/>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平行四边形 6"/>
            <p:cNvSpPr/>
            <p:nvPr/>
          </p:nvSpPr>
          <p:spPr>
            <a:xfrm rot="19714174">
              <a:off x="8249707" y="3214634"/>
              <a:ext cx="5728674" cy="3087560"/>
            </a:xfrm>
            <a:prstGeom prst="parallelogram">
              <a:avLst>
                <a:gd name="adj" fmla="val 61032"/>
              </a:avLst>
            </a:prstGeom>
            <a:solidFill>
              <a:srgbClr val="00AB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 name="组合 10"/>
          <p:cNvGrpSpPr/>
          <p:nvPr/>
        </p:nvGrpSpPr>
        <p:grpSpPr>
          <a:xfrm>
            <a:off x="174548" y="5375868"/>
            <a:ext cx="1123874" cy="1040917"/>
            <a:chOff x="6175344" y="342254"/>
            <a:chExt cx="7803037" cy="7227071"/>
          </a:xfrm>
        </p:grpSpPr>
        <p:sp>
          <p:nvSpPr>
            <p:cNvPr id="12" name="六边形 11"/>
            <p:cNvSpPr/>
            <p:nvPr/>
          </p:nvSpPr>
          <p:spPr>
            <a:xfrm rot="5400000">
              <a:off x="5847446" y="670152"/>
              <a:ext cx="7227071" cy="6571275"/>
            </a:xfrm>
            <a:prstGeom prst="hexagon">
              <a:avLst>
                <a:gd name="adj" fmla="val 30493"/>
                <a:gd name="vf" fmla="val 115470"/>
              </a:avLst>
            </a:prstGeom>
            <a:gradFill>
              <a:gsLst>
                <a:gs pos="56000">
                  <a:srgbClr val="016773"/>
                </a:gs>
                <a:gs pos="84000">
                  <a:srgbClr val="007684"/>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平行四边形 12"/>
            <p:cNvSpPr/>
            <p:nvPr/>
          </p:nvSpPr>
          <p:spPr>
            <a:xfrm rot="19714174">
              <a:off x="8249707" y="3214634"/>
              <a:ext cx="5728674" cy="3087560"/>
            </a:xfrm>
            <a:prstGeom prst="parallelogram">
              <a:avLst>
                <a:gd name="adj" fmla="val 61032"/>
              </a:avLst>
            </a:prstGeom>
            <a:solidFill>
              <a:srgbClr val="00AB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4" name="组合 43"/>
          <p:cNvGrpSpPr/>
          <p:nvPr/>
        </p:nvGrpSpPr>
        <p:grpSpPr>
          <a:xfrm>
            <a:off x="10709077" y="4985964"/>
            <a:ext cx="1077639" cy="994687"/>
            <a:chOff x="6175344" y="342254"/>
            <a:chExt cx="7829785" cy="7227071"/>
          </a:xfrm>
        </p:grpSpPr>
        <p:sp>
          <p:nvSpPr>
            <p:cNvPr id="45" name="六边形 44"/>
            <p:cNvSpPr/>
            <p:nvPr/>
          </p:nvSpPr>
          <p:spPr>
            <a:xfrm rot="5400000">
              <a:off x="5847446" y="670152"/>
              <a:ext cx="7227071" cy="6571275"/>
            </a:xfrm>
            <a:prstGeom prst="hexagon">
              <a:avLst>
                <a:gd name="adj" fmla="val 30493"/>
                <a:gd name="vf" fmla="val 115470"/>
              </a:avLst>
            </a:prstGeom>
            <a:gradFill>
              <a:gsLst>
                <a:gs pos="56000">
                  <a:srgbClr val="016773"/>
                </a:gs>
                <a:gs pos="84000">
                  <a:srgbClr val="007684"/>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平行四边形 45"/>
            <p:cNvSpPr/>
            <p:nvPr/>
          </p:nvSpPr>
          <p:spPr>
            <a:xfrm rot="19714174">
              <a:off x="8276456" y="3241383"/>
              <a:ext cx="5728673" cy="3087560"/>
            </a:xfrm>
            <a:prstGeom prst="parallelogram">
              <a:avLst>
                <a:gd name="adj" fmla="val 61032"/>
              </a:avLst>
            </a:prstGeom>
            <a:gradFill>
              <a:gsLst>
                <a:gs pos="0">
                  <a:srgbClr val="00ABA5"/>
                </a:gs>
                <a:gs pos="65000">
                  <a:srgbClr val="0093A2"/>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5" name="文本框 34"/>
          <p:cNvSpPr txBox="1"/>
          <p:nvPr/>
        </p:nvSpPr>
        <p:spPr>
          <a:xfrm>
            <a:off x="4453603" y="2835325"/>
            <a:ext cx="757461" cy="1054024"/>
          </a:xfrm>
          <a:custGeom>
            <a:avLst/>
            <a:gdLst/>
            <a:ahLst/>
            <a:cxnLst/>
            <a:rect l="l" t="t" r="r" b="b"/>
            <a:pathLst>
              <a:path w="757461" h="1054024">
                <a:moveTo>
                  <a:pt x="339552" y="504974"/>
                </a:moveTo>
                <a:lnTo>
                  <a:pt x="339552" y="583332"/>
                </a:lnTo>
                <a:lnTo>
                  <a:pt x="404850" y="583332"/>
                </a:lnTo>
                <a:lnTo>
                  <a:pt x="404850" y="504974"/>
                </a:lnTo>
                <a:close/>
                <a:moveTo>
                  <a:pt x="513681" y="422263"/>
                </a:moveTo>
                <a:cubicBezTo>
                  <a:pt x="563017" y="471599"/>
                  <a:pt x="587685" y="528191"/>
                  <a:pt x="587685" y="592038"/>
                </a:cubicBezTo>
                <a:cubicBezTo>
                  <a:pt x="587685" y="623962"/>
                  <a:pt x="578979" y="642826"/>
                  <a:pt x="561566" y="648630"/>
                </a:cubicBezTo>
                <a:cubicBezTo>
                  <a:pt x="526740" y="654434"/>
                  <a:pt x="510778" y="638473"/>
                  <a:pt x="513681" y="600745"/>
                </a:cubicBezTo>
                <a:cubicBezTo>
                  <a:pt x="519485" y="545604"/>
                  <a:pt x="516583" y="487561"/>
                  <a:pt x="504974" y="426616"/>
                </a:cubicBezTo>
                <a:close/>
                <a:moveTo>
                  <a:pt x="339552" y="365671"/>
                </a:moveTo>
                <a:lnTo>
                  <a:pt x="339552" y="439675"/>
                </a:lnTo>
                <a:lnTo>
                  <a:pt x="404850" y="439675"/>
                </a:lnTo>
                <a:lnTo>
                  <a:pt x="404850" y="365671"/>
                </a:lnTo>
                <a:close/>
                <a:moveTo>
                  <a:pt x="104478" y="252487"/>
                </a:moveTo>
                <a:lnTo>
                  <a:pt x="222015" y="296019"/>
                </a:lnTo>
                <a:lnTo>
                  <a:pt x="187189" y="339551"/>
                </a:lnTo>
                <a:lnTo>
                  <a:pt x="187189" y="796640"/>
                </a:lnTo>
                <a:cubicBezTo>
                  <a:pt x="204602" y="785031"/>
                  <a:pt x="230721" y="766167"/>
                  <a:pt x="265547" y="740048"/>
                </a:cubicBezTo>
                <a:lnTo>
                  <a:pt x="274253" y="748754"/>
                </a:lnTo>
                <a:cubicBezTo>
                  <a:pt x="227819" y="861938"/>
                  <a:pt x="162521" y="949003"/>
                  <a:pt x="78358" y="1009948"/>
                </a:cubicBezTo>
                <a:cubicBezTo>
                  <a:pt x="63848" y="969318"/>
                  <a:pt x="49337" y="927236"/>
                  <a:pt x="34826" y="883704"/>
                </a:cubicBezTo>
                <a:cubicBezTo>
                  <a:pt x="40630" y="880802"/>
                  <a:pt x="49337" y="876449"/>
                  <a:pt x="60946" y="870645"/>
                </a:cubicBezTo>
                <a:cubicBezTo>
                  <a:pt x="66750" y="864840"/>
                  <a:pt x="71103" y="861938"/>
                  <a:pt x="74005" y="861938"/>
                </a:cubicBezTo>
                <a:lnTo>
                  <a:pt x="74005" y="378730"/>
                </a:lnTo>
                <a:lnTo>
                  <a:pt x="0" y="378730"/>
                </a:lnTo>
                <a:lnTo>
                  <a:pt x="0" y="304726"/>
                </a:lnTo>
                <a:lnTo>
                  <a:pt x="65299" y="304726"/>
                </a:lnTo>
                <a:close/>
                <a:moveTo>
                  <a:pt x="339552" y="226368"/>
                </a:moveTo>
                <a:lnTo>
                  <a:pt x="339552" y="291666"/>
                </a:lnTo>
                <a:lnTo>
                  <a:pt x="404850" y="291666"/>
                </a:lnTo>
                <a:lnTo>
                  <a:pt x="404850" y="226368"/>
                </a:lnTo>
                <a:close/>
                <a:moveTo>
                  <a:pt x="605098" y="4353"/>
                </a:moveTo>
                <a:lnTo>
                  <a:pt x="713929" y="4353"/>
                </a:lnTo>
                <a:lnTo>
                  <a:pt x="713929" y="252487"/>
                </a:lnTo>
                <a:lnTo>
                  <a:pt x="757461" y="252487"/>
                </a:lnTo>
                <a:lnTo>
                  <a:pt x="757461" y="330845"/>
                </a:lnTo>
                <a:lnTo>
                  <a:pt x="713929" y="330845"/>
                </a:lnTo>
                <a:lnTo>
                  <a:pt x="713929" y="983828"/>
                </a:lnTo>
                <a:cubicBezTo>
                  <a:pt x="713929" y="1027361"/>
                  <a:pt x="670397" y="1050578"/>
                  <a:pt x="583332" y="1053480"/>
                </a:cubicBezTo>
                <a:cubicBezTo>
                  <a:pt x="568821" y="1053480"/>
                  <a:pt x="561566" y="1047676"/>
                  <a:pt x="561566" y="1036067"/>
                </a:cubicBezTo>
                <a:cubicBezTo>
                  <a:pt x="561566" y="998339"/>
                  <a:pt x="544153" y="975122"/>
                  <a:pt x="509327" y="966415"/>
                </a:cubicBezTo>
                <a:lnTo>
                  <a:pt x="509327" y="953356"/>
                </a:lnTo>
                <a:cubicBezTo>
                  <a:pt x="578979" y="962062"/>
                  <a:pt x="610903" y="956258"/>
                  <a:pt x="605098" y="935943"/>
                </a:cubicBezTo>
                <a:lnTo>
                  <a:pt x="605098" y="330845"/>
                </a:lnTo>
                <a:lnTo>
                  <a:pt x="509327" y="330845"/>
                </a:lnTo>
                <a:lnTo>
                  <a:pt x="509327" y="252487"/>
                </a:lnTo>
                <a:lnTo>
                  <a:pt x="605098" y="252487"/>
                </a:lnTo>
                <a:close/>
                <a:moveTo>
                  <a:pt x="56592" y="4353"/>
                </a:moveTo>
                <a:cubicBezTo>
                  <a:pt x="134950" y="24668"/>
                  <a:pt x="182836" y="62396"/>
                  <a:pt x="200249" y="117537"/>
                </a:cubicBezTo>
                <a:cubicBezTo>
                  <a:pt x="214759" y="158167"/>
                  <a:pt x="201700" y="187189"/>
                  <a:pt x="161070" y="204601"/>
                </a:cubicBezTo>
                <a:cubicBezTo>
                  <a:pt x="123342" y="216210"/>
                  <a:pt x="100125" y="203150"/>
                  <a:pt x="91418" y="165422"/>
                </a:cubicBezTo>
                <a:cubicBezTo>
                  <a:pt x="85614" y="98673"/>
                  <a:pt x="71103" y="46434"/>
                  <a:pt x="47886" y="8706"/>
                </a:cubicBezTo>
                <a:close/>
                <a:moveTo>
                  <a:pt x="313432" y="0"/>
                </a:moveTo>
                <a:lnTo>
                  <a:pt x="430969" y="0"/>
                </a:lnTo>
                <a:cubicBezTo>
                  <a:pt x="413556" y="72554"/>
                  <a:pt x="383084" y="124792"/>
                  <a:pt x="339552" y="156716"/>
                </a:cubicBezTo>
                <a:lnTo>
                  <a:pt x="400497" y="156716"/>
                </a:lnTo>
                <a:lnTo>
                  <a:pt x="426616" y="117537"/>
                </a:lnTo>
                <a:lnTo>
                  <a:pt x="535447" y="152363"/>
                </a:lnTo>
                <a:lnTo>
                  <a:pt x="496268" y="204601"/>
                </a:lnTo>
                <a:lnTo>
                  <a:pt x="496268" y="975122"/>
                </a:lnTo>
                <a:cubicBezTo>
                  <a:pt x="499170" y="1024458"/>
                  <a:pt x="455638" y="1050578"/>
                  <a:pt x="365671" y="1053480"/>
                </a:cubicBezTo>
                <a:cubicBezTo>
                  <a:pt x="348258" y="1056382"/>
                  <a:pt x="341003" y="1047676"/>
                  <a:pt x="343905" y="1027361"/>
                </a:cubicBezTo>
                <a:cubicBezTo>
                  <a:pt x="343905" y="992535"/>
                  <a:pt x="322139" y="972220"/>
                  <a:pt x="278607" y="966415"/>
                </a:cubicBezTo>
                <a:lnTo>
                  <a:pt x="278607" y="953356"/>
                </a:lnTo>
                <a:cubicBezTo>
                  <a:pt x="371475" y="959160"/>
                  <a:pt x="413556" y="951905"/>
                  <a:pt x="404850" y="931590"/>
                </a:cubicBezTo>
                <a:lnTo>
                  <a:pt x="404850" y="766167"/>
                </a:lnTo>
                <a:cubicBezTo>
                  <a:pt x="341003" y="853232"/>
                  <a:pt x="272802" y="912726"/>
                  <a:pt x="200249" y="944649"/>
                </a:cubicBezTo>
                <a:lnTo>
                  <a:pt x="195895" y="935943"/>
                </a:lnTo>
                <a:cubicBezTo>
                  <a:pt x="245232" y="877900"/>
                  <a:pt x="294568" y="782129"/>
                  <a:pt x="343905" y="648630"/>
                </a:cubicBezTo>
                <a:lnTo>
                  <a:pt x="213308" y="648630"/>
                </a:lnTo>
                <a:lnTo>
                  <a:pt x="213308" y="583332"/>
                </a:lnTo>
                <a:lnTo>
                  <a:pt x="248134" y="583332"/>
                </a:lnTo>
                <a:lnTo>
                  <a:pt x="248134" y="130597"/>
                </a:lnTo>
                <a:lnTo>
                  <a:pt x="300373" y="130597"/>
                </a:lnTo>
                <a:cubicBezTo>
                  <a:pt x="311981" y="84162"/>
                  <a:pt x="316335" y="40630"/>
                  <a:pt x="313432" y="0"/>
                </a:cubicBezTo>
                <a:close/>
              </a:path>
            </a:pathLst>
          </a:custGeom>
          <a:gradFill flip="none" rotWithShape="1">
            <a:gsLst>
              <a:gs pos="100000">
                <a:schemeClr val="bg1">
                  <a:alpha val="0"/>
                </a:schemeClr>
              </a:gs>
              <a:gs pos="54000">
                <a:schemeClr val="bg1"/>
              </a:gs>
            </a:gsLst>
            <a:lin ang="0" scaled="0"/>
            <a:tileRect/>
          </a:gra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algn="ctr"/>
            <a:endParaRPr lang="zh-CN" altLang="en-US" sz="8800" spc="-300" dirty="0">
              <a:gradFill flip="none" rotWithShape="1">
                <a:gsLst>
                  <a:gs pos="100000">
                    <a:schemeClr val="bg1">
                      <a:alpha val="0"/>
                    </a:schemeClr>
                  </a:gs>
                  <a:gs pos="54000">
                    <a:schemeClr val="bg1"/>
                  </a:gs>
                </a:gsLst>
                <a:lin ang="0" scaled="0"/>
                <a:tileRect/>
              </a:gradFill>
              <a:latin typeface="方正美黑简体" panose="03000509000000000000" pitchFamily="65" charset="-122"/>
              <a:ea typeface="方正美黑简体" panose="03000509000000000000" pitchFamily="65" charset="-122"/>
            </a:endParaRPr>
          </a:p>
        </p:txBody>
      </p:sp>
      <p:sp>
        <p:nvSpPr>
          <p:cNvPr id="38" name="文本框 37"/>
          <p:cNvSpPr txBox="1"/>
          <p:nvPr/>
        </p:nvSpPr>
        <p:spPr>
          <a:xfrm>
            <a:off x="5307690" y="2835325"/>
            <a:ext cx="757461" cy="1054024"/>
          </a:xfrm>
          <a:custGeom>
            <a:avLst/>
            <a:gdLst/>
            <a:ahLst/>
            <a:cxnLst/>
            <a:rect l="l" t="t" r="r" b="b"/>
            <a:pathLst>
              <a:path w="757461" h="1054024">
                <a:moveTo>
                  <a:pt x="339552" y="504974"/>
                </a:moveTo>
                <a:lnTo>
                  <a:pt x="339552" y="583332"/>
                </a:lnTo>
                <a:lnTo>
                  <a:pt x="404850" y="583332"/>
                </a:lnTo>
                <a:lnTo>
                  <a:pt x="404850" y="504974"/>
                </a:lnTo>
                <a:close/>
                <a:moveTo>
                  <a:pt x="513681" y="422263"/>
                </a:moveTo>
                <a:cubicBezTo>
                  <a:pt x="563017" y="471599"/>
                  <a:pt x="587685" y="528191"/>
                  <a:pt x="587685" y="592038"/>
                </a:cubicBezTo>
                <a:cubicBezTo>
                  <a:pt x="587685" y="623962"/>
                  <a:pt x="578979" y="642826"/>
                  <a:pt x="561566" y="648630"/>
                </a:cubicBezTo>
                <a:cubicBezTo>
                  <a:pt x="526740" y="654434"/>
                  <a:pt x="510778" y="638473"/>
                  <a:pt x="513681" y="600745"/>
                </a:cubicBezTo>
                <a:cubicBezTo>
                  <a:pt x="519485" y="545604"/>
                  <a:pt x="516583" y="487561"/>
                  <a:pt x="504974" y="426616"/>
                </a:cubicBezTo>
                <a:close/>
                <a:moveTo>
                  <a:pt x="339552" y="365671"/>
                </a:moveTo>
                <a:lnTo>
                  <a:pt x="339552" y="439675"/>
                </a:lnTo>
                <a:lnTo>
                  <a:pt x="404850" y="439675"/>
                </a:lnTo>
                <a:lnTo>
                  <a:pt x="404850" y="365671"/>
                </a:lnTo>
                <a:close/>
                <a:moveTo>
                  <a:pt x="104478" y="252487"/>
                </a:moveTo>
                <a:lnTo>
                  <a:pt x="222015" y="296019"/>
                </a:lnTo>
                <a:lnTo>
                  <a:pt x="187189" y="339551"/>
                </a:lnTo>
                <a:lnTo>
                  <a:pt x="187189" y="796640"/>
                </a:lnTo>
                <a:cubicBezTo>
                  <a:pt x="204602" y="785031"/>
                  <a:pt x="230721" y="766167"/>
                  <a:pt x="265547" y="740048"/>
                </a:cubicBezTo>
                <a:lnTo>
                  <a:pt x="274253" y="748754"/>
                </a:lnTo>
                <a:cubicBezTo>
                  <a:pt x="227819" y="861938"/>
                  <a:pt x="162521" y="949003"/>
                  <a:pt x="78358" y="1009948"/>
                </a:cubicBezTo>
                <a:cubicBezTo>
                  <a:pt x="63848" y="969318"/>
                  <a:pt x="49337" y="927236"/>
                  <a:pt x="34826" y="883704"/>
                </a:cubicBezTo>
                <a:cubicBezTo>
                  <a:pt x="40630" y="880802"/>
                  <a:pt x="49337" y="876449"/>
                  <a:pt x="60946" y="870645"/>
                </a:cubicBezTo>
                <a:cubicBezTo>
                  <a:pt x="66750" y="864840"/>
                  <a:pt x="71103" y="861938"/>
                  <a:pt x="74005" y="861938"/>
                </a:cubicBezTo>
                <a:lnTo>
                  <a:pt x="74005" y="378730"/>
                </a:lnTo>
                <a:lnTo>
                  <a:pt x="0" y="378730"/>
                </a:lnTo>
                <a:lnTo>
                  <a:pt x="0" y="304726"/>
                </a:lnTo>
                <a:lnTo>
                  <a:pt x="65299" y="304726"/>
                </a:lnTo>
                <a:close/>
                <a:moveTo>
                  <a:pt x="339552" y="226368"/>
                </a:moveTo>
                <a:lnTo>
                  <a:pt x="339552" y="291666"/>
                </a:lnTo>
                <a:lnTo>
                  <a:pt x="404850" y="291666"/>
                </a:lnTo>
                <a:lnTo>
                  <a:pt x="404850" y="226368"/>
                </a:lnTo>
                <a:close/>
                <a:moveTo>
                  <a:pt x="605098" y="4353"/>
                </a:moveTo>
                <a:lnTo>
                  <a:pt x="713929" y="4353"/>
                </a:lnTo>
                <a:lnTo>
                  <a:pt x="713929" y="252487"/>
                </a:lnTo>
                <a:lnTo>
                  <a:pt x="757461" y="252487"/>
                </a:lnTo>
                <a:lnTo>
                  <a:pt x="757461" y="330845"/>
                </a:lnTo>
                <a:lnTo>
                  <a:pt x="713929" y="330845"/>
                </a:lnTo>
                <a:lnTo>
                  <a:pt x="713929" y="983828"/>
                </a:lnTo>
                <a:cubicBezTo>
                  <a:pt x="713929" y="1027361"/>
                  <a:pt x="670397" y="1050578"/>
                  <a:pt x="583332" y="1053480"/>
                </a:cubicBezTo>
                <a:cubicBezTo>
                  <a:pt x="568821" y="1053480"/>
                  <a:pt x="561566" y="1047676"/>
                  <a:pt x="561566" y="1036067"/>
                </a:cubicBezTo>
                <a:cubicBezTo>
                  <a:pt x="561566" y="998339"/>
                  <a:pt x="544153" y="975122"/>
                  <a:pt x="509327" y="966415"/>
                </a:cubicBezTo>
                <a:lnTo>
                  <a:pt x="509327" y="953356"/>
                </a:lnTo>
                <a:cubicBezTo>
                  <a:pt x="578979" y="962062"/>
                  <a:pt x="610903" y="956258"/>
                  <a:pt x="605098" y="935943"/>
                </a:cubicBezTo>
                <a:lnTo>
                  <a:pt x="605098" y="330845"/>
                </a:lnTo>
                <a:lnTo>
                  <a:pt x="509327" y="330845"/>
                </a:lnTo>
                <a:lnTo>
                  <a:pt x="509327" y="252487"/>
                </a:lnTo>
                <a:lnTo>
                  <a:pt x="605098" y="252487"/>
                </a:lnTo>
                <a:close/>
                <a:moveTo>
                  <a:pt x="56592" y="4353"/>
                </a:moveTo>
                <a:cubicBezTo>
                  <a:pt x="134950" y="24668"/>
                  <a:pt x="182836" y="62396"/>
                  <a:pt x="200249" y="117537"/>
                </a:cubicBezTo>
                <a:cubicBezTo>
                  <a:pt x="214759" y="158167"/>
                  <a:pt x="201700" y="187189"/>
                  <a:pt x="161070" y="204601"/>
                </a:cubicBezTo>
                <a:cubicBezTo>
                  <a:pt x="123342" y="216210"/>
                  <a:pt x="100125" y="203150"/>
                  <a:pt x="91418" y="165422"/>
                </a:cubicBezTo>
                <a:cubicBezTo>
                  <a:pt x="85614" y="98673"/>
                  <a:pt x="71103" y="46434"/>
                  <a:pt x="47886" y="8706"/>
                </a:cubicBezTo>
                <a:close/>
                <a:moveTo>
                  <a:pt x="313432" y="0"/>
                </a:moveTo>
                <a:lnTo>
                  <a:pt x="430969" y="0"/>
                </a:lnTo>
                <a:cubicBezTo>
                  <a:pt x="413556" y="72554"/>
                  <a:pt x="383084" y="124792"/>
                  <a:pt x="339552" y="156716"/>
                </a:cubicBezTo>
                <a:lnTo>
                  <a:pt x="400497" y="156716"/>
                </a:lnTo>
                <a:lnTo>
                  <a:pt x="426616" y="117537"/>
                </a:lnTo>
                <a:lnTo>
                  <a:pt x="535447" y="152363"/>
                </a:lnTo>
                <a:lnTo>
                  <a:pt x="496268" y="204601"/>
                </a:lnTo>
                <a:lnTo>
                  <a:pt x="496268" y="975122"/>
                </a:lnTo>
                <a:cubicBezTo>
                  <a:pt x="499170" y="1024458"/>
                  <a:pt x="455638" y="1050578"/>
                  <a:pt x="365671" y="1053480"/>
                </a:cubicBezTo>
                <a:cubicBezTo>
                  <a:pt x="348258" y="1056382"/>
                  <a:pt x="341003" y="1047676"/>
                  <a:pt x="343905" y="1027361"/>
                </a:cubicBezTo>
                <a:cubicBezTo>
                  <a:pt x="343905" y="992535"/>
                  <a:pt x="322139" y="972220"/>
                  <a:pt x="278607" y="966415"/>
                </a:cubicBezTo>
                <a:lnTo>
                  <a:pt x="278607" y="953356"/>
                </a:lnTo>
                <a:cubicBezTo>
                  <a:pt x="371475" y="959160"/>
                  <a:pt x="413556" y="951905"/>
                  <a:pt x="404850" y="931590"/>
                </a:cubicBezTo>
                <a:lnTo>
                  <a:pt x="404850" y="766167"/>
                </a:lnTo>
                <a:cubicBezTo>
                  <a:pt x="341003" y="853232"/>
                  <a:pt x="272802" y="912726"/>
                  <a:pt x="200249" y="944649"/>
                </a:cubicBezTo>
                <a:lnTo>
                  <a:pt x="195895" y="935943"/>
                </a:lnTo>
                <a:cubicBezTo>
                  <a:pt x="245232" y="877900"/>
                  <a:pt x="294568" y="782129"/>
                  <a:pt x="343905" y="648630"/>
                </a:cubicBezTo>
                <a:lnTo>
                  <a:pt x="213308" y="648630"/>
                </a:lnTo>
                <a:lnTo>
                  <a:pt x="213308" y="583332"/>
                </a:lnTo>
                <a:lnTo>
                  <a:pt x="248134" y="583332"/>
                </a:lnTo>
                <a:lnTo>
                  <a:pt x="248134" y="130597"/>
                </a:lnTo>
                <a:lnTo>
                  <a:pt x="300373" y="130597"/>
                </a:lnTo>
                <a:cubicBezTo>
                  <a:pt x="311981" y="84162"/>
                  <a:pt x="316335" y="40630"/>
                  <a:pt x="313432" y="0"/>
                </a:cubicBezTo>
                <a:close/>
              </a:path>
            </a:pathLst>
          </a:custGeom>
          <a:gradFill flip="none" rotWithShape="1">
            <a:gsLst>
              <a:gs pos="100000">
                <a:schemeClr val="bg1">
                  <a:alpha val="0"/>
                </a:schemeClr>
              </a:gs>
              <a:gs pos="54000">
                <a:schemeClr val="bg1"/>
              </a:gs>
            </a:gsLst>
            <a:lin ang="0" scaled="0"/>
            <a:tileRect/>
          </a:gra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algn="ctr"/>
            <a:endParaRPr lang="zh-CN" altLang="en-US" sz="8800" spc="-300" dirty="0">
              <a:gradFill flip="none" rotWithShape="1">
                <a:gsLst>
                  <a:gs pos="100000">
                    <a:schemeClr val="bg1">
                      <a:alpha val="0"/>
                    </a:schemeClr>
                  </a:gs>
                  <a:gs pos="54000">
                    <a:schemeClr val="bg1"/>
                  </a:gs>
                </a:gsLst>
                <a:lin ang="0" scaled="0"/>
                <a:tileRect/>
              </a:gradFill>
              <a:latin typeface="方正美黑简体" panose="03000509000000000000" pitchFamily="65" charset="-122"/>
              <a:ea typeface="方正美黑简体" panose="03000509000000000000" pitchFamily="65" charset="-122"/>
            </a:endParaRPr>
          </a:p>
        </p:txBody>
      </p:sp>
      <p:sp>
        <p:nvSpPr>
          <p:cNvPr id="40" name="文本框 39"/>
          <p:cNvSpPr txBox="1"/>
          <p:nvPr/>
        </p:nvSpPr>
        <p:spPr>
          <a:xfrm>
            <a:off x="6148718" y="2830973"/>
            <a:ext cx="766167" cy="1054879"/>
          </a:xfrm>
          <a:custGeom>
            <a:avLst/>
            <a:gdLst/>
            <a:ahLst/>
            <a:cxnLst/>
            <a:rect l="l" t="t" r="r" b="b"/>
            <a:pathLst>
              <a:path w="766167" h="1054879">
                <a:moveTo>
                  <a:pt x="478854" y="261193"/>
                </a:moveTo>
                <a:lnTo>
                  <a:pt x="578978" y="261193"/>
                </a:lnTo>
                <a:lnTo>
                  <a:pt x="578978" y="470148"/>
                </a:lnTo>
                <a:cubicBezTo>
                  <a:pt x="578978" y="548506"/>
                  <a:pt x="570272" y="619608"/>
                  <a:pt x="552859" y="683456"/>
                </a:cubicBezTo>
                <a:lnTo>
                  <a:pt x="635570" y="683456"/>
                </a:lnTo>
                <a:lnTo>
                  <a:pt x="635570" y="914177"/>
                </a:lnTo>
                <a:cubicBezTo>
                  <a:pt x="635570" y="922883"/>
                  <a:pt x="638472" y="927236"/>
                  <a:pt x="644277" y="927236"/>
                </a:cubicBezTo>
                <a:cubicBezTo>
                  <a:pt x="650081" y="927236"/>
                  <a:pt x="655885" y="924334"/>
                  <a:pt x="661690" y="918530"/>
                </a:cubicBezTo>
                <a:cubicBezTo>
                  <a:pt x="687809" y="874998"/>
                  <a:pt x="712477" y="824210"/>
                  <a:pt x="735694" y="766167"/>
                </a:cubicBezTo>
                <a:lnTo>
                  <a:pt x="748754" y="770520"/>
                </a:lnTo>
                <a:cubicBezTo>
                  <a:pt x="716830" y="854682"/>
                  <a:pt x="718281" y="908372"/>
                  <a:pt x="753107" y="931589"/>
                </a:cubicBezTo>
                <a:cubicBezTo>
                  <a:pt x="761814" y="937394"/>
                  <a:pt x="764716" y="941747"/>
                  <a:pt x="761814" y="944649"/>
                </a:cubicBezTo>
                <a:cubicBezTo>
                  <a:pt x="735694" y="1020105"/>
                  <a:pt x="690711" y="1056382"/>
                  <a:pt x="626864" y="1053480"/>
                </a:cubicBezTo>
                <a:cubicBezTo>
                  <a:pt x="539799" y="1062186"/>
                  <a:pt x="499169" y="1030262"/>
                  <a:pt x="504973" y="957709"/>
                </a:cubicBezTo>
                <a:lnTo>
                  <a:pt x="504973" y="792286"/>
                </a:lnTo>
                <a:cubicBezTo>
                  <a:pt x="458539" y="885155"/>
                  <a:pt x="358415" y="972220"/>
                  <a:pt x="204601" y="1053480"/>
                </a:cubicBezTo>
                <a:lnTo>
                  <a:pt x="200248" y="1040420"/>
                </a:lnTo>
                <a:cubicBezTo>
                  <a:pt x="385985" y="895313"/>
                  <a:pt x="478854" y="705222"/>
                  <a:pt x="478854" y="470148"/>
                </a:cubicBezTo>
                <a:close/>
                <a:moveTo>
                  <a:pt x="644277" y="0"/>
                </a:moveTo>
                <a:lnTo>
                  <a:pt x="766167" y="47885"/>
                </a:lnTo>
                <a:lnTo>
                  <a:pt x="726988" y="100124"/>
                </a:lnTo>
                <a:lnTo>
                  <a:pt x="726988" y="626864"/>
                </a:lnTo>
                <a:lnTo>
                  <a:pt x="605098" y="626864"/>
                </a:lnTo>
                <a:lnTo>
                  <a:pt x="605098" y="134950"/>
                </a:lnTo>
                <a:lnTo>
                  <a:pt x="452735" y="134950"/>
                </a:lnTo>
                <a:lnTo>
                  <a:pt x="452735" y="622511"/>
                </a:lnTo>
                <a:lnTo>
                  <a:pt x="335198" y="622511"/>
                </a:lnTo>
                <a:lnTo>
                  <a:pt x="330845" y="626864"/>
                </a:lnTo>
                <a:lnTo>
                  <a:pt x="330845" y="69651"/>
                </a:lnTo>
                <a:lnTo>
                  <a:pt x="300372" y="117537"/>
                </a:lnTo>
                <a:cubicBezTo>
                  <a:pt x="300372" y="280057"/>
                  <a:pt x="284410" y="415007"/>
                  <a:pt x="252487" y="522386"/>
                </a:cubicBezTo>
                <a:cubicBezTo>
                  <a:pt x="301823" y="618157"/>
                  <a:pt x="327942" y="703771"/>
                  <a:pt x="330845" y="779227"/>
                </a:cubicBezTo>
                <a:cubicBezTo>
                  <a:pt x="330845" y="837270"/>
                  <a:pt x="314883" y="872095"/>
                  <a:pt x="282959" y="883704"/>
                </a:cubicBezTo>
                <a:cubicBezTo>
                  <a:pt x="242329" y="889508"/>
                  <a:pt x="217661" y="866291"/>
                  <a:pt x="208954" y="814052"/>
                </a:cubicBezTo>
                <a:cubicBezTo>
                  <a:pt x="203150" y="767618"/>
                  <a:pt x="197346" y="726988"/>
                  <a:pt x="191541" y="692162"/>
                </a:cubicBezTo>
                <a:cubicBezTo>
                  <a:pt x="142205" y="790835"/>
                  <a:pt x="81260" y="869193"/>
                  <a:pt x="8706" y="927236"/>
                </a:cubicBezTo>
                <a:lnTo>
                  <a:pt x="0" y="922883"/>
                </a:lnTo>
                <a:cubicBezTo>
                  <a:pt x="63847" y="812601"/>
                  <a:pt x="111732" y="679102"/>
                  <a:pt x="143656" y="522386"/>
                </a:cubicBezTo>
                <a:cubicBezTo>
                  <a:pt x="120439" y="444028"/>
                  <a:pt x="87064" y="351160"/>
                  <a:pt x="43532" y="243780"/>
                </a:cubicBezTo>
                <a:cubicBezTo>
                  <a:pt x="40630" y="235074"/>
                  <a:pt x="37728" y="229269"/>
                  <a:pt x="34826" y="226367"/>
                </a:cubicBezTo>
                <a:lnTo>
                  <a:pt x="43532" y="217661"/>
                </a:lnTo>
                <a:cubicBezTo>
                  <a:pt x="84162" y="261193"/>
                  <a:pt x="126243" y="316334"/>
                  <a:pt x="169775" y="383083"/>
                </a:cubicBezTo>
                <a:cubicBezTo>
                  <a:pt x="181384" y="296019"/>
                  <a:pt x="187188" y="216210"/>
                  <a:pt x="187188" y="143656"/>
                </a:cubicBezTo>
                <a:lnTo>
                  <a:pt x="17413" y="143656"/>
                </a:lnTo>
                <a:lnTo>
                  <a:pt x="17413" y="65298"/>
                </a:lnTo>
                <a:lnTo>
                  <a:pt x="187188" y="65298"/>
                </a:lnTo>
                <a:lnTo>
                  <a:pt x="226367" y="13059"/>
                </a:lnTo>
                <a:lnTo>
                  <a:pt x="330845" y="56592"/>
                </a:lnTo>
                <a:lnTo>
                  <a:pt x="330845" y="8706"/>
                </a:lnTo>
                <a:lnTo>
                  <a:pt x="452735" y="8706"/>
                </a:lnTo>
                <a:lnTo>
                  <a:pt x="452735" y="56592"/>
                </a:lnTo>
                <a:lnTo>
                  <a:pt x="600744" y="56592"/>
                </a:lnTo>
                <a:close/>
              </a:path>
            </a:pathLst>
          </a:custGeom>
          <a:gradFill flip="none" rotWithShape="1">
            <a:gsLst>
              <a:gs pos="100000">
                <a:schemeClr val="bg1">
                  <a:alpha val="0"/>
                </a:schemeClr>
              </a:gs>
              <a:gs pos="54000">
                <a:schemeClr val="bg1"/>
              </a:gs>
            </a:gsLst>
            <a:lin ang="0" scaled="0"/>
            <a:tileRect/>
          </a:gra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algn="ctr"/>
            <a:endParaRPr lang="zh-CN" altLang="en-US" sz="8800" spc="-300" dirty="0">
              <a:gradFill flip="none" rotWithShape="1">
                <a:gsLst>
                  <a:gs pos="100000">
                    <a:schemeClr val="bg1">
                      <a:alpha val="0"/>
                    </a:schemeClr>
                  </a:gs>
                  <a:gs pos="54000">
                    <a:schemeClr val="bg1"/>
                  </a:gs>
                </a:gsLst>
                <a:lin ang="0" scaled="0"/>
                <a:tileRect/>
              </a:gradFill>
              <a:latin typeface="方正美黑简体" panose="03000509000000000000" pitchFamily="65" charset="-122"/>
              <a:ea typeface="方正美黑简体" panose="03000509000000000000" pitchFamily="65" charset="-122"/>
            </a:endParaRPr>
          </a:p>
        </p:txBody>
      </p:sp>
      <p:sp>
        <p:nvSpPr>
          <p:cNvPr id="42" name="文本框 41"/>
          <p:cNvSpPr txBox="1"/>
          <p:nvPr/>
        </p:nvSpPr>
        <p:spPr>
          <a:xfrm>
            <a:off x="7011511" y="2830973"/>
            <a:ext cx="757461" cy="1057833"/>
          </a:xfrm>
          <a:custGeom>
            <a:avLst/>
            <a:gdLst/>
            <a:ahLst/>
            <a:cxnLst/>
            <a:rect l="l" t="t" r="r" b="b"/>
            <a:pathLst>
              <a:path w="757461" h="1057833">
                <a:moveTo>
                  <a:pt x="252487" y="892410"/>
                </a:moveTo>
                <a:lnTo>
                  <a:pt x="252487" y="940296"/>
                </a:lnTo>
                <a:lnTo>
                  <a:pt x="531093" y="940296"/>
                </a:lnTo>
                <a:lnTo>
                  <a:pt x="531093" y="892410"/>
                </a:lnTo>
                <a:close/>
                <a:moveTo>
                  <a:pt x="252487" y="761814"/>
                </a:moveTo>
                <a:lnTo>
                  <a:pt x="252487" y="818406"/>
                </a:lnTo>
                <a:lnTo>
                  <a:pt x="531093" y="818406"/>
                </a:lnTo>
                <a:lnTo>
                  <a:pt x="531093" y="761814"/>
                </a:lnTo>
                <a:close/>
                <a:moveTo>
                  <a:pt x="252487" y="635570"/>
                </a:moveTo>
                <a:lnTo>
                  <a:pt x="252487" y="692162"/>
                </a:lnTo>
                <a:lnTo>
                  <a:pt x="531093" y="692162"/>
                </a:lnTo>
                <a:lnTo>
                  <a:pt x="531093" y="635570"/>
                </a:lnTo>
                <a:close/>
                <a:moveTo>
                  <a:pt x="565919" y="0"/>
                </a:moveTo>
                <a:lnTo>
                  <a:pt x="687809" y="100124"/>
                </a:lnTo>
                <a:cubicBezTo>
                  <a:pt x="609451" y="123341"/>
                  <a:pt x="525289" y="136401"/>
                  <a:pt x="435322" y="139303"/>
                </a:cubicBezTo>
                <a:cubicBezTo>
                  <a:pt x="435322" y="145107"/>
                  <a:pt x="433871" y="155265"/>
                  <a:pt x="430969" y="169775"/>
                </a:cubicBezTo>
                <a:cubicBezTo>
                  <a:pt x="428067" y="187188"/>
                  <a:pt x="425165" y="198797"/>
                  <a:pt x="422263" y="204601"/>
                </a:cubicBezTo>
                <a:lnTo>
                  <a:pt x="692163" y="204601"/>
                </a:lnTo>
                <a:lnTo>
                  <a:pt x="692163" y="282959"/>
                </a:lnTo>
                <a:lnTo>
                  <a:pt x="400497" y="282959"/>
                </a:lnTo>
                <a:cubicBezTo>
                  <a:pt x="397594" y="291666"/>
                  <a:pt x="391790" y="306176"/>
                  <a:pt x="383084" y="326491"/>
                </a:cubicBezTo>
                <a:cubicBezTo>
                  <a:pt x="374377" y="349709"/>
                  <a:pt x="368573" y="365670"/>
                  <a:pt x="365671" y="374377"/>
                </a:cubicBezTo>
                <a:lnTo>
                  <a:pt x="757461" y="374377"/>
                </a:lnTo>
                <a:lnTo>
                  <a:pt x="757461" y="448382"/>
                </a:lnTo>
                <a:lnTo>
                  <a:pt x="326492" y="448382"/>
                </a:lnTo>
                <a:cubicBezTo>
                  <a:pt x="300372" y="489012"/>
                  <a:pt x="271351" y="526740"/>
                  <a:pt x="239427" y="561565"/>
                </a:cubicBezTo>
                <a:lnTo>
                  <a:pt x="522387" y="561565"/>
                </a:lnTo>
                <a:lnTo>
                  <a:pt x="557213" y="509327"/>
                </a:lnTo>
                <a:lnTo>
                  <a:pt x="692163" y="548506"/>
                </a:lnTo>
                <a:lnTo>
                  <a:pt x="657337" y="600744"/>
                </a:lnTo>
                <a:lnTo>
                  <a:pt x="657337" y="1057833"/>
                </a:lnTo>
                <a:lnTo>
                  <a:pt x="531093" y="1057833"/>
                </a:lnTo>
                <a:lnTo>
                  <a:pt x="531093" y="1009947"/>
                </a:lnTo>
                <a:lnTo>
                  <a:pt x="252487" y="1009947"/>
                </a:lnTo>
                <a:lnTo>
                  <a:pt x="252487" y="1057833"/>
                </a:lnTo>
                <a:lnTo>
                  <a:pt x="126244" y="1057833"/>
                </a:lnTo>
                <a:lnTo>
                  <a:pt x="126244" y="661690"/>
                </a:lnTo>
                <a:cubicBezTo>
                  <a:pt x="120439" y="664592"/>
                  <a:pt x="110282" y="670396"/>
                  <a:pt x="95771" y="679102"/>
                </a:cubicBezTo>
                <a:cubicBezTo>
                  <a:pt x="63847" y="699418"/>
                  <a:pt x="33375" y="716830"/>
                  <a:pt x="4353" y="731341"/>
                </a:cubicBezTo>
                <a:lnTo>
                  <a:pt x="0" y="722635"/>
                </a:lnTo>
                <a:cubicBezTo>
                  <a:pt x="84162" y="635570"/>
                  <a:pt x="149461" y="544153"/>
                  <a:pt x="195895" y="448382"/>
                </a:cubicBezTo>
                <a:lnTo>
                  <a:pt x="8707" y="448382"/>
                </a:lnTo>
                <a:lnTo>
                  <a:pt x="8707" y="374377"/>
                </a:lnTo>
                <a:lnTo>
                  <a:pt x="230721" y="374377"/>
                </a:lnTo>
                <a:cubicBezTo>
                  <a:pt x="242330" y="342453"/>
                  <a:pt x="253938" y="311981"/>
                  <a:pt x="265547" y="282959"/>
                </a:cubicBezTo>
                <a:lnTo>
                  <a:pt x="74005" y="282959"/>
                </a:lnTo>
                <a:lnTo>
                  <a:pt x="74005" y="204601"/>
                </a:lnTo>
                <a:lnTo>
                  <a:pt x="287313" y="204601"/>
                </a:lnTo>
                <a:cubicBezTo>
                  <a:pt x="287313" y="198797"/>
                  <a:pt x="290215" y="184286"/>
                  <a:pt x="296019" y="161069"/>
                </a:cubicBezTo>
                <a:cubicBezTo>
                  <a:pt x="298921" y="152363"/>
                  <a:pt x="300372" y="145107"/>
                  <a:pt x="300372" y="139303"/>
                </a:cubicBezTo>
                <a:cubicBezTo>
                  <a:pt x="236525" y="136401"/>
                  <a:pt x="153814" y="124792"/>
                  <a:pt x="52239" y="104477"/>
                </a:cubicBezTo>
                <a:lnTo>
                  <a:pt x="52239" y="91417"/>
                </a:lnTo>
                <a:cubicBezTo>
                  <a:pt x="240878" y="82711"/>
                  <a:pt x="412105" y="52238"/>
                  <a:pt x="565919" y="0"/>
                </a:cubicBezTo>
                <a:close/>
              </a:path>
            </a:pathLst>
          </a:custGeom>
          <a:gradFill flip="none" rotWithShape="1">
            <a:gsLst>
              <a:gs pos="100000">
                <a:schemeClr val="bg1">
                  <a:alpha val="0"/>
                </a:schemeClr>
              </a:gs>
              <a:gs pos="54000">
                <a:schemeClr val="bg1"/>
              </a:gs>
            </a:gsLst>
            <a:lin ang="0" scaled="0"/>
            <a:tileRect/>
          </a:gra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algn="ctr"/>
            <a:endParaRPr lang="zh-CN" altLang="en-US" sz="8800" spc="-300" dirty="0">
              <a:gradFill flip="none" rotWithShape="1">
                <a:gsLst>
                  <a:gs pos="100000">
                    <a:schemeClr val="bg1">
                      <a:alpha val="0"/>
                    </a:schemeClr>
                  </a:gs>
                  <a:gs pos="54000">
                    <a:schemeClr val="bg1"/>
                  </a:gs>
                </a:gsLst>
                <a:lin ang="0" scaled="0"/>
                <a:tileRect/>
              </a:gradFill>
              <a:latin typeface="方正美黑简体" panose="03000509000000000000" pitchFamily="65" charset="-122"/>
              <a:ea typeface="方正美黑简体" panose="03000509000000000000" pitchFamily="65"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88689" y="2444173"/>
            <a:ext cx="12192000" cy="4357556"/>
          </a:xfrm>
          <a:prstGeom prst="rect">
            <a:avLst/>
          </a:prstGeom>
          <a:pattFill prst="dashUpDiag">
            <a:fgClr>
              <a:schemeClr val="bg1">
                <a:lumMod val="95000"/>
              </a:schemeClr>
            </a:fgClr>
            <a:bgClr>
              <a:schemeClr val="bg1"/>
            </a:bgClr>
          </a:pattFill>
          <a:ln>
            <a:noFill/>
          </a:ln>
          <a:effectLst>
            <a:innerShdw blurRad="279400" dist="25400">
              <a:prstClr val="black">
                <a:alpha val="34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 name="组合 7"/>
          <p:cNvGrpSpPr/>
          <p:nvPr/>
        </p:nvGrpSpPr>
        <p:grpSpPr>
          <a:xfrm>
            <a:off x="1327129" y="3867301"/>
            <a:ext cx="9709192" cy="2481715"/>
            <a:chOff x="1241404" y="3150817"/>
            <a:chExt cx="9709192" cy="2481715"/>
          </a:xfrm>
        </p:grpSpPr>
        <p:grpSp>
          <p:nvGrpSpPr>
            <p:cNvPr id="9" name="组合 8"/>
            <p:cNvGrpSpPr/>
            <p:nvPr/>
          </p:nvGrpSpPr>
          <p:grpSpPr>
            <a:xfrm>
              <a:off x="1241404" y="3150817"/>
              <a:ext cx="9709192" cy="2481715"/>
              <a:chOff x="1685472" y="920193"/>
              <a:chExt cx="9759953" cy="4937875"/>
            </a:xfrm>
          </p:grpSpPr>
          <p:sp>
            <p:nvSpPr>
              <p:cNvPr id="11" name="矩形: 圆顶角 38"/>
              <p:cNvSpPr/>
              <p:nvPr/>
            </p:nvSpPr>
            <p:spPr>
              <a:xfrm rot="16200000">
                <a:off x="4361101" y="-1226256"/>
                <a:ext cx="4615019" cy="9553629"/>
              </a:xfrm>
              <a:prstGeom prst="round2SameRect">
                <a:avLst>
                  <a:gd name="adj1" fmla="val 0"/>
                  <a:gd name="adj2" fmla="val 0"/>
                </a:avLst>
              </a:prstGeom>
              <a:solidFill>
                <a:schemeClr val="bg1"/>
              </a:solidFill>
              <a:ln>
                <a:noFill/>
              </a:ln>
              <a:effectLst>
                <a:outerShdw blurRad="241300" dist="38100" dir="10800000" algn="r"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矩形: 圆顶角 39"/>
              <p:cNvSpPr/>
              <p:nvPr/>
            </p:nvSpPr>
            <p:spPr>
              <a:xfrm rot="16200000">
                <a:off x="4265598" y="-1381975"/>
                <a:ext cx="4615019" cy="9553629"/>
              </a:xfrm>
              <a:prstGeom prst="round2SameRect">
                <a:avLst>
                  <a:gd name="adj1" fmla="val 0"/>
                  <a:gd name="adj2" fmla="val 0"/>
                </a:avLst>
              </a:prstGeom>
              <a:solidFill>
                <a:schemeClr val="bg1"/>
              </a:solidFill>
              <a:ln>
                <a:noFill/>
              </a:ln>
              <a:effectLst>
                <a:outerShdw blurRad="241300" dist="38100" dir="10800000" algn="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矩形: 圆顶角 40"/>
              <p:cNvSpPr/>
              <p:nvPr/>
            </p:nvSpPr>
            <p:spPr>
              <a:xfrm rot="16200000">
                <a:off x="4154777" y="-1549112"/>
                <a:ext cx="4615019" cy="9553629"/>
              </a:xfrm>
              <a:prstGeom prst="round2SameRect">
                <a:avLst>
                  <a:gd name="adj1" fmla="val 0"/>
                  <a:gd name="adj2" fmla="val 0"/>
                </a:avLst>
              </a:prstGeom>
              <a:solidFill>
                <a:schemeClr val="bg1"/>
              </a:solidFill>
              <a:ln>
                <a:noFill/>
              </a:ln>
              <a:effectLst>
                <a:outerShdw blurRad="241300" dist="38100" dir="10800000" algn="r" rotWithShape="0">
                  <a:prstClr val="black">
                    <a:alpha val="1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cxnSp>
          <p:nvCxnSpPr>
            <p:cNvPr id="10" name="直接连接符 9"/>
            <p:cNvCxnSpPr/>
            <p:nvPr/>
          </p:nvCxnSpPr>
          <p:spPr>
            <a:xfrm flipV="1">
              <a:off x="1305272" y="3499098"/>
              <a:ext cx="0" cy="1579796"/>
            </a:xfrm>
            <a:prstGeom prst="line">
              <a:avLst/>
            </a:prstGeom>
            <a:ln w="152400">
              <a:solidFill>
                <a:srgbClr val="007684"/>
              </a:solidFill>
            </a:ln>
            <a:effectLst>
              <a:outerShdw blurRad="635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sp>
        <p:nvSpPr>
          <p:cNvPr id="3" name="矩形 2"/>
          <p:cNvSpPr/>
          <p:nvPr/>
        </p:nvSpPr>
        <p:spPr>
          <a:xfrm>
            <a:off x="1149642" y="1099999"/>
            <a:ext cx="7924801" cy="2032211"/>
          </a:xfrm>
          <a:prstGeom prst="rect">
            <a:avLst/>
          </a:prstGeom>
          <a:gradFill>
            <a:gsLst>
              <a:gs pos="0">
                <a:srgbClr val="0093A2"/>
              </a:gs>
              <a:gs pos="100000">
                <a:srgbClr val="222222">
                  <a:alpha val="0"/>
                </a:srgbClr>
              </a:gs>
              <a:gs pos="96000">
                <a:srgbClr val="222222"/>
              </a:gs>
              <a:gs pos="36000">
                <a:srgbClr val="01717E"/>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2402755" y="1528425"/>
            <a:ext cx="5926235" cy="641714"/>
          </a:xfrm>
          <a:prstGeom prst="rect">
            <a:avLst/>
          </a:prstGeom>
        </p:spPr>
        <p:txBody>
          <a:bodyPr wrap="square">
            <a:spAutoFit/>
          </a:bodyPr>
          <a:lstStyle/>
          <a:p>
            <a:pPr indent="575945" algn="just">
              <a:lnSpc>
                <a:spcPct val="130000"/>
              </a:lnSpc>
              <a:spcBef>
                <a:spcPts val="600"/>
              </a:spcBef>
            </a:pPr>
            <a:r>
              <a:rPr lang="zh-CN" altLang="zh-CN" sz="3200" b="1" dirty="0">
                <a:solidFill>
                  <a:schemeClr val="bg1"/>
                </a:solidFill>
                <a:latin typeface="楷体" panose="02010609060101010101" pitchFamily="49" charset="-122"/>
                <a:ea typeface="楷体" panose="02010609060101010101" pitchFamily="49" charset="-122"/>
              </a:rPr>
              <a:t>君子性非异也、善假于物</a:t>
            </a:r>
            <a:endParaRPr lang="en-US" altLang="zh-CN" sz="3200" b="1" dirty="0">
              <a:solidFill>
                <a:schemeClr val="bg1"/>
              </a:solidFill>
              <a:latin typeface="楷体" panose="02010609060101010101" pitchFamily="49" charset="-122"/>
              <a:ea typeface="楷体" panose="02010609060101010101" pitchFamily="49" charset="-122"/>
            </a:endParaRPr>
          </a:p>
        </p:txBody>
      </p:sp>
      <p:sp>
        <p:nvSpPr>
          <p:cNvPr id="6" name="矩形 5"/>
          <p:cNvSpPr/>
          <p:nvPr/>
        </p:nvSpPr>
        <p:spPr>
          <a:xfrm>
            <a:off x="1504507" y="3951301"/>
            <a:ext cx="9360364" cy="1815882"/>
          </a:xfrm>
          <a:prstGeom prst="rect">
            <a:avLst/>
          </a:prstGeom>
        </p:spPr>
        <p:txBody>
          <a:bodyPr wrap="square">
            <a:spAutoFit/>
          </a:bodyPr>
          <a:lstStyle/>
          <a:p>
            <a:endParaRPr lang="zh-CN" altLang="en-US" sz="1600" dirty="0">
              <a:latin typeface="Times New Roman" panose="02020603050405020304" pitchFamily="18" charset="0"/>
              <a:ea typeface="楷体" panose="02010609060101010101" pitchFamily="49" charset="-122"/>
              <a:cs typeface="Times New Roman" panose="02020603050405020304" pitchFamily="18" charset="0"/>
            </a:endParaRPr>
          </a:p>
          <a:p>
            <a:r>
              <a:rPr lang="zh-CN" altLang="zh-CN" sz="1600" dirty="0">
                <a:latin typeface="Times New Roman" panose="02020603050405020304" pitchFamily="18" charset="0"/>
                <a:ea typeface="楷体" panose="02010609060101010101" pitchFamily="49" charset="-122"/>
                <a:cs typeface="Times New Roman" panose="02020603050405020304" pitchFamily="18" charset="0"/>
              </a:rPr>
              <a:t>在</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a:t>
            </a:r>
            <a:r>
              <a:rPr lang="zh-CN" altLang="zh-CN" sz="1600" dirty="0">
                <a:latin typeface="Times New Roman" panose="02020603050405020304" pitchFamily="18" charset="0"/>
                <a:ea typeface="楷体" panose="02010609060101010101" pitchFamily="49" charset="-122"/>
                <a:cs typeface="Times New Roman" panose="02020603050405020304" pitchFamily="18" charset="0"/>
              </a:rPr>
              <a:t>数据是燃料、模型是引擎、算力是加速器</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a:t>
            </a:r>
            <a:r>
              <a:rPr lang="zh-CN" altLang="zh-CN" sz="1600" dirty="0">
                <a:latin typeface="Times New Roman" panose="02020603050405020304" pitchFamily="18" charset="0"/>
                <a:ea typeface="楷体" panose="02010609060101010101" pitchFamily="49" charset="-122"/>
                <a:cs typeface="Times New Roman" panose="02020603050405020304" pitchFamily="18" charset="0"/>
              </a:rPr>
              <a:t>的时代，人工智能算法正快速与芯片、基础软件（如编译）、模型（编程框架）和应用等融合，这些层次相互关联，构成了一个完整的人工智能系统。</a:t>
            </a:r>
            <a:endParaRPr lang="en-US" altLang="zh-CN" sz="1600" dirty="0">
              <a:latin typeface="Times New Roman" panose="02020603050405020304" pitchFamily="18" charset="0"/>
              <a:ea typeface="楷体" panose="02010609060101010101" pitchFamily="49" charset="-122"/>
              <a:cs typeface="Times New Roman" panose="02020603050405020304" pitchFamily="18" charset="0"/>
            </a:endParaRPr>
          </a:p>
          <a:p>
            <a:endParaRPr lang="zh-CN" altLang="zh-CN" sz="1600" dirty="0">
              <a:latin typeface="Times New Roman" panose="02020603050405020304" pitchFamily="18" charset="0"/>
              <a:ea typeface="楷体" panose="02010609060101010101" pitchFamily="49" charset="-122"/>
              <a:cs typeface="Times New Roman" panose="02020603050405020304" pitchFamily="18" charset="0"/>
            </a:endParaRPr>
          </a:p>
          <a:p>
            <a:r>
              <a:rPr lang="zh-CN" altLang="zh-CN" sz="1600" dirty="0">
                <a:latin typeface="Times New Roman" panose="02020603050405020304" pitchFamily="18" charset="0"/>
                <a:ea typeface="楷体" panose="02010609060101010101" pitchFamily="49" charset="-122"/>
                <a:cs typeface="Times New Roman" panose="02020603050405020304" pitchFamily="18" charset="0"/>
              </a:rPr>
              <a:t>人工智能的特点对算力提出了不同于以往的新要求，传统的面向通用计算负载的</a:t>
            </a:r>
            <a:r>
              <a:rPr lang="en-US" altLang="zh-CN" sz="1600" dirty="0">
                <a:latin typeface="Times New Roman" panose="02020603050405020304" pitchFamily="18" charset="0"/>
                <a:ea typeface="楷体" panose="02010609060101010101" pitchFamily="49" charset="-122"/>
                <a:cs typeface="Times New Roman" panose="02020603050405020304" pitchFamily="18" charset="0"/>
              </a:rPr>
              <a:t>CPU</a:t>
            </a:r>
            <a:r>
              <a:rPr lang="zh-CN" altLang="zh-CN" sz="1600" dirty="0">
                <a:latin typeface="Times New Roman" panose="02020603050405020304" pitchFamily="18" charset="0"/>
                <a:ea typeface="楷体" panose="02010609060101010101" pitchFamily="49" charset="-122"/>
                <a:cs typeface="Times New Roman" panose="02020603050405020304" pitchFamily="18" charset="0"/>
              </a:rPr>
              <a:t>架构无法完全满足海量数据的并行智能计算需求，以异构计算、加速计算、可编程计算等为代表的新的计算技术和架构更适合人工智能的并行计算需求，得到了快速的发展。</a:t>
            </a:r>
          </a:p>
        </p:txBody>
      </p:sp>
      <p:pic>
        <p:nvPicPr>
          <p:cNvPr id="16" name="图片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89530" y="6483551"/>
            <a:ext cx="1612940" cy="239914"/>
          </a:xfrm>
          <a:prstGeom prst="rect">
            <a:avLst/>
          </a:prstGeom>
        </p:spPr>
      </p:pic>
      <p:cxnSp>
        <p:nvCxnSpPr>
          <p:cNvPr id="17" name="直接连接符 16"/>
          <p:cNvCxnSpPr/>
          <p:nvPr/>
        </p:nvCxnSpPr>
        <p:spPr>
          <a:xfrm flipH="1">
            <a:off x="333915" y="6603508"/>
            <a:ext cx="4674965" cy="0"/>
          </a:xfrm>
          <a:prstGeom prst="line">
            <a:avLst/>
          </a:prstGeom>
          <a:ln>
            <a:solidFill>
              <a:srgbClr val="00ABA5"/>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H="1">
            <a:off x="7181755" y="6603508"/>
            <a:ext cx="4674965" cy="0"/>
          </a:xfrm>
          <a:prstGeom prst="line">
            <a:avLst/>
          </a:prstGeom>
          <a:ln>
            <a:solidFill>
              <a:srgbClr val="00ABA5"/>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rgbClr val="00ABA5"/>
            </a:gs>
            <a:gs pos="67000">
              <a:srgbClr val="007684"/>
            </a:gs>
          </a:gsLst>
          <a:lin ang="3600000" scaled="0"/>
        </a:gradFill>
        <a:effectLst/>
      </p:bgPr>
    </p:bg>
    <p:spTree>
      <p:nvGrpSpPr>
        <p:cNvPr id="1" name=""/>
        <p:cNvGrpSpPr/>
        <p:nvPr/>
      </p:nvGrpSpPr>
      <p:grpSpPr>
        <a:xfrm>
          <a:off x="0" y="0"/>
          <a:ext cx="0" cy="0"/>
          <a:chOff x="0" y="0"/>
          <a:chExt cx="0" cy="0"/>
        </a:xfrm>
      </p:grpSpPr>
      <p:sp>
        <p:nvSpPr>
          <p:cNvPr id="2" name="标题 9801"/>
          <p:cNvSpPr txBox="1"/>
          <p:nvPr/>
        </p:nvSpPr>
        <p:spPr>
          <a:xfrm flipV="1">
            <a:off x="0" y="729000"/>
            <a:ext cx="11615165" cy="5400000"/>
          </a:xfrm>
          <a:prstGeom prst="cube">
            <a:avLst>
              <a:gd name="adj" fmla="val 1804"/>
            </a:avLst>
          </a:prstGeom>
          <a:pattFill prst="ltHorz">
            <a:fgClr>
              <a:schemeClr val="bg1">
                <a:lumMod val="9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endParaRPr lang="zh-CN" altLang="en-US" dirty="0"/>
          </a:p>
        </p:txBody>
      </p:sp>
      <p:sp>
        <p:nvSpPr>
          <p:cNvPr id="5" name="六边形 4"/>
          <p:cNvSpPr/>
          <p:nvPr/>
        </p:nvSpPr>
        <p:spPr>
          <a:xfrm rot="5400000">
            <a:off x="-5678865" y="-723361"/>
            <a:ext cx="9564253" cy="8696378"/>
          </a:xfrm>
          <a:prstGeom prst="hexagon">
            <a:avLst>
              <a:gd name="adj" fmla="val 30493"/>
              <a:gd name="vf" fmla="val 115470"/>
            </a:avLst>
          </a:prstGeom>
          <a:gradFill>
            <a:gsLst>
              <a:gs pos="77000">
                <a:srgbClr val="016773"/>
              </a:gs>
              <a:gs pos="100000">
                <a:srgbClr val="007684"/>
              </a:gs>
            </a:gsLst>
            <a:lin ang="5400000" scaled="0"/>
          </a:gradFill>
          <a:ln>
            <a:noFill/>
          </a:ln>
          <a:effectLst>
            <a:outerShdw blurRad="698500" dist="165100" algn="l" rotWithShape="0">
              <a:srgbClr val="013F45">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平行四边形 5"/>
          <p:cNvSpPr/>
          <p:nvPr/>
        </p:nvSpPr>
        <p:spPr>
          <a:xfrm rot="19714174">
            <a:off x="-2503449" y="2643987"/>
            <a:ext cx="7581286" cy="4086054"/>
          </a:xfrm>
          <a:prstGeom prst="parallelogram">
            <a:avLst>
              <a:gd name="adj" fmla="val 61032"/>
            </a:avLst>
          </a:prstGeom>
          <a:solidFill>
            <a:srgbClr val="00ABA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2320891" y="2740372"/>
            <a:ext cx="540023" cy="1384403"/>
          </a:xfrm>
          <a:custGeom>
            <a:avLst/>
            <a:gdLst/>
            <a:ahLst/>
            <a:cxnLst/>
            <a:rect l="l" t="t" r="r" b="b"/>
            <a:pathLst>
              <a:path w="540023" h="1384403">
                <a:moveTo>
                  <a:pt x="195374" y="1232620"/>
                </a:moveTo>
                <a:lnTo>
                  <a:pt x="204155" y="1247987"/>
                </a:lnTo>
                <a:cubicBezTo>
                  <a:pt x="132445" y="1288964"/>
                  <a:pt x="80491" y="1317502"/>
                  <a:pt x="48295" y="1333600"/>
                </a:cubicBezTo>
                <a:cubicBezTo>
                  <a:pt x="42441" y="1337991"/>
                  <a:pt x="37319" y="1336527"/>
                  <a:pt x="32928" y="1329210"/>
                </a:cubicBezTo>
                <a:cubicBezTo>
                  <a:pt x="27074" y="1321892"/>
                  <a:pt x="16830" y="1305062"/>
                  <a:pt x="2195" y="1278720"/>
                </a:cubicBezTo>
                <a:cubicBezTo>
                  <a:pt x="732" y="1277256"/>
                  <a:pt x="0" y="1275793"/>
                  <a:pt x="0" y="1274329"/>
                </a:cubicBezTo>
                <a:close/>
                <a:moveTo>
                  <a:pt x="458800" y="863824"/>
                </a:moveTo>
                <a:cubicBezTo>
                  <a:pt x="460264" y="862361"/>
                  <a:pt x="463190" y="863092"/>
                  <a:pt x="467581" y="866019"/>
                </a:cubicBezTo>
                <a:cubicBezTo>
                  <a:pt x="470508" y="867483"/>
                  <a:pt x="474167" y="870410"/>
                  <a:pt x="478557" y="874800"/>
                </a:cubicBezTo>
                <a:cubicBezTo>
                  <a:pt x="500509" y="892362"/>
                  <a:pt x="515144" y="903338"/>
                  <a:pt x="522461" y="907728"/>
                </a:cubicBezTo>
                <a:cubicBezTo>
                  <a:pt x="528315" y="912119"/>
                  <a:pt x="530510" y="915778"/>
                  <a:pt x="529047" y="918705"/>
                </a:cubicBezTo>
                <a:cubicBezTo>
                  <a:pt x="529047" y="920168"/>
                  <a:pt x="526120" y="922363"/>
                  <a:pt x="520266" y="925290"/>
                </a:cubicBezTo>
                <a:cubicBezTo>
                  <a:pt x="511485" y="928217"/>
                  <a:pt x="507826" y="934071"/>
                  <a:pt x="509290" y="942852"/>
                </a:cubicBezTo>
                <a:cubicBezTo>
                  <a:pt x="509290" y="1112615"/>
                  <a:pt x="508558" y="1223839"/>
                  <a:pt x="507095" y="1276525"/>
                </a:cubicBezTo>
                <a:cubicBezTo>
                  <a:pt x="507095" y="1314575"/>
                  <a:pt x="500509" y="1336527"/>
                  <a:pt x="487338" y="1342381"/>
                </a:cubicBezTo>
                <a:cubicBezTo>
                  <a:pt x="477093" y="1351162"/>
                  <a:pt x="467581" y="1361406"/>
                  <a:pt x="458800" y="1373114"/>
                </a:cubicBezTo>
                <a:cubicBezTo>
                  <a:pt x="450019" y="1381895"/>
                  <a:pt x="442702" y="1385554"/>
                  <a:pt x="436848" y="1384090"/>
                </a:cubicBezTo>
                <a:cubicBezTo>
                  <a:pt x="432457" y="1381163"/>
                  <a:pt x="430994" y="1373846"/>
                  <a:pt x="432457" y="1362138"/>
                </a:cubicBezTo>
                <a:cubicBezTo>
                  <a:pt x="436848" y="1347503"/>
                  <a:pt x="433921" y="1337259"/>
                  <a:pt x="423677" y="1331405"/>
                </a:cubicBezTo>
                <a:cubicBezTo>
                  <a:pt x="413432" y="1321161"/>
                  <a:pt x="392212" y="1307989"/>
                  <a:pt x="360015" y="1291891"/>
                </a:cubicBezTo>
                <a:lnTo>
                  <a:pt x="366601" y="1278720"/>
                </a:lnTo>
                <a:lnTo>
                  <a:pt x="443434" y="1294086"/>
                </a:lnTo>
                <a:cubicBezTo>
                  <a:pt x="447824" y="1276525"/>
                  <a:pt x="450019" y="1152861"/>
                  <a:pt x="450019" y="923095"/>
                </a:cubicBezTo>
                <a:lnTo>
                  <a:pt x="278792" y="929681"/>
                </a:lnTo>
                <a:lnTo>
                  <a:pt x="274402" y="1221644"/>
                </a:lnTo>
                <a:cubicBezTo>
                  <a:pt x="302208" y="1173349"/>
                  <a:pt x="323428" y="1130177"/>
                  <a:pt x="338063" y="1092127"/>
                </a:cubicBezTo>
                <a:cubicBezTo>
                  <a:pt x="323428" y="1061394"/>
                  <a:pt x="305135" y="1027002"/>
                  <a:pt x="283183" y="988951"/>
                </a:cubicBezTo>
                <a:lnTo>
                  <a:pt x="296354" y="980171"/>
                </a:lnTo>
                <a:cubicBezTo>
                  <a:pt x="318306" y="1005050"/>
                  <a:pt x="337332" y="1028465"/>
                  <a:pt x="353430" y="1050417"/>
                </a:cubicBezTo>
                <a:cubicBezTo>
                  <a:pt x="357820" y="1038710"/>
                  <a:pt x="362211" y="1026270"/>
                  <a:pt x="366601" y="1013099"/>
                </a:cubicBezTo>
                <a:cubicBezTo>
                  <a:pt x="373918" y="986756"/>
                  <a:pt x="378309" y="966999"/>
                  <a:pt x="379772" y="953828"/>
                </a:cubicBezTo>
                <a:cubicBezTo>
                  <a:pt x="379772" y="947974"/>
                  <a:pt x="384163" y="947242"/>
                  <a:pt x="392944" y="951633"/>
                </a:cubicBezTo>
                <a:cubicBezTo>
                  <a:pt x="397334" y="956023"/>
                  <a:pt x="406847" y="961877"/>
                  <a:pt x="421481" y="969194"/>
                </a:cubicBezTo>
                <a:cubicBezTo>
                  <a:pt x="427335" y="972121"/>
                  <a:pt x="430994" y="974317"/>
                  <a:pt x="432457" y="975780"/>
                </a:cubicBezTo>
                <a:cubicBezTo>
                  <a:pt x="436848" y="977244"/>
                  <a:pt x="436848" y="983098"/>
                  <a:pt x="432457" y="993342"/>
                </a:cubicBezTo>
                <a:cubicBezTo>
                  <a:pt x="430994" y="997732"/>
                  <a:pt x="428067" y="1004318"/>
                  <a:pt x="423677" y="1013099"/>
                </a:cubicBezTo>
                <a:cubicBezTo>
                  <a:pt x="420750" y="1021880"/>
                  <a:pt x="417823" y="1028465"/>
                  <a:pt x="414896" y="1032856"/>
                </a:cubicBezTo>
                <a:cubicBezTo>
                  <a:pt x="406115" y="1054808"/>
                  <a:pt x="397334" y="1075297"/>
                  <a:pt x="388553" y="1094322"/>
                </a:cubicBezTo>
                <a:cubicBezTo>
                  <a:pt x="413432" y="1127982"/>
                  <a:pt x="430994" y="1153593"/>
                  <a:pt x="441238" y="1171154"/>
                </a:cubicBezTo>
                <a:cubicBezTo>
                  <a:pt x="448556" y="1182862"/>
                  <a:pt x="448556" y="1193838"/>
                  <a:pt x="441238" y="1204082"/>
                </a:cubicBezTo>
                <a:cubicBezTo>
                  <a:pt x="429531" y="1224571"/>
                  <a:pt x="417823" y="1239206"/>
                  <a:pt x="406115" y="1247987"/>
                </a:cubicBezTo>
                <a:cubicBezTo>
                  <a:pt x="391480" y="1211400"/>
                  <a:pt x="376845" y="1175545"/>
                  <a:pt x="362211" y="1140421"/>
                </a:cubicBezTo>
                <a:cubicBezTo>
                  <a:pt x="338795" y="1179935"/>
                  <a:pt x="308794" y="1216522"/>
                  <a:pt x="272207" y="1250182"/>
                </a:cubicBezTo>
                <a:lnTo>
                  <a:pt x="272207" y="1337991"/>
                </a:lnTo>
                <a:cubicBezTo>
                  <a:pt x="272207" y="1346771"/>
                  <a:pt x="269280" y="1351894"/>
                  <a:pt x="263426" y="1353357"/>
                </a:cubicBezTo>
                <a:cubicBezTo>
                  <a:pt x="248791" y="1363602"/>
                  <a:pt x="234156" y="1370919"/>
                  <a:pt x="219522" y="1375309"/>
                </a:cubicBezTo>
                <a:cubicBezTo>
                  <a:pt x="212204" y="1376773"/>
                  <a:pt x="209277" y="1373846"/>
                  <a:pt x="210741" y="1366528"/>
                </a:cubicBezTo>
                <a:cubicBezTo>
                  <a:pt x="213668" y="1307989"/>
                  <a:pt x="216595" y="1202619"/>
                  <a:pt x="219522" y="1050417"/>
                </a:cubicBezTo>
                <a:cubicBezTo>
                  <a:pt x="220985" y="1005050"/>
                  <a:pt x="221717" y="975048"/>
                  <a:pt x="221717" y="960414"/>
                </a:cubicBezTo>
                <a:cubicBezTo>
                  <a:pt x="221717" y="932608"/>
                  <a:pt x="221717" y="906265"/>
                  <a:pt x="221717" y="881386"/>
                </a:cubicBezTo>
                <a:cubicBezTo>
                  <a:pt x="221717" y="876995"/>
                  <a:pt x="222449" y="874800"/>
                  <a:pt x="223912" y="874800"/>
                </a:cubicBezTo>
                <a:cubicBezTo>
                  <a:pt x="223912" y="873337"/>
                  <a:pt x="226107" y="873337"/>
                  <a:pt x="230498" y="874800"/>
                </a:cubicBezTo>
                <a:cubicBezTo>
                  <a:pt x="242206" y="879191"/>
                  <a:pt x="259035" y="887972"/>
                  <a:pt x="280988" y="901143"/>
                </a:cubicBezTo>
                <a:lnTo>
                  <a:pt x="434653" y="894557"/>
                </a:lnTo>
                <a:cubicBezTo>
                  <a:pt x="434653" y="894557"/>
                  <a:pt x="435384" y="894557"/>
                  <a:pt x="436848" y="894557"/>
                </a:cubicBezTo>
                <a:cubicBezTo>
                  <a:pt x="445629" y="893094"/>
                  <a:pt x="450019" y="890167"/>
                  <a:pt x="450019" y="885776"/>
                </a:cubicBezTo>
                <a:cubicBezTo>
                  <a:pt x="452946" y="882849"/>
                  <a:pt x="454410" y="878459"/>
                  <a:pt x="454410" y="872605"/>
                </a:cubicBezTo>
                <a:cubicBezTo>
                  <a:pt x="455873" y="866751"/>
                  <a:pt x="457337" y="863824"/>
                  <a:pt x="458800" y="863824"/>
                </a:cubicBezTo>
                <a:close/>
                <a:moveTo>
                  <a:pt x="111956" y="857239"/>
                </a:moveTo>
                <a:cubicBezTo>
                  <a:pt x="113420" y="855775"/>
                  <a:pt x="115615" y="856507"/>
                  <a:pt x="118542" y="859434"/>
                </a:cubicBezTo>
                <a:cubicBezTo>
                  <a:pt x="120005" y="860897"/>
                  <a:pt x="123664" y="863092"/>
                  <a:pt x="129518" y="866019"/>
                </a:cubicBezTo>
                <a:cubicBezTo>
                  <a:pt x="155860" y="880654"/>
                  <a:pt x="170495" y="889435"/>
                  <a:pt x="173422" y="892362"/>
                </a:cubicBezTo>
                <a:cubicBezTo>
                  <a:pt x="177813" y="895289"/>
                  <a:pt x="177081" y="899679"/>
                  <a:pt x="171227" y="905533"/>
                </a:cubicBezTo>
                <a:cubicBezTo>
                  <a:pt x="166836" y="909924"/>
                  <a:pt x="158787" y="919436"/>
                  <a:pt x="147080" y="934071"/>
                </a:cubicBezTo>
                <a:cubicBezTo>
                  <a:pt x="110493" y="980902"/>
                  <a:pt x="81223" y="1013099"/>
                  <a:pt x="59271" y="1030660"/>
                </a:cubicBezTo>
                <a:lnTo>
                  <a:pt x="131713" y="1021880"/>
                </a:lnTo>
                <a:cubicBezTo>
                  <a:pt x="136103" y="1014562"/>
                  <a:pt x="139762" y="1007977"/>
                  <a:pt x="142689" y="1002123"/>
                </a:cubicBezTo>
                <a:cubicBezTo>
                  <a:pt x="150006" y="988951"/>
                  <a:pt x="155860" y="975048"/>
                  <a:pt x="160251" y="960414"/>
                </a:cubicBezTo>
                <a:cubicBezTo>
                  <a:pt x="161714" y="957487"/>
                  <a:pt x="163178" y="956023"/>
                  <a:pt x="164641" y="956023"/>
                </a:cubicBezTo>
                <a:cubicBezTo>
                  <a:pt x="164641" y="954560"/>
                  <a:pt x="166105" y="955292"/>
                  <a:pt x="169032" y="958218"/>
                </a:cubicBezTo>
                <a:cubicBezTo>
                  <a:pt x="193911" y="974317"/>
                  <a:pt x="209277" y="986024"/>
                  <a:pt x="215131" y="993342"/>
                </a:cubicBezTo>
                <a:cubicBezTo>
                  <a:pt x="217326" y="994074"/>
                  <a:pt x="218424" y="995537"/>
                  <a:pt x="218424" y="997732"/>
                </a:cubicBezTo>
                <a:cubicBezTo>
                  <a:pt x="218424" y="999927"/>
                  <a:pt x="217326" y="1002854"/>
                  <a:pt x="215131" y="1006513"/>
                </a:cubicBezTo>
                <a:cubicBezTo>
                  <a:pt x="212204" y="1009440"/>
                  <a:pt x="207814" y="1014562"/>
                  <a:pt x="201960" y="1021880"/>
                </a:cubicBezTo>
                <a:cubicBezTo>
                  <a:pt x="194643" y="1029197"/>
                  <a:pt x="189520" y="1035051"/>
                  <a:pt x="186593" y="1039441"/>
                </a:cubicBezTo>
                <a:cubicBezTo>
                  <a:pt x="154397" y="1084809"/>
                  <a:pt x="121469" y="1123591"/>
                  <a:pt x="87809" y="1155788"/>
                </a:cubicBezTo>
                <a:lnTo>
                  <a:pt x="190984" y="1140421"/>
                </a:lnTo>
                <a:lnTo>
                  <a:pt x="199765" y="1160178"/>
                </a:lnTo>
                <a:lnTo>
                  <a:pt x="87809" y="1199692"/>
                </a:lnTo>
                <a:cubicBezTo>
                  <a:pt x="67320" y="1208473"/>
                  <a:pt x="54149" y="1215790"/>
                  <a:pt x="48295" y="1221644"/>
                </a:cubicBezTo>
                <a:lnTo>
                  <a:pt x="15367" y="1162373"/>
                </a:lnTo>
                <a:cubicBezTo>
                  <a:pt x="34392" y="1159447"/>
                  <a:pt x="48295" y="1150666"/>
                  <a:pt x="57076" y="1136031"/>
                </a:cubicBezTo>
                <a:cubicBezTo>
                  <a:pt x="76101" y="1109688"/>
                  <a:pt x="94394" y="1083346"/>
                  <a:pt x="111956" y="1057003"/>
                </a:cubicBezTo>
                <a:lnTo>
                  <a:pt x="68052" y="1070174"/>
                </a:lnTo>
                <a:cubicBezTo>
                  <a:pt x="51954" y="1076028"/>
                  <a:pt x="39514" y="1082614"/>
                  <a:pt x="30733" y="1089931"/>
                </a:cubicBezTo>
                <a:lnTo>
                  <a:pt x="0" y="1037246"/>
                </a:lnTo>
                <a:cubicBezTo>
                  <a:pt x="13171" y="1032856"/>
                  <a:pt x="23416" y="1026270"/>
                  <a:pt x="30733" y="1017489"/>
                </a:cubicBezTo>
                <a:cubicBezTo>
                  <a:pt x="61466" y="967731"/>
                  <a:pt x="82687" y="928949"/>
                  <a:pt x="94394" y="901143"/>
                </a:cubicBezTo>
                <a:cubicBezTo>
                  <a:pt x="101712" y="885045"/>
                  <a:pt x="106834" y="871873"/>
                  <a:pt x="109761" y="861629"/>
                </a:cubicBezTo>
                <a:cubicBezTo>
                  <a:pt x="111224" y="858702"/>
                  <a:pt x="111956" y="857239"/>
                  <a:pt x="111956" y="857239"/>
                </a:cubicBezTo>
                <a:close/>
                <a:moveTo>
                  <a:pt x="498314" y="233425"/>
                </a:moveTo>
                <a:cubicBezTo>
                  <a:pt x="501241" y="236352"/>
                  <a:pt x="504900" y="240011"/>
                  <a:pt x="509290" y="244402"/>
                </a:cubicBezTo>
                <a:cubicBezTo>
                  <a:pt x="518071" y="254646"/>
                  <a:pt x="524656" y="261231"/>
                  <a:pt x="529047" y="264158"/>
                </a:cubicBezTo>
                <a:cubicBezTo>
                  <a:pt x="531974" y="267085"/>
                  <a:pt x="532706" y="270012"/>
                  <a:pt x="531242" y="272939"/>
                </a:cubicBezTo>
                <a:cubicBezTo>
                  <a:pt x="529779" y="274403"/>
                  <a:pt x="526852" y="275135"/>
                  <a:pt x="522461" y="275135"/>
                </a:cubicBezTo>
                <a:cubicBezTo>
                  <a:pt x="510753" y="273671"/>
                  <a:pt x="490997" y="273671"/>
                  <a:pt x="463190" y="275135"/>
                </a:cubicBezTo>
                <a:cubicBezTo>
                  <a:pt x="445629" y="275135"/>
                  <a:pt x="431726" y="275135"/>
                  <a:pt x="421481" y="275135"/>
                </a:cubicBezTo>
                <a:lnTo>
                  <a:pt x="381968" y="277330"/>
                </a:lnTo>
                <a:cubicBezTo>
                  <a:pt x="387821" y="278793"/>
                  <a:pt x="390017" y="280988"/>
                  <a:pt x="388553" y="283915"/>
                </a:cubicBezTo>
                <a:lnTo>
                  <a:pt x="388553" y="336601"/>
                </a:lnTo>
                <a:lnTo>
                  <a:pt x="436848" y="334405"/>
                </a:lnTo>
                <a:cubicBezTo>
                  <a:pt x="442702" y="332942"/>
                  <a:pt x="452214" y="331478"/>
                  <a:pt x="465386" y="330015"/>
                </a:cubicBezTo>
                <a:cubicBezTo>
                  <a:pt x="478557" y="328551"/>
                  <a:pt x="487338" y="327820"/>
                  <a:pt x="491728" y="327820"/>
                </a:cubicBezTo>
                <a:cubicBezTo>
                  <a:pt x="500509" y="336601"/>
                  <a:pt x="508558" y="344650"/>
                  <a:pt x="515876" y="351967"/>
                </a:cubicBezTo>
                <a:cubicBezTo>
                  <a:pt x="518803" y="354894"/>
                  <a:pt x="520266" y="357089"/>
                  <a:pt x="520266" y="358553"/>
                </a:cubicBezTo>
                <a:cubicBezTo>
                  <a:pt x="518803" y="360016"/>
                  <a:pt x="515876" y="360748"/>
                  <a:pt x="511485" y="360748"/>
                </a:cubicBezTo>
                <a:cubicBezTo>
                  <a:pt x="492460" y="360748"/>
                  <a:pt x="475630" y="361480"/>
                  <a:pt x="460995" y="362943"/>
                </a:cubicBezTo>
                <a:lnTo>
                  <a:pt x="388553" y="367334"/>
                </a:lnTo>
                <a:lnTo>
                  <a:pt x="388553" y="446361"/>
                </a:lnTo>
                <a:cubicBezTo>
                  <a:pt x="426604" y="452215"/>
                  <a:pt x="477093" y="452947"/>
                  <a:pt x="540023" y="448556"/>
                </a:cubicBezTo>
                <a:lnTo>
                  <a:pt x="537828" y="463923"/>
                </a:lnTo>
                <a:cubicBezTo>
                  <a:pt x="523193" y="472704"/>
                  <a:pt x="507095" y="487339"/>
                  <a:pt x="489533" y="507827"/>
                </a:cubicBezTo>
                <a:cubicBezTo>
                  <a:pt x="485143" y="518072"/>
                  <a:pt x="475630" y="521730"/>
                  <a:pt x="460995" y="518803"/>
                </a:cubicBezTo>
                <a:cubicBezTo>
                  <a:pt x="358552" y="518803"/>
                  <a:pt x="289769" y="483680"/>
                  <a:pt x="254645" y="413433"/>
                </a:cubicBezTo>
                <a:cubicBezTo>
                  <a:pt x="235620" y="463191"/>
                  <a:pt x="200496" y="503437"/>
                  <a:pt x="149275" y="534170"/>
                </a:cubicBezTo>
                <a:lnTo>
                  <a:pt x="140494" y="525389"/>
                </a:lnTo>
                <a:cubicBezTo>
                  <a:pt x="172690" y="477094"/>
                  <a:pt x="193911" y="425141"/>
                  <a:pt x="204155" y="369529"/>
                </a:cubicBezTo>
                <a:cubicBezTo>
                  <a:pt x="208546" y="346113"/>
                  <a:pt x="210741" y="325624"/>
                  <a:pt x="210741" y="308063"/>
                </a:cubicBezTo>
                <a:cubicBezTo>
                  <a:pt x="210741" y="303672"/>
                  <a:pt x="211473" y="301477"/>
                  <a:pt x="212936" y="301477"/>
                </a:cubicBezTo>
                <a:cubicBezTo>
                  <a:pt x="214399" y="300014"/>
                  <a:pt x="217326" y="300014"/>
                  <a:pt x="221717" y="301477"/>
                </a:cubicBezTo>
                <a:cubicBezTo>
                  <a:pt x="239279" y="307331"/>
                  <a:pt x="256840" y="313185"/>
                  <a:pt x="274402" y="319039"/>
                </a:cubicBezTo>
                <a:cubicBezTo>
                  <a:pt x="278792" y="323429"/>
                  <a:pt x="280256" y="327820"/>
                  <a:pt x="278792" y="332210"/>
                </a:cubicBezTo>
                <a:cubicBezTo>
                  <a:pt x="278792" y="335137"/>
                  <a:pt x="276597" y="342454"/>
                  <a:pt x="272207" y="354162"/>
                </a:cubicBezTo>
                <a:cubicBezTo>
                  <a:pt x="267816" y="367334"/>
                  <a:pt x="264889" y="376846"/>
                  <a:pt x="263426" y="382700"/>
                </a:cubicBezTo>
                <a:cubicBezTo>
                  <a:pt x="280988" y="401725"/>
                  <a:pt x="300745" y="416360"/>
                  <a:pt x="322697" y="426604"/>
                </a:cubicBezTo>
                <a:lnTo>
                  <a:pt x="322697" y="279525"/>
                </a:lnTo>
                <a:lnTo>
                  <a:pt x="285378" y="279525"/>
                </a:lnTo>
                <a:cubicBezTo>
                  <a:pt x="266353" y="279525"/>
                  <a:pt x="238547" y="280988"/>
                  <a:pt x="201960" y="283915"/>
                </a:cubicBezTo>
                <a:lnTo>
                  <a:pt x="180008" y="250987"/>
                </a:lnTo>
                <a:cubicBezTo>
                  <a:pt x="194643" y="250987"/>
                  <a:pt x="218790" y="250255"/>
                  <a:pt x="252450" y="248792"/>
                </a:cubicBezTo>
                <a:cubicBezTo>
                  <a:pt x="265621" y="248792"/>
                  <a:pt x="273670" y="248792"/>
                  <a:pt x="276597" y="248792"/>
                </a:cubicBezTo>
                <a:lnTo>
                  <a:pt x="406115" y="244402"/>
                </a:lnTo>
                <a:cubicBezTo>
                  <a:pt x="409042" y="244402"/>
                  <a:pt x="413432" y="244402"/>
                  <a:pt x="419286" y="244402"/>
                </a:cubicBezTo>
                <a:cubicBezTo>
                  <a:pt x="457337" y="241475"/>
                  <a:pt x="483679" y="237816"/>
                  <a:pt x="498314" y="233425"/>
                </a:cubicBezTo>
                <a:close/>
                <a:moveTo>
                  <a:pt x="377577" y="136836"/>
                </a:moveTo>
                <a:lnTo>
                  <a:pt x="289769" y="141226"/>
                </a:lnTo>
                <a:lnTo>
                  <a:pt x="289769" y="178545"/>
                </a:lnTo>
                <a:lnTo>
                  <a:pt x="384163" y="174155"/>
                </a:lnTo>
                <a:cubicBezTo>
                  <a:pt x="395871" y="174155"/>
                  <a:pt x="406115" y="173423"/>
                  <a:pt x="414896" y="171959"/>
                </a:cubicBezTo>
                <a:lnTo>
                  <a:pt x="414896" y="136836"/>
                </a:lnTo>
                <a:cubicBezTo>
                  <a:pt x="406115" y="136836"/>
                  <a:pt x="393675" y="136836"/>
                  <a:pt x="377577" y="136836"/>
                </a:cubicBezTo>
                <a:close/>
                <a:moveTo>
                  <a:pt x="417091" y="68784"/>
                </a:moveTo>
                <a:lnTo>
                  <a:pt x="289769" y="73175"/>
                </a:lnTo>
                <a:lnTo>
                  <a:pt x="289769" y="112689"/>
                </a:lnTo>
                <a:lnTo>
                  <a:pt x="370991" y="108298"/>
                </a:lnTo>
                <a:cubicBezTo>
                  <a:pt x="375382" y="108298"/>
                  <a:pt x="381968" y="107566"/>
                  <a:pt x="390748" y="106103"/>
                </a:cubicBezTo>
                <a:cubicBezTo>
                  <a:pt x="398066" y="106103"/>
                  <a:pt x="403188" y="106103"/>
                  <a:pt x="406115" y="106103"/>
                </a:cubicBezTo>
                <a:cubicBezTo>
                  <a:pt x="409042" y="110493"/>
                  <a:pt x="412701" y="114884"/>
                  <a:pt x="417091" y="119274"/>
                </a:cubicBezTo>
                <a:close/>
                <a:moveTo>
                  <a:pt x="423677" y="11709"/>
                </a:moveTo>
                <a:cubicBezTo>
                  <a:pt x="425140" y="10245"/>
                  <a:pt x="428067" y="10977"/>
                  <a:pt x="432457" y="13904"/>
                </a:cubicBezTo>
                <a:cubicBezTo>
                  <a:pt x="439775" y="19758"/>
                  <a:pt x="451483" y="28539"/>
                  <a:pt x="467581" y="40247"/>
                </a:cubicBezTo>
                <a:cubicBezTo>
                  <a:pt x="480752" y="47564"/>
                  <a:pt x="488801" y="52686"/>
                  <a:pt x="491728" y="55613"/>
                </a:cubicBezTo>
                <a:cubicBezTo>
                  <a:pt x="497582" y="60003"/>
                  <a:pt x="500509" y="63662"/>
                  <a:pt x="500509" y="66589"/>
                </a:cubicBezTo>
                <a:cubicBezTo>
                  <a:pt x="500509" y="69516"/>
                  <a:pt x="497582" y="71711"/>
                  <a:pt x="491728" y="73175"/>
                </a:cubicBezTo>
                <a:cubicBezTo>
                  <a:pt x="482947" y="76102"/>
                  <a:pt x="479289" y="81956"/>
                  <a:pt x="480752" y="90736"/>
                </a:cubicBezTo>
                <a:cubicBezTo>
                  <a:pt x="479289" y="106835"/>
                  <a:pt x="478557" y="141226"/>
                  <a:pt x="478557" y="193912"/>
                </a:cubicBezTo>
                <a:cubicBezTo>
                  <a:pt x="478557" y="198302"/>
                  <a:pt x="477825" y="201229"/>
                  <a:pt x="476362" y="202692"/>
                </a:cubicBezTo>
                <a:cubicBezTo>
                  <a:pt x="467581" y="207083"/>
                  <a:pt x="450019" y="212937"/>
                  <a:pt x="423677" y="220254"/>
                </a:cubicBezTo>
                <a:cubicBezTo>
                  <a:pt x="416359" y="221718"/>
                  <a:pt x="413432" y="219522"/>
                  <a:pt x="414896" y="213668"/>
                </a:cubicBezTo>
                <a:lnTo>
                  <a:pt x="414896" y="202692"/>
                </a:lnTo>
                <a:cubicBezTo>
                  <a:pt x="407578" y="202692"/>
                  <a:pt x="399529" y="202692"/>
                  <a:pt x="390748" y="202692"/>
                </a:cubicBezTo>
                <a:lnTo>
                  <a:pt x="289769" y="207083"/>
                </a:lnTo>
                <a:cubicBezTo>
                  <a:pt x="289769" y="212937"/>
                  <a:pt x="288305" y="216595"/>
                  <a:pt x="285378" y="218059"/>
                </a:cubicBezTo>
                <a:cubicBezTo>
                  <a:pt x="266353" y="225376"/>
                  <a:pt x="248791" y="230498"/>
                  <a:pt x="232693" y="233425"/>
                </a:cubicBezTo>
                <a:cubicBezTo>
                  <a:pt x="229766" y="234889"/>
                  <a:pt x="227571" y="234889"/>
                  <a:pt x="226107" y="233425"/>
                </a:cubicBezTo>
                <a:cubicBezTo>
                  <a:pt x="226107" y="233425"/>
                  <a:pt x="226107" y="231962"/>
                  <a:pt x="226107" y="229035"/>
                </a:cubicBezTo>
                <a:cubicBezTo>
                  <a:pt x="226107" y="218791"/>
                  <a:pt x="226107" y="196839"/>
                  <a:pt x="226107" y="163179"/>
                </a:cubicBezTo>
                <a:cubicBezTo>
                  <a:pt x="227571" y="123665"/>
                  <a:pt x="228302" y="95859"/>
                  <a:pt x="228302" y="79760"/>
                </a:cubicBezTo>
                <a:cubicBezTo>
                  <a:pt x="228302" y="63662"/>
                  <a:pt x="228302" y="47564"/>
                  <a:pt x="228302" y="31466"/>
                </a:cubicBezTo>
                <a:cubicBezTo>
                  <a:pt x="226839" y="27075"/>
                  <a:pt x="226839" y="24148"/>
                  <a:pt x="228302" y="22685"/>
                </a:cubicBezTo>
                <a:cubicBezTo>
                  <a:pt x="229766" y="21221"/>
                  <a:pt x="231961" y="21221"/>
                  <a:pt x="234888" y="22685"/>
                </a:cubicBezTo>
                <a:cubicBezTo>
                  <a:pt x="243669" y="25612"/>
                  <a:pt x="258304" y="31466"/>
                  <a:pt x="278792" y="40247"/>
                </a:cubicBezTo>
                <a:cubicBezTo>
                  <a:pt x="283183" y="41710"/>
                  <a:pt x="286842" y="43173"/>
                  <a:pt x="289769" y="44637"/>
                </a:cubicBezTo>
                <a:lnTo>
                  <a:pt x="406115" y="40247"/>
                </a:lnTo>
                <a:cubicBezTo>
                  <a:pt x="410505" y="40247"/>
                  <a:pt x="414164" y="38051"/>
                  <a:pt x="417091" y="33661"/>
                </a:cubicBezTo>
                <a:cubicBezTo>
                  <a:pt x="420018" y="29270"/>
                  <a:pt x="421481" y="24148"/>
                  <a:pt x="421481" y="18294"/>
                </a:cubicBezTo>
                <a:cubicBezTo>
                  <a:pt x="422945" y="13904"/>
                  <a:pt x="423677" y="11709"/>
                  <a:pt x="423677" y="11709"/>
                </a:cubicBezTo>
                <a:close/>
                <a:moveTo>
                  <a:pt x="83418" y="733"/>
                </a:moveTo>
                <a:cubicBezTo>
                  <a:pt x="84882" y="-731"/>
                  <a:pt x="88540" y="1"/>
                  <a:pt x="94394" y="2928"/>
                </a:cubicBezTo>
                <a:cubicBezTo>
                  <a:pt x="114883" y="8782"/>
                  <a:pt x="132445" y="16099"/>
                  <a:pt x="147080" y="24880"/>
                </a:cubicBezTo>
                <a:cubicBezTo>
                  <a:pt x="151470" y="26343"/>
                  <a:pt x="153665" y="30002"/>
                  <a:pt x="153665" y="35856"/>
                </a:cubicBezTo>
                <a:cubicBezTo>
                  <a:pt x="152202" y="46100"/>
                  <a:pt x="151470" y="65857"/>
                  <a:pt x="151470" y="95127"/>
                </a:cubicBezTo>
                <a:lnTo>
                  <a:pt x="151470" y="123665"/>
                </a:lnTo>
                <a:cubicBezTo>
                  <a:pt x="166105" y="120738"/>
                  <a:pt x="180008" y="118543"/>
                  <a:pt x="193179" y="117079"/>
                </a:cubicBezTo>
                <a:cubicBezTo>
                  <a:pt x="201960" y="127323"/>
                  <a:pt x="210009" y="136104"/>
                  <a:pt x="217326" y="143422"/>
                </a:cubicBezTo>
                <a:cubicBezTo>
                  <a:pt x="218790" y="146349"/>
                  <a:pt x="219522" y="148544"/>
                  <a:pt x="219522" y="150007"/>
                </a:cubicBezTo>
                <a:cubicBezTo>
                  <a:pt x="218058" y="151471"/>
                  <a:pt x="215131" y="152202"/>
                  <a:pt x="210741" y="152202"/>
                </a:cubicBezTo>
                <a:cubicBezTo>
                  <a:pt x="187325" y="152202"/>
                  <a:pt x="168300" y="152934"/>
                  <a:pt x="153665" y="154398"/>
                </a:cubicBezTo>
                <a:lnTo>
                  <a:pt x="151470" y="154398"/>
                </a:lnTo>
                <a:cubicBezTo>
                  <a:pt x="151470" y="179277"/>
                  <a:pt x="151470" y="204888"/>
                  <a:pt x="151470" y="231230"/>
                </a:cubicBezTo>
                <a:lnTo>
                  <a:pt x="206350" y="211473"/>
                </a:lnTo>
                <a:lnTo>
                  <a:pt x="212936" y="222449"/>
                </a:lnTo>
                <a:cubicBezTo>
                  <a:pt x="195374" y="235621"/>
                  <a:pt x="174886" y="250255"/>
                  <a:pt x="151470" y="266354"/>
                </a:cubicBezTo>
                <a:cubicBezTo>
                  <a:pt x="151470" y="279525"/>
                  <a:pt x="151470" y="291965"/>
                  <a:pt x="151470" y="303672"/>
                </a:cubicBezTo>
                <a:cubicBezTo>
                  <a:pt x="150006" y="375383"/>
                  <a:pt x="145616" y="419287"/>
                  <a:pt x="138299" y="435385"/>
                </a:cubicBezTo>
                <a:cubicBezTo>
                  <a:pt x="128054" y="467582"/>
                  <a:pt x="110493" y="496119"/>
                  <a:pt x="85614" y="520999"/>
                </a:cubicBezTo>
                <a:cubicBezTo>
                  <a:pt x="73906" y="531243"/>
                  <a:pt x="65857" y="534902"/>
                  <a:pt x="61466" y="531975"/>
                </a:cubicBezTo>
                <a:cubicBezTo>
                  <a:pt x="57076" y="529048"/>
                  <a:pt x="57076" y="520267"/>
                  <a:pt x="61466" y="505632"/>
                </a:cubicBezTo>
                <a:cubicBezTo>
                  <a:pt x="64393" y="490997"/>
                  <a:pt x="62198" y="480021"/>
                  <a:pt x="54881" y="472704"/>
                </a:cubicBezTo>
                <a:cubicBezTo>
                  <a:pt x="46100" y="460996"/>
                  <a:pt x="29270" y="444898"/>
                  <a:pt x="4391" y="424409"/>
                </a:cubicBezTo>
                <a:lnTo>
                  <a:pt x="13171" y="413433"/>
                </a:lnTo>
                <a:lnTo>
                  <a:pt x="74637" y="435385"/>
                </a:lnTo>
                <a:cubicBezTo>
                  <a:pt x="79028" y="410506"/>
                  <a:pt x="82687" y="370260"/>
                  <a:pt x="85614" y="314648"/>
                </a:cubicBezTo>
                <a:cubicBezTo>
                  <a:pt x="82687" y="316112"/>
                  <a:pt x="78296" y="319039"/>
                  <a:pt x="72442" y="323429"/>
                </a:cubicBezTo>
                <a:cubicBezTo>
                  <a:pt x="63661" y="329283"/>
                  <a:pt x="57076" y="333674"/>
                  <a:pt x="52685" y="336601"/>
                </a:cubicBezTo>
                <a:cubicBezTo>
                  <a:pt x="48295" y="339527"/>
                  <a:pt x="44636" y="339527"/>
                  <a:pt x="41709" y="336601"/>
                </a:cubicBezTo>
                <a:cubicBezTo>
                  <a:pt x="41709" y="338064"/>
                  <a:pt x="40977" y="338064"/>
                  <a:pt x="39514" y="336601"/>
                </a:cubicBezTo>
                <a:cubicBezTo>
                  <a:pt x="38051" y="333674"/>
                  <a:pt x="35124" y="330015"/>
                  <a:pt x="30733" y="325624"/>
                </a:cubicBezTo>
                <a:cubicBezTo>
                  <a:pt x="17562" y="308063"/>
                  <a:pt x="8781" y="293428"/>
                  <a:pt x="4391" y="281720"/>
                </a:cubicBezTo>
                <a:lnTo>
                  <a:pt x="85614" y="253182"/>
                </a:lnTo>
                <a:cubicBezTo>
                  <a:pt x="85614" y="222449"/>
                  <a:pt x="85614" y="190985"/>
                  <a:pt x="85614" y="158788"/>
                </a:cubicBezTo>
                <a:lnTo>
                  <a:pt x="74637" y="158788"/>
                </a:lnTo>
                <a:cubicBezTo>
                  <a:pt x="57076" y="161715"/>
                  <a:pt x="40977" y="163179"/>
                  <a:pt x="26343" y="163179"/>
                </a:cubicBezTo>
                <a:lnTo>
                  <a:pt x="6586" y="132446"/>
                </a:lnTo>
                <a:cubicBezTo>
                  <a:pt x="15367" y="132446"/>
                  <a:pt x="27806" y="131714"/>
                  <a:pt x="43904" y="130250"/>
                </a:cubicBezTo>
                <a:cubicBezTo>
                  <a:pt x="54149" y="130250"/>
                  <a:pt x="61466" y="130250"/>
                  <a:pt x="65857" y="130250"/>
                </a:cubicBezTo>
                <a:lnTo>
                  <a:pt x="85614" y="128055"/>
                </a:lnTo>
                <a:lnTo>
                  <a:pt x="85614" y="95127"/>
                </a:lnTo>
                <a:cubicBezTo>
                  <a:pt x="85614" y="55613"/>
                  <a:pt x="84882" y="27807"/>
                  <a:pt x="83418" y="11709"/>
                </a:cubicBezTo>
                <a:cubicBezTo>
                  <a:pt x="81955" y="5855"/>
                  <a:pt x="81955" y="2196"/>
                  <a:pt x="83418" y="733"/>
                </a:cubicBezTo>
                <a:close/>
              </a:path>
            </a:pathLst>
          </a:custGeom>
          <a:solidFill>
            <a:schemeClr val="bg1"/>
          </a:solidFill>
          <a:ln>
            <a:noFill/>
          </a:ln>
          <a:effectLst>
            <a:outerShdw blurRad="38100" dist="38100" dir="2700000" algn="tl">
              <a:srgbClr val="000000">
                <a:alpha val="43137"/>
              </a:srgb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pPr algn="ctr"/>
            <a:endParaRPr lang="zh-CN" altLang="en-US" sz="4400" dirty="0">
              <a:solidFill>
                <a:schemeClr val="bg1"/>
              </a:solidFill>
              <a:effectLst>
                <a:outerShdw blurRad="38100" dist="38100" dir="2700000" algn="tl">
                  <a:srgbClr val="000000">
                    <a:alpha val="43137"/>
                  </a:srgbClr>
                </a:outerShdw>
              </a:effectLst>
              <a:latin typeface="方正颜宋简体_中" panose="02000000000000000000" pitchFamily="2" charset="-122"/>
              <a:ea typeface="方正颜宋简体_中" panose="02000000000000000000" pitchFamily="2" charset="-122"/>
              <a:cs typeface="方正颜宋简体_中" panose="02000000000000000000" pitchFamily="2" charset="-122"/>
            </a:endParaRPr>
          </a:p>
        </p:txBody>
      </p:sp>
      <p:sp>
        <p:nvSpPr>
          <p:cNvPr id="9" name="文本框 8"/>
          <p:cNvSpPr txBox="1"/>
          <p:nvPr/>
        </p:nvSpPr>
        <p:spPr>
          <a:xfrm>
            <a:off x="4035556" y="1944403"/>
            <a:ext cx="6533560" cy="2372124"/>
          </a:xfrm>
          <a:prstGeom prst="rect">
            <a:avLst/>
          </a:prstGeom>
          <a:noFill/>
        </p:spPr>
        <p:txBody>
          <a:bodyPr wrap="square" rtlCol="0">
            <a:spAutoFit/>
          </a:bodyPr>
          <a:lstStyle/>
          <a:p>
            <a:pPr>
              <a:lnSpc>
                <a:spcPct val="200000"/>
              </a:lnSpc>
            </a:pPr>
            <a:r>
              <a:rPr lang="zh-CN" altLang="en-US" sz="2600" b="1" dirty="0">
                <a:solidFill>
                  <a:schemeClr val="tx1">
                    <a:lumMod val="85000"/>
                    <a:lumOff val="15000"/>
                  </a:schemeClr>
                </a:solidFill>
                <a:latin typeface="华文中宋" panose="02010600040101010101" pitchFamily="2" charset="-122"/>
                <a:ea typeface="华文中宋" panose="02010600040101010101" pitchFamily="2" charset="-122"/>
                <a:cs typeface="微软雅黑" panose="020B0503020204020204" pitchFamily="34" charset="-122"/>
              </a:rPr>
              <a:t>一、人工智能基础软硬件框架</a:t>
            </a:r>
          </a:p>
          <a:p>
            <a:pPr>
              <a:lnSpc>
                <a:spcPct val="200000"/>
              </a:lnSpc>
            </a:pPr>
            <a:r>
              <a:rPr lang="zh-CN" altLang="en-US" sz="2600" b="1" dirty="0">
                <a:solidFill>
                  <a:schemeClr val="tx1">
                    <a:lumMod val="85000"/>
                    <a:lumOff val="15000"/>
                  </a:schemeClr>
                </a:solidFill>
                <a:latin typeface="华文中宋" panose="02010600040101010101" pitchFamily="2" charset="-122"/>
                <a:ea typeface="华文中宋" panose="02010600040101010101" pitchFamily="2" charset="-122"/>
                <a:cs typeface="微软雅黑" panose="020B0503020204020204" pitchFamily="34" charset="-122"/>
              </a:rPr>
              <a:t>二、人工智能芯片</a:t>
            </a:r>
          </a:p>
          <a:p>
            <a:pPr>
              <a:lnSpc>
                <a:spcPct val="200000"/>
              </a:lnSpc>
            </a:pPr>
            <a:r>
              <a:rPr lang="zh-CN" altLang="en-US" sz="2600" b="1" dirty="0">
                <a:solidFill>
                  <a:schemeClr val="tx1">
                    <a:lumMod val="85000"/>
                    <a:lumOff val="15000"/>
                  </a:schemeClr>
                </a:solidFill>
                <a:latin typeface="华文中宋" panose="02010600040101010101" pitchFamily="2" charset="-122"/>
                <a:ea typeface="华文中宋" panose="02010600040101010101" pitchFamily="2" charset="-122"/>
                <a:cs typeface="微软雅黑" panose="020B0503020204020204" pitchFamily="34" charset="-122"/>
              </a:rPr>
              <a:t>三、人工智能系统</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2583380" y="726948"/>
            <a:ext cx="7464387" cy="497934"/>
            <a:chOff x="4099943" y="2819853"/>
            <a:chExt cx="2570275" cy="497934"/>
          </a:xfrm>
        </p:grpSpPr>
        <p:sp>
          <p:nvSpPr>
            <p:cNvPr id="4" name="平行四边形 3"/>
            <p:cNvSpPr/>
            <p:nvPr/>
          </p:nvSpPr>
          <p:spPr bwMode="auto">
            <a:xfrm>
              <a:off x="4099943" y="2849787"/>
              <a:ext cx="2547685" cy="468000"/>
            </a:xfrm>
            <a:prstGeom prst="parallelogram">
              <a:avLst/>
            </a:prstGeom>
            <a:solidFill>
              <a:srgbClr val="016773"/>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hangingPunct="1">
                <a:buFont typeface="Arial" panose="020B0604020202020204" pitchFamily="34" charset="0"/>
                <a:buNone/>
              </a:pPr>
              <a:endParaRPr lang="zh-CN" altLang="en-US" dirty="0"/>
            </a:p>
          </p:txBody>
        </p:sp>
        <p:sp>
          <p:nvSpPr>
            <p:cNvPr id="5" name="平行四边形 4"/>
            <p:cNvSpPr/>
            <p:nvPr/>
          </p:nvSpPr>
          <p:spPr bwMode="auto">
            <a:xfrm>
              <a:off x="4122533" y="2819853"/>
              <a:ext cx="2547685" cy="468000"/>
            </a:xfrm>
            <a:prstGeom prst="parallelogram">
              <a:avLst/>
            </a:prstGeom>
            <a:solidFill>
              <a:srgbClr val="FAFAFA"/>
            </a:solidFill>
            <a:ln w="19050">
              <a:gradFill>
                <a:gsLst>
                  <a:gs pos="65000">
                    <a:srgbClr val="81C7C9"/>
                  </a:gs>
                  <a:gs pos="100000">
                    <a:srgbClr val="016773"/>
                  </a:gs>
                </a:gsLst>
                <a:lin ang="17400000" scaled="0"/>
              </a:gradFill>
            </a:ln>
            <a:effectLst>
              <a:outerShdw blurRad="50800" dist="38100" dir="18900000" algn="bl"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hangingPunct="1">
                <a:buFont typeface="Arial" panose="020B0604020202020204" pitchFamily="34" charset="0"/>
                <a:buNone/>
              </a:pPr>
              <a:endParaRPr lang="zh-CN" altLang="en-US" dirty="0"/>
            </a:p>
          </p:txBody>
        </p:sp>
        <p:sp>
          <p:nvSpPr>
            <p:cNvPr id="6" name="矩形 5"/>
            <p:cNvSpPr/>
            <p:nvPr/>
          </p:nvSpPr>
          <p:spPr>
            <a:xfrm>
              <a:off x="4216534" y="2853798"/>
              <a:ext cx="2359684" cy="400110"/>
            </a:xfrm>
            <a:prstGeom prst="rect">
              <a:avLst/>
            </a:prstGeom>
          </p:spPr>
          <p:txBody>
            <a:bodyPr wrap="square">
              <a:spAutoFit/>
            </a:bodyPr>
            <a:lstStyle/>
            <a:p>
              <a:pPr algn="ctr">
                <a:spcBef>
                  <a:spcPct val="50000"/>
                </a:spcBef>
              </a:pPr>
              <a:r>
                <a:rPr lang="zh-CN" altLang="zh-CN" sz="2000" b="1" dirty="0">
                  <a:solidFill>
                    <a:schemeClr val="tx1">
                      <a:lumMod val="95000"/>
                      <a:lumOff val="5000"/>
                    </a:schemeClr>
                  </a:solidFill>
                  <a:latin typeface="Times New Roman" panose="02020603050405020304" pitchFamily="18" charset="0"/>
                  <a:ea typeface="微软雅黑" panose="020B0503020204020204" pitchFamily="34" charset="-122"/>
                  <a:cs typeface="Times New Roman" panose="02020603050405020304" pitchFamily="18" charset="0"/>
                </a:rPr>
                <a:t>智能计算支撑框架</a:t>
              </a:r>
              <a:endParaRPr lang="zh-CN" altLang="en-US" sz="2000" b="1" dirty="0">
                <a:solidFill>
                  <a:schemeClr val="tx1">
                    <a:lumMod val="95000"/>
                    <a:lumOff val="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23" name="矩形 22">
            <a:extLst>
              <a:ext uri="{FF2B5EF4-FFF2-40B4-BE49-F238E27FC236}">
                <a16:creationId xmlns:a16="http://schemas.microsoft.com/office/drawing/2014/main" id="{6F77A2E9-3941-4386-A0DF-CDEBD25143F3}"/>
              </a:ext>
            </a:extLst>
          </p:cNvPr>
          <p:cNvSpPr/>
          <p:nvPr/>
        </p:nvSpPr>
        <p:spPr>
          <a:xfrm>
            <a:off x="852473" y="129010"/>
            <a:ext cx="2852063" cy="338554"/>
          </a:xfrm>
          <a:prstGeom prst="rect">
            <a:avLst/>
          </a:prstGeom>
        </p:spPr>
        <p:txBody>
          <a:bodyPr wrap="none">
            <a:spAutoFit/>
          </a:bodyPr>
          <a:lstStyle/>
          <a:p>
            <a:r>
              <a:rPr lang="zh-CN" altLang="en-US" sz="1600" dirty="0">
                <a:solidFill>
                  <a:srgbClr val="000000"/>
                </a:solidFill>
                <a:latin typeface="Times New Roman" panose="02020603050405020304" pitchFamily="18" charset="0"/>
                <a:ea typeface="楷体_GB2312"/>
              </a:rPr>
              <a:t>一、人工智能基础软硬件框架</a:t>
            </a:r>
            <a:endParaRPr lang="zh-CN" altLang="en-US" sz="1600" dirty="0">
              <a:solidFill>
                <a:srgbClr val="000000"/>
              </a:solidFill>
              <a:latin typeface="Times New Roman" panose="02020603050405020304" pitchFamily="18" charset="0"/>
            </a:endParaRPr>
          </a:p>
        </p:txBody>
      </p:sp>
      <p:pic>
        <p:nvPicPr>
          <p:cNvPr id="2" name="图片 1">
            <a:extLst>
              <a:ext uri="{FF2B5EF4-FFF2-40B4-BE49-F238E27FC236}">
                <a16:creationId xmlns:a16="http://schemas.microsoft.com/office/drawing/2014/main" id="{A31AC399-EEF8-47F6-B423-32D81922D15A}"/>
              </a:ext>
            </a:extLst>
          </p:cNvPr>
          <p:cNvPicPr>
            <a:picLocks noChangeAspect="1"/>
          </p:cNvPicPr>
          <p:nvPr/>
        </p:nvPicPr>
        <p:blipFill>
          <a:blip r:embed="rId3"/>
          <a:stretch>
            <a:fillRect/>
          </a:stretch>
        </p:blipFill>
        <p:spPr>
          <a:xfrm>
            <a:off x="7489135" y="1800037"/>
            <a:ext cx="3552688" cy="4331015"/>
          </a:xfrm>
          <a:prstGeom prst="rect">
            <a:avLst/>
          </a:prstGeom>
        </p:spPr>
      </p:pic>
      <p:sp>
        <p:nvSpPr>
          <p:cNvPr id="7" name="矩形 6">
            <a:extLst>
              <a:ext uri="{FF2B5EF4-FFF2-40B4-BE49-F238E27FC236}">
                <a16:creationId xmlns:a16="http://schemas.microsoft.com/office/drawing/2014/main" id="{79F60D75-1F1D-44D9-A071-48751345CFFE}"/>
              </a:ext>
            </a:extLst>
          </p:cNvPr>
          <p:cNvSpPr/>
          <p:nvPr/>
        </p:nvSpPr>
        <p:spPr>
          <a:xfrm>
            <a:off x="607943" y="1454332"/>
            <a:ext cx="6622773" cy="4575355"/>
          </a:xfrm>
          <a:prstGeom prst="rect">
            <a:avLst/>
          </a:prstGeom>
        </p:spPr>
        <p:txBody>
          <a:bodyPr wrap="square">
            <a:spAutoFit/>
          </a:bodyPr>
          <a:lstStyle/>
          <a:p>
            <a:pPr marL="285750" indent="-285750">
              <a:lnSpc>
                <a:spcPts val="2200"/>
              </a:lnSpc>
              <a:spcAft>
                <a:spcPts val="0"/>
              </a:spcAft>
              <a:buFont typeface="Wingdings" panose="05000000000000000000" pitchFamily="2" charset="2"/>
              <a:buChar char="l"/>
            </a:pPr>
            <a:r>
              <a:rPr lang="zh-CN" altLang="zh-CN" sz="1300" dirty="0">
                <a:solidFill>
                  <a:srgbClr val="000000"/>
                </a:solidFill>
                <a:latin typeface="Times New Roman" panose="02020603050405020304" pitchFamily="18" charset="0"/>
                <a:ea typeface="楷体_GB2312"/>
                <a:cs typeface="Times New Roman" panose="02020603050405020304" pitchFamily="18" charset="0"/>
              </a:rPr>
              <a:t>人工智能的计算与应用需要一个综合性的智能计算框架来支撑。这一计算框架可分为运行系统和开发系统，前者负责部署和运行模型，后者负责开发和训练模型。</a:t>
            </a:r>
            <a:endParaRPr lang="en-US" altLang="zh-CN" sz="1300" dirty="0">
              <a:solidFill>
                <a:srgbClr val="000000"/>
              </a:solidFill>
              <a:latin typeface="Times New Roman" panose="02020603050405020304" pitchFamily="18" charset="0"/>
              <a:ea typeface="楷体_GB2312"/>
              <a:cs typeface="Times New Roman" panose="02020603050405020304" pitchFamily="18" charset="0"/>
            </a:endParaRPr>
          </a:p>
          <a:p>
            <a:pPr marL="285750" indent="-285750">
              <a:lnSpc>
                <a:spcPts val="2200"/>
              </a:lnSpc>
              <a:spcAft>
                <a:spcPts val="0"/>
              </a:spcAft>
              <a:buFont typeface="Wingdings" panose="05000000000000000000" pitchFamily="2" charset="2"/>
              <a:buChar char="l"/>
            </a:pPr>
            <a:endParaRPr lang="zh-CN" altLang="zh-CN" sz="1300" dirty="0">
              <a:solidFill>
                <a:srgbClr val="000000"/>
              </a:solidFill>
              <a:latin typeface="Times New Roman" panose="02020603050405020304" pitchFamily="18" charset="0"/>
              <a:ea typeface="楷体_GB2312"/>
              <a:cs typeface="Times New Roman" panose="02020603050405020304" pitchFamily="18" charset="0"/>
            </a:endParaRPr>
          </a:p>
          <a:p>
            <a:pPr marL="285750" indent="-285750">
              <a:lnSpc>
                <a:spcPts val="2200"/>
              </a:lnSpc>
              <a:spcAft>
                <a:spcPts val="0"/>
              </a:spcAft>
              <a:buFont typeface="Wingdings" panose="05000000000000000000" pitchFamily="2" charset="2"/>
              <a:buChar char="l"/>
            </a:pPr>
            <a:r>
              <a:rPr lang="zh-CN" altLang="zh-CN" sz="1300" dirty="0">
                <a:solidFill>
                  <a:srgbClr val="000000"/>
                </a:solidFill>
                <a:latin typeface="Times New Roman" panose="02020603050405020304" pitchFamily="18" charset="0"/>
                <a:ea typeface="楷体_GB2312"/>
                <a:cs typeface="Times New Roman" panose="02020603050405020304" pitchFamily="18" charset="0"/>
              </a:rPr>
              <a:t>在开发系统中，最基础的部分是人工智能芯片，它为人工智能提供物理上的计算支持。在芯片之上是基础软件与计算系统，例如操作系统中的文件系统和内核调度等。训练框架构建在基础的计算系统之上，用于执行人工智能所需的计算任务，如矩阵乘法、数据通信和计算图执行等。最后，开发环境将训练框架中的计算、通信和存储进行封装，提供用户简单且可扩展的编程接口，例如使用</a:t>
            </a:r>
            <a:r>
              <a:rPr lang="en-US" altLang="zh-CN" sz="1300" dirty="0">
                <a:solidFill>
                  <a:srgbClr val="000000"/>
                </a:solidFill>
                <a:latin typeface="Times New Roman" panose="02020603050405020304" pitchFamily="18" charset="0"/>
                <a:ea typeface="楷体_GB2312"/>
                <a:cs typeface="Times New Roman" panose="02020603050405020304" pitchFamily="18" charset="0"/>
              </a:rPr>
              <a:t>Python</a:t>
            </a:r>
            <a:r>
              <a:rPr lang="zh-CN" altLang="zh-CN" sz="1300" dirty="0">
                <a:solidFill>
                  <a:srgbClr val="000000"/>
                </a:solidFill>
                <a:latin typeface="Times New Roman" panose="02020603050405020304" pitchFamily="18" charset="0"/>
                <a:ea typeface="楷体_GB2312"/>
                <a:cs typeface="Times New Roman" panose="02020603050405020304" pitchFamily="18" charset="0"/>
              </a:rPr>
              <a:t>来开发</a:t>
            </a:r>
            <a:r>
              <a:rPr lang="en-US" altLang="zh-CN" sz="1300" dirty="0">
                <a:solidFill>
                  <a:srgbClr val="000000"/>
                </a:solidFill>
                <a:latin typeface="Times New Roman" panose="02020603050405020304" pitchFamily="18" charset="0"/>
                <a:ea typeface="楷体_GB2312"/>
                <a:cs typeface="Times New Roman" panose="02020603050405020304" pitchFamily="18" charset="0"/>
              </a:rPr>
              <a:t>AI</a:t>
            </a:r>
            <a:r>
              <a:rPr lang="zh-CN" altLang="zh-CN" sz="1300" dirty="0">
                <a:solidFill>
                  <a:srgbClr val="000000"/>
                </a:solidFill>
                <a:latin typeface="Times New Roman" panose="02020603050405020304" pitchFamily="18" charset="0"/>
                <a:ea typeface="楷体_GB2312"/>
                <a:cs typeface="Times New Roman" panose="02020603050405020304" pitchFamily="18" charset="0"/>
              </a:rPr>
              <a:t>模型。</a:t>
            </a:r>
          </a:p>
          <a:p>
            <a:pPr marL="285750" indent="-285750">
              <a:lnSpc>
                <a:spcPts val="2200"/>
              </a:lnSpc>
              <a:spcAft>
                <a:spcPts val="0"/>
              </a:spcAft>
              <a:buFont typeface="Wingdings" panose="05000000000000000000" pitchFamily="2" charset="2"/>
              <a:buChar char="l"/>
            </a:pPr>
            <a:endParaRPr lang="en-US" altLang="zh-CN" sz="1300" dirty="0">
              <a:solidFill>
                <a:srgbClr val="000000"/>
              </a:solidFill>
              <a:latin typeface="Times New Roman" panose="02020603050405020304" pitchFamily="18" charset="0"/>
              <a:ea typeface="楷体_GB2312"/>
              <a:cs typeface="Times New Roman" panose="02020603050405020304" pitchFamily="18" charset="0"/>
            </a:endParaRPr>
          </a:p>
          <a:p>
            <a:pPr marL="285750" indent="-285750">
              <a:lnSpc>
                <a:spcPts val="2200"/>
              </a:lnSpc>
              <a:spcAft>
                <a:spcPts val="0"/>
              </a:spcAft>
              <a:buFont typeface="Wingdings" panose="05000000000000000000" pitchFamily="2" charset="2"/>
              <a:buChar char="l"/>
            </a:pPr>
            <a:r>
              <a:rPr lang="zh-CN" altLang="zh-CN" sz="1300" dirty="0">
                <a:solidFill>
                  <a:srgbClr val="000000"/>
                </a:solidFill>
                <a:latin typeface="Times New Roman" panose="02020603050405020304" pitchFamily="18" charset="0"/>
                <a:ea typeface="楷体_GB2312"/>
                <a:cs typeface="Times New Roman" panose="02020603050405020304" pitchFamily="18" charset="0"/>
              </a:rPr>
              <a:t>运行系统可分为四个层次：芯片指令集标准、</a:t>
            </a:r>
            <a:r>
              <a:rPr lang="en-US" altLang="zh-CN" sz="1300" dirty="0">
                <a:solidFill>
                  <a:srgbClr val="000000"/>
                </a:solidFill>
                <a:latin typeface="Times New Roman" panose="02020603050405020304" pitchFamily="18" charset="0"/>
                <a:ea typeface="楷体_GB2312"/>
                <a:cs typeface="Times New Roman" panose="02020603050405020304" pitchFamily="18" charset="0"/>
              </a:rPr>
              <a:t>AI</a:t>
            </a:r>
            <a:r>
              <a:rPr lang="zh-CN" altLang="zh-CN" sz="1300" dirty="0">
                <a:solidFill>
                  <a:srgbClr val="000000"/>
                </a:solidFill>
                <a:latin typeface="Times New Roman" panose="02020603050405020304" pitchFamily="18" charset="0"/>
                <a:ea typeface="楷体_GB2312"/>
                <a:cs typeface="Times New Roman" panose="02020603050405020304" pitchFamily="18" charset="0"/>
              </a:rPr>
              <a:t>编译框架、关键算法与模型以及</a:t>
            </a:r>
            <a:r>
              <a:rPr lang="en-US" altLang="zh-CN" sz="1300" dirty="0">
                <a:solidFill>
                  <a:srgbClr val="000000"/>
                </a:solidFill>
                <a:latin typeface="Times New Roman" panose="02020603050405020304" pitchFamily="18" charset="0"/>
                <a:ea typeface="楷体_GB2312"/>
                <a:cs typeface="Times New Roman" panose="02020603050405020304" pitchFamily="18" charset="0"/>
              </a:rPr>
              <a:t>AI</a:t>
            </a:r>
            <a:r>
              <a:rPr lang="zh-CN" altLang="zh-CN" sz="1300" dirty="0">
                <a:solidFill>
                  <a:srgbClr val="000000"/>
                </a:solidFill>
                <a:latin typeface="Times New Roman" panose="02020603050405020304" pitchFamily="18" charset="0"/>
                <a:ea typeface="楷体_GB2312"/>
                <a:cs typeface="Times New Roman" panose="02020603050405020304" pitchFamily="18" charset="0"/>
              </a:rPr>
              <a:t>垂直领域开放创新平台。芯片指令集标准定义了硬件设备上可执行的指令集，以确保软件与硬件的兼容性。</a:t>
            </a:r>
            <a:r>
              <a:rPr lang="en-US" altLang="zh-CN" sz="1300" dirty="0">
                <a:solidFill>
                  <a:srgbClr val="000000"/>
                </a:solidFill>
                <a:latin typeface="Times New Roman" panose="02020603050405020304" pitchFamily="18" charset="0"/>
                <a:ea typeface="楷体_GB2312"/>
                <a:cs typeface="Times New Roman" panose="02020603050405020304" pitchFamily="18" charset="0"/>
              </a:rPr>
              <a:t>AI</a:t>
            </a:r>
            <a:r>
              <a:rPr lang="zh-CN" altLang="zh-CN" sz="1300" dirty="0">
                <a:solidFill>
                  <a:srgbClr val="000000"/>
                </a:solidFill>
                <a:latin typeface="Times New Roman" panose="02020603050405020304" pitchFamily="18" charset="0"/>
                <a:ea typeface="楷体_GB2312"/>
                <a:cs typeface="Times New Roman" panose="02020603050405020304" pitchFamily="18" charset="0"/>
              </a:rPr>
              <a:t>编译框架负责将高级模型描述转化为底层硬件可执行的指令，以充分利用硬件的计算能力。关键算法与模型是人工智能应用中的核心部分，包括机器学习和深度学习算法，以及针对特定问题领域设计的模型。</a:t>
            </a:r>
            <a:r>
              <a:rPr lang="en-US" altLang="zh-CN" sz="1300" dirty="0">
                <a:solidFill>
                  <a:srgbClr val="000000"/>
                </a:solidFill>
                <a:latin typeface="Times New Roman" panose="02020603050405020304" pitchFamily="18" charset="0"/>
                <a:ea typeface="楷体_GB2312"/>
                <a:cs typeface="Times New Roman" panose="02020603050405020304" pitchFamily="18" charset="0"/>
              </a:rPr>
              <a:t>AI</a:t>
            </a:r>
            <a:r>
              <a:rPr lang="zh-CN" altLang="zh-CN" sz="1300" dirty="0">
                <a:solidFill>
                  <a:srgbClr val="000000"/>
                </a:solidFill>
                <a:latin typeface="Times New Roman" panose="02020603050405020304" pitchFamily="18" charset="0"/>
                <a:ea typeface="楷体_GB2312"/>
                <a:cs typeface="Times New Roman" panose="02020603050405020304" pitchFamily="18" charset="0"/>
              </a:rPr>
              <a:t>垂直领域开放创新平台提供了特定领域的解决方案和开发工具，帮助开发人员在特定领域中应用人工智能技术。</a:t>
            </a:r>
          </a:p>
        </p:txBody>
      </p:sp>
    </p:spTree>
    <p:extLst>
      <p:ext uri="{BB962C8B-B14F-4D97-AF65-F5344CB8AC3E}">
        <p14:creationId xmlns:p14="http://schemas.microsoft.com/office/powerpoint/2010/main" val="20689284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2583380" y="726948"/>
            <a:ext cx="7464387" cy="895719"/>
            <a:chOff x="4099943" y="2819853"/>
            <a:chExt cx="2570275" cy="895719"/>
          </a:xfrm>
        </p:grpSpPr>
        <p:sp>
          <p:nvSpPr>
            <p:cNvPr id="4" name="平行四边形 3"/>
            <p:cNvSpPr/>
            <p:nvPr/>
          </p:nvSpPr>
          <p:spPr bwMode="auto">
            <a:xfrm>
              <a:off x="4099943" y="2849787"/>
              <a:ext cx="2547685" cy="468000"/>
            </a:xfrm>
            <a:prstGeom prst="parallelogram">
              <a:avLst/>
            </a:prstGeom>
            <a:solidFill>
              <a:srgbClr val="016773"/>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hangingPunct="1">
                <a:buFont typeface="Arial" panose="020B0604020202020204" pitchFamily="34" charset="0"/>
                <a:buNone/>
              </a:pPr>
              <a:endParaRPr lang="zh-CN" altLang="en-US" dirty="0"/>
            </a:p>
          </p:txBody>
        </p:sp>
        <p:sp>
          <p:nvSpPr>
            <p:cNvPr id="5" name="平行四边形 4"/>
            <p:cNvSpPr/>
            <p:nvPr/>
          </p:nvSpPr>
          <p:spPr bwMode="auto">
            <a:xfrm>
              <a:off x="4122533" y="2819853"/>
              <a:ext cx="2547685" cy="468000"/>
            </a:xfrm>
            <a:prstGeom prst="parallelogram">
              <a:avLst/>
            </a:prstGeom>
            <a:solidFill>
              <a:srgbClr val="FAFAFA"/>
            </a:solidFill>
            <a:ln w="19050">
              <a:gradFill>
                <a:gsLst>
                  <a:gs pos="65000">
                    <a:srgbClr val="81C7C9"/>
                  </a:gs>
                  <a:gs pos="100000">
                    <a:srgbClr val="016773"/>
                  </a:gs>
                </a:gsLst>
                <a:lin ang="17400000" scaled="0"/>
              </a:gradFill>
            </a:ln>
            <a:effectLst>
              <a:outerShdw blurRad="50800" dist="38100" dir="18900000" algn="bl"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hangingPunct="1">
                <a:buFont typeface="Arial" panose="020B0604020202020204" pitchFamily="34" charset="0"/>
                <a:buNone/>
              </a:pPr>
              <a:endParaRPr lang="zh-CN" altLang="en-US" dirty="0"/>
            </a:p>
          </p:txBody>
        </p:sp>
        <p:sp>
          <p:nvSpPr>
            <p:cNvPr id="6" name="矩形 5"/>
            <p:cNvSpPr/>
            <p:nvPr/>
          </p:nvSpPr>
          <p:spPr>
            <a:xfrm>
              <a:off x="4216534" y="2853798"/>
              <a:ext cx="2359684" cy="861774"/>
            </a:xfrm>
            <a:prstGeom prst="rect">
              <a:avLst/>
            </a:prstGeom>
          </p:spPr>
          <p:txBody>
            <a:bodyPr wrap="square">
              <a:spAutoFit/>
            </a:bodyPr>
            <a:lstStyle/>
            <a:p>
              <a:pPr algn="ctr">
                <a:spcBef>
                  <a:spcPct val="50000"/>
                </a:spcBef>
              </a:pPr>
              <a:r>
                <a:rPr lang="zh-CN" altLang="zh-CN" sz="2000" b="1" dirty="0">
                  <a:solidFill>
                    <a:schemeClr val="tx1">
                      <a:lumMod val="95000"/>
                      <a:lumOff val="5000"/>
                    </a:schemeClr>
                  </a:solidFill>
                  <a:latin typeface="Times New Roman" panose="02020603050405020304" pitchFamily="18" charset="0"/>
                  <a:ea typeface="微软雅黑" panose="020B0503020204020204" pitchFamily="34" charset="-122"/>
                  <a:cs typeface="Times New Roman" panose="02020603050405020304" pitchFamily="18" charset="0"/>
                </a:rPr>
                <a:t>智能计算结构与计算架构</a:t>
              </a:r>
            </a:p>
            <a:p>
              <a:pPr algn="ctr">
                <a:spcBef>
                  <a:spcPct val="50000"/>
                </a:spcBef>
              </a:pPr>
              <a:endParaRPr lang="zh-CN" altLang="en-US" sz="2000" b="1" dirty="0">
                <a:solidFill>
                  <a:schemeClr val="tx1">
                    <a:lumMod val="95000"/>
                    <a:lumOff val="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23" name="矩形 22">
            <a:extLst>
              <a:ext uri="{FF2B5EF4-FFF2-40B4-BE49-F238E27FC236}">
                <a16:creationId xmlns:a16="http://schemas.microsoft.com/office/drawing/2014/main" id="{6F77A2E9-3941-4386-A0DF-CDEBD25143F3}"/>
              </a:ext>
            </a:extLst>
          </p:cNvPr>
          <p:cNvSpPr/>
          <p:nvPr/>
        </p:nvSpPr>
        <p:spPr>
          <a:xfrm>
            <a:off x="852473" y="129010"/>
            <a:ext cx="2852063" cy="338554"/>
          </a:xfrm>
          <a:prstGeom prst="rect">
            <a:avLst/>
          </a:prstGeom>
        </p:spPr>
        <p:txBody>
          <a:bodyPr wrap="none">
            <a:spAutoFit/>
          </a:bodyPr>
          <a:lstStyle/>
          <a:p>
            <a:r>
              <a:rPr lang="zh-CN" altLang="en-US" sz="1600" dirty="0">
                <a:solidFill>
                  <a:srgbClr val="000000"/>
                </a:solidFill>
                <a:latin typeface="Times New Roman" panose="02020603050405020304" pitchFamily="18" charset="0"/>
                <a:ea typeface="楷体_GB2312"/>
              </a:rPr>
              <a:t>一、人工智能基础软硬件框架</a:t>
            </a:r>
            <a:endParaRPr lang="zh-CN" altLang="en-US" sz="1600" dirty="0">
              <a:solidFill>
                <a:srgbClr val="000000"/>
              </a:solidFill>
              <a:latin typeface="Times New Roman" panose="02020603050405020304" pitchFamily="18" charset="0"/>
            </a:endParaRPr>
          </a:p>
        </p:txBody>
      </p:sp>
      <p:sp>
        <p:nvSpPr>
          <p:cNvPr id="8" name="矩形 7">
            <a:extLst>
              <a:ext uri="{FF2B5EF4-FFF2-40B4-BE49-F238E27FC236}">
                <a16:creationId xmlns:a16="http://schemas.microsoft.com/office/drawing/2014/main" id="{D5722B2D-2846-48D1-ABD7-D347B802B8A3}"/>
              </a:ext>
            </a:extLst>
          </p:cNvPr>
          <p:cNvSpPr/>
          <p:nvPr/>
        </p:nvSpPr>
        <p:spPr>
          <a:xfrm>
            <a:off x="1517957" y="1622667"/>
            <a:ext cx="9660835" cy="4613699"/>
          </a:xfrm>
          <a:prstGeom prst="rect">
            <a:avLst/>
          </a:prstGeom>
        </p:spPr>
        <p:txBody>
          <a:bodyPr wrap="square">
            <a:spAutoFit/>
          </a:bodyPr>
          <a:lstStyle/>
          <a:p>
            <a:pPr indent="266700" algn="just">
              <a:lnSpc>
                <a:spcPct val="150000"/>
              </a:lnSpc>
              <a:spcAft>
                <a:spcPts val="0"/>
              </a:spcAft>
            </a:pPr>
            <a:r>
              <a:rPr lang="zh-CN" altLang="zh-CN" dirty="0">
                <a:solidFill>
                  <a:srgbClr val="000000"/>
                </a:solidFill>
                <a:latin typeface="Times New Roman" panose="02020603050405020304" pitchFamily="18" charset="0"/>
                <a:ea typeface="楷体_GB2312"/>
                <a:cs typeface="Times New Roman" panose="02020603050405020304" pitchFamily="18" charset="0"/>
              </a:rPr>
              <a:t>智能计算结构是指为实现人工智能算法而设计的计算框架和架构。它将算法和计算资源有效地结合起来，以实现高效的人工智能任务处理和推理能力。智能计算结构主要包括两个方面：计算架构和算法优化。</a:t>
            </a:r>
          </a:p>
          <a:p>
            <a:pPr indent="266700" algn="just">
              <a:lnSpc>
                <a:spcPct val="150000"/>
              </a:lnSpc>
              <a:spcAft>
                <a:spcPts val="0"/>
              </a:spcAft>
            </a:pPr>
            <a:r>
              <a:rPr lang="zh-CN" altLang="zh-CN" dirty="0">
                <a:solidFill>
                  <a:srgbClr val="000000"/>
                </a:solidFill>
                <a:latin typeface="Times New Roman" panose="02020603050405020304" pitchFamily="18" charset="0"/>
                <a:ea typeface="楷体_GB2312"/>
                <a:cs typeface="Times New Roman" panose="02020603050405020304" pitchFamily="18" charset="0"/>
              </a:rPr>
              <a:t>计算架构是指为人工智能算法设计的硬件和软件结构。在人工智能的发展过程中，计算架构经历了不断的演进和优化。最早的人工智能计算架构主要基于传统的中央处理器（</a:t>
            </a:r>
            <a:r>
              <a:rPr lang="en-US" altLang="zh-CN" dirty="0">
                <a:solidFill>
                  <a:srgbClr val="000000"/>
                </a:solidFill>
                <a:latin typeface="Times New Roman" panose="02020603050405020304" pitchFamily="18" charset="0"/>
                <a:ea typeface="楷体_GB2312"/>
                <a:cs typeface="Times New Roman" panose="02020603050405020304" pitchFamily="18" charset="0"/>
              </a:rPr>
              <a:t>CPU</a:t>
            </a:r>
            <a:r>
              <a:rPr lang="zh-CN" altLang="zh-CN" dirty="0">
                <a:solidFill>
                  <a:srgbClr val="000000"/>
                </a:solidFill>
                <a:latin typeface="Times New Roman" panose="02020603050405020304" pitchFamily="18" charset="0"/>
                <a:ea typeface="楷体_GB2312"/>
                <a:cs typeface="Times New Roman" panose="02020603050405020304" pitchFamily="18" charset="0"/>
              </a:rPr>
              <a:t>），但由于人工智能任务对计算算力要求较高，</a:t>
            </a:r>
            <a:r>
              <a:rPr lang="en-US" altLang="zh-CN" dirty="0">
                <a:solidFill>
                  <a:srgbClr val="000000"/>
                </a:solidFill>
                <a:latin typeface="Times New Roman" panose="02020603050405020304" pitchFamily="18" charset="0"/>
                <a:ea typeface="楷体_GB2312"/>
                <a:cs typeface="Times New Roman" panose="02020603050405020304" pitchFamily="18" charset="0"/>
              </a:rPr>
              <a:t>CPU</a:t>
            </a:r>
            <a:r>
              <a:rPr lang="zh-CN" altLang="zh-CN" dirty="0">
                <a:solidFill>
                  <a:srgbClr val="000000"/>
                </a:solidFill>
                <a:latin typeface="Times New Roman" panose="02020603050405020304" pitchFamily="18" charset="0"/>
                <a:ea typeface="楷体_GB2312"/>
                <a:cs typeface="Times New Roman" panose="02020603050405020304" pitchFamily="18" charset="0"/>
              </a:rPr>
              <a:t>在处理复杂算法时存在性能瓶颈，异构计算的概念应运而生。异构计算架构，将不同类型的计算设备（如</a:t>
            </a:r>
            <a:r>
              <a:rPr lang="en-US" altLang="zh-CN" dirty="0">
                <a:solidFill>
                  <a:srgbClr val="000000"/>
                </a:solidFill>
                <a:latin typeface="Times New Roman" panose="02020603050405020304" pitchFamily="18" charset="0"/>
                <a:ea typeface="楷体_GB2312"/>
                <a:cs typeface="Times New Roman" panose="02020603050405020304" pitchFamily="18" charset="0"/>
              </a:rPr>
              <a:t>CPU</a:t>
            </a:r>
            <a:r>
              <a:rPr lang="zh-CN" altLang="zh-CN" dirty="0">
                <a:solidFill>
                  <a:srgbClr val="000000"/>
                </a:solidFill>
                <a:latin typeface="Times New Roman" panose="02020603050405020304" pitchFamily="18" charset="0"/>
                <a:ea typeface="楷体_GB2312"/>
                <a:cs typeface="Times New Roman" panose="02020603050405020304" pitchFamily="18" charset="0"/>
              </a:rPr>
              <a:t>、</a:t>
            </a:r>
            <a:r>
              <a:rPr lang="en-US" altLang="zh-CN" dirty="0">
                <a:solidFill>
                  <a:srgbClr val="000000"/>
                </a:solidFill>
                <a:latin typeface="Times New Roman" panose="02020603050405020304" pitchFamily="18" charset="0"/>
                <a:ea typeface="楷体_GB2312"/>
                <a:cs typeface="Times New Roman" panose="02020603050405020304" pitchFamily="18" charset="0"/>
              </a:rPr>
              <a:t>GPU</a:t>
            </a:r>
            <a:r>
              <a:rPr lang="zh-CN" altLang="zh-CN" dirty="0">
                <a:solidFill>
                  <a:srgbClr val="000000"/>
                </a:solidFill>
                <a:latin typeface="Times New Roman" panose="02020603050405020304" pitchFamily="18" charset="0"/>
                <a:ea typeface="楷体_GB2312"/>
                <a:cs typeface="Times New Roman" panose="02020603050405020304" pitchFamily="18" charset="0"/>
              </a:rPr>
              <a:t>、</a:t>
            </a:r>
            <a:r>
              <a:rPr lang="en-US" altLang="zh-CN" dirty="0">
                <a:solidFill>
                  <a:srgbClr val="000000"/>
                </a:solidFill>
                <a:latin typeface="Times New Roman" panose="02020603050405020304" pitchFamily="18" charset="0"/>
                <a:ea typeface="楷体_GB2312"/>
                <a:cs typeface="Times New Roman" panose="02020603050405020304" pitchFamily="18" charset="0"/>
              </a:rPr>
              <a:t>TPU</a:t>
            </a:r>
            <a:r>
              <a:rPr lang="zh-CN" altLang="zh-CN" dirty="0">
                <a:solidFill>
                  <a:srgbClr val="000000"/>
                </a:solidFill>
                <a:latin typeface="Times New Roman" panose="02020603050405020304" pitchFamily="18" charset="0"/>
                <a:ea typeface="楷体_GB2312"/>
                <a:cs typeface="Times New Roman" panose="02020603050405020304" pitchFamily="18" charset="0"/>
              </a:rPr>
              <a:t>等）结合起来，以充分利用它们各自的优势。</a:t>
            </a:r>
            <a:r>
              <a:rPr lang="en-US" altLang="zh-CN" dirty="0">
                <a:solidFill>
                  <a:srgbClr val="000000"/>
                </a:solidFill>
                <a:latin typeface="Times New Roman" panose="02020603050405020304" pitchFamily="18" charset="0"/>
                <a:ea typeface="楷体_GB2312"/>
                <a:cs typeface="Times New Roman" panose="02020603050405020304" pitchFamily="18" charset="0"/>
              </a:rPr>
              <a:t> GPU</a:t>
            </a:r>
            <a:r>
              <a:rPr lang="zh-CN" altLang="zh-CN" dirty="0">
                <a:solidFill>
                  <a:srgbClr val="000000"/>
                </a:solidFill>
                <a:latin typeface="Times New Roman" panose="02020603050405020304" pitchFamily="18" charset="0"/>
                <a:ea typeface="楷体_GB2312"/>
                <a:cs typeface="Times New Roman" panose="02020603050405020304" pitchFamily="18" charset="0"/>
              </a:rPr>
              <a:t>的并行计算能力使其成为处理人工智能任务的重要选择。</a:t>
            </a:r>
            <a:r>
              <a:rPr lang="en-US" altLang="zh-CN" dirty="0">
                <a:solidFill>
                  <a:srgbClr val="000000"/>
                </a:solidFill>
                <a:latin typeface="Times New Roman" panose="02020603050405020304" pitchFamily="18" charset="0"/>
                <a:ea typeface="楷体_GB2312"/>
                <a:cs typeface="Times New Roman" panose="02020603050405020304" pitchFamily="18" charset="0"/>
              </a:rPr>
              <a:t>GPU</a:t>
            </a:r>
            <a:r>
              <a:rPr lang="zh-CN" altLang="zh-CN" dirty="0">
                <a:solidFill>
                  <a:srgbClr val="000000"/>
                </a:solidFill>
                <a:latin typeface="Times New Roman" panose="02020603050405020304" pitchFamily="18" charset="0"/>
                <a:ea typeface="楷体_GB2312"/>
                <a:cs typeface="Times New Roman" panose="02020603050405020304" pitchFamily="18" charset="0"/>
              </a:rPr>
              <a:t>能够并行处理大规模数据和矩阵运算，加速了深度学习等复杂算法的训练和推断过程。此外，还出现了专用的人工智能处理器，如张量处理器（</a:t>
            </a:r>
            <a:r>
              <a:rPr lang="en-US" altLang="zh-CN" dirty="0">
                <a:solidFill>
                  <a:srgbClr val="000000"/>
                </a:solidFill>
                <a:latin typeface="Times New Roman" panose="02020603050405020304" pitchFamily="18" charset="0"/>
                <a:ea typeface="楷体_GB2312"/>
                <a:cs typeface="Times New Roman" panose="02020603050405020304" pitchFamily="18" charset="0"/>
              </a:rPr>
              <a:t>TPU</a:t>
            </a:r>
            <a:r>
              <a:rPr lang="zh-CN" altLang="zh-CN" dirty="0">
                <a:solidFill>
                  <a:srgbClr val="000000"/>
                </a:solidFill>
                <a:latin typeface="Times New Roman" panose="02020603050405020304" pitchFamily="18" charset="0"/>
                <a:ea typeface="楷体_GB2312"/>
                <a:cs typeface="Times New Roman" panose="02020603050405020304" pitchFamily="18" charset="0"/>
              </a:rPr>
              <a:t>）</a:t>
            </a:r>
            <a:r>
              <a:rPr lang="en-US" altLang="zh-CN" dirty="0">
                <a:solidFill>
                  <a:srgbClr val="000000"/>
                </a:solidFill>
                <a:latin typeface="Times New Roman" panose="02020603050405020304" pitchFamily="18" charset="0"/>
                <a:ea typeface="楷体_GB2312"/>
                <a:cs typeface="Times New Roman" panose="02020603050405020304" pitchFamily="18" charset="0"/>
              </a:rPr>
              <a:t>, </a:t>
            </a:r>
            <a:r>
              <a:rPr lang="zh-CN" altLang="zh-CN" dirty="0">
                <a:solidFill>
                  <a:srgbClr val="000000"/>
                </a:solidFill>
                <a:latin typeface="Times New Roman" panose="02020603050405020304" pitchFamily="18" charset="0"/>
                <a:ea typeface="楷体_GB2312"/>
                <a:cs typeface="Times New Roman" panose="02020603050405020304" pitchFamily="18" charset="0"/>
              </a:rPr>
              <a:t>它们专门针对深度学习任务进行优化，提供了更高的计算效率和能耗效率。</a:t>
            </a:r>
          </a:p>
        </p:txBody>
      </p:sp>
    </p:spTree>
    <p:extLst>
      <p:ext uri="{BB962C8B-B14F-4D97-AF65-F5344CB8AC3E}">
        <p14:creationId xmlns:p14="http://schemas.microsoft.com/office/powerpoint/2010/main" val="10956575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2583380" y="726948"/>
            <a:ext cx="7464387" cy="895719"/>
            <a:chOff x="4099943" y="2819853"/>
            <a:chExt cx="2570275" cy="895719"/>
          </a:xfrm>
        </p:grpSpPr>
        <p:sp>
          <p:nvSpPr>
            <p:cNvPr id="4" name="平行四边形 3"/>
            <p:cNvSpPr/>
            <p:nvPr/>
          </p:nvSpPr>
          <p:spPr bwMode="auto">
            <a:xfrm>
              <a:off x="4099943" y="2849787"/>
              <a:ext cx="2547685" cy="468000"/>
            </a:xfrm>
            <a:prstGeom prst="parallelogram">
              <a:avLst/>
            </a:prstGeom>
            <a:solidFill>
              <a:srgbClr val="016773"/>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hangingPunct="1">
                <a:buFont typeface="Arial" panose="020B0604020202020204" pitchFamily="34" charset="0"/>
                <a:buNone/>
              </a:pPr>
              <a:endParaRPr lang="zh-CN" altLang="en-US" dirty="0"/>
            </a:p>
          </p:txBody>
        </p:sp>
        <p:sp>
          <p:nvSpPr>
            <p:cNvPr id="5" name="平行四边形 4"/>
            <p:cNvSpPr/>
            <p:nvPr/>
          </p:nvSpPr>
          <p:spPr bwMode="auto">
            <a:xfrm>
              <a:off x="4122533" y="2819853"/>
              <a:ext cx="2547685" cy="468000"/>
            </a:xfrm>
            <a:prstGeom prst="parallelogram">
              <a:avLst/>
            </a:prstGeom>
            <a:solidFill>
              <a:srgbClr val="FAFAFA"/>
            </a:solidFill>
            <a:ln w="19050">
              <a:gradFill>
                <a:gsLst>
                  <a:gs pos="65000">
                    <a:srgbClr val="81C7C9"/>
                  </a:gs>
                  <a:gs pos="100000">
                    <a:srgbClr val="016773"/>
                  </a:gs>
                </a:gsLst>
                <a:lin ang="17400000" scaled="0"/>
              </a:gradFill>
            </a:ln>
            <a:effectLst>
              <a:outerShdw blurRad="50800" dist="38100" dir="18900000" algn="bl"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hangingPunct="1">
                <a:buFont typeface="Arial" panose="020B0604020202020204" pitchFamily="34" charset="0"/>
                <a:buNone/>
              </a:pPr>
              <a:endParaRPr lang="zh-CN" altLang="en-US" dirty="0"/>
            </a:p>
          </p:txBody>
        </p:sp>
        <p:sp>
          <p:nvSpPr>
            <p:cNvPr id="6" name="矩形 5"/>
            <p:cNvSpPr/>
            <p:nvPr/>
          </p:nvSpPr>
          <p:spPr>
            <a:xfrm>
              <a:off x="4216534" y="2853798"/>
              <a:ext cx="2359684" cy="861774"/>
            </a:xfrm>
            <a:prstGeom prst="rect">
              <a:avLst/>
            </a:prstGeom>
          </p:spPr>
          <p:txBody>
            <a:bodyPr wrap="square">
              <a:spAutoFit/>
            </a:bodyPr>
            <a:lstStyle/>
            <a:p>
              <a:pPr algn="ctr">
                <a:spcBef>
                  <a:spcPct val="50000"/>
                </a:spcBef>
              </a:pPr>
              <a:r>
                <a:rPr lang="zh-CN" altLang="zh-CN" sz="2000" b="1" dirty="0">
                  <a:solidFill>
                    <a:schemeClr val="tx1">
                      <a:lumMod val="95000"/>
                      <a:lumOff val="5000"/>
                    </a:schemeClr>
                  </a:solidFill>
                  <a:latin typeface="Times New Roman" panose="02020603050405020304" pitchFamily="18" charset="0"/>
                  <a:ea typeface="微软雅黑" panose="020B0503020204020204" pitchFamily="34" charset="-122"/>
                  <a:cs typeface="Times New Roman" panose="02020603050405020304" pitchFamily="18" charset="0"/>
                </a:rPr>
                <a:t>智能计算结构与计算架构</a:t>
              </a:r>
            </a:p>
            <a:p>
              <a:pPr algn="ctr">
                <a:spcBef>
                  <a:spcPct val="50000"/>
                </a:spcBef>
              </a:pPr>
              <a:endParaRPr lang="zh-CN" altLang="en-US" sz="2000" b="1" dirty="0">
                <a:solidFill>
                  <a:schemeClr val="tx1">
                    <a:lumMod val="95000"/>
                    <a:lumOff val="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23" name="矩形 22">
            <a:extLst>
              <a:ext uri="{FF2B5EF4-FFF2-40B4-BE49-F238E27FC236}">
                <a16:creationId xmlns:a16="http://schemas.microsoft.com/office/drawing/2014/main" id="{6F77A2E9-3941-4386-A0DF-CDEBD25143F3}"/>
              </a:ext>
            </a:extLst>
          </p:cNvPr>
          <p:cNvSpPr/>
          <p:nvPr/>
        </p:nvSpPr>
        <p:spPr>
          <a:xfrm>
            <a:off x="852473" y="129010"/>
            <a:ext cx="2852063" cy="338554"/>
          </a:xfrm>
          <a:prstGeom prst="rect">
            <a:avLst/>
          </a:prstGeom>
        </p:spPr>
        <p:txBody>
          <a:bodyPr wrap="none">
            <a:spAutoFit/>
          </a:bodyPr>
          <a:lstStyle/>
          <a:p>
            <a:r>
              <a:rPr lang="zh-CN" altLang="en-US" sz="1600" dirty="0">
                <a:solidFill>
                  <a:srgbClr val="000000"/>
                </a:solidFill>
                <a:latin typeface="Times New Roman" panose="02020603050405020304" pitchFamily="18" charset="0"/>
                <a:ea typeface="楷体_GB2312"/>
              </a:rPr>
              <a:t>一、人工智能基础软硬件框架</a:t>
            </a:r>
            <a:endParaRPr lang="zh-CN" altLang="en-US" sz="1600" dirty="0">
              <a:solidFill>
                <a:srgbClr val="000000"/>
              </a:solidFill>
              <a:latin typeface="Times New Roman" panose="02020603050405020304" pitchFamily="18" charset="0"/>
            </a:endParaRPr>
          </a:p>
        </p:txBody>
      </p:sp>
      <p:sp>
        <p:nvSpPr>
          <p:cNvPr id="8" name="矩形 7">
            <a:extLst>
              <a:ext uri="{FF2B5EF4-FFF2-40B4-BE49-F238E27FC236}">
                <a16:creationId xmlns:a16="http://schemas.microsoft.com/office/drawing/2014/main" id="{D5722B2D-2846-48D1-ABD7-D347B802B8A3}"/>
              </a:ext>
            </a:extLst>
          </p:cNvPr>
          <p:cNvSpPr/>
          <p:nvPr/>
        </p:nvSpPr>
        <p:spPr>
          <a:xfrm>
            <a:off x="1517957" y="1622667"/>
            <a:ext cx="9660835" cy="4597862"/>
          </a:xfrm>
          <a:prstGeom prst="rect">
            <a:avLst/>
          </a:prstGeom>
        </p:spPr>
        <p:txBody>
          <a:bodyPr wrap="square">
            <a:spAutoFit/>
          </a:bodyPr>
          <a:lstStyle/>
          <a:p>
            <a:pPr marL="285750" indent="-285750">
              <a:lnSpc>
                <a:spcPct val="150000"/>
              </a:lnSpc>
              <a:buFont typeface="Wingdings" panose="05000000000000000000" pitchFamily="2" charset="2"/>
              <a:buChar char="l"/>
            </a:pPr>
            <a:r>
              <a:rPr lang="zh-CN" altLang="zh-CN" dirty="0">
                <a:latin typeface="楷体" panose="02010609060101010101" pitchFamily="49" charset="-122"/>
                <a:ea typeface="楷体" panose="02010609060101010101" pitchFamily="49" charset="-122"/>
              </a:rPr>
              <a:t>除了计算架构，算法优化也是实现高效人工智能算法的关键。随着人工智能算法的发展和复杂性增加，算法的优化变得尤为重要。算法优化涉及到算法的设计、参数调整、计算优化等方面。通过针对具体算法的特点，优化计算过程和数据流，可以提高算法的效率和性能。例如，使用并行计算、分布式计算和异构计算等技术，可以充分利用计算资源，加速算法的执行速度。此外，还可以通过量化算法、剪枝、量化等技术减少计算和存储需求，提高算法的效率和节能性。</a:t>
            </a:r>
          </a:p>
          <a:p>
            <a:pPr marL="285750" indent="-285750">
              <a:lnSpc>
                <a:spcPct val="150000"/>
              </a:lnSpc>
              <a:buFont typeface="Wingdings" panose="05000000000000000000" pitchFamily="2" charset="2"/>
              <a:buChar char="l"/>
            </a:pPr>
            <a:endParaRPr lang="en-US" altLang="zh-CN" dirty="0">
              <a:latin typeface="楷体" panose="02010609060101010101" pitchFamily="49" charset="-122"/>
              <a:ea typeface="楷体" panose="02010609060101010101" pitchFamily="49" charset="-122"/>
            </a:endParaRPr>
          </a:p>
          <a:p>
            <a:pPr marL="285750" indent="-285750">
              <a:lnSpc>
                <a:spcPct val="150000"/>
              </a:lnSpc>
              <a:buFont typeface="Wingdings" panose="05000000000000000000" pitchFamily="2" charset="2"/>
              <a:buChar char="l"/>
            </a:pPr>
            <a:r>
              <a:rPr lang="zh-CN" altLang="zh-CN" dirty="0">
                <a:latin typeface="楷体" panose="02010609060101010101" pitchFamily="49" charset="-122"/>
                <a:ea typeface="楷体" panose="02010609060101010101" pitchFamily="49" charset="-122"/>
              </a:rPr>
              <a:t>在人工智能的发展过程中，智能计算结构和计算架构的设计和优化对于实现高效的人工智能算法至关重要。它们相互促进，通过提供更强大的计算能力和更高效的算法执行方式，推动了人工智能的快速发展。未来，随着硬件和软件技术的不断创新，智能计算结构和计算架构将继续演化，为人工智能算法的应用提供更高效和可持续的支持。</a:t>
            </a:r>
          </a:p>
        </p:txBody>
      </p:sp>
    </p:spTree>
    <p:extLst>
      <p:ext uri="{BB962C8B-B14F-4D97-AF65-F5344CB8AC3E}">
        <p14:creationId xmlns:p14="http://schemas.microsoft.com/office/powerpoint/2010/main" val="34532674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2583380" y="726948"/>
            <a:ext cx="7464387" cy="497934"/>
            <a:chOff x="4099943" y="2819853"/>
            <a:chExt cx="2570275" cy="497934"/>
          </a:xfrm>
        </p:grpSpPr>
        <p:sp>
          <p:nvSpPr>
            <p:cNvPr id="4" name="平行四边形 3"/>
            <p:cNvSpPr/>
            <p:nvPr/>
          </p:nvSpPr>
          <p:spPr bwMode="auto">
            <a:xfrm>
              <a:off x="4099943" y="2849787"/>
              <a:ext cx="2547685" cy="468000"/>
            </a:xfrm>
            <a:prstGeom prst="parallelogram">
              <a:avLst/>
            </a:prstGeom>
            <a:solidFill>
              <a:srgbClr val="016773"/>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hangingPunct="1">
                <a:buFont typeface="Arial" panose="020B0604020202020204" pitchFamily="34" charset="0"/>
                <a:buNone/>
              </a:pPr>
              <a:endParaRPr lang="zh-CN" altLang="en-US" dirty="0"/>
            </a:p>
          </p:txBody>
        </p:sp>
        <p:sp>
          <p:nvSpPr>
            <p:cNvPr id="5" name="平行四边形 4"/>
            <p:cNvSpPr/>
            <p:nvPr/>
          </p:nvSpPr>
          <p:spPr bwMode="auto">
            <a:xfrm>
              <a:off x="4122533" y="2819853"/>
              <a:ext cx="2547685" cy="468000"/>
            </a:xfrm>
            <a:prstGeom prst="parallelogram">
              <a:avLst/>
            </a:prstGeom>
            <a:solidFill>
              <a:srgbClr val="FAFAFA"/>
            </a:solidFill>
            <a:ln w="19050">
              <a:gradFill>
                <a:gsLst>
                  <a:gs pos="65000">
                    <a:srgbClr val="81C7C9"/>
                  </a:gs>
                  <a:gs pos="100000">
                    <a:srgbClr val="016773"/>
                  </a:gs>
                </a:gsLst>
                <a:lin ang="17400000" scaled="0"/>
              </a:gradFill>
            </a:ln>
            <a:effectLst>
              <a:outerShdw blurRad="50800" dist="38100" dir="18900000" algn="bl"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hangingPunct="1">
                <a:buFont typeface="Arial" panose="020B0604020202020204" pitchFamily="34" charset="0"/>
                <a:buNone/>
              </a:pPr>
              <a:endParaRPr lang="zh-CN" altLang="en-US" dirty="0"/>
            </a:p>
          </p:txBody>
        </p:sp>
        <p:sp>
          <p:nvSpPr>
            <p:cNvPr id="6" name="矩形 5"/>
            <p:cNvSpPr/>
            <p:nvPr/>
          </p:nvSpPr>
          <p:spPr>
            <a:xfrm>
              <a:off x="4216534" y="2853798"/>
              <a:ext cx="2359684" cy="400110"/>
            </a:xfrm>
            <a:prstGeom prst="rect">
              <a:avLst/>
            </a:prstGeom>
          </p:spPr>
          <p:txBody>
            <a:bodyPr wrap="square">
              <a:spAutoFit/>
            </a:bodyPr>
            <a:lstStyle/>
            <a:p>
              <a:pPr algn="ctr">
                <a:spcBef>
                  <a:spcPct val="50000"/>
                </a:spcBef>
              </a:pPr>
              <a:r>
                <a:rPr lang="zh-CN" altLang="en-US" sz="2000" b="1" dirty="0">
                  <a:solidFill>
                    <a:schemeClr val="tx1">
                      <a:lumMod val="95000"/>
                      <a:lumOff val="5000"/>
                    </a:schemeClr>
                  </a:solidFill>
                  <a:latin typeface="Times New Roman" panose="02020603050405020304" pitchFamily="18" charset="0"/>
                  <a:ea typeface="微软雅黑" panose="020B0503020204020204" pitchFamily="34" charset="-122"/>
                  <a:cs typeface="Times New Roman" panose="02020603050405020304" pitchFamily="18" charset="0"/>
                </a:rPr>
                <a:t>人工智能芯片</a:t>
              </a:r>
            </a:p>
          </p:txBody>
        </p:sp>
      </p:grpSp>
      <p:sp>
        <p:nvSpPr>
          <p:cNvPr id="23" name="矩形 22">
            <a:extLst>
              <a:ext uri="{FF2B5EF4-FFF2-40B4-BE49-F238E27FC236}">
                <a16:creationId xmlns:a16="http://schemas.microsoft.com/office/drawing/2014/main" id="{6F77A2E9-3941-4386-A0DF-CDEBD25143F3}"/>
              </a:ext>
            </a:extLst>
          </p:cNvPr>
          <p:cNvSpPr/>
          <p:nvPr/>
        </p:nvSpPr>
        <p:spPr>
          <a:xfrm>
            <a:off x="852473" y="129010"/>
            <a:ext cx="1826141" cy="338554"/>
          </a:xfrm>
          <a:prstGeom prst="rect">
            <a:avLst/>
          </a:prstGeom>
        </p:spPr>
        <p:txBody>
          <a:bodyPr wrap="none">
            <a:spAutoFit/>
          </a:bodyPr>
          <a:lstStyle/>
          <a:p>
            <a:r>
              <a:rPr lang="zh-CN" altLang="en-US" sz="1600" dirty="0">
                <a:solidFill>
                  <a:srgbClr val="000000"/>
                </a:solidFill>
                <a:latin typeface="Times New Roman" panose="02020603050405020304" pitchFamily="18" charset="0"/>
                <a:ea typeface="楷体_GB2312"/>
              </a:rPr>
              <a:t>二、人工智能芯片</a:t>
            </a:r>
            <a:endParaRPr lang="zh-CN" altLang="en-US" sz="1600" dirty="0">
              <a:solidFill>
                <a:srgbClr val="000000"/>
              </a:solidFill>
              <a:latin typeface="Times New Roman" panose="02020603050405020304" pitchFamily="18" charset="0"/>
            </a:endParaRPr>
          </a:p>
        </p:txBody>
      </p:sp>
      <p:sp>
        <p:nvSpPr>
          <p:cNvPr id="2" name="矩形 1">
            <a:extLst>
              <a:ext uri="{FF2B5EF4-FFF2-40B4-BE49-F238E27FC236}">
                <a16:creationId xmlns:a16="http://schemas.microsoft.com/office/drawing/2014/main" id="{ADE2C00E-4924-4036-834F-410BA6E825D7}"/>
              </a:ext>
            </a:extLst>
          </p:cNvPr>
          <p:cNvSpPr/>
          <p:nvPr/>
        </p:nvSpPr>
        <p:spPr>
          <a:xfrm>
            <a:off x="1207604" y="1555391"/>
            <a:ext cx="10500691" cy="4198201"/>
          </a:xfrm>
          <a:prstGeom prst="rect">
            <a:avLst/>
          </a:prstGeom>
        </p:spPr>
        <p:txBody>
          <a:bodyPr wrap="square">
            <a:spAutoFit/>
          </a:bodyPr>
          <a:lstStyle/>
          <a:p>
            <a:pPr indent="266700" algn="just">
              <a:lnSpc>
                <a:spcPct val="150000"/>
              </a:lnSpc>
              <a:spcAft>
                <a:spcPts val="0"/>
              </a:spcAft>
            </a:pPr>
            <a:r>
              <a:rPr lang="zh-CN" altLang="zh-CN" dirty="0">
                <a:solidFill>
                  <a:srgbClr val="000000"/>
                </a:solidFill>
                <a:latin typeface="Times New Roman" panose="02020603050405020304" pitchFamily="18" charset="0"/>
                <a:ea typeface="楷体_GB2312"/>
                <a:cs typeface="Times New Roman" panose="02020603050405020304" pitchFamily="18" charset="0"/>
              </a:rPr>
              <a:t>人工智能芯片（</a:t>
            </a:r>
            <a:r>
              <a:rPr lang="en-US" altLang="zh-CN" dirty="0">
                <a:solidFill>
                  <a:srgbClr val="000000"/>
                </a:solidFill>
                <a:latin typeface="Times New Roman" panose="02020603050405020304" pitchFamily="18" charset="0"/>
                <a:ea typeface="楷体_GB2312"/>
                <a:cs typeface="Times New Roman" panose="02020603050405020304" pitchFamily="18" charset="0"/>
              </a:rPr>
              <a:t>AI chip</a:t>
            </a:r>
            <a:r>
              <a:rPr lang="zh-CN" altLang="zh-CN" dirty="0">
                <a:solidFill>
                  <a:srgbClr val="000000"/>
                </a:solidFill>
                <a:latin typeface="Times New Roman" panose="02020603050405020304" pitchFamily="18" charset="0"/>
                <a:ea typeface="楷体_GB2312"/>
                <a:cs typeface="Times New Roman" panose="02020603050405020304" pitchFamily="18" charset="0"/>
              </a:rPr>
              <a:t>）是专门设计和优化用于人工智能计算任务的硬件。它们采用了特定的芯片架构和算法加速技术，以提供高性能和能效的计算能力。不同类型的人工智能芯片在设计和原理上有所差异。理解人工智能芯片的类型和原理对于选择合适的计算架构和优化算法至关重要。下面介绍几种主要的人工智能芯片类型及其原理。</a:t>
            </a:r>
            <a:endParaRPr lang="en-US" altLang="zh-CN" dirty="0">
              <a:solidFill>
                <a:srgbClr val="000000"/>
              </a:solidFill>
              <a:latin typeface="Times New Roman" panose="02020603050405020304" pitchFamily="18" charset="0"/>
              <a:ea typeface="楷体_GB2312"/>
              <a:cs typeface="Times New Roman" panose="02020603050405020304" pitchFamily="18" charset="0"/>
            </a:endParaRPr>
          </a:p>
          <a:p>
            <a:pPr indent="266700" algn="just">
              <a:lnSpc>
                <a:spcPct val="150000"/>
              </a:lnSpc>
              <a:spcAft>
                <a:spcPts val="0"/>
              </a:spcAft>
            </a:pPr>
            <a:endParaRPr lang="en-US" altLang="zh-CN" dirty="0">
              <a:solidFill>
                <a:srgbClr val="000000"/>
              </a:solidFill>
              <a:latin typeface="Times New Roman" panose="02020603050405020304" pitchFamily="18" charset="0"/>
              <a:ea typeface="楷体_GB2312"/>
              <a:cs typeface="Times New Roman" panose="02020603050405020304" pitchFamily="18" charset="0"/>
            </a:endParaRPr>
          </a:p>
          <a:p>
            <a:pPr marL="285750" indent="-285750" algn="just">
              <a:lnSpc>
                <a:spcPct val="150000"/>
              </a:lnSpc>
              <a:spcAft>
                <a:spcPts val="0"/>
              </a:spcAft>
              <a:buFont typeface="Wingdings" panose="05000000000000000000" pitchFamily="2" charset="2"/>
              <a:buChar char="l"/>
            </a:pPr>
            <a:r>
              <a:rPr lang="zh-CN" altLang="en-US" dirty="0">
                <a:solidFill>
                  <a:srgbClr val="000000"/>
                </a:solidFill>
                <a:latin typeface="Times New Roman" panose="02020603050405020304" pitchFamily="18" charset="0"/>
                <a:ea typeface="楷体_GB2312"/>
                <a:cs typeface="Times New Roman" panose="02020603050405020304" pitchFamily="18" charset="0"/>
              </a:rPr>
              <a:t>图形处理器（</a:t>
            </a:r>
            <a:r>
              <a:rPr lang="en-US" altLang="zh-CN" dirty="0">
                <a:solidFill>
                  <a:srgbClr val="000000"/>
                </a:solidFill>
                <a:latin typeface="Times New Roman" panose="02020603050405020304" pitchFamily="18" charset="0"/>
                <a:ea typeface="楷体_GB2312"/>
                <a:cs typeface="Times New Roman" panose="02020603050405020304" pitchFamily="18" charset="0"/>
              </a:rPr>
              <a:t>GPU</a:t>
            </a:r>
            <a:r>
              <a:rPr lang="zh-CN" altLang="en-US" dirty="0">
                <a:solidFill>
                  <a:srgbClr val="000000"/>
                </a:solidFill>
                <a:latin typeface="Times New Roman" panose="02020603050405020304" pitchFamily="18" charset="0"/>
                <a:ea typeface="楷体_GB2312"/>
                <a:cs typeface="Times New Roman" panose="02020603050405020304" pitchFamily="18" charset="0"/>
              </a:rPr>
              <a:t>）</a:t>
            </a:r>
          </a:p>
          <a:p>
            <a:pPr marL="285750" indent="-285750" algn="just">
              <a:lnSpc>
                <a:spcPct val="150000"/>
              </a:lnSpc>
              <a:spcAft>
                <a:spcPts val="0"/>
              </a:spcAft>
              <a:buFont typeface="Wingdings" panose="05000000000000000000" pitchFamily="2" charset="2"/>
              <a:buChar char="l"/>
            </a:pPr>
            <a:r>
              <a:rPr lang="zh-CN" altLang="en-US" dirty="0">
                <a:solidFill>
                  <a:srgbClr val="000000"/>
                </a:solidFill>
                <a:latin typeface="Times New Roman" panose="02020603050405020304" pitchFamily="18" charset="0"/>
                <a:ea typeface="楷体_GB2312"/>
                <a:cs typeface="Times New Roman" panose="02020603050405020304" pitchFamily="18" charset="0"/>
              </a:rPr>
              <a:t>张量处理器（</a:t>
            </a:r>
            <a:r>
              <a:rPr lang="en-US" altLang="zh-CN" dirty="0">
                <a:solidFill>
                  <a:srgbClr val="000000"/>
                </a:solidFill>
                <a:latin typeface="Times New Roman" panose="02020603050405020304" pitchFamily="18" charset="0"/>
                <a:ea typeface="楷体_GB2312"/>
                <a:cs typeface="Times New Roman" panose="02020603050405020304" pitchFamily="18" charset="0"/>
              </a:rPr>
              <a:t>TPU</a:t>
            </a:r>
            <a:r>
              <a:rPr lang="zh-CN" altLang="en-US" dirty="0">
                <a:solidFill>
                  <a:srgbClr val="000000"/>
                </a:solidFill>
                <a:latin typeface="Times New Roman" panose="02020603050405020304" pitchFamily="18" charset="0"/>
                <a:ea typeface="楷体_GB2312"/>
                <a:cs typeface="Times New Roman" panose="02020603050405020304" pitchFamily="18" charset="0"/>
              </a:rPr>
              <a:t>）</a:t>
            </a:r>
          </a:p>
          <a:p>
            <a:pPr marL="285750" indent="-285750" algn="just">
              <a:lnSpc>
                <a:spcPct val="150000"/>
              </a:lnSpc>
              <a:spcAft>
                <a:spcPts val="0"/>
              </a:spcAft>
              <a:buFont typeface="Wingdings" panose="05000000000000000000" pitchFamily="2" charset="2"/>
              <a:buChar char="l"/>
            </a:pPr>
            <a:r>
              <a:rPr lang="zh-CN" altLang="en-US" dirty="0">
                <a:solidFill>
                  <a:srgbClr val="000000"/>
                </a:solidFill>
                <a:latin typeface="Times New Roman" panose="02020603050405020304" pitchFamily="18" charset="0"/>
                <a:ea typeface="楷体_GB2312"/>
                <a:cs typeface="Times New Roman" panose="02020603050405020304" pitchFamily="18" charset="0"/>
              </a:rPr>
              <a:t>可扩展处理器（</a:t>
            </a:r>
            <a:r>
              <a:rPr lang="en-US" altLang="zh-CN" dirty="0">
                <a:solidFill>
                  <a:srgbClr val="000000"/>
                </a:solidFill>
                <a:latin typeface="Times New Roman" panose="02020603050405020304" pitchFamily="18" charset="0"/>
                <a:ea typeface="楷体_GB2312"/>
                <a:cs typeface="Times New Roman" panose="02020603050405020304" pitchFamily="18" charset="0"/>
              </a:rPr>
              <a:t>XPU</a:t>
            </a:r>
            <a:r>
              <a:rPr lang="zh-CN" altLang="en-US" dirty="0">
                <a:solidFill>
                  <a:srgbClr val="000000"/>
                </a:solidFill>
                <a:latin typeface="Times New Roman" panose="02020603050405020304" pitchFamily="18" charset="0"/>
                <a:ea typeface="楷体_GB2312"/>
                <a:cs typeface="Times New Roman" panose="02020603050405020304" pitchFamily="18" charset="0"/>
              </a:rPr>
              <a:t>）</a:t>
            </a:r>
          </a:p>
          <a:p>
            <a:pPr marL="285750" indent="-285750" algn="just">
              <a:lnSpc>
                <a:spcPct val="150000"/>
              </a:lnSpc>
              <a:spcAft>
                <a:spcPts val="0"/>
              </a:spcAft>
              <a:buFont typeface="Wingdings" panose="05000000000000000000" pitchFamily="2" charset="2"/>
              <a:buChar char="l"/>
            </a:pPr>
            <a:r>
              <a:rPr lang="zh-CN" altLang="en-US" dirty="0">
                <a:solidFill>
                  <a:srgbClr val="000000"/>
                </a:solidFill>
                <a:latin typeface="Times New Roman" panose="02020603050405020304" pitchFamily="18" charset="0"/>
                <a:ea typeface="楷体_GB2312"/>
                <a:cs typeface="Times New Roman" panose="02020603050405020304" pitchFamily="18" charset="0"/>
              </a:rPr>
              <a:t>类脑芯片（</a:t>
            </a:r>
            <a:r>
              <a:rPr lang="en-US" altLang="zh-CN" dirty="0">
                <a:solidFill>
                  <a:srgbClr val="000000"/>
                </a:solidFill>
                <a:latin typeface="Times New Roman" panose="02020603050405020304" pitchFamily="18" charset="0"/>
                <a:ea typeface="楷体_GB2312"/>
                <a:cs typeface="Times New Roman" panose="02020603050405020304" pitchFamily="18" charset="0"/>
              </a:rPr>
              <a:t>Neuromorphic Chip</a:t>
            </a:r>
            <a:r>
              <a:rPr lang="zh-CN" altLang="en-US" dirty="0">
                <a:solidFill>
                  <a:srgbClr val="000000"/>
                </a:solidFill>
                <a:latin typeface="Times New Roman" panose="02020603050405020304" pitchFamily="18" charset="0"/>
                <a:ea typeface="楷体_GB2312"/>
                <a:cs typeface="Times New Roman" panose="02020603050405020304" pitchFamily="18" charset="0"/>
              </a:rPr>
              <a:t>）</a:t>
            </a:r>
          </a:p>
          <a:p>
            <a:pPr marL="285750" indent="-285750" algn="just">
              <a:lnSpc>
                <a:spcPct val="150000"/>
              </a:lnSpc>
              <a:spcAft>
                <a:spcPts val="0"/>
              </a:spcAft>
              <a:buFont typeface="Wingdings" panose="05000000000000000000" pitchFamily="2" charset="2"/>
              <a:buChar char="l"/>
            </a:pPr>
            <a:r>
              <a:rPr lang="zh-CN" altLang="en-US" dirty="0">
                <a:solidFill>
                  <a:srgbClr val="000000"/>
                </a:solidFill>
                <a:latin typeface="Times New Roman" panose="02020603050405020304" pitchFamily="18" charset="0"/>
                <a:ea typeface="楷体_GB2312"/>
                <a:cs typeface="Times New Roman" panose="02020603050405020304" pitchFamily="18" charset="0"/>
              </a:rPr>
              <a:t>特定领域芯片（</a:t>
            </a:r>
            <a:r>
              <a:rPr lang="en-US" altLang="zh-CN" dirty="0">
                <a:solidFill>
                  <a:srgbClr val="000000"/>
                </a:solidFill>
                <a:latin typeface="Times New Roman" panose="02020603050405020304" pitchFamily="18" charset="0"/>
                <a:ea typeface="楷体_GB2312"/>
                <a:cs typeface="Times New Roman" panose="02020603050405020304" pitchFamily="18" charset="0"/>
              </a:rPr>
              <a:t>Domain-Specific Chip</a:t>
            </a:r>
            <a:r>
              <a:rPr lang="zh-CN" altLang="en-US" dirty="0">
                <a:solidFill>
                  <a:srgbClr val="000000"/>
                </a:solidFill>
                <a:latin typeface="Times New Roman" panose="02020603050405020304" pitchFamily="18" charset="0"/>
                <a:ea typeface="楷体_GB2312"/>
                <a:cs typeface="Times New Roman" panose="02020603050405020304" pitchFamily="18" charset="0"/>
              </a:rPr>
              <a:t>）</a:t>
            </a:r>
            <a:endParaRPr lang="zh-CN" altLang="zh-CN" dirty="0">
              <a:solidFill>
                <a:srgbClr val="000000"/>
              </a:solidFill>
              <a:latin typeface="Times New Roman" panose="02020603050405020304" pitchFamily="18" charset="0"/>
              <a:ea typeface="楷体_GB2312"/>
              <a:cs typeface="Times New Roman" panose="02020603050405020304" pitchFamily="18" charset="0"/>
            </a:endParaRPr>
          </a:p>
        </p:txBody>
      </p:sp>
    </p:spTree>
    <p:extLst>
      <p:ext uri="{BB962C8B-B14F-4D97-AF65-F5344CB8AC3E}">
        <p14:creationId xmlns:p14="http://schemas.microsoft.com/office/powerpoint/2010/main" val="36949508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2583380" y="726948"/>
            <a:ext cx="7464387" cy="497934"/>
            <a:chOff x="4099943" y="2819853"/>
            <a:chExt cx="2570275" cy="497934"/>
          </a:xfrm>
        </p:grpSpPr>
        <p:sp>
          <p:nvSpPr>
            <p:cNvPr id="4" name="平行四边形 3"/>
            <p:cNvSpPr/>
            <p:nvPr/>
          </p:nvSpPr>
          <p:spPr bwMode="auto">
            <a:xfrm>
              <a:off x="4099943" y="2849787"/>
              <a:ext cx="2547685" cy="468000"/>
            </a:xfrm>
            <a:prstGeom prst="parallelogram">
              <a:avLst/>
            </a:prstGeom>
            <a:solidFill>
              <a:srgbClr val="016773"/>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hangingPunct="1">
                <a:buFont typeface="Arial" panose="020B0604020202020204" pitchFamily="34" charset="0"/>
                <a:buNone/>
              </a:pPr>
              <a:endParaRPr lang="zh-CN" altLang="en-US" dirty="0"/>
            </a:p>
          </p:txBody>
        </p:sp>
        <p:sp>
          <p:nvSpPr>
            <p:cNvPr id="5" name="平行四边形 4"/>
            <p:cNvSpPr/>
            <p:nvPr/>
          </p:nvSpPr>
          <p:spPr bwMode="auto">
            <a:xfrm>
              <a:off x="4122533" y="2819853"/>
              <a:ext cx="2547685" cy="468000"/>
            </a:xfrm>
            <a:prstGeom prst="parallelogram">
              <a:avLst/>
            </a:prstGeom>
            <a:solidFill>
              <a:srgbClr val="FAFAFA"/>
            </a:solidFill>
            <a:ln w="19050">
              <a:gradFill>
                <a:gsLst>
                  <a:gs pos="65000">
                    <a:srgbClr val="81C7C9"/>
                  </a:gs>
                  <a:gs pos="100000">
                    <a:srgbClr val="016773"/>
                  </a:gs>
                </a:gsLst>
                <a:lin ang="17400000" scaled="0"/>
              </a:gradFill>
            </a:ln>
            <a:effectLst>
              <a:outerShdw blurRad="50800" dist="38100" dir="18900000" algn="bl"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hangingPunct="1">
                <a:buFont typeface="Arial" panose="020B0604020202020204" pitchFamily="34" charset="0"/>
                <a:buNone/>
              </a:pPr>
              <a:endParaRPr lang="zh-CN" altLang="en-US" dirty="0"/>
            </a:p>
          </p:txBody>
        </p:sp>
        <p:sp>
          <p:nvSpPr>
            <p:cNvPr id="6" name="矩形 5"/>
            <p:cNvSpPr/>
            <p:nvPr/>
          </p:nvSpPr>
          <p:spPr>
            <a:xfrm>
              <a:off x="4216534" y="2853798"/>
              <a:ext cx="2359684" cy="400110"/>
            </a:xfrm>
            <a:prstGeom prst="rect">
              <a:avLst/>
            </a:prstGeom>
          </p:spPr>
          <p:txBody>
            <a:bodyPr wrap="square">
              <a:spAutoFit/>
            </a:bodyPr>
            <a:lstStyle/>
            <a:p>
              <a:pPr algn="ctr">
                <a:spcBef>
                  <a:spcPct val="50000"/>
                </a:spcBef>
              </a:pPr>
              <a:r>
                <a:rPr lang="zh-CN" altLang="en-US" sz="2000" b="1" dirty="0">
                  <a:solidFill>
                    <a:schemeClr val="tx1">
                      <a:lumMod val="95000"/>
                      <a:lumOff val="5000"/>
                    </a:schemeClr>
                  </a:solidFill>
                  <a:latin typeface="Times New Roman" panose="02020603050405020304" pitchFamily="18" charset="0"/>
                  <a:ea typeface="微软雅黑" panose="020B0503020204020204" pitchFamily="34" charset="-122"/>
                  <a:cs typeface="Times New Roman" panose="02020603050405020304" pitchFamily="18" charset="0"/>
                </a:rPr>
                <a:t>人工智能芯片：</a:t>
              </a:r>
              <a:r>
                <a:rPr lang="en-US" altLang="zh-CN" sz="2000" b="1" dirty="0">
                  <a:solidFill>
                    <a:schemeClr val="tx1">
                      <a:lumMod val="95000"/>
                      <a:lumOff val="5000"/>
                    </a:schemeClr>
                  </a:solidFill>
                  <a:latin typeface="Times New Roman" panose="02020603050405020304" pitchFamily="18" charset="0"/>
                  <a:ea typeface="微软雅黑" panose="020B0503020204020204" pitchFamily="34" charset="-122"/>
                  <a:cs typeface="Times New Roman" panose="02020603050405020304" pitchFamily="18" charset="0"/>
                </a:rPr>
                <a:t>GPU</a:t>
              </a:r>
              <a:endParaRPr lang="zh-CN" altLang="en-US" sz="2000" b="1" dirty="0">
                <a:solidFill>
                  <a:schemeClr val="tx1">
                    <a:lumMod val="95000"/>
                    <a:lumOff val="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23" name="矩形 22">
            <a:extLst>
              <a:ext uri="{FF2B5EF4-FFF2-40B4-BE49-F238E27FC236}">
                <a16:creationId xmlns:a16="http://schemas.microsoft.com/office/drawing/2014/main" id="{6F77A2E9-3941-4386-A0DF-CDEBD25143F3}"/>
              </a:ext>
            </a:extLst>
          </p:cNvPr>
          <p:cNvSpPr/>
          <p:nvPr/>
        </p:nvSpPr>
        <p:spPr>
          <a:xfrm>
            <a:off x="852473" y="129010"/>
            <a:ext cx="1826141" cy="338554"/>
          </a:xfrm>
          <a:prstGeom prst="rect">
            <a:avLst/>
          </a:prstGeom>
        </p:spPr>
        <p:txBody>
          <a:bodyPr wrap="none">
            <a:spAutoFit/>
          </a:bodyPr>
          <a:lstStyle/>
          <a:p>
            <a:r>
              <a:rPr lang="zh-CN" altLang="en-US" sz="1600" dirty="0">
                <a:solidFill>
                  <a:srgbClr val="000000"/>
                </a:solidFill>
                <a:latin typeface="Times New Roman" panose="02020603050405020304" pitchFamily="18" charset="0"/>
                <a:ea typeface="楷体_GB2312"/>
              </a:rPr>
              <a:t>二、人工智能芯片</a:t>
            </a:r>
            <a:endParaRPr lang="zh-CN" altLang="en-US" sz="1600" dirty="0">
              <a:solidFill>
                <a:srgbClr val="000000"/>
              </a:solidFill>
              <a:latin typeface="Times New Roman" panose="02020603050405020304" pitchFamily="18" charset="0"/>
            </a:endParaRPr>
          </a:p>
        </p:txBody>
      </p:sp>
      <p:sp>
        <p:nvSpPr>
          <p:cNvPr id="2" name="矩形 1">
            <a:extLst>
              <a:ext uri="{FF2B5EF4-FFF2-40B4-BE49-F238E27FC236}">
                <a16:creationId xmlns:a16="http://schemas.microsoft.com/office/drawing/2014/main" id="{ADE2C00E-4924-4036-834F-410BA6E825D7}"/>
              </a:ext>
            </a:extLst>
          </p:cNvPr>
          <p:cNvSpPr/>
          <p:nvPr/>
        </p:nvSpPr>
        <p:spPr>
          <a:xfrm>
            <a:off x="308113" y="1555391"/>
            <a:ext cx="11708295" cy="4801314"/>
          </a:xfrm>
          <a:prstGeom prst="rect">
            <a:avLst/>
          </a:prstGeom>
        </p:spPr>
        <p:txBody>
          <a:bodyPr wrap="square">
            <a:spAutoFit/>
          </a:bodyPr>
          <a:lstStyle/>
          <a:p>
            <a:pPr marL="285750" indent="-285750">
              <a:buFont typeface="Wingdings" panose="05000000000000000000" pitchFamily="2" charset="2"/>
              <a:buChar char="l"/>
            </a:pPr>
            <a:r>
              <a:rPr lang="en-US" altLang="zh-CN" dirty="0">
                <a:latin typeface="Times New Roman" panose="02020603050405020304" pitchFamily="18" charset="0"/>
                <a:ea typeface="楷体" panose="02010609060101010101" pitchFamily="49" charset="-122"/>
                <a:cs typeface="Times New Roman" panose="02020603050405020304" pitchFamily="18" charset="0"/>
              </a:rPr>
              <a:t>GPU</a:t>
            </a:r>
            <a:r>
              <a:rPr lang="zh-CN" altLang="zh-CN"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dirty="0">
                <a:latin typeface="Times New Roman" panose="02020603050405020304" pitchFamily="18" charset="0"/>
                <a:ea typeface="楷体" panose="02010609060101010101" pitchFamily="49" charset="-122"/>
                <a:cs typeface="Times New Roman" panose="02020603050405020304" pitchFamily="18" charset="0"/>
              </a:rPr>
              <a:t>Graphics Processing Unit</a:t>
            </a:r>
            <a:r>
              <a:rPr lang="zh-CN" altLang="zh-CN" dirty="0">
                <a:latin typeface="Times New Roman" panose="02020603050405020304" pitchFamily="18" charset="0"/>
                <a:ea typeface="楷体" panose="02010609060101010101" pitchFamily="49" charset="-122"/>
                <a:cs typeface="Times New Roman" panose="02020603050405020304" pitchFamily="18" charset="0"/>
              </a:rPr>
              <a:t>）最初是为图形渲染而设计的，但由于其并行计算能力，逐渐在人工智能计算中（特别是卷积计算）扮演了重要角色。</a:t>
            </a:r>
            <a:r>
              <a:rPr lang="en-US" altLang="zh-CN" dirty="0">
                <a:latin typeface="Times New Roman" panose="02020603050405020304" pitchFamily="18" charset="0"/>
                <a:ea typeface="楷体" panose="02010609060101010101" pitchFamily="49" charset="-122"/>
                <a:cs typeface="Times New Roman" panose="02020603050405020304" pitchFamily="18" charset="0"/>
              </a:rPr>
              <a:t>GPU</a:t>
            </a:r>
            <a:r>
              <a:rPr lang="zh-CN" altLang="zh-CN" dirty="0">
                <a:latin typeface="Times New Roman" panose="02020603050405020304" pitchFamily="18" charset="0"/>
                <a:ea typeface="楷体" panose="02010609060101010101" pitchFamily="49" charset="-122"/>
                <a:cs typeface="Times New Roman" panose="02020603050405020304" pitchFamily="18" charset="0"/>
              </a:rPr>
              <a:t>采用了大规模的并行计算架构，拥有成百上千个计算核心，可同时执行多个计算任务，加速数据处理和算法运算。</a:t>
            </a:r>
            <a:r>
              <a:rPr lang="en-US" altLang="zh-CN" dirty="0">
                <a:latin typeface="Times New Roman" panose="02020603050405020304" pitchFamily="18" charset="0"/>
                <a:ea typeface="楷体" panose="02010609060101010101" pitchFamily="49" charset="-122"/>
                <a:cs typeface="Times New Roman" panose="02020603050405020304" pitchFamily="18" charset="0"/>
              </a:rPr>
              <a:t>GPU</a:t>
            </a:r>
            <a:r>
              <a:rPr lang="zh-CN" altLang="zh-CN" dirty="0">
                <a:latin typeface="Times New Roman" panose="02020603050405020304" pitchFamily="18" charset="0"/>
                <a:ea typeface="楷体" panose="02010609060101010101" pitchFamily="49" charset="-122"/>
                <a:cs typeface="Times New Roman" panose="02020603050405020304" pitchFamily="18" charset="0"/>
              </a:rPr>
              <a:t>的硬件和指令集优化了矩阵运算和向量操作等常用的人工智能计算操作，使其在深度学习等任务中表现出色。</a:t>
            </a: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pPr marL="285750" indent="-285750">
              <a:buFont typeface="Wingdings" panose="05000000000000000000" pitchFamily="2" charset="2"/>
              <a:buChar char="l"/>
            </a:pPr>
            <a:endParaRPr lang="zh-CN" altLang="zh-CN" dirty="0">
              <a:latin typeface="Times New Roman" panose="02020603050405020304" pitchFamily="18" charset="0"/>
              <a:ea typeface="楷体" panose="02010609060101010101" pitchFamily="49" charset="-122"/>
              <a:cs typeface="Times New Roman" panose="02020603050405020304" pitchFamily="18" charset="0"/>
            </a:endParaRPr>
          </a:p>
          <a:p>
            <a:pPr marL="285750" indent="-285750">
              <a:buFont typeface="Wingdings" panose="05000000000000000000" pitchFamily="2" charset="2"/>
              <a:buChar char="l"/>
            </a:pPr>
            <a:r>
              <a:rPr lang="en-US" altLang="zh-CN" dirty="0">
                <a:latin typeface="Times New Roman" panose="02020603050405020304" pitchFamily="18" charset="0"/>
                <a:ea typeface="楷体" panose="02010609060101010101" pitchFamily="49" charset="-122"/>
                <a:cs typeface="Times New Roman" panose="02020603050405020304" pitchFamily="18" charset="0"/>
              </a:rPr>
              <a:t>2006</a:t>
            </a:r>
            <a:r>
              <a:rPr lang="zh-CN" altLang="zh-CN" dirty="0">
                <a:latin typeface="Times New Roman" panose="02020603050405020304" pitchFamily="18" charset="0"/>
                <a:ea typeface="楷体" panose="02010609060101010101" pitchFamily="49" charset="-122"/>
                <a:cs typeface="Times New Roman" panose="02020603050405020304" pitchFamily="18" charset="0"/>
              </a:rPr>
              <a:t>年在微软工作的</a:t>
            </a:r>
            <a:r>
              <a:rPr lang="en-US" altLang="zh-CN" dirty="0">
                <a:latin typeface="Times New Roman" panose="02020603050405020304" pitchFamily="18" charset="0"/>
                <a:ea typeface="楷体" panose="02010609060101010101" pitchFamily="49" charset="-122"/>
                <a:cs typeface="Times New Roman" panose="02020603050405020304" pitchFamily="18" charset="0"/>
              </a:rPr>
              <a:t>Kumar </a:t>
            </a:r>
            <a:r>
              <a:rPr lang="en-US" altLang="zh-CN" dirty="0" err="1">
                <a:latin typeface="Times New Roman" panose="02020603050405020304" pitchFamily="18" charset="0"/>
                <a:ea typeface="楷体" panose="02010609060101010101" pitchFamily="49" charset="-122"/>
                <a:cs typeface="Times New Roman" panose="02020603050405020304" pitchFamily="18" charset="0"/>
              </a:rPr>
              <a:t>Chellapilla</a:t>
            </a:r>
            <a:r>
              <a:rPr lang="zh-CN" altLang="zh-CN" dirty="0">
                <a:latin typeface="Times New Roman" panose="02020603050405020304" pitchFamily="18" charset="0"/>
                <a:ea typeface="楷体" panose="02010609060101010101" pitchFamily="49" charset="-122"/>
                <a:cs typeface="Times New Roman" panose="02020603050405020304" pitchFamily="18" charset="0"/>
              </a:rPr>
              <a:t>使用英伟达的</a:t>
            </a:r>
            <a:r>
              <a:rPr lang="en-US" altLang="zh-CN" dirty="0">
                <a:latin typeface="Times New Roman" panose="02020603050405020304" pitchFamily="18" charset="0"/>
                <a:ea typeface="楷体" panose="02010609060101010101" pitchFamily="49" charset="-122"/>
                <a:cs typeface="Times New Roman" panose="02020603050405020304" pitchFamily="18" charset="0"/>
              </a:rPr>
              <a:t>GeForce 7800</a:t>
            </a:r>
            <a:r>
              <a:rPr lang="zh-CN" altLang="zh-CN" dirty="0">
                <a:latin typeface="Times New Roman" panose="02020603050405020304" pitchFamily="18" charset="0"/>
                <a:ea typeface="楷体" panose="02010609060101010101" pitchFamily="49" charset="-122"/>
                <a:cs typeface="Times New Roman" panose="02020603050405020304" pitchFamily="18" charset="0"/>
              </a:rPr>
              <a:t>显卡第一次实现了卷积神经网络，发现比使用</a:t>
            </a:r>
            <a:r>
              <a:rPr lang="en-US" altLang="zh-CN" dirty="0">
                <a:latin typeface="Times New Roman" panose="02020603050405020304" pitchFamily="18" charset="0"/>
                <a:ea typeface="楷体" panose="02010609060101010101" pitchFamily="49" charset="-122"/>
                <a:cs typeface="Times New Roman" panose="02020603050405020304" pitchFamily="18" charset="0"/>
              </a:rPr>
              <a:t>CPU</a:t>
            </a:r>
            <a:r>
              <a:rPr lang="zh-CN" altLang="zh-CN" dirty="0">
                <a:latin typeface="Times New Roman" panose="02020603050405020304" pitchFamily="18" charset="0"/>
                <a:ea typeface="楷体" panose="02010609060101010101" pitchFamily="49" charset="-122"/>
                <a:cs typeface="Times New Roman" panose="02020603050405020304" pitchFamily="18" charset="0"/>
              </a:rPr>
              <a:t>要快</a:t>
            </a:r>
            <a:r>
              <a:rPr lang="en-US" altLang="zh-CN" dirty="0">
                <a:latin typeface="Times New Roman" panose="02020603050405020304" pitchFamily="18" charset="0"/>
                <a:ea typeface="楷体" panose="02010609060101010101" pitchFamily="49" charset="-122"/>
                <a:cs typeface="Times New Roman" panose="02020603050405020304" pitchFamily="18" charset="0"/>
              </a:rPr>
              <a:t>4</a:t>
            </a:r>
            <a:r>
              <a:rPr lang="zh-CN" altLang="zh-CN" dirty="0">
                <a:latin typeface="Times New Roman" panose="02020603050405020304" pitchFamily="18" charset="0"/>
                <a:ea typeface="楷体" panose="02010609060101010101" pitchFamily="49" charset="-122"/>
                <a:cs typeface="Times New Roman" panose="02020603050405020304" pitchFamily="18" charset="0"/>
              </a:rPr>
              <a:t>倍，这是已知最早将</a:t>
            </a:r>
            <a:r>
              <a:rPr lang="en-US" altLang="zh-CN" dirty="0">
                <a:latin typeface="Times New Roman" panose="02020603050405020304" pitchFamily="18" charset="0"/>
                <a:ea typeface="楷体" panose="02010609060101010101" pitchFamily="49" charset="-122"/>
                <a:cs typeface="Times New Roman" panose="02020603050405020304" pitchFamily="18" charset="0"/>
              </a:rPr>
              <a:t>GPU</a:t>
            </a:r>
            <a:r>
              <a:rPr lang="zh-CN" altLang="zh-CN" dirty="0">
                <a:latin typeface="Times New Roman" panose="02020603050405020304" pitchFamily="18" charset="0"/>
                <a:ea typeface="楷体" panose="02010609060101010101" pitchFamily="49" charset="-122"/>
                <a:cs typeface="Times New Roman" panose="02020603050405020304" pitchFamily="18" charset="0"/>
              </a:rPr>
              <a:t>用于深度学习的尝试。</a:t>
            </a:r>
            <a:r>
              <a:rPr lang="en-US" altLang="zh-CN" dirty="0">
                <a:latin typeface="Times New Roman" panose="02020603050405020304" pitchFamily="18" charset="0"/>
                <a:ea typeface="楷体" panose="02010609060101010101" pitchFamily="49" charset="-122"/>
                <a:cs typeface="Times New Roman" panose="02020603050405020304" pitchFamily="18" charset="0"/>
              </a:rPr>
              <a:t>2012</a:t>
            </a:r>
            <a:r>
              <a:rPr lang="zh-CN" altLang="zh-CN" dirty="0">
                <a:latin typeface="Times New Roman" panose="02020603050405020304" pitchFamily="18" charset="0"/>
                <a:ea typeface="楷体" panose="02010609060101010101" pitchFamily="49" charset="-122"/>
                <a:cs typeface="Times New Roman" panose="02020603050405020304" pitchFamily="18" charset="0"/>
              </a:rPr>
              <a:t>年，谷歌公司使用</a:t>
            </a:r>
            <a:r>
              <a:rPr lang="en-US" altLang="zh-CN" dirty="0">
                <a:latin typeface="Times New Roman" panose="02020603050405020304" pitchFamily="18" charset="0"/>
                <a:ea typeface="楷体" panose="02010609060101010101" pitchFamily="49" charset="-122"/>
                <a:cs typeface="Times New Roman" panose="02020603050405020304" pitchFamily="18" charset="0"/>
              </a:rPr>
              <a:t>16000</a:t>
            </a:r>
            <a:r>
              <a:rPr lang="zh-CN" altLang="zh-CN" dirty="0">
                <a:latin typeface="Times New Roman" panose="02020603050405020304" pitchFamily="18" charset="0"/>
                <a:ea typeface="楷体" panose="02010609060101010101" pitchFamily="49" charset="-122"/>
                <a:cs typeface="Times New Roman" panose="02020603050405020304" pitchFamily="18" charset="0"/>
              </a:rPr>
              <a:t>颗</a:t>
            </a:r>
            <a:r>
              <a:rPr lang="en-US" altLang="zh-CN" dirty="0">
                <a:latin typeface="Times New Roman" panose="02020603050405020304" pitchFamily="18" charset="0"/>
                <a:ea typeface="楷体" panose="02010609060101010101" pitchFamily="49" charset="-122"/>
                <a:cs typeface="Times New Roman" panose="02020603050405020304" pitchFamily="18" charset="0"/>
              </a:rPr>
              <a:t>CPU</a:t>
            </a:r>
            <a:r>
              <a:rPr lang="zh-CN" altLang="zh-CN"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dirty="0">
                <a:latin typeface="Times New Roman" panose="02020603050405020304" pitchFamily="18" charset="0"/>
                <a:ea typeface="楷体" panose="02010609060101010101" pitchFamily="49" charset="-122"/>
                <a:cs typeface="Times New Roman" panose="02020603050405020304" pitchFamily="18" charset="0"/>
              </a:rPr>
              <a:t>1000</a:t>
            </a:r>
            <a:r>
              <a:rPr lang="zh-CN" altLang="zh-CN" dirty="0">
                <a:latin typeface="Times New Roman" panose="02020603050405020304" pitchFamily="18" charset="0"/>
                <a:ea typeface="楷体" panose="02010609060101010101" pitchFamily="49" charset="-122"/>
                <a:cs typeface="Times New Roman" panose="02020603050405020304" pitchFamily="18" charset="0"/>
              </a:rPr>
              <a:t>台计算机从</a:t>
            </a:r>
            <a:r>
              <a:rPr lang="en-US" altLang="zh-CN" dirty="0">
                <a:latin typeface="Times New Roman" panose="02020603050405020304" pitchFamily="18" charset="0"/>
                <a:ea typeface="楷体" panose="02010609060101010101" pitchFamily="49" charset="-122"/>
                <a:cs typeface="Times New Roman" panose="02020603050405020304" pitchFamily="18" charset="0"/>
              </a:rPr>
              <a:t>1000</a:t>
            </a:r>
            <a:r>
              <a:rPr lang="zh-CN" altLang="zh-CN" dirty="0">
                <a:latin typeface="Times New Roman" panose="02020603050405020304" pitchFamily="18" charset="0"/>
                <a:ea typeface="楷体" panose="02010609060101010101" pitchFamily="49" charset="-122"/>
                <a:cs typeface="Times New Roman" panose="02020603050405020304" pitchFamily="18" charset="0"/>
              </a:rPr>
              <a:t>万幅图像中训练了一个深度神经网络完成了猫的识别。同年，来自多伦多大学的研究者提出了由五层卷积层和三层全连接层的神经网络</a:t>
            </a:r>
            <a:r>
              <a:rPr lang="en-US" altLang="zh-CN" dirty="0" err="1">
                <a:latin typeface="Times New Roman" panose="02020603050405020304" pitchFamily="18" charset="0"/>
                <a:ea typeface="楷体" panose="02010609060101010101" pitchFamily="49" charset="-122"/>
                <a:cs typeface="Times New Roman" panose="02020603050405020304" pitchFamily="18" charset="0"/>
              </a:rPr>
              <a:t>AlexNet</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a:t>
            </a:r>
            <a:r>
              <a:rPr lang="zh-CN" altLang="en-US"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dirty="0">
                <a:latin typeface="Times New Roman" panose="02020603050405020304" pitchFamily="18" charset="0"/>
                <a:ea typeface="楷体" panose="02010609060101010101" pitchFamily="49" charset="-122"/>
                <a:cs typeface="Times New Roman" panose="02020603050405020304" pitchFamily="18" charset="0"/>
              </a:rPr>
              <a:t>6000</a:t>
            </a:r>
            <a:r>
              <a:rPr lang="zh-CN" altLang="en-US" dirty="0">
                <a:latin typeface="Times New Roman" panose="02020603050405020304" pitchFamily="18" charset="0"/>
                <a:ea typeface="楷体" panose="02010609060101010101" pitchFamily="49" charset="-122"/>
                <a:cs typeface="Times New Roman" panose="02020603050405020304" pitchFamily="18" charset="0"/>
              </a:rPr>
              <a:t>万参数）</a:t>
            </a:r>
            <a:r>
              <a:rPr lang="zh-CN" altLang="zh-CN" dirty="0">
                <a:latin typeface="Times New Roman" panose="02020603050405020304" pitchFamily="18" charset="0"/>
                <a:ea typeface="楷体" panose="02010609060101010101" pitchFamily="49" charset="-122"/>
                <a:cs typeface="Times New Roman" panose="02020603050405020304" pitchFamily="18" charset="0"/>
              </a:rPr>
              <a:t>，使用四颗英伟达</a:t>
            </a:r>
            <a:r>
              <a:rPr lang="en-US" altLang="zh-CN" dirty="0" err="1">
                <a:latin typeface="Times New Roman" panose="02020603050405020304" pitchFamily="18" charset="0"/>
                <a:ea typeface="楷体" panose="02010609060101010101" pitchFamily="49" charset="-122"/>
                <a:cs typeface="Times New Roman" panose="02020603050405020304" pitchFamily="18" charset="0"/>
              </a:rPr>
              <a:t>Geforce</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GTX 580</a:t>
            </a:r>
            <a:r>
              <a:rPr lang="zh-CN" altLang="zh-CN" dirty="0">
                <a:latin typeface="Times New Roman" panose="02020603050405020304" pitchFamily="18" charset="0"/>
                <a:ea typeface="楷体" panose="02010609060101010101" pitchFamily="49" charset="-122"/>
                <a:cs typeface="Times New Roman" panose="02020603050405020304" pitchFamily="18" charset="0"/>
              </a:rPr>
              <a:t>在一个星期时间内对</a:t>
            </a:r>
            <a:r>
              <a:rPr lang="en-US" altLang="zh-CN" dirty="0">
                <a:latin typeface="Times New Roman" panose="02020603050405020304" pitchFamily="18" charset="0"/>
                <a:ea typeface="楷体" panose="02010609060101010101" pitchFamily="49" charset="-122"/>
                <a:cs typeface="Times New Roman" panose="02020603050405020304" pitchFamily="18" charset="0"/>
              </a:rPr>
              <a:t>1400</a:t>
            </a:r>
            <a:r>
              <a:rPr lang="zh-CN" altLang="zh-CN" dirty="0">
                <a:latin typeface="Times New Roman" panose="02020603050405020304" pitchFamily="18" charset="0"/>
                <a:ea typeface="楷体" panose="02010609060101010101" pitchFamily="49" charset="-122"/>
                <a:cs typeface="Times New Roman" panose="02020603050405020304" pitchFamily="18" charset="0"/>
              </a:rPr>
              <a:t>万张图片完成了总计</a:t>
            </a:r>
            <a:r>
              <a:rPr lang="en-US" altLang="zh-CN" dirty="0">
                <a:latin typeface="Times New Roman" panose="02020603050405020304" pitchFamily="18" charset="0"/>
                <a:ea typeface="楷体" panose="02010609060101010101" pitchFamily="49" charset="-122"/>
                <a:cs typeface="Times New Roman" panose="02020603050405020304" pitchFamily="18" charset="0"/>
              </a:rPr>
              <a:t>262</a:t>
            </a:r>
            <a:r>
              <a:rPr lang="zh-CN" altLang="zh-CN" dirty="0">
                <a:latin typeface="Times New Roman" panose="02020603050405020304" pitchFamily="18" charset="0"/>
                <a:ea typeface="楷体" panose="02010609060101010101" pitchFamily="49" charset="-122"/>
                <a:cs typeface="Times New Roman" panose="02020603050405020304" pitchFamily="18" charset="0"/>
              </a:rPr>
              <a:t>千万亿次浮点运算的神经网络训练，</a:t>
            </a:r>
            <a:r>
              <a:rPr lang="en-US" altLang="zh-CN" dirty="0">
                <a:latin typeface="Times New Roman" panose="02020603050405020304" pitchFamily="18" charset="0"/>
                <a:ea typeface="楷体" panose="02010609060101010101" pitchFamily="49" charset="-122"/>
                <a:cs typeface="Times New Roman" panose="02020603050405020304" pitchFamily="18" charset="0"/>
              </a:rPr>
              <a:t>GPU</a:t>
            </a:r>
            <a:r>
              <a:rPr lang="zh-CN" altLang="zh-CN" dirty="0">
                <a:latin typeface="Times New Roman" panose="02020603050405020304" pitchFamily="18" charset="0"/>
                <a:ea typeface="楷体" panose="02010609060101010101" pitchFamily="49" charset="-122"/>
                <a:cs typeface="Times New Roman" panose="02020603050405020304" pitchFamily="18" charset="0"/>
              </a:rPr>
              <a:t>在神经网络训练中所能取得作用引起了众人关注。 </a:t>
            </a:r>
          </a:p>
          <a:p>
            <a:pPr marL="285750" indent="-285750">
              <a:buFont typeface="Wingdings" panose="05000000000000000000" pitchFamily="2" charset="2"/>
              <a:buChar char="l"/>
            </a:pP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pPr marL="285750" indent="-285750">
              <a:buFont typeface="Wingdings" panose="05000000000000000000" pitchFamily="2" charset="2"/>
              <a:buChar char="l"/>
            </a:pPr>
            <a:r>
              <a:rPr lang="zh-CN" altLang="zh-CN" dirty="0">
                <a:latin typeface="Times New Roman" panose="02020603050405020304" pitchFamily="18" charset="0"/>
                <a:ea typeface="楷体" panose="02010609060101010101" pitchFamily="49" charset="-122"/>
                <a:cs typeface="Times New Roman" panose="02020603050405020304" pitchFamily="18" charset="0"/>
              </a:rPr>
              <a:t>比较有趣的是，英伟达的每一代</a:t>
            </a:r>
            <a:r>
              <a:rPr lang="en-US" altLang="zh-CN" dirty="0">
                <a:latin typeface="Times New Roman" panose="02020603050405020304" pitchFamily="18" charset="0"/>
                <a:ea typeface="楷体" panose="02010609060101010101" pitchFamily="49" charset="-122"/>
                <a:cs typeface="Times New Roman" panose="02020603050405020304" pitchFamily="18" charset="0"/>
              </a:rPr>
              <a:t>GPU</a:t>
            </a:r>
            <a:r>
              <a:rPr lang="zh-CN" altLang="zh-CN" dirty="0">
                <a:latin typeface="Times New Roman" panose="02020603050405020304" pitchFamily="18" charset="0"/>
                <a:ea typeface="楷体" panose="02010609060101010101" pitchFamily="49" charset="-122"/>
                <a:cs typeface="Times New Roman" panose="02020603050405020304" pitchFamily="18" charset="0"/>
              </a:rPr>
              <a:t>架构都以著名科学家来命名，如居里（化学家</a:t>
            </a:r>
            <a:r>
              <a:rPr lang="en-US" altLang="zh-CN" dirty="0">
                <a:latin typeface="Times New Roman" panose="02020603050405020304" pitchFamily="18" charset="0"/>
                <a:ea typeface="楷体" panose="02010609060101010101" pitchFamily="49" charset="-122"/>
                <a:cs typeface="Times New Roman" panose="02020603050405020304" pitchFamily="18" charset="0"/>
              </a:rPr>
              <a:t>Currie,</a:t>
            </a:r>
            <a:r>
              <a:rPr lang="zh-CN" altLang="zh-CN" dirty="0">
                <a:latin typeface="Times New Roman" panose="02020603050405020304" pitchFamily="18" charset="0"/>
                <a:ea typeface="楷体" panose="02010609060101010101" pitchFamily="49" charset="-122"/>
                <a:cs typeface="Times New Roman" panose="02020603050405020304" pitchFamily="18" charset="0"/>
              </a:rPr>
              <a:t>化学家，</a:t>
            </a:r>
            <a:r>
              <a:rPr lang="en-US" altLang="zh-CN" dirty="0">
                <a:latin typeface="Times New Roman" panose="02020603050405020304" pitchFamily="18" charset="0"/>
                <a:ea typeface="楷体" panose="02010609060101010101" pitchFamily="49" charset="-122"/>
                <a:cs typeface="Times New Roman" panose="02020603050405020304" pitchFamily="18" charset="0"/>
              </a:rPr>
              <a:t>2004</a:t>
            </a:r>
            <a:r>
              <a:rPr lang="zh-CN" altLang="zh-CN" dirty="0">
                <a:latin typeface="Times New Roman" panose="02020603050405020304" pitchFamily="18" charset="0"/>
                <a:ea typeface="楷体" panose="02010609060101010101" pitchFamily="49" charset="-122"/>
                <a:cs typeface="Times New Roman" panose="02020603050405020304" pitchFamily="18" charset="0"/>
              </a:rPr>
              <a:t>）、特斯拉（</a:t>
            </a:r>
            <a:r>
              <a:rPr lang="en-US" altLang="zh-CN" dirty="0">
                <a:latin typeface="Times New Roman" panose="02020603050405020304" pitchFamily="18" charset="0"/>
                <a:ea typeface="楷体" panose="02010609060101010101" pitchFamily="49" charset="-122"/>
                <a:cs typeface="Times New Roman" panose="02020603050405020304" pitchFamily="18" charset="0"/>
              </a:rPr>
              <a:t>Tesla</a:t>
            </a:r>
            <a:r>
              <a:rPr lang="zh-CN" altLang="zh-CN" dirty="0">
                <a:latin typeface="Times New Roman" panose="02020603050405020304" pitchFamily="18" charset="0"/>
                <a:ea typeface="楷体" panose="02010609060101010101" pitchFamily="49" charset="-122"/>
                <a:cs typeface="Times New Roman" panose="02020603050405020304" pitchFamily="18" charset="0"/>
              </a:rPr>
              <a:t>，物理学家，</a:t>
            </a:r>
            <a:r>
              <a:rPr lang="en-US" altLang="zh-CN" dirty="0">
                <a:latin typeface="Times New Roman" panose="02020603050405020304" pitchFamily="18" charset="0"/>
                <a:ea typeface="楷体" panose="02010609060101010101" pitchFamily="49" charset="-122"/>
                <a:cs typeface="Times New Roman" panose="02020603050405020304" pitchFamily="18" charset="0"/>
              </a:rPr>
              <a:t>2006</a:t>
            </a:r>
            <a:r>
              <a:rPr lang="zh-CN" altLang="zh-CN" dirty="0">
                <a:latin typeface="Times New Roman" panose="02020603050405020304" pitchFamily="18" charset="0"/>
                <a:ea typeface="楷体" panose="02010609060101010101" pitchFamily="49" charset="-122"/>
                <a:cs typeface="Times New Roman" panose="02020603050405020304" pitchFamily="18" charset="0"/>
              </a:rPr>
              <a:t>）、费米（</a:t>
            </a:r>
            <a:r>
              <a:rPr lang="en-US" altLang="zh-CN" dirty="0">
                <a:latin typeface="Times New Roman" panose="02020603050405020304" pitchFamily="18" charset="0"/>
                <a:ea typeface="楷体" panose="02010609060101010101" pitchFamily="49" charset="-122"/>
                <a:cs typeface="Times New Roman" panose="02020603050405020304" pitchFamily="18" charset="0"/>
              </a:rPr>
              <a:t>Fermi,</a:t>
            </a:r>
            <a:r>
              <a:rPr lang="zh-CN" altLang="zh-CN" dirty="0">
                <a:latin typeface="Times New Roman" panose="02020603050405020304" pitchFamily="18" charset="0"/>
                <a:ea typeface="楷体" panose="02010609060101010101" pitchFamily="49" charset="-122"/>
                <a:cs typeface="Times New Roman" panose="02020603050405020304" pitchFamily="18" charset="0"/>
              </a:rPr>
              <a:t>物理学家，</a:t>
            </a:r>
            <a:r>
              <a:rPr lang="en-US" altLang="zh-CN" dirty="0">
                <a:latin typeface="Times New Roman" panose="02020603050405020304" pitchFamily="18" charset="0"/>
                <a:ea typeface="楷体" panose="02010609060101010101" pitchFamily="49" charset="-122"/>
                <a:cs typeface="Times New Roman" panose="02020603050405020304" pitchFamily="18" charset="0"/>
              </a:rPr>
              <a:t>2010</a:t>
            </a:r>
            <a:r>
              <a:rPr lang="zh-CN" altLang="zh-CN" dirty="0">
                <a:latin typeface="Times New Roman" panose="02020603050405020304" pitchFamily="18" charset="0"/>
                <a:ea typeface="楷体" panose="02010609060101010101" pitchFamily="49" charset="-122"/>
                <a:cs typeface="Times New Roman" panose="02020603050405020304" pitchFamily="18" charset="0"/>
              </a:rPr>
              <a:t>）、开普勒（</a:t>
            </a:r>
            <a:r>
              <a:rPr lang="en-US" altLang="zh-CN" dirty="0">
                <a:latin typeface="Times New Roman" panose="02020603050405020304" pitchFamily="18" charset="0"/>
                <a:ea typeface="楷体" panose="02010609060101010101" pitchFamily="49" charset="-122"/>
                <a:cs typeface="Times New Roman" panose="02020603050405020304" pitchFamily="18" charset="0"/>
              </a:rPr>
              <a:t>Kepler,</a:t>
            </a:r>
            <a:r>
              <a:rPr lang="zh-CN" altLang="zh-CN" dirty="0">
                <a:latin typeface="Times New Roman" panose="02020603050405020304" pitchFamily="18" charset="0"/>
                <a:ea typeface="楷体" panose="02010609060101010101" pitchFamily="49" charset="-122"/>
                <a:cs typeface="Times New Roman" panose="02020603050405020304" pitchFamily="18" charset="0"/>
              </a:rPr>
              <a:t>天文学家，</a:t>
            </a:r>
            <a:r>
              <a:rPr lang="en-US" altLang="zh-CN" dirty="0">
                <a:latin typeface="Times New Roman" panose="02020603050405020304" pitchFamily="18" charset="0"/>
                <a:ea typeface="楷体" panose="02010609060101010101" pitchFamily="49" charset="-122"/>
                <a:cs typeface="Times New Roman" panose="02020603050405020304" pitchFamily="18" charset="0"/>
              </a:rPr>
              <a:t>2012</a:t>
            </a:r>
            <a:r>
              <a:rPr lang="zh-CN" altLang="zh-CN" dirty="0">
                <a:latin typeface="Times New Roman" panose="02020603050405020304" pitchFamily="18" charset="0"/>
                <a:ea typeface="楷体" panose="02010609060101010101" pitchFamily="49" charset="-122"/>
                <a:cs typeface="Times New Roman" panose="02020603050405020304" pitchFamily="18" charset="0"/>
              </a:rPr>
              <a:t>）、麦克斯韦（</a:t>
            </a:r>
            <a:r>
              <a:rPr lang="en-US" altLang="zh-CN" dirty="0">
                <a:latin typeface="Times New Roman" panose="02020603050405020304" pitchFamily="18" charset="0"/>
                <a:ea typeface="楷体" panose="02010609060101010101" pitchFamily="49" charset="-122"/>
                <a:cs typeface="Times New Roman" panose="02020603050405020304" pitchFamily="18" charset="0"/>
              </a:rPr>
              <a:t>Maxwell,</a:t>
            </a:r>
            <a:r>
              <a:rPr lang="zh-CN" altLang="zh-CN" dirty="0">
                <a:latin typeface="Times New Roman" panose="02020603050405020304" pitchFamily="18" charset="0"/>
                <a:ea typeface="楷体" panose="02010609060101010101" pitchFamily="49" charset="-122"/>
                <a:cs typeface="Times New Roman" panose="02020603050405020304" pitchFamily="18" charset="0"/>
              </a:rPr>
              <a:t>物理学家，</a:t>
            </a:r>
            <a:r>
              <a:rPr lang="en-US" altLang="zh-CN" dirty="0">
                <a:latin typeface="Times New Roman" panose="02020603050405020304" pitchFamily="18" charset="0"/>
                <a:ea typeface="楷体" panose="02010609060101010101" pitchFamily="49" charset="-122"/>
                <a:cs typeface="Times New Roman" panose="02020603050405020304" pitchFamily="18" charset="0"/>
              </a:rPr>
              <a:t>2014</a:t>
            </a:r>
            <a:r>
              <a:rPr lang="zh-CN" altLang="zh-CN" dirty="0">
                <a:latin typeface="Times New Roman" panose="02020603050405020304" pitchFamily="18" charset="0"/>
                <a:ea typeface="楷体" panose="02010609060101010101" pitchFamily="49" charset="-122"/>
                <a:cs typeface="Times New Roman" panose="02020603050405020304" pitchFamily="18" charset="0"/>
              </a:rPr>
              <a:t>）、帕斯卡（</a:t>
            </a:r>
            <a:r>
              <a:rPr lang="en-US" altLang="zh-CN" dirty="0">
                <a:latin typeface="Times New Roman" panose="02020603050405020304" pitchFamily="18" charset="0"/>
                <a:ea typeface="楷体" panose="02010609060101010101" pitchFamily="49" charset="-122"/>
                <a:cs typeface="Times New Roman" panose="02020603050405020304" pitchFamily="18" charset="0"/>
              </a:rPr>
              <a:t>Pascal,</a:t>
            </a:r>
            <a:r>
              <a:rPr lang="zh-CN" altLang="zh-CN" dirty="0">
                <a:latin typeface="Times New Roman" panose="02020603050405020304" pitchFamily="18" charset="0"/>
                <a:ea typeface="楷体" panose="02010609060101010101" pitchFamily="49" charset="-122"/>
                <a:cs typeface="Times New Roman" panose="02020603050405020304" pitchFamily="18" charset="0"/>
              </a:rPr>
              <a:t>数学家和物理学家，</a:t>
            </a:r>
            <a:r>
              <a:rPr lang="en-US" altLang="zh-CN" dirty="0">
                <a:latin typeface="Times New Roman" panose="02020603050405020304" pitchFamily="18" charset="0"/>
                <a:ea typeface="楷体" panose="02010609060101010101" pitchFamily="49" charset="-122"/>
                <a:cs typeface="Times New Roman" panose="02020603050405020304" pitchFamily="18" charset="0"/>
              </a:rPr>
              <a:t>2016</a:t>
            </a:r>
            <a:r>
              <a:rPr lang="zh-CN" altLang="zh-CN" dirty="0">
                <a:latin typeface="Times New Roman" panose="02020603050405020304" pitchFamily="18" charset="0"/>
                <a:ea typeface="楷体" panose="02010609060101010101" pitchFamily="49" charset="-122"/>
                <a:cs typeface="Times New Roman" panose="02020603050405020304" pitchFamily="18" charset="0"/>
              </a:rPr>
              <a:t>）、伏特（</a:t>
            </a:r>
            <a:r>
              <a:rPr lang="en-US" altLang="zh-CN" dirty="0">
                <a:latin typeface="Times New Roman" panose="02020603050405020304" pitchFamily="18" charset="0"/>
                <a:ea typeface="楷体" panose="02010609060101010101" pitchFamily="49" charset="-122"/>
                <a:cs typeface="Times New Roman" panose="02020603050405020304" pitchFamily="18" charset="0"/>
              </a:rPr>
              <a:t>Volta,</a:t>
            </a:r>
            <a:r>
              <a:rPr lang="zh-CN" altLang="zh-CN" dirty="0">
                <a:latin typeface="Times New Roman" panose="02020603050405020304" pitchFamily="18" charset="0"/>
                <a:ea typeface="楷体" panose="02010609060101010101" pitchFamily="49" charset="-122"/>
                <a:cs typeface="Times New Roman" panose="02020603050405020304" pitchFamily="18" charset="0"/>
              </a:rPr>
              <a:t>物理学家，</a:t>
            </a:r>
            <a:r>
              <a:rPr lang="en-US" altLang="zh-CN" dirty="0">
                <a:latin typeface="Times New Roman" panose="02020603050405020304" pitchFamily="18" charset="0"/>
                <a:ea typeface="楷体" panose="02010609060101010101" pitchFamily="49" charset="-122"/>
                <a:cs typeface="Times New Roman" panose="02020603050405020304" pitchFamily="18" charset="0"/>
              </a:rPr>
              <a:t>2017</a:t>
            </a:r>
            <a:r>
              <a:rPr lang="zh-CN" altLang="zh-CN" dirty="0">
                <a:latin typeface="Times New Roman" panose="02020603050405020304" pitchFamily="18" charset="0"/>
                <a:ea typeface="楷体" panose="02010609060101010101" pitchFamily="49" charset="-122"/>
                <a:cs typeface="Times New Roman" panose="02020603050405020304" pitchFamily="18" charset="0"/>
              </a:rPr>
              <a:t>）、图灵（</a:t>
            </a:r>
            <a:r>
              <a:rPr lang="en-US" altLang="zh-CN" dirty="0">
                <a:latin typeface="Times New Roman" panose="02020603050405020304" pitchFamily="18" charset="0"/>
                <a:ea typeface="楷体" panose="02010609060101010101" pitchFamily="49" charset="-122"/>
                <a:cs typeface="Times New Roman" panose="02020603050405020304" pitchFamily="18" charset="0"/>
              </a:rPr>
              <a:t>Turing,</a:t>
            </a:r>
            <a:r>
              <a:rPr lang="zh-CN" altLang="zh-CN" dirty="0">
                <a:latin typeface="Times New Roman" panose="02020603050405020304" pitchFamily="18" charset="0"/>
                <a:ea typeface="楷体" panose="02010609060101010101" pitchFamily="49" charset="-122"/>
                <a:cs typeface="Times New Roman" panose="02020603050405020304" pitchFamily="18" charset="0"/>
              </a:rPr>
              <a:t>计算机科学家，</a:t>
            </a:r>
            <a:r>
              <a:rPr lang="en-US" altLang="zh-CN" dirty="0">
                <a:latin typeface="Times New Roman" panose="02020603050405020304" pitchFamily="18" charset="0"/>
                <a:ea typeface="楷体" panose="02010609060101010101" pitchFamily="49" charset="-122"/>
                <a:cs typeface="Times New Roman" panose="02020603050405020304" pitchFamily="18" charset="0"/>
              </a:rPr>
              <a:t>2018</a:t>
            </a:r>
            <a:r>
              <a:rPr lang="zh-CN" altLang="zh-CN" dirty="0">
                <a:latin typeface="Times New Roman" panose="02020603050405020304" pitchFamily="18" charset="0"/>
                <a:ea typeface="楷体" panose="02010609060101010101" pitchFamily="49" charset="-122"/>
                <a:cs typeface="Times New Roman" panose="02020603050405020304" pitchFamily="18" charset="0"/>
              </a:rPr>
              <a:t>）、安培（</a:t>
            </a:r>
            <a:r>
              <a:rPr lang="en-US" altLang="zh-CN" dirty="0">
                <a:latin typeface="Times New Roman" panose="02020603050405020304" pitchFamily="18" charset="0"/>
                <a:ea typeface="楷体" panose="02010609060101010101" pitchFamily="49" charset="-122"/>
                <a:cs typeface="Times New Roman" panose="02020603050405020304" pitchFamily="18" charset="0"/>
              </a:rPr>
              <a:t>Ampere,</a:t>
            </a:r>
            <a:r>
              <a:rPr lang="zh-CN" altLang="zh-CN" dirty="0">
                <a:latin typeface="Times New Roman" panose="02020603050405020304" pitchFamily="18" charset="0"/>
                <a:ea typeface="楷体" panose="02010609060101010101" pitchFamily="49" charset="-122"/>
                <a:cs typeface="Times New Roman" panose="02020603050405020304" pitchFamily="18" charset="0"/>
              </a:rPr>
              <a:t>物理学家，</a:t>
            </a:r>
            <a:r>
              <a:rPr lang="en-US" altLang="zh-CN" dirty="0">
                <a:latin typeface="Times New Roman" panose="02020603050405020304" pitchFamily="18" charset="0"/>
                <a:ea typeface="楷体" panose="02010609060101010101" pitchFamily="49" charset="-122"/>
                <a:cs typeface="Times New Roman" panose="02020603050405020304" pitchFamily="18" charset="0"/>
              </a:rPr>
              <a:t>2020</a:t>
            </a:r>
            <a:r>
              <a:rPr lang="zh-CN" altLang="zh-CN" dirty="0">
                <a:latin typeface="Times New Roman" panose="02020603050405020304" pitchFamily="18" charset="0"/>
                <a:ea typeface="楷体" panose="02010609060101010101" pitchFamily="49" charset="-122"/>
                <a:cs typeface="Times New Roman" panose="02020603050405020304" pitchFamily="18" charset="0"/>
              </a:rPr>
              <a:t>）、赫伯（</a:t>
            </a:r>
            <a:r>
              <a:rPr lang="en-US" altLang="zh-CN" dirty="0">
                <a:latin typeface="Times New Roman" panose="02020603050405020304" pitchFamily="18" charset="0"/>
                <a:ea typeface="楷体" panose="02010609060101010101" pitchFamily="49" charset="-122"/>
                <a:cs typeface="Times New Roman" panose="02020603050405020304" pitchFamily="18" charset="0"/>
              </a:rPr>
              <a:t>Hopper,</a:t>
            </a:r>
            <a:r>
              <a:rPr lang="zh-CN" altLang="zh-CN" dirty="0">
                <a:latin typeface="Times New Roman" panose="02020603050405020304" pitchFamily="18" charset="0"/>
                <a:ea typeface="楷体" panose="02010609060101010101" pitchFamily="49" charset="-122"/>
                <a:cs typeface="Times New Roman" panose="02020603050405020304" pitchFamily="18" charset="0"/>
              </a:rPr>
              <a:t>计算机科学家，</a:t>
            </a:r>
            <a:r>
              <a:rPr lang="en-US" altLang="zh-CN" dirty="0">
                <a:latin typeface="Times New Roman" panose="02020603050405020304" pitchFamily="18" charset="0"/>
                <a:ea typeface="楷体" panose="02010609060101010101" pitchFamily="49" charset="-122"/>
                <a:cs typeface="Times New Roman" panose="02020603050405020304" pitchFamily="18" charset="0"/>
              </a:rPr>
              <a:t>2022</a:t>
            </a:r>
            <a:r>
              <a:rPr lang="zh-CN" altLang="zh-CN" dirty="0">
                <a:latin typeface="Times New Roman" panose="02020603050405020304" pitchFamily="18" charset="0"/>
                <a:ea typeface="楷体" panose="02010609060101010101" pitchFamily="49" charset="-122"/>
                <a:cs typeface="Times New Roman" panose="02020603050405020304" pitchFamily="18" charset="0"/>
              </a:rPr>
              <a:t>）、爱达（</a:t>
            </a:r>
            <a:r>
              <a:rPr lang="en-US" altLang="zh-CN" dirty="0">
                <a:latin typeface="Times New Roman" panose="02020603050405020304" pitchFamily="18" charset="0"/>
                <a:ea typeface="楷体" panose="02010609060101010101" pitchFamily="49" charset="-122"/>
                <a:cs typeface="Times New Roman" panose="02020603050405020304" pitchFamily="18" charset="0"/>
              </a:rPr>
              <a:t>Ada</a:t>
            </a:r>
            <a:r>
              <a:rPr lang="zh-CN" altLang="zh-CN" dirty="0">
                <a:latin typeface="Times New Roman" panose="02020603050405020304" pitchFamily="18" charset="0"/>
                <a:ea typeface="楷体" panose="02010609060101010101" pitchFamily="49" charset="-122"/>
                <a:cs typeface="Times New Roman" panose="02020603050405020304" pitchFamily="18" charset="0"/>
              </a:rPr>
              <a:t>，计算机科学家，</a:t>
            </a:r>
            <a:r>
              <a:rPr lang="en-US" altLang="zh-CN" dirty="0">
                <a:latin typeface="Times New Roman" panose="02020603050405020304" pitchFamily="18" charset="0"/>
                <a:ea typeface="楷体" panose="02010609060101010101" pitchFamily="49" charset="-122"/>
                <a:cs typeface="Times New Roman" panose="02020603050405020304" pitchFamily="18" charset="0"/>
              </a:rPr>
              <a:t>2023</a:t>
            </a:r>
            <a:r>
              <a:rPr lang="zh-CN" altLang="zh-CN" dirty="0">
                <a:latin typeface="Times New Roman" panose="02020603050405020304" pitchFamily="18" charset="0"/>
                <a:ea typeface="楷体" panose="02010609060101010101" pitchFamily="49" charset="-122"/>
                <a:cs typeface="Times New Roman" panose="02020603050405020304" pitchFamily="18" charset="0"/>
              </a:rPr>
              <a:t>）。</a:t>
            </a:r>
          </a:p>
        </p:txBody>
      </p:sp>
    </p:spTree>
    <p:extLst>
      <p:ext uri="{BB962C8B-B14F-4D97-AF65-F5344CB8AC3E}">
        <p14:creationId xmlns:p14="http://schemas.microsoft.com/office/powerpoint/2010/main" val="138658021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10255</TotalTime>
  <Words>4919</Words>
  <Application>Microsoft Office PowerPoint</Application>
  <PresentationFormat>宽屏</PresentationFormat>
  <Paragraphs>175</Paragraphs>
  <Slides>23</Slides>
  <Notes>23</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23</vt:i4>
      </vt:variant>
    </vt:vector>
  </HeadingPairs>
  <TitlesOfParts>
    <vt:vector size="38" baseType="lpstr">
      <vt:lpstr>方正美黑简体</vt:lpstr>
      <vt:lpstr>方正颜宋简体_大</vt:lpstr>
      <vt:lpstr>方正颜宋简体_中</vt:lpstr>
      <vt:lpstr>华文中宋</vt:lpstr>
      <vt:lpstr>楷体</vt:lpstr>
      <vt:lpstr>楷体_GB2312</vt:lpstr>
      <vt:lpstr>宋体</vt:lpstr>
      <vt:lpstr>微软雅黑</vt:lpstr>
      <vt:lpstr>Arial</vt:lpstr>
      <vt:lpstr>Bauhaus 93</vt:lpstr>
      <vt:lpstr>Calibri</vt:lpstr>
      <vt:lpstr>Segoe UI Black</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帐户</dc:creator>
  <cp:lastModifiedBy>ThinkPad</cp:lastModifiedBy>
  <cp:revision>1081</cp:revision>
  <dcterms:created xsi:type="dcterms:W3CDTF">2023-07-27T09:00:19Z</dcterms:created>
  <dcterms:modified xsi:type="dcterms:W3CDTF">2023-10-02T06:27:10Z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99C1EA3A909EDAC79730C264AE7BE5BF_42</vt:lpwstr>
  </property>
  <property fmtid="{D5CDD505-2E9C-101B-9397-08002B2CF9AE}" pid="3" name="KSOProductBuildVer">
    <vt:lpwstr>2052-5.4.0.7910</vt:lpwstr>
  </property>
</Properties>
</file>