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63" r:id="rId4"/>
    <p:sldId id="258" r:id="rId5"/>
    <p:sldId id="273" r:id="rId6"/>
    <p:sldId id="2076139245" r:id="rId7"/>
    <p:sldId id="2076139246" r:id="rId8"/>
    <p:sldId id="2076139203" r:id="rId9"/>
    <p:sldId id="2076139247" r:id="rId10"/>
    <p:sldId id="2076139248" r:id="rId11"/>
    <p:sldId id="2076139249" r:id="rId12"/>
    <p:sldId id="2076139250" r:id="rId13"/>
    <p:sldId id="2076139251" r:id="rId14"/>
    <p:sldId id="2076139252" r:id="rId15"/>
    <p:sldId id="2076139253" r:id="rId16"/>
    <p:sldId id="2076139254" r:id="rId17"/>
    <p:sldId id="2076139255" r:id="rId18"/>
    <p:sldId id="2076139256" r:id="rId19"/>
    <p:sldId id="2076139257" r:id="rId20"/>
    <p:sldId id="2076139258" r:id="rId21"/>
    <p:sldId id="2076139259" r:id="rId22"/>
    <p:sldId id="2076139260" r:id="rId23"/>
    <p:sldId id="2076139261" r:id="rId24"/>
    <p:sldId id="2076139262" r:id="rId25"/>
    <p:sldId id="264" r:id="rId26"/>
    <p:sldId id="269" r:id="rId27"/>
    <p:sldId id="27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7480"/>
    <a:srgbClr val="01717E"/>
    <a:srgbClr val="017C84"/>
    <a:srgbClr val="51ADB7"/>
    <a:srgbClr val="014D53"/>
    <a:srgbClr val="007684"/>
    <a:srgbClr val="222222"/>
    <a:srgbClr val="EEF7F8"/>
    <a:srgbClr val="F7FBFB"/>
    <a:srgbClr val="F2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86400" autoAdjust="0"/>
  </p:normalViewPr>
  <p:slideViewPr>
    <p:cSldViewPr snapToGrid="0">
      <p:cViewPr varScale="1">
        <p:scale>
          <a:sx n="64" d="100"/>
          <a:sy n="64" d="100"/>
        </p:scale>
        <p:origin x="18" y="68"/>
      </p:cViewPr>
      <p:guideLst/>
    </p:cSldViewPr>
  </p:slideViewPr>
  <p:outlineViewPr>
    <p:cViewPr>
      <p:scale>
        <a:sx n="33" d="100"/>
        <a:sy n="33" d="100"/>
      </p:scale>
      <p:origin x="0" y="-752"/>
    </p:cViewPr>
  </p:outlineViewPr>
  <p:notesTextViewPr>
    <p:cViewPr>
      <p:scale>
        <a:sx n="1" d="1"/>
        <a:sy n="1" d="1"/>
      </p:scale>
      <p:origin x="0" y="0"/>
    </p:cViewPr>
  </p:notesTextViewPr>
  <p:sorterViewPr>
    <p:cViewPr varScale="1">
      <p:scale>
        <a:sx n="100" d="100"/>
        <a:sy n="100" d="100"/>
      </p:scale>
      <p:origin x="0" y="-12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24A5-F0C5-4B72-8135-2FAC1AE300C9}" type="datetimeFigureOut">
              <a:rPr lang="zh-CN" altLang="en-US" smtClean="0"/>
              <a:t>2023/10/1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AECDA-B852-4CA6-98F9-FDA299AD4FD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10</a:t>
            </a:fld>
            <a:endParaRPr lang="zh-CN" altLang="en-US"/>
          </a:p>
        </p:txBody>
      </p:sp>
    </p:spTree>
    <p:extLst>
      <p:ext uri="{BB962C8B-B14F-4D97-AF65-F5344CB8AC3E}">
        <p14:creationId xmlns:p14="http://schemas.microsoft.com/office/powerpoint/2010/main" val="292591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11</a:t>
            </a:fld>
            <a:endParaRPr lang="zh-CN" altLang="en-US"/>
          </a:p>
        </p:txBody>
      </p:sp>
    </p:spTree>
    <p:extLst>
      <p:ext uri="{BB962C8B-B14F-4D97-AF65-F5344CB8AC3E}">
        <p14:creationId xmlns:p14="http://schemas.microsoft.com/office/powerpoint/2010/main" val="35866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12</a:t>
            </a:fld>
            <a:endParaRPr lang="zh-CN" altLang="en-US"/>
          </a:p>
        </p:txBody>
      </p:sp>
    </p:spTree>
    <p:extLst>
      <p:ext uri="{BB962C8B-B14F-4D97-AF65-F5344CB8AC3E}">
        <p14:creationId xmlns:p14="http://schemas.microsoft.com/office/powerpoint/2010/main" val="2297153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13</a:t>
            </a:fld>
            <a:endParaRPr lang="zh-CN" altLang="en-US"/>
          </a:p>
        </p:txBody>
      </p:sp>
    </p:spTree>
    <p:extLst>
      <p:ext uri="{BB962C8B-B14F-4D97-AF65-F5344CB8AC3E}">
        <p14:creationId xmlns:p14="http://schemas.microsoft.com/office/powerpoint/2010/main" val="3921491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14</a:t>
            </a:fld>
            <a:endParaRPr lang="zh-CN" altLang="en-US"/>
          </a:p>
        </p:txBody>
      </p:sp>
    </p:spTree>
    <p:extLst>
      <p:ext uri="{BB962C8B-B14F-4D97-AF65-F5344CB8AC3E}">
        <p14:creationId xmlns:p14="http://schemas.microsoft.com/office/powerpoint/2010/main" val="3368869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15</a:t>
            </a:fld>
            <a:endParaRPr lang="zh-CN" altLang="en-US"/>
          </a:p>
        </p:txBody>
      </p:sp>
    </p:spTree>
    <p:extLst>
      <p:ext uri="{BB962C8B-B14F-4D97-AF65-F5344CB8AC3E}">
        <p14:creationId xmlns:p14="http://schemas.microsoft.com/office/powerpoint/2010/main" val="2443488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16</a:t>
            </a:fld>
            <a:endParaRPr lang="zh-CN" altLang="en-US"/>
          </a:p>
        </p:txBody>
      </p:sp>
    </p:spTree>
    <p:extLst>
      <p:ext uri="{BB962C8B-B14F-4D97-AF65-F5344CB8AC3E}">
        <p14:creationId xmlns:p14="http://schemas.microsoft.com/office/powerpoint/2010/main" val="2819415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17</a:t>
            </a:fld>
            <a:endParaRPr lang="zh-CN" altLang="en-US"/>
          </a:p>
        </p:txBody>
      </p:sp>
    </p:spTree>
    <p:extLst>
      <p:ext uri="{BB962C8B-B14F-4D97-AF65-F5344CB8AC3E}">
        <p14:creationId xmlns:p14="http://schemas.microsoft.com/office/powerpoint/2010/main" val="354971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18</a:t>
            </a:fld>
            <a:endParaRPr lang="zh-CN" altLang="en-US"/>
          </a:p>
        </p:txBody>
      </p:sp>
    </p:spTree>
    <p:extLst>
      <p:ext uri="{BB962C8B-B14F-4D97-AF65-F5344CB8AC3E}">
        <p14:creationId xmlns:p14="http://schemas.microsoft.com/office/powerpoint/2010/main" val="3105988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19</a:t>
            </a:fld>
            <a:endParaRPr lang="zh-CN" altLang="en-US"/>
          </a:p>
        </p:txBody>
      </p:sp>
    </p:spTree>
    <p:extLst>
      <p:ext uri="{BB962C8B-B14F-4D97-AF65-F5344CB8AC3E}">
        <p14:creationId xmlns:p14="http://schemas.microsoft.com/office/powerpoint/2010/main" val="1122692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章节页</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20</a:t>
            </a:fld>
            <a:endParaRPr lang="zh-CN" altLang="en-US"/>
          </a:p>
        </p:txBody>
      </p:sp>
    </p:spTree>
    <p:extLst>
      <p:ext uri="{BB962C8B-B14F-4D97-AF65-F5344CB8AC3E}">
        <p14:creationId xmlns:p14="http://schemas.microsoft.com/office/powerpoint/2010/main" val="2317625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21</a:t>
            </a:fld>
            <a:endParaRPr lang="zh-CN" altLang="en-US"/>
          </a:p>
        </p:txBody>
      </p:sp>
    </p:spTree>
    <p:extLst>
      <p:ext uri="{BB962C8B-B14F-4D97-AF65-F5344CB8AC3E}">
        <p14:creationId xmlns:p14="http://schemas.microsoft.com/office/powerpoint/2010/main" val="1959608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22</a:t>
            </a:fld>
            <a:endParaRPr lang="zh-CN" altLang="en-US"/>
          </a:p>
        </p:txBody>
      </p:sp>
    </p:spTree>
    <p:extLst>
      <p:ext uri="{BB962C8B-B14F-4D97-AF65-F5344CB8AC3E}">
        <p14:creationId xmlns:p14="http://schemas.microsoft.com/office/powerpoint/2010/main" val="1108340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23</a:t>
            </a:fld>
            <a:endParaRPr lang="zh-CN" altLang="en-US"/>
          </a:p>
        </p:txBody>
      </p:sp>
    </p:spTree>
    <p:extLst>
      <p:ext uri="{BB962C8B-B14F-4D97-AF65-F5344CB8AC3E}">
        <p14:creationId xmlns:p14="http://schemas.microsoft.com/office/powerpoint/2010/main" val="4019936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24</a:t>
            </a:fld>
            <a:endParaRPr lang="zh-CN" altLang="en-US"/>
          </a:p>
        </p:txBody>
      </p:sp>
    </p:spTree>
    <p:extLst>
      <p:ext uri="{BB962C8B-B14F-4D97-AF65-F5344CB8AC3E}">
        <p14:creationId xmlns:p14="http://schemas.microsoft.com/office/powerpoint/2010/main" val="2282043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延伸阅读</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本章小结</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结语</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知识卡片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目录</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5</a:t>
            </a:fld>
            <a:endParaRPr lang="zh-CN" altLang="en-US"/>
          </a:p>
        </p:txBody>
      </p:sp>
    </p:spTree>
    <p:extLst>
      <p:ext uri="{BB962C8B-B14F-4D97-AF65-F5344CB8AC3E}">
        <p14:creationId xmlns:p14="http://schemas.microsoft.com/office/powerpoint/2010/main" val="156601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6</a:t>
            </a:fld>
            <a:endParaRPr lang="zh-CN" altLang="en-US"/>
          </a:p>
        </p:txBody>
      </p:sp>
    </p:spTree>
    <p:extLst>
      <p:ext uri="{BB962C8B-B14F-4D97-AF65-F5344CB8AC3E}">
        <p14:creationId xmlns:p14="http://schemas.microsoft.com/office/powerpoint/2010/main" val="675304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7</a:t>
            </a:fld>
            <a:endParaRPr lang="zh-CN" altLang="en-US"/>
          </a:p>
        </p:txBody>
      </p:sp>
    </p:spTree>
    <p:extLst>
      <p:ext uri="{BB962C8B-B14F-4D97-AF65-F5344CB8AC3E}">
        <p14:creationId xmlns:p14="http://schemas.microsoft.com/office/powerpoint/2010/main" val="2231816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8</a:t>
            </a:fld>
            <a:endParaRPr lang="zh-CN" altLang="en-US"/>
          </a:p>
        </p:txBody>
      </p:sp>
    </p:spTree>
    <p:extLst>
      <p:ext uri="{BB962C8B-B14F-4D97-AF65-F5344CB8AC3E}">
        <p14:creationId xmlns:p14="http://schemas.microsoft.com/office/powerpoint/2010/main" val="3589703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9</a:t>
            </a:fld>
            <a:endParaRPr lang="zh-CN" altLang="en-US"/>
          </a:p>
        </p:txBody>
      </p:sp>
    </p:spTree>
    <p:extLst>
      <p:ext uri="{BB962C8B-B14F-4D97-AF65-F5344CB8AC3E}">
        <p14:creationId xmlns:p14="http://schemas.microsoft.com/office/powerpoint/2010/main" val="1610365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结语">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3" name="直接连接符 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一">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8754004" y="255456"/>
            <a:ext cx="3216924" cy="276999"/>
          </a:xfrm>
          <a:prstGeom prst="rect">
            <a:avLst/>
          </a:prstGeom>
          <a:noFill/>
        </p:spPr>
        <p:txBody>
          <a:bodyPr wrap="square" rtlCol="0">
            <a:spAutoFit/>
          </a:bodyPr>
          <a:lstStyle/>
          <a:p>
            <a:pPr algn="r"/>
            <a:r>
              <a:rPr lang="zh-CN" altLang="en-US" sz="1200" spc="120" dirty="0">
                <a:solidFill>
                  <a:schemeClr val="bg1">
                    <a:lumMod val="65000"/>
                  </a:schemeClr>
                </a:solidFill>
                <a:latin typeface="微软雅黑" panose="020B0503020204020204" pitchFamily="34" charset="-122"/>
                <a:ea typeface="微软雅黑" panose="020B0503020204020204" pitchFamily="34" charset="-122"/>
              </a:rPr>
              <a:t>人工智能引论</a:t>
            </a:r>
            <a:endParaRPr lang="zh-CN" altLang="zh-CN" sz="1200" spc="12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9" name="组合 8"/>
          <p:cNvGrpSpPr/>
          <p:nvPr userDrawn="1"/>
        </p:nvGrpSpPr>
        <p:grpSpPr>
          <a:xfrm>
            <a:off x="333915" y="84221"/>
            <a:ext cx="531773" cy="420912"/>
            <a:chOff x="218722" y="105704"/>
            <a:chExt cx="573744" cy="454133"/>
          </a:xfrm>
        </p:grpSpPr>
        <p:grpSp>
          <p:nvGrpSpPr>
            <p:cNvPr id="3" name="组合 2"/>
            <p:cNvGrpSpPr/>
            <p:nvPr userDrawn="1"/>
          </p:nvGrpSpPr>
          <p:grpSpPr>
            <a:xfrm>
              <a:off x="218722" y="105704"/>
              <a:ext cx="490325" cy="454133"/>
              <a:chOff x="6175344" y="342254"/>
              <a:chExt cx="7803037" cy="7227071"/>
            </a:xfrm>
          </p:grpSpPr>
          <p:sp>
            <p:nvSpPr>
              <p:cNvPr id="4" name="六边形 3"/>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平行四边形 7"/>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13" name="直接连接符 1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684"/>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 y="-46319"/>
            <a:ext cx="12192000" cy="5716503"/>
          </a:xfrm>
          <a:prstGeom prst="rect">
            <a:avLst/>
          </a:prstGeom>
        </p:spPr>
      </p:pic>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7288" t="60187" r="62545" b="13687"/>
          <a:stretch>
            <a:fillRect/>
          </a:stretch>
        </p:blipFill>
        <p:spPr>
          <a:xfrm flipH="1" flipV="1">
            <a:off x="8544560" y="5394960"/>
            <a:ext cx="3677920" cy="1493520"/>
          </a:xfrm>
          <a:prstGeom prst="rect">
            <a:avLst/>
          </a:prstGeom>
        </p:spPr>
      </p:pic>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24826" b="55447"/>
          <a:stretch>
            <a:fillRect/>
          </a:stretch>
        </p:blipFill>
        <p:spPr>
          <a:xfrm>
            <a:off x="-132080" y="4453337"/>
            <a:ext cx="9165288" cy="2546903"/>
          </a:xfrm>
          <a:prstGeom prst="rect">
            <a:avLst/>
          </a:prstGeom>
        </p:spPr>
      </p:pic>
      <p:grpSp>
        <p:nvGrpSpPr>
          <p:cNvPr id="12" name="组合 11"/>
          <p:cNvGrpSpPr/>
          <p:nvPr/>
        </p:nvGrpSpPr>
        <p:grpSpPr>
          <a:xfrm>
            <a:off x="-905689" y="342255"/>
            <a:ext cx="14873910" cy="7227071"/>
            <a:chOff x="2275139" y="1708487"/>
            <a:chExt cx="7788686" cy="3784438"/>
          </a:xfrm>
        </p:grpSpPr>
        <p:sp>
          <p:nvSpPr>
            <p:cNvPr id="9" name="六边形 8"/>
            <p:cNvSpPr/>
            <p:nvPr/>
          </p:nvSpPr>
          <p:spPr>
            <a:xfrm rot="5400000">
              <a:off x="5811401" y="1880190"/>
              <a:ext cx="3784438"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单圆角矩形 10"/>
            <p:cNvSpPr/>
            <p:nvPr/>
          </p:nvSpPr>
          <p:spPr>
            <a:xfrm>
              <a:off x="2275139" y="3590090"/>
              <a:ext cx="5733603" cy="45719"/>
            </a:xfrm>
            <a:prstGeom prst="round1Rect">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727158" y="2057400"/>
            <a:ext cx="6737684" cy="1015663"/>
          </a:xfrm>
          <a:prstGeom prst="rect">
            <a:avLst/>
          </a:prstGeom>
          <a:noFill/>
        </p:spPr>
        <p:txBody>
          <a:bodyPr wrap="square" rtlCol="0">
            <a:spAutoFit/>
          </a:bodyPr>
          <a:lstStyle/>
          <a:p>
            <a:pPr algn="ctr"/>
            <a:r>
              <a:rPr lang="zh-CN" altLang="en-US" sz="6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人工智能引论</a:t>
            </a:r>
          </a:p>
        </p:txBody>
      </p:sp>
      <p:sp>
        <p:nvSpPr>
          <p:cNvPr id="5" name="文本框 4"/>
          <p:cNvSpPr txBox="1"/>
          <p:nvPr/>
        </p:nvSpPr>
        <p:spPr>
          <a:xfrm>
            <a:off x="1598664" y="342255"/>
            <a:ext cx="3015569" cy="609398"/>
          </a:xfrm>
          <a:prstGeom prst="rect">
            <a:avLst/>
          </a:prstGeom>
          <a:noFill/>
        </p:spPr>
        <p:txBody>
          <a:bodyPr wrap="none" rtlCol="0">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计算机领域本科教育教学改革试点</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工作计划（“</a:t>
            </a:r>
            <a:r>
              <a:rPr lang="en-US" altLang="zh-CN" sz="1400" dirty="0">
                <a:solidFill>
                  <a:schemeClr val="bg1"/>
                </a:solidFill>
                <a:latin typeface="微软雅黑" panose="020B0503020204020204" pitchFamily="34" charset="-122"/>
                <a:ea typeface="微软雅黑" panose="020B0503020204020204" pitchFamily="34" charset="-122"/>
              </a:rPr>
              <a:t>101</a:t>
            </a:r>
            <a:r>
              <a:rPr lang="zh-CN" altLang="en-US" sz="1400" dirty="0">
                <a:solidFill>
                  <a:schemeClr val="bg1"/>
                </a:solidFill>
                <a:latin typeface="微软雅黑" panose="020B0503020204020204" pitchFamily="34" charset="-122"/>
                <a:ea typeface="微软雅黑" panose="020B0503020204020204" pitchFamily="34" charset="-122"/>
              </a:rPr>
              <a:t>计划”）研究成果</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865" y="231750"/>
            <a:ext cx="701051" cy="808481"/>
          </a:xfrm>
          <a:prstGeom prst="rect">
            <a:avLst/>
          </a:prstGeom>
        </p:spPr>
      </p:pic>
      <p:sp>
        <p:nvSpPr>
          <p:cNvPr id="7" name="文本框 6"/>
          <p:cNvSpPr txBox="1"/>
          <p:nvPr/>
        </p:nvSpPr>
        <p:spPr>
          <a:xfrm>
            <a:off x="5269479" y="4299065"/>
            <a:ext cx="1653043" cy="430374"/>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吴飞</a:t>
            </a:r>
          </a:p>
        </p:txBody>
      </p:sp>
      <p:sp>
        <p:nvSpPr>
          <p:cNvPr id="8" name="文本框 7"/>
          <p:cNvSpPr txBox="1"/>
          <p:nvPr/>
        </p:nvSpPr>
        <p:spPr>
          <a:xfrm>
            <a:off x="3546133" y="4941202"/>
            <a:ext cx="5099734" cy="728982"/>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浙江大学计算机学院</a:t>
            </a:r>
            <a:endParaRPr lang="en-US" altLang="zh-CN"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浙江大学人工智能研究所</a:t>
            </a:r>
          </a:p>
        </p:txBody>
      </p:sp>
      <p:sp>
        <p:nvSpPr>
          <p:cNvPr id="19" name="文本框 18"/>
          <p:cNvSpPr txBox="1"/>
          <p:nvPr/>
        </p:nvSpPr>
        <p:spPr>
          <a:xfrm rot="1849986">
            <a:off x="8195789" y="4908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99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9900" b="1" dirty="0">
              <a:gradFill>
                <a:gsLst>
                  <a:gs pos="30000">
                    <a:srgbClr val="007684"/>
                  </a:gs>
                  <a:gs pos="83000">
                    <a:srgbClr val="016773"/>
                  </a:gs>
                </a:gsLst>
                <a:lin ang="5400000" scaled="0"/>
              </a:gradFill>
              <a:latin typeface="Bauhaus 93" panose="04030905020B02020C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攻击人工智能模型：对抗样本生成</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7375C681-DB5E-48C7-B148-CF3AEB7389D3}"/>
                  </a:ext>
                </a:extLst>
              </p:cNvPr>
              <p:cNvSpPr/>
              <p:nvPr/>
            </p:nvSpPr>
            <p:spPr>
              <a:xfrm>
                <a:off x="779914" y="1454332"/>
                <a:ext cx="11136922" cy="4580613"/>
              </a:xfrm>
              <a:prstGeom prst="rect">
                <a:avLst/>
              </a:prstGeom>
            </p:spPr>
            <p:txBody>
              <a:bodyPr wrap="square">
                <a:spAutoFit/>
              </a:bodyPr>
              <a:lstStyle/>
              <a:p>
                <a:pPr indent="266700" algn="just">
                  <a:lnSpc>
                    <a:spcPct val="200000"/>
                  </a:lnSpc>
                  <a:spcAft>
                    <a:spcPts val="0"/>
                  </a:spcAft>
                </a:pP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假</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设已训练好的神经网络</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𝑓</m:t>
                    </m:r>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可以准确地将由</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𝑚</m:t>
                    </m:r>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个像素组成的图像</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𝑥</m:t>
                    </m:r>
                    <m:r>
                      <a:rPr lang="en-US" altLang="zh-CN" i="1">
                        <a:solidFill>
                          <a:srgbClr val="000000"/>
                        </a:solidFill>
                        <a:latin typeface="Cambria Math" panose="02040503050406030204" pitchFamily="18" charset="0"/>
                        <a:ea typeface="楷体_GB2312"/>
                        <a:cs typeface="Times New Roman" panose="02020603050405020304" pitchFamily="18" charset="0"/>
                      </a:rPr>
                      <m:t>∈</m:t>
                    </m:r>
                    <m:sSup>
                      <m:s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rgbClr val="000000"/>
                            </a:solidFill>
                            <a:latin typeface="Cambria Math" panose="02040503050406030204" pitchFamily="18" charset="0"/>
                            <a:ea typeface="楷体_GB2312"/>
                            <a:cs typeface="Times New Roman" panose="02020603050405020304" pitchFamily="18" charset="0"/>
                          </a:rPr>
                          <m:t>ℝ</m:t>
                        </m:r>
                      </m:e>
                      <m:sup>
                        <m:r>
                          <a:rPr lang="en-US" altLang="zh-CN" i="1">
                            <a:solidFill>
                              <a:srgbClr val="000000"/>
                            </a:solidFill>
                            <a:latin typeface="Cambria Math" panose="02040503050406030204" pitchFamily="18" charset="0"/>
                            <a:ea typeface="楷体_GB2312"/>
                            <a:cs typeface="Times New Roman" panose="02020603050405020304" pitchFamily="18" charset="0"/>
                          </a:rPr>
                          <m:t>𝑚</m:t>
                        </m:r>
                      </m:sup>
                    </m:sSup>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识别为图像对应的真实类别</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𝑦</m:t>
                    </m:r>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，那么对抗样本</a:t>
                </a:r>
                <a14:m>
                  <m:oMath xmlns:m="http://schemas.openxmlformats.org/officeDocument/2006/math">
                    <m:sSup>
                      <m:s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rgbClr val="000000"/>
                            </a:solidFill>
                            <a:latin typeface="Cambria Math" panose="02040503050406030204" pitchFamily="18" charset="0"/>
                            <a:ea typeface="楷体_GB2312"/>
                            <a:cs typeface="Times New Roman" panose="02020603050405020304" pitchFamily="18" charset="0"/>
                          </a:rPr>
                          <m:t>𝑥</m:t>
                        </m:r>
                      </m:e>
                      <m:sup>
                        <m:r>
                          <a:rPr lang="en-US" altLang="zh-CN" i="1">
                            <a:solidFill>
                              <a:srgbClr val="000000"/>
                            </a:solidFill>
                            <a:latin typeface="Cambria Math" panose="02040503050406030204" pitchFamily="18" charset="0"/>
                            <a:ea typeface="楷体_GB2312"/>
                            <a:cs typeface="Times New Roman" panose="02020603050405020304" pitchFamily="18" charset="0"/>
                          </a:rPr>
                          <m:t>′</m:t>
                        </m:r>
                      </m:sup>
                    </m:sSup>
                    <m:r>
                      <a:rPr lang="en-US" altLang="zh-CN" i="1">
                        <a:solidFill>
                          <a:srgbClr val="000000"/>
                        </a:solidFill>
                        <a:latin typeface="Cambria Math" panose="02040503050406030204" pitchFamily="18" charset="0"/>
                        <a:ea typeface="楷体_GB2312"/>
                        <a:cs typeface="Times New Roman" panose="02020603050405020304" pitchFamily="18" charset="0"/>
                      </a:rPr>
                      <m:t>=</m:t>
                    </m:r>
                    <m:r>
                      <a:rPr lang="en-US" altLang="zh-CN" i="1">
                        <a:solidFill>
                          <a:srgbClr val="000000"/>
                        </a:solidFill>
                        <a:latin typeface="Cambria Math" panose="02040503050406030204" pitchFamily="18" charset="0"/>
                        <a:ea typeface="楷体_GB2312"/>
                        <a:cs typeface="Times New Roman" panose="02020603050405020304" pitchFamily="18" charset="0"/>
                      </a:rPr>
                      <m:t>𝑥</m:t>
                    </m:r>
                    <m:r>
                      <a:rPr lang="en-US" altLang="zh-CN" i="1">
                        <a:solidFill>
                          <a:srgbClr val="000000"/>
                        </a:solidFill>
                        <a:latin typeface="Cambria Math" panose="02040503050406030204" pitchFamily="18" charset="0"/>
                        <a:ea typeface="楷体_GB2312"/>
                        <a:cs typeface="Times New Roman" panose="02020603050405020304" pitchFamily="18" charset="0"/>
                      </a:rPr>
                      <m:t>+</m:t>
                    </m:r>
                    <m:r>
                      <a:rPr lang="en-US" altLang="zh-CN" i="1">
                        <a:solidFill>
                          <a:srgbClr val="000000"/>
                        </a:solidFill>
                        <a:latin typeface="Cambria Math" panose="02040503050406030204" pitchFamily="18" charset="0"/>
                        <a:ea typeface="楷体_GB2312"/>
                        <a:cs typeface="Times New Roman" panose="02020603050405020304" pitchFamily="18" charset="0"/>
                      </a:rPr>
                      <m:t>𝛿</m:t>
                    </m:r>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是指在原图像</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𝑥</m:t>
                    </m:r>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上添加微小的扰动</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𝛿</m:t>
                    </m:r>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使得神经网络</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𝑓</m:t>
                    </m:r>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将其错误的分类为非真实类别</a:t>
                </a:r>
                <a14:m>
                  <m:oMath xmlns:m="http://schemas.openxmlformats.org/officeDocument/2006/math">
                    <m:sSup>
                      <m:s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rgbClr val="000000"/>
                            </a:solidFill>
                            <a:latin typeface="Cambria Math" panose="02040503050406030204" pitchFamily="18" charset="0"/>
                            <a:ea typeface="楷体_GB2312"/>
                            <a:cs typeface="Times New Roman" panose="02020603050405020304" pitchFamily="18" charset="0"/>
                          </a:rPr>
                          <m:t>𝑦</m:t>
                        </m:r>
                      </m:e>
                      <m:sup>
                        <m:r>
                          <a:rPr lang="en-US" altLang="zh-CN" i="1">
                            <a:solidFill>
                              <a:srgbClr val="000000"/>
                            </a:solidFill>
                            <a:latin typeface="Cambria Math" panose="02040503050406030204" pitchFamily="18" charset="0"/>
                            <a:ea typeface="楷体_GB2312"/>
                            <a:cs typeface="Times New Roman" panose="02020603050405020304" pitchFamily="18" charset="0"/>
                          </a:rPr>
                          <m:t>′</m:t>
                        </m:r>
                      </m:sup>
                    </m:sSup>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，其中生成对抗扰动</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𝛿</m:t>
                    </m:r>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的优化方式如下式子所示：</a:t>
                </a:r>
              </a:p>
              <a:p>
                <a:pPr algn="ctr">
                  <a:lnSpc>
                    <a:spcPct val="200000"/>
                  </a:lnSpc>
                  <a:spcAft>
                    <a:spcPts val="0"/>
                  </a:spcAft>
                </a:pPr>
                <a14:m>
                  <m:oMathPara xmlns:m="http://schemas.openxmlformats.org/officeDocument/2006/math">
                    <m:oMathParaPr>
                      <m:jc m:val="centerGroup"/>
                    </m:oMathParaPr>
                    <m:oMath xmlns:m="http://schemas.openxmlformats.org/officeDocument/2006/math">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𝑀𝑖𝑛𝑖𝑚𝑖𝑧𝑒</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𝛿</m:t>
                              </m:r>
                            </m:e>
                          </m:d>
                        </m:e>
                        <m:sub>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altLang="zh-CN" kern="100" dirty="0">
                  <a:latin typeface="Times New Roman" panose="02020603050405020304" pitchFamily="18" charset="0"/>
                  <a:ea typeface="楷体" panose="02010609060101010101" pitchFamily="49" charset="-122"/>
                  <a:cs typeface="Times New Roman" panose="02020603050405020304" pitchFamily="18" charset="0"/>
                </a:endParaRPr>
              </a:p>
              <a:p>
                <a:pPr marL="228600" indent="266700" algn="ctr">
                  <a:lnSpc>
                    <a:spcPct val="200000"/>
                  </a:lnSpc>
                  <a:spcAft>
                    <a:spcPts val="0"/>
                  </a:spcAft>
                </a:pPr>
                <a14:m>
                  <m:oMathPara xmlns:m="http://schemas.openxmlformats.org/officeDocument/2006/math">
                    <m:oMathParaPr>
                      <m:jc m:val="centerGroup"/>
                    </m:oMathParaPr>
                    <m:oMath xmlns:m="http://schemas.openxmlformats.org/officeDocument/2006/math">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𝑠</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𝑡</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𝛿</m:t>
                          </m:r>
                        </m:e>
                      </m:d>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𝑦</m:t>
                          </m:r>
                        </m:e>
                        <m:sup>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𝑎𝑛𝑑</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𝛿</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0,1</m:t>
                              </m:r>
                            </m:e>
                          </m:d>
                        </m:e>
                        <m:sup>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𝑚</m:t>
                          </m:r>
                        </m:sup>
                      </m:sSup>
                    </m:oMath>
                  </m:oMathPara>
                </a14:m>
                <a:endParaRPr lang="zh-CN" altLang="zh-CN" kern="1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其中最小化</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等线" panose="02010600030101010101" pitchFamily="2" charset="-122"/>
                                    <a:cs typeface="Times New Roman" panose="02020603050405020304" pitchFamily="18" charset="0"/>
                                  </a:rPr>
                                  <m:t>𝛿</m:t>
                                </m:r>
                              </m:e>
                            </m:d>
                          </m:e>
                        </m:d>
                      </m:e>
                      <m:sub>
                        <m:r>
                          <a:rPr lang="en-US" altLang="zh-CN" i="1">
                            <a:latin typeface="Cambria Math" panose="02040503050406030204" pitchFamily="18" charset="0"/>
                            <a:ea typeface="等线" panose="02010600030101010101" pitchFamily="2" charset="-122"/>
                            <a:cs typeface="Times New Roman" panose="02020603050405020304" pitchFamily="18" charset="0"/>
                          </a:rPr>
                          <m:t>2</m:t>
                        </m:r>
                      </m:sub>
                    </m:sSub>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是希望对抗扰动</a:t>
                </a:r>
                <a14:m>
                  <m:oMath xmlns:m="http://schemas.openxmlformats.org/officeDocument/2006/math">
                    <m:r>
                      <a:rPr lang="en-US" altLang="zh-CN" i="1">
                        <a:latin typeface="Cambria Math" panose="02040503050406030204" pitchFamily="18" charset="0"/>
                        <a:ea typeface="等线" panose="02010600030101010101" pitchFamily="2" charset="-122"/>
                        <a:cs typeface="Times New Roman" panose="02020603050405020304" pitchFamily="18" charset="0"/>
                      </a:rPr>
                      <m:t>𝛿</m:t>
                    </m:r>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是尽可能小的，从而使原图</a:t>
                </a:r>
                <a14:m>
                  <m:oMath xmlns:m="http://schemas.openxmlformats.org/officeDocument/2006/math">
                    <m:r>
                      <a:rPr lang="en-US" altLang="zh-CN" i="1">
                        <a:latin typeface="Cambria Math" panose="02040503050406030204" pitchFamily="18" charset="0"/>
                        <a:ea typeface="等线" panose="02010600030101010101" pitchFamily="2" charset="-122"/>
                        <a:cs typeface="Times New Roman" panose="02020603050405020304" pitchFamily="18" charset="0"/>
                      </a:rPr>
                      <m:t>𝑥</m:t>
                    </m:r>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添加对抗扰动</a:t>
                </a:r>
                <a14:m>
                  <m:oMath xmlns:m="http://schemas.openxmlformats.org/officeDocument/2006/math">
                    <m:r>
                      <a:rPr lang="en-US" altLang="zh-CN" i="1">
                        <a:latin typeface="Cambria Math" panose="02040503050406030204" pitchFamily="18" charset="0"/>
                        <a:ea typeface="等线" panose="02010600030101010101" pitchFamily="2" charset="-122"/>
                        <a:cs typeface="Times New Roman" panose="02020603050405020304" pitchFamily="18" charset="0"/>
                      </a:rPr>
                      <m:t>𝛿</m:t>
                    </m:r>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后对人眼来说依然没有太大的变化，</a:t>
                </a:r>
                <a14:m>
                  <m:oMath xmlns:m="http://schemas.openxmlformats.org/officeDocument/2006/math">
                    <m:r>
                      <m:rPr>
                        <m:sty m:val="p"/>
                      </m:rPr>
                      <a:rPr lang="en-US" altLang="zh-CN">
                        <a:latin typeface="Cambria Math" panose="02040503050406030204" pitchFamily="18" charset="0"/>
                        <a:ea typeface="等线" panose="02010600030101010101" pitchFamily="2" charset="-122"/>
                        <a:cs typeface="Times New Roman" panose="02020603050405020304" pitchFamily="18" charset="0"/>
                      </a:rPr>
                      <m:t>s</m:t>
                    </m:r>
                    <m:r>
                      <a:rPr lang="en-US" altLang="zh-CN">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a:latin typeface="Cambria Math" panose="02040503050406030204" pitchFamily="18" charset="0"/>
                        <a:ea typeface="等线" panose="02010600030101010101" pitchFamily="2" charset="-122"/>
                        <a:cs typeface="Times New Roman" panose="02020603050405020304" pitchFamily="18" charset="0"/>
                      </a:rPr>
                      <m:t>t</m:t>
                    </m:r>
                    <m:r>
                      <a:rPr lang="en-US" altLang="zh-CN">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dirty="0">
                    <a:latin typeface="Times New Roman" panose="02020603050405020304" pitchFamily="18" charset="0"/>
                    <a:ea typeface="楷体" panose="02010609060101010101" pitchFamily="49" charset="-122"/>
                    <a:cs typeface="Times New Roman" panose="02020603050405020304" pitchFamily="18" charset="0"/>
                  </a:rPr>
                  <a:t>(subject to)</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表示优化约束条件，</a:t>
                </a:r>
                <a14:m>
                  <m:oMath xmlns:m="http://schemas.openxmlformats.org/officeDocument/2006/math">
                    <m:r>
                      <a:rPr lang="en-US" altLang="zh-CN" i="1">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r>
                          <a:rPr lang="en-US" altLang="zh-CN" i="1">
                            <a:latin typeface="Cambria Math" panose="02040503050406030204" pitchFamily="18" charset="0"/>
                            <a:ea typeface="等线" panose="02010600030101010101" pitchFamily="2" charset="-122"/>
                            <a:cs typeface="Times New Roman" panose="02020603050405020304" pitchFamily="18" charset="0"/>
                          </a:rPr>
                          <m:t>+</m:t>
                        </m:r>
                        <m:r>
                          <a:rPr lang="en-US" altLang="zh-CN" i="1">
                            <a:latin typeface="Cambria Math" panose="02040503050406030204" pitchFamily="18" charset="0"/>
                            <a:ea typeface="等线" panose="02010600030101010101" pitchFamily="2" charset="-122"/>
                            <a:cs typeface="Times New Roman" panose="02020603050405020304" pitchFamily="18" charset="0"/>
                          </a:rPr>
                          <m:t>𝛿</m:t>
                        </m:r>
                      </m:e>
                    </m:d>
                    <m:r>
                      <a:rPr lang="en-US" altLang="zh-CN" i="1">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等线" panose="02010600030101010101" pitchFamily="2" charset="-122"/>
                            <a:cs typeface="Times New Roman" panose="02020603050405020304" pitchFamily="18" charset="0"/>
                          </a:rPr>
                          <m:t>𝑦</m:t>
                        </m:r>
                      </m:e>
                      <m:sup>
                        <m:r>
                          <a:rPr lang="en-US" altLang="zh-CN" i="1">
                            <a:latin typeface="Cambria Math" panose="02040503050406030204" pitchFamily="18" charset="0"/>
                            <a:ea typeface="等线" panose="02010600030101010101" pitchFamily="2" charset="-122"/>
                            <a:cs typeface="Times New Roman" panose="02020603050405020304" pitchFamily="18" charset="0"/>
                          </a:rPr>
                          <m:t>′</m:t>
                        </m:r>
                      </m:sup>
                    </m:sSup>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是希望模型</a:t>
                </a:r>
                <a14:m>
                  <m:oMath xmlns:m="http://schemas.openxmlformats.org/officeDocument/2006/math">
                    <m:r>
                      <a:rPr lang="en-US" altLang="zh-CN" i="1">
                        <a:latin typeface="Cambria Math" panose="02040503050406030204" pitchFamily="18" charset="0"/>
                        <a:ea typeface="等线" panose="02010600030101010101" pitchFamily="2" charset="-122"/>
                        <a:cs typeface="Times New Roman" panose="02020603050405020304" pitchFamily="18" charset="0"/>
                      </a:rPr>
                      <m:t>𝑓</m:t>
                    </m:r>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将对抗样本</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i="1">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i="1">
                        <a:latin typeface="Cambria Math" panose="02040503050406030204" pitchFamily="18" charset="0"/>
                        <a:ea typeface="等线" panose="02010600030101010101" pitchFamily="2" charset="-122"/>
                        <a:cs typeface="Times New Roman" panose="02020603050405020304" pitchFamily="18" charset="0"/>
                      </a:rPr>
                      <m:t>=</m:t>
                    </m:r>
                    <m:r>
                      <a:rPr lang="en-US" altLang="zh-CN" i="1">
                        <a:latin typeface="Cambria Math" panose="02040503050406030204" pitchFamily="18" charset="0"/>
                        <a:ea typeface="等线" panose="02010600030101010101" pitchFamily="2" charset="-122"/>
                        <a:cs typeface="Times New Roman" panose="02020603050405020304" pitchFamily="18" charset="0"/>
                      </a:rPr>
                      <m:t>𝑥</m:t>
                    </m:r>
                    <m:r>
                      <a:rPr lang="en-US" altLang="zh-CN" i="1">
                        <a:latin typeface="Cambria Math" panose="02040503050406030204" pitchFamily="18" charset="0"/>
                        <a:ea typeface="等线" panose="02010600030101010101" pitchFamily="2" charset="-122"/>
                        <a:cs typeface="Times New Roman" panose="02020603050405020304" pitchFamily="18" charset="0"/>
                      </a:rPr>
                      <m:t>+</m:t>
                    </m:r>
                    <m:r>
                      <a:rPr lang="en-US" altLang="zh-CN" i="1">
                        <a:latin typeface="Cambria Math" panose="02040503050406030204" pitchFamily="18" charset="0"/>
                        <a:ea typeface="等线" panose="02010600030101010101" pitchFamily="2" charset="-122"/>
                        <a:cs typeface="Times New Roman" panose="02020603050405020304" pitchFamily="18" charset="0"/>
                      </a:rPr>
                      <m:t>𝛿</m:t>
                    </m:r>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错误识别为非真实类别</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等线" panose="02010600030101010101" pitchFamily="2" charset="-122"/>
                            <a:cs typeface="Times New Roman" panose="02020603050405020304" pitchFamily="18" charset="0"/>
                          </a:rPr>
                          <m:t>𝑦</m:t>
                        </m:r>
                      </m:e>
                      <m:sup>
                        <m:r>
                          <a:rPr lang="en-US" altLang="zh-CN" i="1">
                            <a:latin typeface="Cambria Math" panose="02040503050406030204" pitchFamily="18" charset="0"/>
                            <a:ea typeface="等线" panose="02010600030101010101" pitchFamily="2" charset="-122"/>
                            <a:cs typeface="Times New Roman" panose="02020603050405020304" pitchFamily="18" charset="0"/>
                          </a:rPr>
                          <m:t>′</m:t>
                        </m:r>
                      </m:sup>
                    </m:sSup>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等线" panose="02010600030101010101" pitchFamily="2" charset="-122"/>
                        <a:cs typeface="Times New Roman" panose="02020603050405020304" pitchFamily="18" charset="0"/>
                      </a:rPr>
                      <m:t>𝑥</m:t>
                    </m:r>
                    <m:r>
                      <a:rPr lang="en-US" altLang="zh-CN" i="1">
                        <a:latin typeface="Cambria Math" panose="02040503050406030204" pitchFamily="18" charset="0"/>
                        <a:ea typeface="等线" panose="02010600030101010101" pitchFamily="2" charset="-122"/>
                        <a:cs typeface="Times New Roman" panose="02020603050405020304" pitchFamily="18" charset="0"/>
                      </a:rPr>
                      <m:t>+</m:t>
                    </m:r>
                    <m:r>
                      <a:rPr lang="en-US" altLang="zh-CN" i="1">
                        <a:latin typeface="Cambria Math" panose="02040503050406030204" pitchFamily="18" charset="0"/>
                        <a:ea typeface="等线" panose="02010600030101010101" pitchFamily="2" charset="-122"/>
                        <a:cs typeface="Times New Roman" panose="02020603050405020304" pitchFamily="18" charset="0"/>
                      </a:rPr>
                      <m:t>𝛿</m:t>
                    </m:r>
                    <m:r>
                      <a:rPr lang="en-US" altLang="zh-CN" i="1">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等线" panose="02010600030101010101" pitchFamily="2" charset="-122"/>
                                <a:cs typeface="Times New Roman" panose="02020603050405020304" pitchFamily="18" charset="0"/>
                              </a:rPr>
                              <m:t>0,1</m:t>
                            </m:r>
                          </m:e>
                        </m:d>
                      </m:e>
                      <m:sup>
                        <m:r>
                          <a:rPr lang="en-US" altLang="zh-CN" i="1">
                            <a:latin typeface="Cambria Math" panose="02040503050406030204" pitchFamily="18" charset="0"/>
                            <a:ea typeface="等线" panose="02010600030101010101" pitchFamily="2" charset="-122"/>
                            <a:cs typeface="Times New Roman" panose="02020603050405020304" pitchFamily="18" charset="0"/>
                          </a:rPr>
                          <m:t>𝑚</m:t>
                        </m:r>
                      </m:sup>
                    </m:sSup>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是希望对抗样本</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i="1">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i="1">
                        <a:latin typeface="Cambria Math" panose="02040503050406030204" pitchFamily="18" charset="0"/>
                        <a:ea typeface="等线" panose="02010600030101010101" pitchFamily="2" charset="-122"/>
                        <a:cs typeface="Times New Roman" panose="02020603050405020304" pitchFamily="18" charset="0"/>
                      </a:rPr>
                      <m:t>=</m:t>
                    </m:r>
                    <m:r>
                      <a:rPr lang="en-US" altLang="zh-CN" i="1">
                        <a:latin typeface="Cambria Math" panose="02040503050406030204" pitchFamily="18" charset="0"/>
                        <a:ea typeface="等线" panose="02010600030101010101" pitchFamily="2" charset="-122"/>
                        <a:cs typeface="Times New Roman" panose="02020603050405020304" pitchFamily="18" charset="0"/>
                      </a:rPr>
                      <m:t>𝑥</m:t>
                    </m:r>
                    <m:r>
                      <a:rPr lang="en-US" altLang="zh-CN" i="1">
                        <a:latin typeface="Cambria Math" panose="02040503050406030204" pitchFamily="18" charset="0"/>
                        <a:ea typeface="等线" panose="02010600030101010101" pitchFamily="2" charset="-122"/>
                        <a:cs typeface="Times New Roman" panose="02020603050405020304" pitchFamily="18" charset="0"/>
                      </a:rPr>
                      <m:t>+</m:t>
                    </m:r>
                    <m:r>
                      <a:rPr lang="en-US" altLang="zh-CN" i="1">
                        <a:latin typeface="Cambria Math" panose="02040503050406030204" pitchFamily="18" charset="0"/>
                        <a:ea typeface="等线" panose="02010600030101010101" pitchFamily="2" charset="-122"/>
                        <a:cs typeface="Times New Roman" panose="02020603050405020304" pitchFamily="18" charset="0"/>
                      </a:rPr>
                      <m:t>𝛿</m:t>
                    </m:r>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在优化后所有像素</a:t>
                </a:r>
                <a14:m>
                  <m:oMath xmlns:m="http://schemas.openxmlformats.org/officeDocument/2006/math">
                    <m:r>
                      <a:rPr lang="en-US" altLang="zh-CN" i="1">
                        <a:latin typeface="Cambria Math" panose="02040503050406030204" pitchFamily="18" charset="0"/>
                        <a:ea typeface="等线" panose="02010600030101010101" pitchFamily="2" charset="-122"/>
                        <a:cs typeface="Times New Roman" panose="02020603050405020304" pitchFamily="18" charset="0"/>
                      </a:rPr>
                      <m:t>𝑚</m:t>
                    </m:r>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依然在合法的像素空间</a:t>
                </a:r>
                <a:r>
                  <a:rPr lang="en-US" altLang="zh-CN" dirty="0">
                    <a:latin typeface="Times New Roman" panose="02020603050405020304" pitchFamily="18" charset="0"/>
                    <a:ea typeface="楷体" panose="02010609060101010101" pitchFamily="49" charset="-122"/>
                    <a:cs typeface="Times New Roman" panose="02020603050405020304" pitchFamily="18" charset="0"/>
                  </a:rPr>
                  <a:t>[0,1]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中</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p:txBody>
          </p:sp>
        </mc:Choice>
        <mc:Fallback>
          <p:sp>
            <p:nvSpPr>
              <p:cNvPr id="8" name="矩形 7">
                <a:extLst>
                  <a:ext uri="{FF2B5EF4-FFF2-40B4-BE49-F238E27FC236}">
                    <a16:creationId xmlns:a16="http://schemas.microsoft.com/office/drawing/2014/main" id="{7375C681-DB5E-48C7-B148-CF3AEB7389D3}"/>
                  </a:ext>
                </a:extLst>
              </p:cNvPr>
              <p:cNvSpPr>
                <a:spLocks noRot="1" noChangeAspect="1" noMove="1" noResize="1" noEditPoints="1" noAdjustHandles="1" noChangeArrowheads="1" noChangeShapeType="1" noTextEdit="1"/>
              </p:cNvSpPr>
              <p:nvPr/>
            </p:nvSpPr>
            <p:spPr>
              <a:xfrm>
                <a:off x="779914" y="1454332"/>
                <a:ext cx="11136922" cy="4580613"/>
              </a:xfrm>
              <a:prstGeom prst="rect">
                <a:avLst/>
              </a:prstGeom>
              <a:blipFill>
                <a:blip r:embed="rId3"/>
                <a:stretch>
                  <a:fillRect l="-493" r="-438" b="-13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061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攻击人工智能模型：对抗样本生成（</a:t>
              </a:r>
              <a:r>
                <a:rPr lang="en-US" altLang="zh-CN"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L-BFGS</a:t>
              </a: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FGSM</a:t>
              </a: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C9CD2928-7A92-463A-9DA9-BD3EEFCAEADF}"/>
                  </a:ext>
                </a:extLst>
              </p:cNvPr>
              <p:cNvSpPr/>
              <p:nvPr/>
            </p:nvSpPr>
            <p:spPr>
              <a:xfrm>
                <a:off x="725549" y="1625328"/>
                <a:ext cx="11114444" cy="4211409"/>
              </a:xfrm>
              <a:prstGeom prst="rect">
                <a:avLst/>
              </a:prstGeom>
            </p:spPr>
            <p:txBody>
              <a:bodyPr wrap="square">
                <a:spAutoFit/>
              </a:bodyPr>
              <a:lstStyle/>
              <a:p>
                <a:pPr indent="266700" algn="just">
                  <a:lnSpc>
                    <a:spcPct val="150000"/>
                  </a:lnSpc>
                  <a:spcAft>
                    <a:spcPts val="0"/>
                  </a:spcAft>
                </a:pP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可将如上优化问题转换为如下式子并通过</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L-BFGS</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算法予以求解：</a:t>
                </a:r>
              </a:p>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𝑀𝑖𝑛𝑖𝑚𝑖𝑧𝑒</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𝑐</m:t>
                      </m:r>
                      <m:d>
                        <m:dPr>
                          <m:begChr m:val="|"/>
                          <m:endChr m:val="|"/>
                          <m:ctrlPr>
                            <a:rPr lang="zh-CN"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𝛿</m:t>
                          </m:r>
                        </m:e>
                      </m:d>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ℒ</m:t>
                          </m:r>
                        </m:e>
                        <m:sub>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𝐶𝐸</m:t>
                          </m:r>
                        </m:sub>
                      </m:sSub>
                      <m:d>
                        <m:dPr>
                          <m:ctrlPr>
                            <a:rPr lang="zh-CN"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𝛿</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𝑦</m:t>
                              </m:r>
                            </m:e>
                            <m:sup>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sup>
                          </m:sSup>
                        </m:e>
                      </m:d>
                    </m:oMath>
                  </m:oMathPara>
                </a14:m>
                <a:endParaRPr lang="zh-CN" altLang="zh-CN" sz="1600" kern="100" dirty="0">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𝑠</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 </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𝛿</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0,1</m:t>
                              </m:r>
                            </m:e>
                          </m:d>
                        </m:e>
                        <m:sup>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𝑚</m:t>
                          </m:r>
                        </m:sup>
                      </m:sSup>
                    </m:oMath>
                  </m:oMathPara>
                </a14:m>
                <a:endParaRPr lang="zh-CN" altLang="zh-CN" sz="1600" kern="100" dirty="0">
                  <a:latin typeface="Times New Roman" panose="02020603050405020304" pitchFamily="18" charset="0"/>
                  <a:ea typeface="楷体" panose="02010609060101010101" pitchFamily="49" charset="-122"/>
                  <a:cs typeface="Times New Roman" panose="02020603050405020304" pitchFamily="18" charset="0"/>
                </a:endParaRPr>
              </a:p>
              <a:p>
                <a:pPr indent="266700" algn="just">
                  <a:lnSpc>
                    <a:spcPct val="150000"/>
                  </a:lnSpc>
                  <a:spcAft>
                    <a:spcPts val="0"/>
                  </a:spcAft>
                </a:pP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其中</a:t>
                </a:r>
                <a14:m>
                  <m:oMath xmlns:m="http://schemas.openxmlformats.org/officeDocument/2006/math">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ℒ</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𝐶𝐸</m:t>
                        </m:r>
                      </m:sub>
                    </m:sSub>
                    <m:d>
                      <m:d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r>
                          <a:rPr lang="en-US" altLang="zh-CN" sz="1600" i="1">
                            <a:solidFill>
                              <a:srgbClr val="000000"/>
                            </a:solidFill>
                            <a:latin typeface="Cambria Math" panose="02040503050406030204" pitchFamily="18" charset="0"/>
                            <a:ea typeface="楷体_GB2312"/>
                            <a:cs typeface="Times New Roman" panose="02020603050405020304" pitchFamily="18" charset="0"/>
                          </a:rPr>
                          <m:t>+</m:t>
                        </m:r>
                        <m:r>
                          <a:rPr lang="en-US" altLang="zh-CN" sz="1600" i="1">
                            <a:solidFill>
                              <a:srgbClr val="000000"/>
                            </a:solidFill>
                            <a:latin typeface="Cambria Math" panose="02040503050406030204" pitchFamily="18" charset="0"/>
                            <a:ea typeface="楷体_GB2312"/>
                            <a:cs typeface="Times New Roman" panose="02020603050405020304" pitchFamily="18" charset="0"/>
                          </a:rPr>
                          <m:t>𝛿</m:t>
                        </m:r>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p>
                          <m:s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𝑦</m:t>
                            </m:r>
                          </m:e>
                          <m: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up>
                        </m:sSup>
                      </m:e>
                    </m:d>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表示输入为</a:t>
                </a:r>
                <a14:m>
                  <m:oMath xmlns:m="http://schemas.openxmlformats.org/officeDocument/2006/math">
                    <m:sSup>
                      <m:s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e>
                      <m: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up>
                    </m:s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r>
                      <a:rPr lang="en-US" altLang="zh-CN" sz="1600" i="1">
                        <a:solidFill>
                          <a:srgbClr val="000000"/>
                        </a:solidFill>
                        <a:latin typeface="Cambria Math" panose="02040503050406030204" pitchFamily="18" charset="0"/>
                        <a:ea typeface="楷体_GB2312"/>
                        <a:cs typeface="Times New Roman" panose="02020603050405020304" pitchFamily="18" charset="0"/>
                      </a:rPr>
                      <m:t>+</m:t>
                    </m:r>
                    <m:r>
                      <a:rPr lang="en-US" altLang="zh-CN" sz="1600" i="1">
                        <a:solidFill>
                          <a:srgbClr val="000000"/>
                        </a:solidFill>
                        <a:latin typeface="Cambria Math" panose="02040503050406030204" pitchFamily="18" charset="0"/>
                        <a:ea typeface="楷体_GB2312"/>
                        <a:cs typeface="Times New Roman" panose="02020603050405020304" pitchFamily="18" charset="0"/>
                      </a:rPr>
                      <m:t>𝛿</m:t>
                    </m:r>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，标签为</a:t>
                </a:r>
                <a14:m>
                  <m:oMath xmlns:m="http://schemas.openxmlformats.org/officeDocument/2006/math">
                    <m:sSup>
                      <m:s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𝑦</m:t>
                        </m:r>
                      </m:e>
                      <m: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up>
                    </m:sSup>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的针对分类模型</a:t>
                </a:r>
                <a14:m>
                  <m:oMath xmlns:m="http://schemas.openxmlformats.org/officeDocument/2006/math">
                    <m:r>
                      <a:rPr lang="en-US" altLang="zh-CN" sz="1600" i="1">
                        <a:solidFill>
                          <a:srgbClr val="000000"/>
                        </a:solidFill>
                        <a:latin typeface="Cambria Math" panose="02040503050406030204" pitchFamily="18" charset="0"/>
                        <a:ea typeface="楷体_GB2312"/>
                        <a:cs typeface="Times New Roman" panose="02020603050405020304" pitchFamily="18" charset="0"/>
                      </a:rPr>
                      <m:t>𝑓</m:t>
                    </m:r>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的交叉熵（</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Cross Entropy, CE</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）损失函数，</a:t>
                </a:r>
                <a14:m>
                  <m:oMath xmlns:m="http://schemas.openxmlformats.org/officeDocument/2006/math">
                    <m:r>
                      <a:rPr lang="en-US" altLang="zh-CN" sz="1600" i="1">
                        <a:solidFill>
                          <a:srgbClr val="000000"/>
                        </a:solidFill>
                        <a:latin typeface="Cambria Math" panose="02040503050406030204" pitchFamily="18" charset="0"/>
                        <a:ea typeface="楷体_GB2312"/>
                        <a:cs typeface="Times New Roman" panose="02020603050405020304" pitchFamily="18" charset="0"/>
                      </a:rPr>
                      <m:t>𝑐</m:t>
                    </m:r>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为执行线搜索找到的一个最小值。一旦优化求解完毕，人工智能模型就会将对抗样本</a:t>
                </a:r>
                <a14:m>
                  <m:oMath xmlns:m="http://schemas.openxmlformats.org/officeDocument/2006/math">
                    <m:sSup>
                      <m:s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e>
                      <m: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up>
                    </m:s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r>
                      <a:rPr lang="en-US" altLang="zh-CN" sz="1600" i="1">
                        <a:solidFill>
                          <a:srgbClr val="000000"/>
                        </a:solidFill>
                        <a:latin typeface="Cambria Math" panose="02040503050406030204" pitchFamily="18" charset="0"/>
                        <a:ea typeface="楷体_GB2312"/>
                        <a:cs typeface="Times New Roman" panose="02020603050405020304" pitchFamily="18" charset="0"/>
                      </a:rPr>
                      <m:t>+</m:t>
                    </m:r>
                    <m:r>
                      <a:rPr lang="en-US" altLang="zh-CN" sz="1600" i="1">
                        <a:solidFill>
                          <a:srgbClr val="000000"/>
                        </a:solidFill>
                        <a:latin typeface="Cambria Math" panose="02040503050406030204" pitchFamily="18" charset="0"/>
                        <a:ea typeface="楷体_GB2312"/>
                        <a:cs typeface="Times New Roman" panose="02020603050405020304" pitchFamily="18" charset="0"/>
                      </a:rPr>
                      <m:t>𝛿</m:t>
                    </m:r>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错误地识别为非真实类别</a:t>
                </a:r>
                <a14:m>
                  <m:oMath xmlns:m="http://schemas.openxmlformats.org/officeDocument/2006/math">
                    <m:sSup>
                      <m:s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𝑦</m:t>
                        </m:r>
                      </m:e>
                      <m: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up>
                    </m:sSup>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。然而这种基于优化的对抗样本制作方法求解复杂度较高，因此随后</a:t>
                </a:r>
                <a:r>
                  <a:rPr lang="en-US"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[Goodfellow 2014]</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提出了名为快速梯度符号法（</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Fast Gradient Sign Method</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FGSM</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）的攻击方法，该方法可以直接利用模型的梯度信息制作对抗样本，对抗样本</a:t>
                </a:r>
                <a14:m>
                  <m:oMath xmlns:m="http://schemas.openxmlformats.org/officeDocument/2006/math">
                    <m:sSup>
                      <m:s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e>
                      <m: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up>
                    </m:sSup>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的制作方法如下：</a:t>
                </a:r>
              </a:p>
              <a:p>
                <a:pPr indent="266700" algn="just">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𝛿</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𝜂</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𝑠𝑖𝑔𝑛</m:t>
                      </m:r>
                      <m:d>
                        <m:dPr>
                          <m:ctrlPr>
                            <a:rPr lang="zh-CN"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600"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sub>
                          </m:sSub>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e>
                          </m:d>
                        </m:e>
                      </m:d>
                    </m:oMath>
                  </m:oMathPara>
                </a14:m>
                <a:endParaRPr lang="zh-CN" altLang="zh-CN" sz="1600" kern="1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其中</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600">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600" i="1">
                            <a:latin typeface="Cambria Math" panose="02040503050406030204" pitchFamily="18" charset="0"/>
                            <a:ea typeface="等线" panose="02010600030101010101" pitchFamily="2" charset="-122"/>
                            <a:cs typeface="Times New Roman" panose="02020603050405020304" pitchFamily="18" charset="0"/>
                          </a:rPr>
                          <m:t>𝑥</m:t>
                        </m:r>
                      </m:sub>
                    </m:sSub>
                    <m:r>
                      <a:rPr lang="en-US" altLang="zh-CN" sz="1600" i="1">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等线" panose="02010600030101010101" pitchFamily="2" charset="-122"/>
                            <a:cs typeface="Times New Roman" panose="02020603050405020304" pitchFamily="18" charset="0"/>
                          </a:rPr>
                          <m:t>𝑥</m:t>
                        </m:r>
                      </m:e>
                    </m:d>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表示损失函数的反向梯度，</a:t>
                </a:r>
                <a14:m>
                  <m:oMath xmlns:m="http://schemas.openxmlformats.org/officeDocument/2006/math">
                    <m:r>
                      <a:rPr lang="en-US" altLang="zh-CN" sz="1600" i="1">
                        <a:latin typeface="Cambria Math" panose="02040503050406030204" pitchFamily="18" charset="0"/>
                        <a:ea typeface="等线" panose="02010600030101010101" pitchFamily="2" charset="-122"/>
                        <a:cs typeface="Times New Roman" panose="02020603050405020304" pitchFamily="18" charset="0"/>
                      </a:rPr>
                      <m:t>𝑠𝑖𝑔𝑛</m:t>
                    </m:r>
                    <m:d>
                      <m:d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等线" panose="02010600030101010101" pitchFamily="2" charset="-122"/>
                            <a:cs typeface="Times New Roman" panose="02020603050405020304" pitchFamily="18" charset="0"/>
                          </a:rPr>
                          <m:t>∙</m:t>
                        </m:r>
                      </m:e>
                    </m:d>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表示符号函数，当输入值大于</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0</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时返回</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，当输入值小于</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0</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时返回</a:t>
                </a:r>
                <a14:m>
                  <m:oMath xmlns:m="http://schemas.openxmlformats.org/officeDocument/2006/math">
                    <m:r>
                      <a:rPr lang="en-US" altLang="zh-CN" sz="1600" i="1">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
                      <a:rPr lang="en-US" altLang="zh-CN" sz="1600" i="1">
                        <a:latin typeface="Cambria Math" panose="02040503050406030204" pitchFamily="18" charset="0"/>
                        <a:ea typeface="等线" panose="02010600030101010101" pitchFamily="2" charset="-122"/>
                        <a:cs typeface="Times New Roman" panose="02020603050405020304" pitchFamily="18" charset="0"/>
                      </a:rPr>
                      <m:t>𝜂</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表示学习率或者步长，</a:t>
                </a:r>
                <a14:m>
                  <m:oMath xmlns:m="http://schemas.openxmlformats.org/officeDocument/2006/math">
                    <m:r>
                      <a:rPr lang="en-US" altLang="zh-CN" sz="1600" i="1">
                        <a:latin typeface="Cambria Math" panose="02040503050406030204" pitchFamily="18" charset="0"/>
                        <a:ea typeface="等线" panose="02010600030101010101" pitchFamily="2" charset="-122"/>
                        <a:cs typeface="Times New Roman" panose="02020603050405020304" pitchFamily="18" charset="0"/>
                      </a:rPr>
                      <m:t>+</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表示梯度上升。该优化式子的核心思想就是希望生成的对抗噪声</a:t>
                </a:r>
                <a14:m>
                  <m:oMath xmlns:m="http://schemas.openxmlformats.org/officeDocument/2006/math">
                    <m:r>
                      <a:rPr lang="en-US" altLang="zh-CN" sz="1600" i="1">
                        <a:latin typeface="Cambria Math" panose="02040503050406030204" pitchFamily="18" charset="0"/>
                        <a:ea typeface="等线" panose="02010600030101010101" pitchFamily="2" charset="-122"/>
                        <a:cs typeface="Times New Roman" panose="02020603050405020304" pitchFamily="18" charset="0"/>
                      </a:rPr>
                      <m:t>𝛿</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能使原图</a:t>
                </a:r>
                <a14:m>
                  <m:oMath xmlns:m="http://schemas.openxmlformats.org/officeDocument/2006/math">
                    <m:r>
                      <a:rPr lang="en-US" altLang="zh-CN" sz="1600" i="1">
                        <a:latin typeface="Cambria Math" panose="02040503050406030204" pitchFamily="18" charset="0"/>
                        <a:ea typeface="等线" panose="02010600030101010101" pitchFamily="2" charset="-122"/>
                        <a:cs typeface="Times New Roman" panose="02020603050405020304" pitchFamily="18" charset="0"/>
                      </a:rPr>
                      <m:t>𝑥</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沿着最大化损失函数的梯度方向</a:t>
                </a:r>
                <a14:m>
                  <m:oMath xmlns:m="http://schemas.openxmlformats.org/officeDocument/2006/math">
                    <m:r>
                      <a:rPr lang="en-US" altLang="zh-CN" sz="1600" i="1">
                        <a:latin typeface="Cambria Math" panose="02040503050406030204" pitchFamily="18" charset="0"/>
                        <a:ea typeface="等线" panose="02010600030101010101" pitchFamily="2" charset="-122"/>
                        <a:cs typeface="Times New Roman" panose="02020603050405020304" pitchFamily="18" charset="0"/>
                      </a:rPr>
                      <m:t>𝑠𝑖𝑔𝑛</m:t>
                    </m:r>
                    <m:d>
                      <m:d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600">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600" i="1">
                                <a:latin typeface="Cambria Math" panose="02040503050406030204" pitchFamily="18" charset="0"/>
                                <a:ea typeface="等线" panose="02010600030101010101" pitchFamily="2" charset="-122"/>
                                <a:cs typeface="Times New Roman" panose="02020603050405020304" pitchFamily="18" charset="0"/>
                              </a:rPr>
                              <m:t>𝑥</m:t>
                            </m:r>
                          </m:sub>
                        </m:sSub>
                        <m:r>
                          <a:rPr lang="en-US" altLang="zh-CN" sz="1600" i="1">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ea typeface="等线" panose="02010600030101010101" pitchFamily="2" charset="-122"/>
                                <a:cs typeface="Times New Roman" panose="02020603050405020304" pitchFamily="18" charset="0"/>
                              </a:rPr>
                              <m:t>𝑥</m:t>
                            </m:r>
                          </m:e>
                        </m:d>
                      </m:e>
                    </m:d>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走</a:t>
                </a:r>
                <a14:m>
                  <m:oMath xmlns:m="http://schemas.openxmlformats.org/officeDocument/2006/math">
                    <m:r>
                      <a:rPr lang="en-US" altLang="zh-CN" sz="1600" i="1">
                        <a:latin typeface="Cambria Math" panose="02040503050406030204" pitchFamily="18" charset="0"/>
                        <a:ea typeface="等线" panose="02010600030101010101" pitchFamily="2" charset="-122"/>
                        <a:cs typeface="Times New Roman" panose="02020603050405020304" pitchFamily="18" charset="0"/>
                      </a:rPr>
                      <m:t>𝜂</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步长。</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2" name="矩形 1">
                <a:extLst>
                  <a:ext uri="{FF2B5EF4-FFF2-40B4-BE49-F238E27FC236}">
                    <a16:creationId xmlns:a16="http://schemas.microsoft.com/office/drawing/2014/main" id="{C9CD2928-7A92-463A-9DA9-BD3EEFCAEADF}"/>
                  </a:ext>
                </a:extLst>
              </p:cNvPr>
              <p:cNvSpPr>
                <a:spLocks noRot="1" noChangeAspect="1" noMove="1" noResize="1" noEditPoints="1" noAdjustHandles="1" noChangeArrowheads="1" noChangeShapeType="1" noTextEdit="1"/>
              </p:cNvSpPr>
              <p:nvPr/>
            </p:nvSpPr>
            <p:spPr>
              <a:xfrm>
                <a:off x="725549" y="1625328"/>
                <a:ext cx="11114444" cy="4211409"/>
              </a:xfrm>
              <a:prstGeom prst="rect">
                <a:avLst/>
              </a:prstGeom>
              <a:blipFill>
                <a:blip r:embed="rId3"/>
                <a:stretch>
                  <a:fillRect l="-274" r="-329" b="-4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497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攻击人工智能模型：对抗样本生成（</a:t>
              </a:r>
              <a:r>
                <a:rPr lang="en-US" altLang="zh-CN"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PGD</a:t>
              </a: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3F682E46-CF4F-4553-8067-DE2810425E59}"/>
                  </a:ext>
                </a:extLst>
              </p:cNvPr>
              <p:cNvSpPr/>
              <p:nvPr/>
            </p:nvSpPr>
            <p:spPr>
              <a:xfrm>
                <a:off x="1570892" y="1763043"/>
                <a:ext cx="9144000" cy="3573542"/>
              </a:xfrm>
              <a:prstGeom prst="rect">
                <a:avLst/>
              </a:prstGeom>
            </p:spPr>
            <p:txBody>
              <a:bodyPr wrap="square">
                <a:spAutoFit/>
              </a:bodyPr>
              <a:lstStyle/>
              <a:p>
                <a:pPr indent="266700" algn="just">
                  <a:lnSpc>
                    <a:spcPct val="150000"/>
                  </a:lnSpc>
                  <a:spcAft>
                    <a:spcPts val="0"/>
                  </a:spcAft>
                </a:pPr>
                <a:r>
                  <a:rPr lang="en-US" altLang="zh-CN" dirty="0">
                    <a:solidFill>
                      <a:srgbClr val="000000"/>
                    </a:solidFill>
                    <a:latin typeface="Times New Roman" panose="02020603050405020304" pitchFamily="18" charset="0"/>
                    <a:ea typeface="楷体_GB2312"/>
                    <a:cs typeface="Times New Roman" panose="02020603050405020304" pitchFamily="18" charset="0"/>
                  </a:rPr>
                  <a:t>FGSM</a:t>
                </a:r>
                <a:r>
                  <a:rPr lang="zh-CN" altLang="zh-CN" dirty="0">
                    <a:solidFill>
                      <a:srgbClr val="000000"/>
                    </a:solidFill>
                    <a:latin typeface="Times New Roman" panose="02020603050405020304" pitchFamily="18" charset="0"/>
                    <a:ea typeface="楷体_GB2312"/>
                    <a:cs typeface="Times New Roman" panose="02020603050405020304" pitchFamily="18" charset="0"/>
                  </a:rPr>
                  <a:t>虽然计算很快，但由于只迭代一步，因此往往没法找到最优的对抗样本，随后</a:t>
                </a:r>
                <a:r>
                  <a:rPr lang="en-US" altLang="zh-CN" dirty="0">
                    <a:solidFill>
                      <a:srgbClr val="222222"/>
                    </a:solidFill>
                    <a:latin typeface="Times New Roman" panose="02020603050405020304" pitchFamily="18" charset="0"/>
                    <a:ea typeface="楷体_GB2312"/>
                    <a:cs typeface="Times New Roman" panose="02020603050405020304" pitchFamily="18" charset="0"/>
                  </a:rPr>
                  <a:t>[</a:t>
                </a:r>
                <a:r>
                  <a:rPr lang="en-US" altLang="zh-CN" dirty="0" err="1">
                    <a:solidFill>
                      <a:srgbClr val="222222"/>
                    </a:solidFill>
                    <a:latin typeface="Times New Roman" panose="02020603050405020304" pitchFamily="18" charset="0"/>
                    <a:ea typeface="楷体_GB2312"/>
                    <a:cs typeface="Times New Roman" panose="02020603050405020304" pitchFamily="18" charset="0"/>
                  </a:rPr>
                  <a:t>Madry</a:t>
                </a:r>
                <a:r>
                  <a:rPr lang="en-US" altLang="zh-CN" dirty="0">
                    <a:solidFill>
                      <a:srgbClr val="222222"/>
                    </a:solidFill>
                    <a:latin typeface="Times New Roman" panose="02020603050405020304" pitchFamily="18" charset="0"/>
                    <a:ea typeface="楷体_GB2312"/>
                    <a:cs typeface="Times New Roman" panose="02020603050405020304" pitchFamily="18" charset="0"/>
                  </a:rPr>
                  <a:t> 2017]</a:t>
                </a:r>
                <a:r>
                  <a:rPr lang="zh-CN" altLang="zh-CN" dirty="0">
                    <a:solidFill>
                      <a:srgbClr val="000000"/>
                    </a:solidFill>
                    <a:latin typeface="Times New Roman" panose="02020603050405020304" pitchFamily="18" charset="0"/>
                    <a:ea typeface="楷体_GB2312"/>
                    <a:cs typeface="Times New Roman" panose="02020603050405020304" pitchFamily="18" charset="0"/>
                  </a:rPr>
                  <a:t>指出可以将</a:t>
                </a:r>
                <a:r>
                  <a:rPr lang="en-US" altLang="zh-CN" dirty="0">
                    <a:solidFill>
                      <a:srgbClr val="000000"/>
                    </a:solidFill>
                    <a:latin typeface="Times New Roman" panose="02020603050405020304" pitchFamily="18" charset="0"/>
                    <a:ea typeface="楷体_GB2312"/>
                    <a:cs typeface="Times New Roman" panose="02020603050405020304" pitchFamily="18" charset="0"/>
                  </a:rPr>
                  <a:t>FGSM</a:t>
                </a:r>
                <a:r>
                  <a:rPr lang="zh-CN" altLang="zh-CN" dirty="0">
                    <a:solidFill>
                      <a:srgbClr val="000000"/>
                    </a:solidFill>
                    <a:latin typeface="Times New Roman" panose="02020603050405020304" pitchFamily="18" charset="0"/>
                    <a:ea typeface="楷体_GB2312"/>
                    <a:cs typeface="Times New Roman" panose="02020603050405020304" pitchFamily="18" charset="0"/>
                  </a:rPr>
                  <a:t>扩展为迭代</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𝑘</m:t>
                    </m:r>
                  </m:oMath>
                </a14:m>
                <a:r>
                  <a:rPr lang="zh-CN" altLang="zh-CN" dirty="0">
                    <a:solidFill>
                      <a:srgbClr val="000000"/>
                    </a:solidFill>
                    <a:latin typeface="Times New Roman" panose="02020603050405020304" pitchFamily="18" charset="0"/>
                    <a:ea typeface="楷体_GB2312"/>
                    <a:cs typeface="Times New Roman" panose="02020603050405020304" pitchFamily="18" charset="0"/>
                  </a:rPr>
                  <a:t>次的投影梯度法</a:t>
                </a:r>
                <a:r>
                  <a:rPr lang="en-US" altLang="zh-CN" dirty="0">
                    <a:solidFill>
                      <a:srgbClr val="000000"/>
                    </a:solidFill>
                    <a:latin typeface="Times New Roman" panose="02020603050405020304" pitchFamily="18" charset="0"/>
                    <a:ea typeface="楷体_GB2312"/>
                    <a:cs typeface="Times New Roman" panose="02020603050405020304" pitchFamily="18" charset="0"/>
                  </a:rPr>
                  <a:t>(Project Gradient Descent</a:t>
                </a:r>
                <a:r>
                  <a:rPr lang="zh-CN" altLang="zh-CN" dirty="0">
                    <a:solidFill>
                      <a:srgbClr val="000000"/>
                    </a:solidFill>
                    <a:latin typeface="Times New Roman" panose="02020603050405020304" pitchFamily="18" charset="0"/>
                    <a:ea typeface="楷体_GB2312"/>
                    <a:cs typeface="Times New Roman" panose="02020603050405020304" pitchFamily="18" charset="0"/>
                  </a:rPr>
                  <a:t>，</a:t>
                </a:r>
                <a:r>
                  <a:rPr lang="en-US" altLang="zh-CN" dirty="0">
                    <a:solidFill>
                      <a:srgbClr val="000000"/>
                    </a:solidFill>
                    <a:latin typeface="Times New Roman" panose="02020603050405020304" pitchFamily="18" charset="0"/>
                    <a:ea typeface="楷体_GB2312"/>
                    <a:cs typeface="Times New Roman" panose="02020603050405020304" pitchFamily="18" charset="0"/>
                  </a:rPr>
                  <a:t>PGD)</a:t>
                </a:r>
                <a:r>
                  <a:rPr lang="zh-CN" altLang="zh-CN" dirty="0">
                    <a:solidFill>
                      <a:srgbClr val="000000"/>
                    </a:solidFill>
                    <a:latin typeface="Times New Roman" panose="02020603050405020304" pitchFamily="18" charset="0"/>
                    <a:ea typeface="楷体_GB2312"/>
                    <a:cs typeface="Times New Roman" panose="02020603050405020304" pitchFamily="18" charset="0"/>
                  </a:rPr>
                  <a:t>，该方法的迭代式子如下：</a:t>
                </a:r>
              </a:p>
              <a:p>
                <a:pPr indent="266700" algn="just">
                  <a:lnSpc>
                    <a:spcPct val="150000"/>
                  </a:lnSpc>
                  <a:spcAft>
                    <a:spcPts val="0"/>
                  </a:spcAft>
                </a:pPr>
                <a14:m>
                  <m:oMathPara xmlns:m="http://schemas.openxmlformats.org/officeDocument/2006/math">
                    <m:oMathParaPr>
                      <m:jc m:val="centerGroup"/>
                    </m:oMathParaPr>
                    <m:oMath xmlns:m="http://schemas.openxmlformats.org/officeDocument/2006/math">
                      <m:sSubSup>
                        <m:sSubSup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𝑘</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sup>
                      </m:sSubSup>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𝑃𝑟𝑜𝑗</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𝑘</m:t>
                              </m:r>
                            </m:sub>
                            <m:sup>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sup>
                          </m:sSubSup>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𝛼</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𝑠𝑖𝑔𝑛</m:t>
                          </m:r>
                          <m:d>
                            <m:d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e>
                                <m:sub>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sub>
                              </m:sSub>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𝑘</m:t>
                                      </m:r>
                                    </m:sub>
                                    <m:sup>
                                      <m:r>
                                        <a:rPr lang="en-US" altLang="zh-CN" i="1" kern="100">
                                          <a:solidFill>
                                            <a:srgbClr val="000000"/>
                                          </a:solidFill>
                                          <a:latin typeface="Cambria Math" panose="02040503050406030204" pitchFamily="18" charset="0"/>
                                          <a:ea typeface="等线" panose="02010600030101010101" pitchFamily="2" charset="-122"/>
                                          <a:cs typeface="Times New Roman" panose="02020603050405020304" pitchFamily="18" charset="0"/>
                                        </a:rPr>
                                        <m:t>′</m:t>
                                      </m:r>
                                    </m:sup>
                                  </m:sSubSup>
                                </m:e>
                              </m:d>
                            </m:e>
                          </m:d>
                        </m:e>
                      </m:d>
                    </m:oMath>
                  </m:oMathPara>
                </a14:m>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spcAft>
                    <a:spcPts val="0"/>
                  </a:spcAft>
                </a:pPr>
                <a:r>
                  <a:rPr lang="zh-CN" altLang="zh-CN" dirty="0">
                    <a:solidFill>
                      <a:srgbClr val="000000"/>
                    </a:solidFill>
                    <a:latin typeface="Times New Roman" panose="02020603050405020304" pitchFamily="18" charset="0"/>
                    <a:ea typeface="楷体_GB2312"/>
                    <a:cs typeface="Times New Roman" panose="02020603050405020304" pitchFamily="18" charset="0"/>
                  </a:rPr>
                  <a:t>其中迭代的初始状态为</a:t>
                </a:r>
                <a14:m>
                  <m:oMath xmlns:m="http://schemas.openxmlformats.org/officeDocument/2006/math">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i="1">
                            <a:solidFill>
                              <a:srgbClr val="000000"/>
                            </a:solidFill>
                            <a:latin typeface="Cambria Math" panose="02040503050406030204" pitchFamily="18" charset="0"/>
                            <a:ea typeface="楷体_GB2312"/>
                            <a:cs typeface="Times New Roman" panose="02020603050405020304" pitchFamily="18" charset="0"/>
                          </a:rPr>
                          <m:t>0</m:t>
                        </m:r>
                      </m:sub>
                      <m:sup>
                        <m:r>
                          <a:rPr lang="en-US" altLang="zh-CN" i="1">
                            <a:solidFill>
                              <a:srgbClr val="000000"/>
                            </a:solidFill>
                            <a:latin typeface="Cambria Math" panose="02040503050406030204" pitchFamily="18" charset="0"/>
                            <a:ea typeface="楷体_GB2312"/>
                            <a:cs typeface="Times New Roman" panose="02020603050405020304" pitchFamily="18" charset="0"/>
                          </a:rPr>
                          <m:t>′</m:t>
                        </m:r>
                      </m:sup>
                    </m:sSubSup>
                    <m:r>
                      <a:rPr lang="en-US" altLang="zh-CN" i="1">
                        <a:solidFill>
                          <a:srgbClr val="000000"/>
                        </a:solidFill>
                        <a:latin typeface="Cambria Math" panose="02040503050406030204" pitchFamily="18" charset="0"/>
                        <a:ea typeface="楷体_GB2312"/>
                        <a:cs typeface="Times New Roman" panose="02020603050405020304" pitchFamily="18" charset="0"/>
                      </a:rPr>
                      <m:t>=</m:t>
                    </m:r>
                    <m:r>
                      <a:rPr lang="en-US" altLang="zh-CN" i="1">
                        <a:solidFill>
                          <a:srgbClr val="000000"/>
                        </a:solidFill>
                        <a:latin typeface="Cambria Math" panose="02040503050406030204" pitchFamily="18" charset="0"/>
                        <a:ea typeface="楷体_GB2312"/>
                        <a:cs typeface="Times New Roman" panose="02020603050405020304" pitchFamily="18" charset="0"/>
                      </a:rPr>
                      <m:t>𝑥</m:t>
                    </m:r>
                  </m:oMath>
                </a14:m>
                <a:r>
                  <a:rPr lang="zh-CN" altLang="zh-CN" dirty="0">
                    <a:solidFill>
                      <a:srgbClr val="000000"/>
                    </a:solidFill>
                    <a:latin typeface="Times New Roman" panose="02020603050405020304" pitchFamily="18" charset="0"/>
                    <a:ea typeface="楷体_GB2312"/>
                    <a:cs typeface="Times New Roman" panose="02020603050405020304" pitchFamily="18" charset="0"/>
                  </a:rPr>
                  <a:t>，</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𝑘</m:t>
                    </m:r>
                  </m:oMath>
                </a14:m>
                <a:r>
                  <a:rPr lang="zh-CN" altLang="zh-CN" dirty="0">
                    <a:solidFill>
                      <a:srgbClr val="000000"/>
                    </a:solidFill>
                    <a:latin typeface="Times New Roman" panose="02020603050405020304" pitchFamily="18" charset="0"/>
                    <a:ea typeface="楷体_GB2312"/>
                    <a:cs typeface="Times New Roman" panose="02020603050405020304" pitchFamily="18" charset="0"/>
                  </a:rPr>
                  <a:t>表示迭代次数，</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𝑃𝑟𝑜𝑗</m:t>
                    </m:r>
                    <m:d>
                      <m:d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solidFill>
                              <a:srgbClr val="000000"/>
                            </a:solidFill>
                            <a:latin typeface="Cambria Math" panose="02040503050406030204" pitchFamily="18" charset="0"/>
                            <a:ea typeface="楷体_GB2312"/>
                            <a:cs typeface="Times New Roman" panose="02020603050405020304" pitchFamily="18" charset="0"/>
                          </a:rPr>
                          <m:t>∙</m:t>
                        </m:r>
                      </m:e>
                    </m:d>
                  </m:oMath>
                </a14:m>
                <a:r>
                  <a:rPr lang="zh-CN" altLang="zh-CN" dirty="0">
                    <a:solidFill>
                      <a:srgbClr val="000000"/>
                    </a:solidFill>
                    <a:latin typeface="Times New Roman" panose="02020603050405020304" pitchFamily="18" charset="0"/>
                    <a:ea typeface="楷体_GB2312"/>
                    <a:cs typeface="Times New Roman" panose="02020603050405020304" pitchFamily="18" charset="0"/>
                  </a:rPr>
                  <a:t>表示将生成的对抗样本投影到不同的范数空间</a:t>
                </a:r>
                <a:r>
                  <a:rPr lang="en-US" altLang="zh-CN" dirty="0">
                    <a:solidFill>
                      <a:srgbClr val="000000"/>
                    </a:solidFill>
                    <a:latin typeface="Times New Roman" panose="02020603050405020304" pitchFamily="18" charset="0"/>
                    <a:ea typeface="楷体_GB2312"/>
                    <a:cs typeface="Times New Roman" panose="02020603050405020304" pitchFamily="18" charset="0"/>
                  </a:rPr>
                  <a:t>(</a:t>
                </a:r>
                <a14:m>
                  <m:oMath xmlns:m="http://schemas.openxmlformats.org/officeDocument/2006/math">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𝐿</m:t>
                        </m:r>
                      </m:e>
                      <m:sub>
                        <m:r>
                          <a:rPr lang="en-US" altLang="zh-CN" i="1">
                            <a:solidFill>
                              <a:srgbClr val="000000"/>
                            </a:solidFill>
                            <a:latin typeface="Cambria Math" panose="02040503050406030204" pitchFamily="18" charset="0"/>
                            <a:ea typeface="楷体_GB2312"/>
                            <a:cs typeface="Times New Roman" panose="02020603050405020304" pitchFamily="18" charset="0"/>
                          </a:rPr>
                          <m:t>0</m:t>
                        </m:r>
                      </m:sub>
                    </m:sSub>
                    <m:r>
                      <a:rPr lang="en-US" altLang="zh-CN"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𝐿</m:t>
                        </m:r>
                      </m:e>
                      <m:sub>
                        <m:r>
                          <a:rPr lang="en-US" altLang="zh-CN" i="1">
                            <a:solidFill>
                              <a:srgbClr val="000000"/>
                            </a:solidFill>
                            <a:latin typeface="Cambria Math" panose="02040503050406030204" pitchFamily="18" charset="0"/>
                            <a:ea typeface="楷体_GB2312"/>
                            <a:cs typeface="Times New Roman" panose="02020603050405020304" pitchFamily="18" charset="0"/>
                          </a:rPr>
                          <m:t>2</m:t>
                        </m:r>
                      </m:sub>
                    </m:sSub>
                    <m:r>
                      <a:rPr lang="en-US" altLang="zh-CN"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𝐿</m:t>
                        </m:r>
                      </m:e>
                      <m:sub>
                        <m:r>
                          <a:rPr lang="en-US" altLang="zh-CN" i="1">
                            <a:solidFill>
                              <a:srgbClr val="000000"/>
                            </a:solidFill>
                            <a:latin typeface="Cambria Math" panose="02040503050406030204" pitchFamily="18" charset="0"/>
                            <a:ea typeface="楷体_GB2312"/>
                            <a:cs typeface="Times New Roman" panose="02020603050405020304" pitchFamily="18" charset="0"/>
                          </a:rPr>
                          <m:t>∞</m:t>
                        </m:r>
                      </m:sub>
                    </m:sSub>
                  </m:oMath>
                </a14:m>
                <a:r>
                  <a:rPr lang="en-US" altLang="zh-CN" dirty="0">
                    <a:solidFill>
                      <a:srgbClr val="000000"/>
                    </a:solidFill>
                    <a:latin typeface="Times New Roman" panose="02020603050405020304" pitchFamily="18" charset="0"/>
                    <a:ea typeface="楷体_GB2312"/>
                    <a:cs typeface="Times New Roman" panose="02020603050405020304" pitchFamily="18" charset="0"/>
                  </a:rPr>
                  <a:t>)</a:t>
                </a:r>
                <a:r>
                  <a:rPr lang="zh-CN" altLang="zh-CN" dirty="0">
                    <a:solidFill>
                      <a:srgbClr val="000000"/>
                    </a:solidFill>
                    <a:latin typeface="Times New Roman" panose="02020603050405020304" pitchFamily="18" charset="0"/>
                    <a:ea typeface="楷体_GB2312"/>
                    <a:cs typeface="Times New Roman" panose="02020603050405020304" pitchFamily="18" charset="0"/>
                  </a:rPr>
                  <a:t>，比如</a:t>
                </a:r>
                <a14:m>
                  <m:oMath xmlns:m="http://schemas.openxmlformats.org/officeDocument/2006/math">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𝐿</m:t>
                        </m:r>
                      </m:e>
                      <m:sub>
                        <m:r>
                          <a:rPr lang="en-US" altLang="zh-CN" i="1">
                            <a:solidFill>
                              <a:srgbClr val="000000"/>
                            </a:solidFill>
                            <a:latin typeface="Cambria Math" panose="02040503050406030204" pitchFamily="18" charset="0"/>
                            <a:ea typeface="楷体_GB2312"/>
                            <a:cs typeface="Times New Roman" panose="02020603050405020304" pitchFamily="18" charset="0"/>
                          </a:rPr>
                          <m:t>∞</m:t>
                        </m:r>
                      </m:sub>
                    </m:sSub>
                  </m:oMath>
                </a14:m>
                <a:r>
                  <a:rPr lang="zh-CN" altLang="zh-CN" dirty="0">
                    <a:solidFill>
                      <a:srgbClr val="000000"/>
                    </a:solidFill>
                    <a:latin typeface="Times New Roman" panose="02020603050405020304" pitchFamily="18" charset="0"/>
                    <a:ea typeface="楷体_GB2312"/>
                    <a:cs typeface="Times New Roman" panose="02020603050405020304" pitchFamily="18" charset="0"/>
                  </a:rPr>
                  <a:t>范数约束就是指对抗样本</a:t>
                </a:r>
                <a14:m>
                  <m:oMath xmlns:m="http://schemas.openxmlformats.org/officeDocument/2006/math">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i="1">
                            <a:solidFill>
                              <a:srgbClr val="000000"/>
                            </a:solidFill>
                            <a:latin typeface="Cambria Math" panose="02040503050406030204" pitchFamily="18" charset="0"/>
                            <a:ea typeface="楷体_GB2312"/>
                            <a:cs typeface="Times New Roman" panose="02020603050405020304" pitchFamily="18" charset="0"/>
                          </a:rPr>
                          <m:t>𝑘</m:t>
                        </m:r>
                        <m:r>
                          <a:rPr lang="en-US" altLang="zh-CN" i="1">
                            <a:solidFill>
                              <a:srgbClr val="000000"/>
                            </a:solidFill>
                            <a:latin typeface="Cambria Math" panose="02040503050406030204" pitchFamily="18" charset="0"/>
                            <a:ea typeface="楷体_GB2312"/>
                            <a:cs typeface="Times New Roman" panose="02020603050405020304" pitchFamily="18" charset="0"/>
                          </a:rPr>
                          <m:t>+1</m:t>
                        </m:r>
                      </m:sub>
                      <m:sup>
                        <m:r>
                          <a:rPr lang="en-US" altLang="zh-CN" i="1">
                            <a:solidFill>
                              <a:srgbClr val="000000"/>
                            </a:solidFill>
                            <a:latin typeface="Cambria Math" panose="02040503050406030204" pitchFamily="18" charset="0"/>
                            <a:ea typeface="楷体_GB2312"/>
                            <a:cs typeface="Times New Roman" panose="02020603050405020304" pitchFamily="18" charset="0"/>
                          </a:rPr>
                          <m:t>′</m:t>
                        </m:r>
                      </m:sup>
                    </m:sSubSup>
                  </m:oMath>
                </a14:m>
                <a:r>
                  <a:rPr lang="zh-CN" altLang="zh-CN" dirty="0">
                    <a:solidFill>
                      <a:srgbClr val="000000"/>
                    </a:solidFill>
                    <a:latin typeface="Times New Roman" panose="02020603050405020304" pitchFamily="18" charset="0"/>
                    <a:ea typeface="楷体_GB2312"/>
                    <a:cs typeface="Times New Roman" panose="02020603050405020304" pitchFamily="18" charset="0"/>
                  </a:rPr>
                  <a:t>中每个像素相比于原图</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𝑥</m:t>
                    </m:r>
                  </m:oMath>
                </a14:m>
                <a:r>
                  <a:rPr lang="zh-CN" altLang="zh-CN" dirty="0">
                    <a:solidFill>
                      <a:srgbClr val="000000"/>
                    </a:solidFill>
                    <a:latin typeface="Times New Roman" panose="02020603050405020304" pitchFamily="18" charset="0"/>
                    <a:ea typeface="楷体_GB2312"/>
                    <a:cs typeface="Times New Roman" panose="02020603050405020304" pitchFamily="18" charset="0"/>
                  </a:rPr>
                  <a:t>的像素变化最大值不能超过某个阈值。</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𝛼</m:t>
                    </m:r>
                  </m:oMath>
                </a14:m>
                <a:r>
                  <a:rPr lang="zh-CN" altLang="zh-CN" dirty="0">
                    <a:solidFill>
                      <a:srgbClr val="000000"/>
                    </a:solidFill>
                    <a:latin typeface="Times New Roman" panose="02020603050405020304" pitchFamily="18" charset="0"/>
                    <a:ea typeface="楷体_GB2312"/>
                    <a:cs typeface="Times New Roman" panose="02020603050405020304" pitchFamily="18" charset="0"/>
                  </a:rPr>
                  <a:t>表示学习率或者步长，它通常比</a:t>
                </a:r>
                <a:r>
                  <a:rPr lang="en-US" altLang="zh-CN" dirty="0">
                    <a:solidFill>
                      <a:srgbClr val="000000"/>
                    </a:solidFill>
                    <a:latin typeface="Times New Roman" panose="02020603050405020304" pitchFamily="18" charset="0"/>
                    <a:ea typeface="楷体_GB2312"/>
                    <a:cs typeface="Times New Roman" panose="02020603050405020304" pitchFamily="18" charset="0"/>
                  </a:rPr>
                  <a:t>FGSM</a:t>
                </a:r>
                <a:r>
                  <a:rPr lang="zh-CN" altLang="zh-CN" dirty="0">
                    <a:solidFill>
                      <a:srgbClr val="000000"/>
                    </a:solidFill>
                    <a:latin typeface="Times New Roman" panose="02020603050405020304" pitchFamily="18" charset="0"/>
                    <a:ea typeface="楷体_GB2312"/>
                    <a:cs typeface="Times New Roman" panose="02020603050405020304" pitchFamily="18" charset="0"/>
                  </a:rPr>
                  <a:t>中的步长</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𝜂</m:t>
                    </m:r>
                  </m:oMath>
                </a14:m>
                <a:r>
                  <a:rPr lang="zh-CN" altLang="zh-CN" dirty="0">
                    <a:solidFill>
                      <a:srgbClr val="000000"/>
                    </a:solidFill>
                    <a:latin typeface="Times New Roman" panose="02020603050405020304" pitchFamily="18" charset="0"/>
                    <a:ea typeface="楷体_GB2312"/>
                    <a:cs typeface="Times New Roman" panose="02020603050405020304" pitchFamily="18" charset="0"/>
                  </a:rPr>
                  <a:t>小。值得一提的是由于</a:t>
                </a:r>
                <a:r>
                  <a:rPr lang="en-US" altLang="zh-CN" dirty="0">
                    <a:solidFill>
                      <a:srgbClr val="000000"/>
                    </a:solidFill>
                    <a:latin typeface="Times New Roman" panose="02020603050405020304" pitchFamily="18" charset="0"/>
                    <a:ea typeface="楷体_GB2312"/>
                    <a:cs typeface="Times New Roman" panose="02020603050405020304" pitchFamily="18" charset="0"/>
                  </a:rPr>
                  <a:t>PGD</a:t>
                </a:r>
                <a:r>
                  <a:rPr lang="zh-CN" altLang="zh-CN" dirty="0">
                    <a:solidFill>
                      <a:srgbClr val="000000"/>
                    </a:solidFill>
                    <a:latin typeface="Times New Roman" panose="02020603050405020304" pitchFamily="18" charset="0"/>
                    <a:ea typeface="楷体_GB2312"/>
                    <a:cs typeface="Times New Roman" panose="02020603050405020304" pitchFamily="18" charset="0"/>
                  </a:rPr>
                  <a:t>算法的有效性，其至今都是对抗样本社区常用的评估基线。</a:t>
                </a:r>
              </a:p>
            </p:txBody>
          </p:sp>
        </mc:Choice>
        <mc:Fallback>
          <p:sp>
            <p:nvSpPr>
              <p:cNvPr id="7" name="矩形 6">
                <a:extLst>
                  <a:ext uri="{FF2B5EF4-FFF2-40B4-BE49-F238E27FC236}">
                    <a16:creationId xmlns:a16="http://schemas.microsoft.com/office/drawing/2014/main" id="{3F682E46-CF4F-4553-8067-DE2810425E59}"/>
                  </a:ext>
                </a:extLst>
              </p:cNvPr>
              <p:cNvSpPr>
                <a:spLocks noRot="1" noChangeAspect="1" noMove="1" noResize="1" noEditPoints="1" noAdjustHandles="1" noChangeArrowheads="1" noChangeShapeType="1" noTextEdit="1"/>
              </p:cNvSpPr>
              <p:nvPr/>
            </p:nvSpPr>
            <p:spPr>
              <a:xfrm>
                <a:off x="1570892" y="1763043"/>
                <a:ext cx="9144000" cy="3573542"/>
              </a:xfrm>
              <a:prstGeom prst="rect">
                <a:avLst/>
              </a:prstGeom>
              <a:blipFill>
                <a:blip r:embed="rId3"/>
                <a:stretch>
                  <a:fillRect l="-600" r="-533" b="-18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9258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攻击人工智能模型：从白盒攻击到黑盒攻击</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p:pic>
        <p:nvPicPr>
          <p:cNvPr id="2" name="图片 1">
            <a:extLst>
              <a:ext uri="{FF2B5EF4-FFF2-40B4-BE49-F238E27FC236}">
                <a16:creationId xmlns:a16="http://schemas.microsoft.com/office/drawing/2014/main" id="{0772C670-10C5-4CFC-9198-AA1B597B3B3E}"/>
              </a:ext>
            </a:extLst>
          </p:cNvPr>
          <p:cNvPicPr>
            <a:picLocks noChangeAspect="1"/>
          </p:cNvPicPr>
          <p:nvPr/>
        </p:nvPicPr>
        <p:blipFill>
          <a:blip r:embed="rId3"/>
          <a:stretch>
            <a:fillRect/>
          </a:stretch>
        </p:blipFill>
        <p:spPr>
          <a:xfrm>
            <a:off x="6996333" y="2488624"/>
            <a:ext cx="4869984" cy="2857100"/>
          </a:xfrm>
          <a:prstGeom prst="rect">
            <a:avLst/>
          </a:prstGeom>
        </p:spPr>
      </p:pic>
      <p:sp>
        <p:nvSpPr>
          <p:cNvPr id="8" name="矩形 7">
            <a:extLst>
              <a:ext uri="{FF2B5EF4-FFF2-40B4-BE49-F238E27FC236}">
                <a16:creationId xmlns:a16="http://schemas.microsoft.com/office/drawing/2014/main" id="{B08CC148-A79F-4FD9-B221-123E7537C154}"/>
              </a:ext>
            </a:extLst>
          </p:cNvPr>
          <p:cNvSpPr/>
          <p:nvPr/>
        </p:nvSpPr>
        <p:spPr>
          <a:xfrm>
            <a:off x="186771" y="1919965"/>
            <a:ext cx="6645438" cy="3693319"/>
          </a:xfrm>
          <a:prstGeom prst="rect">
            <a:avLst/>
          </a:prstGeom>
        </p:spPr>
        <p:txBody>
          <a:bodyPr wrap="square">
            <a:spAutoFit/>
          </a:bodyPr>
          <a:lstStyle/>
          <a:p>
            <a:pPr marL="285750" indent="-285750" algn="just">
              <a:buFont typeface="Wingdings" panose="05000000000000000000" pitchFamily="2" charset="2"/>
              <a:buChar char="l"/>
            </a:pPr>
            <a:r>
              <a:rPr lang="zh-CN" altLang="zh-CN" dirty="0">
                <a:latin typeface="Times New Roman" panose="02020603050405020304" pitchFamily="18" charset="0"/>
                <a:ea typeface="楷体" panose="02010609060101010101" pitchFamily="49" charset="-122"/>
                <a:cs typeface="Times New Roman" panose="02020603050405020304" pitchFamily="18" charset="0"/>
              </a:rPr>
              <a:t>上述生成对抗样本的过程需要访问模型梯度信息，这意味着攻击者需要预先知道模型参数，这类方法被称为白盒攻击，如图</a:t>
            </a:r>
            <a:r>
              <a:rPr lang="en-US" altLang="zh-CN" dirty="0">
                <a:latin typeface="Times New Roman" panose="02020603050405020304" pitchFamily="18" charset="0"/>
                <a:ea typeface="楷体" panose="02010609060101010101" pitchFamily="49" charset="-122"/>
                <a:cs typeface="Times New Roman" panose="02020603050405020304" pitchFamily="18" charset="0"/>
              </a:rPr>
              <a:t>8.2(a)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所示。但是在大多数真实世界任务中，攻击者一般无法获得待攻击模型的参数，此时需要绕过模型参数生成对抗样本，这类攻击方法被称为黑盒攻击，如图</a:t>
            </a:r>
            <a:r>
              <a:rPr lang="en-US" altLang="zh-CN" dirty="0">
                <a:latin typeface="Times New Roman" panose="02020603050405020304" pitchFamily="18" charset="0"/>
                <a:ea typeface="楷体" panose="02010609060101010101" pitchFamily="49" charset="-122"/>
                <a:cs typeface="Times New Roman" panose="02020603050405020304" pitchFamily="18" charset="0"/>
              </a:rPr>
              <a:t>8.2(b)</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所示。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buFont typeface="Wingdings" panose="05000000000000000000" pitchFamily="2" charset="2"/>
              <a:buChar char="l"/>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buFont typeface="Wingdings" panose="05000000000000000000" pitchFamily="2" charset="2"/>
              <a:buChar char="l"/>
            </a:pPr>
            <a:r>
              <a:rPr lang="zh-CN" altLang="zh-CN" dirty="0">
                <a:latin typeface="Times New Roman" panose="02020603050405020304" pitchFamily="18" charset="0"/>
                <a:ea typeface="楷体" panose="02010609060101010101" pitchFamily="49" charset="-122"/>
                <a:cs typeface="Times New Roman" panose="02020603050405020304" pitchFamily="18" charset="0"/>
              </a:rPr>
              <a:t>黑盒攻击又可以分为基于迁移性的攻击和基于查询的攻击，前者的思想是尽管攻击者不知道待攻击模型的参数，但可以访问模型的输入和输出，那么攻击者可以自己训练一个替代网络，接着利用可访问梯度的替代模型生成对抗样本，并借助对抗样本在不同模型的迁移性实现对原始模型的攻击，后者的思想是通过访问模型的输入和输出以类似有限差分的数值方法估计梯度并生成对抗样本</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3453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攻击人工智能模型：数据投毒攻击</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p:sp>
        <p:nvSpPr>
          <p:cNvPr id="7" name="矩形 6">
            <a:extLst>
              <a:ext uri="{FF2B5EF4-FFF2-40B4-BE49-F238E27FC236}">
                <a16:creationId xmlns:a16="http://schemas.microsoft.com/office/drawing/2014/main" id="{FC82BC86-0660-426C-AE84-99C139379377}"/>
              </a:ext>
            </a:extLst>
          </p:cNvPr>
          <p:cNvSpPr/>
          <p:nvPr/>
        </p:nvSpPr>
        <p:spPr>
          <a:xfrm>
            <a:off x="318867" y="1454332"/>
            <a:ext cx="7296443" cy="4846904"/>
          </a:xfrm>
          <a:prstGeom prst="rect">
            <a:avLst/>
          </a:prstGeom>
        </p:spPr>
        <p:txBody>
          <a:bodyPr wrap="square">
            <a:spAutoFit/>
          </a:bodyPr>
          <a:lstStyle/>
          <a:p>
            <a:pPr marL="285750" indent="-285750" algn="just">
              <a:lnSpc>
                <a:spcPct val="150000"/>
              </a:lnSpc>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数据投毒攻击一般发生在数据收集阶段，攻击者通过故意向训练数据中插入错误或有害的样本（</a:t>
            </a:r>
            <a:r>
              <a:rPr lang="en-SG" altLang="zh-CN" sz="1600" dirty="0">
                <a:latin typeface="Times New Roman" panose="02020603050405020304" pitchFamily="18" charset="0"/>
                <a:ea typeface="楷体" panose="02010609060101010101" pitchFamily="49" charset="-122"/>
                <a:cs typeface="Times New Roman" panose="02020603050405020304" pitchFamily="18" charset="0"/>
              </a:rPr>
              <a:t>Poisoned Example</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来干扰机器学习模型的训练过程，导致模型的整体性能，或者部分测试样本（例如，属于某个特定类别的样本）上的性能显著下降。例如，垃圾邮件制造者通过大量提交垃圾邮件并将其标记为非垃圾邮件，以此来破坏分类器在垃圾邮件上的分类准确率。</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根据投毒样本标签是否反转，数据投毒攻击可分为标签反转投毒攻击（</a:t>
            </a:r>
            <a:r>
              <a:rPr lang="en-SG" altLang="zh-CN" sz="1600" dirty="0">
                <a:latin typeface="Times New Roman" panose="02020603050405020304" pitchFamily="18" charset="0"/>
                <a:ea typeface="楷体" panose="02010609060101010101" pitchFamily="49" charset="-122"/>
                <a:cs typeface="Times New Roman" panose="02020603050405020304" pitchFamily="18" charset="0"/>
              </a:rPr>
              <a:t>Label-flipping Poisoning Attack</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）与干净样本投毒攻击（</a:t>
            </a:r>
            <a:r>
              <a:rPr lang="en-SG" altLang="zh-CN" sz="1600" dirty="0">
                <a:latin typeface="Times New Roman" panose="02020603050405020304" pitchFamily="18" charset="0"/>
                <a:ea typeface="楷体" panose="02010609060101010101" pitchFamily="49" charset="-122"/>
                <a:cs typeface="Times New Roman" panose="02020603050405020304" pitchFamily="18" charset="0"/>
              </a:rPr>
              <a:t>Clean-label Poisoning Attack</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以标签反转投毒攻击为例，攻击者首先从训练数据集中随机选取一批样本，并将其标签更改为与真实标签不同的分类标签（例如，将垃圾邮件样本的标签更改为非垃圾邮件）。随后，攻击者将有毒数据混入正常训练数据中，得到最终的训练数据集。如果受害者不对获取的训练数据集进行安全检查，在该数据集上训练的机器学习模型将受到投毒数据的影响，模型性能出现异常</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9" name="图片 8">
            <a:extLst>
              <a:ext uri="{FF2B5EF4-FFF2-40B4-BE49-F238E27FC236}">
                <a16:creationId xmlns:a16="http://schemas.microsoft.com/office/drawing/2014/main" id="{9C37CF7A-8AAE-4926-A022-C82789963FAB}"/>
              </a:ext>
            </a:extLst>
          </p:cNvPr>
          <p:cNvPicPr>
            <a:picLocks noChangeAspect="1"/>
          </p:cNvPicPr>
          <p:nvPr/>
        </p:nvPicPr>
        <p:blipFill>
          <a:blip r:embed="rId3"/>
          <a:stretch>
            <a:fillRect/>
          </a:stretch>
        </p:blipFill>
        <p:spPr>
          <a:xfrm>
            <a:off x="7911045" y="2190787"/>
            <a:ext cx="3727467" cy="3282468"/>
          </a:xfrm>
          <a:prstGeom prst="rect">
            <a:avLst/>
          </a:prstGeom>
        </p:spPr>
      </p:pic>
    </p:spTree>
    <p:extLst>
      <p:ext uri="{BB962C8B-B14F-4D97-AF65-F5344CB8AC3E}">
        <p14:creationId xmlns:p14="http://schemas.microsoft.com/office/powerpoint/2010/main" val="21715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攻击人工智能模型：数据投毒攻击</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322829B1-7348-4093-8422-55E28D2B2BDE}"/>
                  </a:ext>
                </a:extLst>
              </p:cNvPr>
              <p:cNvSpPr/>
              <p:nvPr/>
            </p:nvSpPr>
            <p:spPr>
              <a:xfrm>
                <a:off x="351692" y="1254816"/>
                <a:ext cx="11460480" cy="5378011"/>
              </a:xfrm>
              <a:prstGeom prst="rect">
                <a:avLst/>
              </a:prstGeom>
            </p:spPr>
            <p:txBody>
              <a:bodyPr wrap="square">
                <a:spAutoFit/>
              </a:bodyPr>
              <a:lstStyle/>
              <a:p>
                <a:pPr indent="266700" algn="just">
                  <a:lnSpc>
                    <a:spcPct val="150000"/>
                  </a:lnSpc>
                  <a:spcAft>
                    <a:spcPts val="0"/>
                  </a:spcAft>
                </a:pP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以分类模型为例形式化介绍数据投毒攻击过程。给定干净训练数据集</a:t>
                </a:r>
                <a14:m>
                  <m:oMath xmlns:m="http://schemas.openxmlformats.org/officeDocument/2006/math">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clean</m:t>
                        </m:r>
                      </m:sub>
                      <m:sup>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bSup>
                    <m:r>
                      <a:rPr lang="en-US" altLang="zh-CN"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i="1">
                            <a:solidFill>
                              <a:srgbClr val="000000"/>
                            </a:solidFill>
                            <a:latin typeface="Cambria Math" panose="02040503050406030204" pitchFamily="18" charset="0"/>
                            <a:ea typeface="楷体_GB2312"/>
                            <a:cs typeface="Times New Roman" panose="02020603050405020304" pitchFamily="18" charset="0"/>
                          </a:rPr>
                          <m:t>𝑖</m:t>
                        </m:r>
                      </m:sub>
                    </m:sSub>
                    <m:r>
                      <a:rPr lang="en-US" altLang="zh-CN"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𝑦</m:t>
                        </m:r>
                      </m:e>
                      <m:sub>
                        <m:r>
                          <a:rPr lang="en-US" altLang="zh-CN" i="1">
                            <a:solidFill>
                              <a:srgbClr val="000000"/>
                            </a:solidFill>
                            <a:latin typeface="Cambria Math" panose="02040503050406030204" pitchFamily="18" charset="0"/>
                            <a:ea typeface="楷体_GB2312"/>
                            <a:cs typeface="Times New Roman" panose="02020603050405020304" pitchFamily="18" charset="0"/>
                          </a:rPr>
                          <m:t>𝑖</m:t>
                        </m:r>
                      </m:sub>
                    </m:sSub>
                    <m:r>
                      <a:rPr lang="en-US" altLang="zh-CN"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m:t>
                        </m:r>
                      </m:e>
                      <m:sub>
                        <m:r>
                          <a:rPr lang="en-US" altLang="zh-CN" i="1">
                            <a:solidFill>
                              <a:srgbClr val="000000"/>
                            </a:solidFill>
                            <a:latin typeface="Cambria Math" panose="02040503050406030204" pitchFamily="18" charset="0"/>
                            <a:ea typeface="楷体_GB2312"/>
                            <a:cs typeface="Times New Roman" panose="02020603050405020304" pitchFamily="18" charset="0"/>
                          </a:rPr>
                          <m:t>𝑖</m:t>
                        </m:r>
                        <m:r>
                          <a:rPr lang="en-US" altLang="zh-CN" i="1">
                            <a:solidFill>
                              <a:srgbClr val="000000"/>
                            </a:solidFill>
                            <a:latin typeface="Cambria Math" panose="02040503050406030204" pitchFamily="18" charset="0"/>
                            <a:ea typeface="楷体_GB2312"/>
                            <a:cs typeface="Times New Roman" panose="02020603050405020304" pitchFamily="18" charset="0"/>
                          </a:rPr>
                          <m:t>=1</m:t>
                        </m:r>
                      </m:sub>
                      <m:sup>
                        <m:r>
                          <a:rPr lang="en-US" altLang="zh-CN" i="1">
                            <a:solidFill>
                              <a:srgbClr val="000000"/>
                            </a:solidFill>
                            <a:latin typeface="Cambria Math" panose="02040503050406030204" pitchFamily="18" charset="0"/>
                            <a:ea typeface="楷体_GB2312"/>
                            <a:cs typeface="Times New Roman" panose="02020603050405020304" pitchFamily="18" charset="0"/>
                          </a:rPr>
                          <m:t>𝑁</m:t>
                        </m:r>
                      </m:sup>
                    </m:sSubSup>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，干净测试数据集</a:t>
                </a:r>
                <a14:m>
                  <m:oMath xmlns:m="http://schemas.openxmlformats.org/officeDocument/2006/math">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clean</m:t>
                        </m:r>
                      </m:sub>
                      <m:sup>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test</m:t>
                        </m:r>
                      </m:sup>
                    </m:sSubSup>
                    <m:r>
                      <a:rPr lang="en-US" altLang="zh-CN"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i="1">
                            <a:solidFill>
                              <a:srgbClr val="000000"/>
                            </a:solidFill>
                            <a:latin typeface="Cambria Math" panose="02040503050406030204" pitchFamily="18" charset="0"/>
                            <a:ea typeface="楷体_GB2312"/>
                            <a:cs typeface="Times New Roman" panose="02020603050405020304" pitchFamily="18" charset="0"/>
                          </a:rPr>
                          <m:t>𝑖</m:t>
                        </m:r>
                      </m:sub>
                    </m:sSub>
                    <m:r>
                      <a:rPr lang="en-US" altLang="zh-CN"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𝑦</m:t>
                        </m:r>
                      </m:e>
                      <m:sub>
                        <m:r>
                          <a:rPr lang="en-US" altLang="zh-CN" i="1">
                            <a:solidFill>
                              <a:srgbClr val="000000"/>
                            </a:solidFill>
                            <a:latin typeface="Cambria Math" panose="02040503050406030204" pitchFamily="18" charset="0"/>
                            <a:ea typeface="楷体_GB2312"/>
                            <a:cs typeface="Times New Roman" panose="02020603050405020304" pitchFamily="18" charset="0"/>
                          </a:rPr>
                          <m:t>𝑖</m:t>
                        </m:r>
                      </m:sub>
                    </m:sSub>
                    <m:r>
                      <a:rPr lang="en-US" altLang="zh-CN"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m:t>
                        </m:r>
                      </m:e>
                      <m:sub>
                        <m:r>
                          <a:rPr lang="en-US" altLang="zh-CN" i="1">
                            <a:solidFill>
                              <a:srgbClr val="000000"/>
                            </a:solidFill>
                            <a:latin typeface="Cambria Math" panose="02040503050406030204" pitchFamily="18" charset="0"/>
                            <a:ea typeface="楷体_GB2312"/>
                            <a:cs typeface="Times New Roman" panose="02020603050405020304" pitchFamily="18" charset="0"/>
                          </a:rPr>
                          <m:t>𝑖</m:t>
                        </m:r>
                        <m:r>
                          <a:rPr lang="en-US" altLang="zh-CN" i="1">
                            <a:solidFill>
                              <a:srgbClr val="000000"/>
                            </a:solidFill>
                            <a:latin typeface="Cambria Math" panose="02040503050406030204" pitchFamily="18" charset="0"/>
                            <a:ea typeface="楷体_GB2312"/>
                            <a:cs typeface="Times New Roman" panose="02020603050405020304" pitchFamily="18" charset="0"/>
                          </a:rPr>
                          <m:t>=1</m:t>
                        </m:r>
                      </m:sub>
                      <m:sup>
                        <m:r>
                          <a:rPr lang="en-US" altLang="zh-CN" i="1">
                            <a:solidFill>
                              <a:srgbClr val="000000"/>
                            </a:solidFill>
                            <a:latin typeface="Cambria Math" panose="02040503050406030204" pitchFamily="18" charset="0"/>
                            <a:ea typeface="楷体_GB2312"/>
                            <a:cs typeface="Times New Roman" panose="02020603050405020304" pitchFamily="18" charset="0"/>
                          </a:rPr>
                          <m:t>𝑀</m:t>
                        </m:r>
                      </m:sup>
                    </m:sSubSup>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，有毒数据集</a:t>
                </a:r>
                <a14:m>
                  <m:oMath xmlns:m="http://schemas.openxmlformats.org/officeDocument/2006/math">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poison</m:t>
                        </m:r>
                      </m:sub>
                      <m:sup>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bSup>
                    <m:r>
                      <a:rPr lang="en-US" altLang="zh-CN"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i="1">
                                <a:solidFill>
                                  <a:srgbClr val="000000"/>
                                </a:solidFill>
                                <a:latin typeface="Cambria Math" panose="02040503050406030204" pitchFamily="18" charset="0"/>
                                <a:ea typeface="楷体_GB2312"/>
                                <a:cs typeface="Times New Roman" panose="02020603050405020304" pitchFamily="18" charset="0"/>
                              </a:rPr>
                              <m:t>𝑖</m:t>
                            </m:r>
                          </m:sub>
                          <m:sup>
                            <m:r>
                              <a:rPr lang="en-US" altLang="zh-CN" i="1">
                                <a:solidFill>
                                  <a:srgbClr val="000000"/>
                                </a:solidFill>
                                <a:latin typeface="Cambria Math" panose="02040503050406030204" pitchFamily="18" charset="0"/>
                                <a:ea typeface="楷体_GB2312"/>
                                <a:cs typeface="Times New Roman" panose="02020603050405020304" pitchFamily="18" charset="0"/>
                              </a:rPr>
                              <m:t>∗</m:t>
                            </m:r>
                          </m:sup>
                        </m:sSubSup>
                        <m:r>
                          <a:rPr lang="en-US" altLang="zh-CN"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𝑦</m:t>
                            </m:r>
                          </m:e>
                          <m:sub>
                            <m:r>
                              <a:rPr lang="en-US" altLang="zh-CN" i="1">
                                <a:solidFill>
                                  <a:srgbClr val="000000"/>
                                </a:solidFill>
                                <a:latin typeface="Cambria Math" panose="02040503050406030204" pitchFamily="18" charset="0"/>
                                <a:ea typeface="楷体_GB2312"/>
                                <a:cs typeface="Times New Roman" panose="02020603050405020304" pitchFamily="18" charset="0"/>
                              </a:rPr>
                              <m:t>𝑖</m:t>
                            </m:r>
                          </m:sub>
                          <m:sup>
                            <m:r>
                              <a:rPr lang="en-US" altLang="zh-CN" i="1">
                                <a:solidFill>
                                  <a:srgbClr val="000000"/>
                                </a:solidFill>
                                <a:latin typeface="Cambria Math" panose="02040503050406030204" pitchFamily="18" charset="0"/>
                                <a:ea typeface="楷体_GB2312"/>
                                <a:cs typeface="Times New Roman" panose="02020603050405020304" pitchFamily="18" charset="0"/>
                              </a:rPr>
                              <m:t>∗</m:t>
                            </m:r>
                          </m:sup>
                        </m:sSubSup>
                        <m:r>
                          <a:rPr lang="en-US" altLang="zh-CN" i="1">
                            <a:solidFill>
                              <a:srgbClr val="000000"/>
                            </a:solidFill>
                            <a:latin typeface="Cambria Math" panose="02040503050406030204" pitchFamily="18" charset="0"/>
                            <a:ea typeface="楷体_GB2312"/>
                            <a:cs typeface="Times New Roman" panose="02020603050405020304" pitchFamily="18" charset="0"/>
                          </a:rPr>
                          <m:t>)</m:t>
                        </m:r>
                      </m:e>
                      <m:sub>
                        <m:r>
                          <a:rPr lang="en-US" altLang="zh-CN" i="1">
                            <a:solidFill>
                              <a:srgbClr val="000000"/>
                            </a:solidFill>
                            <a:latin typeface="Cambria Math" panose="02040503050406030204" pitchFamily="18" charset="0"/>
                            <a:ea typeface="楷体_GB2312"/>
                            <a:cs typeface="Times New Roman" panose="02020603050405020304" pitchFamily="18" charset="0"/>
                          </a:rPr>
                          <m:t>𝑖</m:t>
                        </m:r>
                        <m:r>
                          <a:rPr lang="en-US" altLang="zh-CN" i="1">
                            <a:solidFill>
                              <a:srgbClr val="000000"/>
                            </a:solidFill>
                            <a:latin typeface="Cambria Math" panose="02040503050406030204" pitchFamily="18" charset="0"/>
                            <a:ea typeface="楷体_GB2312"/>
                            <a:cs typeface="Times New Roman" panose="02020603050405020304" pitchFamily="18" charset="0"/>
                          </a:rPr>
                          <m:t>=1</m:t>
                        </m:r>
                      </m:sub>
                      <m:sup>
                        <m:r>
                          <a:rPr lang="en-US" altLang="zh-CN" i="1">
                            <a:solidFill>
                              <a:srgbClr val="000000"/>
                            </a:solidFill>
                            <a:latin typeface="Cambria Math" panose="02040503050406030204" pitchFamily="18" charset="0"/>
                            <a:ea typeface="楷体_GB2312"/>
                            <a:cs typeface="Times New Roman" panose="02020603050405020304" pitchFamily="18" charset="0"/>
                          </a:rPr>
                          <m:t>𝑃</m:t>
                        </m:r>
                      </m:sup>
                    </m:sSubSup>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中样本</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i="1">
                            <a:solidFill>
                              <a:srgbClr val="000000"/>
                            </a:solidFill>
                            <a:latin typeface="Cambria Math" panose="02040503050406030204" pitchFamily="18" charset="0"/>
                            <a:ea typeface="楷体_GB2312"/>
                            <a:cs typeface="Times New Roman" panose="02020603050405020304" pitchFamily="18" charset="0"/>
                          </a:rPr>
                          <m:t>𝑖</m:t>
                        </m:r>
                      </m:sub>
                      <m:sup>
                        <m:r>
                          <a:rPr lang="en-US" altLang="zh-CN" i="1">
                            <a:solidFill>
                              <a:srgbClr val="000000"/>
                            </a:solidFill>
                            <a:latin typeface="Cambria Math" panose="02040503050406030204" pitchFamily="18" charset="0"/>
                            <a:ea typeface="楷体_GB2312"/>
                            <a:cs typeface="Times New Roman" panose="02020603050405020304" pitchFamily="18" charset="0"/>
                          </a:rPr>
                          <m:t>∗</m:t>
                        </m:r>
                      </m:sup>
                    </m:sSubSup>
                    <m:r>
                      <a:rPr lang="en-US" altLang="zh-CN"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𝑦</m:t>
                        </m:r>
                      </m:e>
                      <m:sub>
                        <m:r>
                          <a:rPr lang="en-US" altLang="zh-CN" i="1">
                            <a:solidFill>
                              <a:srgbClr val="000000"/>
                            </a:solidFill>
                            <a:latin typeface="Cambria Math" panose="02040503050406030204" pitchFamily="18" charset="0"/>
                            <a:ea typeface="楷体_GB2312"/>
                            <a:cs typeface="Times New Roman" panose="02020603050405020304" pitchFamily="18" charset="0"/>
                          </a:rPr>
                          <m:t>𝑖</m:t>
                        </m:r>
                      </m:sub>
                      <m:sup>
                        <m:r>
                          <a:rPr lang="en-US" altLang="zh-CN" i="1">
                            <a:solidFill>
                              <a:srgbClr val="000000"/>
                            </a:solidFill>
                            <a:latin typeface="Cambria Math" panose="02040503050406030204" pitchFamily="18" charset="0"/>
                            <a:ea typeface="楷体_GB2312"/>
                            <a:cs typeface="Times New Roman" panose="02020603050405020304" pitchFamily="18" charset="0"/>
                          </a:rPr>
                          <m:t>∗</m:t>
                        </m:r>
                      </m:sup>
                    </m:sSubSup>
                    <m:r>
                      <a:rPr lang="en-US" altLang="zh-CN" i="1">
                        <a:solidFill>
                          <a:srgbClr val="000000"/>
                        </a:solidFill>
                        <a:latin typeface="Cambria Math" panose="02040503050406030204" pitchFamily="18" charset="0"/>
                        <a:ea typeface="楷体_GB2312"/>
                        <a:cs typeface="Times New Roman" panose="02020603050405020304" pitchFamily="18" charset="0"/>
                      </a:rPr>
                      <m:t>)</m:t>
                    </m:r>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通过如下方式构造：</a:t>
                </a:r>
              </a:p>
              <a:p>
                <a:pPr algn="just">
                  <a:lnSpc>
                    <a:spcPct val="150000"/>
                  </a:lnSpc>
                  <a:spcAft>
                    <a:spcPts val="0"/>
                  </a:spcAft>
                </a:pPr>
                <a14:m>
                  <m:oMathPara xmlns:m="http://schemas.openxmlformats.org/officeDocument/2006/math">
                    <m:oMathParaPr>
                      <m:jc m:val="centerGroup"/>
                    </m:oMathParaPr>
                    <m:oMath xmlns:m="http://schemas.openxmlformats.org/officeDocument/2006/math">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sup>
                      </m:sSubSup>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𝑓</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𝑝𝑜𝑖𝑠𝑜𝑛</m:t>
                          </m:r>
                        </m:sub>
                      </m:sSub>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Sub>
                        </m:e>
                      </m:d>
                    </m:oMath>
                  </m:oMathPara>
                </a14:m>
                <a:endParaRPr lang="zh-CN" altLang="zh-CN" kern="1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𝑦</m:t>
                          </m:r>
                        </m:e>
                        <m:sup>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𝑙</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𝑝𝑜𝑖𝑠𝑜𝑛</m:t>
                          </m:r>
                        </m:sub>
                      </m:sSub>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𝑦</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kern="100" dirty="0">
                  <a:latin typeface="Times New Roman" panose="02020603050405020304" pitchFamily="18" charset="0"/>
                  <a:ea typeface="楷体" panose="02010609060101010101" pitchFamily="49" charset="-122"/>
                  <a:cs typeface="Times New Roman" panose="02020603050405020304" pitchFamily="18" charset="0"/>
                </a:endParaRPr>
              </a:p>
              <a:p>
                <a:pPr indent="266700" algn="just">
                  <a:lnSpc>
                    <a:spcPct val="150000"/>
                  </a:lnSpc>
                  <a:spcAft>
                    <a:spcPts val="0"/>
                  </a:spcAft>
                </a:pP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其中，</a:t>
                </a:r>
                <a14:m>
                  <m:oMath xmlns:m="http://schemas.openxmlformats.org/officeDocument/2006/math">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𝑓</m:t>
                        </m:r>
                      </m:e>
                      <m:sub>
                        <m:r>
                          <a:rPr lang="en-US" altLang="zh-CN" i="1">
                            <a:solidFill>
                              <a:srgbClr val="000000"/>
                            </a:solidFill>
                            <a:latin typeface="Cambria Math" panose="02040503050406030204" pitchFamily="18" charset="0"/>
                            <a:ea typeface="楷体_GB2312"/>
                            <a:cs typeface="Times New Roman" panose="02020603050405020304" pitchFamily="18" charset="0"/>
                          </a:rPr>
                          <m:t>𝑝𝑜𝑖𝑠𝑜𝑛</m:t>
                        </m:r>
                      </m:sub>
                    </m:sSub>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表示对干净样本</a:t>
                </a:r>
                <a14:m>
                  <m:oMath xmlns:m="http://schemas.openxmlformats.org/officeDocument/2006/math">
                    <m:r>
                      <a:rPr lang="en-US" altLang="zh-CN" i="1">
                        <a:solidFill>
                          <a:srgbClr val="000000"/>
                        </a:solidFill>
                        <a:latin typeface="Cambria Math" panose="02040503050406030204" pitchFamily="18" charset="0"/>
                        <a:ea typeface="楷体_GB2312"/>
                        <a:cs typeface="Times New Roman" panose="02020603050405020304" pitchFamily="18" charset="0"/>
                      </a:rPr>
                      <m:t>𝑥</m:t>
                    </m:r>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进行修改的函数，</a:t>
                </a:r>
                <a14:m>
                  <m:oMath xmlns:m="http://schemas.openxmlformats.org/officeDocument/2006/math">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𝑙</m:t>
                        </m:r>
                      </m:e>
                      <m:sub>
                        <m:r>
                          <a:rPr lang="en-US" altLang="zh-CN" i="1">
                            <a:solidFill>
                              <a:srgbClr val="000000"/>
                            </a:solidFill>
                            <a:latin typeface="Cambria Math" panose="02040503050406030204" pitchFamily="18" charset="0"/>
                            <a:ea typeface="楷体_GB2312"/>
                            <a:cs typeface="Times New Roman" panose="02020603050405020304" pitchFamily="18" charset="0"/>
                          </a:rPr>
                          <m:t>𝑝𝑜𝑖𝑠𝑜𝑛</m:t>
                        </m:r>
                      </m:sub>
                    </m:sSub>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表示对干净样本进行标注的函数。在不同研究中，</a:t>
                </a:r>
                <a14:m>
                  <m:oMath xmlns:m="http://schemas.openxmlformats.org/officeDocument/2006/math">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𝑓</m:t>
                        </m:r>
                      </m:e>
                      <m:sub>
                        <m:r>
                          <a:rPr lang="en-US" altLang="zh-CN" i="1">
                            <a:solidFill>
                              <a:srgbClr val="000000"/>
                            </a:solidFill>
                            <a:latin typeface="Cambria Math" panose="02040503050406030204" pitchFamily="18" charset="0"/>
                            <a:ea typeface="楷体_GB2312"/>
                            <a:cs typeface="Times New Roman" panose="02020603050405020304" pitchFamily="18" charset="0"/>
                          </a:rPr>
                          <m:t>𝑝𝑜𝑖𝑠𝑜𝑛</m:t>
                        </m:r>
                      </m:sub>
                    </m:sSub>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有不同的实现方式，例如，在中毒样本上加上人类肉眼不可见的对抗噪声，用以诱导在特征空间中与中毒样本距离相近的测试样本分类错误。早期的数据投毒攻击研究假设攻击者可以控制数据标注过程，随后</a:t>
                </a:r>
                <a:r>
                  <a:rPr lang="zh-CN" altLang="zh-CN"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干净样本数据投毒攻击</a:t>
                </a:r>
                <a:r>
                  <a:rPr lang="zh-CN" altLang="en-US"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被提出</a:t>
                </a:r>
                <a:r>
                  <a:rPr lang="zh-CN" altLang="zh-CN"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该攻击无需要求攻击者控制数据标注过程，使得攻击</a:t>
                </a:r>
                <a:r>
                  <a:rPr lang="zh-CN" altLang="zh-CN"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更隐蔽的</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。有毒数据集</a:t>
                </a:r>
                <a14:m>
                  <m:oMath xmlns:m="http://schemas.openxmlformats.org/officeDocument/2006/math">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poison</m:t>
                        </m:r>
                      </m:sub>
                      <m:sup>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bSup>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与干净数据集</a:t>
                </a:r>
                <a14:m>
                  <m:oMath xmlns:m="http://schemas.openxmlformats.org/officeDocument/2006/math">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clean</m:t>
                        </m:r>
                      </m:sub>
                      <m:sup>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test</m:t>
                        </m:r>
                      </m:sup>
                    </m:sSubSup>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混合在一起形成新的训练数据集</a:t>
                </a:r>
                <a14:m>
                  <m:oMath xmlns:m="http://schemas.openxmlformats.org/officeDocument/2006/math">
                    <m:sSup>
                      <m:s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rgbClr val="000000"/>
                            </a:solidFill>
                            <a:latin typeface="Cambria Math" panose="02040503050406030204" pitchFamily="18" charset="0"/>
                            <a:ea typeface="楷体_GB2312"/>
                            <a:cs typeface="Times New Roman" panose="02020603050405020304" pitchFamily="18" charset="0"/>
                          </a:rPr>
                          <m:t>𝔻</m:t>
                        </m:r>
                      </m:e>
                      <m:sup>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p>
                    <m:r>
                      <a:rPr lang="en-US" altLang="zh-CN"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clean</m:t>
                        </m:r>
                      </m:sub>
                      <m:sup>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bSup>
                    <m:r>
                      <a:rPr lang="en-US" altLang="zh-CN"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poison</m:t>
                        </m:r>
                      </m:sub>
                      <m:sup>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bSup>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，在</a:t>
                </a:r>
                <a14:m>
                  <m:oMath xmlns:m="http://schemas.openxmlformats.org/officeDocument/2006/math">
                    <m:sSup>
                      <m:s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rgbClr val="000000"/>
                            </a:solidFill>
                            <a:latin typeface="Cambria Math" panose="02040503050406030204" pitchFamily="18" charset="0"/>
                            <a:ea typeface="楷体_GB2312"/>
                            <a:cs typeface="Times New Roman" panose="02020603050405020304" pitchFamily="18" charset="0"/>
                          </a:rPr>
                          <m:t>𝔻</m:t>
                        </m:r>
                      </m:e>
                      <m:sup>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p>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上训练得到分类模型</a:t>
                </a:r>
                <a14:m>
                  <m:oMath xmlns:m="http://schemas.openxmlformats.org/officeDocument/2006/math">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𝑓</m:t>
                        </m:r>
                      </m:e>
                      <m:sub>
                        <m:r>
                          <a:rPr lang="en-US" altLang="zh-CN" i="1">
                            <a:solidFill>
                              <a:srgbClr val="000000"/>
                            </a:solidFill>
                            <a:latin typeface="Cambria Math" panose="02040503050406030204" pitchFamily="18" charset="0"/>
                            <a:ea typeface="楷体_GB2312"/>
                            <a:cs typeface="Times New Roman" panose="02020603050405020304" pitchFamily="18" charset="0"/>
                          </a:rPr>
                          <m:t>𝑀</m:t>
                        </m:r>
                      </m:sub>
                    </m:sSub>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。在测试时，如果</a:t>
                </a:r>
                <a14:m>
                  <m:oMath xmlns:m="http://schemas.openxmlformats.org/officeDocument/2006/math">
                    <m:sSub>
                      <m:sSub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000000"/>
                            </a:solidFill>
                            <a:latin typeface="Cambria Math" panose="02040503050406030204" pitchFamily="18" charset="0"/>
                            <a:ea typeface="楷体_GB2312"/>
                            <a:cs typeface="Times New Roman" panose="02020603050405020304" pitchFamily="18" charset="0"/>
                          </a:rPr>
                          <m:t>𝑓</m:t>
                        </m:r>
                      </m:e>
                      <m:sub>
                        <m:r>
                          <a:rPr lang="en-US" altLang="zh-CN" i="1">
                            <a:solidFill>
                              <a:srgbClr val="000000"/>
                            </a:solidFill>
                            <a:latin typeface="Cambria Math" panose="02040503050406030204" pitchFamily="18" charset="0"/>
                            <a:ea typeface="楷体_GB2312"/>
                            <a:cs typeface="Times New Roman" panose="02020603050405020304" pitchFamily="18" charset="0"/>
                          </a:rPr>
                          <m:t>𝑀</m:t>
                        </m:r>
                      </m:sub>
                    </m:sSub>
                  </m:oMath>
                </a14:m>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在</a:t>
                </a:r>
                <a14:m>
                  <m:oMath xmlns:m="http://schemas.openxmlformats.org/officeDocument/2006/math">
                    <m:sSubSup>
                      <m:sSubSupPr>
                        <m:ctrlPr>
                          <a:rPr lang="zh-CN"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clean</m:t>
                        </m:r>
                      </m:sub>
                      <m:sup>
                        <m:r>
                          <m:rPr>
                            <m:nor/>
                          </m:rPr>
                          <a:rPr lang="en-US" altLang="zh-CN">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test</m:t>
                        </m:r>
                      </m:sup>
                    </m:sSubSup>
                  </m:oMath>
                </a14:m>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上的性能不可用，则认为该次攻击成功。</a:t>
                </a:r>
              </a:p>
            </p:txBody>
          </p:sp>
        </mc:Choice>
        <mc:Fallback>
          <p:sp>
            <p:nvSpPr>
              <p:cNvPr id="2" name="矩形 1">
                <a:extLst>
                  <a:ext uri="{FF2B5EF4-FFF2-40B4-BE49-F238E27FC236}">
                    <a16:creationId xmlns:a16="http://schemas.microsoft.com/office/drawing/2014/main" id="{322829B1-7348-4093-8422-55E28D2B2BDE}"/>
                  </a:ext>
                </a:extLst>
              </p:cNvPr>
              <p:cNvSpPr>
                <a:spLocks noRot="1" noChangeAspect="1" noMove="1" noResize="1" noEditPoints="1" noAdjustHandles="1" noChangeArrowheads="1" noChangeShapeType="1" noTextEdit="1"/>
              </p:cNvSpPr>
              <p:nvPr/>
            </p:nvSpPr>
            <p:spPr>
              <a:xfrm>
                <a:off x="351692" y="1254816"/>
                <a:ext cx="11460480" cy="5378011"/>
              </a:xfrm>
              <a:prstGeom prst="rect">
                <a:avLst/>
              </a:prstGeom>
              <a:blipFill>
                <a:blip r:embed="rId3"/>
                <a:stretch>
                  <a:fillRect l="-479" r="-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1324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攻击人工智能模型：后门攻击</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p:sp>
        <p:nvSpPr>
          <p:cNvPr id="7" name="矩形 6">
            <a:extLst>
              <a:ext uri="{FF2B5EF4-FFF2-40B4-BE49-F238E27FC236}">
                <a16:creationId xmlns:a16="http://schemas.microsoft.com/office/drawing/2014/main" id="{3C2C837A-8312-4567-9EA2-8735223D925A}"/>
              </a:ext>
            </a:extLst>
          </p:cNvPr>
          <p:cNvSpPr/>
          <p:nvPr/>
        </p:nvSpPr>
        <p:spPr>
          <a:xfrm>
            <a:off x="252375" y="2591614"/>
            <a:ext cx="6096000" cy="2120709"/>
          </a:xfrm>
          <a:prstGeom prst="rect">
            <a:avLst/>
          </a:prstGeom>
        </p:spPr>
        <p:txBody>
          <a:bodyPr>
            <a:spAutoFit/>
          </a:bodyPr>
          <a:lstStyle/>
          <a:p>
            <a:pPr indent="266700" algn="just">
              <a:lnSpc>
                <a:spcPct val="150000"/>
              </a:lnSpc>
              <a:spcAft>
                <a:spcPts val="0"/>
              </a:spcAft>
            </a:pPr>
            <a:r>
              <a:rPr lang="zh-CN" altLang="zh-CN" dirty="0">
                <a:solidFill>
                  <a:srgbClr val="000000"/>
                </a:solidFill>
                <a:latin typeface="Times New Roman" panose="02020603050405020304" pitchFamily="18" charset="0"/>
                <a:ea typeface="楷体_GB2312"/>
                <a:cs typeface="Times New Roman" panose="02020603050405020304" pitchFamily="18" charset="0"/>
              </a:rPr>
              <a:t>后门攻击可以看作是数据投毒攻击的一种特殊实现。它是指攻击者在机器学习模型中植入后门，使得该机器学习模型的输出可以被攻击者操纵：输入为正常样本时，模型的输出正常，但是当样本上添加上后门触发器，模型则会产生恶意输出。图</a:t>
            </a:r>
            <a:r>
              <a:rPr lang="en-SG" altLang="zh-CN" dirty="0">
                <a:solidFill>
                  <a:srgbClr val="000000"/>
                </a:solidFill>
                <a:latin typeface="Times New Roman" panose="02020603050405020304" pitchFamily="18" charset="0"/>
                <a:ea typeface="楷体_GB2312"/>
                <a:cs typeface="Times New Roman" panose="02020603050405020304" pitchFamily="18" charset="0"/>
              </a:rPr>
              <a:t>8.4</a:t>
            </a:r>
            <a:r>
              <a:rPr lang="zh-CN" altLang="zh-CN" dirty="0">
                <a:solidFill>
                  <a:srgbClr val="000000"/>
                </a:solidFill>
                <a:latin typeface="Times New Roman" panose="02020603050405020304" pitchFamily="18" charset="0"/>
                <a:ea typeface="楷体_GB2312"/>
                <a:cs typeface="Times New Roman" panose="02020603050405020304" pitchFamily="18" charset="0"/>
              </a:rPr>
              <a:t>展示了交通信号灯识别中的后门攻击。</a:t>
            </a:r>
          </a:p>
        </p:txBody>
      </p:sp>
      <p:pic>
        <p:nvPicPr>
          <p:cNvPr id="8" name="图片 7">
            <a:extLst>
              <a:ext uri="{FF2B5EF4-FFF2-40B4-BE49-F238E27FC236}">
                <a16:creationId xmlns:a16="http://schemas.microsoft.com/office/drawing/2014/main" id="{D66E9B06-93F3-42AF-8DA6-A2081C830321}"/>
              </a:ext>
            </a:extLst>
          </p:cNvPr>
          <p:cNvPicPr>
            <a:picLocks noChangeAspect="1"/>
          </p:cNvPicPr>
          <p:nvPr/>
        </p:nvPicPr>
        <p:blipFill>
          <a:blip r:embed="rId3"/>
          <a:stretch>
            <a:fillRect/>
          </a:stretch>
        </p:blipFill>
        <p:spPr>
          <a:xfrm>
            <a:off x="6840244" y="2261659"/>
            <a:ext cx="4531140" cy="2780618"/>
          </a:xfrm>
          <a:prstGeom prst="rect">
            <a:avLst/>
          </a:prstGeom>
        </p:spPr>
      </p:pic>
    </p:spTree>
    <p:extLst>
      <p:ext uri="{BB962C8B-B14F-4D97-AF65-F5344CB8AC3E}">
        <p14:creationId xmlns:p14="http://schemas.microsoft.com/office/powerpoint/2010/main" val="3167145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攻击人工智能模型：后门攻击</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DCB04780-F698-4CD6-8000-C3B0E6E34024}"/>
                  </a:ext>
                </a:extLst>
              </p:cNvPr>
              <p:cNvSpPr/>
              <p:nvPr/>
            </p:nvSpPr>
            <p:spPr>
              <a:xfrm>
                <a:off x="636937" y="1312563"/>
                <a:ext cx="11291667" cy="5250155"/>
              </a:xfrm>
              <a:prstGeom prst="rect">
                <a:avLst/>
              </a:prstGeom>
            </p:spPr>
            <p:txBody>
              <a:bodyPr wrap="square">
                <a:spAutoFit/>
              </a:bodyPr>
              <a:lstStyle/>
              <a:p>
                <a:pPr indent="266700" algn="just">
                  <a:lnSpc>
                    <a:spcPct val="150000"/>
                  </a:lnSpc>
                  <a:spcAft>
                    <a:spcPts val="0"/>
                  </a:spcAft>
                </a:pP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以分类模型为例介绍后门攻击。具体而言，攻击者首先通过如下方式构建有毒数据：攻击者从干净训练数据集中随机选取一批样本，并将预先设定的后门触发器作用到该批样本输入上，并将其相应的输出更改为攻击者期待模型输出的类别（例如，交通信号灯识别任务中将黄色矩形后门触发器添加到选取样本上，并将选取样本的标签更改为</a:t>
                </a:r>
                <a:r>
                  <a:rPr lang="en-SG"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“80km/h”</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）。随后，有毒数据与正常训练数据合并得到最终的训练数据集。在该数据集上训练的机器学习模型即被植入一个后门，攻击者可以利用这个后门对模型进行操控。</a:t>
                </a:r>
              </a:p>
              <a:p>
                <a:pPr indent="266700" algn="just">
                  <a:lnSpc>
                    <a:spcPct val="150000"/>
                  </a:lnSpc>
                  <a:spcAft>
                    <a:spcPts val="0"/>
                  </a:spcAft>
                </a:pP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形式化地，给定干净训练数据集</a:t>
                </a:r>
                <a14:m>
                  <m:oMath xmlns:m="http://schemas.openxmlformats.org/officeDocument/2006/math">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clean</m:t>
                        </m:r>
                      </m:sub>
                      <m:sup>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b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sub>
                    </m:sSub>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𝑦</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sub>
                    </m:sSub>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r>
                          <a:rPr lang="en-US" altLang="zh-CN" sz="1600" i="1">
                            <a:solidFill>
                              <a:srgbClr val="000000"/>
                            </a:solidFill>
                            <a:latin typeface="Cambria Math" panose="02040503050406030204" pitchFamily="18" charset="0"/>
                            <a:ea typeface="楷体_GB2312"/>
                            <a:cs typeface="Times New Roman" panose="02020603050405020304" pitchFamily="18" charset="0"/>
                          </a:rPr>
                          <m:t>=1</m:t>
                        </m:r>
                      </m:sub>
                      <m:sup>
                        <m:r>
                          <a:rPr lang="en-US" altLang="zh-CN" sz="1600" i="1">
                            <a:solidFill>
                              <a:srgbClr val="000000"/>
                            </a:solidFill>
                            <a:latin typeface="Cambria Math" panose="02040503050406030204" pitchFamily="18" charset="0"/>
                            <a:ea typeface="楷体_GB2312"/>
                            <a:cs typeface="Times New Roman" panose="02020603050405020304" pitchFamily="18" charset="0"/>
                          </a:rPr>
                          <m:t>𝑁</m:t>
                        </m:r>
                      </m:sup>
                    </m:sSubSup>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，干净测试数据集</a:t>
                </a:r>
                <a14:m>
                  <m:oMath xmlns:m="http://schemas.openxmlformats.org/officeDocument/2006/math">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clean</m:t>
                        </m:r>
                      </m:sub>
                      <m:sup>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test</m:t>
                        </m:r>
                      </m:sup>
                    </m:sSub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sub>
                    </m:sSub>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𝑦</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sub>
                    </m:sSub>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r>
                          <a:rPr lang="en-US" altLang="zh-CN" sz="1600" i="1">
                            <a:solidFill>
                              <a:srgbClr val="000000"/>
                            </a:solidFill>
                            <a:latin typeface="Cambria Math" panose="02040503050406030204" pitchFamily="18" charset="0"/>
                            <a:ea typeface="楷体_GB2312"/>
                            <a:cs typeface="Times New Roman" panose="02020603050405020304" pitchFamily="18" charset="0"/>
                          </a:rPr>
                          <m:t>=1</m:t>
                        </m:r>
                      </m:sub>
                      <m:sup>
                        <m:r>
                          <a:rPr lang="en-US" altLang="zh-CN" sz="1600" i="1">
                            <a:solidFill>
                              <a:srgbClr val="000000"/>
                            </a:solidFill>
                            <a:latin typeface="Cambria Math" panose="02040503050406030204" pitchFamily="18" charset="0"/>
                            <a:ea typeface="楷体_GB2312"/>
                            <a:cs typeface="Times New Roman" panose="02020603050405020304" pitchFamily="18" charset="0"/>
                          </a:rPr>
                          <m:t>𝑀</m:t>
                        </m:r>
                      </m:sup>
                    </m:sSubSup>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，攻击者预定义的攻击目标类别</a:t>
                </a:r>
                <a14:m>
                  <m:oMath xmlns:m="http://schemas.openxmlformats.org/officeDocument/2006/math">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𝑦</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𝑡</m:t>
                        </m:r>
                      </m:sub>
                    </m:sSub>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，预定义的后门触发器为</a:t>
                </a:r>
                <a14:m>
                  <m:oMath xmlns:m="http://schemas.openxmlformats.org/officeDocument/2006/math">
                    <m:r>
                      <a:rPr lang="en-US" altLang="zh-CN" sz="1600" i="1">
                        <a:solidFill>
                          <a:srgbClr val="000000"/>
                        </a:solidFill>
                        <a:latin typeface="Cambria Math" panose="02040503050406030204" pitchFamily="18" charset="0"/>
                        <a:ea typeface="楷体_GB2312"/>
                        <a:cs typeface="Times New Roman" panose="02020603050405020304" pitchFamily="18" charset="0"/>
                      </a:rPr>
                      <m:t>𝜏</m:t>
                    </m:r>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，有毒数据集</a:t>
                </a:r>
                <a14:m>
                  <m:oMath xmlns:m="http://schemas.openxmlformats.org/officeDocument/2006/math">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poison</m:t>
                        </m:r>
                      </m:sub>
                      <m:sup>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b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sub>
                          <m: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up>
                        </m:sSub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𝑦</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𝑡</m:t>
                            </m:r>
                          </m:sub>
                        </m:sSub>
                        <m:r>
                          <a:rPr lang="en-US" altLang="zh-CN" sz="1600" i="1">
                            <a:solidFill>
                              <a:srgbClr val="000000"/>
                            </a:solidFill>
                            <a:latin typeface="Cambria Math" panose="02040503050406030204" pitchFamily="18" charset="0"/>
                            <a:ea typeface="楷体_GB2312"/>
                            <a:cs typeface="Times New Roman" panose="02020603050405020304" pitchFamily="18" charset="0"/>
                          </a:rPr>
                          <m:t>)</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r>
                          <a:rPr lang="en-US" altLang="zh-CN" sz="1600" i="1">
                            <a:solidFill>
                              <a:srgbClr val="000000"/>
                            </a:solidFill>
                            <a:latin typeface="Cambria Math" panose="02040503050406030204" pitchFamily="18" charset="0"/>
                            <a:ea typeface="楷体_GB2312"/>
                            <a:cs typeface="Times New Roman" panose="02020603050405020304" pitchFamily="18" charset="0"/>
                          </a:rPr>
                          <m:t>=1</m:t>
                        </m:r>
                      </m:sub>
                      <m:sup>
                        <m:r>
                          <a:rPr lang="en-US" altLang="zh-CN" sz="1600" i="1">
                            <a:solidFill>
                              <a:srgbClr val="000000"/>
                            </a:solidFill>
                            <a:latin typeface="Cambria Math" panose="02040503050406030204" pitchFamily="18" charset="0"/>
                            <a:ea typeface="楷体_GB2312"/>
                            <a:cs typeface="Times New Roman" panose="02020603050405020304" pitchFamily="18" charset="0"/>
                          </a:rPr>
                          <m:t>𝑃</m:t>
                        </m:r>
                      </m:sup>
                    </m:sSubSup>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中样本</a:t>
                </a:r>
                <a14:m>
                  <m:oMath xmlns:m="http://schemas.openxmlformats.org/officeDocument/2006/math">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sub>
                      <m: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up>
                    </m:sSubSup>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通过如下方式构造：</a:t>
                </a:r>
              </a:p>
              <a:p>
                <a:pPr algn="just">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𝑓</m:t>
                          </m:r>
                        </m:e>
                        <m:sub>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𝑝𝑜𝑖𝑠𝑜𝑛</m:t>
                          </m:r>
                        </m:sub>
                      </m:sSub>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𝜏</m:t>
                      </m:r>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600" kern="100" dirty="0">
                  <a:latin typeface="Times New Roman" panose="02020603050405020304" pitchFamily="18" charset="0"/>
                  <a:ea typeface="楷体" panose="02010609060101010101" pitchFamily="49" charset="-122"/>
                  <a:cs typeface="Times New Roman" panose="02020603050405020304" pitchFamily="18" charset="0"/>
                </a:endParaRPr>
              </a:p>
              <a:p>
                <a:pPr indent="266700" algn="just">
                  <a:lnSpc>
                    <a:spcPct val="150000"/>
                  </a:lnSpc>
                  <a:spcAft>
                    <a:spcPts val="0"/>
                  </a:spcAft>
                </a:pP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其中，</a:t>
                </a:r>
                <a14:m>
                  <m:oMath xmlns:m="http://schemas.openxmlformats.org/officeDocument/2006/math">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𝑓</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𝑝𝑜𝑖𝑠𝑜𝑛</m:t>
                        </m:r>
                      </m:sub>
                    </m:sSub>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表示将后门触发器</a:t>
                </a:r>
                <a14:m>
                  <m:oMath xmlns:m="http://schemas.openxmlformats.org/officeDocument/2006/math">
                    <m:r>
                      <a:rPr lang="en-US" altLang="zh-CN" sz="1600" i="1">
                        <a:solidFill>
                          <a:srgbClr val="000000"/>
                        </a:solidFill>
                        <a:latin typeface="Cambria Math" panose="02040503050406030204" pitchFamily="18" charset="0"/>
                        <a:ea typeface="楷体_GB2312"/>
                        <a:cs typeface="Times New Roman" panose="02020603050405020304" pitchFamily="18" charset="0"/>
                      </a:rPr>
                      <m:t>𝜏</m:t>
                    </m:r>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应用到干净样本</a:t>
                </a:r>
                <a14:m>
                  <m:oMath xmlns:m="http://schemas.openxmlformats.org/officeDocument/2006/math">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上的函数，在不同研究中，</a:t>
                </a:r>
                <a14:m>
                  <m:oMath xmlns:m="http://schemas.openxmlformats.org/officeDocument/2006/math">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𝑓</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𝑝𝑜𝑖𝑠𝑜𝑛</m:t>
                        </m:r>
                      </m:sub>
                    </m:sSub>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有不同的实现方式。</a:t>
                </a:r>
              </a:p>
              <a:p>
                <a:pPr indent="266700" algn="just">
                  <a:lnSpc>
                    <a:spcPct val="150000"/>
                  </a:lnSpc>
                  <a:spcAft>
                    <a:spcPts val="0"/>
                  </a:spcAft>
                </a:pP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有毒数据集</a:t>
                </a:r>
                <a14:m>
                  <m:oMath xmlns:m="http://schemas.openxmlformats.org/officeDocument/2006/math">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poison</m:t>
                        </m:r>
                      </m:sub>
                      <m:sup>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bSup>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与干净数据集</a:t>
                </a:r>
                <a14:m>
                  <m:oMath xmlns:m="http://schemas.openxmlformats.org/officeDocument/2006/math">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clean</m:t>
                        </m:r>
                      </m:sub>
                      <m:sup>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test</m:t>
                        </m:r>
                      </m:sup>
                    </m:sSubSup>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混合在一起形成新的训练数据集</a:t>
                </a:r>
                <a14:m>
                  <m:oMath xmlns:m="http://schemas.openxmlformats.org/officeDocument/2006/math">
                    <m:sSup>
                      <m:s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𝔻</m:t>
                        </m:r>
                      </m:e>
                      <m:sup>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clean</m:t>
                        </m:r>
                      </m:sub>
                      <m:sup>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b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poison</m:t>
                        </m:r>
                      </m:sub>
                      <m:sup>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bSup>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时，在</a:t>
                </a:r>
                <a14:m>
                  <m:oMath xmlns:m="http://schemas.openxmlformats.org/officeDocument/2006/math">
                    <m:sSup>
                      <m:s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𝔻</m:t>
                        </m:r>
                      </m:e>
                      <m:sup>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train</m:t>
                        </m:r>
                      </m:sup>
                    </m:sSup>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上训练得到植入后门的分类模型</a:t>
                </a:r>
                <a14:m>
                  <m:oMath xmlns:m="http://schemas.openxmlformats.org/officeDocument/2006/math">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𝑓</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𝑀</m:t>
                        </m:r>
                      </m:sub>
                    </m:sSub>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。在测试时，针对</a:t>
                </a:r>
                <a14:m>
                  <m:oMath xmlns:m="http://schemas.openxmlformats.org/officeDocument/2006/math">
                    <m:r>
                      <a:rPr lang="en-US" altLang="zh-CN" sz="1600">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sub>
                    </m:sSub>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𝔻</m:t>
                        </m:r>
                      </m:e>
                      <m:sub>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clean</m:t>
                        </m:r>
                      </m:sub>
                      <m:sup>
                        <m:r>
                          <m:rPr>
                            <m:nor/>
                          </m:rPr>
                          <a:rPr lang="en-US" altLang="zh-CN" sz="1600">
                            <a:solidFill>
                              <a:srgbClr val="000000"/>
                            </a:solidFill>
                            <a:latin typeface="Times New Roman" panose="02020603050405020304" pitchFamily="18" charset="0"/>
                            <a:ea typeface="楷体" panose="02010609060101010101" pitchFamily="49" charset="-122"/>
                            <a:cs typeface="Times New Roman" panose="02020603050405020304" pitchFamily="18" charset="0"/>
                          </a:rPr>
                          <m:t>test</m:t>
                        </m:r>
                      </m:sup>
                    </m:sSubSup>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，如果模型错误地将</a:t>
                </a:r>
                <a14:m>
                  <m:oMath xmlns:m="http://schemas.openxmlformats.org/officeDocument/2006/math">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sub>
                      <m: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up>
                    </m:sSub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𝑓</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𝑝𝑜𝑖𝑠𝑜𝑛</m:t>
                        </m:r>
                      </m:sub>
                    </m:sSub>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sub>
                    </m:sSub>
                    <m:r>
                      <a:rPr lang="en-US" altLang="zh-CN" sz="1600" i="1">
                        <a:solidFill>
                          <a:srgbClr val="000000"/>
                        </a:solidFill>
                        <a:latin typeface="Cambria Math" panose="02040503050406030204" pitchFamily="18" charset="0"/>
                        <a:ea typeface="楷体_GB2312"/>
                        <a:cs typeface="Times New Roman" panose="02020603050405020304" pitchFamily="18" charset="0"/>
                      </a:rPr>
                      <m:t>, </m:t>
                    </m:r>
                    <m:r>
                      <a:rPr lang="en-US" altLang="zh-CN" sz="1600" i="1">
                        <a:solidFill>
                          <a:srgbClr val="000000"/>
                        </a:solidFill>
                        <a:latin typeface="Cambria Math" panose="02040503050406030204" pitchFamily="18" charset="0"/>
                        <a:ea typeface="楷体_GB2312"/>
                        <a:cs typeface="Times New Roman" panose="02020603050405020304" pitchFamily="18" charset="0"/>
                      </a:rPr>
                      <m:t>𝜏</m:t>
                    </m:r>
                    <m:r>
                      <a:rPr lang="en-US" altLang="zh-CN" sz="1600" i="1">
                        <a:solidFill>
                          <a:srgbClr val="000000"/>
                        </a:solidFill>
                        <a:latin typeface="Cambria Math" panose="02040503050406030204" pitchFamily="18" charset="0"/>
                        <a:ea typeface="楷体_GB2312"/>
                        <a:cs typeface="Times New Roman" panose="02020603050405020304" pitchFamily="18" charset="0"/>
                      </a:rPr>
                      <m:t>)</m:t>
                    </m:r>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分类为目标类别 </a:t>
                </a:r>
                <a14:m>
                  <m:oMath xmlns:m="http://schemas.openxmlformats.org/officeDocument/2006/math">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楷体_GB2312"/>
                            <a:cs typeface="Times New Roman" panose="02020603050405020304" pitchFamily="18" charset="0"/>
                          </a:rPr>
                          <m:t>𝑦</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𝑡</m:t>
                        </m:r>
                      </m:sub>
                    </m:sSub>
                  </m:oMath>
                </a14:m>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，则认为该次攻击成功。</a:t>
                </a:r>
              </a:p>
            </p:txBody>
          </p:sp>
        </mc:Choice>
        <mc:Fallback>
          <p:sp>
            <p:nvSpPr>
              <p:cNvPr id="2" name="矩形 1">
                <a:extLst>
                  <a:ext uri="{FF2B5EF4-FFF2-40B4-BE49-F238E27FC236}">
                    <a16:creationId xmlns:a16="http://schemas.microsoft.com/office/drawing/2014/main" id="{DCB04780-F698-4CD6-8000-C3B0E6E34024}"/>
                  </a:ext>
                </a:extLst>
              </p:cNvPr>
              <p:cNvSpPr>
                <a:spLocks noRot="1" noChangeAspect="1" noMove="1" noResize="1" noEditPoints="1" noAdjustHandles="1" noChangeArrowheads="1" noChangeShapeType="1" noTextEdit="1"/>
              </p:cNvSpPr>
              <p:nvPr/>
            </p:nvSpPr>
            <p:spPr>
              <a:xfrm>
                <a:off x="636937" y="1312563"/>
                <a:ext cx="11291667" cy="5250155"/>
              </a:xfrm>
              <a:prstGeom prst="rect">
                <a:avLst/>
              </a:prstGeom>
              <a:blipFill>
                <a:blip r:embed="rId3"/>
                <a:stretch>
                  <a:fillRect l="-270" r="-2051" b="-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1248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人工智能模型的防御</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p:sp>
        <p:nvSpPr>
          <p:cNvPr id="7" name="矩形 6">
            <a:extLst>
              <a:ext uri="{FF2B5EF4-FFF2-40B4-BE49-F238E27FC236}">
                <a16:creationId xmlns:a16="http://schemas.microsoft.com/office/drawing/2014/main" id="{BD72F541-D675-4212-91BA-293917087826}"/>
              </a:ext>
            </a:extLst>
          </p:cNvPr>
          <p:cNvSpPr/>
          <p:nvPr/>
        </p:nvSpPr>
        <p:spPr>
          <a:xfrm>
            <a:off x="263969" y="1396443"/>
            <a:ext cx="7398783" cy="5216236"/>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为了抵抗对抗攻击，目前主流的防御方法分为测试阶段的防御和训练阶段的防御两类</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测试阶段的防御方法核心思想是考虑到对抗样本的生成过程从某种程度上可以看作是针对原图和模型定制的噪声（即依赖于原图和模型梯度生成对抗样本），因此在测试阶段引入随机性可以缓解或消除对抗噪声的负面影响。</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训练阶段的防御方法核心思想是将对抗样本以数据增强的方式纳入到模型的训练过程中，从而使模型在训练过程中就看到对抗样本以自适应对抗攻击。</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标准训练使用原始训练集训练模型，而对抗训练采用双层优化的方式训练模型，其中在内层优化中防御者（模型训练者）首先固定当前模型参数，然后基于该固定模型实施对抗攻击（如</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PGD</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算法）以生成对抗样本，在外层优化中再基于生成的对抗样本最小化模型损失以训练模型参数。在整个对抗训练过程中这两个步骤将会一直交替进行，直到模型收敛。单从损失函数的优化上看，可以发现内层优化是最大化损失函数，外层优化是最小化损失函数，因此对抗训练的损失是典型的最大</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最小优化损失函数。</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8" name="图片 7">
            <a:extLst>
              <a:ext uri="{FF2B5EF4-FFF2-40B4-BE49-F238E27FC236}">
                <a16:creationId xmlns:a16="http://schemas.microsoft.com/office/drawing/2014/main" id="{345ECBBA-654B-44AB-B5A2-7FFA81748F42}"/>
              </a:ext>
            </a:extLst>
          </p:cNvPr>
          <p:cNvPicPr>
            <a:picLocks noChangeAspect="1"/>
          </p:cNvPicPr>
          <p:nvPr/>
        </p:nvPicPr>
        <p:blipFill>
          <a:blip r:embed="rId3"/>
          <a:stretch>
            <a:fillRect/>
          </a:stretch>
        </p:blipFill>
        <p:spPr>
          <a:xfrm>
            <a:off x="7941619" y="2816122"/>
            <a:ext cx="4212295" cy="2417018"/>
          </a:xfrm>
          <a:prstGeom prst="rect">
            <a:avLst/>
          </a:prstGeom>
        </p:spPr>
      </p:pic>
    </p:spTree>
    <p:extLst>
      <p:ext uri="{BB962C8B-B14F-4D97-AF65-F5344CB8AC3E}">
        <p14:creationId xmlns:p14="http://schemas.microsoft.com/office/powerpoint/2010/main" val="2316300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人工智能模型的防御：对抗数据投毒</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F4B03A37-2942-43F4-BE6A-B3035A8FE0A5}"/>
                  </a:ext>
                </a:extLst>
              </p:cNvPr>
              <p:cNvSpPr/>
              <p:nvPr/>
            </p:nvSpPr>
            <p:spPr>
              <a:xfrm>
                <a:off x="852473" y="1835528"/>
                <a:ext cx="10748684" cy="3739229"/>
              </a:xfrm>
              <a:prstGeom prst="rect">
                <a:avLst/>
              </a:prstGeom>
            </p:spPr>
            <p:txBody>
              <a:bodyPr wrap="square">
                <a:spAutoFit/>
              </a:bodyPr>
              <a:lstStyle/>
              <a:p>
                <a:pPr indent="266700" algn="just">
                  <a:lnSpc>
                    <a:spcPct val="150000"/>
                  </a:lnSpc>
                  <a:spcAft>
                    <a:spcPts val="0"/>
                  </a:spcAft>
                </a:pP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为了抵抗数据投毒攻击，目前主流的防御方法分为基于投毒样本检测的防御和模型鲁棒性增强的防御两类。</a:t>
                </a:r>
              </a:p>
              <a:p>
                <a:pPr indent="266700" algn="just">
                  <a:lnSpc>
                    <a:spcPct val="150000"/>
                  </a:lnSpc>
                  <a:spcAft>
                    <a:spcPts val="0"/>
                  </a:spcAft>
                </a:pP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基于投毒样本检测的防御方法，其核心思想是在模型训练之前，对整个数据集进行检查，并从数据中筛除疑似投毒样本。例如，</a:t>
                </a:r>
                <a:r>
                  <a:rPr lang="en-US"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[Peri 2020]</a:t>
                </a:r>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利用投毒样本在神经网络的较高层次上具有与其对应干净样本不同的特征分布，以及这些特征通常接近目标类别的分布的特性，提出一种基于特征空间中</a:t>
                </a:r>
                <a:r>
                  <a:rPr lang="en-US" altLang="zh-CN" sz="1600" i="1"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最近邻的防御方法，该方法能够检测在训练之前检测出投毒样本并将其移除。</a:t>
                </a:r>
                <a:r>
                  <a:rPr lang="en-US"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[Seetharaman 2022] </a:t>
                </a:r>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提出一种基于</a:t>
                </a:r>
                <a:r>
                  <a:rPr lang="en-US"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Influence Function</a:t>
                </a:r>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的投毒样本检测方法，其基本思想为利用</a:t>
                </a:r>
                <a:r>
                  <a:rPr lang="en-US"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Influence Function</a:t>
                </a:r>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近似地评估在没有训练样本</a:t>
                </a:r>
                <a14:m>
                  <m:oMath xmlns:m="http://schemas.openxmlformats.org/officeDocument/2006/math">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𝑥</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sub>
                      <m: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up>
                    </m:sSub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SubSup>
                      <m:sSubSup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solidFill>
                              <a:srgbClr val="000000"/>
                            </a:solidFill>
                            <a:latin typeface="Cambria Math" panose="02040503050406030204" pitchFamily="18" charset="0"/>
                            <a:ea typeface="楷体_GB2312"/>
                            <a:cs typeface="Times New Roman" panose="02020603050405020304" pitchFamily="18" charset="0"/>
                          </a:rPr>
                          <m:t>𝑦</m:t>
                        </m:r>
                      </m:e>
                      <m:sub>
                        <m:r>
                          <a:rPr lang="en-US" altLang="zh-CN" sz="1600" i="1">
                            <a:solidFill>
                              <a:srgbClr val="000000"/>
                            </a:solidFill>
                            <a:latin typeface="Cambria Math" panose="02040503050406030204" pitchFamily="18" charset="0"/>
                            <a:ea typeface="楷体_GB2312"/>
                            <a:cs typeface="Times New Roman" panose="02020603050405020304" pitchFamily="18" charset="0"/>
                          </a:rPr>
                          <m:t>𝑖</m:t>
                        </m:r>
                      </m:sub>
                      <m: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sup>
                    </m:sSubSup>
                    <m:r>
                      <a:rPr lang="en-US" altLang="zh-CN" sz="1600" i="1">
                        <a:solidFill>
                          <a:srgbClr val="000000"/>
                        </a:solidFill>
                        <a:latin typeface="Cambria Math" panose="02040503050406030204" pitchFamily="18" charset="0"/>
                        <a:ea typeface="楷体_GB2312"/>
                        <a:cs typeface="Times New Roman" panose="02020603050405020304" pitchFamily="18" charset="0"/>
                      </a:rPr>
                      <m:t>)</m:t>
                    </m:r>
                  </m:oMath>
                </a14:m>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的情况下模型预测如何变化，来判断训练样本是否为投毒样本。</a:t>
                </a:r>
                <a:endPar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indent="266700" algn="just">
                  <a:lnSpc>
                    <a:spcPct val="150000"/>
                  </a:lnSpc>
                  <a:spcAft>
                    <a:spcPts val="0"/>
                  </a:spcAft>
                </a:pP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模型鲁棒性增强的防御方法，其核心思想是通过增强模型鲁棒性来抵御数据投毒攻击。例如，</a:t>
                </a:r>
                <a:r>
                  <a:rPr lang="en-US"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[Wang 2021]</a:t>
                </a:r>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发现使用随机梯度下降（</a:t>
                </a:r>
                <a:r>
                  <a:rPr lang="en-US"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Stochastic Gradient Descent</a:t>
                </a:r>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SGD</a:t>
                </a:r>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）优化器训练神经网络，能够在仅仅牺牲少量性能的同时，在一定程度上防御数据投毒攻击。</a:t>
                </a:r>
                <a:r>
                  <a:rPr lang="en-US"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[Goldblum 2022]</a:t>
                </a:r>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提出基于差分隐私（</a:t>
                </a:r>
                <a:r>
                  <a:rPr lang="en-US"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Differential Privacy</a:t>
                </a:r>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DP</a:t>
                </a:r>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）的随机梯度下降优化器</a:t>
                </a:r>
                <a:r>
                  <a:rPr lang="en-US"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DP-SGD</a:t>
                </a:r>
                <a:r>
                  <a:rPr lang="zh-CN" altLang="zh-CN" sz="1600" dirty="0">
                    <a:solidFill>
                      <a:srgbClr val="222222"/>
                    </a:solidFill>
                    <a:latin typeface="Times New Roman" panose="02020603050405020304" pitchFamily="18" charset="0"/>
                    <a:ea typeface="楷体" panose="02010609060101010101" pitchFamily="49" charset="-122"/>
                    <a:cs typeface="Times New Roman" panose="02020603050405020304" pitchFamily="18" charset="0"/>
                  </a:rPr>
                  <a:t>，该方法通过限制梯度大小、以及在梯度上添加随机噪声来防御数据投毒攻击。</a:t>
                </a:r>
                <a:endPar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2" name="矩形 1">
                <a:extLst>
                  <a:ext uri="{FF2B5EF4-FFF2-40B4-BE49-F238E27FC236}">
                    <a16:creationId xmlns:a16="http://schemas.microsoft.com/office/drawing/2014/main" id="{F4B03A37-2942-43F4-BE6A-B3035A8FE0A5}"/>
                  </a:ext>
                </a:extLst>
              </p:cNvPr>
              <p:cNvSpPr>
                <a:spLocks noRot="1" noChangeAspect="1" noMove="1" noResize="1" noEditPoints="1" noAdjustHandles="1" noChangeArrowheads="1" noChangeShapeType="1" noTextEdit="1"/>
              </p:cNvSpPr>
              <p:nvPr/>
            </p:nvSpPr>
            <p:spPr>
              <a:xfrm>
                <a:off x="852473" y="1835528"/>
                <a:ext cx="10748684" cy="3739229"/>
              </a:xfrm>
              <a:prstGeom prst="rect">
                <a:avLst/>
              </a:prstGeom>
              <a:blipFill>
                <a:blip r:embed="rId3"/>
                <a:stretch>
                  <a:fillRect l="-340" r="-2269" b="-9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1652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130" name="图片 129"/>
          <p:cNvPicPr>
            <a:picLocks noChangeAspect="1"/>
          </p:cNvPicPr>
          <p:nvPr/>
        </p:nvPicPr>
        <p:blipFill rotWithShape="1">
          <a:blip r:embed="rId3"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128" name="图片 127"/>
          <p:cNvPicPr>
            <a:picLocks noChangeAspect="1"/>
          </p:cNvPicPr>
          <p:nvPr/>
        </p:nvPicPr>
        <p:blipFill rotWithShape="1">
          <a:blip r:embed="rId4"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pic>
        <p:nvPicPr>
          <p:cNvPr id="92" name="图片 91"/>
          <p:cNvPicPr>
            <a:picLocks noChangeAspect="1"/>
          </p:cNvPicPr>
          <p:nvPr/>
        </p:nvPicPr>
        <p:blipFill rotWithShape="1">
          <a:blip r:embed="rId5" cstate="print">
            <a:extLst>
              <a:ext uri="{28A0092B-C50C-407E-A947-70E740481C1C}">
                <a14:useLocalDpi xmlns:a14="http://schemas.microsoft.com/office/drawing/2010/main" val="0"/>
              </a:ext>
            </a:extLst>
          </a:blip>
          <a:srcRect l="24826" b="55447"/>
          <a:stretch>
            <a:fillRect/>
          </a:stretch>
        </p:blipFill>
        <p:spPr>
          <a:xfrm>
            <a:off x="-24384" y="4587109"/>
            <a:ext cx="9165288" cy="2546903"/>
          </a:xfrm>
          <a:prstGeom prst="rect">
            <a:avLst/>
          </a:prstGeom>
        </p:spPr>
      </p:pic>
      <p:grpSp>
        <p:nvGrpSpPr>
          <p:cNvPr id="18" name="组合 17"/>
          <p:cNvGrpSpPr/>
          <p:nvPr/>
        </p:nvGrpSpPr>
        <p:grpSpPr>
          <a:xfrm>
            <a:off x="10001700" y="2854959"/>
            <a:ext cx="2268815" cy="2101347"/>
            <a:chOff x="6175344" y="342254"/>
            <a:chExt cx="7803037" cy="7227071"/>
          </a:xfrm>
        </p:grpSpPr>
        <p:sp>
          <p:nvSpPr>
            <p:cNvPr id="19" name="六边形 18"/>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9863825" y="4346576"/>
            <a:ext cx="2963878" cy="2745105"/>
            <a:chOff x="6175344" y="342254"/>
            <a:chExt cx="7803037"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489176" y="3439840"/>
            <a:ext cx="5262979" cy="769441"/>
          </a:xfrm>
          <a:prstGeom prst="rect">
            <a:avLst/>
          </a:prstGeom>
        </p:spPr>
        <p:txBody>
          <a:bodyPr wrap="none">
            <a:spAutoFit/>
          </a:bodyPr>
          <a:lstStyle/>
          <a:p>
            <a:pPr algn="ct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人工智能伦理与安全</a:t>
            </a:r>
            <a:endParaRPr lang="zh-CN" altLang="zh-CN"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8" name="矩形 7"/>
          <p:cNvSpPr/>
          <p:nvPr/>
        </p:nvSpPr>
        <p:spPr>
          <a:xfrm>
            <a:off x="5311171" y="2445722"/>
            <a:ext cx="1569660" cy="646331"/>
          </a:xfrm>
          <a:prstGeom prst="rect">
            <a:avLst/>
          </a:prstGeom>
        </p:spPr>
        <p:txBody>
          <a:bodyPr wrap="none">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第八章</a:t>
            </a:r>
          </a:p>
        </p:txBody>
      </p:sp>
      <p:cxnSp>
        <p:nvCxnSpPr>
          <p:cNvPr id="9" name="直接连接符 8"/>
          <p:cNvCxnSpPr/>
          <p:nvPr/>
        </p:nvCxnSpPr>
        <p:spPr>
          <a:xfrm>
            <a:off x="3024554" y="3265946"/>
            <a:ext cx="6116350" cy="0"/>
          </a:xfrm>
          <a:prstGeom prst="line">
            <a:avLst/>
          </a:prstGeom>
          <a:ln w="22225">
            <a:solidFill>
              <a:schemeClr val="bg1"/>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221671" y="2179434"/>
            <a:ext cx="7748658" cy="2397279"/>
            <a:chOff x="2221671" y="2179434"/>
            <a:chExt cx="7748658" cy="2397279"/>
          </a:xfrm>
        </p:grpSpPr>
        <p:sp>
          <p:nvSpPr>
            <p:cNvPr id="6" name="标题 9801"/>
            <p:cNvSpPr txBox="1"/>
            <p:nvPr/>
          </p:nvSpPr>
          <p:spPr>
            <a:xfrm rot="16200000">
              <a:off x="8719085" y="3325468"/>
              <a:ext cx="2397277" cy="105210"/>
            </a:xfrm>
            <a:prstGeom prst="parallelogram">
              <a:avLst>
                <a:gd name="adj" fmla="val 98875"/>
              </a:avLst>
            </a:prstGeom>
            <a:gradFill flip="none" rotWithShape="1">
              <a:gsLst>
                <a:gs pos="100000">
                  <a:srgbClr val="016773"/>
                </a:gs>
                <a:gs pos="0">
                  <a:srgbClr val="00ABA5"/>
                </a:gs>
              </a:gsLst>
              <a:lin ang="6000000" scaled="0"/>
              <a:tileRect/>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10" name="标题 9801"/>
            <p:cNvSpPr txBox="1"/>
            <p:nvPr/>
          </p:nvSpPr>
          <p:spPr>
            <a:xfrm flipH="1">
              <a:off x="2221671" y="4468236"/>
              <a:ext cx="7748657" cy="108477"/>
            </a:xfrm>
            <a:prstGeom prst="parallelogram">
              <a:avLst>
                <a:gd name="adj" fmla="val 102209"/>
              </a:avLst>
            </a:prstGeom>
            <a:gradFill>
              <a:gsLst>
                <a:gs pos="55000">
                  <a:srgbClr val="016773"/>
                </a:gs>
                <a:gs pos="0">
                  <a:srgbClr val="00ABA5"/>
                </a:gs>
                <a:gs pos="100000">
                  <a:srgbClr val="00ABA5"/>
                </a:gs>
              </a:gsLst>
              <a:lin ang="6000000" scaled="0"/>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cxnSp>
          <p:nvCxnSpPr>
            <p:cNvPr id="11" name="直接连接符 10"/>
            <p:cNvCxnSpPr/>
            <p:nvPr/>
          </p:nvCxnSpPr>
          <p:spPr>
            <a:xfrm flipH="1">
              <a:off x="2221671" y="2179434"/>
              <a:ext cx="76428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a:off x="10768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222317" y="4468236"/>
              <a:ext cx="7642800" cy="0"/>
            </a:xfrm>
            <a:prstGeom prst="line">
              <a:avLst/>
            </a:prstGeom>
            <a:ln w="15875" cap="rnd">
              <a:gradFill>
                <a:gsLst>
                  <a:gs pos="0">
                    <a:schemeClr val="bg1">
                      <a:alpha val="0"/>
                    </a:schemeClr>
                  </a:gs>
                  <a:gs pos="100000">
                    <a:schemeClr val="bg1"/>
                  </a:gs>
                </a:gsLst>
                <a:lin ang="36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flipH="1">
              <a:off x="87196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8933514" y="5200219"/>
            <a:ext cx="1549536" cy="1435160"/>
            <a:chOff x="6175344" y="342254"/>
            <a:chExt cx="7803037" cy="7227071"/>
          </a:xfrm>
        </p:grpSpPr>
        <p:sp>
          <p:nvSpPr>
            <p:cNvPr id="22" name="六边形 2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875295" y="-875664"/>
            <a:ext cx="2974038" cy="2745105"/>
            <a:chOff x="6175344" y="342254"/>
            <a:chExt cx="7829785" cy="7227071"/>
          </a:xfrm>
        </p:grpSpPr>
        <p:sp>
          <p:nvSpPr>
            <p:cNvPr id="25" name="六边形 2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259840" y="635784"/>
            <a:ext cx="823697" cy="760292"/>
            <a:chOff x="6175344" y="342254"/>
            <a:chExt cx="7829785" cy="7227071"/>
          </a:xfrm>
        </p:grpSpPr>
        <p:sp>
          <p:nvSpPr>
            <p:cNvPr id="28" name="六边形 2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人工智能模型的防御：对抗后门攻击</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p:sp>
        <p:nvSpPr>
          <p:cNvPr id="2" name="矩形 1">
            <a:extLst>
              <a:ext uri="{FF2B5EF4-FFF2-40B4-BE49-F238E27FC236}">
                <a16:creationId xmlns:a16="http://schemas.microsoft.com/office/drawing/2014/main" id="{F4B03A37-2942-43F4-BE6A-B3035A8FE0A5}"/>
              </a:ext>
            </a:extLst>
          </p:cNvPr>
          <p:cNvSpPr/>
          <p:nvPr/>
        </p:nvSpPr>
        <p:spPr>
          <a:xfrm>
            <a:off x="529882" y="1835528"/>
            <a:ext cx="11357317" cy="4108241"/>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为了抵抗后门攻击，目前主流的防御方法分为针对输入样本触发器的防御和针对模型内嵌后门的防御两类。</a:t>
            </a:r>
          </a:p>
          <a:p>
            <a:pPr marL="285750" indent="-285750">
              <a:lnSpc>
                <a:spcPct val="150000"/>
              </a:lnSpc>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针对输入样本触发器的防御方法，其核心思想是在将样本输入深度机器学习之前引入预处理模块，以消除可能存在的触发器或直接过滤恶意样本。这类防御方法只允许净化过的测试样本输入被部署的模型，因此能够去除触发器，从而阻止后门的激活。例如，在基于稀有词触发器的文本后门攻击中，针对该攻击方法会降低输入文本语言流畅性的特点，</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[Qi 2021]</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提出了一种基于语言困惑度（</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Perplexity</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）的后门防御方法</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ONION</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，它通过检测删除句子中的单词时困惑度的变化来识别触发器，并将检测到的触发词进行触发器，达到净化测试样本的目的。</a:t>
            </a:r>
          </a:p>
          <a:p>
            <a:pPr marL="285750" indent="-285750">
              <a:lnSpc>
                <a:spcPct val="150000"/>
              </a:lnSpc>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针对模型内嵌后门的防御方法，其核心思想是通过直接修改可疑模型来消除受感染模型中的隐藏后门。因此，即使触发器包含在攻击样本中，修改后的模型仍能正确预测它们，因为隐藏的后门已被彻底移除。例如，</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[Liu 2017]</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提出使用一些本地干净样本对已训练的可疑模型进行重新训练，以减少后门威胁。这种方法的有效性主要归因于深度机器学习的灾难性遗忘（</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Catastrophic Forgetting</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[Kirkpatrick 2017]</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，即随着训练的进行，由于重新训练集中不包含恶意样本，隐藏的后门逐渐被遗忘。</a:t>
            </a:r>
          </a:p>
        </p:txBody>
      </p:sp>
    </p:spTree>
    <p:extLst>
      <p:ext uri="{BB962C8B-B14F-4D97-AF65-F5344CB8AC3E}">
        <p14:creationId xmlns:p14="http://schemas.microsoft.com/office/powerpoint/2010/main" val="528112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人工智能模型安全：隐私保护</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p:sp>
        <p:nvSpPr>
          <p:cNvPr id="2" name="矩形 1">
            <a:extLst>
              <a:ext uri="{FF2B5EF4-FFF2-40B4-BE49-F238E27FC236}">
                <a16:creationId xmlns:a16="http://schemas.microsoft.com/office/drawing/2014/main" id="{F4B03A37-2942-43F4-BE6A-B3035A8FE0A5}"/>
              </a:ext>
            </a:extLst>
          </p:cNvPr>
          <p:cNvSpPr/>
          <p:nvPr/>
        </p:nvSpPr>
        <p:spPr>
          <a:xfrm>
            <a:off x="529882" y="1835528"/>
            <a:ext cx="11357317" cy="377924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zh-CN" dirty="0">
                <a:latin typeface="Times New Roman" panose="02020603050405020304" pitchFamily="18" charset="0"/>
                <a:ea typeface="楷体" panose="02010609060101010101" pitchFamily="49" charset="-122"/>
                <a:cs typeface="Times New Roman" panose="02020603050405020304" pitchFamily="18" charset="0"/>
              </a:rPr>
              <a:t>隐私在不同场景下具有不同的含义，</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1890 </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年发表在《哈佛法律评论》上的《论隐私权》将隐私定义为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不受打扰的权利</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。在数据密集型计算范式时代，妥善获取和使用与真人相关的数据（及数据属性），成为迫切需要解决的问题。隐私保护一般指在数据被合法访问时，采取一定技术手段防止数据中敏感信息被访问者以某些方式</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逆向</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获取，从而造成用户敏感信息被泄露和滥用。传统隐私保护手段是对数据进行</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匿名化</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处理。但是，这种方法通过关联数据库交叉对比可解匿成功。</a:t>
            </a:r>
          </a:p>
          <a:p>
            <a:pPr marL="342900" indent="-342900" algn="just">
              <a:lnSpc>
                <a:spcPct val="150000"/>
              </a:lnSpc>
              <a:buFont typeface="Arial" panose="020B0604020202020204" pitchFamily="34" charset="0"/>
              <a:buChar char="•"/>
            </a:pPr>
            <a:r>
              <a:rPr lang="zh-CN" altLang="zh-CN" dirty="0">
                <a:latin typeface="Times New Roman" panose="02020603050405020304" pitchFamily="18" charset="0"/>
                <a:ea typeface="楷体" panose="02010609060101010101" pitchFamily="49" charset="-122"/>
                <a:cs typeface="Times New Roman" panose="02020603050405020304" pitchFamily="18" charset="0"/>
              </a:rPr>
              <a:t>随着分布式机器学习技术在生产实践中落地，模型建模方可能在未经用户授权的情况下侵犯用户隐私。为了防止这种现象的出现，研究者先后提出了差分隐私（</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Differential Privacy</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[Xu 2019]</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、同态加密（</a:t>
            </a:r>
            <a:r>
              <a:rPr lang="en-US" altLang="zh-CN" dirty="0">
                <a:latin typeface="Times New Roman" panose="02020603050405020304" pitchFamily="18" charset="0"/>
                <a:ea typeface="楷体" panose="02010609060101010101" pitchFamily="49" charset="-122"/>
                <a:cs typeface="Times New Roman" panose="02020603050405020304" pitchFamily="18" charset="0"/>
              </a:rPr>
              <a:t>Homomorphic Encryption</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Aono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2017]</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、安全多方计算（</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Secure Multi-Party Computation</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[Chen 2020]</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等技术以应对隐私泄露的挑战。</a:t>
            </a:r>
          </a:p>
        </p:txBody>
      </p:sp>
    </p:spTree>
    <p:extLst>
      <p:ext uri="{BB962C8B-B14F-4D97-AF65-F5344CB8AC3E}">
        <p14:creationId xmlns:p14="http://schemas.microsoft.com/office/powerpoint/2010/main" val="4125436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人工智能模型安全：差分隐私</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F4B03A37-2942-43F4-BE6A-B3035A8FE0A5}"/>
                  </a:ext>
                </a:extLst>
              </p:cNvPr>
              <p:cNvSpPr/>
              <p:nvPr/>
            </p:nvSpPr>
            <p:spPr>
              <a:xfrm>
                <a:off x="834683" y="2405470"/>
                <a:ext cx="11357317" cy="2513252"/>
              </a:xfrm>
              <a:prstGeom prst="rect">
                <a:avLst/>
              </a:prstGeom>
            </p:spPr>
            <p:txBody>
              <a:bodyPr wrap="square">
                <a:spAutoFit/>
              </a:bodyPr>
              <a:lstStyle/>
              <a:p>
                <a:pPr algn="ctr">
                  <a:lnSpc>
                    <a:spcPct val="150000"/>
                  </a:lnSpc>
                </a:pP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定义：</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一个随机算法</a:t>
                </a:r>
                <a14:m>
                  <m:oMath xmlns:m="http://schemas.openxmlformats.org/officeDocument/2006/math">
                    <m:r>
                      <m:rPr>
                        <m:sty m:val="p"/>
                      </m:rPr>
                      <a:rPr lang="en-US" altLang="zh-CN"/>
                      <m:t>M</m:t>
                    </m:r>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对任意相差仅一条数据的相邻数据集</a:t>
                </a:r>
                <a14:m>
                  <m:oMath xmlns:m="http://schemas.openxmlformats.org/officeDocument/2006/math">
                    <m:r>
                      <m:rPr>
                        <m:sty m:val="p"/>
                      </m:rPr>
                      <a:rPr lang="en-US" altLang="zh-CN"/>
                      <m:t>D</m:t>
                    </m:r>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和</a:t>
                </a:r>
                <a14:m>
                  <m:oMath xmlns:m="http://schemas.openxmlformats.org/officeDocument/2006/math">
                    <m:sSup>
                      <m:sSupPr>
                        <m:ctrlPr>
                          <a:rPr lang="zh-CN" altLang="zh-CN" i="1"/>
                        </m:ctrlPr>
                      </m:sSupPr>
                      <m:e>
                        <m:r>
                          <a:rPr lang="en-US" altLang="zh-CN" i="1"/>
                          <m:t>𝐷</m:t>
                        </m:r>
                      </m:e>
                      <m:sup>
                        <m:r>
                          <a:rPr lang="en-US" altLang="zh-CN" i="1"/>
                          <m:t>′</m:t>
                        </m:r>
                      </m:sup>
                    </m:sSup>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分别进行操作，如果其输出</a:t>
                </a:r>
                <a14:m>
                  <m:oMath xmlns:m="http://schemas.openxmlformats.org/officeDocument/2006/math">
                    <m:r>
                      <m:rPr>
                        <m:sty m:val="p"/>
                      </m:rPr>
                      <a:rPr lang="en-US" altLang="zh-CN"/>
                      <m:t>O</m:t>
                    </m:r>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满足如下条件：</a:t>
                </a:r>
                <a14:m>
                  <m:oMath xmlns:m="http://schemas.openxmlformats.org/officeDocument/2006/math">
                    <m:func>
                      <m:funcPr>
                        <m:ctrlPr>
                          <a:rPr lang="zh-CN" altLang="zh-CN" i="1"/>
                        </m:ctrlPr>
                      </m:funcPr>
                      <m:fName>
                        <m:r>
                          <m:rPr>
                            <m:sty m:val="p"/>
                          </m:rPr>
                          <a:rPr lang="en-US" altLang="zh-CN"/>
                          <m:t>Pr</m:t>
                        </m:r>
                      </m:fName>
                      <m:e>
                        <m:d>
                          <m:dPr>
                            <m:begChr m:val="["/>
                            <m:endChr m:val="]"/>
                            <m:ctrlPr>
                              <a:rPr lang="zh-CN" altLang="zh-CN" i="1"/>
                            </m:ctrlPr>
                          </m:dPr>
                          <m:e>
                            <m:r>
                              <m:rPr>
                                <m:sty m:val="p"/>
                              </m:rPr>
                              <a:rPr lang="en-US" altLang="zh-CN"/>
                              <m:t>M</m:t>
                            </m:r>
                            <m:d>
                              <m:dPr>
                                <m:ctrlPr>
                                  <a:rPr lang="zh-CN" altLang="zh-CN" i="1"/>
                                </m:ctrlPr>
                              </m:dPr>
                              <m:e>
                                <m:r>
                                  <m:rPr>
                                    <m:sty m:val="p"/>
                                  </m:rPr>
                                  <a:rPr lang="en-US" altLang="zh-CN"/>
                                  <m:t>D</m:t>
                                </m:r>
                              </m:e>
                            </m:d>
                            <m:r>
                              <m:rPr>
                                <m:sty m:val="p"/>
                              </m:rPr>
                              <a:rPr lang="en-US" altLang="zh-CN"/>
                              <m:t>ϵO</m:t>
                            </m:r>
                          </m:e>
                        </m:d>
                      </m:e>
                    </m:func>
                    <m:r>
                      <a:rPr lang="en-US" altLang="zh-CN"/>
                      <m:t>≤</m:t>
                    </m:r>
                    <m:sSup>
                      <m:sSupPr>
                        <m:ctrlPr>
                          <a:rPr lang="zh-CN" altLang="zh-CN" i="1"/>
                        </m:ctrlPr>
                      </m:sSupPr>
                      <m:e>
                        <m:r>
                          <a:rPr lang="en-US" altLang="zh-CN" i="1"/>
                          <m:t>𝑒</m:t>
                        </m:r>
                      </m:e>
                      <m:sup>
                        <m:r>
                          <a:rPr lang="en-US" altLang="zh-CN" i="1"/>
                          <m:t>𝜀</m:t>
                        </m:r>
                      </m:sup>
                    </m:sSup>
                    <m:func>
                      <m:funcPr>
                        <m:ctrlPr>
                          <a:rPr lang="zh-CN" altLang="zh-CN" i="1"/>
                        </m:ctrlPr>
                      </m:funcPr>
                      <m:fName>
                        <m:r>
                          <m:rPr>
                            <m:sty m:val="p"/>
                          </m:rPr>
                          <a:rPr lang="en-US" altLang="zh-CN"/>
                          <m:t>Pr</m:t>
                        </m:r>
                      </m:fName>
                      <m:e>
                        <m:d>
                          <m:dPr>
                            <m:begChr m:val="["/>
                            <m:endChr m:val="]"/>
                            <m:ctrlPr>
                              <a:rPr lang="zh-CN" altLang="zh-CN" i="1"/>
                            </m:ctrlPr>
                          </m:dPr>
                          <m:e>
                            <m:r>
                              <a:rPr lang="en-US" altLang="zh-CN" i="1"/>
                              <m:t>𝑀</m:t>
                            </m:r>
                            <m:d>
                              <m:dPr>
                                <m:ctrlPr>
                                  <a:rPr lang="zh-CN" altLang="zh-CN" i="1"/>
                                </m:ctrlPr>
                              </m:dPr>
                              <m:e>
                                <m:sSup>
                                  <m:sSupPr>
                                    <m:ctrlPr>
                                      <a:rPr lang="zh-CN" altLang="zh-CN" i="1"/>
                                    </m:ctrlPr>
                                  </m:sSupPr>
                                  <m:e>
                                    <m:r>
                                      <a:rPr lang="en-US" altLang="zh-CN" i="1"/>
                                      <m:t>𝐷</m:t>
                                    </m:r>
                                  </m:e>
                                  <m:sup>
                                    <m:r>
                                      <a:rPr lang="en-US" altLang="zh-CN" i="1"/>
                                      <m:t>′</m:t>
                                    </m:r>
                                  </m:sup>
                                </m:sSup>
                              </m:e>
                            </m:d>
                            <m:r>
                              <m:rPr>
                                <m:sty m:val="p"/>
                              </m:rPr>
                              <a:rPr lang="en-US" altLang="zh-CN"/>
                              <m:t>ϵO</m:t>
                            </m:r>
                          </m:e>
                        </m:d>
                      </m:e>
                    </m:func>
                    <m:r>
                      <a:rPr lang="en-US" altLang="zh-CN" i="1"/>
                      <m:t>+</m:t>
                    </m:r>
                    <m:r>
                      <a:rPr lang="en-US" altLang="zh-CN" i="1"/>
                      <m:t>𝛿</m:t>
                    </m:r>
                  </m:oMath>
                </a14:m>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其中</a:t>
                </a:r>
                <a14:m>
                  <m:oMath xmlns:m="http://schemas.openxmlformats.org/officeDocument/2006/math">
                    <m:r>
                      <m:rPr>
                        <m:sty m:val="p"/>
                      </m:rPr>
                      <a:rPr lang="en-US" altLang="zh-CN" sz="1600"/>
                      <m:t>M</m:t>
                    </m:r>
                    <m:d>
                      <m:dPr>
                        <m:ctrlPr>
                          <a:rPr lang="zh-CN" altLang="zh-CN" sz="1600" i="1"/>
                        </m:ctrlPr>
                      </m:dPr>
                      <m:e>
                        <m:r>
                          <m:rPr>
                            <m:sty m:val="p"/>
                          </m:rPr>
                          <a:rPr lang="en-US" altLang="zh-CN" sz="1600"/>
                          <m:t>D</m:t>
                        </m:r>
                      </m:e>
                    </m:d>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和</a:t>
                </a:r>
                <a14:m>
                  <m:oMath xmlns:m="http://schemas.openxmlformats.org/officeDocument/2006/math">
                    <m:r>
                      <a:rPr lang="en-US" altLang="zh-CN" sz="1600" i="1"/>
                      <m:t>𝑀</m:t>
                    </m:r>
                    <m:d>
                      <m:dPr>
                        <m:ctrlPr>
                          <a:rPr lang="zh-CN" altLang="zh-CN" sz="1600" i="1"/>
                        </m:ctrlPr>
                      </m:dPr>
                      <m:e>
                        <m:sSup>
                          <m:sSupPr>
                            <m:ctrlPr>
                              <a:rPr lang="zh-CN" altLang="zh-CN" sz="1600" i="1"/>
                            </m:ctrlPr>
                          </m:sSupPr>
                          <m:e>
                            <m:r>
                              <a:rPr lang="en-US" altLang="zh-CN" sz="1600" i="1"/>
                              <m:t>𝐷</m:t>
                            </m:r>
                          </m:e>
                          <m:sup>
                            <m:r>
                              <a:rPr lang="en-US" altLang="zh-CN" sz="1600" i="1"/>
                              <m:t>′</m:t>
                            </m:r>
                          </m:sup>
                        </m:sSup>
                      </m:e>
                    </m:d>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表示算法</a:t>
                </a:r>
                <a14:m>
                  <m:oMath xmlns:m="http://schemas.openxmlformats.org/officeDocument/2006/math">
                    <m:r>
                      <m:rPr>
                        <m:sty m:val="p"/>
                      </m:rPr>
                      <a:rPr lang="en-US" altLang="zh-CN" sz="1600"/>
                      <m:t>M</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在数据集</a:t>
                </a:r>
                <a14:m>
                  <m:oMath xmlns:m="http://schemas.openxmlformats.org/officeDocument/2006/math">
                    <m:r>
                      <m:rPr>
                        <m:sty m:val="p"/>
                      </m:rPr>
                      <a:rPr lang="en-US" altLang="zh-CN" sz="1600"/>
                      <m:t>D</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和</a:t>
                </a:r>
                <a14:m>
                  <m:oMath xmlns:m="http://schemas.openxmlformats.org/officeDocument/2006/math">
                    <m:sSup>
                      <m:sSupPr>
                        <m:ctrlPr>
                          <a:rPr lang="zh-CN" altLang="zh-CN" sz="1600" i="1"/>
                        </m:ctrlPr>
                      </m:sSupPr>
                      <m:e>
                        <m:r>
                          <a:rPr lang="en-US" altLang="zh-CN" sz="1600" i="1"/>
                          <m:t>𝐷</m:t>
                        </m:r>
                      </m:e>
                      <m:sup>
                        <m:r>
                          <a:rPr lang="en-US" altLang="zh-CN" sz="1600" i="1"/>
                          <m:t>′</m:t>
                        </m:r>
                      </m:sup>
                    </m:sSup>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的输出、</a:t>
                </a:r>
                <a14:m>
                  <m:oMath xmlns:m="http://schemas.openxmlformats.org/officeDocument/2006/math">
                    <m:r>
                      <m:rPr>
                        <m:sty m:val="p"/>
                      </m:rPr>
                      <a:rPr lang="en-US" altLang="zh-CN" sz="1600"/>
                      <m:t>Pr</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为算法的输出概率、</a:t>
                </a:r>
                <a14:m>
                  <m:oMath xmlns:m="http://schemas.openxmlformats.org/officeDocument/2006/math">
                    <m:r>
                      <a:rPr lang="en-US" altLang="zh-CN" sz="1600" i="1"/>
                      <m:t>𝜀</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为隐私预算（或隐私保护强度）、</a:t>
                </a:r>
                <a14:m>
                  <m:oMath xmlns:m="http://schemas.openxmlformats.org/officeDocument/2006/math">
                    <m:r>
                      <a:rPr lang="en-US" altLang="zh-CN" sz="1600" i="1"/>
                      <m:t>𝛿</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为另外一个隐私预算（代表可容忍隐私预算超出</a:t>
                </a:r>
                <a14:m>
                  <m:oMath xmlns:m="http://schemas.openxmlformats.org/officeDocument/2006/math">
                    <m:r>
                      <a:rPr lang="en-US" altLang="zh-CN" sz="1600" i="1"/>
                      <m:t>𝜀</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的概率），这被称为</a:t>
                </a:r>
                <a14:m>
                  <m:oMath xmlns:m="http://schemas.openxmlformats.org/officeDocument/2006/math">
                    <m:d>
                      <m:dPr>
                        <m:ctrlPr>
                          <a:rPr lang="zh-CN" altLang="zh-CN" sz="1600" i="1"/>
                        </m:ctrlPr>
                      </m:dPr>
                      <m:e>
                        <m:r>
                          <m:rPr>
                            <m:sty m:val="p"/>
                          </m:rPr>
                          <a:rPr lang="en-US" altLang="zh-CN" sz="1600"/>
                          <m:t>ε</m:t>
                        </m:r>
                        <m:r>
                          <a:rPr lang="en-US" altLang="zh-CN" sz="1600"/>
                          <m:t>,</m:t>
                        </m:r>
                        <m:r>
                          <a:rPr lang="en-US" altLang="zh-CN" sz="1600" i="1"/>
                          <m:t>𝛿</m:t>
                        </m:r>
                      </m:e>
                    </m:d>
                    <m:r>
                      <a:rPr lang="en-US" altLang="zh-CN" sz="1600" i="1"/>
                      <m:t>−</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差分隐私。</a:t>
                </a:r>
                <a14:m>
                  <m:oMath xmlns:m="http://schemas.openxmlformats.org/officeDocument/2006/math">
                    <m:r>
                      <a:rPr lang="en-US" altLang="zh-CN" sz="1600" i="1"/>
                      <m:t>𝜀</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和</a:t>
                </a:r>
                <a14:m>
                  <m:oMath xmlns:m="http://schemas.openxmlformats.org/officeDocument/2006/math">
                    <m:r>
                      <a:rPr lang="en-US" altLang="zh-CN" sz="1600" i="1"/>
                      <m:t>𝛿</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越小就代表</a:t>
                </a:r>
                <a14:m>
                  <m:oMath xmlns:m="http://schemas.openxmlformats.org/officeDocument/2006/math">
                    <m:r>
                      <m:rPr>
                        <m:sty m:val="p"/>
                      </m:rPr>
                      <a:rPr lang="en-US" altLang="zh-CN" sz="1600"/>
                      <m:t>M</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能提供隐私保障越强。这一公式说明算法</a:t>
                </a:r>
                <a14:m>
                  <m:oMath xmlns:m="http://schemas.openxmlformats.org/officeDocument/2006/math">
                    <m:r>
                      <m:rPr>
                        <m:sty m:val="p"/>
                      </m:rPr>
                      <a:rPr lang="en-US" altLang="zh-CN" sz="1600"/>
                      <m:t>M</m:t>
                    </m:r>
                  </m:oMath>
                </a14:m>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对两个相似数据集处理所得输出的概率变化越小，则对数据隐私保护越好。</a:t>
                </a:r>
              </a:p>
              <a:p>
                <a:pPr>
                  <a:lnSpc>
                    <a:spcPct val="150000"/>
                  </a:lnSpc>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2" name="矩形 1">
                <a:extLst>
                  <a:ext uri="{FF2B5EF4-FFF2-40B4-BE49-F238E27FC236}">
                    <a16:creationId xmlns:a16="http://schemas.microsoft.com/office/drawing/2014/main" id="{F4B03A37-2942-43F4-BE6A-B3035A8FE0A5}"/>
                  </a:ext>
                </a:extLst>
              </p:cNvPr>
              <p:cNvSpPr>
                <a:spLocks noRot="1" noChangeAspect="1" noMove="1" noResize="1" noEditPoints="1" noAdjustHandles="1" noChangeArrowheads="1" noChangeShapeType="1" noTextEdit="1"/>
              </p:cNvSpPr>
              <p:nvPr/>
            </p:nvSpPr>
            <p:spPr>
              <a:xfrm>
                <a:off x="834683" y="2405470"/>
                <a:ext cx="11357317" cy="2513252"/>
              </a:xfrm>
              <a:prstGeom prst="rect">
                <a:avLst/>
              </a:prstGeom>
              <a:blipFill>
                <a:blip r:embed="rId3"/>
                <a:stretch>
                  <a:fillRect l="-322"/>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CC3D93C2-2ADB-4B43-86CA-5737AAEDE11B}"/>
              </a:ext>
            </a:extLst>
          </p:cNvPr>
          <p:cNvSpPr/>
          <p:nvPr/>
        </p:nvSpPr>
        <p:spPr>
          <a:xfrm>
            <a:off x="886263" y="1408082"/>
            <a:ext cx="10518789" cy="784254"/>
          </a:xfrm>
          <a:prstGeom prst="rect">
            <a:avLst/>
          </a:prstGeom>
        </p:spPr>
        <p:txBody>
          <a:bodyPr wrap="square">
            <a:spAutoFit/>
          </a:bodyPr>
          <a:lstStyle/>
          <a:p>
            <a:pPr>
              <a:lnSpc>
                <a:spcPct val="150000"/>
              </a:lnSpc>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差分隐私（</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difference privacy, DP</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）根植于密码学、建立在严格的数学定义上，提供了可量化评估的方法，因此是一种公认的较为严格和健壮的隐私保护机制。四位发明者于</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2017</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年获得了被誉为理论计算机科学界诺贝尔奖的</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Godel</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奖。</a:t>
            </a:r>
          </a:p>
        </p:txBody>
      </p:sp>
      <p:sp>
        <p:nvSpPr>
          <p:cNvPr id="8" name="矩形 7">
            <a:extLst>
              <a:ext uri="{FF2B5EF4-FFF2-40B4-BE49-F238E27FC236}">
                <a16:creationId xmlns:a16="http://schemas.microsoft.com/office/drawing/2014/main" id="{0748A36E-C9D3-41F7-91CF-CD3971AEEA5F}"/>
              </a:ext>
            </a:extLst>
          </p:cNvPr>
          <p:cNvSpPr/>
          <p:nvPr/>
        </p:nvSpPr>
        <p:spPr>
          <a:xfrm>
            <a:off x="521629" y="5312853"/>
            <a:ext cx="11522284" cy="784254"/>
          </a:xfrm>
          <a:prstGeom prst="rect">
            <a:avLst/>
          </a:prstGeom>
        </p:spPr>
        <p:txBody>
          <a:bodyPr wrap="square">
            <a:spAutoFit/>
          </a:bodyPr>
          <a:lstStyle/>
          <a:p>
            <a:pPr>
              <a:lnSpc>
                <a:spcPct val="150000"/>
              </a:lnSpc>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差分隐私的机制本质上是通过加噪声实现的，将差分隐私与机器学习结合可通过对目标函数、梯度和输出结果添加随机噪声来实现，如添加</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Laplace</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Gaussian</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和指数等噪音。差分隐私主要思想是在保留统计学特征的前提下去除个体特征以保护用户隐私。 </a:t>
            </a:r>
          </a:p>
        </p:txBody>
      </p:sp>
      <p:sp>
        <p:nvSpPr>
          <p:cNvPr id="9" name="矩形: 圆角 8">
            <a:extLst>
              <a:ext uri="{FF2B5EF4-FFF2-40B4-BE49-F238E27FC236}">
                <a16:creationId xmlns:a16="http://schemas.microsoft.com/office/drawing/2014/main" id="{EC54897A-3A9E-4154-B4B6-349CB80D306C}"/>
              </a:ext>
            </a:extLst>
          </p:cNvPr>
          <p:cNvSpPr/>
          <p:nvPr/>
        </p:nvSpPr>
        <p:spPr>
          <a:xfrm>
            <a:off x="495668" y="2245516"/>
            <a:ext cx="11705414" cy="2728713"/>
          </a:xfrm>
          <a:prstGeom prst="roundRect">
            <a:avLst/>
          </a:prstGeom>
          <a:solidFill>
            <a:schemeClr val="accent4">
              <a:lumMod val="40000"/>
              <a:lumOff val="6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5169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人工智能可解释性</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441694"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三、人工智能的可解释性</a:t>
            </a:r>
            <a:endParaRPr lang="zh-CN" altLang="en-US" sz="1600" dirty="0">
              <a:solidFill>
                <a:srgbClr val="000000"/>
              </a:solidFill>
              <a:latin typeface="Times New Roman" panose="02020603050405020304" pitchFamily="18" charset="0"/>
            </a:endParaRPr>
          </a:p>
        </p:txBody>
      </p:sp>
      <p:sp>
        <p:nvSpPr>
          <p:cNvPr id="10" name="矩形 9">
            <a:extLst>
              <a:ext uri="{FF2B5EF4-FFF2-40B4-BE49-F238E27FC236}">
                <a16:creationId xmlns:a16="http://schemas.microsoft.com/office/drawing/2014/main" id="{8E31F69D-868E-4115-8D98-3988035D3797}"/>
              </a:ext>
            </a:extLst>
          </p:cNvPr>
          <p:cNvSpPr/>
          <p:nvPr/>
        </p:nvSpPr>
        <p:spPr>
          <a:xfrm>
            <a:off x="654738" y="1514200"/>
            <a:ext cx="11256065" cy="4597862"/>
          </a:xfrm>
          <a:prstGeom prst="rect">
            <a:avLst/>
          </a:prstGeom>
        </p:spPr>
        <p:txBody>
          <a:bodyPr wrap="square">
            <a:spAutoFit/>
          </a:bodyPr>
          <a:lstStyle/>
          <a:p>
            <a:pPr marL="285750" indent="-285750" algn="just">
              <a:lnSpc>
                <a:spcPct val="150000"/>
              </a:lnSpc>
              <a:spcAft>
                <a:spcPts val="0"/>
              </a:spcAft>
              <a:buFont typeface="Wingdings" panose="05000000000000000000" pitchFamily="2" charset="2"/>
              <a:buChar char="l"/>
            </a:pP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一般而言，可解释人工智能（</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interpretable AI</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或者</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explainable AI</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）是指智能体如何有效解释自己的行为过程机制和任务结果原因，取得人类用户的信任，以便让人类可以始终如一预测模型结果。可解释人工智能与黑盒式（</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black box</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）正好相反，后者无法给出过程和结果的合理性描述。</a:t>
            </a:r>
            <a:endPar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在第二章给出了著名的苏格拉底三段论，其从</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所有的人都是要死的</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大前提以及</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苏格拉底是人</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小前提，推理得到</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苏格拉底是要死的</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这一结论。如果要问这一结论是如何得到的，则可用三段论推理过程来解释。</a:t>
            </a:r>
          </a:p>
          <a:p>
            <a:pPr marL="285750" indent="-285750">
              <a:lnSpc>
                <a:spcPct val="150000"/>
              </a:lnSpc>
              <a:buFont typeface="Wingdings" panose="05000000000000000000" pitchFamily="2" charset="2"/>
              <a:buChar char="l"/>
            </a:pP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但是，目前以数据驱动为代表的深度学习一般以概率输出来完成分类识别、内容合成和判断决策等任务，难以在所得任务结果与推理计算过程之间建立起清晰联系，如手机中一个</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app</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软件为什么将一幅图像识别为人脸、一系列黑棋落子为什么能战胜一系列白棋落子、自动驾驶程序为什么将交通灯识别为红灯而不是斑马线等等？深度学习以概率论为基础输出任务结果与符号主义人工智能以逻辑推理输出结果大相径庭，使得研究人工智能模型的可解释性变得更为重要。</a:t>
            </a:r>
          </a:p>
          <a:p>
            <a:pPr marL="285750" indent="-285750" algn="just">
              <a:lnSpc>
                <a:spcPct val="150000"/>
              </a:lnSpc>
              <a:spcAft>
                <a:spcPts val="0"/>
              </a:spcAft>
              <a:buFont typeface="Wingdings" panose="05000000000000000000" pitchFamily="2" charset="2"/>
              <a:buChar char="l"/>
            </a:pPr>
            <a:endParaRPr lang="zh-CN" altLang="zh-CN"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58690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人工智能可解释性的研究</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441694"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三、人工智能的可解释性</a:t>
            </a:r>
            <a:endParaRPr lang="zh-CN" altLang="en-US" sz="1600" dirty="0">
              <a:solidFill>
                <a:srgbClr val="000000"/>
              </a:solidFill>
              <a:latin typeface="Times New Roman" panose="02020603050405020304" pitchFamily="18" charset="0"/>
            </a:endParaRPr>
          </a:p>
        </p:txBody>
      </p:sp>
      <p:sp>
        <p:nvSpPr>
          <p:cNvPr id="8" name="矩形: 圆角 6">
            <a:extLst>
              <a:ext uri="{FF2B5EF4-FFF2-40B4-BE49-F238E27FC236}">
                <a16:creationId xmlns:a16="http://schemas.microsoft.com/office/drawing/2014/main" id="{E1E50927-FC86-4987-AB52-6B19EF26B96B}"/>
              </a:ext>
            </a:extLst>
          </p:cNvPr>
          <p:cNvSpPr/>
          <p:nvPr/>
        </p:nvSpPr>
        <p:spPr>
          <a:xfrm>
            <a:off x="317312" y="1677548"/>
            <a:ext cx="11446446" cy="4529795"/>
          </a:xfrm>
          <a:prstGeom prst="roundRect">
            <a:avLst>
              <a:gd name="adj" fmla="val 0"/>
            </a:avLst>
          </a:prstGeom>
          <a:gradFill>
            <a:gsLst>
              <a:gs pos="22000">
                <a:srgbClr val="016773"/>
              </a:gs>
              <a:gs pos="100000">
                <a:srgbClr val="00ABA5"/>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3B1252A3-EF99-4365-8143-7ADB17E92224}"/>
              </a:ext>
            </a:extLst>
          </p:cNvPr>
          <p:cNvSpPr/>
          <p:nvPr/>
        </p:nvSpPr>
        <p:spPr>
          <a:xfrm>
            <a:off x="407562" y="1789176"/>
            <a:ext cx="11265945" cy="4939814"/>
          </a:xfrm>
          <a:prstGeom prst="rect">
            <a:avLst/>
          </a:prstGeom>
        </p:spPr>
        <p:txBody>
          <a:bodyPr wrap="square">
            <a:spAutoFit/>
          </a:bodyPr>
          <a:lstStyle/>
          <a:p>
            <a:pPr>
              <a:lnSpc>
                <a:spcPct val="150000"/>
              </a:lnSpc>
            </a:pP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第一，神经网络中层特征在语义层面的可解释性</a:t>
            </a:r>
            <a:r>
              <a:rPr lang="zh-CN" altLang="zh-CN" dirty="0">
                <a:solidFill>
                  <a:schemeClr val="bg1"/>
                </a:solidFill>
                <a:latin typeface="楷体" panose="02010609060101010101" pitchFamily="49" charset="-122"/>
                <a:ea typeface="楷体" panose="02010609060101010101" pitchFamily="49" charset="-122"/>
              </a:rPr>
              <a:t>。即研究神经网络中层特征是否表达了明确的语义，是否可以将神经网络混乱的中层特征拆分解构为语义清晰的基本概念，是否可以端对端地自动学习语义清晰的中层特征。</a:t>
            </a:r>
            <a:endParaRPr lang="en-US" altLang="zh-CN" dirty="0">
              <a:solidFill>
                <a:schemeClr val="bg1"/>
              </a:solidFill>
              <a:latin typeface="楷体" panose="02010609060101010101" pitchFamily="49" charset="-122"/>
              <a:ea typeface="楷体" panose="02010609060101010101" pitchFamily="49" charset="-122"/>
            </a:endParaRPr>
          </a:p>
          <a:p>
            <a:pPr>
              <a:lnSpc>
                <a:spcPct val="150000"/>
              </a:lnSpc>
            </a:pPr>
            <a:endParaRPr lang="zh-CN" altLang="zh-CN" dirty="0">
              <a:solidFill>
                <a:schemeClr val="bg1"/>
              </a:solidFill>
              <a:latin typeface="楷体" panose="02010609060101010101" pitchFamily="49" charset="-122"/>
              <a:ea typeface="楷体" panose="02010609060101010101" pitchFamily="49" charset="-122"/>
            </a:endParaRPr>
          </a:p>
          <a:p>
            <a:pPr>
              <a:lnSpc>
                <a:spcPct val="150000"/>
              </a:lnSpc>
            </a:pP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第二，神经网络决策逻辑的可解释性</a:t>
            </a:r>
            <a:r>
              <a:rPr lang="zh-CN" altLang="zh-CN" dirty="0">
                <a:solidFill>
                  <a:schemeClr val="bg1"/>
                </a:solidFill>
                <a:latin typeface="楷体" panose="02010609060101010101" pitchFamily="49" charset="-122"/>
                <a:ea typeface="楷体" panose="02010609060101010101" pitchFamily="49" charset="-122"/>
              </a:rPr>
              <a:t>。即为神经网络的决策结果给予语义逻辑上的解释，包括提取因果决策逻辑，线性加和逻辑等等。</a:t>
            </a:r>
          </a:p>
          <a:p>
            <a:pPr>
              <a:lnSpc>
                <a:spcPct val="150000"/>
              </a:lnSpc>
            </a:pPr>
            <a:endPar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第三，基于可解释性的中层对端的模型学习</a:t>
            </a:r>
            <a:r>
              <a:rPr lang="zh-CN" altLang="zh-CN" dirty="0">
                <a:solidFill>
                  <a:schemeClr val="bg1"/>
                </a:solidFill>
                <a:latin typeface="楷体" panose="02010609060101010101" pitchFamily="49" charset="-122"/>
                <a:ea typeface="楷体" panose="02010609060101010101" pitchFamily="49" charset="-122"/>
              </a:rPr>
              <a:t>。不同于传统端对端的模型学习需要大量的训练样本，基于可解释性的中层对端模型学习利用网络中层特征的语义信息，直接在语义层面上迁移预训练特征来搭建新模型，修改预训练特征来优化模型，在语义层面诊断神经网络的潜在错误表达。基于可解释性的中层对端学习往往在弱监督条件下具有良好的泛化能力。</a:t>
            </a:r>
          </a:p>
          <a:p>
            <a:pPr marL="285750" indent="-285750" algn="just">
              <a:buFont typeface="Wingdings" panose="05000000000000000000" pitchFamily="2" charset="2"/>
              <a:buChar char="l"/>
            </a:pPr>
            <a:endPar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endParaRPr lang="en-US" altLang="zh-CN" sz="160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160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05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1547" y="725888"/>
            <a:ext cx="11595798" cy="5601196"/>
          </a:xfrm>
          <a:prstGeom prst="rect">
            <a:avLst/>
          </a:prstGeom>
          <a:solidFill>
            <a:srgbClr val="EEF7F8"/>
          </a:solidFill>
          <a:ln>
            <a:noFill/>
          </a:ln>
          <a:effectLst>
            <a:outerShdw blurRad="495300" dist="241300" dir="2700000" algn="tl" rotWithShape="0">
              <a:srgbClr val="222222">
                <a:alpha val="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590994" y="584180"/>
            <a:ext cx="2579459" cy="708913"/>
            <a:chOff x="3509228" y="1296644"/>
            <a:chExt cx="2754111" cy="756910"/>
          </a:xfrm>
          <a:effectLst/>
        </p:grpSpPr>
        <p:sp>
          <p:nvSpPr>
            <p:cNvPr id="8" name="立方体 7"/>
            <p:cNvSpPr/>
            <p:nvPr/>
          </p:nvSpPr>
          <p:spPr>
            <a:xfrm>
              <a:off x="3522589" y="1312169"/>
              <a:ext cx="2740750" cy="738665"/>
            </a:xfrm>
            <a:prstGeom prst="cube">
              <a:avLst>
                <a:gd name="adj" fmla="val 9465"/>
              </a:avLst>
            </a:prstGeom>
            <a:solidFill>
              <a:srgbClr val="0076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520104" y="1385123"/>
              <a:ext cx="2658236" cy="668431"/>
              <a:chOff x="766780" y="725067"/>
              <a:chExt cx="3103577" cy="780415"/>
            </a:xfrm>
          </p:grpSpPr>
          <p:grpSp>
            <p:nvGrpSpPr>
              <p:cNvPr id="14" name="组合 13"/>
              <p:cNvGrpSpPr/>
              <p:nvPr/>
            </p:nvGrpSpPr>
            <p:grpSpPr>
              <a:xfrm>
                <a:off x="766780" y="728242"/>
                <a:ext cx="777240" cy="777240"/>
                <a:chOff x="1908810" y="1131040"/>
                <a:chExt cx="777240" cy="777240"/>
              </a:xfrm>
            </p:grpSpPr>
            <p:sp>
              <p:nvSpPr>
                <p:cNvPr id="33" name="矩形 32"/>
                <p:cNvSpPr/>
                <p:nvPr/>
              </p:nvSpPr>
              <p:spPr>
                <a:xfrm>
                  <a:off x="1908810" y="1131040"/>
                  <a:ext cx="777240" cy="77724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33" idx="3"/>
                </p:cNvCxnSpPr>
                <p:nvPr/>
              </p:nvCxnSpPr>
              <p:spPr>
                <a:xfrm>
                  <a:off x="1922417" y="1519660"/>
                  <a:ext cx="76363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3" idx="2"/>
                </p:cNvCxnSpPr>
                <p:nvPr/>
              </p:nvCxnSpPr>
              <p:spPr>
                <a:xfrm flipH="1">
                  <a:off x="2297430" y="1131040"/>
                  <a:ext cx="6804"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541549" y="725067"/>
                <a:ext cx="777240" cy="777240"/>
                <a:chOff x="1908810" y="1131040"/>
                <a:chExt cx="777240" cy="777240"/>
              </a:xfrm>
            </p:grpSpPr>
            <p:sp>
              <p:nvSpPr>
                <p:cNvPr id="28" name="矩形 27"/>
                <p:cNvSpPr/>
                <p:nvPr/>
              </p:nvSpPr>
              <p:spPr>
                <a:xfrm>
                  <a:off x="1908810" y="1131040"/>
                  <a:ext cx="777240" cy="77724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28" idx="3"/>
                </p:cNvCxnSpPr>
                <p:nvPr/>
              </p:nvCxnSpPr>
              <p:spPr>
                <a:xfrm>
                  <a:off x="1922417" y="1519660"/>
                  <a:ext cx="76363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8" idx="2"/>
                </p:cNvCxnSpPr>
                <p:nvPr/>
              </p:nvCxnSpPr>
              <p:spPr>
                <a:xfrm flipH="1">
                  <a:off x="2297430" y="1131040"/>
                  <a:ext cx="6804"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2316784" y="725067"/>
                <a:ext cx="777240" cy="777240"/>
                <a:chOff x="1908810" y="1131040"/>
                <a:chExt cx="777240" cy="777240"/>
              </a:xfrm>
            </p:grpSpPr>
            <p:sp>
              <p:nvSpPr>
                <p:cNvPr id="23" name="矩形 22"/>
                <p:cNvSpPr/>
                <p:nvPr/>
              </p:nvSpPr>
              <p:spPr>
                <a:xfrm>
                  <a:off x="1908810" y="1131040"/>
                  <a:ext cx="777240" cy="77724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23" idx="3"/>
                </p:cNvCxnSpPr>
                <p:nvPr/>
              </p:nvCxnSpPr>
              <p:spPr>
                <a:xfrm>
                  <a:off x="1922417" y="1519660"/>
                  <a:ext cx="76363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3" idx="2"/>
                </p:cNvCxnSpPr>
                <p:nvPr/>
              </p:nvCxnSpPr>
              <p:spPr>
                <a:xfrm flipH="1">
                  <a:off x="2297430" y="1131040"/>
                  <a:ext cx="6804"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3093117" y="725067"/>
                <a:ext cx="777240" cy="777240"/>
                <a:chOff x="1908810" y="1131040"/>
                <a:chExt cx="777240" cy="777240"/>
              </a:xfrm>
            </p:grpSpPr>
            <p:sp>
              <p:nvSpPr>
                <p:cNvPr id="18" name="矩形 17"/>
                <p:cNvSpPr/>
                <p:nvPr/>
              </p:nvSpPr>
              <p:spPr>
                <a:xfrm>
                  <a:off x="1908810" y="1131040"/>
                  <a:ext cx="777240" cy="77724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8" idx="3"/>
                </p:cNvCxnSpPr>
                <p:nvPr/>
              </p:nvCxnSpPr>
              <p:spPr>
                <a:xfrm>
                  <a:off x="1922417" y="1519660"/>
                  <a:ext cx="76363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8" idx="2"/>
                </p:cNvCxnSpPr>
                <p:nvPr/>
              </p:nvCxnSpPr>
              <p:spPr>
                <a:xfrm flipH="1">
                  <a:off x="2297430" y="1131040"/>
                  <a:ext cx="6804"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10" name="矩形 9"/>
            <p:cNvSpPr/>
            <p:nvPr/>
          </p:nvSpPr>
          <p:spPr>
            <a:xfrm>
              <a:off x="3509228" y="1300957"/>
              <a:ext cx="671979" cy="677107"/>
            </a:xfrm>
            <a:prstGeom prst="rect">
              <a:avLst/>
            </a:prstGeom>
          </p:spPr>
          <p:txBody>
            <a:bodyPr wrap="none">
              <a:spAutoFit/>
            </a:bodyPr>
            <a:lstStyle/>
            <a:p>
              <a:r>
                <a:rPr lang="zh-CN" altLang="en-US" sz="38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延</a:t>
              </a:r>
            </a:p>
          </p:txBody>
        </p:sp>
        <p:sp>
          <p:nvSpPr>
            <p:cNvPr id="11" name="矩形 10"/>
            <p:cNvSpPr/>
            <p:nvPr/>
          </p:nvSpPr>
          <p:spPr>
            <a:xfrm>
              <a:off x="4183692" y="1298239"/>
              <a:ext cx="671979" cy="677108"/>
            </a:xfrm>
            <a:prstGeom prst="rect">
              <a:avLst/>
            </a:prstGeom>
          </p:spPr>
          <p:txBody>
            <a:bodyPr wrap="none">
              <a:spAutoFit/>
            </a:bodyPr>
            <a:lstStyle/>
            <a:p>
              <a:r>
                <a:rPr lang="zh-CN" altLang="en-US" sz="38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伸</a:t>
              </a:r>
            </a:p>
          </p:txBody>
        </p:sp>
        <p:sp>
          <p:nvSpPr>
            <p:cNvPr id="12" name="矩形 11"/>
            <p:cNvSpPr/>
            <p:nvPr/>
          </p:nvSpPr>
          <p:spPr>
            <a:xfrm>
              <a:off x="4846347" y="1297103"/>
              <a:ext cx="671979" cy="677108"/>
            </a:xfrm>
            <a:prstGeom prst="rect">
              <a:avLst/>
            </a:prstGeom>
          </p:spPr>
          <p:txBody>
            <a:bodyPr wrap="none">
              <a:spAutoFit/>
            </a:bodyPr>
            <a:lstStyle/>
            <a:p>
              <a:r>
                <a:rPr lang="zh-CN" altLang="en-US" sz="38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阅</a:t>
              </a:r>
            </a:p>
          </p:txBody>
        </p:sp>
        <p:sp>
          <p:nvSpPr>
            <p:cNvPr id="13" name="矩形 12"/>
            <p:cNvSpPr/>
            <p:nvPr/>
          </p:nvSpPr>
          <p:spPr>
            <a:xfrm>
              <a:off x="5506300" y="1296644"/>
              <a:ext cx="671979" cy="677108"/>
            </a:xfrm>
            <a:prstGeom prst="rect">
              <a:avLst/>
            </a:prstGeom>
          </p:spPr>
          <p:txBody>
            <a:bodyPr wrap="none">
              <a:spAutoFit/>
            </a:bodyPr>
            <a:lstStyle/>
            <a:p>
              <a:r>
                <a:rPr lang="zh-CN" altLang="en-US" sz="38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读</a:t>
              </a:r>
            </a:p>
          </p:txBody>
        </p:sp>
      </p:grpSp>
      <p:sp>
        <p:nvSpPr>
          <p:cNvPr id="40" name="矩形 39"/>
          <p:cNvSpPr/>
          <p:nvPr/>
        </p:nvSpPr>
        <p:spPr>
          <a:xfrm>
            <a:off x="518122" y="1326427"/>
            <a:ext cx="11530866" cy="4855175"/>
          </a:xfrm>
          <a:prstGeom prst="rect">
            <a:avLst/>
          </a:prstGeom>
        </p:spPr>
        <p:txBody>
          <a:bodyPr wrap="square">
            <a:spAutoFit/>
          </a:bodyPr>
          <a:lstStyle/>
          <a:p>
            <a:pPr>
              <a:lnSpc>
                <a:spcPct val="150000"/>
              </a:lnSpc>
            </a:pPr>
            <a:r>
              <a:rPr lang="zh-CN"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人有人的用处</a:t>
            </a:r>
            <a:r>
              <a:rPr lang="zh-CN" altLang="en-US"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数学家和哲学家诺伯特</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维纳（</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Norbert Wiener</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1950</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年出版了一本极具洞察力和先见之明的著作《</a:t>
            </a:r>
            <a:r>
              <a:rPr lang="zh-CN"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人有人的用处</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：控制论与社会》（</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The Human Use of Human Beings: Cybernetics and Society</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目的就是希望人在技术世界的环绕中更有尊严、更有人性，而不是相反。机器是人创造出来，人的作用就是在人和机器共处的社会中，不断用自己的知识让机器变得更加强化。我们需要用进化的观点去看待这个过程，最大限度地发展种种可能性，而不是陷入</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人机相斗</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人机相害</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的臆想中。作为精确刻画智能行为、且通过机器来实现智能行为的人类，是不可能被取代的。但是，如果你一味生活在昨天，那么就会被取代，这是历史发展的规律。</a:t>
            </a:r>
            <a:endParaRPr lang="en-US" altLang="zh-CN" sz="15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zh-CN" altLang="zh-CN" sz="15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人和人工智能共同进化的时代</a:t>
            </a:r>
            <a:r>
              <a:rPr lang="zh-CN" altLang="en-US"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毋须质疑，未来将是</a:t>
            </a:r>
            <a:r>
              <a:rPr lang="zh-CN"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人和人工智能共同进化的时代</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人和人造物之间将如影随形、协作共进、相得益彰。但是不论怎样，人类始终是人工智能高度、广度和深度的总开关和决定者，也是人和人造物的协调者，因此，我们一方面要警惕将人工智能等同于人类大脑的不切实际之举和</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人工智能奴役人类</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的杞人忧天之举，另一方面也要善于利用人工智能这一人类帮手，在人机协同中创造更加美好的未来。</a:t>
            </a:r>
            <a:endParaRPr lang="en-US" altLang="zh-CN" sz="15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zh-CN" altLang="zh-CN" sz="15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为更多的奇妙</a:t>
            </a:r>
            <a:r>
              <a:rPr lang="en-US"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多样性</a:t>
            </a:r>
            <a:r>
              <a:rPr lang="en-US"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又打开一扇窗户</a:t>
            </a:r>
            <a:r>
              <a:rPr lang="zh-CN" altLang="en-US"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加强人工智能伦理建设，为人工智能发展提供有力安全技术保障，将</a:t>
            </a:r>
            <a:r>
              <a:rPr lang="zh-CN"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为更多的奇妙</a:t>
            </a:r>
            <a:r>
              <a:rPr lang="en-US"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多样性</a:t>
            </a:r>
            <a:r>
              <a:rPr lang="en-US"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又打开一扇窗户</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，因为</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人有人的用处</a:t>
            </a:r>
            <a:r>
              <a:rPr lang="en-US" altLang="zh-CN" sz="15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500" dirty="0">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sz="17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8" name="组合 47"/>
          <p:cNvGrpSpPr/>
          <p:nvPr/>
        </p:nvGrpSpPr>
        <p:grpSpPr>
          <a:xfrm flipH="1">
            <a:off x="11065702" y="671669"/>
            <a:ext cx="851673" cy="853582"/>
            <a:chOff x="5244327" y="2299574"/>
            <a:chExt cx="851673" cy="853582"/>
          </a:xfrm>
        </p:grpSpPr>
        <p:sp>
          <p:nvSpPr>
            <p:cNvPr id="49" name="L 形 48"/>
            <p:cNvSpPr/>
            <p:nvPr/>
          </p:nvSpPr>
          <p:spPr>
            <a:xfrm rot="5400000">
              <a:off x="5376000" y="2299574"/>
              <a:ext cx="720000" cy="720000"/>
            </a:xfrm>
            <a:prstGeom prst="corner">
              <a:avLst>
                <a:gd name="adj1" fmla="val 10407"/>
                <a:gd name="adj2" fmla="val 9669"/>
              </a:avLst>
            </a:prstGeom>
            <a:gradFill>
              <a:gsLst>
                <a:gs pos="0">
                  <a:srgbClr val="017C84"/>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5400000">
              <a:off x="5244327" y="2433156"/>
              <a:ext cx="720000" cy="720000"/>
            </a:xfrm>
            <a:prstGeom prst="corner">
              <a:avLst>
                <a:gd name="adj1" fmla="val 10407"/>
                <a:gd name="adj2" fmla="val 9669"/>
              </a:avLst>
            </a:prstGeom>
            <a:gradFill>
              <a:gsLst>
                <a:gs pos="0">
                  <a:srgbClr val="017C84">
                    <a:alpha val="35000"/>
                  </a:srgbClr>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flipV="1">
            <a:off x="321517" y="5450957"/>
            <a:ext cx="851673" cy="853582"/>
            <a:chOff x="5244327" y="2299574"/>
            <a:chExt cx="851673" cy="853582"/>
          </a:xfrm>
        </p:grpSpPr>
        <p:sp>
          <p:nvSpPr>
            <p:cNvPr id="53" name="L 形 52"/>
            <p:cNvSpPr/>
            <p:nvPr/>
          </p:nvSpPr>
          <p:spPr>
            <a:xfrm rot="5400000">
              <a:off x="5376000" y="2299574"/>
              <a:ext cx="720000" cy="720000"/>
            </a:xfrm>
            <a:prstGeom prst="corner">
              <a:avLst>
                <a:gd name="adj1" fmla="val 10407"/>
                <a:gd name="adj2" fmla="val 9669"/>
              </a:avLst>
            </a:prstGeom>
            <a:gradFill>
              <a:gsLst>
                <a:gs pos="0">
                  <a:srgbClr val="017C84"/>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L 形 53"/>
            <p:cNvSpPr/>
            <p:nvPr/>
          </p:nvSpPr>
          <p:spPr>
            <a:xfrm rot="5400000">
              <a:off x="5244327" y="2433156"/>
              <a:ext cx="720000" cy="720000"/>
            </a:xfrm>
            <a:prstGeom prst="corner">
              <a:avLst>
                <a:gd name="adj1" fmla="val 10407"/>
                <a:gd name="adj2" fmla="val 9669"/>
              </a:avLst>
            </a:prstGeom>
            <a:gradFill>
              <a:gsLst>
                <a:gs pos="0">
                  <a:srgbClr val="017C84">
                    <a:alpha val="35000"/>
                  </a:srgbClr>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flipH="1" flipV="1">
            <a:off x="11065672" y="5470438"/>
            <a:ext cx="851673" cy="853582"/>
            <a:chOff x="5244327" y="2299574"/>
            <a:chExt cx="851673" cy="853582"/>
          </a:xfrm>
        </p:grpSpPr>
        <p:sp>
          <p:nvSpPr>
            <p:cNvPr id="56" name="L 形 55"/>
            <p:cNvSpPr/>
            <p:nvPr/>
          </p:nvSpPr>
          <p:spPr>
            <a:xfrm rot="5400000">
              <a:off x="5376000" y="2299574"/>
              <a:ext cx="720000" cy="720000"/>
            </a:xfrm>
            <a:prstGeom prst="corner">
              <a:avLst>
                <a:gd name="adj1" fmla="val 10407"/>
                <a:gd name="adj2" fmla="val 9669"/>
              </a:avLst>
            </a:prstGeom>
            <a:gradFill>
              <a:gsLst>
                <a:gs pos="0">
                  <a:srgbClr val="017C84"/>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L 形 56"/>
            <p:cNvSpPr/>
            <p:nvPr/>
          </p:nvSpPr>
          <p:spPr>
            <a:xfrm rot="5400000">
              <a:off x="5244327" y="2433156"/>
              <a:ext cx="720000" cy="720000"/>
            </a:xfrm>
            <a:prstGeom prst="corner">
              <a:avLst>
                <a:gd name="adj1" fmla="val 10407"/>
                <a:gd name="adj2" fmla="val 9669"/>
              </a:avLst>
            </a:prstGeom>
            <a:gradFill>
              <a:gsLst>
                <a:gs pos="0">
                  <a:srgbClr val="017C84">
                    <a:alpha val="35000"/>
                  </a:srgbClr>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469AA995-01A2-4488-8818-4A8D7139E178}"/>
              </a:ext>
            </a:extLst>
          </p:cNvPr>
          <p:cNvSpPr/>
          <p:nvPr/>
        </p:nvSpPr>
        <p:spPr>
          <a:xfrm>
            <a:off x="4016794" y="805251"/>
            <a:ext cx="3036409" cy="461665"/>
          </a:xfrm>
          <a:prstGeom prst="rect">
            <a:avLst/>
          </a:prstGeom>
        </p:spPr>
        <p:txBody>
          <a:bodyPr wrap="non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           人有人的用处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000">
              <a:srgbClr val="0093A2">
                <a:alpha val="63000"/>
              </a:srgbClr>
            </a:gs>
            <a:gs pos="91000">
              <a:srgbClr val="013F45"/>
            </a:gs>
          </a:gsLst>
          <a:lin ang="5400000" scaled="0"/>
        </a:gradFill>
        <a:effectLst/>
      </p:bgPr>
    </p:bg>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24826" t="20686" b="9518"/>
          <a:stretch>
            <a:fillRect/>
          </a:stretch>
        </p:blipFill>
        <p:spPr>
          <a:xfrm rot="992355" flipH="1">
            <a:off x="3875496" y="-237272"/>
            <a:ext cx="9134310" cy="3976491"/>
          </a:xfrm>
          <a:prstGeom prst="rect">
            <a:avLst/>
          </a:prstGeom>
        </p:spPr>
      </p:pic>
      <p:sp>
        <p:nvSpPr>
          <p:cNvPr id="2" name="iṩḻíḑe"/>
          <p:cNvSpPr/>
          <p:nvPr/>
        </p:nvSpPr>
        <p:spPr>
          <a:xfrm>
            <a:off x="1234134" y="823236"/>
            <a:ext cx="10080000" cy="5034224"/>
          </a:xfrm>
          <a:prstGeom prst="snip2DiagRect">
            <a:avLst>
              <a:gd name="adj1" fmla="val 0"/>
              <a:gd name="adj2" fmla="val 0"/>
            </a:avLst>
          </a:prstGeom>
          <a:gradFill>
            <a:gsLst>
              <a:gs pos="100000">
                <a:srgbClr val="016773"/>
              </a:gs>
              <a:gs pos="52000">
                <a:srgbClr val="007684"/>
              </a:gs>
              <a:gs pos="0">
                <a:srgbClr val="449FA8"/>
              </a:gs>
            </a:gsLst>
            <a:lin ang="2700000" scaled="0"/>
          </a:gradFill>
          <a:ln>
            <a:gradFill flip="none" rotWithShape="1">
              <a:gsLst>
                <a:gs pos="100000">
                  <a:srgbClr val="FCFCFC"/>
                </a:gs>
                <a:gs pos="75000">
                  <a:srgbClr val="FCFCFC">
                    <a:alpha val="0"/>
                  </a:srgbClr>
                </a:gs>
                <a:gs pos="65000">
                  <a:srgbClr val="FCFCFC">
                    <a:alpha val="0"/>
                  </a:srgbClr>
                </a:gs>
                <a:gs pos="30000">
                  <a:srgbClr val="FCFCFC">
                    <a:alpha val="50000"/>
                  </a:srgbClr>
                </a:gs>
                <a:gs pos="10000">
                  <a:srgbClr val="FAFAFA">
                    <a:alpha val="0"/>
                  </a:srgbClr>
                </a:gs>
              </a:gsLst>
              <a:lin ang="2700000" scaled="0"/>
              <a:tileRect/>
            </a:gradFill>
          </a:ln>
          <a:effectLst>
            <a:outerShdw blurRad="50800" dist="50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0" dirty="0">
              <a:solidFill>
                <a:schemeClr val="lt1"/>
              </a:solidFill>
              <a:latin typeface="楷体" panose="02010609060101010101" pitchFamily="49" charset="-122"/>
              <a:ea typeface="楷体" panose="02010609060101010101" pitchFamily="49" charset="-122"/>
            </a:endParaRPr>
          </a:p>
        </p:txBody>
      </p:sp>
      <p:sp>
        <p:nvSpPr>
          <p:cNvPr id="7" name="矩形 6"/>
          <p:cNvSpPr/>
          <p:nvPr/>
        </p:nvSpPr>
        <p:spPr>
          <a:xfrm>
            <a:off x="1312990" y="1361537"/>
            <a:ext cx="9818367" cy="2775760"/>
          </a:xfrm>
          <a:prstGeom prst="rect">
            <a:avLst/>
          </a:prstGeom>
        </p:spPr>
        <p:txBody>
          <a:bodyPr wrap="square">
            <a:spAutoFit/>
          </a:bodyPr>
          <a:lstStyle/>
          <a:p>
            <a:pPr marL="285750" indent="-285750">
              <a:lnSpc>
                <a:spcPct val="200000"/>
              </a:lnSpc>
              <a:buClr>
                <a:schemeClr val="bg1"/>
              </a:buClr>
              <a:buSzPct val="80000"/>
              <a:buFont typeface="Wingdings" panose="05000000000000000000" pitchFamily="2" charset="2"/>
              <a:buChar char="u"/>
            </a:pPr>
            <a:r>
              <a:rPr lang="zh-CN" altLang="zh-CN" dirty="0">
                <a:solidFill>
                  <a:schemeClr val="bg1"/>
                </a:solidFill>
                <a:latin typeface="楷体" panose="02010609060101010101" pitchFamily="49" charset="-122"/>
                <a:ea typeface="楷体" panose="02010609060101010101" pitchFamily="49" charset="-122"/>
              </a:rPr>
              <a:t>亚里士多德在《尼各马可伦理学》开篇就提到：</a:t>
            </a:r>
            <a:r>
              <a:rPr lang="zh-CN" altLang="zh-CN" b="1" dirty="0">
                <a:solidFill>
                  <a:srgbClr val="FFFF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一切技术，一切规划以及一切实践和决策，都以某种善为目标</a:t>
            </a:r>
            <a:r>
              <a:rPr lang="zh-CN" altLang="zh-CN" dirty="0">
                <a:solidFill>
                  <a:schemeClr val="bg1"/>
                </a:solidFill>
                <a:latin typeface="楷体" panose="02010609060101010101" pitchFamily="49" charset="-122"/>
                <a:ea typeface="楷体" panose="02010609060101010101" pitchFamily="49" charset="-122"/>
              </a:rPr>
              <a:t>。技术是无罪的，但技术背后的人心应当经得起法律、道德和良知考验。</a:t>
            </a:r>
            <a:endParaRPr lang="en-US" altLang="zh-CN" dirty="0">
              <a:solidFill>
                <a:schemeClr val="bg1"/>
              </a:solidFill>
              <a:latin typeface="楷体" panose="02010609060101010101" pitchFamily="49" charset="-122"/>
              <a:ea typeface="楷体" panose="02010609060101010101" pitchFamily="49" charset="-122"/>
            </a:endParaRPr>
          </a:p>
          <a:p>
            <a:pPr marL="285750" indent="-285750">
              <a:lnSpc>
                <a:spcPct val="200000"/>
              </a:lnSpc>
              <a:buClr>
                <a:schemeClr val="bg1"/>
              </a:buClr>
              <a:buSzPct val="80000"/>
              <a:buFont typeface="Wingdings" panose="05000000000000000000" pitchFamily="2" charset="2"/>
              <a:buChar char="u"/>
            </a:pPr>
            <a:endParaRPr lang="en-US" altLang="zh-CN" dirty="0">
              <a:solidFill>
                <a:schemeClr val="bg1"/>
              </a:solidFill>
              <a:latin typeface="楷体" panose="02010609060101010101" pitchFamily="49" charset="-122"/>
              <a:ea typeface="楷体" panose="02010609060101010101" pitchFamily="49" charset="-122"/>
            </a:endParaRPr>
          </a:p>
          <a:p>
            <a:pPr marL="285750" indent="-285750">
              <a:lnSpc>
                <a:spcPct val="200000"/>
              </a:lnSpc>
              <a:buClr>
                <a:schemeClr val="bg1"/>
              </a:buClr>
              <a:buSzPct val="80000"/>
              <a:buFont typeface="Wingdings" panose="05000000000000000000" pitchFamily="2" charset="2"/>
              <a:buChar char="u"/>
            </a:pPr>
            <a:r>
              <a:rPr lang="zh-CN" altLang="zh-CN" dirty="0">
                <a:solidFill>
                  <a:schemeClr val="bg1"/>
                </a:solidFill>
                <a:latin typeface="楷体" panose="02010609060101010101" pitchFamily="49" charset="-122"/>
                <a:ea typeface="楷体" panose="02010609060101010101" pitchFamily="49" charset="-122"/>
              </a:rPr>
              <a:t>马克思在第二次工业革命之开端曾指出，机器体系不同于一般工具，是</a:t>
            </a:r>
            <a:r>
              <a:rPr lang="en-US" altLang="zh-CN" dirty="0">
                <a:solidFill>
                  <a:schemeClr val="bg1"/>
                </a:solidFill>
                <a:latin typeface="楷体" panose="02010609060101010101" pitchFamily="49" charset="-122"/>
                <a:ea typeface="楷体" panose="02010609060101010101" pitchFamily="49" charset="-122"/>
              </a:rPr>
              <a:t>“</a:t>
            </a:r>
            <a:r>
              <a:rPr lang="zh-CN" altLang="zh-CN" dirty="0">
                <a:solidFill>
                  <a:schemeClr val="bg1"/>
                </a:solidFill>
                <a:latin typeface="楷体" panose="02010609060101010101" pitchFamily="49" charset="-122"/>
                <a:ea typeface="楷体" panose="02010609060101010101" pitchFamily="49" charset="-122"/>
              </a:rPr>
              <a:t>人手创造出来的人脑器官</a:t>
            </a:r>
            <a:r>
              <a:rPr lang="en-US" altLang="zh-CN" dirty="0">
                <a:solidFill>
                  <a:schemeClr val="bg1"/>
                </a:solidFill>
                <a:latin typeface="楷体" panose="02010609060101010101" pitchFamily="49" charset="-122"/>
                <a:ea typeface="楷体" panose="02010609060101010101" pitchFamily="49" charset="-122"/>
              </a:rPr>
              <a:t>”</a:t>
            </a:r>
            <a:r>
              <a:rPr lang="zh-CN" altLang="zh-CN" dirty="0">
                <a:solidFill>
                  <a:schemeClr val="bg1"/>
                </a:solidFill>
                <a:latin typeface="楷体" panose="02010609060101010101" pitchFamily="49" charset="-122"/>
                <a:ea typeface="楷体" panose="02010609060101010101" pitchFamily="49" charset="-122"/>
              </a:rPr>
              <a:t>，既是一种异己的强大的机体，也受控于全社会所共同积累和分享的</a:t>
            </a:r>
            <a:r>
              <a:rPr lang="en-US" altLang="zh-CN" dirty="0">
                <a:solidFill>
                  <a:schemeClr val="bg1"/>
                </a:solidFill>
                <a:latin typeface="楷体" panose="02010609060101010101" pitchFamily="49" charset="-122"/>
                <a:ea typeface="楷体" panose="02010609060101010101" pitchFamily="49" charset="-122"/>
              </a:rPr>
              <a:t>“</a:t>
            </a:r>
            <a:r>
              <a:rPr lang="zh-CN" altLang="zh-CN" b="1" dirty="0">
                <a:solidFill>
                  <a:srgbClr val="FFFF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普遍智能</a:t>
            </a:r>
            <a:r>
              <a:rPr lang="en-US" altLang="zh-CN" dirty="0">
                <a:solidFill>
                  <a:schemeClr val="bg1"/>
                </a:solidFill>
                <a:latin typeface="楷体" panose="02010609060101010101" pitchFamily="49" charset="-122"/>
                <a:ea typeface="楷体" panose="02010609060101010101" pitchFamily="49" charset="-122"/>
              </a:rPr>
              <a:t>”</a:t>
            </a:r>
            <a:r>
              <a:rPr lang="zh-CN" altLang="zh-CN" dirty="0">
                <a:solidFill>
                  <a:schemeClr val="bg1"/>
                </a:solidFill>
                <a:latin typeface="楷体" panose="02010609060101010101" pitchFamily="49" charset="-122"/>
                <a:ea typeface="楷体" panose="02010609060101010101" pitchFamily="49" charset="-122"/>
              </a:rPr>
              <a:t>。</a:t>
            </a:r>
          </a:p>
        </p:txBody>
      </p:sp>
      <p:sp>
        <p:nvSpPr>
          <p:cNvPr id="9" name="矩形: 圆角 42"/>
          <p:cNvSpPr/>
          <p:nvPr/>
        </p:nvSpPr>
        <p:spPr>
          <a:xfrm>
            <a:off x="5218279" y="785408"/>
            <a:ext cx="1847895" cy="504454"/>
          </a:xfrm>
          <a:prstGeom prst="roundRect">
            <a:avLst>
              <a:gd name="adj" fmla="val 10365"/>
            </a:avLst>
          </a:prstGeom>
          <a:solidFill>
            <a:srgbClr val="9ACBCA"/>
          </a:solidFill>
          <a:ln>
            <a:no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47"/>
          <p:cNvSpPr/>
          <p:nvPr/>
        </p:nvSpPr>
        <p:spPr>
          <a:xfrm>
            <a:off x="5165205" y="732108"/>
            <a:ext cx="1847895" cy="504454"/>
          </a:xfrm>
          <a:prstGeom prst="roundRect">
            <a:avLst>
              <a:gd name="adj" fmla="val 10365"/>
            </a:avLst>
          </a:prstGeom>
          <a:solidFill>
            <a:srgbClr val="FAFCFC"/>
          </a:solidFill>
          <a:ln>
            <a:no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stretch>
            <a:fillRect/>
          </a:stretch>
        </p:blipFill>
        <p:spPr>
          <a:xfrm>
            <a:off x="5139195" y="627721"/>
            <a:ext cx="2165958" cy="208773"/>
          </a:xfrm>
          <a:prstGeom prst="rect">
            <a:avLst/>
          </a:prstGeom>
        </p:spPr>
      </p:pic>
      <p:pic>
        <p:nvPicPr>
          <p:cNvPr id="13" name="图片 12"/>
          <p:cNvPicPr>
            <a:picLocks noChangeAspect="1"/>
          </p:cNvPicPr>
          <p:nvPr/>
        </p:nvPicPr>
        <p:blipFill>
          <a:blip r:embed="rId4"/>
          <a:stretch>
            <a:fillRect/>
          </a:stretch>
        </p:blipFill>
        <p:spPr>
          <a:xfrm flipH="1">
            <a:off x="4554375" y="1126723"/>
            <a:ext cx="2458725" cy="195194"/>
          </a:xfrm>
          <a:prstGeom prst="rect">
            <a:avLst/>
          </a:prstGeom>
        </p:spPr>
      </p:pic>
      <p:sp>
        <p:nvSpPr>
          <p:cNvPr id="18" name="文本框 17"/>
          <p:cNvSpPr txBox="1"/>
          <p:nvPr/>
        </p:nvSpPr>
        <p:spPr>
          <a:xfrm>
            <a:off x="5379329" y="823236"/>
            <a:ext cx="1397310" cy="337970"/>
          </a:xfrm>
          <a:custGeom>
            <a:avLst/>
            <a:gdLst/>
            <a:ahLst/>
            <a:cxnLst/>
            <a:rect l="l" t="t" r="r" b="b"/>
            <a:pathLst>
              <a:path w="1397310" h="337970">
                <a:moveTo>
                  <a:pt x="1317464" y="206499"/>
                </a:moveTo>
                <a:lnTo>
                  <a:pt x="1263774" y="209252"/>
                </a:lnTo>
                <a:lnTo>
                  <a:pt x="1262397" y="275332"/>
                </a:lnTo>
                <a:lnTo>
                  <a:pt x="1294060" y="273955"/>
                </a:lnTo>
                <a:cubicBezTo>
                  <a:pt x="1298649" y="273955"/>
                  <a:pt x="1304156" y="273497"/>
                  <a:pt x="1310580" y="272579"/>
                </a:cubicBezTo>
                <a:cubicBezTo>
                  <a:pt x="1314251" y="272579"/>
                  <a:pt x="1316546" y="272579"/>
                  <a:pt x="1317464" y="272579"/>
                </a:cubicBezTo>
                <a:close/>
                <a:moveTo>
                  <a:pt x="1326412" y="165199"/>
                </a:moveTo>
                <a:cubicBezTo>
                  <a:pt x="1327789" y="164740"/>
                  <a:pt x="1329395" y="165199"/>
                  <a:pt x="1331230" y="166576"/>
                </a:cubicBezTo>
                <a:cubicBezTo>
                  <a:pt x="1356928" y="181260"/>
                  <a:pt x="1373448" y="191356"/>
                  <a:pt x="1380790" y="196862"/>
                </a:cubicBezTo>
                <a:cubicBezTo>
                  <a:pt x="1385379" y="199616"/>
                  <a:pt x="1387673" y="201910"/>
                  <a:pt x="1387673" y="203746"/>
                </a:cubicBezTo>
                <a:cubicBezTo>
                  <a:pt x="1387673" y="205581"/>
                  <a:pt x="1385379" y="207417"/>
                  <a:pt x="1380790" y="209252"/>
                </a:cubicBezTo>
                <a:cubicBezTo>
                  <a:pt x="1376201" y="212006"/>
                  <a:pt x="1374365" y="215677"/>
                  <a:pt x="1375283" y="220266"/>
                </a:cubicBezTo>
                <a:cubicBezTo>
                  <a:pt x="1374365" y="238621"/>
                  <a:pt x="1373907" y="267990"/>
                  <a:pt x="1373907" y="308372"/>
                </a:cubicBezTo>
                <a:cubicBezTo>
                  <a:pt x="1374824" y="313879"/>
                  <a:pt x="1373448" y="316632"/>
                  <a:pt x="1369777" y="316632"/>
                </a:cubicBezTo>
                <a:cubicBezTo>
                  <a:pt x="1366105" y="320303"/>
                  <a:pt x="1353716" y="325351"/>
                  <a:pt x="1332607" y="331775"/>
                </a:cubicBezTo>
                <a:cubicBezTo>
                  <a:pt x="1330771" y="332693"/>
                  <a:pt x="1329395" y="333152"/>
                  <a:pt x="1328477" y="333152"/>
                </a:cubicBezTo>
                <a:cubicBezTo>
                  <a:pt x="1321135" y="335905"/>
                  <a:pt x="1317464" y="334070"/>
                  <a:pt x="1317464" y="327645"/>
                </a:cubicBezTo>
                <a:lnTo>
                  <a:pt x="1317464" y="295982"/>
                </a:lnTo>
                <a:cubicBezTo>
                  <a:pt x="1316546" y="295982"/>
                  <a:pt x="1314251" y="295982"/>
                  <a:pt x="1310580" y="295982"/>
                </a:cubicBezTo>
                <a:cubicBezTo>
                  <a:pt x="1305991" y="296900"/>
                  <a:pt x="1301861" y="297359"/>
                  <a:pt x="1298190" y="297359"/>
                </a:cubicBezTo>
                <a:lnTo>
                  <a:pt x="1262397" y="298735"/>
                </a:lnTo>
                <a:lnTo>
                  <a:pt x="1262397" y="306995"/>
                </a:lnTo>
                <a:cubicBezTo>
                  <a:pt x="1263315" y="315255"/>
                  <a:pt x="1261020" y="320303"/>
                  <a:pt x="1255514" y="322139"/>
                </a:cubicBezTo>
                <a:cubicBezTo>
                  <a:pt x="1243583" y="327645"/>
                  <a:pt x="1228898" y="332693"/>
                  <a:pt x="1211461" y="337282"/>
                </a:cubicBezTo>
                <a:cubicBezTo>
                  <a:pt x="1206872" y="338200"/>
                  <a:pt x="1204577" y="335905"/>
                  <a:pt x="1204577" y="330399"/>
                </a:cubicBezTo>
                <a:cubicBezTo>
                  <a:pt x="1206413" y="303783"/>
                  <a:pt x="1207331" y="277627"/>
                  <a:pt x="1207331" y="251929"/>
                </a:cubicBezTo>
                <a:cubicBezTo>
                  <a:pt x="1195400" y="259271"/>
                  <a:pt x="1191270" y="261566"/>
                  <a:pt x="1194941" y="258812"/>
                </a:cubicBezTo>
                <a:cubicBezTo>
                  <a:pt x="1144463" y="287263"/>
                  <a:pt x="1111423" y="306078"/>
                  <a:pt x="1095821" y="315255"/>
                </a:cubicBezTo>
                <a:cubicBezTo>
                  <a:pt x="1090315" y="318009"/>
                  <a:pt x="1086185" y="317091"/>
                  <a:pt x="1083431" y="312502"/>
                </a:cubicBezTo>
                <a:cubicBezTo>
                  <a:pt x="1073336" y="295064"/>
                  <a:pt x="1065535" y="279462"/>
                  <a:pt x="1060028" y="265696"/>
                </a:cubicBezTo>
                <a:lnTo>
                  <a:pt x="1207331" y="234032"/>
                </a:lnTo>
                <a:cubicBezTo>
                  <a:pt x="1207331" y="232197"/>
                  <a:pt x="1207790" y="229902"/>
                  <a:pt x="1208707" y="227149"/>
                </a:cubicBezTo>
                <a:cubicBezTo>
                  <a:pt x="1208707" y="224396"/>
                  <a:pt x="1208707" y="222560"/>
                  <a:pt x="1208707" y="221642"/>
                </a:cubicBezTo>
                <a:cubicBezTo>
                  <a:pt x="1208707" y="203287"/>
                  <a:pt x="1208249" y="189061"/>
                  <a:pt x="1207331" y="178966"/>
                </a:cubicBezTo>
                <a:cubicBezTo>
                  <a:pt x="1206413" y="174377"/>
                  <a:pt x="1206872" y="171624"/>
                  <a:pt x="1208707" y="170706"/>
                </a:cubicBezTo>
                <a:cubicBezTo>
                  <a:pt x="1209625" y="169788"/>
                  <a:pt x="1211920" y="170247"/>
                  <a:pt x="1215591" y="172083"/>
                </a:cubicBezTo>
                <a:cubicBezTo>
                  <a:pt x="1218344" y="173000"/>
                  <a:pt x="1222474" y="174377"/>
                  <a:pt x="1227981" y="176213"/>
                </a:cubicBezTo>
                <a:cubicBezTo>
                  <a:pt x="1240829" y="180801"/>
                  <a:pt x="1250466" y="184014"/>
                  <a:pt x="1256891" y="185849"/>
                </a:cubicBezTo>
                <a:lnTo>
                  <a:pt x="1309204" y="184473"/>
                </a:lnTo>
                <a:cubicBezTo>
                  <a:pt x="1309204" y="184473"/>
                  <a:pt x="1309662" y="184473"/>
                  <a:pt x="1310580" y="184473"/>
                </a:cubicBezTo>
                <a:cubicBezTo>
                  <a:pt x="1316087" y="183555"/>
                  <a:pt x="1319299" y="181260"/>
                  <a:pt x="1320217" y="177589"/>
                </a:cubicBezTo>
                <a:cubicBezTo>
                  <a:pt x="1322052" y="174836"/>
                  <a:pt x="1322970" y="172541"/>
                  <a:pt x="1322970" y="170706"/>
                </a:cubicBezTo>
                <a:cubicBezTo>
                  <a:pt x="1322970" y="170706"/>
                  <a:pt x="1322970" y="170247"/>
                  <a:pt x="1322970" y="169329"/>
                </a:cubicBezTo>
                <a:cubicBezTo>
                  <a:pt x="1323888" y="167035"/>
                  <a:pt x="1325035" y="165658"/>
                  <a:pt x="1326412" y="165199"/>
                </a:cubicBezTo>
                <a:close/>
                <a:moveTo>
                  <a:pt x="585080" y="150056"/>
                </a:moveTo>
                <a:lnTo>
                  <a:pt x="468064" y="155563"/>
                </a:lnTo>
                <a:lnTo>
                  <a:pt x="468064" y="172083"/>
                </a:lnTo>
                <a:cubicBezTo>
                  <a:pt x="472653" y="172083"/>
                  <a:pt x="479078" y="171624"/>
                  <a:pt x="487338" y="170706"/>
                </a:cubicBezTo>
                <a:cubicBezTo>
                  <a:pt x="491926" y="170706"/>
                  <a:pt x="495139" y="170706"/>
                  <a:pt x="496974" y="170706"/>
                </a:cubicBezTo>
                <a:lnTo>
                  <a:pt x="536897" y="167953"/>
                </a:lnTo>
                <a:cubicBezTo>
                  <a:pt x="546993" y="167953"/>
                  <a:pt x="555712" y="167035"/>
                  <a:pt x="563054" y="165199"/>
                </a:cubicBezTo>
                <a:cubicBezTo>
                  <a:pt x="568561" y="170706"/>
                  <a:pt x="573149" y="176213"/>
                  <a:pt x="576820" y="181719"/>
                </a:cubicBezTo>
                <a:cubicBezTo>
                  <a:pt x="578656" y="183555"/>
                  <a:pt x="579115" y="184473"/>
                  <a:pt x="578197" y="184473"/>
                </a:cubicBezTo>
                <a:cubicBezTo>
                  <a:pt x="578197" y="185390"/>
                  <a:pt x="576820" y="185849"/>
                  <a:pt x="574067" y="185849"/>
                </a:cubicBezTo>
                <a:cubicBezTo>
                  <a:pt x="572232" y="185849"/>
                  <a:pt x="568561" y="185849"/>
                  <a:pt x="563054" y="185849"/>
                </a:cubicBezTo>
                <a:cubicBezTo>
                  <a:pt x="553876" y="186767"/>
                  <a:pt x="547452" y="187226"/>
                  <a:pt x="543781" y="187226"/>
                </a:cubicBezTo>
                <a:lnTo>
                  <a:pt x="505234" y="189979"/>
                </a:lnTo>
                <a:cubicBezTo>
                  <a:pt x="504316" y="189979"/>
                  <a:pt x="499728" y="190438"/>
                  <a:pt x="491468" y="191356"/>
                </a:cubicBezTo>
                <a:cubicBezTo>
                  <a:pt x="481372" y="192274"/>
                  <a:pt x="475407" y="192733"/>
                  <a:pt x="473571" y="192733"/>
                </a:cubicBezTo>
                <a:lnTo>
                  <a:pt x="468064" y="184473"/>
                </a:lnTo>
                <a:lnTo>
                  <a:pt x="468064" y="207876"/>
                </a:lnTo>
                <a:lnTo>
                  <a:pt x="541027" y="205122"/>
                </a:lnTo>
                <a:cubicBezTo>
                  <a:pt x="546534" y="205122"/>
                  <a:pt x="557547" y="204205"/>
                  <a:pt x="574067" y="202369"/>
                </a:cubicBezTo>
                <a:cubicBezTo>
                  <a:pt x="577738" y="201451"/>
                  <a:pt x="580033" y="200992"/>
                  <a:pt x="580950" y="200992"/>
                </a:cubicBezTo>
                <a:lnTo>
                  <a:pt x="583704" y="205122"/>
                </a:lnTo>
                <a:close/>
                <a:moveTo>
                  <a:pt x="589210" y="114263"/>
                </a:moveTo>
                <a:lnTo>
                  <a:pt x="429518" y="121146"/>
                </a:lnTo>
                <a:cubicBezTo>
                  <a:pt x="425847" y="121146"/>
                  <a:pt x="421258" y="121146"/>
                  <a:pt x="415751" y="121146"/>
                </a:cubicBezTo>
                <a:cubicBezTo>
                  <a:pt x="432271" y="124817"/>
                  <a:pt x="448791" y="129406"/>
                  <a:pt x="465311" y="134913"/>
                </a:cubicBezTo>
                <a:lnTo>
                  <a:pt x="576820" y="129406"/>
                </a:lnTo>
                <a:cubicBezTo>
                  <a:pt x="580492" y="129406"/>
                  <a:pt x="583704" y="127571"/>
                  <a:pt x="586457" y="123899"/>
                </a:cubicBezTo>
                <a:cubicBezTo>
                  <a:pt x="587375" y="122982"/>
                  <a:pt x="587834" y="122064"/>
                  <a:pt x="587834" y="121146"/>
                </a:cubicBezTo>
                <a:cubicBezTo>
                  <a:pt x="588752" y="119311"/>
                  <a:pt x="589210" y="117934"/>
                  <a:pt x="589210" y="117016"/>
                </a:cubicBezTo>
                <a:cubicBezTo>
                  <a:pt x="589210" y="115181"/>
                  <a:pt x="589210" y="114263"/>
                  <a:pt x="589210" y="114263"/>
                </a:cubicBezTo>
                <a:close/>
                <a:moveTo>
                  <a:pt x="952649" y="92236"/>
                </a:moveTo>
                <a:cubicBezTo>
                  <a:pt x="995784" y="131701"/>
                  <a:pt x="1024694" y="163823"/>
                  <a:pt x="1039378" y="188603"/>
                </a:cubicBezTo>
                <a:cubicBezTo>
                  <a:pt x="1046720" y="199616"/>
                  <a:pt x="1044885" y="211547"/>
                  <a:pt x="1033872" y="224396"/>
                </a:cubicBezTo>
                <a:cubicBezTo>
                  <a:pt x="1021023" y="240916"/>
                  <a:pt x="1005880" y="255141"/>
                  <a:pt x="988442" y="267072"/>
                </a:cubicBezTo>
                <a:cubicBezTo>
                  <a:pt x="979264" y="223019"/>
                  <a:pt x="963662" y="167035"/>
                  <a:pt x="941635" y="99120"/>
                </a:cubicBezTo>
                <a:close/>
                <a:moveTo>
                  <a:pt x="777297" y="87762"/>
                </a:moveTo>
                <a:cubicBezTo>
                  <a:pt x="779017" y="87992"/>
                  <a:pt x="781025" y="88565"/>
                  <a:pt x="783320" y="89483"/>
                </a:cubicBezTo>
                <a:cubicBezTo>
                  <a:pt x="798922" y="94990"/>
                  <a:pt x="814983" y="101414"/>
                  <a:pt x="831503" y="108756"/>
                </a:cubicBezTo>
                <a:cubicBezTo>
                  <a:pt x="834256" y="109674"/>
                  <a:pt x="836091" y="110592"/>
                  <a:pt x="837009" y="111510"/>
                </a:cubicBezTo>
                <a:cubicBezTo>
                  <a:pt x="837009" y="112427"/>
                  <a:pt x="836091" y="114263"/>
                  <a:pt x="834256" y="117016"/>
                </a:cubicBezTo>
                <a:cubicBezTo>
                  <a:pt x="832420" y="118852"/>
                  <a:pt x="825996" y="131242"/>
                  <a:pt x="814983" y="154186"/>
                </a:cubicBezTo>
                <a:cubicBezTo>
                  <a:pt x="788367" y="209252"/>
                  <a:pt x="759457" y="246881"/>
                  <a:pt x="728253" y="267072"/>
                </a:cubicBezTo>
                <a:lnTo>
                  <a:pt x="722746" y="260189"/>
                </a:lnTo>
                <a:cubicBezTo>
                  <a:pt x="735595" y="227149"/>
                  <a:pt x="748444" y="186308"/>
                  <a:pt x="761293" y="137666"/>
                </a:cubicBezTo>
                <a:cubicBezTo>
                  <a:pt x="765882" y="117475"/>
                  <a:pt x="768635" y="103250"/>
                  <a:pt x="769553" y="94990"/>
                </a:cubicBezTo>
                <a:cubicBezTo>
                  <a:pt x="769553" y="89483"/>
                  <a:pt x="772134" y="87074"/>
                  <a:pt x="777297" y="87762"/>
                </a:cubicBezTo>
                <a:close/>
                <a:moveTo>
                  <a:pt x="563054" y="61950"/>
                </a:moveTo>
                <a:lnTo>
                  <a:pt x="483208" y="66080"/>
                </a:lnTo>
                <a:cubicBezTo>
                  <a:pt x="491468" y="67915"/>
                  <a:pt x="497892" y="70210"/>
                  <a:pt x="502481" y="72963"/>
                </a:cubicBezTo>
                <a:cubicBezTo>
                  <a:pt x="510741" y="77552"/>
                  <a:pt x="512117" y="82600"/>
                  <a:pt x="506611" y="88106"/>
                </a:cubicBezTo>
                <a:lnTo>
                  <a:pt x="499728" y="94990"/>
                </a:lnTo>
                <a:lnTo>
                  <a:pt x="545157" y="93613"/>
                </a:lnTo>
                <a:cubicBezTo>
                  <a:pt x="548828" y="87189"/>
                  <a:pt x="553417" y="79387"/>
                  <a:pt x="558924" y="70210"/>
                </a:cubicBezTo>
                <a:cubicBezTo>
                  <a:pt x="560759" y="67456"/>
                  <a:pt x="562136" y="64703"/>
                  <a:pt x="563054" y="61950"/>
                </a:cubicBezTo>
                <a:close/>
                <a:moveTo>
                  <a:pt x="1267904" y="8260"/>
                </a:moveTo>
                <a:cubicBezTo>
                  <a:pt x="1290848" y="11931"/>
                  <a:pt x="1306909" y="15602"/>
                  <a:pt x="1316087" y="19273"/>
                </a:cubicBezTo>
                <a:cubicBezTo>
                  <a:pt x="1318840" y="20191"/>
                  <a:pt x="1319758" y="22027"/>
                  <a:pt x="1318840" y="24780"/>
                </a:cubicBezTo>
                <a:cubicBezTo>
                  <a:pt x="1318840" y="35793"/>
                  <a:pt x="1318840" y="47265"/>
                  <a:pt x="1318840" y="59196"/>
                </a:cubicBezTo>
                <a:lnTo>
                  <a:pt x="1318840" y="60573"/>
                </a:lnTo>
                <a:lnTo>
                  <a:pt x="1335360" y="60573"/>
                </a:lnTo>
                <a:cubicBezTo>
                  <a:pt x="1337196" y="60573"/>
                  <a:pt x="1340867" y="60114"/>
                  <a:pt x="1346373" y="59196"/>
                </a:cubicBezTo>
                <a:cubicBezTo>
                  <a:pt x="1361976" y="58279"/>
                  <a:pt x="1372071" y="56902"/>
                  <a:pt x="1376660" y="55066"/>
                </a:cubicBezTo>
                <a:cubicBezTo>
                  <a:pt x="1385838" y="66080"/>
                  <a:pt x="1391803" y="72963"/>
                  <a:pt x="1394557" y="75716"/>
                </a:cubicBezTo>
                <a:cubicBezTo>
                  <a:pt x="1396392" y="77552"/>
                  <a:pt x="1396851" y="78929"/>
                  <a:pt x="1395933" y="79846"/>
                </a:cubicBezTo>
                <a:cubicBezTo>
                  <a:pt x="1395015" y="80764"/>
                  <a:pt x="1393180" y="81223"/>
                  <a:pt x="1390427" y="81223"/>
                </a:cubicBezTo>
                <a:cubicBezTo>
                  <a:pt x="1387673" y="81223"/>
                  <a:pt x="1379872" y="81223"/>
                  <a:pt x="1367023" y="81223"/>
                </a:cubicBezTo>
                <a:cubicBezTo>
                  <a:pt x="1354175" y="82141"/>
                  <a:pt x="1345915" y="82600"/>
                  <a:pt x="1342243" y="82600"/>
                </a:cubicBezTo>
                <a:lnTo>
                  <a:pt x="1317464" y="83976"/>
                </a:lnTo>
                <a:lnTo>
                  <a:pt x="1317464" y="128029"/>
                </a:lnTo>
                <a:lnTo>
                  <a:pt x="1329853" y="128029"/>
                </a:lnTo>
                <a:cubicBezTo>
                  <a:pt x="1346373" y="128029"/>
                  <a:pt x="1361976" y="126653"/>
                  <a:pt x="1376660" y="123899"/>
                </a:cubicBezTo>
                <a:cubicBezTo>
                  <a:pt x="1378495" y="125735"/>
                  <a:pt x="1381708" y="129406"/>
                  <a:pt x="1386297" y="134913"/>
                </a:cubicBezTo>
                <a:cubicBezTo>
                  <a:pt x="1390885" y="140419"/>
                  <a:pt x="1393639" y="143632"/>
                  <a:pt x="1394557" y="144549"/>
                </a:cubicBezTo>
                <a:cubicBezTo>
                  <a:pt x="1396392" y="147303"/>
                  <a:pt x="1397310" y="149138"/>
                  <a:pt x="1397310" y="150056"/>
                </a:cubicBezTo>
                <a:cubicBezTo>
                  <a:pt x="1396392" y="150974"/>
                  <a:pt x="1394557" y="151433"/>
                  <a:pt x="1391803" y="151433"/>
                </a:cubicBezTo>
                <a:cubicBezTo>
                  <a:pt x="1374365" y="151433"/>
                  <a:pt x="1356469" y="151433"/>
                  <a:pt x="1338113" y="151433"/>
                </a:cubicBezTo>
                <a:lnTo>
                  <a:pt x="1254137" y="155563"/>
                </a:lnTo>
                <a:cubicBezTo>
                  <a:pt x="1251384" y="155563"/>
                  <a:pt x="1244959" y="156022"/>
                  <a:pt x="1234864" y="156939"/>
                </a:cubicBezTo>
                <a:cubicBezTo>
                  <a:pt x="1222933" y="157857"/>
                  <a:pt x="1215132" y="158316"/>
                  <a:pt x="1211461" y="158316"/>
                </a:cubicBezTo>
                <a:lnTo>
                  <a:pt x="1194941" y="133536"/>
                </a:lnTo>
                <a:cubicBezTo>
                  <a:pt x="1216967" y="133536"/>
                  <a:pt x="1233946" y="133536"/>
                  <a:pt x="1245877" y="133536"/>
                </a:cubicBezTo>
                <a:lnTo>
                  <a:pt x="1259644" y="132159"/>
                </a:lnTo>
                <a:lnTo>
                  <a:pt x="1259644" y="86730"/>
                </a:lnTo>
                <a:cubicBezTo>
                  <a:pt x="1256891" y="86730"/>
                  <a:pt x="1251384" y="87189"/>
                  <a:pt x="1243124" y="88106"/>
                </a:cubicBezTo>
                <a:cubicBezTo>
                  <a:pt x="1229357" y="89024"/>
                  <a:pt x="1217885" y="89942"/>
                  <a:pt x="1208707" y="90860"/>
                </a:cubicBezTo>
                <a:lnTo>
                  <a:pt x="1190811" y="64703"/>
                </a:lnTo>
                <a:cubicBezTo>
                  <a:pt x="1222015" y="64703"/>
                  <a:pt x="1242206" y="64244"/>
                  <a:pt x="1251384" y="63326"/>
                </a:cubicBezTo>
                <a:lnTo>
                  <a:pt x="1259644" y="63326"/>
                </a:lnTo>
                <a:lnTo>
                  <a:pt x="1259644" y="60573"/>
                </a:lnTo>
                <a:cubicBezTo>
                  <a:pt x="1259644" y="43135"/>
                  <a:pt x="1259644" y="27992"/>
                  <a:pt x="1259644" y="15143"/>
                </a:cubicBezTo>
                <a:cubicBezTo>
                  <a:pt x="1259644" y="8719"/>
                  <a:pt x="1262397" y="6425"/>
                  <a:pt x="1267904" y="8260"/>
                </a:cubicBezTo>
                <a:close/>
                <a:moveTo>
                  <a:pt x="861101" y="6883"/>
                </a:moveTo>
                <a:cubicBezTo>
                  <a:pt x="862936" y="6883"/>
                  <a:pt x="865460" y="7342"/>
                  <a:pt x="868672" y="8260"/>
                </a:cubicBezTo>
                <a:cubicBezTo>
                  <a:pt x="892534" y="14684"/>
                  <a:pt x="907678" y="19732"/>
                  <a:pt x="914102" y="23403"/>
                </a:cubicBezTo>
                <a:cubicBezTo>
                  <a:pt x="917773" y="24321"/>
                  <a:pt x="919609" y="27074"/>
                  <a:pt x="919609" y="31663"/>
                </a:cubicBezTo>
                <a:cubicBezTo>
                  <a:pt x="918691" y="41759"/>
                  <a:pt x="918232" y="55984"/>
                  <a:pt x="918232" y="74340"/>
                </a:cubicBezTo>
                <a:cubicBezTo>
                  <a:pt x="918232" y="157857"/>
                  <a:pt x="917314" y="221642"/>
                  <a:pt x="915479" y="265696"/>
                </a:cubicBezTo>
                <a:cubicBezTo>
                  <a:pt x="915479" y="294147"/>
                  <a:pt x="909054" y="309749"/>
                  <a:pt x="896206" y="312502"/>
                </a:cubicBezTo>
                <a:cubicBezTo>
                  <a:pt x="884275" y="318926"/>
                  <a:pt x="874638" y="324892"/>
                  <a:pt x="867296" y="330399"/>
                </a:cubicBezTo>
                <a:cubicBezTo>
                  <a:pt x="859036" y="335905"/>
                  <a:pt x="853529" y="338200"/>
                  <a:pt x="850776" y="337282"/>
                </a:cubicBezTo>
                <a:cubicBezTo>
                  <a:pt x="847105" y="335446"/>
                  <a:pt x="845728" y="330399"/>
                  <a:pt x="846646" y="322139"/>
                </a:cubicBezTo>
                <a:cubicBezTo>
                  <a:pt x="847564" y="307454"/>
                  <a:pt x="843434" y="298735"/>
                  <a:pt x="834256" y="295982"/>
                </a:cubicBezTo>
                <a:cubicBezTo>
                  <a:pt x="827831" y="292311"/>
                  <a:pt x="813606" y="285887"/>
                  <a:pt x="791579" y="276709"/>
                </a:cubicBezTo>
                <a:cubicBezTo>
                  <a:pt x="786991" y="274873"/>
                  <a:pt x="783320" y="273497"/>
                  <a:pt x="780566" y="272579"/>
                </a:cubicBezTo>
                <a:lnTo>
                  <a:pt x="783320" y="260189"/>
                </a:lnTo>
                <a:lnTo>
                  <a:pt x="850776" y="267072"/>
                </a:lnTo>
                <a:cubicBezTo>
                  <a:pt x="855365" y="262483"/>
                  <a:pt x="858118" y="196404"/>
                  <a:pt x="859036" y="68833"/>
                </a:cubicBezTo>
                <a:cubicBezTo>
                  <a:pt x="859036" y="66080"/>
                  <a:pt x="859036" y="59655"/>
                  <a:pt x="859036" y="49560"/>
                </a:cubicBezTo>
                <a:cubicBezTo>
                  <a:pt x="858118" y="34875"/>
                  <a:pt x="857659" y="24321"/>
                  <a:pt x="857659" y="17897"/>
                </a:cubicBezTo>
                <a:cubicBezTo>
                  <a:pt x="856741" y="11472"/>
                  <a:pt x="856741" y="8260"/>
                  <a:pt x="857659" y="8260"/>
                </a:cubicBezTo>
                <a:cubicBezTo>
                  <a:pt x="858118" y="7342"/>
                  <a:pt x="859265" y="6883"/>
                  <a:pt x="861101" y="6883"/>
                </a:cubicBezTo>
                <a:close/>
                <a:moveTo>
                  <a:pt x="1136433" y="4818"/>
                </a:moveTo>
                <a:cubicBezTo>
                  <a:pt x="1137809" y="4360"/>
                  <a:pt x="1139416" y="4589"/>
                  <a:pt x="1141251" y="5507"/>
                </a:cubicBezTo>
                <a:cubicBezTo>
                  <a:pt x="1144004" y="7342"/>
                  <a:pt x="1150429" y="10554"/>
                  <a:pt x="1160524" y="15143"/>
                </a:cubicBezTo>
                <a:cubicBezTo>
                  <a:pt x="1177044" y="23403"/>
                  <a:pt x="1186222" y="28451"/>
                  <a:pt x="1188057" y="30287"/>
                </a:cubicBezTo>
                <a:cubicBezTo>
                  <a:pt x="1190811" y="32122"/>
                  <a:pt x="1190352" y="34875"/>
                  <a:pt x="1186681" y="38547"/>
                </a:cubicBezTo>
                <a:cubicBezTo>
                  <a:pt x="1183928" y="40382"/>
                  <a:pt x="1177962" y="46807"/>
                  <a:pt x="1168784" y="57820"/>
                </a:cubicBezTo>
                <a:cubicBezTo>
                  <a:pt x="1145840" y="82600"/>
                  <a:pt x="1126108" y="100496"/>
                  <a:pt x="1109588" y="111510"/>
                </a:cubicBezTo>
                <a:lnTo>
                  <a:pt x="1150888" y="108756"/>
                </a:lnTo>
                <a:cubicBezTo>
                  <a:pt x="1150888" y="106921"/>
                  <a:pt x="1151805" y="105085"/>
                  <a:pt x="1153641" y="103250"/>
                </a:cubicBezTo>
                <a:cubicBezTo>
                  <a:pt x="1158230" y="94990"/>
                  <a:pt x="1161901" y="86271"/>
                  <a:pt x="1164654" y="77093"/>
                </a:cubicBezTo>
                <a:cubicBezTo>
                  <a:pt x="1166490" y="73422"/>
                  <a:pt x="1169243" y="72504"/>
                  <a:pt x="1172914" y="74340"/>
                </a:cubicBezTo>
                <a:cubicBezTo>
                  <a:pt x="1184845" y="80764"/>
                  <a:pt x="1199071" y="89024"/>
                  <a:pt x="1215591" y="99120"/>
                </a:cubicBezTo>
                <a:cubicBezTo>
                  <a:pt x="1220180" y="101873"/>
                  <a:pt x="1220180" y="104626"/>
                  <a:pt x="1215591" y="107380"/>
                </a:cubicBezTo>
                <a:cubicBezTo>
                  <a:pt x="1211002" y="111968"/>
                  <a:pt x="1204577" y="118393"/>
                  <a:pt x="1196317" y="126653"/>
                </a:cubicBezTo>
                <a:cubicBezTo>
                  <a:pt x="1167866" y="156939"/>
                  <a:pt x="1145381" y="177589"/>
                  <a:pt x="1128861" y="188603"/>
                </a:cubicBezTo>
                <a:lnTo>
                  <a:pt x="1190811" y="181719"/>
                </a:lnTo>
                <a:lnTo>
                  <a:pt x="1196317" y="195486"/>
                </a:lnTo>
                <a:lnTo>
                  <a:pt x="1121978" y="225772"/>
                </a:lnTo>
                <a:cubicBezTo>
                  <a:pt x="1110965" y="229443"/>
                  <a:pt x="1101328" y="234950"/>
                  <a:pt x="1093068" y="242292"/>
                </a:cubicBezTo>
                <a:lnTo>
                  <a:pt x="1072418" y="194109"/>
                </a:lnTo>
                <a:cubicBezTo>
                  <a:pt x="1088938" y="192274"/>
                  <a:pt x="1100410" y="186767"/>
                  <a:pt x="1106835" y="177589"/>
                </a:cubicBezTo>
                <a:cubicBezTo>
                  <a:pt x="1117848" y="163823"/>
                  <a:pt x="1127026" y="150515"/>
                  <a:pt x="1134368" y="137666"/>
                </a:cubicBezTo>
                <a:lnTo>
                  <a:pt x="1109588" y="145926"/>
                </a:lnTo>
                <a:cubicBezTo>
                  <a:pt x="1096739" y="150515"/>
                  <a:pt x="1087561" y="155104"/>
                  <a:pt x="1082055" y="159693"/>
                </a:cubicBezTo>
                <a:lnTo>
                  <a:pt x="1061405" y="115640"/>
                </a:lnTo>
                <a:cubicBezTo>
                  <a:pt x="1074254" y="112886"/>
                  <a:pt x="1082055" y="108756"/>
                  <a:pt x="1084808" y="103250"/>
                </a:cubicBezTo>
                <a:cubicBezTo>
                  <a:pt x="1094903" y="86730"/>
                  <a:pt x="1107752" y="63785"/>
                  <a:pt x="1123354" y="34417"/>
                </a:cubicBezTo>
                <a:cubicBezTo>
                  <a:pt x="1124272" y="31663"/>
                  <a:pt x="1125649" y="27992"/>
                  <a:pt x="1127484" y="23403"/>
                </a:cubicBezTo>
                <a:cubicBezTo>
                  <a:pt x="1129320" y="19732"/>
                  <a:pt x="1131156" y="14684"/>
                  <a:pt x="1132991" y="8260"/>
                </a:cubicBezTo>
                <a:cubicBezTo>
                  <a:pt x="1133909" y="6424"/>
                  <a:pt x="1135056" y="5277"/>
                  <a:pt x="1136433" y="4818"/>
                </a:cubicBezTo>
                <a:close/>
                <a:moveTo>
                  <a:pt x="143173" y="1377"/>
                </a:moveTo>
                <a:cubicBezTo>
                  <a:pt x="144090" y="459"/>
                  <a:pt x="146385" y="459"/>
                  <a:pt x="150056" y="1377"/>
                </a:cubicBezTo>
                <a:cubicBezTo>
                  <a:pt x="170247" y="6883"/>
                  <a:pt x="187685" y="12849"/>
                  <a:pt x="202369" y="19273"/>
                </a:cubicBezTo>
                <a:cubicBezTo>
                  <a:pt x="205122" y="20191"/>
                  <a:pt x="206040" y="22486"/>
                  <a:pt x="205122" y="26157"/>
                </a:cubicBezTo>
                <a:cubicBezTo>
                  <a:pt x="203287" y="39923"/>
                  <a:pt x="202369" y="56443"/>
                  <a:pt x="202369" y="75716"/>
                </a:cubicBezTo>
                <a:lnTo>
                  <a:pt x="246422" y="74340"/>
                </a:lnTo>
                <a:cubicBezTo>
                  <a:pt x="272120" y="71586"/>
                  <a:pt x="292770" y="69292"/>
                  <a:pt x="308372" y="67456"/>
                </a:cubicBezTo>
                <a:cubicBezTo>
                  <a:pt x="318467" y="75716"/>
                  <a:pt x="325351" y="82600"/>
                  <a:pt x="329022" y="88106"/>
                </a:cubicBezTo>
                <a:cubicBezTo>
                  <a:pt x="331775" y="90860"/>
                  <a:pt x="332693" y="92695"/>
                  <a:pt x="331775" y="93613"/>
                </a:cubicBezTo>
                <a:cubicBezTo>
                  <a:pt x="331775" y="95449"/>
                  <a:pt x="329939" y="96366"/>
                  <a:pt x="326268" y="96366"/>
                </a:cubicBezTo>
                <a:cubicBezTo>
                  <a:pt x="306077" y="96366"/>
                  <a:pt x="284051" y="96366"/>
                  <a:pt x="260189" y="96366"/>
                </a:cubicBezTo>
                <a:lnTo>
                  <a:pt x="213382" y="99120"/>
                </a:lnTo>
                <a:cubicBezTo>
                  <a:pt x="256518" y="158775"/>
                  <a:pt x="301947" y="201910"/>
                  <a:pt x="349672" y="228526"/>
                </a:cubicBezTo>
                <a:lnTo>
                  <a:pt x="348295" y="236786"/>
                </a:lnTo>
                <a:cubicBezTo>
                  <a:pt x="334528" y="246881"/>
                  <a:pt x="319385" y="261566"/>
                  <a:pt x="302865" y="280839"/>
                </a:cubicBezTo>
                <a:cubicBezTo>
                  <a:pt x="299194" y="285428"/>
                  <a:pt x="295523" y="285428"/>
                  <a:pt x="291852" y="280839"/>
                </a:cubicBezTo>
                <a:cubicBezTo>
                  <a:pt x="255141" y="246881"/>
                  <a:pt x="224854" y="188144"/>
                  <a:pt x="200992" y="104626"/>
                </a:cubicBezTo>
                <a:cubicBezTo>
                  <a:pt x="200992" y="149597"/>
                  <a:pt x="200992" y="195027"/>
                  <a:pt x="200992" y="240916"/>
                </a:cubicBezTo>
                <a:cubicBezTo>
                  <a:pt x="204663" y="240916"/>
                  <a:pt x="210170" y="240457"/>
                  <a:pt x="217512" y="239539"/>
                </a:cubicBezTo>
                <a:cubicBezTo>
                  <a:pt x="227608" y="238621"/>
                  <a:pt x="234491" y="237703"/>
                  <a:pt x="238162" y="236786"/>
                </a:cubicBezTo>
                <a:cubicBezTo>
                  <a:pt x="247340" y="245963"/>
                  <a:pt x="253305" y="252388"/>
                  <a:pt x="256059" y="256059"/>
                </a:cubicBezTo>
                <a:cubicBezTo>
                  <a:pt x="257894" y="257894"/>
                  <a:pt x="258812" y="259730"/>
                  <a:pt x="258812" y="261566"/>
                </a:cubicBezTo>
                <a:cubicBezTo>
                  <a:pt x="257894" y="262483"/>
                  <a:pt x="256059" y="262942"/>
                  <a:pt x="253305" y="262942"/>
                </a:cubicBezTo>
                <a:cubicBezTo>
                  <a:pt x="229443" y="262942"/>
                  <a:pt x="212464" y="263401"/>
                  <a:pt x="202369" y="264319"/>
                </a:cubicBezTo>
                <a:lnTo>
                  <a:pt x="200992" y="264319"/>
                </a:lnTo>
                <a:cubicBezTo>
                  <a:pt x="200992" y="279921"/>
                  <a:pt x="200992" y="295064"/>
                  <a:pt x="200992" y="309749"/>
                </a:cubicBezTo>
                <a:cubicBezTo>
                  <a:pt x="201910" y="317091"/>
                  <a:pt x="199616" y="321680"/>
                  <a:pt x="194109" y="323515"/>
                </a:cubicBezTo>
                <a:cubicBezTo>
                  <a:pt x="178507" y="329022"/>
                  <a:pt x="161987" y="333611"/>
                  <a:pt x="144549" y="337282"/>
                </a:cubicBezTo>
                <a:cubicBezTo>
                  <a:pt x="141796" y="338200"/>
                  <a:pt x="139960" y="338200"/>
                  <a:pt x="139043" y="337282"/>
                </a:cubicBezTo>
                <a:cubicBezTo>
                  <a:pt x="138125" y="337282"/>
                  <a:pt x="137666" y="335446"/>
                  <a:pt x="137666" y="331775"/>
                </a:cubicBezTo>
                <a:cubicBezTo>
                  <a:pt x="138584" y="324433"/>
                  <a:pt x="139043" y="313879"/>
                  <a:pt x="139043" y="300112"/>
                </a:cubicBezTo>
                <a:cubicBezTo>
                  <a:pt x="139960" y="285428"/>
                  <a:pt x="140419" y="274414"/>
                  <a:pt x="140419" y="267072"/>
                </a:cubicBezTo>
                <a:lnTo>
                  <a:pt x="128029" y="267072"/>
                </a:lnTo>
                <a:cubicBezTo>
                  <a:pt x="111509" y="268908"/>
                  <a:pt x="99578" y="269826"/>
                  <a:pt x="92236" y="269826"/>
                </a:cubicBezTo>
                <a:lnTo>
                  <a:pt x="74340" y="245046"/>
                </a:lnTo>
                <a:cubicBezTo>
                  <a:pt x="92695" y="245046"/>
                  <a:pt x="108297" y="244587"/>
                  <a:pt x="121146" y="243669"/>
                </a:cubicBezTo>
                <a:lnTo>
                  <a:pt x="140419" y="243669"/>
                </a:lnTo>
                <a:cubicBezTo>
                  <a:pt x="141337" y="217971"/>
                  <a:pt x="141796" y="192733"/>
                  <a:pt x="141796" y="167953"/>
                </a:cubicBezTo>
                <a:cubicBezTo>
                  <a:pt x="106003" y="221183"/>
                  <a:pt x="60114" y="262483"/>
                  <a:pt x="4130" y="291852"/>
                </a:cubicBezTo>
                <a:lnTo>
                  <a:pt x="0" y="284969"/>
                </a:lnTo>
                <a:cubicBezTo>
                  <a:pt x="47724" y="229902"/>
                  <a:pt x="85812" y="169329"/>
                  <a:pt x="114263" y="103250"/>
                </a:cubicBezTo>
                <a:lnTo>
                  <a:pt x="83976" y="104626"/>
                </a:lnTo>
                <a:cubicBezTo>
                  <a:pt x="66538" y="105544"/>
                  <a:pt x="51395" y="106462"/>
                  <a:pt x="38546" y="107380"/>
                </a:cubicBezTo>
                <a:lnTo>
                  <a:pt x="17897" y="81223"/>
                </a:lnTo>
                <a:cubicBezTo>
                  <a:pt x="26156" y="82141"/>
                  <a:pt x="42218" y="82141"/>
                  <a:pt x="66080" y="81223"/>
                </a:cubicBezTo>
                <a:cubicBezTo>
                  <a:pt x="71586" y="81223"/>
                  <a:pt x="75257" y="81223"/>
                  <a:pt x="77093" y="81223"/>
                </a:cubicBezTo>
                <a:lnTo>
                  <a:pt x="143173" y="78470"/>
                </a:lnTo>
                <a:cubicBezTo>
                  <a:pt x="143173" y="55525"/>
                  <a:pt x="142714" y="32581"/>
                  <a:pt x="141796" y="9637"/>
                </a:cubicBezTo>
                <a:cubicBezTo>
                  <a:pt x="141796" y="5048"/>
                  <a:pt x="142255" y="2295"/>
                  <a:pt x="143173" y="1377"/>
                </a:cubicBezTo>
                <a:close/>
                <a:moveTo>
                  <a:pt x="488714" y="0"/>
                </a:moveTo>
                <a:cubicBezTo>
                  <a:pt x="522672" y="1836"/>
                  <a:pt x="545616" y="6425"/>
                  <a:pt x="557547" y="13767"/>
                </a:cubicBezTo>
                <a:cubicBezTo>
                  <a:pt x="565807" y="17438"/>
                  <a:pt x="567184" y="22944"/>
                  <a:pt x="561677" y="30287"/>
                </a:cubicBezTo>
                <a:cubicBezTo>
                  <a:pt x="558924" y="33040"/>
                  <a:pt x="555712" y="35793"/>
                  <a:pt x="552041" y="38547"/>
                </a:cubicBezTo>
                <a:lnTo>
                  <a:pt x="593340" y="37170"/>
                </a:lnTo>
                <a:cubicBezTo>
                  <a:pt x="611696" y="35334"/>
                  <a:pt x="627757" y="33040"/>
                  <a:pt x="641524" y="30287"/>
                </a:cubicBezTo>
                <a:cubicBezTo>
                  <a:pt x="644277" y="32122"/>
                  <a:pt x="648407" y="35793"/>
                  <a:pt x="653913" y="41300"/>
                </a:cubicBezTo>
                <a:cubicBezTo>
                  <a:pt x="658502" y="45889"/>
                  <a:pt x="661715" y="49101"/>
                  <a:pt x="663550" y="50937"/>
                </a:cubicBezTo>
                <a:cubicBezTo>
                  <a:pt x="666303" y="53690"/>
                  <a:pt x="667221" y="55525"/>
                  <a:pt x="666303" y="56443"/>
                </a:cubicBezTo>
                <a:cubicBezTo>
                  <a:pt x="665386" y="57361"/>
                  <a:pt x="662632" y="57820"/>
                  <a:pt x="658043" y="57820"/>
                </a:cubicBezTo>
                <a:cubicBezTo>
                  <a:pt x="654372" y="57820"/>
                  <a:pt x="647030" y="57820"/>
                  <a:pt x="636017" y="57820"/>
                </a:cubicBezTo>
                <a:cubicBezTo>
                  <a:pt x="619497" y="58738"/>
                  <a:pt x="608025" y="59196"/>
                  <a:pt x="601600" y="59196"/>
                </a:cubicBezTo>
                <a:cubicBezTo>
                  <a:pt x="603436" y="61032"/>
                  <a:pt x="606189" y="62868"/>
                  <a:pt x="609860" y="64703"/>
                </a:cubicBezTo>
                <a:cubicBezTo>
                  <a:pt x="612614" y="66539"/>
                  <a:pt x="615367" y="68374"/>
                  <a:pt x="618120" y="70210"/>
                </a:cubicBezTo>
                <a:cubicBezTo>
                  <a:pt x="619956" y="71128"/>
                  <a:pt x="620874" y="72504"/>
                  <a:pt x="620874" y="74340"/>
                </a:cubicBezTo>
                <a:cubicBezTo>
                  <a:pt x="619956" y="75258"/>
                  <a:pt x="618579" y="76175"/>
                  <a:pt x="616744" y="77093"/>
                </a:cubicBezTo>
                <a:cubicBezTo>
                  <a:pt x="614908" y="78011"/>
                  <a:pt x="611696" y="79387"/>
                  <a:pt x="607107" y="81223"/>
                </a:cubicBezTo>
                <a:cubicBezTo>
                  <a:pt x="603436" y="83059"/>
                  <a:pt x="600224" y="84435"/>
                  <a:pt x="597470" y="85353"/>
                </a:cubicBezTo>
                <a:cubicBezTo>
                  <a:pt x="593799" y="88106"/>
                  <a:pt x="589669" y="89942"/>
                  <a:pt x="585080" y="90860"/>
                </a:cubicBezTo>
                <a:lnTo>
                  <a:pt x="619497" y="89483"/>
                </a:lnTo>
                <a:cubicBezTo>
                  <a:pt x="620415" y="89483"/>
                  <a:pt x="622250" y="89483"/>
                  <a:pt x="625004" y="89483"/>
                </a:cubicBezTo>
                <a:cubicBezTo>
                  <a:pt x="647948" y="87647"/>
                  <a:pt x="664009" y="85353"/>
                  <a:pt x="673187" y="82600"/>
                </a:cubicBezTo>
                <a:cubicBezTo>
                  <a:pt x="685118" y="94531"/>
                  <a:pt x="692001" y="101873"/>
                  <a:pt x="693837" y="104626"/>
                </a:cubicBezTo>
                <a:cubicBezTo>
                  <a:pt x="695672" y="107380"/>
                  <a:pt x="696590" y="109215"/>
                  <a:pt x="696590" y="110133"/>
                </a:cubicBezTo>
                <a:cubicBezTo>
                  <a:pt x="695672" y="111051"/>
                  <a:pt x="693378" y="111510"/>
                  <a:pt x="689707" y="111510"/>
                </a:cubicBezTo>
                <a:cubicBezTo>
                  <a:pt x="669516" y="111510"/>
                  <a:pt x="648866" y="111968"/>
                  <a:pt x="627757" y="112886"/>
                </a:cubicBezTo>
                <a:lnTo>
                  <a:pt x="598847" y="114263"/>
                </a:lnTo>
                <a:lnTo>
                  <a:pt x="600224" y="114263"/>
                </a:lnTo>
                <a:cubicBezTo>
                  <a:pt x="608484" y="118852"/>
                  <a:pt x="621791" y="126653"/>
                  <a:pt x="640147" y="137666"/>
                </a:cubicBezTo>
                <a:cubicBezTo>
                  <a:pt x="642900" y="139502"/>
                  <a:pt x="644736" y="140878"/>
                  <a:pt x="645654" y="141796"/>
                </a:cubicBezTo>
                <a:cubicBezTo>
                  <a:pt x="650242" y="144549"/>
                  <a:pt x="652537" y="146844"/>
                  <a:pt x="652537" y="148679"/>
                </a:cubicBezTo>
                <a:cubicBezTo>
                  <a:pt x="652537" y="150515"/>
                  <a:pt x="650701" y="152350"/>
                  <a:pt x="647030" y="154186"/>
                </a:cubicBezTo>
                <a:cubicBezTo>
                  <a:pt x="643359" y="155104"/>
                  <a:pt x="641524" y="157857"/>
                  <a:pt x="641524" y="162446"/>
                </a:cubicBezTo>
                <a:cubicBezTo>
                  <a:pt x="640606" y="170706"/>
                  <a:pt x="640147" y="186308"/>
                  <a:pt x="640147" y="209252"/>
                </a:cubicBezTo>
                <a:cubicBezTo>
                  <a:pt x="640147" y="214759"/>
                  <a:pt x="638311" y="218889"/>
                  <a:pt x="634640" y="221642"/>
                </a:cubicBezTo>
                <a:cubicBezTo>
                  <a:pt x="621791" y="227149"/>
                  <a:pt x="608484" y="231738"/>
                  <a:pt x="594717" y="235409"/>
                </a:cubicBezTo>
                <a:cubicBezTo>
                  <a:pt x="587375" y="238162"/>
                  <a:pt x="583704" y="235868"/>
                  <a:pt x="583704" y="228526"/>
                </a:cubicBezTo>
                <a:lnTo>
                  <a:pt x="583704" y="224396"/>
                </a:lnTo>
                <a:cubicBezTo>
                  <a:pt x="574526" y="224396"/>
                  <a:pt x="563513" y="224855"/>
                  <a:pt x="550664" y="225772"/>
                </a:cubicBezTo>
                <a:cubicBezTo>
                  <a:pt x="550664" y="225772"/>
                  <a:pt x="551582" y="226231"/>
                  <a:pt x="553417" y="227149"/>
                </a:cubicBezTo>
                <a:cubicBezTo>
                  <a:pt x="556171" y="228067"/>
                  <a:pt x="557088" y="229443"/>
                  <a:pt x="556171" y="231279"/>
                </a:cubicBezTo>
                <a:cubicBezTo>
                  <a:pt x="556171" y="236786"/>
                  <a:pt x="556171" y="242292"/>
                  <a:pt x="556171" y="247799"/>
                </a:cubicBezTo>
                <a:lnTo>
                  <a:pt x="607107" y="245046"/>
                </a:lnTo>
                <a:cubicBezTo>
                  <a:pt x="630969" y="245046"/>
                  <a:pt x="655290" y="243210"/>
                  <a:pt x="680070" y="239539"/>
                </a:cubicBezTo>
                <a:cubicBezTo>
                  <a:pt x="683741" y="243210"/>
                  <a:pt x="689707" y="250552"/>
                  <a:pt x="697967" y="261566"/>
                </a:cubicBezTo>
                <a:cubicBezTo>
                  <a:pt x="699802" y="264319"/>
                  <a:pt x="700720" y="266154"/>
                  <a:pt x="700720" y="267072"/>
                </a:cubicBezTo>
                <a:cubicBezTo>
                  <a:pt x="699802" y="267990"/>
                  <a:pt x="697967" y="268449"/>
                  <a:pt x="695213" y="268449"/>
                </a:cubicBezTo>
                <a:cubicBezTo>
                  <a:pt x="658502" y="268449"/>
                  <a:pt x="632346" y="268908"/>
                  <a:pt x="616744" y="269826"/>
                </a:cubicBezTo>
                <a:lnTo>
                  <a:pt x="556171" y="271202"/>
                </a:lnTo>
                <a:lnTo>
                  <a:pt x="556171" y="315255"/>
                </a:lnTo>
                <a:cubicBezTo>
                  <a:pt x="557088" y="320762"/>
                  <a:pt x="554794" y="323974"/>
                  <a:pt x="549287" y="324892"/>
                </a:cubicBezTo>
                <a:cubicBezTo>
                  <a:pt x="533685" y="329481"/>
                  <a:pt x="516706" y="332693"/>
                  <a:pt x="498351" y="334529"/>
                </a:cubicBezTo>
                <a:cubicBezTo>
                  <a:pt x="494680" y="335446"/>
                  <a:pt x="492844" y="333611"/>
                  <a:pt x="492844" y="329022"/>
                </a:cubicBezTo>
                <a:cubicBezTo>
                  <a:pt x="493762" y="322598"/>
                  <a:pt x="494221" y="303783"/>
                  <a:pt x="494221" y="272579"/>
                </a:cubicBezTo>
                <a:lnTo>
                  <a:pt x="426765" y="275332"/>
                </a:lnTo>
                <a:cubicBezTo>
                  <a:pt x="414834" y="275332"/>
                  <a:pt x="397855" y="276250"/>
                  <a:pt x="375828" y="278085"/>
                </a:cubicBezTo>
                <a:lnTo>
                  <a:pt x="359308" y="253306"/>
                </a:lnTo>
                <a:cubicBezTo>
                  <a:pt x="394184" y="253306"/>
                  <a:pt x="415292" y="252847"/>
                  <a:pt x="422635" y="251929"/>
                </a:cubicBezTo>
                <a:lnTo>
                  <a:pt x="494221" y="250552"/>
                </a:lnTo>
                <a:lnTo>
                  <a:pt x="494221" y="227149"/>
                </a:lnTo>
                <a:lnTo>
                  <a:pt x="466688" y="228526"/>
                </a:lnTo>
                <a:cubicBezTo>
                  <a:pt x="466688" y="229443"/>
                  <a:pt x="464852" y="230820"/>
                  <a:pt x="461181" y="232656"/>
                </a:cubicBezTo>
                <a:cubicBezTo>
                  <a:pt x="451086" y="237245"/>
                  <a:pt x="435942" y="241375"/>
                  <a:pt x="415751" y="245046"/>
                </a:cubicBezTo>
                <a:cubicBezTo>
                  <a:pt x="412080" y="246881"/>
                  <a:pt x="410245" y="244587"/>
                  <a:pt x="410245" y="238162"/>
                </a:cubicBezTo>
                <a:cubicBezTo>
                  <a:pt x="411162" y="227149"/>
                  <a:pt x="411621" y="203287"/>
                  <a:pt x="411621" y="166576"/>
                </a:cubicBezTo>
                <a:cubicBezTo>
                  <a:pt x="411621" y="155563"/>
                  <a:pt x="411621" y="143173"/>
                  <a:pt x="411621" y="129406"/>
                </a:cubicBezTo>
                <a:cubicBezTo>
                  <a:pt x="411621" y="124817"/>
                  <a:pt x="412080" y="122523"/>
                  <a:pt x="412998" y="122523"/>
                </a:cubicBezTo>
                <a:cubicBezTo>
                  <a:pt x="402902" y="122523"/>
                  <a:pt x="391430" y="123441"/>
                  <a:pt x="378581" y="125276"/>
                </a:cubicBezTo>
                <a:lnTo>
                  <a:pt x="357932" y="99120"/>
                </a:lnTo>
                <a:cubicBezTo>
                  <a:pt x="382711" y="99120"/>
                  <a:pt x="403820" y="99120"/>
                  <a:pt x="421258" y="99120"/>
                </a:cubicBezTo>
                <a:lnTo>
                  <a:pt x="459804" y="96366"/>
                </a:lnTo>
                <a:cubicBezTo>
                  <a:pt x="457051" y="90860"/>
                  <a:pt x="451086" y="81223"/>
                  <a:pt x="441908" y="67456"/>
                </a:cubicBezTo>
                <a:cubicBezTo>
                  <a:pt x="438237" y="68374"/>
                  <a:pt x="431812" y="68833"/>
                  <a:pt x="422635" y="68833"/>
                </a:cubicBezTo>
                <a:cubicBezTo>
                  <a:pt x="412539" y="69751"/>
                  <a:pt x="405656" y="70210"/>
                  <a:pt x="401985" y="70210"/>
                </a:cubicBezTo>
                <a:lnTo>
                  <a:pt x="382711" y="46807"/>
                </a:lnTo>
                <a:cubicBezTo>
                  <a:pt x="390971" y="46807"/>
                  <a:pt x="402902" y="46348"/>
                  <a:pt x="418505" y="45430"/>
                </a:cubicBezTo>
                <a:cubicBezTo>
                  <a:pt x="429518" y="45430"/>
                  <a:pt x="436860" y="45430"/>
                  <a:pt x="440531" y="45430"/>
                </a:cubicBezTo>
                <a:lnTo>
                  <a:pt x="506611" y="41300"/>
                </a:lnTo>
                <a:cubicBezTo>
                  <a:pt x="502940" y="33958"/>
                  <a:pt x="494680" y="22027"/>
                  <a:pt x="481831" y="5507"/>
                </a:cubicBezTo>
                <a:close/>
              </a:path>
            </a:pathLst>
          </a:custGeom>
          <a:solidFill>
            <a:srgbClr val="00768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800" dirty="0">
              <a:solidFill>
                <a:srgbClr val="007684"/>
              </a:solidFill>
              <a:latin typeface="方正颜宋简体_大" panose="02000000000000000000" pitchFamily="2" charset="-122"/>
              <a:ea typeface="方正颜宋简体_大" panose="02000000000000000000" pitchFamily="2" charset="-122"/>
              <a:cs typeface="方正颜宋简体_大" panose="02000000000000000000"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pic>
        <p:nvPicPr>
          <p:cNvPr id="4" name="图片 3"/>
          <p:cNvPicPr>
            <a:picLocks noChangeAspect="1"/>
          </p:cNvPicPr>
          <p:nvPr/>
        </p:nvPicPr>
        <p:blipFill rotWithShape="1">
          <a:blip r:embed="rId5" cstate="print">
            <a:extLst>
              <a:ext uri="{28A0092B-C50C-407E-A947-70E740481C1C}">
                <a14:useLocalDpi xmlns:a14="http://schemas.microsoft.com/office/drawing/2010/main" val="0"/>
              </a:ext>
            </a:extLst>
          </a:blip>
          <a:srcRect l="24826" b="55447"/>
          <a:stretch>
            <a:fillRect/>
          </a:stretch>
        </p:blipFill>
        <p:spPr>
          <a:xfrm>
            <a:off x="-24384" y="4587109"/>
            <a:ext cx="9165288" cy="2546903"/>
          </a:xfrm>
          <a:prstGeom prst="rect">
            <a:avLst/>
          </a:prstGeom>
        </p:spPr>
      </p:pic>
      <p:grpSp>
        <p:nvGrpSpPr>
          <p:cNvPr id="14" name="组合 13"/>
          <p:cNvGrpSpPr/>
          <p:nvPr/>
        </p:nvGrpSpPr>
        <p:grpSpPr>
          <a:xfrm>
            <a:off x="-875295" y="-875664"/>
            <a:ext cx="2974038" cy="2745105"/>
            <a:chOff x="6175344" y="342254"/>
            <a:chExt cx="7829785"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259840" y="635784"/>
            <a:ext cx="823697" cy="760292"/>
            <a:chOff x="6175344" y="342254"/>
            <a:chExt cx="7829785" cy="7227071"/>
          </a:xfrm>
        </p:grpSpPr>
        <p:sp>
          <p:nvSpPr>
            <p:cNvPr id="18" name="六边形 1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圆角 7"/>
          <p:cNvSpPr/>
          <p:nvPr/>
        </p:nvSpPr>
        <p:spPr>
          <a:xfrm>
            <a:off x="2421652" y="2038221"/>
            <a:ext cx="7054775" cy="3118500"/>
          </a:xfrm>
          <a:prstGeom prst="roundRect">
            <a:avLst>
              <a:gd name="adj" fmla="val 0"/>
            </a:avLst>
          </a:prstGeom>
          <a:solidFill>
            <a:schemeClr val="tx1">
              <a:lumMod val="95000"/>
              <a:lumOff val="5000"/>
              <a:alpha val="5000"/>
            </a:schemeClr>
          </a:solidFill>
          <a:ln>
            <a:solidFill>
              <a:schemeClr val="bg1"/>
            </a:solidFill>
          </a:ln>
          <a:effectLst>
            <a:outerShdw blurRad="152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7" name="组合 36"/>
          <p:cNvGrpSpPr/>
          <p:nvPr/>
        </p:nvGrpSpPr>
        <p:grpSpPr>
          <a:xfrm>
            <a:off x="7558543" y="954064"/>
            <a:ext cx="5262302" cy="5007863"/>
            <a:chOff x="6175345" y="153244"/>
            <a:chExt cx="7792878" cy="7416082"/>
          </a:xfrm>
        </p:grpSpPr>
        <p:grpSp>
          <p:nvGrpSpPr>
            <p:cNvPr id="32" name="组合 31"/>
            <p:cNvGrpSpPr/>
            <p:nvPr/>
          </p:nvGrpSpPr>
          <p:grpSpPr>
            <a:xfrm>
              <a:off x="6175345" y="342257"/>
              <a:ext cx="7792878" cy="7227069"/>
              <a:chOff x="5983104" y="1708488"/>
              <a:chExt cx="4080721" cy="3784437"/>
            </a:xfrm>
          </p:grpSpPr>
          <p:sp>
            <p:nvSpPr>
              <p:cNvPr id="33" name="六边形 32"/>
              <p:cNvSpPr/>
              <p:nvPr/>
            </p:nvSpPr>
            <p:spPr>
              <a:xfrm rot="5400000">
                <a:off x="5811401" y="1880191"/>
                <a:ext cx="3784437"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rot="1849986">
              <a:off x="8151150" y="15324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15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1500" b="1" dirty="0">
                <a:gradFill>
                  <a:gsLst>
                    <a:gs pos="30000">
                      <a:srgbClr val="007684"/>
                    </a:gs>
                    <a:gs pos="83000">
                      <a:srgbClr val="016773"/>
                    </a:gs>
                  </a:gsLst>
                  <a:lin ang="5400000" scaled="0"/>
                </a:gradFill>
                <a:latin typeface="Bauhaus 93" panose="04030905020B02020C02" pitchFamily="82" charset="0"/>
              </a:endParaRPr>
            </a:p>
          </p:txBody>
        </p:sp>
      </p:grpSp>
      <p:grpSp>
        <p:nvGrpSpPr>
          <p:cNvPr id="23" name="组合 22"/>
          <p:cNvGrpSpPr/>
          <p:nvPr/>
        </p:nvGrpSpPr>
        <p:grpSpPr>
          <a:xfrm>
            <a:off x="3774000" y="4177005"/>
            <a:ext cx="4644000" cy="124808"/>
            <a:chOff x="3774000" y="4177005"/>
            <a:chExt cx="4644000" cy="124808"/>
          </a:xfrm>
        </p:grpSpPr>
        <p:pic>
          <p:nvPicPr>
            <p:cNvPr id="24" name="图片 23"/>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l="88019" t="22713" r="2956" b="25211"/>
            <a:stretch>
              <a:fillRect/>
            </a:stretch>
          </p:blipFill>
          <p:spPr bwMode="auto">
            <a:xfrm rot="5400000">
              <a:off x="6033596" y="1917409"/>
              <a:ext cx="124808" cy="46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cxnSp>
          <p:nvCxnSpPr>
            <p:cNvPr id="25" name="直接连接符 24"/>
            <p:cNvCxnSpPr/>
            <p:nvPr/>
          </p:nvCxnSpPr>
          <p:spPr>
            <a:xfrm>
              <a:off x="3936000" y="4177005"/>
              <a:ext cx="4320000" cy="0"/>
            </a:xfrm>
            <a:prstGeom prst="line">
              <a:avLst/>
            </a:prstGeom>
            <a:ln w="12700">
              <a:gradFill>
                <a:gsLst>
                  <a:gs pos="0">
                    <a:schemeClr val="accent1">
                      <a:lumMod val="5000"/>
                      <a:lumOff val="95000"/>
                      <a:alpha val="0"/>
                    </a:schemeClr>
                  </a:gs>
                  <a:gs pos="69000">
                    <a:schemeClr val="bg1"/>
                  </a:gs>
                  <a:gs pos="100000">
                    <a:schemeClr val="bg1">
                      <a:alpha val="0"/>
                    </a:schemeClr>
                  </a:gs>
                  <a:gs pos="4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890173" y="4315438"/>
            <a:ext cx="2268815" cy="2101347"/>
            <a:chOff x="6175344" y="342254"/>
            <a:chExt cx="7803037" cy="7227071"/>
          </a:xfrm>
        </p:grpSpPr>
        <p:sp>
          <p:nvSpPr>
            <p:cNvPr id="6" name="六边形 5"/>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4548" y="5375868"/>
            <a:ext cx="1123874" cy="1040917"/>
            <a:chOff x="6175344" y="342254"/>
            <a:chExt cx="7803037" cy="7227071"/>
          </a:xfrm>
        </p:grpSpPr>
        <p:sp>
          <p:nvSpPr>
            <p:cNvPr id="12" name="六边形 1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0709077" y="4985964"/>
            <a:ext cx="1077639" cy="994687"/>
            <a:chOff x="6175344" y="342254"/>
            <a:chExt cx="7829785" cy="7227071"/>
          </a:xfrm>
        </p:grpSpPr>
        <p:sp>
          <p:nvSpPr>
            <p:cNvPr id="45" name="六边形 4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453603"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38" name="文本框 37"/>
          <p:cNvSpPr txBox="1"/>
          <p:nvPr/>
        </p:nvSpPr>
        <p:spPr>
          <a:xfrm>
            <a:off x="5307690"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0" name="文本框 39"/>
          <p:cNvSpPr txBox="1"/>
          <p:nvPr/>
        </p:nvSpPr>
        <p:spPr>
          <a:xfrm>
            <a:off x="6148718" y="2830973"/>
            <a:ext cx="766167" cy="1054879"/>
          </a:xfrm>
          <a:custGeom>
            <a:avLst/>
            <a:gdLst/>
            <a:ahLst/>
            <a:cxnLst/>
            <a:rect l="l" t="t" r="r" b="b"/>
            <a:pathLst>
              <a:path w="766167" h="1054879">
                <a:moveTo>
                  <a:pt x="478854" y="261193"/>
                </a:moveTo>
                <a:lnTo>
                  <a:pt x="578978" y="261193"/>
                </a:lnTo>
                <a:lnTo>
                  <a:pt x="578978" y="470148"/>
                </a:lnTo>
                <a:cubicBezTo>
                  <a:pt x="578978" y="548506"/>
                  <a:pt x="570272" y="619608"/>
                  <a:pt x="552859" y="683456"/>
                </a:cubicBezTo>
                <a:lnTo>
                  <a:pt x="635570" y="683456"/>
                </a:lnTo>
                <a:lnTo>
                  <a:pt x="635570" y="914177"/>
                </a:lnTo>
                <a:cubicBezTo>
                  <a:pt x="635570" y="922883"/>
                  <a:pt x="638472" y="927236"/>
                  <a:pt x="644277" y="927236"/>
                </a:cubicBezTo>
                <a:cubicBezTo>
                  <a:pt x="650081" y="927236"/>
                  <a:pt x="655885" y="924334"/>
                  <a:pt x="661690" y="918530"/>
                </a:cubicBezTo>
                <a:cubicBezTo>
                  <a:pt x="687809" y="874998"/>
                  <a:pt x="712477" y="824210"/>
                  <a:pt x="735694" y="766167"/>
                </a:cubicBezTo>
                <a:lnTo>
                  <a:pt x="748754" y="770520"/>
                </a:lnTo>
                <a:cubicBezTo>
                  <a:pt x="716830" y="854682"/>
                  <a:pt x="718281" y="908372"/>
                  <a:pt x="753107" y="931589"/>
                </a:cubicBezTo>
                <a:cubicBezTo>
                  <a:pt x="761814" y="937394"/>
                  <a:pt x="764716" y="941747"/>
                  <a:pt x="761814" y="944649"/>
                </a:cubicBezTo>
                <a:cubicBezTo>
                  <a:pt x="735694" y="1020105"/>
                  <a:pt x="690711" y="1056382"/>
                  <a:pt x="626864" y="1053480"/>
                </a:cubicBezTo>
                <a:cubicBezTo>
                  <a:pt x="539799" y="1062186"/>
                  <a:pt x="499169" y="1030262"/>
                  <a:pt x="504973" y="957709"/>
                </a:cubicBezTo>
                <a:lnTo>
                  <a:pt x="504973" y="792286"/>
                </a:lnTo>
                <a:cubicBezTo>
                  <a:pt x="458539" y="885155"/>
                  <a:pt x="358415" y="972220"/>
                  <a:pt x="204601" y="1053480"/>
                </a:cubicBezTo>
                <a:lnTo>
                  <a:pt x="200248" y="1040420"/>
                </a:lnTo>
                <a:cubicBezTo>
                  <a:pt x="385985" y="895313"/>
                  <a:pt x="478854" y="705222"/>
                  <a:pt x="478854" y="470148"/>
                </a:cubicBezTo>
                <a:close/>
                <a:moveTo>
                  <a:pt x="644277" y="0"/>
                </a:moveTo>
                <a:lnTo>
                  <a:pt x="766167" y="47885"/>
                </a:lnTo>
                <a:lnTo>
                  <a:pt x="726988" y="100124"/>
                </a:lnTo>
                <a:lnTo>
                  <a:pt x="726988" y="626864"/>
                </a:lnTo>
                <a:lnTo>
                  <a:pt x="605098" y="626864"/>
                </a:lnTo>
                <a:lnTo>
                  <a:pt x="605098" y="134950"/>
                </a:lnTo>
                <a:lnTo>
                  <a:pt x="452735" y="134950"/>
                </a:lnTo>
                <a:lnTo>
                  <a:pt x="452735" y="622511"/>
                </a:lnTo>
                <a:lnTo>
                  <a:pt x="335198" y="622511"/>
                </a:lnTo>
                <a:lnTo>
                  <a:pt x="330845" y="626864"/>
                </a:lnTo>
                <a:lnTo>
                  <a:pt x="330845" y="69651"/>
                </a:lnTo>
                <a:lnTo>
                  <a:pt x="300372" y="117537"/>
                </a:lnTo>
                <a:cubicBezTo>
                  <a:pt x="300372" y="280057"/>
                  <a:pt x="284410" y="415007"/>
                  <a:pt x="252487" y="522386"/>
                </a:cubicBezTo>
                <a:cubicBezTo>
                  <a:pt x="301823" y="618157"/>
                  <a:pt x="327942" y="703771"/>
                  <a:pt x="330845" y="779227"/>
                </a:cubicBezTo>
                <a:cubicBezTo>
                  <a:pt x="330845" y="837270"/>
                  <a:pt x="314883" y="872095"/>
                  <a:pt x="282959" y="883704"/>
                </a:cubicBezTo>
                <a:cubicBezTo>
                  <a:pt x="242329" y="889508"/>
                  <a:pt x="217661" y="866291"/>
                  <a:pt x="208954" y="814052"/>
                </a:cubicBezTo>
                <a:cubicBezTo>
                  <a:pt x="203150" y="767618"/>
                  <a:pt x="197346" y="726988"/>
                  <a:pt x="191541" y="692162"/>
                </a:cubicBezTo>
                <a:cubicBezTo>
                  <a:pt x="142205" y="790835"/>
                  <a:pt x="81260" y="869193"/>
                  <a:pt x="8706" y="927236"/>
                </a:cubicBezTo>
                <a:lnTo>
                  <a:pt x="0" y="922883"/>
                </a:lnTo>
                <a:cubicBezTo>
                  <a:pt x="63847" y="812601"/>
                  <a:pt x="111732" y="679102"/>
                  <a:pt x="143656" y="522386"/>
                </a:cubicBezTo>
                <a:cubicBezTo>
                  <a:pt x="120439" y="444028"/>
                  <a:pt x="87064" y="351160"/>
                  <a:pt x="43532" y="243780"/>
                </a:cubicBezTo>
                <a:cubicBezTo>
                  <a:pt x="40630" y="235074"/>
                  <a:pt x="37728" y="229269"/>
                  <a:pt x="34826" y="226367"/>
                </a:cubicBezTo>
                <a:lnTo>
                  <a:pt x="43532" y="217661"/>
                </a:lnTo>
                <a:cubicBezTo>
                  <a:pt x="84162" y="261193"/>
                  <a:pt x="126243" y="316334"/>
                  <a:pt x="169775" y="383083"/>
                </a:cubicBezTo>
                <a:cubicBezTo>
                  <a:pt x="181384" y="296019"/>
                  <a:pt x="187188" y="216210"/>
                  <a:pt x="187188" y="143656"/>
                </a:cubicBezTo>
                <a:lnTo>
                  <a:pt x="17413" y="143656"/>
                </a:lnTo>
                <a:lnTo>
                  <a:pt x="17413" y="65298"/>
                </a:lnTo>
                <a:lnTo>
                  <a:pt x="187188" y="65298"/>
                </a:lnTo>
                <a:lnTo>
                  <a:pt x="226367" y="13059"/>
                </a:lnTo>
                <a:lnTo>
                  <a:pt x="330845" y="56592"/>
                </a:lnTo>
                <a:lnTo>
                  <a:pt x="330845" y="8706"/>
                </a:lnTo>
                <a:lnTo>
                  <a:pt x="452735" y="8706"/>
                </a:lnTo>
                <a:lnTo>
                  <a:pt x="452735" y="56592"/>
                </a:lnTo>
                <a:lnTo>
                  <a:pt x="600744" y="56592"/>
                </a:ln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2" name="文本框 41"/>
          <p:cNvSpPr txBox="1"/>
          <p:nvPr/>
        </p:nvSpPr>
        <p:spPr>
          <a:xfrm>
            <a:off x="7011511" y="2830973"/>
            <a:ext cx="757461" cy="1057833"/>
          </a:xfrm>
          <a:custGeom>
            <a:avLst/>
            <a:gdLst/>
            <a:ahLst/>
            <a:cxnLst/>
            <a:rect l="l" t="t" r="r" b="b"/>
            <a:pathLst>
              <a:path w="757461" h="1057833">
                <a:moveTo>
                  <a:pt x="252487" y="892410"/>
                </a:moveTo>
                <a:lnTo>
                  <a:pt x="252487" y="940296"/>
                </a:lnTo>
                <a:lnTo>
                  <a:pt x="531093" y="940296"/>
                </a:lnTo>
                <a:lnTo>
                  <a:pt x="531093" y="892410"/>
                </a:lnTo>
                <a:close/>
                <a:moveTo>
                  <a:pt x="252487" y="761814"/>
                </a:moveTo>
                <a:lnTo>
                  <a:pt x="252487" y="818406"/>
                </a:lnTo>
                <a:lnTo>
                  <a:pt x="531093" y="818406"/>
                </a:lnTo>
                <a:lnTo>
                  <a:pt x="531093" y="761814"/>
                </a:lnTo>
                <a:close/>
                <a:moveTo>
                  <a:pt x="252487" y="635570"/>
                </a:moveTo>
                <a:lnTo>
                  <a:pt x="252487" y="692162"/>
                </a:lnTo>
                <a:lnTo>
                  <a:pt x="531093" y="692162"/>
                </a:lnTo>
                <a:lnTo>
                  <a:pt x="531093" y="635570"/>
                </a:lnTo>
                <a:close/>
                <a:moveTo>
                  <a:pt x="565919" y="0"/>
                </a:moveTo>
                <a:lnTo>
                  <a:pt x="687809" y="100124"/>
                </a:lnTo>
                <a:cubicBezTo>
                  <a:pt x="609451" y="123341"/>
                  <a:pt x="525289" y="136401"/>
                  <a:pt x="435322" y="139303"/>
                </a:cubicBezTo>
                <a:cubicBezTo>
                  <a:pt x="435322" y="145107"/>
                  <a:pt x="433871" y="155265"/>
                  <a:pt x="430969" y="169775"/>
                </a:cubicBezTo>
                <a:cubicBezTo>
                  <a:pt x="428067" y="187188"/>
                  <a:pt x="425165" y="198797"/>
                  <a:pt x="422263" y="204601"/>
                </a:cubicBezTo>
                <a:lnTo>
                  <a:pt x="692163" y="204601"/>
                </a:lnTo>
                <a:lnTo>
                  <a:pt x="692163" y="282959"/>
                </a:lnTo>
                <a:lnTo>
                  <a:pt x="400497" y="282959"/>
                </a:lnTo>
                <a:cubicBezTo>
                  <a:pt x="397594" y="291666"/>
                  <a:pt x="391790" y="306176"/>
                  <a:pt x="383084" y="326491"/>
                </a:cubicBezTo>
                <a:cubicBezTo>
                  <a:pt x="374377" y="349709"/>
                  <a:pt x="368573" y="365670"/>
                  <a:pt x="365671" y="374377"/>
                </a:cubicBezTo>
                <a:lnTo>
                  <a:pt x="757461" y="374377"/>
                </a:lnTo>
                <a:lnTo>
                  <a:pt x="757461" y="448382"/>
                </a:lnTo>
                <a:lnTo>
                  <a:pt x="326492" y="448382"/>
                </a:lnTo>
                <a:cubicBezTo>
                  <a:pt x="300372" y="489012"/>
                  <a:pt x="271351" y="526740"/>
                  <a:pt x="239427" y="561565"/>
                </a:cubicBezTo>
                <a:lnTo>
                  <a:pt x="522387" y="561565"/>
                </a:lnTo>
                <a:lnTo>
                  <a:pt x="557213" y="509327"/>
                </a:lnTo>
                <a:lnTo>
                  <a:pt x="692163" y="548506"/>
                </a:lnTo>
                <a:lnTo>
                  <a:pt x="657337" y="600744"/>
                </a:lnTo>
                <a:lnTo>
                  <a:pt x="657337" y="1057833"/>
                </a:lnTo>
                <a:lnTo>
                  <a:pt x="531093" y="1057833"/>
                </a:lnTo>
                <a:lnTo>
                  <a:pt x="531093" y="1009947"/>
                </a:lnTo>
                <a:lnTo>
                  <a:pt x="252487" y="1009947"/>
                </a:lnTo>
                <a:lnTo>
                  <a:pt x="252487" y="1057833"/>
                </a:lnTo>
                <a:lnTo>
                  <a:pt x="126244" y="1057833"/>
                </a:lnTo>
                <a:lnTo>
                  <a:pt x="126244" y="661690"/>
                </a:lnTo>
                <a:cubicBezTo>
                  <a:pt x="120439" y="664592"/>
                  <a:pt x="110282" y="670396"/>
                  <a:pt x="95771" y="679102"/>
                </a:cubicBezTo>
                <a:cubicBezTo>
                  <a:pt x="63847" y="699418"/>
                  <a:pt x="33375" y="716830"/>
                  <a:pt x="4353" y="731341"/>
                </a:cubicBezTo>
                <a:lnTo>
                  <a:pt x="0" y="722635"/>
                </a:lnTo>
                <a:cubicBezTo>
                  <a:pt x="84162" y="635570"/>
                  <a:pt x="149461" y="544153"/>
                  <a:pt x="195895" y="448382"/>
                </a:cubicBezTo>
                <a:lnTo>
                  <a:pt x="8707" y="448382"/>
                </a:lnTo>
                <a:lnTo>
                  <a:pt x="8707" y="374377"/>
                </a:lnTo>
                <a:lnTo>
                  <a:pt x="230721" y="374377"/>
                </a:lnTo>
                <a:cubicBezTo>
                  <a:pt x="242330" y="342453"/>
                  <a:pt x="253938" y="311981"/>
                  <a:pt x="265547" y="282959"/>
                </a:cubicBezTo>
                <a:lnTo>
                  <a:pt x="74005" y="282959"/>
                </a:lnTo>
                <a:lnTo>
                  <a:pt x="74005" y="204601"/>
                </a:lnTo>
                <a:lnTo>
                  <a:pt x="287313" y="204601"/>
                </a:lnTo>
                <a:cubicBezTo>
                  <a:pt x="287313" y="198797"/>
                  <a:pt x="290215" y="184286"/>
                  <a:pt x="296019" y="161069"/>
                </a:cubicBezTo>
                <a:cubicBezTo>
                  <a:pt x="298921" y="152363"/>
                  <a:pt x="300372" y="145107"/>
                  <a:pt x="300372" y="139303"/>
                </a:cubicBezTo>
                <a:cubicBezTo>
                  <a:pt x="236525" y="136401"/>
                  <a:pt x="153814" y="124792"/>
                  <a:pt x="52239" y="104477"/>
                </a:cubicBezTo>
                <a:lnTo>
                  <a:pt x="52239" y="91417"/>
                </a:lnTo>
                <a:cubicBezTo>
                  <a:pt x="240878" y="82711"/>
                  <a:pt x="412105" y="52238"/>
                  <a:pt x="565919"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88689" y="2444173"/>
            <a:ext cx="12192000" cy="4357556"/>
          </a:xfrm>
          <a:prstGeom prst="rect">
            <a:avLst/>
          </a:prstGeom>
          <a:pattFill prst="dashUpDiag">
            <a:fgClr>
              <a:schemeClr val="bg1">
                <a:lumMod val="95000"/>
              </a:schemeClr>
            </a:fgClr>
            <a:bgClr>
              <a:schemeClr val="bg1"/>
            </a:bgClr>
          </a:pattFill>
          <a:ln>
            <a:noFill/>
          </a:ln>
          <a:effectLst>
            <a:innerShdw blurRad="279400" dist="254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327129" y="3867301"/>
            <a:ext cx="9709192" cy="2481715"/>
            <a:chOff x="1241404" y="3150817"/>
            <a:chExt cx="9709192" cy="2481715"/>
          </a:xfrm>
        </p:grpSpPr>
        <p:grpSp>
          <p:nvGrpSpPr>
            <p:cNvPr id="9" name="组合 8"/>
            <p:cNvGrpSpPr/>
            <p:nvPr/>
          </p:nvGrpSpPr>
          <p:grpSpPr>
            <a:xfrm>
              <a:off x="1241404" y="3150817"/>
              <a:ext cx="9709192" cy="2481715"/>
              <a:chOff x="1685472" y="920193"/>
              <a:chExt cx="9759953" cy="4937875"/>
            </a:xfrm>
          </p:grpSpPr>
          <p:sp>
            <p:nvSpPr>
              <p:cNvPr id="11" name="矩形: 圆顶角 38"/>
              <p:cNvSpPr/>
              <p:nvPr/>
            </p:nvSpPr>
            <p:spPr>
              <a:xfrm rot="16200000">
                <a:off x="4361101" y="-1226256"/>
                <a:ext cx="4615019" cy="9553629"/>
              </a:xfrm>
              <a:prstGeom prst="round2SameRect">
                <a:avLst>
                  <a:gd name="adj1" fmla="val 0"/>
                  <a:gd name="adj2" fmla="val 0"/>
                </a:avLst>
              </a:prstGeom>
              <a:solidFill>
                <a:schemeClr val="bg1"/>
              </a:solidFill>
              <a:ln>
                <a:noFill/>
              </a:ln>
              <a:effectLst>
                <a:outerShdw blurRad="241300" dist="381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圆顶角 39"/>
              <p:cNvSpPr/>
              <p:nvPr/>
            </p:nvSpPr>
            <p:spPr>
              <a:xfrm rot="16200000">
                <a:off x="4265598" y="-1381975"/>
                <a:ext cx="4615019" cy="9553629"/>
              </a:xfrm>
              <a:prstGeom prst="round2SameRect">
                <a:avLst>
                  <a:gd name="adj1" fmla="val 0"/>
                  <a:gd name="adj2" fmla="val 0"/>
                </a:avLst>
              </a:prstGeom>
              <a:solidFill>
                <a:schemeClr val="bg1"/>
              </a:solidFill>
              <a:ln>
                <a:noFill/>
              </a:ln>
              <a:effectLst>
                <a:outerShdw blurRad="241300" dist="38100" dir="10800000" algn="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圆顶角 40"/>
              <p:cNvSpPr/>
              <p:nvPr/>
            </p:nvSpPr>
            <p:spPr>
              <a:xfrm rot="16200000">
                <a:off x="4154777" y="-1549112"/>
                <a:ext cx="4615019" cy="9553629"/>
              </a:xfrm>
              <a:prstGeom prst="round2SameRect">
                <a:avLst>
                  <a:gd name="adj1" fmla="val 0"/>
                  <a:gd name="adj2" fmla="val 0"/>
                </a:avLst>
              </a:prstGeom>
              <a:solidFill>
                <a:schemeClr val="bg1"/>
              </a:solidFill>
              <a:ln>
                <a:noFill/>
              </a:ln>
              <a:effectLst>
                <a:outerShdw blurRad="241300" dist="381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10" name="直接连接符 9"/>
            <p:cNvCxnSpPr/>
            <p:nvPr/>
          </p:nvCxnSpPr>
          <p:spPr>
            <a:xfrm flipV="1">
              <a:off x="1305272" y="3499098"/>
              <a:ext cx="0" cy="1579796"/>
            </a:xfrm>
            <a:prstGeom prst="line">
              <a:avLst/>
            </a:prstGeom>
            <a:ln w="152400">
              <a:solidFill>
                <a:srgbClr val="007684"/>
              </a:solidFill>
            </a:ln>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149642" y="1099999"/>
            <a:ext cx="7924801" cy="2032211"/>
          </a:xfrm>
          <a:prstGeom prst="rect">
            <a:avLst/>
          </a:prstGeom>
          <a:gradFill>
            <a:gsLst>
              <a:gs pos="0">
                <a:srgbClr val="0093A2"/>
              </a:gs>
              <a:gs pos="100000">
                <a:srgbClr val="222222">
                  <a:alpha val="0"/>
                </a:srgbClr>
              </a:gs>
              <a:gs pos="96000">
                <a:srgbClr val="222222"/>
              </a:gs>
              <a:gs pos="36000">
                <a:srgbClr val="01717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402756" y="1528425"/>
            <a:ext cx="5034364" cy="641714"/>
          </a:xfrm>
          <a:prstGeom prst="rect">
            <a:avLst/>
          </a:prstGeom>
        </p:spPr>
        <p:txBody>
          <a:bodyPr wrap="square">
            <a:spAutoFit/>
          </a:bodyPr>
          <a:lstStyle/>
          <a:p>
            <a:pPr indent="575945" algn="just">
              <a:lnSpc>
                <a:spcPct val="130000"/>
              </a:lnSpc>
              <a:spcBef>
                <a:spcPts val="600"/>
              </a:spcBef>
            </a:pPr>
            <a:r>
              <a:rPr lang="zh-CN" altLang="zh-CN" sz="3200" b="1" dirty="0">
                <a:solidFill>
                  <a:schemeClr val="bg1"/>
                </a:solidFill>
                <a:latin typeface="楷体" panose="02010609060101010101" pitchFamily="49" charset="-122"/>
                <a:ea typeface="楷体" panose="02010609060101010101" pitchFamily="49" charset="-122"/>
              </a:rPr>
              <a:t>未雨绸缪、成己成物</a:t>
            </a:r>
            <a:endParaRPr lang="en-US" altLang="zh-CN" sz="3200" b="1" dirty="0">
              <a:solidFill>
                <a:schemeClr val="bg1"/>
              </a:solidFill>
              <a:latin typeface="楷体" panose="02010609060101010101" pitchFamily="49" charset="-122"/>
              <a:ea typeface="楷体" panose="02010609060101010101" pitchFamily="49" charset="-122"/>
            </a:endParaRPr>
          </a:p>
        </p:txBody>
      </p:sp>
      <p:sp>
        <p:nvSpPr>
          <p:cNvPr id="6" name="矩形 5"/>
          <p:cNvSpPr/>
          <p:nvPr/>
        </p:nvSpPr>
        <p:spPr>
          <a:xfrm>
            <a:off x="1504507" y="3940814"/>
            <a:ext cx="9360364" cy="1815882"/>
          </a:xfrm>
          <a:prstGeom prst="rect">
            <a:avLst/>
          </a:prstGeom>
        </p:spPr>
        <p:txBody>
          <a:bodyPr wrap="square">
            <a:spAutoFit/>
          </a:bodyPr>
          <a:lstStyle/>
          <a:p>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zh-CN" sz="1600" dirty="0">
                <a:latin typeface="楷体" panose="02010609060101010101" pitchFamily="49" charset="-122"/>
                <a:ea typeface="楷体" panose="02010609060101010101" pitchFamily="49" charset="-122"/>
              </a:rPr>
              <a:t>人工智能是新一轮科技革命和产业变革的重要驱动力量，是引领这一轮科技革命和产业变革的战略性技术，具有溢出带动性很强的</a:t>
            </a:r>
            <a:r>
              <a:rPr lang="en-US" altLang="zh-CN" sz="1600" dirty="0">
                <a:latin typeface="楷体" panose="02010609060101010101" pitchFamily="49" charset="-122"/>
                <a:ea typeface="楷体" panose="02010609060101010101" pitchFamily="49" charset="-122"/>
              </a:rPr>
              <a:t>‘</a:t>
            </a:r>
            <a:r>
              <a:rPr lang="zh-CN" altLang="zh-CN" sz="1600" dirty="0">
                <a:latin typeface="楷体" panose="02010609060101010101" pitchFamily="49" charset="-122"/>
                <a:ea typeface="楷体" panose="02010609060101010101" pitchFamily="49" charset="-122"/>
              </a:rPr>
              <a:t>头雁</a:t>
            </a:r>
            <a:r>
              <a:rPr lang="en-US" altLang="zh-CN" sz="1600" dirty="0">
                <a:latin typeface="楷体" panose="02010609060101010101" pitchFamily="49" charset="-122"/>
                <a:ea typeface="楷体" panose="02010609060101010101" pitchFamily="49" charset="-122"/>
              </a:rPr>
              <a:t>’</a:t>
            </a:r>
            <a:r>
              <a:rPr lang="zh-CN" altLang="zh-CN" sz="1600" dirty="0">
                <a:latin typeface="楷体" panose="02010609060101010101" pitchFamily="49" charset="-122"/>
                <a:ea typeface="楷体" panose="02010609060101010101" pitchFamily="49" charset="-122"/>
              </a:rPr>
              <a:t>效应，对经济发展、社会进步、国际政治经济格局等产生重大而深远的影响，体现出其赋能社会的技术属性。</a:t>
            </a:r>
            <a:endParaRPr lang="en-US" altLang="zh-CN" sz="1600" dirty="0">
              <a:latin typeface="楷体" panose="02010609060101010101" pitchFamily="49" charset="-122"/>
              <a:ea typeface="楷体" panose="02010609060101010101" pitchFamily="49" charset="-122"/>
            </a:endParaRPr>
          </a:p>
          <a:p>
            <a:endParaRPr lang="en-US" altLang="zh-CN" sz="1600" dirty="0">
              <a:latin typeface="楷体" panose="02010609060101010101" pitchFamily="49" charset="-122"/>
              <a:ea typeface="楷体" panose="02010609060101010101" pitchFamily="49" charset="-122"/>
            </a:endParaRPr>
          </a:p>
          <a:p>
            <a:r>
              <a:rPr lang="zh-CN" altLang="zh-CN" sz="1600" dirty="0">
                <a:latin typeface="楷体" panose="02010609060101010101" pitchFamily="49" charset="-122"/>
                <a:ea typeface="楷体" panose="02010609060101010101" pitchFamily="49" charset="-122"/>
              </a:rPr>
              <a:t>同时，人工智能正创造和形成人与机、机与机以及人机共融新的社会形态，因此我们必须确保把人类价值观、道德观和法律法规贯穿于人工智能的产品和服务，赋予人工智能社会属性</a:t>
            </a:r>
            <a:r>
              <a:rPr lang="zh-CN" altLang="en-US" sz="1600" dirty="0">
                <a:latin typeface="楷体" panose="02010609060101010101" pitchFamily="49" charset="-122"/>
                <a:ea typeface="楷体" panose="02010609060101010101" pitchFamily="49" charset="-122"/>
              </a:rPr>
              <a:t>。</a:t>
            </a:r>
            <a:endParaRPr lang="zh-CN" altLang="zh-CN" sz="1600"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17" name="直接连接符 16"/>
          <p:cNvCxnSpPr/>
          <p:nvPr/>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00D642C8-2BCE-4A82-803F-56277D2B65F8}"/>
              </a:ext>
            </a:extLst>
          </p:cNvPr>
          <p:cNvSpPr/>
          <p:nvPr/>
        </p:nvSpPr>
        <p:spPr>
          <a:xfrm>
            <a:off x="1252025" y="2387981"/>
            <a:ext cx="7610621" cy="646331"/>
          </a:xfrm>
          <a:prstGeom prst="rect">
            <a:avLst/>
          </a:prstGeom>
        </p:spPr>
        <p:txBody>
          <a:bodyPr wrap="square">
            <a:spAutoFit/>
          </a:bodyPr>
          <a:lstStyle/>
          <a:p>
            <a:r>
              <a:rPr lang="zh-CN" altLang="zh-CN"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《礼记·中庸》曾言，“诚者，非自成己而已也，所以成物也。成己，仁也；成物，知也”</a:t>
            </a:r>
            <a:endParaRPr lang="zh-CN" alt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sp>
        <p:nvSpPr>
          <p:cNvPr id="2" name="标题 9801"/>
          <p:cNvSpPr txBox="1"/>
          <p:nvPr/>
        </p:nvSpPr>
        <p:spPr>
          <a:xfrm flipV="1">
            <a:off x="0" y="729000"/>
            <a:ext cx="11615165" cy="5400000"/>
          </a:xfrm>
          <a:prstGeom prst="cube">
            <a:avLst>
              <a:gd name="adj" fmla="val 1804"/>
            </a:avLst>
          </a:prstGeom>
          <a:pattFill prst="ltHorz">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5" name="六边形 4"/>
          <p:cNvSpPr/>
          <p:nvPr/>
        </p:nvSpPr>
        <p:spPr>
          <a:xfrm rot="5400000">
            <a:off x="-5678865" y="-723361"/>
            <a:ext cx="9564253" cy="8696378"/>
          </a:xfrm>
          <a:prstGeom prst="hexagon">
            <a:avLst>
              <a:gd name="adj" fmla="val 30493"/>
              <a:gd name="vf" fmla="val 115470"/>
            </a:avLst>
          </a:prstGeom>
          <a:gradFill>
            <a:gsLst>
              <a:gs pos="77000">
                <a:srgbClr val="016773"/>
              </a:gs>
              <a:gs pos="100000">
                <a:srgbClr val="007684"/>
              </a:gs>
            </a:gsLst>
            <a:lin ang="5400000" scaled="0"/>
          </a:gradFill>
          <a:ln>
            <a:noFill/>
          </a:ln>
          <a:effectLst>
            <a:outerShdw blurRad="698500" dist="165100" algn="l" rotWithShape="0">
              <a:srgbClr val="013F4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19714174">
            <a:off x="-2503449" y="2643987"/>
            <a:ext cx="7581286" cy="4086054"/>
          </a:xfrm>
          <a:prstGeom prst="parallelogram">
            <a:avLst>
              <a:gd name="adj" fmla="val 61032"/>
            </a:avLst>
          </a:prstGeom>
          <a:solidFill>
            <a:srgbClr val="00AB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20891" y="2740372"/>
            <a:ext cx="540023" cy="1384403"/>
          </a:xfrm>
          <a:custGeom>
            <a:avLst/>
            <a:gdLst/>
            <a:ahLst/>
            <a:cxnLst/>
            <a:rect l="l" t="t" r="r" b="b"/>
            <a:pathLst>
              <a:path w="540023" h="1384403">
                <a:moveTo>
                  <a:pt x="195374" y="1232620"/>
                </a:moveTo>
                <a:lnTo>
                  <a:pt x="204155" y="1247987"/>
                </a:lnTo>
                <a:cubicBezTo>
                  <a:pt x="132445" y="1288964"/>
                  <a:pt x="80491" y="1317502"/>
                  <a:pt x="48295" y="1333600"/>
                </a:cubicBezTo>
                <a:cubicBezTo>
                  <a:pt x="42441" y="1337991"/>
                  <a:pt x="37319" y="1336527"/>
                  <a:pt x="32928" y="1329210"/>
                </a:cubicBezTo>
                <a:cubicBezTo>
                  <a:pt x="27074" y="1321892"/>
                  <a:pt x="16830" y="1305062"/>
                  <a:pt x="2195" y="1278720"/>
                </a:cubicBezTo>
                <a:cubicBezTo>
                  <a:pt x="732" y="1277256"/>
                  <a:pt x="0" y="1275793"/>
                  <a:pt x="0" y="1274329"/>
                </a:cubicBezTo>
                <a:close/>
                <a:moveTo>
                  <a:pt x="458800" y="863824"/>
                </a:moveTo>
                <a:cubicBezTo>
                  <a:pt x="460264" y="862361"/>
                  <a:pt x="463190" y="863092"/>
                  <a:pt x="467581" y="866019"/>
                </a:cubicBezTo>
                <a:cubicBezTo>
                  <a:pt x="470508" y="867483"/>
                  <a:pt x="474167" y="870410"/>
                  <a:pt x="478557" y="874800"/>
                </a:cubicBezTo>
                <a:cubicBezTo>
                  <a:pt x="500509" y="892362"/>
                  <a:pt x="515144" y="903338"/>
                  <a:pt x="522461" y="907728"/>
                </a:cubicBezTo>
                <a:cubicBezTo>
                  <a:pt x="528315" y="912119"/>
                  <a:pt x="530510" y="915778"/>
                  <a:pt x="529047" y="918705"/>
                </a:cubicBezTo>
                <a:cubicBezTo>
                  <a:pt x="529047" y="920168"/>
                  <a:pt x="526120" y="922363"/>
                  <a:pt x="520266" y="925290"/>
                </a:cubicBezTo>
                <a:cubicBezTo>
                  <a:pt x="511485" y="928217"/>
                  <a:pt x="507826" y="934071"/>
                  <a:pt x="509290" y="942852"/>
                </a:cubicBezTo>
                <a:cubicBezTo>
                  <a:pt x="509290" y="1112615"/>
                  <a:pt x="508558" y="1223839"/>
                  <a:pt x="507095" y="1276525"/>
                </a:cubicBezTo>
                <a:cubicBezTo>
                  <a:pt x="507095" y="1314575"/>
                  <a:pt x="500509" y="1336527"/>
                  <a:pt x="487338" y="1342381"/>
                </a:cubicBezTo>
                <a:cubicBezTo>
                  <a:pt x="477093" y="1351162"/>
                  <a:pt x="467581" y="1361406"/>
                  <a:pt x="458800" y="1373114"/>
                </a:cubicBezTo>
                <a:cubicBezTo>
                  <a:pt x="450019" y="1381895"/>
                  <a:pt x="442702" y="1385554"/>
                  <a:pt x="436848" y="1384090"/>
                </a:cubicBezTo>
                <a:cubicBezTo>
                  <a:pt x="432457" y="1381163"/>
                  <a:pt x="430994" y="1373846"/>
                  <a:pt x="432457" y="1362138"/>
                </a:cubicBezTo>
                <a:cubicBezTo>
                  <a:pt x="436848" y="1347503"/>
                  <a:pt x="433921" y="1337259"/>
                  <a:pt x="423677" y="1331405"/>
                </a:cubicBezTo>
                <a:cubicBezTo>
                  <a:pt x="413432" y="1321161"/>
                  <a:pt x="392212" y="1307989"/>
                  <a:pt x="360015" y="1291891"/>
                </a:cubicBezTo>
                <a:lnTo>
                  <a:pt x="366601" y="1278720"/>
                </a:lnTo>
                <a:lnTo>
                  <a:pt x="443434" y="1294086"/>
                </a:lnTo>
                <a:cubicBezTo>
                  <a:pt x="447824" y="1276525"/>
                  <a:pt x="450019" y="1152861"/>
                  <a:pt x="450019" y="923095"/>
                </a:cubicBezTo>
                <a:lnTo>
                  <a:pt x="278792" y="929681"/>
                </a:lnTo>
                <a:lnTo>
                  <a:pt x="274402" y="1221644"/>
                </a:lnTo>
                <a:cubicBezTo>
                  <a:pt x="302208" y="1173349"/>
                  <a:pt x="323428" y="1130177"/>
                  <a:pt x="338063" y="1092127"/>
                </a:cubicBezTo>
                <a:cubicBezTo>
                  <a:pt x="323428" y="1061394"/>
                  <a:pt x="305135" y="1027002"/>
                  <a:pt x="283183" y="988951"/>
                </a:cubicBezTo>
                <a:lnTo>
                  <a:pt x="296354" y="980171"/>
                </a:lnTo>
                <a:cubicBezTo>
                  <a:pt x="318306" y="1005050"/>
                  <a:pt x="337332" y="1028465"/>
                  <a:pt x="353430" y="1050417"/>
                </a:cubicBezTo>
                <a:cubicBezTo>
                  <a:pt x="357820" y="1038710"/>
                  <a:pt x="362211" y="1026270"/>
                  <a:pt x="366601" y="1013099"/>
                </a:cubicBezTo>
                <a:cubicBezTo>
                  <a:pt x="373918" y="986756"/>
                  <a:pt x="378309" y="966999"/>
                  <a:pt x="379772" y="953828"/>
                </a:cubicBezTo>
                <a:cubicBezTo>
                  <a:pt x="379772" y="947974"/>
                  <a:pt x="384163" y="947242"/>
                  <a:pt x="392944" y="951633"/>
                </a:cubicBezTo>
                <a:cubicBezTo>
                  <a:pt x="397334" y="956023"/>
                  <a:pt x="406847" y="961877"/>
                  <a:pt x="421481" y="969194"/>
                </a:cubicBezTo>
                <a:cubicBezTo>
                  <a:pt x="427335" y="972121"/>
                  <a:pt x="430994" y="974317"/>
                  <a:pt x="432457" y="975780"/>
                </a:cubicBezTo>
                <a:cubicBezTo>
                  <a:pt x="436848" y="977244"/>
                  <a:pt x="436848" y="983098"/>
                  <a:pt x="432457" y="993342"/>
                </a:cubicBezTo>
                <a:cubicBezTo>
                  <a:pt x="430994" y="997732"/>
                  <a:pt x="428067" y="1004318"/>
                  <a:pt x="423677" y="1013099"/>
                </a:cubicBezTo>
                <a:cubicBezTo>
                  <a:pt x="420750" y="1021880"/>
                  <a:pt x="417823" y="1028465"/>
                  <a:pt x="414896" y="1032856"/>
                </a:cubicBezTo>
                <a:cubicBezTo>
                  <a:pt x="406115" y="1054808"/>
                  <a:pt x="397334" y="1075297"/>
                  <a:pt x="388553" y="1094322"/>
                </a:cubicBezTo>
                <a:cubicBezTo>
                  <a:pt x="413432" y="1127982"/>
                  <a:pt x="430994" y="1153593"/>
                  <a:pt x="441238" y="1171154"/>
                </a:cubicBezTo>
                <a:cubicBezTo>
                  <a:pt x="448556" y="1182862"/>
                  <a:pt x="448556" y="1193838"/>
                  <a:pt x="441238" y="1204082"/>
                </a:cubicBezTo>
                <a:cubicBezTo>
                  <a:pt x="429531" y="1224571"/>
                  <a:pt x="417823" y="1239206"/>
                  <a:pt x="406115" y="1247987"/>
                </a:cubicBezTo>
                <a:cubicBezTo>
                  <a:pt x="391480" y="1211400"/>
                  <a:pt x="376845" y="1175545"/>
                  <a:pt x="362211" y="1140421"/>
                </a:cubicBezTo>
                <a:cubicBezTo>
                  <a:pt x="338795" y="1179935"/>
                  <a:pt x="308794" y="1216522"/>
                  <a:pt x="272207" y="1250182"/>
                </a:cubicBezTo>
                <a:lnTo>
                  <a:pt x="272207" y="1337991"/>
                </a:lnTo>
                <a:cubicBezTo>
                  <a:pt x="272207" y="1346771"/>
                  <a:pt x="269280" y="1351894"/>
                  <a:pt x="263426" y="1353357"/>
                </a:cubicBezTo>
                <a:cubicBezTo>
                  <a:pt x="248791" y="1363602"/>
                  <a:pt x="234156" y="1370919"/>
                  <a:pt x="219522" y="1375309"/>
                </a:cubicBezTo>
                <a:cubicBezTo>
                  <a:pt x="212204" y="1376773"/>
                  <a:pt x="209277" y="1373846"/>
                  <a:pt x="210741" y="1366528"/>
                </a:cubicBezTo>
                <a:cubicBezTo>
                  <a:pt x="213668" y="1307989"/>
                  <a:pt x="216595" y="1202619"/>
                  <a:pt x="219522" y="1050417"/>
                </a:cubicBezTo>
                <a:cubicBezTo>
                  <a:pt x="220985" y="1005050"/>
                  <a:pt x="221717" y="975048"/>
                  <a:pt x="221717" y="960414"/>
                </a:cubicBezTo>
                <a:cubicBezTo>
                  <a:pt x="221717" y="932608"/>
                  <a:pt x="221717" y="906265"/>
                  <a:pt x="221717" y="881386"/>
                </a:cubicBezTo>
                <a:cubicBezTo>
                  <a:pt x="221717" y="876995"/>
                  <a:pt x="222449" y="874800"/>
                  <a:pt x="223912" y="874800"/>
                </a:cubicBezTo>
                <a:cubicBezTo>
                  <a:pt x="223912" y="873337"/>
                  <a:pt x="226107" y="873337"/>
                  <a:pt x="230498" y="874800"/>
                </a:cubicBezTo>
                <a:cubicBezTo>
                  <a:pt x="242206" y="879191"/>
                  <a:pt x="259035" y="887972"/>
                  <a:pt x="280988" y="901143"/>
                </a:cubicBezTo>
                <a:lnTo>
                  <a:pt x="434653" y="894557"/>
                </a:lnTo>
                <a:cubicBezTo>
                  <a:pt x="434653" y="894557"/>
                  <a:pt x="435384" y="894557"/>
                  <a:pt x="436848" y="894557"/>
                </a:cubicBezTo>
                <a:cubicBezTo>
                  <a:pt x="445629" y="893094"/>
                  <a:pt x="450019" y="890167"/>
                  <a:pt x="450019" y="885776"/>
                </a:cubicBezTo>
                <a:cubicBezTo>
                  <a:pt x="452946" y="882849"/>
                  <a:pt x="454410" y="878459"/>
                  <a:pt x="454410" y="872605"/>
                </a:cubicBezTo>
                <a:cubicBezTo>
                  <a:pt x="455873" y="866751"/>
                  <a:pt x="457337" y="863824"/>
                  <a:pt x="458800" y="863824"/>
                </a:cubicBezTo>
                <a:close/>
                <a:moveTo>
                  <a:pt x="111956" y="857239"/>
                </a:moveTo>
                <a:cubicBezTo>
                  <a:pt x="113420" y="855775"/>
                  <a:pt x="115615" y="856507"/>
                  <a:pt x="118542" y="859434"/>
                </a:cubicBezTo>
                <a:cubicBezTo>
                  <a:pt x="120005" y="860897"/>
                  <a:pt x="123664" y="863092"/>
                  <a:pt x="129518" y="866019"/>
                </a:cubicBezTo>
                <a:cubicBezTo>
                  <a:pt x="155860" y="880654"/>
                  <a:pt x="170495" y="889435"/>
                  <a:pt x="173422" y="892362"/>
                </a:cubicBezTo>
                <a:cubicBezTo>
                  <a:pt x="177813" y="895289"/>
                  <a:pt x="177081" y="899679"/>
                  <a:pt x="171227" y="905533"/>
                </a:cubicBezTo>
                <a:cubicBezTo>
                  <a:pt x="166836" y="909924"/>
                  <a:pt x="158787" y="919436"/>
                  <a:pt x="147080" y="934071"/>
                </a:cubicBezTo>
                <a:cubicBezTo>
                  <a:pt x="110493" y="980902"/>
                  <a:pt x="81223" y="1013099"/>
                  <a:pt x="59271" y="1030660"/>
                </a:cubicBezTo>
                <a:lnTo>
                  <a:pt x="131713" y="1021880"/>
                </a:lnTo>
                <a:cubicBezTo>
                  <a:pt x="136103" y="1014562"/>
                  <a:pt x="139762" y="1007977"/>
                  <a:pt x="142689" y="1002123"/>
                </a:cubicBezTo>
                <a:cubicBezTo>
                  <a:pt x="150006" y="988951"/>
                  <a:pt x="155860" y="975048"/>
                  <a:pt x="160251" y="960414"/>
                </a:cubicBezTo>
                <a:cubicBezTo>
                  <a:pt x="161714" y="957487"/>
                  <a:pt x="163178" y="956023"/>
                  <a:pt x="164641" y="956023"/>
                </a:cubicBezTo>
                <a:cubicBezTo>
                  <a:pt x="164641" y="954560"/>
                  <a:pt x="166105" y="955292"/>
                  <a:pt x="169032" y="958218"/>
                </a:cubicBezTo>
                <a:cubicBezTo>
                  <a:pt x="193911" y="974317"/>
                  <a:pt x="209277" y="986024"/>
                  <a:pt x="215131" y="993342"/>
                </a:cubicBezTo>
                <a:cubicBezTo>
                  <a:pt x="217326" y="994074"/>
                  <a:pt x="218424" y="995537"/>
                  <a:pt x="218424" y="997732"/>
                </a:cubicBezTo>
                <a:cubicBezTo>
                  <a:pt x="218424" y="999927"/>
                  <a:pt x="217326" y="1002854"/>
                  <a:pt x="215131" y="1006513"/>
                </a:cubicBezTo>
                <a:cubicBezTo>
                  <a:pt x="212204" y="1009440"/>
                  <a:pt x="207814" y="1014562"/>
                  <a:pt x="201960" y="1021880"/>
                </a:cubicBezTo>
                <a:cubicBezTo>
                  <a:pt x="194643" y="1029197"/>
                  <a:pt x="189520" y="1035051"/>
                  <a:pt x="186593" y="1039441"/>
                </a:cubicBezTo>
                <a:cubicBezTo>
                  <a:pt x="154397" y="1084809"/>
                  <a:pt x="121469" y="1123591"/>
                  <a:pt x="87809" y="1155788"/>
                </a:cubicBezTo>
                <a:lnTo>
                  <a:pt x="190984" y="1140421"/>
                </a:lnTo>
                <a:lnTo>
                  <a:pt x="199765" y="1160178"/>
                </a:lnTo>
                <a:lnTo>
                  <a:pt x="87809" y="1199692"/>
                </a:lnTo>
                <a:cubicBezTo>
                  <a:pt x="67320" y="1208473"/>
                  <a:pt x="54149" y="1215790"/>
                  <a:pt x="48295" y="1221644"/>
                </a:cubicBezTo>
                <a:lnTo>
                  <a:pt x="15367" y="1162373"/>
                </a:lnTo>
                <a:cubicBezTo>
                  <a:pt x="34392" y="1159447"/>
                  <a:pt x="48295" y="1150666"/>
                  <a:pt x="57076" y="1136031"/>
                </a:cubicBezTo>
                <a:cubicBezTo>
                  <a:pt x="76101" y="1109688"/>
                  <a:pt x="94394" y="1083346"/>
                  <a:pt x="111956" y="1057003"/>
                </a:cubicBezTo>
                <a:lnTo>
                  <a:pt x="68052" y="1070174"/>
                </a:lnTo>
                <a:cubicBezTo>
                  <a:pt x="51954" y="1076028"/>
                  <a:pt x="39514" y="1082614"/>
                  <a:pt x="30733" y="1089931"/>
                </a:cubicBezTo>
                <a:lnTo>
                  <a:pt x="0" y="1037246"/>
                </a:lnTo>
                <a:cubicBezTo>
                  <a:pt x="13171" y="1032856"/>
                  <a:pt x="23416" y="1026270"/>
                  <a:pt x="30733" y="1017489"/>
                </a:cubicBezTo>
                <a:cubicBezTo>
                  <a:pt x="61466" y="967731"/>
                  <a:pt x="82687" y="928949"/>
                  <a:pt x="94394" y="901143"/>
                </a:cubicBezTo>
                <a:cubicBezTo>
                  <a:pt x="101712" y="885045"/>
                  <a:pt x="106834" y="871873"/>
                  <a:pt x="109761" y="861629"/>
                </a:cubicBezTo>
                <a:cubicBezTo>
                  <a:pt x="111224" y="858702"/>
                  <a:pt x="111956" y="857239"/>
                  <a:pt x="111956" y="857239"/>
                </a:cubicBezTo>
                <a:close/>
                <a:moveTo>
                  <a:pt x="498314" y="233425"/>
                </a:moveTo>
                <a:cubicBezTo>
                  <a:pt x="501241" y="236352"/>
                  <a:pt x="504900" y="240011"/>
                  <a:pt x="509290" y="244402"/>
                </a:cubicBezTo>
                <a:cubicBezTo>
                  <a:pt x="518071" y="254646"/>
                  <a:pt x="524656" y="261231"/>
                  <a:pt x="529047" y="264158"/>
                </a:cubicBezTo>
                <a:cubicBezTo>
                  <a:pt x="531974" y="267085"/>
                  <a:pt x="532706" y="270012"/>
                  <a:pt x="531242" y="272939"/>
                </a:cubicBezTo>
                <a:cubicBezTo>
                  <a:pt x="529779" y="274403"/>
                  <a:pt x="526852" y="275135"/>
                  <a:pt x="522461" y="275135"/>
                </a:cubicBezTo>
                <a:cubicBezTo>
                  <a:pt x="510753" y="273671"/>
                  <a:pt x="490997" y="273671"/>
                  <a:pt x="463190" y="275135"/>
                </a:cubicBezTo>
                <a:cubicBezTo>
                  <a:pt x="445629" y="275135"/>
                  <a:pt x="431726" y="275135"/>
                  <a:pt x="421481" y="275135"/>
                </a:cubicBezTo>
                <a:lnTo>
                  <a:pt x="381968" y="277330"/>
                </a:lnTo>
                <a:cubicBezTo>
                  <a:pt x="387821" y="278793"/>
                  <a:pt x="390017" y="280988"/>
                  <a:pt x="388553" y="283915"/>
                </a:cubicBezTo>
                <a:lnTo>
                  <a:pt x="388553" y="336601"/>
                </a:lnTo>
                <a:lnTo>
                  <a:pt x="436848" y="334405"/>
                </a:lnTo>
                <a:cubicBezTo>
                  <a:pt x="442702" y="332942"/>
                  <a:pt x="452214" y="331478"/>
                  <a:pt x="465386" y="330015"/>
                </a:cubicBezTo>
                <a:cubicBezTo>
                  <a:pt x="478557" y="328551"/>
                  <a:pt x="487338" y="327820"/>
                  <a:pt x="491728" y="327820"/>
                </a:cubicBezTo>
                <a:cubicBezTo>
                  <a:pt x="500509" y="336601"/>
                  <a:pt x="508558" y="344650"/>
                  <a:pt x="515876" y="351967"/>
                </a:cubicBezTo>
                <a:cubicBezTo>
                  <a:pt x="518803" y="354894"/>
                  <a:pt x="520266" y="357089"/>
                  <a:pt x="520266" y="358553"/>
                </a:cubicBezTo>
                <a:cubicBezTo>
                  <a:pt x="518803" y="360016"/>
                  <a:pt x="515876" y="360748"/>
                  <a:pt x="511485" y="360748"/>
                </a:cubicBezTo>
                <a:cubicBezTo>
                  <a:pt x="492460" y="360748"/>
                  <a:pt x="475630" y="361480"/>
                  <a:pt x="460995" y="362943"/>
                </a:cubicBezTo>
                <a:lnTo>
                  <a:pt x="388553" y="367334"/>
                </a:lnTo>
                <a:lnTo>
                  <a:pt x="388553" y="446361"/>
                </a:lnTo>
                <a:cubicBezTo>
                  <a:pt x="426604" y="452215"/>
                  <a:pt x="477093" y="452947"/>
                  <a:pt x="540023" y="448556"/>
                </a:cubicBezTo>
                <a:lnTo>
                  <a:pt x="537828" y="463923"/>
                </a:lnTo>
                <a:cubicBezTo>
                  <a:pt x="523193" y="472704"/>
                  <a:pt x="507095" y="487339"/>
                  <a:pt x="489533" y="507827"/>
                </a:cubicBezTo>
                <a:cubicBezTo>
                  <a:pt x="485143" y="518072"/>
                  <a:pt x="475630" y="521730"/>
                  <a:pt x="460995" y="518803"/>
                </a:cubicBezTo>
                <a:cubicBezTo>
                  <a:pt x="358552" y="518803"/>
                  <a:pt x="289769" y="483680"/>
                  <a:pt x="254645" y="413433"/>
                </a:cubicBezTo>
                <a:cubicBezTo>
                  <a:pt x="235620" y="463191"/>
                  <a:pt x="200496" y="503437"/>
                  <a:pt x="149275" y="534170"/>
                </a:cubicBezTo>
                <a:lnTo>
                  <a:pt x="140494" y="525389"/>
                </a:lnTo>
                <a:cubicBezTo>
                  <a:pt x="172690" y="477094"/>
                  <a:pt x="193911" y="425141"/>
                  <a:pt x="204155" y="369529"/>
                </a:cubicBezTo>
                <a:cubicBezTo>
                  <a:pt x="208546" y="346113"/>
                  <a:pt x="210741" y="325624"/>
                  <a:pt x="210741" y="308063"/>
                </a:cubicBezTo>
                <a:cubicBezTo>
                  <a:pt x="210741" y="303672"/>
                  <a:pt x="211473" y="301477"/>
                  <a:pt x="212936" y="301477"/>
                </a:cubicBezTo>
                <a:cubicBezTo>
                  <a:pt x="214399" y="300014"/>
                  <a:pt x="217326" y="300014"/>
                  <a:pt x="221717" y="301477"/>
                </a:cubicBezTo>
                <a:cubicBezTo>
                  <a:pt x="239279" y="307331"/>
                  <a:pt x="256840" y="313185"/>
                  <a:pt x="274402" y="319039"/>
                </a:cubicBezTo>
                <a:cubicBezTo>
                  <a:pt x="278792" y="323429"/>
                  <a:pt x="280256" y="327820"/>
                  <a:pt x="278792" y="332210"/>
                </a:cubicBezTo>
                <a:cubicBezTo>
                  <a:pt x="278792" y="335137"/>
                  <a:pt x="276597" y="342454"/>
                  <a:pt x="272207" y="354162"/>
                </a:cubicBezTo>
                <a:cubicBezTo>
                  <a:pt x="267816" y="367334"/>
                  <a:pt x="264889" y="376846"/>
                  <a:pt x="263426" y="382700"/>
                </a:cubicBezTo>
                <a:cubicBezTo>
                  <a:pt x="280988" y="401725"/>
                  <a:pt x="300745" y="416360"/>
                  <a:pt x="322697" y="426604"/>
                </a:cubicBezTo>
                <a:lnTo>
                  <a:pt x="322697" y="279525"/>
                </a:lnTo>
                <a:lnTo>
                  <a:pt x="285378" y="279525"/>
                </a:lnTo>
                <a:cubicBezTo>
                  <a:pt x="266353" y="279525"/>
                  <a:pt x="238547" y="280988"/>
                  <a:pt x="201960" y="283915"/>
                </a:cubicBezTo>
                <a:lnTo>
                  <a:pt x="180008" y="250987"/>
                </a:lnTo>
                <a:cubicBezTo>
                  <a:pt x="194643" y="250987"/>
                  <a:pt x="218790" y="250255"/>
                  <a:pt x="252450" y="248792"/>
                </a:cubicBezTo>
                <a:cubicBezTo>
                  <a:pt x="265621" y="248792"/>
                  <a:pt x="273670" y="248792"/>
                  <a:pt x="276597" y="248792"/>
                </a:cubicBezTo>
                <a:lnTo>
                  <a:pt x="406115" y="244402"/>
                </a:lnTo>
                <a:cubicBezTo>
                  <a:pt x="409042" y="244402"/>
                  <a:pt x="413432" y="244402"/>
                  <a:pt x="419286" y="244402"/>
                </a:cubicBezTo>
                <a:cubicBezTo>
                  <a:pt x="457337" y="241475"/>
                  <a:pt x="483679" y="237816"/>
                  <a:pt x="498314" y="233425"/>
                </a:cubicBezTo>
                <a:close/>
                <a:moveTo>
                  <a:pt x="377577" y="136836"/>
                </a:moveTo>
                <a:lnTo>
                  <a:pt x="289769" y="141226"/>
                </a:lnTo>
                <a:lnTo>
                  <a:pt x="289769" y="178545"/>
                </a:lnTo>
                <a:lnTo>
                  <a:pt x="384163" y="174155"/>
                </a:lnTo>
                <a:cubicBezTo>
                  <a:pt x="395871" y="174155"/>
                  <a:pt x="406115" y="173423"/>
                  <a:pt x="414896" y="171959"/>
                </a:cubicBezTo>
                <a:lnTo>
                  <a:pt x="414896" y="136836"/>
                </a:lnTo>
                <a:cubicBezTo>
                  <a:pt x="406115" y="136836"/>
                  <a:pt x="393675" y="136836"/>
                  <a:pt x="377577" y="136836"/>
                </a:cubicBezTo>
                <a:close/>
                <a:moveTo>
                  <a:pt x="417091" y="68784"/>
                </a:moveTo>
                <a:lnTo>
                  <a:pt x="289769" y="73175"/>
                </a:lnTo>
                <a:lnTo>
                  <a:pt x="289769" y="112689"/>
                </a:lnTo>
                <a:lnTo>
                  <a:pt x="370991" y="108298"/>
                </a:lnTo>
                <a:cubicBezTo>
                  <a:pt x="375382" y="108298"/>
                  <a:pt x="381968" y="107566"/>
                  <a:pt x="390748" y="106103"/>
                </a:cubicBezTo>
                <a:cubicBezTo>
                  <a:pt x="398066" y="106103"/>
                  <a:pt x="403188" y="106103"/>
                  <a:pt x="406115" y="106103"/>
                </a:cubicBezTo>
                <a:cubicBezTo>
                  <a:pt x="409042" y="110493"/>
                  <a:pt x="412701" y="114884"/>
                  <a:pt x="417091" y="119274"/>
                </a:cubicBezTo>
                <a:close/>
                <a:moveTo>
                  <a:pt x="423677" y="11709"/>
                </a:moveTo>
                <a:cubicBezTo>
                  <a:pt x="425140" y="10245"/>
                  <a:pt x="428067" y="10977"/>
                  <a:pt x="432457" y="13904"/>
                </a:cubicBezTo>
                <a:cubicBezTo>
                  <a:pt x="439775" y="19758"/>
                  <a:pt x="451483" y="28539"/>
                  <a:pt x="467581" y="40247"/>
                </a:cubicBezTo>
                <a:cubicBezTo>
                  <a:pt x="480752" y="47564"/>
                  <a:pt x="488801" y="52686"/>
                  <a:pt x="491728" y="55613"/>
                </a:cubicBezTo>
                <a:cubicBezTo>
                  <a:pt x="497582" y="60003"/>
                  <a:pt x="500509" y="63662"/>
                  <a:pt x="500509" y="66589"/>
                </a:cubicBezTo>
                <a:cubicBezTo>
                  <a:pt x="500509" y="69516"/>
                  <a:pt x="497582" y="71711"/>
                  <a:pt x="491728" y="73175"/>
                </a:cubicBezTo>
                <a:cubicBezTo>
                  <a:pt x="482947" y="76102"/>
                  <a:pt x="479289" y="81956"/>
                  <a:pt x="480752" y="90736"/>
                </a:cubicBezTo>
                <a:cubicBezTo>
                  <a:pt x="479289" y="106835"/>
                  <a:pt x="478557" y="141226"/>
                  <a:pt x="478557" y="193912"/>
                </a:cubicBezTo>
                <a:cubicBezTo>
                  <a:pt x="478557" y="198302"/>
                  <a:pt x="477825" y="201229"/>
                  <a:pt x="476362" y="202692"/>
                </a:cubicBezTo>
                <a:cubicBezTo>
                  <a:pt x="467581" y="207083"/>
                  <a:pt x="450019" y="212937"/>
                  <a:pt x="423677" y="220254"/>
                </a:cubicBezTo>
                <a:cubicBezTo>
                  <a:pt x="416359" y="221718"/>
                  <a:pt x="413432" y="219522"/>
                  <a:pt x="414896" y="213668"/>
                </a:cubicBezTo>
                <a:lnTo>
                  <a:pt x="414896" y="202692"/>
                </a:lnTo>
                <a:cubicBezTo>
                  <a:pt x="407578" y="202692"/>
                  <a:pt x="399529" y="202692"/>
                  <a:pt x="390748" y="202692"/>
                </a:cubicBezTo>
                <a:lnTo>
                  <a:pt x="289769" y="207083"/>
                </a:lnTo>
                <a:cubicBezTo>
                  <a:pt x="289769" y="212937"/>
                  <a:pt x="288305" y="216595"/>
                  <a:pt x="285378" y="218059"/>
                </a:cubicBezTo>
                <a:cubicBezTo>
                  <a:pt x="266353" y="225376"/>
                  <a:pt x="248791" y="230498"/>
                  <a:pt x="232693" y="233425"/>
                </a:cubicBezTo>
                <a:cubicBezTo>
                  <a:pt x="229766" y="234889"/>
                  <a:pt x="227571" y="234889"/>
                  <a:pt x="226107" y="233425"/>
                </a:cubicBezTo>
                <a:cubicBezTo>
                  <a:pt x="226107" y="233425"/>
                  <a:pt x="226107" y="231962"/>
                  <a:pt x="226107" y="229035"/>
                </a:cubicBezTo>
                <a:cubicBezTo>
                  <a:pt x="226107" y="218791"/>
                  <a:pt x="226107" y="196839"/>
                  <a:pt x="226107" y="163179"/>
                </a:cubicBezTo>
                <a:cubicBezTo>
                  <a:pt x="227571" y="123665"/>
                  <a:pt x="228302" y="95859"/>
                  <a:pt x="228302" y="79760"/>
                </a:cubicBezTo>
                <a:cubicBezTo>
                  <a:pt x="228302" y="63662"/>
                  <a:pt x="228302" y="47564"/>
                  <a:pt x="228302" y="31466"/>
                </a:cubicBezTo>
                <a:cubicBezTo>
                  <a:pt x="226839" y="27075"/>
                  <a:pt x="226839" y="24148"/>
                  <a:pt x="228302" y="22685"/>
                </a:cubicBezTo>
                <a:cubicBezTo>
                  <a:pt x="229766" y="21221"/>
                  <a:pt x="231961" y="21221"/>
                  <a:pt x="234888" y="22685"/>
                </a:cubicBezTo>
                <a:cubicBezTo>
                  <a:pt x="243669" y="25612"/>
                  <a:pt x="258304" y="31466"/>
                  <a:pt x="278792" y="40247"/>
                </a:cubicBezTo>
                <a:cubicBezTo>
                  <a:pt x="283183" y="41710"/>
                  <a:pt x="286842" y="43173"/>
                  <a:pt x="289769" y="44637"/>
                </a:cubicBezTo>
                <a:lnTo>
                  <a:pt x="406115" y="40247"/>
                </a:lnTo>
                <a:cubicBezTo>
                  <a:pt x="410505" y="40247"/>
                  <a:pt x="414164" y="38051"/>
                  <a:pt x="417091" y="33661"/>
                </a:cubicBezTo>
                <a:cubicBezTo>
                  <a:pt x="420018" y="29270"/>
                  <a:pt x="421481" y="24148"/>
                  <a:pt x="421481" y="18294"/>
                </a:cubicBezTo>
                <a:cubicBezTo>
                  <a:pt x="422945" y="13904"/>
                  <a:pt x="423677" y="11709"/>
                  <a:pt x="423677" y="11709"/>
                </a:cubicBezTo>
                <a:close/>
                <a:moveTo>
                  <a:pt x="83418" y="733"/>
                </a:moveTo>
                <a:cubicBezTo>
                  <a:pt x="84882" y="-731"/>
                  <a:pt x="88540" y="1"/>
                  <a:pt x="94394" y="2928"/>
                </a:cubicBezTo>
                <a:cubicBezTo>
                  <a:pt x="114883" y="8782"/>
                  <a:pt x="132445" y="16099"/>
                  <a:pt x="147080" y="24880"/>
                </a:cubicBezTo>
                <a:cubicBezTo>
                  <a:pt x="151470" y="26343"/>
                  <a:pt x="153665" y="30002"/>
                  <a:pt x="153665" y="35856"/>
                </a:cubicBezTo>
                <a:cubicBezTo>
                  <a:pt x="152202" y="46100"/>
                  <a:pt x="151470" y="65857"/>
                  <a:pt x="151470" y="95127"/>
                </a:cubicBezTo>
                <a:lnTo>
                  <a:pt x="151470" y="123665"/>
                </a:lnTo>
                <a:cubicBezTo>
                  <a:pt x="166105" y="120738"/>
                  <a:pt x="180008" y="118543"/>
                  <a:pt x="193179" y="117079"/>
                </a:cubicBezTo>
                <a:cubicBezTo>
                  <a:pt x="201960" y="127323"/>
                  <a:pt x="210009" y="136104"/>
                  <a:pt x="217326" y="143422"/>
                </a:cubicBezTo>
                <a:cubicBezTo>
                  <a:pt x="218790" y="146349"/>
                  <a:pt x="219522" y="148544"/>
                  <a:pt x="219522" y="150007"/>
                </a:cubicBezTo>
                <a:cubicBezTo>
                  <a:pt x="218058" y="151471"/>
                  <a:pt x="215131" y="152202"/>
                  <a:pt x="210741" y="152202"/>
                </a:cubicBezTo>
                <a:cubicBezTo>
                  <a:pt x="187325" y="152202"/>
                  <a:pt x="168300" y="152934"/>
                  <a:pt x="153665" y="154398"/>
                </a:cubicBezTo>
                <a:lnTo>
                  <a:pt x="151470" y="154398"/>
                </a:lnTo>
                <a:cubicBezTo>
                  <a:pt x="151470" y="179277"/>
                  <a:pt x="151470" y="204888"/>
                  <a:pt x="151470" y="231230"/>
                </a:cubicBezTo>
                <a:lnTo>
                  <a:pt x="206350" y="211473"/>
                </a:lnTo>
                <a:lnTo>
                  <a:pt x="212936" y="222449"/>
                </a:lnTo>
                <a:cubicBezTo>
                  <a:pt x="195374" y="235621"/>
                  <a:pt x="174886" y="250255"/>
                  <a:pt x="151470" y="266354"/>
                </a:cubicBezTo>
                <a:cubicBezTo>
                  <a:pt x="151470" y="279525"/>
                  <a:pt x="151470" y="291965"/>
                  <a:pt x="151470" y="303672"/>
                </a:cubicBezTo>
                <a:cubicBezTo>
                  <a:pt x="150006" y="375383"/>
                  <a:pt x="145616" y="419287"/>
                  <a:pt x="138299" y="435385"/>
                </a:cubicBezTo>
                <a:cubicBezTo>
                  <a:pt x="128054" y="467582"/>
                  <a:pt x="110493" y="496119"/>
                  <a:pt x="85614" y="520999"/>
                </a:cubicBezTo>
                <a:cubicBezTo>
                  <a:pt x="73906" y="531243"/>
                  <a:pt x="65857" y="534902"/>
                  <a:pt x="61466" y="531975"/>
                </a:cubicBezTo>
                <a:cubicBezTo>
                  <a:pt x="57076" y="529048"/>
                  <a:pt x="57076" y="520267"/>
                  <a:pt x="61466" y="505632"/>
                </a:cubicBezTo>
                <a:cubicBezTo>
                  <a:pt x="64393" y="490997"/>
                  <a:pt x="62198" y="480021"/>
                  <a:pt x="54881" y="472704"/>
                </a:cubicBezTo>
                <a:cubicBezTo>
                  <a:pt x="46100" y="460996"/>
                  <a:pt x="29270" y="444898"/>
                  <a:pt x="4391" y="424409"/>
                </a:cubicBezTo>
                <a:lnTo>
                  <a:pt x="13171" y="413433"/>
                </a:lnTo>
                <a:lnTo>
                  <a:pt x="74637" y="435385"/>
                </a:lnTo>
                <a:cubicBezTo>
                  <a:pt x="79028" y="410506"/>
                  <a:pt x="82687" y="370260"/>
                  <a:pt x="85614" y="314648"/>
                </a:cubicBezTo>
                <a:cubicBezTo>
                  <a:pt x="82687" y="316112"/>
                  <a:pt x="78296" y="319039"/>
                  <a:pt x="72442" y="323429"/>
                </a:cubicBezTo>
                <a:cubicBezTo>
                  <a:pt x="63661" y="329283"/>
                  <a:pt x="57076" y="333674"/>
                  <a:pt x="52685" y="336601"/>
                </a:cubicBezTo>
                <a:cubicBezTo>
                  <a:pt x="48295" y="339527"/>
                  <a:pt x="44636" y="339527"/>
                  <a:pt x="41709" y="336601"/>
                </a:cubicBezTo>
                <a:cubicBezTo>
                  <a:pt x="41709" y="338064"/>
                  <a:pt x="40977" y="338064"/>
                  <a:pt x="39514" y="336601"/>
                </a:cubicBezTo>
                <a:cubicBezTo>
                  <a:pt x="38051" y="333674"/>
                  <a:pt x="35124" y="330015"/>
                  <a:pt x="30733" y="325624"/>
                </a:cubicBezTo>
                <a:cubicBezTo>
                  <a:pt x="17562" y="308063"/>
                  <a:pt x="8781" y="293428"/>
                  <a:pt x="4391" y="281720"/>
                </a:cubicBezTo>
                <a:lnTo>
                  <a:pt x="85614" y="253182"/>
                </a:lnTo>
                <a:cubicBezTo>
                  <a:pt x="85614" y="222449"/>
                  <a:pt x="85614" y="190985"/>
                  <a:pt x="85614" y="158788"/>
                </a:cubicBezTo>
                <a:lnTo>
                  <a:pt x="74637" y="158788"/>
                </a:lnTo>
                <a:cubicBezTo>
                  <a:pt x="57076" y="161715"/>
                  <a:pt x="40977" y="163179"/>
                  <a:pt x="26343" y="163179"/>
                </a:cubicBezTo>
                <a:lnTo>
                  <a:pt x="6586" y="132446"/>
                </a:lnTo>
                <a:cubicBezTo>
                  <a:pt x="15367" y="132446"/>
                  <a:pt x="27806" y="131714"/>
                  <a:pt x="43904" y="130250"/>
                </a:cubicBezTo>
                <a:cubicBezTo>
                  <a:pt x="54149" y="130250"/>
                  <a:pt x="61466" y="130250"/>
                  <a:pt x="65857" y="130250"/>
                </a:cubicBezTo>
                <a:lnTo>
                  <a:pt x="85614" y="128055"/>
                </a:lnTo>
                <a:lnTo>
                  <a:pt x="85614" y="95127"/>
                </a:lnTo>
                <a:cubicBezTo>
                  <a:pt x="85614" y="55613"/>
                  <a:pt x="84882" y="27807"/>
                  <a:pt x="83418" y="11709"/>
                </a:cubicBezTo>
                <a:cubicBezTo>
                  <a:pt x="81955" y="5855"/>
                  <a:pt x="81955" y="2196"/>
                  <a:pt x="83418" y="733"/>
                </a:cubicBezTo>
                <a:close/>
              </a:path>
            </a:pathLst>
          </a:custGeom>
          <a:solidFill>
            <a:schemeClr val="bg1"/>
          </a:solidFill>
          <a:ln>
            <a:noFill/>
          </a:ln>
          <a:effectLst>
            <a:outerShdw blurRad="38100" dist="38100" dir="2700000" algn="tl">
              <a:srgbClr val="000000">
                <a:alpha val="43137"/>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4400" dirty="0">
              <a:solidFill>
                <a:schemeClr val="bg1"/>
              </a:solidFill>
              <a:effectLst>
                <a:outerShdw blurRad="38100" dist="38100" dir="2700000" algn="tl">
                  <a:srgbClr val="000000">
                    <a:alpha val="43137"/>
                  </a:srgbClr>
                </a:outerShdw>
              </a:effectLst>
              <a:latin typeface="方正颜宋简体_中" panose="02000000000000000000" pitchFamily="2" charset="-122"/>
              <a:ea typeface="方正颜宋简体_中" panose="02000000000000000000" pitchFamily="2" charset="-122"/>
              <a:cs typeface="方正颜宋简体_中" panose="02000000000000000000" pitchFamily="2" charset="-122"/>
            </a:endParaRPr>
          </a:p>
        </p:txBody>
      </p:sp>
      <p:sp>
        <p:nvSpPr>
          <p:cNvPr id="9" name="文本框 8"/>
          <p:cNvSpPr txBox="1"/>
          <p:nvPr/>
        </p:nvSpPr>
        <p:spPr>
          <a:xfrm>
            <a:off x="4035556" y="1944403"/>
            <a:ext cx="6533560" cy="2372124"/>
          </a:xfrm>
          <a:prstGeom prst="rect">
            <a:avLst/>
          </a:prstGeom>
          <a:noFill/>
        </p:spPr>
        <p:txBody>
          <a:bodyPr wrap="square" rtlCol="0">
            <a:spAutoFit/>
          </a:bodyPr>
          <a:lstStyle/>
          <a:p>
            <a:pPr>
              <a:lnSpc>
                <a:spcPct val="200000"/>
              </a:lnSpc>
            </a:pP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一、人工智能伦理</a:t>
            </a:r>
          </a:p>
          <a:p>
            <a:pPr>
              <a:lnSpc>
                <a:spcPct val="200000"/>
              </a:lnSpc>
            </a:pP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二、人工智能模型安全</a:t>
            </a:r>
          </a:p>
          <a:p>
            <a:pPr>
              <a:lnSpc>
                <a:spcPct val="200000"/>
              </a:lnSpc>
            </a:pP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三、人工智能可解释性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伦理概念起源</a:t>
              </a:r>
              <a:endPar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2614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一、人工智能伦理</a:t>
            </a:r>
            <a:endParaRPr lang="zh-CN" altLang="en-US" sz="1600" dirty="0">
              <a:solidFill>
                <a:srgbClr val="000000"/>
              </a:solidFill>
              <a:latin typeface="Times New Roman" panose="02020603050405020304" pitchFamily="18" charset="0"/>
            </a:endParaRPr>
          </a:p>
        </p:txBody>
      </p:sp>
      <p:sp>
        <p:nvSpPr>
          <p:cNvPr id="24" name="矩形: 圆角 6">
            <a:extLst>
              <a:ext uri="{FF2B5EF4-FFF2-40B4-BE49-F238E27FC236}">
                <a16:creationId xmlns:a16="http://schemas.microsoft.com/office/drawing/2014/main" id="{15B72201-1606-4C88-8F91-839FBCDACE0A}"/>
              </a:ext>
            </a:extLst>
          </p:cNvPr>
          <p:cNvSpPr/>
          <p:nvPr/>
        </p:nvSpPr>
        <p:spPr>
          <a:xfrm>
            <a:off x="372777" y="1781909"/>
            <a:ext cx="10918103" cy="4529795"/>
          </a:xfrm>
          <a:prstGeom prst="roundRect">
            <a:avLst>
              <a:gd name="adj" fmla="val 0"/>
            </a:avLst>
          </a:prstGeom>
          <a:gradFill>
            <a:gsLst>
              <a:gs pos="22000">
                <a:srgbClr val="016773"/>
              </a:gs>
              <a:gs pos="100000">
                <a:srgbClr val="00ABA5"/>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EABA8736-7A3C-423C-AE5A-BDA9E8807C56}"/>
              </a:ext>
            </a:extLst>
          </p:cNvPr>
          <p:cNvSpPr/>
          <p:nvPr/>
        </p:nvSpPr>
        <p:spPr>
          <a:xfrm>
            <a:off x="372777" y="1964353"/>
            <a:ext cx="10815728" cy="4893647"/>
          </a:xfrm>
          <a:prstGeom prst="rect">
            <a:avLst/>
          </a:prstGeom>
        </p:spPr>
        <p:txBody>
          <a:bodyPr wrap="square">
            <a:spAutoFit/>
          </a:bodyPr>
          <a:lstStyle/>
          <a:p>
            <a:pPr marL="285750" indent="-285750" algn="just">
              <a:lnSpc>
                <a:spcPct val="150000"/>
              </a:lnSpc>
              <a:buFont typeface="Wingdings" panose="05000000000000000000" pitchFamily="2" charset="2"/>
              <a:buChar char="l"/>
            </a:pP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伦理</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来源于希腊语的</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道德</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character</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，性格）和拉丁语的</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风俗</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customs</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）这两个单词之间的组合。</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这两个单词结合在一起刻画了人和人之间言行道德与准则，以指导个体之间互动行为。</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伦</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表示各种人际关系、</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理</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则说明人际关系是有条有理。有原则有标准的伦理学就是对道德、道德问题及道德判断所作的哲学思考。伦理学是哲学的一个课题，是对道德、道德问题和道德判断所做的哲学思考。</a:t>
            </a:r>
            <a:endPar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endPar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伦理一词在中国最早见于《礼记</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乐记》中</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乐者，通伦理者也</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在中文语境中，对</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伦</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的诠释主要有三重含义：其一，伦者从</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人</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从</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仑</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，许慎《说文解字》将伦解释为辈，讲伦起码要两人以上，伦即指人与人之间的辈分次第关系，单个人无所谓伦；其二，伦与乐相通，如《礼记</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乐记》曰</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乐者，通伦理者也</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，强调音乐与伦理、美与善的相通性，或者说乐是通伦理的最佳方式，伦理以愉悦与和谐为要；其三，伦表达了</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类</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的内涵，如郑玄在《礼记</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乐记》的注释中写道：伦，犹类也，理之分也，强调伦的本质是对不同类的分辨。可见，</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伦</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在中文中表达了一种关系、一种规则以及一种秩序。</a:t>
            </a:r>
          </a:p>
          <a:p>
            <a:pPr marL="285750" indent="-285750" algn="just">
              <a:buFont typeface="Wingdings" panose="05000000000000000000" pitchFamily="2" charset="2"/>
              <a:buChar char="l"/>
            </a:pPr>
            <a:endPar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endParaRPr lang="en-US" altLang="zh-CN" sz="160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160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6892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科技的双重属性</a:t>
              </a:r>
              <a:endPar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2614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一、人工智能伦理</a:t>
            </a:r>
            <a:endParaRPr lang="zh-CN" altLang="en-US" sz="1600" dirty="0">
              <a:solidFill>
                <a:srgbClr val="000000"/>
              </a:solidFill>
              <a:latin typeface="Times New Roman" panose="02020603050405020304" pitchFamily="18" charset="0"/>
            </a:endParaRPr>
          </a:p>
        </p:txBody>
      </p:sp>
      <p:sp>
        <p:nvSpPr>
          <p:cNvPr id="24" name="矩形: 圆角 6">
            <a:extLst>
              <a:ext uri="{FF2B5EF4-FFF2-40B4-BE49-F238E27FC236}">
                <a16:creationId xmlns:a16="http://schemas.microsoft.com/office/drawing/2014/main" id="{15B72201-1606-4C88-8F91-839FBCDACE0A}"/>
              </a:ext>
            </a:extLst>
          </p:cNvPr>
          <p:cNvSpPr/>
          <p:nvPr/>
        </p:nvSpPr>
        <p:spPr>
          <a:xfrm>
            <a:off x="372778" y="1514201"/>
            <a:ext cx="7580157" cy="4797504"/>
          </a:xfrm>
          <a:prstGeom prst="roundRect">
            <a:avLst>
              <a:gd name="adj" fmla="val 0"/>
            </a:avLst>
          </a:prstGeom>
          <a:gradFill>
            <a:gsLst>
              <a:gs pos="22000">
                <a:srgbClr val="016773"/>
              </a:gs>
              <a:gs pos="100000">
                <a:srgbClr val="00ABA5"/>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EABA8736-7A3C-423C-AE5A-BDA9E8807C56}"/>
              </a:ext>
            </a:extLst>
          </p:cNvPr>
          <p:cNvSpPr/>
          <p:nvPr/>
        </p:nvSpPr>
        <p:spPr>
          <a:xfrm>
            <a:off x="372777" y="1964353"/>
            <a:ext cx="7664565" cy="5016758"/>
          </a:xfrm>
          <a:prstGeom prst="rect">
            <a:avLst/>
          </a:prstGeom>
        </p:spPr>
        <p:txBody>
          <a:bodyPr wrap="square">
            <a:spAutoFit/>
          </a:bodyPr>
          <a:lstStyle/>
          <a:p>
            <a:pPr marL="285750" indent="-285750">
              <a:buFont typeface="Wingdings" panose="05000000000000000000" pitchFamily="2" charset="2"/>
              <a:buChar char="l"/>
            </a:pP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传统的科技发展往往采取一种所谓的</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技术先行或占先行动径路（</a:t>
            </a:r>
            <a:r>
              <a:rPr lang="en-US" altLang="zh-CN" sz="1600" b="1" dirty="0" err="1">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proactionary</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approach</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模式</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，以发展技术为优先原则，体现出一种强大的工具理性，即</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通过缜密的逻辑思维和精细的科学计算来实现效率或效用的最大化</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。这种对技术效用单一维度的追求导致了科技异化现象，技术发展逐渐时而偏离</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善</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的方向，进而引发了一系列伦理风险。为确保科技发展的正当性与合理方向，在科 学的社会建构思潮影响下，科技伦理应运而生。</a:t>
            </a:r>
            <a:endPar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l"/>
            </a:pPr>
            <a:endPar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l"/>
            </a:pP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随着物联网、随着移动终端、互联网、传感器网、车联网、穿戴设备等的流行，计算与感知已经广泛遍布世界，与人类密切相伴。网络不但遍布世界，更史无前例地连接着个体和群体，开始快速反应与聚集他们的意见、需求、创意、知识和能力。世界已从</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物理世界</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人类社会</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二元空间结构（</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Physics world-Human Society</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）演变为</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信息空间</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物理世界</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人类社会</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三元空间结构</a:t>
            </a:r>
            <a:r>
              <a:rPr lang="en-US" altLang="zh-CN" sz="1600"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CPH</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Cyber space- Physics world- Human Society</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CPH</a:t>
            </a:r>
            <a:r>
              <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三元空间中，带来的伦理学讨论不再只是人与人之间的关系，也不是人与自然界既定事实之间的关系，而是人类与自己所发明一种产品在社会中所构成的关联，科技呈现双重属性特点，在推动科技发展过程中需要既考虑其技术属性、又考虑其社会属性，形成人机共融所形成社会形态应遵守道德准则和法律法规。</a:t>
            </a:r>
          </a:p>
          <a:p>
            <a:pPr marL="285750" indent="-285750" algn="just">
              <a:buFont typeface="Wingdings" panose="05000000000000000000" pitchFamily="2" charset="2"/>
              <a:buChar char="l"/>
            </a:pPr>
            <a:endPar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endPar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160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FC347781-56BD-4F25-84EE-20190A425825}"/>
              </a:ext>
            </a:extLst>
          </p:cNvPr>
          <p:cNvPicPr/>
          <p:nvPr/>
        </p:nvPicPr>
        <p:blipFill>
          <a:blip r:embed="rId3"/>
          <a:stretch>
            <a:fillRect/>
          </a:stretch>
        </p:blipFill>
        <p:spPr>
          <a:xfrm>
            <a:off x="8243668" y="2833443"/>
            <a:ext cx="3760763" cy="2624822"/>
          </a:xfrm>
          <a:prstGeom prst="rect">
            <a:avLst/>
          </a:prstGeom>
        </p:spPr>
      </p:pic>
    </p:spTree>
    <p:extLst>
      <p:ext uri="{BB962C8B-B14F-4D97-AF65-F5344CB8AC3E}">
        <p14:creationId xmlns:p14="http://schemas.microsoft.com/office/powerpoint/2010/main" val="75378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科林格里奇困境与普遍智能</a:t>
              </a:r>
              <a:endPar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2614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一、人工智能伦理</a:t>
            </a:r>
            <a:endParaRPr lang="zh-CN" altLang="en-US" sz="1600" dirty="0">
              <a:solidFill>
                <a:srgbClr val="000000"/>
              </a:solidFill>
              <a:latin typeface="Times New Roman" panose="02020603050405020304" pitchFamily="18" charset="0"/>
            </a:endParaRPr>
          </a:p>
        </p:txBody>
      </p:sp>
      <p:sp>
        <p:nvSpPr>
          <p:cNvPr id="24" name="矩形: 圆角 6">
            <a:extLst>
              <a:ext uri="{FF2B5EF4-FFF2-40B4-BE49-F238E27FC236}">
                <a16:creationId xmlns:a16="http://schemas.microsoft.com/office/drawing/2014/main" id="{15B72201-1606-4C88-8F91-839FBCDACE0A}"/>
              </a:ext>
            </a:extLst>
          </p:cNvPr>
          <p:cNvSpPr/>
          <p:nvPr/>
        </p:nvSpPr>
        <p:spPr>
          <a:xfrm>
            <a:off x="372778" y="1514201"/>
            <a:ext cx="10623468" cy="4797504"/>
          </a:xfrm>
          <a:prstGeom prst="roundRect">
            <a:avLst>
              <a:gd name="adj" fmla="val 0"/>
            </a:avLst>
          </a:prstGeom>
          <a:gradFill>
            <a:gsLst>
              <a:gs pos="22000">
                <a:srgbClr val="016773"/>
              </a:gs>
              <a:gs pos="100000">
                <a:srgbClr val="00ABA5"/>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1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EABA8736-7A3C-423C-AE5A-BDA9E8807C56}"/>
              </a:ext>
            </a:extLst>
          </p:cNvPr>
          <p:cNvSpPr/>
          <p:nvPr/>
        </p:nvSpPr>
        <p:spPr>
          <a:xfrm>
            <a:off x="372778" y="1544135"/>
            <a:ext cx="10623468" cy="5232202"/>
          </a:xfrm>
          <a:prstGeom prst="rect">
            <a:avLst/>
          </a:prstGeom>
        </p:spPr>
        <p:txBody>
          <a:bodyPr wrap="square">
            <a:spAutoFit/>
          </a:bodyPr>
          <a:lstStyle/>
          <a:p>
            <a:pPr marL="285750" indent="-285750">
              <a:lnSpc>
                <a:spcPct val="150000"/>
              </a:lnSpc>
              <a:buFont typeface="Wingdings" panose="05000000000000000000" pitchFamily="2" charset="2"/>
              <a:buChar char="l"/>
            </a:pPr>
            <a:endPar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英国技术哲学家大卫</a:t>
            </a:r>
            <a:r>
              <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科林格里奇（</a:t>
            </a:r>
            <a:r>
              <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David </a:t>
            </a:r>
            <a:r>
              <a:rPr lang="en-US" altLang="zh-CN" dirty="0" err="1">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Collingridge</a:t>
            </a: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1980 </a:t>
            </a: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年出版的《技术的社会控制（</a:t>
            </a:r>
            <a:r>
              <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The Social Control of Technology</a:t>
            </a: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）》一书的</a:t>
            </a:r>
            <a:r>
              <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前言</a:t>
            </a:r>
            <a:r>
              <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中写道：我们不能在一种技术的生命早期阶段就预言到它的社会后果。然而，当我们发现其不好的后果之时，技术通常已经成为整个经济与社会结构的一部分，以至于对它的控制变得极端困难。这就是控制的困境。当容易进行改变时，对它的需要无法得以预见；当改变的需要变得清楚明了之时，改变已经变得昂贵、困难而且颇费时日。这就是对新技术进行控制的困境，也被称为</a:t>
            </a:r>
            <a:r>
              <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科林格里奇困境（</a:t>
            </a:r>
            <a:r>
              <a:rPr lang="en-US" altLang="zh-CN" b="1" dirty="0" err="1">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Collingridge’s</a:t>
            </a:r>
            <a:r>
              <a:rPr lang="en-US" altLang="zh-CN"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Dilemma</a:t>
            </a:r>
            <a:r>
              <a:rPr lang="zh-CN" altLang="zh-CN"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FFFFCC"/>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lnSpc>
                <a:spcPct val="150000"/>
              </a:lnSpc>
              <a:buFont typeface="Wingdings" panose="05000000000000000000" pitchFamily="2" charset="2"/>
              <a:buChar char="l"/>
            </a:pPr>
            <a:endPar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马克思在第二次工业革命之开端曾指出，机器体系不同于一般工具，是</a:t>
            </a:r>
            <a:r>
              <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人手创造出来的人脑器官</a:t>
            </a:r>
            <a:r>
              <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，既是一种异己的强大的机体，也受控于全社会所共同积累和分享的</a:t>
            </a:r>
            <a:r>
              <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普遍智能</a:t>
            </a:r>
            <a:r>
              <a:rPr lang="en-US"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p>
          <a:p>
            <a:pPr marL="285750" indent="-285750">
              <a:buFont typeface="Wingdings" panose="05000000000000000000" pitchFamily="2" charset="2"/>
              <a:buChar char="l"/>
            </a:pPr>
            <a:endParaRPr lang="zh-CN"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lgn="just">
              <a:buFont typeface="Wingdings" panose="05000000000000000000" pitchFamily="2" charset="2"/>
              <a:buChar char="l"/>
            </a:pPr>
            <a:endPar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endParaRPr lang="en-US" altLang="zh-CN" sz="16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1600"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1886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对抗攻击</a:t>
              </a:r>
              <a:endPar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p:sp>
        <p:nvSpPr>
          <p:cNvPr id="11" name="内容占位符 4">
            <a:extLst>
              <a:ext uri="{FF2B5EF4-FFF2-40B4-BE49-F238E27FC236}">
                <a16:creationId xmlns:a16="http://schemas.microsoft.com/office/drawing/2014/main" id="{02546595-3FEA-4AD7-ACB8-EDAE4D16B1E7}"/>
              </a:ext>
            </a:extLst>
          </p:cNvPr>
          <p:cNvSpPr txBox="1">
            <a:spLocks/>
          </p:cNvSpPr>
          <p:nvPr/>
        </p:nvSpPr>
        <p:spPr>
          <a:xfrm>
            <a:off x="852472" y="1380812"/>
            <a:ext cx="10804956" cy="19869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16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lgn="ctr">
              <a:lnSpc>
                <a:spcPct val="150000"/>
              </a:lnSpc>
              <a:buNone/>
            </a:pPr>
            <a:r>
              <a:rPr lang="zh-CN" altLang="zh-CN" sz="1600" dirty="0">
                <a:latin typeface="Times New Roman" panose="02020603050405020304" pitchFamily="18" charset="0"/>
                <a:ea typeface="华文楷体" panose="02010600040101010101" pitchFamily="2" charset="-122"/>
                <a:cs typeface="Times New Roman" panose="02020603050405020304" pitchFamily="18" charset="0"/>
              </a:rPr>
              <a:t>在输入识别样本中人为故意添加若干人类无法察觉的细微干扰信息，导致模型以高置信度给出错误识别结果，这一攻击人工智能模型的行为被称为对抗攻击（</a:t>
            </a:r>
            <a:r>
              <a:rPr lang="en-US" altLang="zh-CN" sz="1600" dirty="0">
                <a:latin typeface="Times New Roman" panose="02020603050405020304" pitchFamily="18" charset="0"/>
                <a:ea typeface="华文楷体" panose="02010600040101010101" pitchFamily="2" charset="-122"/>
                <a:cs typeface="Times New Roman" panose="02020603050405020304" pitchFamily="18" charset="0"/>
              </a:rPr>
              <a:t>adversarial attack</a:t>
            </a:r>
            <a:r>
              <a:rPr lang="zh-CN" altLang="zh-CN" sz="1600" dirty="0">
                <a:latin typeface="Times New Roman" panose="02020603050405020304" pitchFamily="18" charset="0"/>
                <a:ea typeface="华文楷体" panose="02010600040101010101" pitchFamily="2" charset="-122"/>
                <a:cs typeface="Times New Roman" panose="02020603050405020304" pitchFamily="18" charset="0"/>
              </a:rPr>
              <a:t>）。</a:t>
            </a:r>
          </a:p>
          <a:p>
            <a:pPr marL="0" indent="0" algn="ctr">
              <a:buFont typeface="Arial" panose="020B0604020202020204" pitchFamily="34" charset="0"/>
              <a:buNone/>
            </a:pP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18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D4119B25-9D18-4B45-912B-5F603EE975FF}"/>
              </a:ext>
            </a:extLst>
          </p:cNvPr>
          <p:cNvSpPr/>
          <p:nvPr/>
        </p:nvSpPr>
        <p:spPr>
          <a:xfrm>
            <a:off x="422031" y="2716675"/>
            <a:ext cx="11427655" cy="3412729"/>
          </a:xfrm>
          <a:prstGeom prst="rect">
            <a:avLst/>
          </a:prstGeom>
        </p:spPr>
        <p:txBody>
          <a:bodyPr wrap="square">
            <a:spAutoFit/>
          </a:bodyPr>
          <a:lstStyle/>
          <a:p>
            <a:pPr marL="285750" indent="-285750">
              <a:lnSpc>
                <a:spcPct val="150000"/>
              </a:lnSpc>
              <a:spcAft>
                <a:spcPts val="0"/>
              </a:spcAft>
              <a:buFont typeface="Wingdings" panose="05000000000000000000" pitchFamily="2" charset="2"/>
              <a:buChar char="l"/>
            </a:pP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在对视觉信息处理的卷积神经网络中，一组高层神经元随机线性组合所表达语义信息与单个高层神经元表达语义信息没有区别。也即是说，一个神经元刻画的语义解释性与一组神经元线性组合刻画的语义解释性相差不多；对抗样本是存在且可迁移的（</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transferability</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也就是说，在输入图像中对每个像素添加肉眼不可感知非随机扰动，可使得神经网络无法输出正确预测结果，这一被扰动后图像称为对抗样本。基于任一网络模型生成的对抗样本对于其他网络模型而言仍具有对抗攻击性，即对抗样本可迁移性。</a:t>
            </a:r>
            <a:endPar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人工智能模型中的攻击除了上述提到的对抗攻击，还包括数据投毒（</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data poisoning</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）和后门攻击（</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backdoor attack</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等典型攻击方法。不同的攻击方法在深度学习的不同阶段进行攻击：对抗样本仅影响深度模型部署后的推理阶段；数据投毒是在数据收集或准备阶段进行攻击的；后门攻击可以在深度学习的数据收集、模型训练、模型部署等任何阶段都可能进行攻击。</a:t>
            </a:r>
          </a:p>
          <a:p>
            <a:pPr indent="266700" algn="just">
              <a:lnSpc>
                <a:spcPct val="150000"/>
              </a:lnSpc>
              <a:spcAft>
                <a:spcPts val="0"/>
              </a:spcAft>
            </a:pPr>
            <a:endParaRPr lang="zh-CN" altLang="zh-CN" dirty="0">
              <a:solidFill>
                <a:srgbClr val="000000"/>
              </a:solidFill>
              <a:latin typeface="Times New Roman" panose="02020603050405020304" pitchFamily="18" charset="0"/>
              <a:ea typeface="楷体_GB2312"/>
              <a:cs typeface="Times New Roman" panose="02020603050405020304" pitchFamily="18" charset="0"/>
            </a:endParaRPr>
          </a:p>
        </p:txBody>
      </p:sp>
    </p:spTree>
    <p:extLst>
      <p:ext uri="{BB962C8B-B14F-4D97-AF65-F5344CB8AC3E}">
        <p14:creationId xmlns:p14="http://schemas.microsoft.com/office/powerpoint/2010/main" val="194216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人工智能模型安全：攻击方法</a:t>
              </a:r>
              <a:endPar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236510"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二、人工智能模型安全</a:t>
            </a:r>
            <a:endParaRPr lang="zh-CN" altLang="en-US" sz="1600" dirty="0">
              <a:solidFill>
                <a:srgbClr val="000000"/>
              </a:solidFill>
              <a:latin typeface="Times New Roman" panose="02020603050405020304" pitchFamily="18" charset="0"/>
            </a:endParaRPr>
          </a:p>
        </p:txBody>
      </p:sp>
      <p:pic>
        <p:nvPicPr>
          <p:cNvPr id="2" name="图片 1">
            <a:extLst>
              <a:ext uri="{FF2B5EF4-FFF2-40B4-BE49-F238E27FC236}">
                <a16:creationId xmlns:a16="http://schemas.microsoft.com/office/drawing/2014/main" id="{E6F0AE63-96CA-4253-8BA0-96CEE80D0011}"/>
              </a:ext>
            </a:extLst>
          </p:cNvPr>
          <p:cNvPicPr>
            <a:picLocks noChangeAspect="1"/>
          </p:cNvPicPr>
          <p:nvPr/>
        </p:nvPicPr>
        <p:blipFill>
          <a:blip r:embed="rId3"/>
          <a:stretch>
            <a:fillRect/>
          </a:stretch>
        </p:blipFill>
        <p:spPr>
          <a:xfrm>
            <a:off x="1555704" y="1898221"/>
            <a:ext cx="9590597" cy="2645643"/>
          </a:xfrm>
          <a:prstGeom prst="rect">
            <a:avLst/>
          </a:prstGeom>
        </p:spPr>
      </p:pic>
      <p:sp>
        <p:nvSpPr>
          <p:cNvPr id="7" name="矩形 6">
            <a:extLst>
              <a:ext uri="{FF2B5EF4-FFF2-40B4-BE49-F238E27FC236}">
                <a16:creationId xmlns:a16="http://schemas.microsoft.com/office/drawing/2014/main" id="{11473E1D-C7D8-4AF7-878A-F44F1FCF97D3}"/>
              </a:ext>
            </a:extLst>
          </p:cNvPr>
          <p:cNvSpPr/>
          <p:nvPr/>
        </p:nvSpPr>
        <p:spPr>
          <a:xfrm>
            <a:off x="670560" y="4769448"/>
            <a:ext cx="10808677" cy="1701748"/>
          </a:xfrm>
          <a:prstGeom prst="rect">
            <a:avLst/>
          </a:prstGeom>
        </p:spPr>
        <p:txBody>
          <a:bodyPr wrap="square">
            <a:spAutoFit/>
          </a:bodyPr>
          <a:lstStyle/>
          <a:p>
            <a:pPr indent="266700" algn="just">
              <a:lnSpc>
                <a:spcPct val="150000"/>
              </a:lnSpc>
              <a:spcAft>
                <a:spcPts val="0"/>
              </a:spcAft>
            </a:pP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8.1</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展示了对抗样本工作的示意图，假设已训练好的模型在被攻击前可以将图像识别为正确类别</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8.1(a))</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，为了攻击该模型，攻击者可以通过对抗攻击算法生成对抗样本</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8.1(b))</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，这些对抗样本仅仅是在原图上添加了微小的噪声，因此不易被人眼观测到，当模型接收到这些对抗图像后就会输出错误的分类结果</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8.1(c))</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9587151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10162</TotalTime>
  <Words>5480</Words>
  <Application>Microsoft Office PowerPoint</Application>
  <PresentationFormat>宽屏</PresentationFormat>
  <Paragraphs>199</Paragraphs>
  <Slides>27</Slides>
  <Notes>27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27</vt:i4>
      </vt:variant>
    </vt:vector>
  </HeadingPairs>
  <TitlesOfParts>
    <vt:vector size="45" baseType="lpstr">
      <vt:lpstr>等线</vt:lpstr>
      <vt:lpstr>方正美黑简体</vt:lpstr>
      <vt:lpstr>方正颜宋简体_大</vt:lpstr>
      <vt:lpstr>方正颜宋简体_中</vt:lpstr>
      <vt:lpstr>华文楷体</vt:lpstr>
      <vt:lpstr>华文中宋</vt:lpstr>
      <vt:lpstr>楷体</vt:lpstr>
      <vt:lpstr>楷体_GB2312</vt:lpstr>
      <vt:lpstr>宋体</vt:lpstr>
      <vt:lpstr>微软雅黑</vt:lpstr>
      <vt:lpstr>Arial</vt:lpstr>
      <vt:lpstr>Bauhaus 93</vt:lpstr>
      <vt:lpstr>Calibri</vt:lpstr>
      <vt:lpstr>Cambria Math</vt:lpstr>
      <vt:lpstr>Segoe UI Black</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ThinkPad</cp:lastModifiedBy>
  <cp:revision>1041</cp:revision>
  <dcterms:created xsi:type="dcterms:W3CDTF">2023-07-27T09:00:19Z</dcterms:created>
  <dcterms:modified xsi:type="dcterms:W3CDTF">2023-10-02T04:53:36Z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99C1EA3A909EDAC79730C264AE7BE5BF_42</vt:lpwstr>
  </property>
  <property fmtid="{D5CDD505-2E9C-101B-9397-08002B2CF9AE}" pid="3" name="KSOProductBuildVer">
    <vt:lpwstr>2052-5.4.0.7910</vt:lpwstr>
  </property>
</Properties>
</file>