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17" r:id="rId2"/>
    <p:sldId id="40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409" r:id="rId11"/>
    <p:sldId id="264" r:id="rId12"/>
    <p:sldId id="267" r:id="rId13"/>
    <p:sldId id="266" r:id="rId14"/>
    <p:sldId id="265" r:id="rId15"/>
    <p:sldId id="268" r:id="rId16"/>
    <p:sldId id="269" r:id="rId17"/>
    <p:sldId id="270" r:id="rId18"/>
    <p:sldId id="271" r:id="rId19"/>
    <p:sldId id="272" r:id="rId20"/>
    <p:sldId id="275" r:id="rId21"/>
    <p:sldId id="274" r:id="rId22"/>
    <p:sldId id="273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1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17"/>
            <p14:sldId id="408"/>
          </p14:sldIdLst>
        </p14:section>
        <p14:section name="无标题节" id="{39C29494-E0B0-114E-AF7D-E6DC11B8830E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409"/>
            <p14:sldId id="264"/>
            <p14:sldId id="267"/>
            <p14:sldId id="266"/>
            <p14:sldId id="265"/>
            <p14:sldId id="268"/>
            <p14:sldId id="269"/>
            <p14:sldId id="270"/>
            <p14:sldId id="271"/>
            <p14:sldId id="272"/>
            <p14:sldId id="275"/>
            <p14:sldId id="274"/>
            <p14:sldId id="273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1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2"/>
    <p:restoredTop sz="91120"/>
  </p:normalViewPr>
  <p:slideViewPr>
    <p:cSldViewPr snapToGrid="0" snapToObjects="1">
      <p:cViewPr varScale="1">
        <p:scale>
          <a:sx n="198" d="100"/>
          <a:sy n="198" d="100"/>
        </p:scale>
        <p:origin x="200" y="200"/>
      </p:cViewPr>
      <p:guideLst/>
    </p:cSldViewPr>
  </p:slideViewPr>
  <p:outlineViewPr>
    <p:cViewPr>
      <p:scale>
        <a:sx n="33" d="100"/>
        <a:sy n="33" d="100"/>
      </p:scale>
      <p:origin x="0" y="-67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C2433-2E79-42CD-2AEF-09FF8A87F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29A11-BAA7-7C51-39EA-A239F77B9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EE9E-279B-92E3-8F71-E62FDEE97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E1E6E-E5BF-1156-2776-333B5230C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8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32DAA-E91B-4E64-A167-ADD60F3477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8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77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8900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6137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62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88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235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786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131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604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11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153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520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333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532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006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855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453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823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060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053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10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078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588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416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818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531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336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6021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1429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1640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后面一页删除了，因为是完全在</a:t>
            </a:r>
            <a:r>
              <a:rPr kumimoji="1" lang="en-US" altLang="zh-CN" dirty="0"/>
              <a:t>OOP</a:t>
            </a:r>
            <a:r>
              <a:rPr kumimoji="1" lang="zh-CN" altLang="en-US" dirty="0"/>
              <a:t>课程中讲过的内容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8272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83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03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15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71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77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150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49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0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1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2024/6/12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2024/6/12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A289F2B-57F2-FA94-C314-00CFB2892153}"/>
              </a:ext>
            </a:extLst>
          </p:cNvPr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3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陈明帅</a:t>
              </a:r>
              <a:endParaRPr kumimoji="0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6350" algn="ctr">
                <a:lnSpc>
                  <a:spcPct val="100000"/>
                </a:lnSpc>
                <a:spcBef>
                  <a:spcPts val="965"/>
                </a:spcBef>
              </a:pPr>
              <a:r>
                <a:rPr lang="en-US" altLang="zh-CN" sz="2000" b="1" spc="-10" dirty="0" err="1">
                  <a:solidFill>
                    <a:schemeClr val="tx1"/>
                  </a:solidFill>
                  <a:uFill>
                    <a:solidFill>
                      <a:srgbClr val="0000FF"/>
                    </a:solidFill>
                  </a:uFill>
                  <a:latin typeface="Times New Roman"/>
                  <a:cs typeface="Times New Roman"/>
                </a:rPr>
                <a:t>m.chen@zju.edu.cn</a:t>
              </a:r>
              <a:endParaRPr lang="en-US" altLang="zh-CN" sz="2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marL="6350" marR="76200" algn="ctr">
                <a:lnSpc>
                  <a:spcPct val="100000"/>
                </a:lnSpc>
                <a:spcBef>
                  <a:spcPts val="120"/>
                </a:spcBef>
              </a:pPr>
              <a:r>
                <a:rPr lang="zh-CN" altLang="en-US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浙江大学 </a:t>
              </a:r>
              <a:r>
                <a:rPr lang="en-US" altLang="zh-CN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·</a:t>
              </a:r>
              <a:r>
                <a:rPr lang="zh-CN" altLang="en-US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 </a:t>
              </a:r>
              <a:r>
                <a:rPr lang="zh-CN" altLang="en-US" sz="2000" b="1" spc="-1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计算机科学与技术学院</a:t>
              </a:r>
              <a:endParaRPr kumimoji="0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5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编译原理</a:t>
              </a:r>
              <a:endParaRPr kumimoji="0" lang="en-US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026" name="Picture 2" descr="Algorithmic trading - Energy Risk">
              <a:extLst>
                <a:ext uri="{FF2B5EF4-FFF2-40B4-BE49-F238E27FC236}">
                  <a16:creationId xmlns:a16="http://schemas.microsoft.com/office/drawing/2014/main" id="{8E1349D5-B664-23F6-443A-05B7443CB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399C612-9316-EBA3-611E-177803F9311D}"/>
              </a:ext>
            </a:extLst>
          </p:cNvPr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6F477-9CCC-D093-3896-7200CD53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E859D4-9D5D-ADC1-AD69-B18731B4E295}"/>
              </a:ext>
            </a:extLst>
          </p:cNvPr>
          <p:cNvSpPr txBox="1"/>
          <p:nvPr/>
        </p:nvSpPr>
        <p:spPr>
          <a:xfrm>
            <a:off x="361244" y="1028343"/>
            <a:ext cx="844973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start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	</a:t>
            </a:r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Truck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55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passengers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latin typeface="Menlo" panose="020B0609030804020204" pitchFamily="49" charset="0"/>
              </a:rPr>
              <a:t>...</a:t>
            </a:r>
            <a:endParaRPr lang="en" altLang="zh-CN" b="0" dirty="0"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EDE954-25CC-5C55-56C7-A3576EB2DD00}"/>
              </a:ext>
            </a:extLst>
          </p:cNvPr>
          <p:cNvSpPr txBox="1"/>
          <p:nvPr/>
        </p:nvSpPr>
        <p:spPr>
          <a:xfrm>
            <a:off x="6682373" y="2569150"/>
            <a:ext cx="2308485" cy="11079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What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scope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entry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await</a:t>
            </a:r>
            <a:r>
              <a:rPr kumimoji="1" lang="en-US" altLang="zh-CN" sz="2200" dirty="0"/>
              <a:t>?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7939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B3F50-2DD3-7FC0-4247-5160BF62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FC6187-6919-C39E-28EE-79B8CDB0BAA4}"/>
              </a:ext>
            </a:extLst>
          </p:cNvPr>
          <p:cNvSpPr txBox="1"/>
          <p:nvPr/>
        </p:nvSpPr>
        <p:spPr>
          <a:xfrm>
            <a:off x="361244" y="1017677"/>
            <a:ext cx="84497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endParaRPr lang="en-US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latin typeface="Menlo" panose="020B0609030804020204" pitchFamily="49" charset="0"/>
              </a:rPr>
              <a:t>   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-US" altLang="zh-CN" dirty="0">
                <a:latin typeface="Menlo" panose="020B0609030804020204" pitchFamily="49" charset="0"/>
              </a:rPr>
              <a:t>	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passengers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US" altLang="zh-CN" b="0" dirty="0"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Truck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Car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: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</a:t>
            </a:r>
            <a:endParaRPr lang="en" altLang="zh-CN" b="0" dirty="0"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passengers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</a:t>
            </a:r>
            <a:r>
              <a:rPr lang="en" altLang="zh-CN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await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6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A1BDC-1466-6A9A-FB1C-A3BDB7AD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50F15-926C-45F5-F165-84CD03CD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/>
          <a:lstStyle/>
          <a:p>
            <a:r>
              <a:rPr kumimoji="1" lang="en-US" altLang="zh-CN" dirty="0" err="1">
                <a:solidFill>
                  <a:srgbClr val="0070C0"/>
                </a:solidFill>
              </a:rPr>
              <a:t>v.position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v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Vehicle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position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(record)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to.</a:t>
            </a:r>
          </a:p>
          <a:p>
            <a:r>
              <a:rPr kumimoji="1" lang="en-US" altLang="zh-CN" dirty="0"/>
              <a:t>How?</a:t>
            </a:r>
          </a:p>
          <a:p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i="1" dirty="0"/>
              <a:t>class</a:t>
            </a:r>
            <a:r>
              <a:rPr kumimoji="1" lang="zh-CN" altLang="en-US" b="1" i="1" dirty="0"/>
              <a:t> </a:t>
            </a:r>
            <a:r>
              <a:rPr kumimoji="1" lang="en-US" altLang="zh-CN" b="1" i="1" dirty="0"/>
              <a:t>descriptor</a:t>
            </a:r>
            <a:r>
              <a:rPr kumimoji="1" lang="zh-CN" altLang="en-US" b="1" i="1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Vehicle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</a:t>
            </a:r>
          </a:p>
          <a:p>
            <a:pPr lvl="1"/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position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v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Car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Truck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position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be?</a:t>
            </a:r>
          </a:p>
        </p:txBody>
      </p:sp>
    </p:spTree>
    <p:extLst>
      <p:ext uri="{BB962C8B-B14F-4D97-AF65-F5344CB8AC3E}">
        <p14:creationId xmlns:p14="http://schemas.microsoft.com/office/powerpoint/2010/main" val="35696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2620-E042-508A-847C-99C024AB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86BEF-2989-114F-E82B-10A1868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  <a:p>
            <a:r>
              <a:rPr kumimoji="1" lang="en-US" altLang="zh-CN" b="1" dirty="0"/>
              <a:t>Single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Inheritance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Data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Fields</a:t>
            </a:r>
          </a:p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DDC78-11EF-A37A-8B65-069D3196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72139-F902-07EE-C246-FD767000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Single-inheritance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languages:</a:t>
            </a:r>
          </a:p>
          <a:p>
            <a:pPr lvl="1"/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single-inheritance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fields?</a:t>
            </a:r>
          </a:p>
        </p:txBody>
      </p:sp>
    </p:spTree>
    <p:extLst>
      <p:ext uri="{BB962C8B-B14F-4D97-AF65-F5344CB8AC3E}">
        <p14:creationId xmlns:p14="http://schemas.microsoft.com/office/powerpoint/2010/main" val="10479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5C7F8-E4A0-D79A-3E5F-D3589D0C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Fields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59494-F6CD-3CE6-6651-844BEFAC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Prefixing</a:t>
            </a:r>
          </a:p>
          <a:p>
            <a:pPr lvl="1"/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laid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records.</a:t>
            </a:r>
          </a:p>
          <a:p>
            <a:pPr lvl="1"/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afterward.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FA39EE-7388-5C0C-F33B-F307B681FCBF}"/>
              </a:ext>
            </a:extLst>
          </p:cNvPr>
          <p:cNvSpPr txBox="1"/>
          <p:nvPr/>
        </p:nvSpPr>
        <p:spPr>
          <a:xfrm>
            <a:off x="1540822" y="3046972"/>
            <a:ext cx="6308851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dirty="0"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1BB2F6-71FE-216C-486A-5D9C4BDA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22" y="5219700"/>
            <a:ext cx="1079500" cy="1041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06B8C3-3136-0910-CCDD-21C0A8425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610" y="4832350"/>
            <a:ext cx="1016000" cy="1816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4FA723-89CE-E61C-21B0-6E0E51842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898" y="5035550"/>
            <a:ext cx="1016000" cy="1409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F0A79D-495F-3266-E72E-4927205FA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325" y="4622800"/>
            <a:ext cx="1003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8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D52C2-A57F-3601-C8A8-EB3B7029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F9C11-3E79-5C6C-B00A-26E22422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function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resides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particular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9C6782-4E24-9F17-789D-8615791657BD}"/>
              </a:ext>
            </a:extLst>
          </p:cNvPr>
          <p:cNvSpPr/>
          <p:nvPr/>
        </p:nvSpPr>
        <p:spPr>
          <a:xfrm>
            <a:off x="7899817" y="2681018"/>
            <a:ext cx="644577" cy="31779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94FEC7-E8E6-DF73-7486-BE1B13752BB0}"/>
              </a:ext>
            </a:extLst>
          </p:cNvPr>
          <p:cNvSpPr/>
          <p:nvPr/>
        </p:nvSpPr>
        <p:spPr>
          <a:xfrm>
            <a:off x="7899817" y="3880232"/>
            <a:ext cx="644577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716835-94AF-5FBD-4451-94B2CA725EE6}"/>
              </a:ext>
            </a:extLst>
          </p:cNvPr>
          <p:cNvSpPr txBox="1"/>
          <p:nvPr/>
        </p:nvSpPr>
        <p:spPr>
          <a:xfrm>
            <a:off x="6445770" y="3680177"/>
            <a:ext cx="1888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 err="1">
                <a:solidFill>
                  <a:srgbClr val="0070C0"/>
                </a:solidFill>
              </a:rPr>
              <a:t>Truck_move</a:t>
            </a:r>
            <a:endParaRPr kumimoji="1" lang="zh-CN" altLang="en-US" sz="2000" b="1" i="1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EC902C-90DA-0B90-B436-E332C713BEA6}"/>
              </a:ext>
            </a:extLst>
          </p:cNvPr>
          <p:cNvSpPr txBox="1"/>
          <p:nvPr/>
        </p:nvSpPr>
        <p:spPr>
          <a:xfrm>
            <a:off x="7120328" y="6044827"/>
            <a:ext cx="201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i="1" dirty="0"/>
              <a:t>Instruction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Space</a:t>
            </a:r>
            <a:endParaRPr kumimoji="1" lang="zh-CN" altLang="en-US" sz="2000" b="1" i="1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8DB7718-B2AD-72B3-AABC-19002E32CD38}"/>
              </a:ext>
            </a:extLst>
          </p:cNvPr>
          <p:cNvSpPr txBox="1">
            <a:spLocks/>
          </p:cNvSpPr>
          <p:nvPr/>
        </p:nvSpPr>
        <p:spPr>
          <a:xfrm>
            <a:off x="333025" y="2681018"/>
            <a:ext cx="5902882" cy="349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Truck_move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machine-code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Truck_move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pointer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to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its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parent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class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a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list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method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instances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1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91C1D-2592-2EF6-2150-5C499F7C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DA2C2-E5C6-0981-3D4C-F2FCB805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static</a:t>
            </a:r>
            <a:r>
              <a:rPr kumimoji="1" lang="en-US" altLang="zh-CN" dirty="0"/>
              <a:t> (cannot be overridden by subclasses, determined at compile time).</a:t>
            </a:r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c.f</a:t>
            </a:r>
            <a:r>
              <a:rPr kumimoji="1" lang="en-US" altLang="zh-CN" dirty="0">
                <a:solidFill>
                  <a:srgbClr val="0070C0"/>
                </a:solidFill>
              </a:rPr>
              <a:t>()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compiler: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finds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</a:p>
          <a:p>
            <a:pPr lvl="1"/>
            <a:r>
              <a:rPr kumimoji="1" lang="en-US" altLang="zh-CN" dirty="0"/>
              <a:t>searches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found</a:t>
            </a:r>
          </a:p>
          <a:p>
            <a:pPr lvl="1"/>
            <a:r>
              <a:rPr kumimoji="1" lang="en-US" altLang="zh-CN" dirty="0"/>
              <a:t>searches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</a:p>
          <a:p>
            <a:pPr lvl="1"/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ancestor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static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method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A_f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D7B006-BA17-8049-AF7D-8E11D65FE0D6}"/>
              </a:ext>
            </a:extLst>
          </p:cNvPr>
          <p:cNvSpPr txBox="1"/>
          <p:nvPr/>
        </p:nvSpPr>
        <p:spPr>
          <a:xfrm>
            <a:off x="4943510" y="5384305"/>
            <a:ext cx="10643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c.f</a:t>
            </a:r>
            <a:r>
              <a:rPr kumimoji="1"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1" lang="zh-CN" altLang="en-US" sz="2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1BA77C-3974-9C57-0AB2-A9703B03EFD6}"/>
              </a:ext>
            </a:extLst>
          </p:cNvPr>
          <p:cNvSpPr txBox="1"/>
          <p:nvPr/>
        </p:nvSpPr>
        <p:spPr>
          <a:xfrm>
            <a:off x="7746674" y="5384305"/>
            <a:ext cx="10643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A_f</a:t>
            </a:r>
            <a:endParaRPr kumimoji="1" lang="zh-CN" altLang="en-US" sz="2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4FE119D6-753C-1437-86D9-DB486DB24522}"/>
              </a:ext>
            </a:extLst>
          </p:cNvPr>
          <p:cNvSpPr/>
          <p:nvPr/>
        </p:nvSpPr>
        <p:spPr>
          <a:xfrm>
            <a:off x="6487498" y="5507415"/>
            <a:ext cx="779490" cy="246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D1E9B5-2A0F-B155-7BF0-E375051C4E8C}"/>
              </a:ext>
            </a:extLst>
          </p:cNvPr>
          <p:cNvSpPr txBox="1"/>
          <p:nvPr/>
        </p:nvSpPr>
        <p:spPr>
          <a:xfrm>
            <a:off x="957075" y="4668857"/>
            <a:ext cx="3505206" cy="2031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static method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()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</p:txBody>
      </p:sp>
    </p:spTree>
    <p:extLst>
      <p:ext uri="{BB962C8B-B14F-4D97-AF65-F5344CB8AC3E}">
        <p14:creationId xmlns:p14="http://schemas.microsoft.com/office/powerpoint/2010/main" val="374915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6AF7-25BD-D91B-43DB-97E32EFE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CB868-CA39-F3D9-2BE6-D6FF2E56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method?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overridden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.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>
                <a:solidFill>
                  <a:srgbClr val="0070C0"/>
                </a:solidFill>
              </a:rPr>
              <a:t>D_f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called)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>
                <a:solidFill>
                  <a:srgbClr val="0070C0"/>
                </a:solidFill>
              </a:rPr>
              <a:t>A_f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called)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problem?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A3C359-2D11-53C7-3AAA-56E291F3E418}"/>
              </a:ext>
            </a:extLst>
          </p:cNvPr>
          <p:cNvSpPr txBox="1"/>
          <p:nvPr/>
        </p:nvSpPr>
        <p:spPr>
          <a:xfrm>
            <a:off x="2833506" y="3588015"/>
            <a:ext cx="3505206" cy="286232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()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()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7A9A03-E4D4-21F9-2C8D-3FFE205D1B48}"/>
              </a:ext>
            </a:extLst>
          </p:cNvPr>
          <p:cNvSpPr txBox="1"/>
          <p:nvPr/>
        </p:nvSpPr>
        <p:spPr>
          <a:xfrm>
            <a:off x="7232331" y="4772954"/>
            <a:ext cx="10643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c.f</a:t>
            </a:r>
            <a:r>
              <a:rPr kumimoji="1"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1" lang="zh-CN" altLang="en-US" sz="2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9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13916-2C9E-D8C1-2003-6556B2DD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D9376-D528-57A6-0F36-70EB71F9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contain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vector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(method table) with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method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instance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</a:t>
            </a:r>
            <a:r>
              <a:rPr kumimoji="1" lang="en-US" altLang="zh-CN" dirty="0" err="1">
                <a:solidFill>
                  <a:srgbClr val="0070C0"/>
                </a:solidFill>
              </a:rPr>
              <a:t>nonstatic</a:t>
            </a:r>
            <a:r>
              <a:rPr kumimoji="1" lang="en-US" altLang="zh-CN" dirty="0">
                <a:solidFill>
                  <a:srgbClr val="0070C0"/>
                </a:solidFill>
              </a:rPr>
              <a:t>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method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name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arrangement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16FCFD-86DB-30E3-7CF8-EDCA3A7337FA}"/>
              </a:ext>
            </a:extLst>
          </p:cNvPr>
          <p:cNvSpPr txBox="1"/>
          <p:nvPr/>
        </p:nvSpPr>
        <p:spPr>
          <a:xfrm>
            <a:off x="93913" y="3739453"/>
            <a:ext cx="3505206" cy="286232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FD9FB6-39C8-D7C8-54EC-22F9BA8B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594" y="3870607"/>
            <a:ext cx="1032771" cy="19883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223234-8924-A0D6-424D-B4BE56182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476" y="3868639"/>
            <a:ext cx="975068" cy="23083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E9EAC38-F1FA-D4E9-EA71-80C295EA4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009" y="3913609"/>
            <a:ext cx="1015663" cy="23083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4DCFD4C-F6B5-E579-CCF0-DA07A4D86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137" y="3898641"/>
            <a:ext cx="2197423" cy="230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13D821-1DCD-3A7F-F5CF-C2AC1DE04DCF}"/>
              </a:ext>
            </a:extLst>
          </p:cNvPr>
          <p:cNvGrpSpPr/>
          <p:nvPr/>
        </p:nvGrpSpPr>
        <p:grpSpPr>
          <a:xfrm>
            <a:off x="3812671" y="1315322"/>
            <a:ext cx="1512000" cy="654393"/>
            <a:chOff x="3831472" y="983123"/>
            <a:chExt cx="1512000" cy="654393"/>
          </a:xfrm>
        </p:grpSpPr>
        <p:sp>
          <p:nvSpPr>
            <p:cNvPr id="7" name="圆角矩形 95">
              <a:extLst>
                <a:ext uri="{FF2B5EF4-FFF2-40B4-BE49-F238E27FC236}">
                  <a16:creationId xmlns:a16="http://schemas.microsoft.com/office/drawing/2014/main" id="{B2566D76-319D-D988-BD82-934AA67F8B53}"/>
                </a:ext>
              </a:extLst>
            </p:cNvPr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4572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Introduction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4ED9C2-E94B-A006-A6A8-5361D88B122E}"/>
                </a:ext>
              </a:extLst>
            </p:cNvPr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1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850112A-4A98-7EDC-C1AF-3F66FABAFDFD}"/>
              </a:ext>
            </a:extLst>
          </p:cNvPr>
          <p:cNvGrpSpPr/>
          <p:nvPr/>
        </p:nvGrpSpPr>
        <p:grpSpPr>
          <a:xfrm>
            <a:off x="263550" y="2343374"/>
            <a:ext cx="8610243" cy="3828826"/>
            <a:chOff x="263550" y="2343374"/>
            <a:chExt cx="8610243" cy="382882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DDF288A-B960-8C33-6CD0-B70D7B3FDDF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50658" y="2474070"/>
              <a:ext cx="8242685" cy="3548017"/>
              <a:chOff x="566592" y="2324036"/>
              <a:chExt cx="8242684" cy="354801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4226955-76AA-873A-DDC1-34DA9A4699BD}"/>
                  </a:ext>
                </a:extLst>
              </p:cNvPr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7" name="圆角矩形 140">
                  <a:extLst>
                    <a:ext uri="{FF2B5EF4-FFF2-40B4-BE49-F238E27FC236}">
                      <a16:creationId xmlns:a16="http://schemas.microsoft.com/office/drawing/2014/main" id="{2FFC634A-7097-3FD7-3FC4-B88E8DAF4900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Lexical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6BD34EB-FF26-75A2-E41A-996472D7CC15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2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DED1269-5CE4-5D98-A29D-C03634E46974}"/>
                  </a:ext>
                </a:extLst>
              </p:cNvPr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5" name="圆角矩形 138">
                  <a:extLst>
                    <a:ext uri="{FF2B5EF4-FFF2-40B4-BE49-F238E27FC236}">
                      <a16:creationId xmlns:a16="http://schemas.microsoft.com/office/drawing/2014/main" id="{55DED93F-740E-75CE-AD64-30F75AA366EC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Parsing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9D319FF-1960-F65E-7299-8052D366DDE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93E43640-B2E0-D6F7-93F3-378C84E40449}"/>
                  </a:ext>
                </a:extLst>
              </p:cNvPr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3" name="圆角矩形 136">
                  <a:extLst>
                    <a:ext uri="{FF2B5EF4-FFF2-40B4-BE49-F238E27FC236}">
                      <a16:creationId xmlns:a16="http://schemas.microsoft.com/office/drawing/2014/main" id="{9C37A9D4-DDF9-A7B0-2B72-81FF90C709F7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D68C9F-32E5-54F3-269F-ABF831DFD53D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81A8397-B0F8-6C29-D76B-EAED55C3C341}"/>
                  </a:ext>
                </a:extLst>
              </p:cNvPr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1" name="圆角矩形 134">
                  <a:extLst>
                    <a:ext uri="{FF2B5EF4-FFF2-40B4-BE49-F238E27FC236}">
                      <a16:creationId xmlns:a16="http://schemas.microsoft.com/office/drawing/2014/main" id="{9365B8E4-6C2A-334B-939C-3A20C1EE81AA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3FD50E2-C477-E3F6-B0CF-69445CBAFA50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E8E957C-5049-75A2-A3BB-FBD3C61FB4B0}"/>
                  </a:ext>
                </a:extLst>
              </p:cNvPr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49" name="圆角矩形 132">
                  <a:extLst>
                    <a:ext uri="{FF2B5EF4-FFF2-40B4-BE49-F238E27FC236}">
                      <a16:creationId xmlns:a16="http://schemas.microsoft.com/office/drawing/2014/main" id="{9E23B102-C74C-0DD5-8663-3D42DEA033F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53679B2-7BCD-062E-A9A5-BE4AC2F21D5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45376A0-BC87-3700-FA0E-9B4328E13557}"/>
                  </a:ext>
                </a:extLst>
              </p:cNvPr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47" name="圆角矩形 130">
                  <a:extLst>
                    <a:ext uri="{FF2B5EF4-FFF2-40B4-BE49-F238E27FC236}">
                      <a16:creationId xmlns:a16="http://schemas.microsoft.com/office/drawing/2014/main" id="{9CFDBB5B-175C-3CAB-74EB-B8D7F85F3B2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20D71E7D-AC98-70F7-A616-BCE93C7D548E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659469B-87B9-1E2F-8FE7-21F6AD1CD77E}"/>
                  </a:ext>
                </a:extLst>
              </p:cNvPr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45" name="圆角矩形 128">
                  <a:extLst>
                    <a:ext uri="{FF2B5EF4-FFF2-40B4-BE49-F238E27FC236}">
                      <a16:creationId xmlns:a16="http://schemas.microsoft.com/office/drawing/2014/main" id="{5068E44D-1B34-91DA-99AD-797F2C13DB03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9ACBEB7-974D-80B2-93DE-FB1ADE806C7A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CE51EC3-F159-DAD6-3058-5244FDE4AA99}"/>
                  </a:ext>
                </a:extLst>
              </p:cNvPr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43" name="圆角矩形 126">
                  <a:extLst>
                    <a:ext uri="{FF2B5EF4-FFF2-40B4-BE49-F238E27FC236}">
                      <a16:creationId xmlns:a16="http://schemas.microsoft.com/office/drawing/2014/main" id="{B7D57C01-C544-3B21-11FF-B1B70F791F14}"/>
                    </a:ext>
                  </a:extLst>
                </p:cNvPr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C05B4760-F5C5-37D9-DED7-CA999B9A22B9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86D5FF9-570E-91F4-2EF5-B6AA0FC8DD04}"/>
                  </a:ext>
                </a:extLst>
              </p:cNvPr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41" name="圆角矩形 124">
                  <a:extLst>
                    <a:ext uri="{FF2B5EF4-FFF2-40B4-BE49-F238E27FC236}">
                      <a16:creationId xmlns:a16="http://schemas.microsoft.com/office/drawing/2014/main" id="{5BDFF2CA-02A6-DE9F-87B2-A2057F0BFE11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3CF8D49-2117-AFD8-858C-79B3AE02CB87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0477E2E-E24A-B5AF-D480-4F2836B6F037}"/>
                  </a:ext>
                </a:extLst>
              </p:cNvPr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39" name="圆角矩形 122">
                  <a:extLst>
                    <a:ext uri="{FF2B5EF4-FFF2-40B4-BE49-F238E27FC236}">
                      <a16:creationId xmlns:a16="http://schemas.microsoft.com/office/drawing/2014/main" id="{445ECF46-BA32-D85E-236A-7BD5579C975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498B575-0094-7C9C-DB62-C9FE3E7DE6A2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2B891B09-4019-A1D9-4220-874CDE89FE4B}"/>
                  </a:ext>
                </a:extLst>
              </p:cNvPr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37" name="圆角矩形 120">
                  <a:extLst>
                    <a:ext uri="{FF2B5EF4-FFF2-40B4-BE49-F238E27FC236}">
                      <a16:creationId xmlns:a16="http://schemas.microsoft.com/office/drawing/2014/main" id="{08DF22D1-6227-6DFF-4BFF-7E385DE7BBBC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FECDA80-30FE-8D79-8B7C-FD5CEBDBA5EE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4CC468F-9930-263C-163B-35DF2655FF47}"/>
                  </a:ext>
                </a:extLst>
              </p:cNvPr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35" name="圆角矩形 118">
                  <a:extLst>
                    <a:ext uri="{FF2B5EF4-FFF2-40B4-BE49-F238E27FC236}">
                      <a16:creationId xmlns:a16="http://schemas.microsoft.com/office/drawing/2014/main" id="{076F69E1-6963-BFDA-3D1C-ACF979D694E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CB0E042-44A9-7C07-18F7-2417BE8C1C8A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27" name="直线箭头连接符 110">
                <a:extLst>
                  <a:ext uri="{FF2B5EF4-FFF2-40B4-BE49-F238E27FC236}">
                    <a16:creationId xmlns:a16="http://schemas.microsoft.com/office/drawing/2014/main" id="{7154F69E-F07D-A328-ABAA-A8B47F4B996D}"/>
                  </a:ext>
                </a:extLst>
              </p:cNvPr>
              <p:cNvCxnSpPr>
                <a:stCxn id="57" idx="3"/>
                <a:endCxn id="55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111">
                <a:extLst>
                  <a:ext uri="{FF2B5EF4-FFF2-40B4-BE49-F238E27FC236}">
                    <a16:creationId xmlns:a16="http://schemas.microsoft.com/office/drawing/2014/main" id="{B6D467ED-47F7-01E4-E0FE-D3A5A34DD017}"/>
                  </a:ext>
                </a:extLst>
              </p:cNvPr>
              <p:cNvCxnSpPr>
                <a:cxnSpLocks/>
                <a:stCxn id="55" idx="3"/>
                <a:endCxn id="53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112">
                <a:extLst>
                  <a:ext uri="{FF2B5EF4-FFF2-40B4-BE49-F238E27FC236}">
                    <a16:creationId xmlns:a16="http://schemas.microsoft.com/office/drawing/2014/main" id="{605D860A-CCE6-11C5-78AA-B2216A90913D}"/>
                  </a:ext>
                </a:extLst>
              </p:cNvPr>
              <p:cNvCxnSpPr>
                <a:cxnSpLocks/>
                <a:stCxn id="53" idx="3"/>
                <a:endCxn id="51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3">
                <a:extLst>
                  <a:ext uri="{FF2B5EF4-FFF2-40B4-BE49-F238E27FC236}">
                    <a16:creationId xmlns:a16="http://schemas.microsoft.com/office/drawing/2014/main" id="{2BFD3A69-932C-4949-487A-0C380DC824C3}"/>
                  </a:ext>
                </a:extLst>
              </p:cNvPr>
              <p:cNvCxnSpPr>
                <a:cxnSpLocks/>
                <a:stCxn id="51" idx="2"/>
                <a:endCxn id="47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4">
                <a:extLst>
                  <a:ext uri="{FF2B5EF4-FFF2-40B4-BE49-F238E27FC236}">
                    <a16:creationId xmlns:a16="http://schemas.microsoft.com/office/drawing/2014/main" id="{CFBE861A-1615-607A-8C3A-F38CB999A855}"/>
                  </a:ext>
                </a:extLst>
              </p:cNvPr>
              <p:cNvCxnSpPr>
                <a:cxnSpLocks/>
                <a:stCxn id="47" idx="1"/>
                <a:endCxn id="45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115">
                <a:extLst>
                  <a:ext uri="{FF2B5EF4-FFF2-40B4-BE49-F238E27FC236}">
                    <a16:creationId xmlns:a16="http://schemas.microsoft.com/office/drawing/2014/main" id="{6C2D0E23-C7D4-8B45-F44E-D092CDF3C127}"/>
                  </a:ext>
                </a:extLst>
              </p:cNvPr>
              <p:cNvCxnSpPr>
                <a:cxnSpLocks/>
                <a:stCxn id="41" idx="3"/>
                <a:endCxn id="39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116">
                <a:extLst>
                  <a:ext uri="{FF2B5EF4-FFF2-40B4-BE49-F238E27FC236}">
                    <a16:creationId xmlns:a16="http://schemas.microsoft.com/office/drawing/2014/main" id="{0982D50D-4CEB-C211-088E-72C6F097BCB1}"/>
                  </a:ext>
                </a:extLst>
              </p:cNvPr>
              <p:cNvCxnSpPr>
                <a:cxnSpLocks/>
                <a:stCxn id="49" idx="2"/>
                <a:endCxn id="47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117">
                <a:extLst>
                  <a:ext uri="{FF2B5EF4-FFF2-40B4-BE49-F238E27FC236}">
                    <a16:creationId xmlns:a16="http://schemas.microsoft.com/office/drawing/2014/main" id="{09C0A335-4F4B-842D-D51B-C66E8492879F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3BDEF4E-F197-D2C2-BAFC-B50F5FE1702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3" y="-572274"/>
              <a:ext cx="2772292" cy="8603588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2" name="矩形 27">
              <a:extLst>
                <a:ext uri="{FF2B5EF4-FFF2-40B4-BE49-F238E27FC236}">
                  <a16:creationId xmlns:a16="http://schemas.microsoft.com/office/drawing/2014/main" id="{09EE47CF-D7F3-E29B-1D7A-100AACDB440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9" y="1390228"/>
              <a:ext cx="936379" cy="8603588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1FFE53-0DC7-6822-A3B0-854A3B4F875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263550" y="4751151"/>
              <a:ext cx="4572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542CB18-C22D-A036-1C96-808C5CE2A7D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63550" y="5802868"/>
              <a:ext cx="4572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圆角矩形 120">
            <a:extLst>
              <a:ext uri="{FF2B5EF4-FFF2-40B4-BE49-F238E27FC236}">
                <a16:creationId xmlns:a16="http://schemas.microsoft.com/office/drawing/2014/main" id="{B9837D53-9B88-C37F-3149-B29AD4B91CF1}"/>
              </a:ext>
            </a:extLst>
          </p:cNvPr>
          <p:cNvSpPr/>
          <p:nvPr/>
        </p:nvSpPr>
        <p:spPr>
          <a:xfrm>
            <a:off x="6505495" y="5520094"/>
            <a:ext cx="1512000" cy="50405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Obj.-Ori. </a:t>
            </a:r>
            <a:r>
              <a:rPr kumimoji="1" lang="en-US" altLang="zh-CN" b="1" dirty="0">
                <a:solidFill>
                  <a:srgbClr val="C00000"/>
                </a:solidFill>
                <a:latin typeface="Calibri"/>
                <a:ea typeface="等线" panose="02010600030101010101" pitchFamily="2" charset="-122"/>
              </a:rPr>
              <a:t>Languages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3A57B6-1EDD-FE47-686B-8E62698F1E62}"/>
              </a:ext>
            </a:extLst>
          </p:cNvPr>
          <p:cNvSpPr/>
          <p:nvPr/>
        </p:nvSpPr>
        <p:spPr>
          <a:xfrm>
            <a:off x="6590534" y="5369757"/>
            <a:ext cx="310836" cy="28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14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49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67609-36B7-EC4A-1EEE-9EEDCED7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CD7A7-787C-ABC3-97C7-03871F1D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c.f</a:t>
            </a:r>
            <a:r>
              <a:rPr kumimoji="1" lang="en-US" altLang="zh-CN" dirty="0">
                <a:solidFill>
                  <a:srgbClr val="0070C0"/>
                </a:solidFill>
              </a:rPr>
              <a:t>()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instructions:</a:t>
            </a:r>
          </a:p>
          <a:p>
            <a:pPr marL="914400" lvl="1" indent="-457200">
              <a:buAutoNum type="arabicPeriod"/>
            </a:pPr>
            <a:r>
              <a:rPr kumimoji="1" lang="en" altLang="zh-CN" dirty="0"/>
              <a:t>Fetch the class descriptor </a:t>
            </a:r>
            <a:r>
              <a:rPr kumimoji="1" lang="en" altLang="zh-CN" dirty="0">
                <a:solidFill>
                  <a:srgbClr val="0070C0"/>
                </a:solidFill>
              </a:rPr>
              <a:t>d</a:t>
            </a:r>
            <a:r>
              <a:rPr kumimoji="1" lang="en" altLang="zh-CN" dirty="0"/>
              <a:t> at offset 0 from object </a:t>
            </a:r>
            <a:r>
              <a:rPr kumimoji="1" lang="en" altLang="zh-CN" dirty="0">
                <a:solidFill>
                  <a:srgbClr val="0070C0"/>
                </a:solidFill>
              </a:rPr>
              <a:t>c</a:t>
            </a:r>
            <a:r>
              <a:rPr kumimoji="1" lang="en" altLang="zh-CN" dirty="0"/>
              <a:t>.</a:t>
            </a:r>
          </a:p>
          <a:p>
            <a:pPr marL="914400" lvl="1" indent="-457200">
              <a:buAutoNum type="arabicPeriod"/>
            </a:pPr>
            <a:r>
              <a:rPr kumimoji="1" lang="en" altLang="zh-CN" dirty="0"/>
              <a:t>Fetch the method-instance pointer </a:t>
            </a:r>
            <a:r>
              <a:rPr kumimoji="1" lang="en" altLang="zh-CN" dirty="0">
                <a:solidFill>
                  <a:srgbClr val="0070C0"/>
                </a:solidFill>
              </a:rPr>
              <a:t>p</a:t>
            </a:r>
            <a:r>
              <a:rPr kumimoji="1" lang="en" altLang="zh-CN" dirty="0"/>
              <a:t> from the (constant) </a:t>
            </a:r>
            <a:r>
              <a:rPr kumimoji="1" lang="en" altLang="zh-CN" dirty="0">
                <a:solidFill>
                  <a:srgbClr val="0070C0"/>
                </a:solidFill>
              </a:rPr>
              <a:t>f</a:t>
            </a:r>
            <a:r>
              <a:rPr kumimoji="1" lang="en" altLang="zh-CN" dirty="0"/>
              <a:t> offset of </a:t>
            </a:r>
            <a:r>
              <a:rPr kumimoji="1" lang="en" altLang="zh-CN" dirty="0">
                <a:solidFill>
                  <a:srgbClr val="0070C0"/>
                </a:solidFill>
              </a:rPr>
              <a:t>d</a:t>
            </a:r>
            <a:r>
              <a:rPr kumimoji="1" lang="en" altLang="zh-CN" dirty="0"/>
              <a:t>.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Jumps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</a:t>
            </a:r>
            <a:r>
              <a:rPr kumimoji="1" lang="en-US" altLang="zh-CN" dirty="0"/>
              <a:t>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598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2620-E042-508A-847C-99C024AB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86BEF-2989-114F-E82B-10A1868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</a:p>
          <a:p>
            <a:r>
              <a:rPr kumimoji="1" lang="en-US" altLang="zh-CN" b="1" dirty="0"/>
              <a:t>Multiple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Inheritance</a:t>
            </a:r>
          </a:p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8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D8A19-68AF-0898-C71F-07406AF1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32310-BDA4-AE70-8F3C-AE80A7A85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offsets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difficult.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problem?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43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51EA9-6794-DD5D-BF6B-70393007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250C5-3FA9-ECE8-4A32-371AB337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analyze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(using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graph-coloring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algorithm),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some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offset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field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name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that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can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used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every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record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containing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field.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8F4922-DDE6-A90F-E74E-FAE5BD91C61E}"/>
              </a:ext>
            </a:extLst>
          </p:cNvPr>
          <p:cNvSpPr txBox="1"/>
          <p:nvPr/>
        </p:nvSpPr>
        <p:spPr>
          <a:xfrm>
            <a:off x="1289117" y="2547401"/>
            <a:ext cx="6593983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472D6A-C42B-D2EB-99E3-685D4576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52" y="4166194"/>
            <a:ext cx="927100" cy="952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DA9C58-D321-1DE8-CD98-F3E95B0DD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659" y="4168251"/>
            <a:ext cx="914400" cy="1739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FBE281-DD47-5370-17B3-AED94A793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364" y="4166194"/>
            <a:ext cx="901700" cy="215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D3BD2B-CF22-9839-F6D2-03DB97E2B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360" y="4166194"/>
            <a:ext cx="939800" cy="25781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6FAC0D-50C6-DB6E-26E1-5699527ECAF6}"/>
              </a:ext>
            </a:extLst>
          </p:cNvPr>
          <p:cNvSpPr txBox="1"/>
          <p:nvPr/>
        </p:nvSpPr>
        <p:spPr>
          <a:xfrm>
            <a:off x="4918946" y="4417526"/>
            <a:ext cx="3744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Graph-coloring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rgbClr val="0070C0"/>
                </a:solidFill>
              </a:rPr>
              <a:t>node</a:t>
            </a:r>
            <a:r>
              <a:rPr kumimoji="1" lang="en-US" altLang="zh-CN" sz="2200" dirty="0"/>
              <a:t>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distinct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field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rgbClr val="0070C0"/>
                </a:solidFill>
              </a:rPr>
              <a:t>edge</a:t>
            </a:r>
            <a:r>
              <a:rPr kumimoji="1" lang="en-US" altLang="zh-CN" sz="2200" dirty="0"/>
              <a:t>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two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fields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coexist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rgbClr val="0070C0"/>
                </a:solidFill>
              </a:rPr>
              <a:t>colors</a:t>
            </a:r>
            <a:r>
              <a:rPr kumimoji="1" lang="en-US" altLang="zh-CN" sz="2200" dirty="0"/>
              <a:t>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offsets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(0,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1,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2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4092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5E810-E77D-791B-6BD4-077C3A43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1493E-2DDA-2DF5-8B79-F20826C8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leaves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empty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slots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middle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objects.</a:t>
            </a:r>
          </a:p>
          <a:p>
            <a:r>
              <a:rPr kumimoji="1" lang="en-US" altLang="zh-CN" dirty="0"/>
              <a:t>Solution: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A01261-523D-0D93-AB8F-3021CB373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1" y="2707289"/>
            <a:ext cx="3911600" cy="40607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86EA6E-342C-13F6-2A29-AC9B0AB050F5}"/>
              </a:ext>
            </a:extLst>
          </p:cNvPr>
          <p:cNvSpPr txBox="1"/>
          <p:nvPr/>
        </p:nvSpPr>
        <p:spPr>
          <a:xfrm>
            <a:off x="6304208" y="5736396"/>
            <a:ext cx="1770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b="1" dirty="0"/>
              <a:t>class descriptors 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FB9B3F-2B5C-90BA-EB5C-028E058D0EE7}"/>
              </a:ext>
            </a:extLst>
          </p:cNvPr>
          <p:cNvSpPr txBox="1"/>
          <p:nvPr/>
        </p:nvSpPr>
        <p:spPr>
          <a:xfrm>
            <a:off x="6304208" y="2862261"/>
            <a:ext cx="1688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b="1" dirty="0"/>
              <a:t>objects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851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25B26-4FBC-27E6-A12A-8DD3EA76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F4704-B841-BFFE-E2F5-EEF5DCD3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In this scheme, class descriptors have empty slots, but the objects do not</a:t>
            </a:r>
            <a:r>
              <a:rPr kumimoji="1" lang="en-US" altLang="zh-CN" dirty="0"/>
              <a:t>.</a:t>
            </a:r>
            <a:endParaRPr kumimoji="1" lang="en" altLang="zh-CN" dirty="0"/>
          </a:p>
          <a:p>
            <a:pPr lvl="1"/>
            <a:r>
              <a:rPr kumimoji="1" lang="en" altLang="zh-CN" dirty="0"/>
              <a:t>Acceptable</a:t>
            </a:r>
            <a:r>
              <a:rPr kumimoji="1" lang="en-US" altLang="zh-CN" dirty="0"/>
              <a:t>:</a:t>
            </a:r>
            <a:r>
              <a:rPr kumimoji="1" lang="en" altLang="zh-CN" dirty="0"/>
              <a:t> </a:t>
            </a:r>
            <a:r>
              <a:rPr kumimoji="1" lang="en-US" altLang="zh-CN" dirty="0"/>
              <a:t>#objects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#class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descriptors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store)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one: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Fetch the descriptor-pointer from the object.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Fetch the ﬁeld-offset value from the descriptor.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Fetch (or store) the data at the appropriate offset </a:t>
            </a:r>
          </a:p>
          <a:p>
            <a:pPr marL="457200" lvl="1" indent="0">
              <a:buNone/>
            </a:pPr>
            <a:r>
              <a:rPr kumimoji="1" lang="en-US" altLang="zh-CN" dirty="0"/>
              <a:t>       in the object.</a:t>
            </a:r>
          </a:p>
          <a:p>
            <a:pPr lvl="1"/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2293507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C581B-7D59-A349-D2E9-D9336817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 Method Lookup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4B74F-8F59-8FEB-6AD1-48E30DC0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to find method instances in a language with multiple inheritance?</a:t>
            </a:r>
          </a:p>
          <a:p>
            <a:r>
              <a:rPr kumimoji="1" lang="en" altLang="zh-CN" dirty="0"/>
              <a:t>The global graph-coloring approach works well:</a:t>
            </a:r>
          </a:p>
          <a:p>
            <a:pPr lvl="1"/>
            <a:r>
              <a:rPr kumimoji="1" lang="en" altLang="zh-CN" dirty="0"/>
              <a:t>The method names can be mixed with the ﬁeld names to form nodes of a large interference graph.</a:t>
            </a:r>
          </a:p>
          <a:p>
            <a:pPr lvl="1"/>
            <a:r>
              <a:rPr kumimoji="1" lang="en" altLang="zh-CN" dirty="0"/>
              <a:t>Descriptor entries for ﬁelds give </a:t>
            </a:r>
            <a:r>
              <a:rPr kumimoji="1" lang="en" altLang="zh-CN" dirty="0">
                <a:solidFill>
                  <a:srgbClr val="0070C0"/>
                </a:solidFill>
              </a:rPr>
              <a:t>locations within the objects</a:t>
            </a:r>
          </a:p>
          <a:p>
            <a:pPr lvl="1"/>
            <a:r>
              <a:rPr kumimoji="1" lang="en" altLang="zh-CN" dirty="0"/>
              <a:t>Descriptor entries for methods give </a:t>
            </a:r>
            <a:r>
              <a:rPr kumimoji="1" lang="en" altLang="zh-CN" dirty="0">
                <a:solidFill>
                  <a:srgbClr val="0070C0"/>
                </a:solidFill>
              </a:rPr>
              <a:t>machine-code addresses of method instances.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3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FFF4-FA55-247F-C378-E4E42879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Coloring - 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B8A45-973F-34A7-4CD5-9795977D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Problems with dynamic linking:</a:t>
            </a:r>
          </a:p>
          <a:p>
            <a:r>
              <a:rPr kumimoji="1" lang="en-US" altLang="zh-CN" dirty="0"/>
              <a:t>The global coloring can be done only at </a:t>
            </a:r>
            <a:r>
              <a:rPr kumimoji="1" lang="en-US" altLang="zh-CN" dirty="0">
                <a:solidFill>
                  <a:srgbClr val="0070C0"/>
                </a:solidFill>
              </a:rPr>
              <a:t>link-time</a:t>
            </a:r>
            <a:r>
              <a:rPr kumimoji="1" lang="en-US" altLang="zh-CN" dirty="0"/>
              <a:t>.</a:t>
            </a:r>
          </a:p>
          <a:p>
            <a:r>
              <a:rPr kumimoji="1" lang="en" altLang="zh-CN" dirty="0"/>
              <a:t>However, many object-oriented systems have the capability to load new classes into a running system.</a:t>
            </a:r>
          </a:p>
          <a:p>
            <a:r>
              <a:rPr kumimoji="1" lang="en" altLang="zh-CN" dirty="0"/>
              <a:t>Link-time graph coloring poses many problems for a system that </a:t>
            </a:r>
            <a:r>
              <a:rPr kumimoji="1" lang="en" altLang="zh-CN" dirty="0">
                <a:solidFill>
                  <a:srgbClr val="0070C0"/>
                </a:solidFill>
              </a:rPr>
              <a:t>allows dynamic incremental linking</a:t>
            </a:r>
            <a:r>
              <a:rPr kumimoji="1" lang="en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239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B18E-2C11-80EE-094D-D08B3548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Hashing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6108-7FC7-88FE-3FD2-FFFD4B24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39106"/>
            <a:ext cx="8449733" cy="585893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Put a hash table in each class descriptor,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 field names to offsets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 names to method instances</a:t>
            </a:r>
          </a:p>
          <a:p>
            <a:r>
              <a:rPr kumimoji="1" lang="en-US" altLang="zh-CN" dirty="0"/>
              <a:t>This works well with separate compilation and dynamic linking</a:t>
            </a:r>
          </a:p>
          <a:p>
            <a:r>
              <a:rPr kumimoji="1" lang="en-US" altLang="zh-CN" dirty="0" err="1">
                <a:solidFill>
                  <a:srgbClr val="0070C0"/>
                </a:solidFill>
              </a:rPr>
              <a:t>Ftab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field-offsets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instances</a:t>
            </a:r>
          </a:p>
          <a:p>
            <a:r>
              <a:rPr kumimoji="1" lang="en-US" altLang="zh-CN" dirty="0" err="1">
                <a:solidFill>
                  <a:srgbClr val="0070C0"/>
                </a:solidFill>
              </a:rPr>
              <a:t>Ktab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field-name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purposes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detection)</a:t>
            </a:r>
          </a:p>
          <a:p>
            <a:r>
              <a:rPr kumimoji="1" lang="en-US" altLang="zh-CN" dirty="0"/>
              <a:t>To fetch a field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en-US" altLang="zh-CN" dirty="0"/>
              <a:t> of object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, the compiler generates code to: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Fetch the class descriptor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 at offset 0 from object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.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Fetch the ﬁeld-name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 from the address offset 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       d + </a:t>
            </a:r>
            <a:r>
              <a:rPr kumimoji="1" lang="en-US" altLang="zh-CN" dirty="0" err="1">
                <a:solidFill>
                  <a:srgbClr val="0070C0"/>
                </a:solidFill>
              </a:rPr>
              <a:t>Ktab</a:t>
            </a:r>
            <a:r>
              <a:rPr kumimoji="1" lang="en-US" altLang="zh-CN" dirty="0">
                <a:solidFill>
                  <a:srgbClr val="0070C0"/>
                </a:solidFill>
              </a:rPr>
              <a:t> + </a:t>
            </a:r>
            <a:r>
              <a:rPr kumimoji="1" lang="en-US" altLang="zh-CN" dirty="0" err="1">
                <a:solidFill>
                  <a:srgbClr val="0070C0"/>
                </a:solidFill>
              </a:rPr>
              <a:t>hash</a:t>
            </a:r>
            <a:r>
              <a:rPr kumimoji="1" lang="en-US" altLang="zh-CN" baseline="-25000" dirty="0" err="1">
                <a:solidFill>
                  <a:srgbClr val="0070C0"/>
                </a:solidFill>
              </a:rPr>
              <a:t>x</a:t>
            </a:r>
            <a:r>
              <a:rPr kumimoji="1" lang="en-US" altLang="zh-CN" dirty="0"/>
              <a:t>.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Test whether </a:t>
            </a:r>
            <a:r>
              <a:rPr kumimoji="1" lang="en-US" altLang="zh-CN" dirty="0">
                <a:solidFill>
                  <a:srgbClr val="0070C0"/>
                </a:solidFill>
              </a:rPr>
              <a:t>f = </a:t>
            </a:r>
            <a:r>
              <a:rPr kumimoji="1" lang="en-US" altLang="zh-CN" dirty="0" err="1">
                <a:solidFill>
                  <a:srgbClr val="0070C0"/>
                </a:solidFill>
              </a:rPr>
              <a:t>ptr</a:t>
            </a:r>
            <a:r>
              <a:rPr kumimoji="1" lang="en-US" altLang="zh-CN" baseline="-25000" dirty="0" err="1">
                <a:solidFill>
                  <a:srgbClr val="0070C0"/>
                </a:solidFill>
              </a:rPr>
              <a:t>x</a:t>
            </a:r>
            <a:r>
              <a:rPr kumimoji="1" lang="en-US" altLang="zh-CN" dirty="0"/>
              <a:t>; if so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Fetch the ﬁeld offset </a:t>
            </a:r>
            <a:r>
              <a:rPr kumimoji="1" lang="en-US" altLang="zh-CN" dirty="0">
                <a:solidFill>
                  <a:srgbClr val="0070C0"/>
                </a:solidFill>
              </a:rPr>
              <a:t>k</a:t>
            </a:r>
            <a:r>
              <a:rPr kumimoji="1" lang="en-US" altLang="zh-CN" dirty="0"/>
              <a:t> from </a:t>
            </a:r>
            <a:r>
              <a:rPr kumimoji="1" lang="en-US" altLang="zh-CN" dirty="0">
                <a:solidFill>
                  <a:srgbClr val="0070C0"/>
                </a:solidFill>
              </a:rPr>
              <a:t>d + </a:t>
            </a:r>
            <a:r>
              <a:rPr kumimoji="1" lang="en-US" altLang="zh-CN" dirty="0" err="1">
                <a:solidFill>
                  <a:srgbClr val="0070C0"/>
                </a:solidFill>
              </a:rPr>
              <a:t>Ftab</a:t>
            </a:r>
            <a:r>
              <a:rPr kumimoji="1" lang="en-US" altLang="zh-CN" dirty="0">
                <a:solidFill>
                  <a:srgbClr val="0070C0"/>
                </a:solidFill>
              </a:rPr>
              <a:t> + </a:t>
            </a:r>
            <a:r>
              <a:rPr kumimoji="1" lang="en-US" altLang="zh-CN" dirty="0" err="1">
                <a:solidFill>
                  <a:srgbClr val="0070C0"/>
                </a:solidFill>
              </a:rPr>
              <a:t>hash</a:t>
            </a:r>
            <a:r>
              <a:rPr kumimoji="1" lang="en-US" altLang="zh-CN" baseline="-25000" dirty="0" err="1">
                <a:solidFill>
                  <a:srgbClr val="0070C0"/>
                </a:solidFill>
              </a:rPr>
              <a:t>x</a:t>
            </a:r>
            <a:r>
              <a:rPr kumimoji="1" lang="en-US" altLang="zh-CN" dirty="0"/>
              <a:t>.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Fetch the contents of the ﬁeld from </a:t>
            </a:r>
            <a:r>
              <a:rPr kumimoji="1" lang="en-US" altLang="zh-CN" dirty="0">
                <a:solidFill>
                  <a:srgbClr val="0070C0"/>
                </a:solidFill>
              </a:rPr>
              <a:t>c + k</a:t>
            </a:r>
            <a:r>
              <a:rPr kumimoji="1" lang="en-US" altLang="zh-CN" dirty="0"/>
              <a:t>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09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2620-E042-508A-847C-99C024AB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86BEF-2989-114F-E82B-10A1868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</a:p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</a:p>
          <a:p>
            <a:r>
              <a:rPr kumimoji="1" lang="en-US" altLang="zh-CN" b="1" dirty="0"/>
              <a:t>Testing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Class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Membership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90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D066E-D7D7-9772-BA19-4FCCDC24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B7DC3-DADF-E3FF-E278-577B951B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68572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characteristics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  <a:p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encapsulation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module.</a:t>
            </a:r>
          </a:p>
          <a:p>
            <a:pPr lvl="1"/>
            <a:r>
              <a:rPr kumimoji="1" lang="en-US" altLang="zh-CN" dirty="0"/>
              <a:t>Clients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manipulate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operations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provided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  <a:p>
            <a:r>
              <a:rPr kumimoji="1" lang="en-US" altLang="zh-CN" dirty="0"/>
              <a:t>Extension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inheritance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(such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method)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m4</a:t>
            </a:r>
            <a:r>
              <a:rPr kumimoji="1" lang="en-US" altLang="zh-CN" dirty="0"/>
              <a:t>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BD4CE2-3451-C750-296C-38B725D838D3}"/>
              </a:ext>
            </a:extLst>
          </p:cNvPr>
          <p:cNvSpPr txBox="1"/>
          <p:nvPr/>
        </p:nvSpPr>
        <p:spPr>
          <a:xfrm>
            <a:off x="2602871" y="5669131"/>
            <a:ext cx="393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foo(A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a1)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a1.m1();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a1.m2();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a1.m3();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942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84543-6DA7-FDA2-C4F9-EB5E5754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137F2-F861-4B80-22EB-F8F4C02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264448"/>
          </a:xfrm>
        </p:spPr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4EDEAD-BA6E-0400-0201-2BDD4A33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" y="2671491"/>
            <a:ext cx="9005455" cy="172062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文本框 2">
            <a:extLst>
              <a:ext uri="{FF2B5EF4-FFF2-40B4-BE49-F238E27FC236}">
                <a16:creationId xmlns:a16="http://schemas.microsoft.com/office/drawing/2014/main" id="{6C5E43F1-F985-7CB5-6FC4-B194A7C8E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84" y="4671380"/>
            <a:ext cx="7791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200" dirty="0"/>
              <a:t>TABLE 14.6      Facilities for type testing and safe casting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3840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BDA85-16E3-FEC5-3285-B7C7A25A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095F6-ED42-0A87-8AAA-EC66CAF8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234467"/>
          </a:xfrm>
        </p:spPr>
        <p:txBody>
          <a:bodyPr/>
          <a:lstStyle/>
          <a:p>
            <a:r>
              <a:rPr kumimoji="1" lang="en-US" altLang="zh-CN" dirty="0"/>
              <a:t>Assuming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instanceof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time:</a:t>
            </a:r>
          </a:p>
          <a:p>
            <a:pPr marL="0" indent="0">
              <a:buNone/>
            </a:pP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DAFE78-F87B-D8DD-8CC2-05B68D1BDCFB}"/>
              </a:ext>
            </a:extLst>
          </p:cNvPr>
          <p:cNvSpPr txBox="1"/>
          <p:nvPr/>
        </p:nvSpPr>
        <p:spPr>
          <a:xfrm>
            <a:off x="2278505" y="2694083"/>
            <a:ext cx="4586990" cy="19389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← 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x.descriptor</a:t>
            </a:r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L1:	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t1 = C 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←t1.super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t1 = nil 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L1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7AF5ED9F-C267-BD3A-C00C-1E1D75F65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303" y="4804944"/>
            <a:ext cx="6043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where </a:t>
            </a:r>
            <a:r>
              <a:rPr lang="en-US" altLang="zh-CN" sz="2000" i="1" dirty="0"/>
              <a:t>t</a:t>
            </a:r>
            <a:r>
              <a:rPr lang="en-US" altLang="zh-CN" sz="2000" dirty="0"/>
              <a:t>1.super is the superclass (parent class) of class </a:t>
            </a:r>
            <a:r>
              <a:rPr lang="en-US" altLang="zh-CN" sz="2000" i="1" dirty="0"/>
              <a:t>t</a:t>
            </a:r>
            <a:r>
              <a:rPr lang="en-US" altLang="zh-CN" sz="2000" dirty="0"/>
              <a:t>1.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5F13C8-49D4-C18E-8B7E-77B7DA95D905}"/>
              </a:ext>
            </a:extLst>
          </p:cNvPr>
          <p:cNvSpPr txBox="1"/>
          <p:nvPr/>
        </p:nvSpPr>
        <p:spPr>
          <a:xfrm>
            <a:off x="6895475" y="3415447"/>
            <a:ext cx="1720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</a:rPr>
              <a:t>Can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be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slow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5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FBFD6-C8DB-2B28-9348-5AF13D41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21B0D-BFAA-1E77-2850-FBAA2BAE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430308"/>
          </a:xfrm>
        </p:spPr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approach: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display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</a:t>
            </a:r>
          </a:p>
          <a:p>
            <a:r>
              <a:rPr kumimoji="1" lang="en-US" altLang="zh-CN" dirty="0"/>
              <a:t>Assume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nesting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depth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20.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20-word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descriptor.</a:t>
            </a:r>
          </a:p>
          <a:p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(which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time)</a:t>
            </a:r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display[j]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display[j-1]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D.super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display[j-2]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D.super.super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...,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display[0]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Object</a:t>
            </a: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display[k]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nil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251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71731-8CC5-E826-DEFE-9B715F13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8146-3029-506C-5942-99A4E9D9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en-US" altLang="zh-CN" dirty="0"/>
              <a:t>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display[j]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instanceof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requires:</a:t>
            </a:r>
          </a:p>
          <a:p>
            <a:pPr marL="914400" lvl="1" indent="-457200">
              <a:buAutoNum type="arabicPeriod"/>
            </a:pPr>
            <a:r>
              <a:rPr kumimoji="1" lang="en" altLang="zh-CN" dirty="0"/>
              <a:t>Fetch the class descriptor </a:t>
            </a:r>
            <a:r>
              <a:rPr kumimoji="1" lang="en" altLang="zh-CN" dirty="0">
                <a:solidFill>
                  <a:srgbClr val="0070C0"/>
                </a:solidFill>
              </a:rPr>
              <a:t>d</a:t>
            </a:r>
            <a:r>
              <a:rPr kumimoji="1" lang="en" altLang="zh-CN" dirty="0"/>
              <a:t> at offset 0 from object </a:t>
            </a:r>
            <a:r>
              <a:rPr kumimoji="1" lang="en" altLang="zh-CN" dirty="0">
                <a:solidFill>
                  <a:srgbClr val="0070C0"/>
                </a:solidFill>
              </a:rPr>
              <a:t>x</a:t>
            </a:r>
            <a:r>
              <a:rPr kumimoji="1" lang="en" altLang="zh-CN" dirty="0"/>
              <a:t>.</a:t>
            </a:r>
            <a:endParaRPr kumimoji="1" lang="en-US" altLang="zh-CN" dirty="0"/>
          </a:p>
          <a:p>
            <a:pPr marL="914400" lvl="1" indent="-457200">
              <a:buAutoNum type="arabicPeriod"/>
            </a:pPr>
            <a:r>
              <a:rPr kumimoji="1" lang="en" altLang="zh-CN" dirty="0"/>
              <a:t>Fetch the </a:t>
            </a:r>
            <a:r>
              <a:rPr kumimoji="1" lang="en" altLang="zh-CN" i="1" dirty="0" err="1">
                <a:solidFill>
                  <a:srgbClr val="0070C0"/>
                </a:solidFill>
              </a:rPr>
              <a:t>j</a:t>
            </a:r>
            <a:r>
              <a:rPr kumimoji="1" lang="en" altLang="zh-CN" dirty="0" err="1">
                <a:solidFill>
                  <a:srgbClr val="0070C0"/>
                </a:solidFill>
              </a:rPr>
              <a:t>th</a:t>
            </a:r>
            <a:r>
              <a:rPr kumimoji="1" lang="en" altLang="zh-CN" dirty="0"/>
              <a:t> class-pointer slot from </a:t>
            </a:r>
            <a:r>
              <a:rPr kumimoji="1" lang="en" altLang="zh-CN" dirty="0">
                <a:solidFill>
                  <a:srgbClr val="0070C0"/>
                </a:solidFill>
              </a:rPr>
              <a:t>d</a:t>
            </a:r>
            <a:r>
              <a:rPr kumimoji="1" lang="en" altLang="zh-CN" dirty="0"/>
              <a:t>.</a:t>
            </a:r>
          </a:p>
          <a:p>
            <a:pPr marL="914400" lvl="1" indent="-457200">
              <a:buAutoNum type="arabicPeriod"/>
            </a:pPr>
            <a:r>
              <a:rPr kumimoji="1" lang="en" altLang="zh-CN" dirty="0"/>
              <a:t>Compare with the class descriptor </a:t>
            </a:r>
            <a:r>
              <a:rPr kumimoji="1" lang="en" altLang="zh-CN" dirty="0">
                <a:solidFill>
                  <a:srgbClr val="0070C0"/>
                </a:solidFill>
              </a:rPr>
              <a:t>D</a:t>
            </a:r>
            <a:r>
              <a:rPr kumimoji="1" lang="en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847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3BEC4-A381-60A5-90E2-B245729E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Coercions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AB9CE-F670-C979-0082-BE10B178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</a:p>
          <a:p>
            <a:pPr lvl="1"/>
            <a:r>
              <a:rPr kumimoji="1" lang="en-US" altLang="zh-CN" dirty="0"/>
              <a:t>Treat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supertype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legal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safe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var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: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:=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reverse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true.</a:t>
            </a:r>
          </a:p>
          <a:p>
            <a:pPr lvl="1"/>
            <a:r>
              <a:rPr kumimoji="1" lang="en-US" altLang="zh-CN" dirty="0"/>
              <a:t>The assignment </a:t>
            </a:r>
            <a:r>
              <a:rPr kumimoji="1" lang="en-US" altLang="zh-CN" dirty="0">
                <a:solidFill>
                  <a:srgbClr val="0070C0"/>
                </a:solidFill>
              </a:rPr>
              <a:t>c ← b </a:t>
            </a:r>
            <a:r>
              <a:rPr kumimoji="1" lang="en-US" altLang="zh-CN" dirty="0"/>
              <a:t>is safe only if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 is really (at run time) an instance of </a:t>
            </a:r>
            <a:r>
              <a:rPr kumimoji="1" lang="en-US" altLang="zh-CN" dirty="0">
                <a:solidFill>
                  <a:srgbClr val="0070C0"/>
                </a:solidFill>
              </a:rPr>
              <a:t>C,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57204E-4065-BDF5-8651-629A674A81B6}"/>
              </a:ext>
            </a:extLst>
          </p:cNvPr>
          <p:cNvSpPr txBox="1"/>
          <p:nvPr/>
        </p:nvSpPr>
        <p:spPr>
          <a:xfrm>
            <a:off x="795219" y="4227224"/>
            <a:ext cx="4527030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B</a:t>
            </a:r>
          </a:p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← b</a:t>
            </a:r>
            <a:endParaRPr kumimoji="1"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c.some_field_of_C_but_not_B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C34322-DD84-B6A4-C4E7-C7865F0654A0}"/>
              </a:ext>
            </a:extLst>
          </p:cNvPr>
          <p:cNvSpPr txBox="1"/>
          <p:nvPr/>
        </p:nvSpPr>
        <p:spPr>
          <a:xfrm>
            <a:off x="5756224" y="4442669"/>
            <a:ext cx="1798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</a:rPr>
              <a:t>Unpredictable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behavior</a:t>
            </a:r>
            <a:endParaRPr kumimoji="1" lang="zh-CN" alt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A0680-374B-00BB-A0D8-F404A836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Coercions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E769F-B040-4CAA-2D7D-3D9EDF6A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2429933"/>
          </a:xfrm>
        </p:spPr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Modula-3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Java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accompany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coercion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run-time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type-check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raises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run-time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unless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instanceof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557B9-F925-D083-324E-62BAB7801F20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3599930"/>
            <a:ext cx="4248150" cy="1944688"/>
          </a:xfrm>
          <a:prstGeom prst="rect">
            <a:avLst/>
          </a:prstGeom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Modula-3: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ISTYPE(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THEN f(NARROW(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. . 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A651CA8-7ED6-0925-0CE5-B1D34B388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599930"/>
            <a:ext cx="4032250" cy="194468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Java: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(b 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f((C)b)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. . 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54988F-4E13-D75E-5B6D-CCD7B9A376E8}"/>
              </a:ext>
            </a:extLst>
          </p:cNvPr>
          <p:cNvSpPr txBox="1"/>
          <p:nvPr/>
        </p:nvSpPr>
        <p:spPr>
          <a:xfrm>
            <a:off x="660595" y="5739621"/>
            <a:ext cx="81117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C++</a:t>
            </a:r>
            <a:r>
              <a:rPr lang="zh-CN" altLang="en-US" sz="2400" dirty="0"/>
              <a:t> has a static cast mechanism without run-time checking </a:t>
            </a:r>
            <a:endParaRPr lang="en-US" altLang="zh-CN" sz="2400" dirty="0"/>
          </a:p>
          <a:p>
            <a:r>
              <a:rPr lang="en-US" altLang="zh-CN" sz="2400" dirty="0"/>
              <a:t>=&gt;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unsafe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18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E18D5-94A2-E161-36EE-88FA03DC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Typecase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CC00B-936F-AAF6-D7F7-C5D6852E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829733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Module-3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typecase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test-then-narrow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idiom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beautiful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efficient.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1A35E9-E188-6B19-F47B-67EBB0F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7" y="1892320"/>
            <a:ext cx="2447925" cy="341420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TYPECASE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(v1)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  <a:p>
            <a:pPr>
              <a:defRPr/>
            </a:pP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C2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(v2)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  <a:p>
            <a:pPr>
              <a:defRPr/>
            </a:pP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>
              <a:defRPr/>
            </a:pP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Cn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13DC7A-40C7-C1B4-1481-5351A67A7F03}"/>
              </a:ext>
            </a:extLst>
          </p:cNvPr>
          <p:cNvSpPr txBox="1">
            <a:spLocks/>
          </p:cNvSpPr>
          <p:nvPr/>
        </p:nvSpPr>
        <p:spPr>
          <a:xfrm>
            <a:off x="361243" y="5472195"/>
            <a:ext cx="8449733" cy="1213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Ci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another),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only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first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matching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clause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taken.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Ci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40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19A46-67C9-FAC9-A581-A1B02A11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Typecase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81B00-A72B-EDC3-43C9-74457ABD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Typecase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straightforwardly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else-if</a:t>
            </a:r>
            <a:r>
              <a:rPr kumimoji="1" lang="en-US" altLang="zh-CN" dirty="0"/>
              <a:t>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doing:</a:t>
            </a:r>
          </a:p>
          <a:p>
            <a:pPr lvl="1"/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narrowing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01A3A-7AF1-4B1F-3EF2-8A288314A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712" y="3156418"/>
            <a:ext cx="2447925" cy="341420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TYPECASE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(v1)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  <a:p>
            <a:pPr>
              <a:defRPr/>
            </a:pP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C2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(v2)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  <a:p>
            <a:pPr>
              <a:defRPr/>
            </a:pP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>
              <a:defRPr/>
            </a:pP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	Cn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</a:p>
          <a:p>
            <a:pPr>
              <a:defRPr/>
            </a:pP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19302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2620-E042-508A-847C-99C024AB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86BEF-2989-114F-E82B-10A1868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</a:p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</a:p>
          <a:p>
            <a:r>
              <a:rPr kumimoji="1" lang="en-US" altLang="zh-CN" b="1" dirty="0"/>
              <a:t>Private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Fields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Methods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06245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8D78-C607-BE69-A6EA-B7C51C16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84DB5-2B32-AC5B-133A-D5816F8B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manipulation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object.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Privacy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enforced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type-checking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phase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compiler</a:t>
            </a:r>
            <a:r>
              <a:rPr kumimoji="1" lang="en-US" altLang="zh-CN" b="1" dirty="0"/>
              <a:t> </a:t>
            </a:r>
            <a:r>
              <a:rPr kumimoji="1" lang="en-US" altLang="zh-CN" sz="2800" b="1" dirty="0"/>
              <a:t>statically</a:t>
            </a:r>
            <a:r>
              <a:rPr kumimoji="1" lang="en-US" altLang="zh-CN" b="1" dirty="0"/>
              <a:t>.</a:t>
            </a:r>
          </a:p>
          <a:p>
            <a:r>
              <a:rPr kumimoji="1" lang="en" altLang="zh-CN" dirty="0"/>
              <a:t>In the symbol table 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 class</a:t>
            </a:r>
            <a:r>
              <a:rPr kumimoji="1" lang="en" altLang="zh-CN" dirty="0"/>
              <a:t>, along with each ﬁeld offset and method offset, is </a:t>
            </a:r>
            <a:r>
              <a:rPr kumimoji="1" lang="en" altLang="zh-CN" dirty="0">
                <a:solidFill>
                  <a:srgbClr val="0070C0"/>
                </a:solidFill>
              </a:rPr>
              <a:t>a Boo</a:t>
            </a:r>
            <a:r>
              <a:rPr kumimoji="1" lang="en-US" altLang="zh-CN" dirty="0">
                <a:solidFill>
                  <a:srgbClr val="0070C0"/>
                </a:solidFill>
              </a:rPr>
              <a:t>lean</a:t>
            </a:r>
            <a:r>
              <a:rPr kumimoji="1" lang="en" altLang="zh-CN" dirty="0">
                <a:solidFill>
                  <a:srgbClr val="0070C0"/>
                </a:solidFill>
              </a:rPr>
              <a:t> ﬂag</a:t>
            </a:r>
            <a:r>
              <a:rPr kumimoji="1" lang="en" altLang="zh-CN" dirty="0"/>
              <a:t> indicating whether the ﬁeld is private.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5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368D-0D70-403A-9354-D50BB41E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1DC86-FA15-8D11-0B17-61BD55C7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</a:p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895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2620-E042-508A-847C-99C024AB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86BEF-2989-114F-E82B-10A1868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</a:p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51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2620-E042-508A-847C-99C024AB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86BEF-2989-114F-E82B-10A1868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Classes</a:t>
            </a:r>
          </a:p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</a:p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Membership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29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2AF66-9AAF-153E-7676-765F7D08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Object-Tiger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DFFC8-4067-9F64-6D5E-A2C7DAA1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865947"/>
          </a:xfrm>
        </p:spPr>
        <p:txBody>
          <a:bodyPr/>
          <a:lstStyle/>
          <a:p>
            <a:r>
              <a:rPr kumimoji="1" lang="en-US" altLang="zh-CN" dirty="0"/>
              <a:t>Extend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classes: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0F5CA1-CBEF-2A7E-9CE3-DBE5988C2E34}"/>
              </a:ext>
            </a:extLst>
          </p:cNvPr>
          <p:cNvSpPr txBox="1"/>
          <p:nvPr/>
        </p:nvSpPr>
        <p:spPr>
          <a:xfrm>
            <a:off x="832694" y="2526186"/>
            <a:ext cx="7478611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 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classdec</a:t>
            </a:r>
            <a:endParaRPr lang="en-US" altLang="zh-CN" sz="2200" i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classdec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b="1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class-id </a:t>
            </a:r>
            <a:r>
              <a:rPr lang="en-US" altLang="zh-CN" sz="2200" b="1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extends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class-id { {</a:t>
            </a: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classfield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classfield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vardec</a:t>
            </a:r>
            <a:endParaRPr lang="en-US" altLang="zh-CN" sz="2200" i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classfield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 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b="1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id(</a:t>
            </a: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tyfields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exp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 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b="1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id(</a:t>
            </a:r>
            <a:r>
              <a:rPr lang="en-US" altLang="zh-CN" sz="2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tyfields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: type-id = exp</a:t>
            </a:r>
          </a:p>
        </p:txBody>
      </p:sp>
    </p:spTree>
    <p:extLst>
      <p:ext uri="{BB962C8B-B14F-4D97-AF65-F5344CB8AC3E}">
        <p14:creationId xmlns:p14="http://schemas.microsoft.com/office/powerpoint/2010/main" val="69603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BE8D8-CFBA-969A-950F-18F888DE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Object-Tiger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4D146-009A-3207-CF55-50848B33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kumimoji="1" lang="en-US" altLang="zh-CN" dirty="0"/>
              <a:t>declares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scope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let-expression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that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declares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implicitly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overridden</a:t>
            </a:r>
            <a:r>
              <a:rPr kumimoji="1" lang="zh-CN" altLang="en-US" dirty="0"/>
              <a:t> </a:t>
            </a:r>
            <a:r>
              <a:rPr kumimoji="1" lang="en-US" altLang="zh-CN" dirty="0"/>
              <a:t>(have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identical.</a:t>
            </a:r>
          </a:p>
          <a:p>
            <a:pPr lvl="1"/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overridden.</a:t>
            </a:r>
          </a:p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methods.</a:t>
            </a:r>
          </a:p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self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self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72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ABE5A-DBA9-D0D0-CD02-C4D353ED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6753C-D445-95AF-BBD4-6C557949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682865" cy="22724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invoke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  <a:p>
            <a:pPr marL="488950" lvl="1" indent="-230188"/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 new object of type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488950" lvl="1" indent="-230188"/>
            <a:r>
              <a:rPr kumimoji="1"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b.x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field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object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488950" lvl="1" indent="-230188"/>
            <a:r>
              <a:rPr kumimoji="1"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kumimoji="1" lang="en-US" altLang="zh-CN" dirty="0">
                <a:cs typeface="Times New Roman" panose="02020603050405020304" pitchFamily="18" charset="0"/>
              </a:rPr>
              <a:t>: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call to the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f </a:t>
            </a:r>
            <a:r>
              <a:rPr kumimoji="1" lang="en-US" altLang="zh-CN" dirty="0">
                <a:cs typeface="Times New Roman" panose="02020603050405020304" pitchFamily="18" charset="0"/>
              </a:rPr>
              <a:t>method of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b </a:t>
            </a:r>
            <a:r>
              <a:rPr kumimoji="1" lang="en-US" altLang="zh-CN" dirty="0">
                <a:cs typeface="Times New Roman" panose="02020603050405020304" pitchFamily="18" charset="0"/>
              </a:rPr>
              <a:t>with explicit actual parameters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cs typeface="Times New Roman" panose="02020603050405020304" pitchFamily="18" charset="0"/>
              </a:rPr>
              <a:t> and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cs typeface="Times New Roman" panose="02020603050405020304" pitchFamily="18" charset="0"/>
              </a:rPr>
              <a:t>, and the value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cs typeface="Times New Roman" panose="02020603050405020304" pitchFamily="18" charset="0"/>
              </a:rPr>
              <a:t> for the implicit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self</a:t>
            </a:r>
            <a:r>
              <a:rPr kumimoji="1" lang="en-US" altLang="zh-CN" dirty="0">
                <a:cs typeface="Times New Roman" panose="02020603050405020304" pitchFamily="18" charset="0"/>
              </a:rPr>
              <a:t> parameter of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3D08F4-D4C1-3932-E73F-EC1E82A6F89F}"/>
              </a:ext>
            </a:extLst>
          </p:cNvPr>
          <p:cNvSpPr txBox="1"/>
          <p:nvPr/>
        </p:nvSpPr>
        <p:spPr>
          <a:xfrm>
            <a:off x="832694" y="3429000"/>
            <a:ext cx="7478611" cy="11079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b="1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</a:t>
            </a:r>
            <a:r>
              <a:rPr lang="zh-CN" altLang="en-US" sz="2200" b="1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class-id</a:t>
            </a:r>
            <a:endParaRPr lang="en-US" altLang="zh-CN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lvalue</a:t>
            </a:r>
            <a:r>
              <a:rPr lang="zh-CN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id()</a:t>
            </a:r>
            <a:endParaRPr lang="en-US" altLang="zh-CN" sz="2200" i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zh-CN" altLang="en-US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</a:t>
            </a:r>
            <a:r>
              <a:rPr lang="zh-CN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lvalue</a:t>
            </a:r>
            <a:r>
              <a:rPr lang="zh-CN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id(exp{,</a:t>
            </a:r>
            <a:r>
              <a:rPr lang="zh-CN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exp})</a:t>
            </a:r>
            <a:endParaRPr lang="en-US" altLang="zh-CN" sz="2200" i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6F477-9CCC-D093-3896-7200CD53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E859D4-9D5D-ADC1-AD69-B18731B4E295}"/>
              </a:ext>
            </a:extLst>
          </p:cNvPr>
          <p:cNvSpPr txBox="1"/>
          <p:nvPr/>
        </p:nvSpPr>
        <p:spPr>
          <a:xfrm>
            <a:off x="361244" y="1028343"/>
            <a:ext cx="844973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	</a:t>
            </a:r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Truck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55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extends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passengers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method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Vehicle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latin typeface="Menlo" panose="020B0609030804020204" pitchFamily="49" charset="0"/>
              </a:rPr>
              <a:t>...</a:t>
            </a:r>
            <a:endParaRPr lang="en" altLang="zh-CN" b="0" dirty="0"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EDE954-25CC-5C55-56C7-A3576EB2DD00}"/>
              </a:ext>
            </a:extLst>
          </p:cNvPr>
          <p:cNvSpPr txBox="1"/>
          <p:nvPr/>
        </p:nvSpPr>
        <p:spPr>
          <a:xfrm>
            <a:off x="6682373" y="2569150"/>
            <a:ext cx="2308485" cy="11079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What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scope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entry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await</a:t>
            </a:r>
            <a:r>
              <a:rPr kumimoji="1" lang="en-US" altLang="zh-CN" sz="2200" dirty="0"/>
              <a:t>?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574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41659</TotalTime>
  <Words>3014</Words>
  <Application>Microsoft Macintosh PowerPoint</Application>
  <PresentationFormat>全屏显示(4:3)</PresentationFormat>
  <Paragraphs>441</Paragraphs>
  <Slides>40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等线</vt:lpstr>
      <vt:lpstr>Microsoft YaHei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Overview</vt:lpstr>
      <vt:lpstr>Overview</vt:lpstr>
      <vt:lpstr>Outline</vt:lpstr>
      <vt:lpstr>Outline</vt:lpstr>
      <vt:lpstr>Object-Tiger</vt:lpstr>
      <vt:lpstr>Object-Tiger</vt:lpstr>
      <vt:lpstr>Object Tiger</vt:lpstr>
      <vt:lpstr>An Object-Oriented Program</vt:lpstr>
      <vt:lpstr>An Object-Oriented Program</vt:lpstr>
      <vt:lpstr>An Object-Oriented Program (Cont)</vt:lpstr>
      <vt:lpstr>Generate Code to Fetch Fields</vt:lpstr>
      <vt:lpstr>Outline</vt:lpstr>
      <vt:lpstr>Single Inheritance</vt:lpstr>
      <vt:lpstr>Fields</vt:lpstr>
      <vt:lpstr>Methods</vt:lpstr>
      <vt:lpstr>Static Methods</vt:lpstr>
      <vt:lpstr>Dynamic Methods</vt:lpstr>
      <vt:lpstr>Dynamic Methods</vt:lpstr>
      <vt:lpstr>Dynamic Methods</vt:lpstr>
      <vt:lpstr>Outline</vt:lpstr>
      <vt:lpstr>Multiple Inheritance</vt:lpstr>
      <vt:lpstr>Global Graph Coloring - Fields</vt:lpstr>
      <vt:lpstr>Global Graph Coloring - Fields</vt:lpstr>
      <vt:lpstr>Global Graph Coloring - Fields</vt:lpstr>
      <vt:lpstr>Global Graph Coloring – Method Lookup</vt:lpstr>
      <vt:lpstr>Global Graph Coloring - Problem</vt:lpstr>
      <vt:lpstr>Hashing</vt:lpstr>
      <vt:lpstr>Outline</vt:lpstr>
      <vt:lpstr>Testing Class Membership</vt:lpstr>
      <vt:lpstr>Testing Class Membership</vt:lpstr>
      <vt:lpstr>Testing Class Membership - Display</vt:lpstr>
      <vt:lpstr>Testing Class Membership - Display</vt:lpstr>
      <vt:lpstr>Type Coercions</vt:lpstr>
      <vt:lpstr>Type Coercions</vt:lpstr>
      <vt:lpstr>Typecase</vt:lpstr>
      <vt:lpstr>Typecase</vt:lpstr>
      <vt:lpstr>Outline</vt:lpstr>
      <vt:lpstr>Private Fields and Methods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5161</cp:revision>
  <dcterms:created xsi:type="dcterms:W3CDTF">2020-08-10T07:34:11Z</dcterms:created>
  <dcterms:modified xsi:type="dcterms:W3CDTF">2024-06-12T07:47:18Z</dcterms:modified>
</cp:coreProperties>
</file>