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  <p:sldMasterId id="2147483668" r:id="rId4"/>
    <p:sldMasterId id="2147483680" r:id="rId5"/>
  </p:sldMasterIdLst>
  <p:notesMasterIdLst>
    <p:notesMasterId r:id="rId7"/>
  </p:notesMasterIdLst>
  <p:handoutMasterIdLst>
    <p:handoutMasterId r:id="rId47"/>
  </p:handoutMasterIdLst>
  <p:sldIdLst>
    <p:sldId id="303" r:id="rId6"/>
    <p:sldId id="1739" r:id="rId8"/>
    <p:sldId id="2125" r:id="rId9"/>
    <p:sldId id="2218" r:id="rId10"/>
    <p:sldId id="2170" r:id="rId11"/>
    <p:sldId id="257" r:id="rId12"/>
    <p:sldId id="2219" r:id="rId13"/>
    <p:sldId id="2220" r:id="rId14"/>
    <p:sldId id="2221" r:id="rId15"/>
    <p:sldId id="2222" r:id="rId16"/>
    <p:sldId id="2223" r:id="rId17"/>
    <p:sldId id="2252" r:id="rId18"/>
    <p:sldId id="2225" r:id="rId19"/>
    <p:sldId id="2226" r:id="rId20"/>
    <p:sldId id="2227" r:id="rId21"/>
    <p:sldId id="2228" r:id="rId22"/>
    <p:sldId id="2229" r:id="rId23"/>
    <p:sldId id="2230" r:id="rId24"/>
    <p:sldId id="2231" r:id="rId25"/>
    <p:sldId id="526" r:id="rId26"/>
    <p:sldId id="2232" r:id="rId27"/>
    <p:sldId id="2233" r:id="rId28"/>
    <p:sldId id="2234" r:id="rId29"/>
    <p:sldId id="2235" r:id="rId30"/>
    <p:sldId id="2236" r:id="rId31"/>
    <p:sldId id="2237" r:id="rId32"/>
    <p:sldId id="2238" r:id="rId33"/>
    <p:sldId id="2239" r:id="rId34"/>
    <p:sldId id="2240" r:id="rId35"/>
    <p:sldId id="2241" r:id="rId36"/>
    <p:sldId id="2242" r:id="rId37"/>
    <p:sldId id="2243" r:id="rId38"/>
    <p:sldId id="2244" r:id="rId39"/>
    <p:sldId id="2245" r:id="rId40"/>
    <p:sldId id="2246" r:id="rId41"/>
    <p:sldId id="2247" r:id="rId42"/>
    <p:sldId id="2248" r:id="rId43"/>
    <p:sldId id="2249" r:id="rId44"/>
    <p:sldId id="2250" r:id="rId45"/>
    <p:sldId id="2251" r:id="rId46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7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510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  <a:srgbClr val="7E7E7E"/>
    <a:srgbClr val="FFFFFF"/>
    <a:srgbClr val="E9EDF4"/>
    <a:srgbClr val="D0D8E8"/>
    <a:srgbClr val="EDEDED"/>
    <a:srgbClr val="008000"/>
    <a:srgbClr val="AF00E1"/>
    <a:srgbClr val="0000FF"/>
    <a:srgbClr val="7C5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9"/>
    <p:restoredTop sz="90693"/>
  </p:normalViewPr>
  <p:slideViewPr>
    <p:cSldViewPr showGuides="1">
      <p:cViewPr varScale="1">
        <p:scale>
          <a:sx n="118" d="100"/>
          <a:sy n="118" d="100"/>
        </p:scale>
        <p:origin x="616" y="208"/>
      </p:cViewPr>
      <p:guideLst>
        <p:guide orient="horz" pos="2517"/>
        <p:guide pos="30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8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2" Type="http://schemas.openxmlformats.org/officeDocument/2006/relationships/tags" Target="tags/tag12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76A8A89-3B7A-5C4C-B581-531BD114E40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0ED605E-627C-7F46-9798-A3AAE67DD01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第二级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第三级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第四级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B7B4-A2CA-434E-ABF3-734A7782F4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2CCB-1DFA-8C4A-8975-C36BAE636E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 Parsing</a:t>
            </a:r>
            <a:endParaRPr lang="en-US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61244" y="3145461"/>
            <a:ext cx="1731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2450871" y="1939746"/>
          <a:ext cx="2121129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21129"/>
              </a:tblGrid>
              <a:tr h="377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*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kumimoji="1"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280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*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.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β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left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and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non-terminals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right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contains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en-US" altLang="zh-CN" sz="2400" dirty="0"/>
                  <a:t>.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5" t="-55" r="3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 Parsing</a:t>
            </a:r>
            <a:endParaRPr lang="en-US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61244" y="3145461"/>
            <a:ext cx="1731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2450871" y="1939746"/>
          <a:ext cx="2121129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21129"/>
              </a:tblGrid>
              <a:tr h="377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*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kumimoji="1"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280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*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.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β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left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and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non-terminals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right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contains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en-US" altLang="zh-CN" sz="2400" dirty="0"/>
                  <a:t>.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5" t="-55" r="3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98741" y="1939746"/>
          <a:ext cx="3701881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601774"/>
                <a:gridCol w="2100107"/>
              </a:tblGrid>
              <a:tr h="42672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280208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98741" y="2364078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int</a:t>
            </a:r>
            <a:endParaRPr kumimoji="1"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4798741" y="279496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endParaRPr lang="zh-CN" altLang="en-US" sz="2200" dirty="0"/>
          </a:p>
        </p:txBody>
      </p:sp>
      <p:sp>
        <p:nvSpPr>
          <p:cNvPr id="4" name="文本框 3"/>
          <p:cNvSpPr txBox="1"/>
          <p:nvPr/>
        </p:nvSpPr>
        <p:spPr>
          <a:xfrm>
            <a:off x="4798736" y="3219297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r>
              <a:rPr lang="en-US" altLang="zh-CN" sz="2200" dirty="0"/>
              <a:t>int</a:t>
            </a:r>
            <a:r>
              <a:rPr lang="zh-CN" altLang="en-US" sz="2200" dirty="0"/>
              <a:t> 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8736" y="364037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809980" y="4071262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21219" y="4485866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endParaRPr lang="zh-CN" altLang="en-US" sz="2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8740" y="492973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int</a:t>
            </a:r>
            <a:endParaRPr lang="zh-CN" altLang="en-US" sz="2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98739" y="5373604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88564" y="5771891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E</a:t>
            </a:r>
            <a:endParaRPr lang="zh-CN" altLang="en-US" sz="2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8564" y="6189467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E</a:t>
            </a:r>
            <a:endParaRPr lang="zh-CN" altLang="en-US" sz="2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390623" y="1957153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*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398872" y="2371740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*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07121" y="2818947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374124" y="3650094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28041" y="4087718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404988" y="4528113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431902" y="4925685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425130" y="5334669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419774" y="5771891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431902" y="6213529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390622" y="3235235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6734465" y="1508859"/>
            <a:ext cx="1375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  <p:bldP spid="9" grpId="0"/>
      <p:bldP spid="10" grpId="0"/>
      <p:bldP spid="12" grpId="0"/>
      <p:bldP spid="14" grpId="0"/>
      <p:bldP spid="15" grpId="0"/>
      <p:bldP spid="18" grpId="0"/>
      <p:bldP spid="19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 Parsing</a:t>
            </a:r>
            <a:endParaRPr lang="en-US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61244" y="3145461"/>
            <a:ext cx="1731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2450871" y="1939746"/>
          <a:ext cx="2121129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21129"/>
              </a:tblGrid>
              <a:tr h="377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*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kumimoji="1"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280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*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.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β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left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and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non-terminals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right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contains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en-US" altLang="zh-CN" sz="2400" dirty="0"/>
                  <a:t>.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5" t="-55" r="3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98741" y="1939746"/>
          <a:ext cx="3701881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601774"/>
                <a:gridCol w="2100107"/>
              </a:tblGrid>
              <a:tr h="42672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280208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98741" y="2364078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int</a:t>
            </a:r>
            <a:endParaRPr kumimoji="1"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4798741" y="279496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endParaRPr lang="zh-CN" altLang="en-US" sz="2200" dirty="0"/>
          </a:p>
        </p:txBody>
      </p:sp>
      <p:sp>
        <p:nvSpPr>
          <p:cNvPr id="4" name="文本框 3"/>
          <p:cNvSpPr txBox="1"/>
          <p:nvPr/>
        </p:nvSpPr>
        <p:spPr>
          <a:xfrm>
            <a:off x="4798736" y="3219297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r>
              <a:rPr lang="en-US" altLang="zh-CN" sz="2200" dirty="0"/>
              <a:t>int</a:t>
            </a:r>
            <a:r>
              <a:rPr lang="zh-CN" altLang="en-US" sz="2200" dirty="0"/>
              <a:t> 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8736" y="364037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809980" y="4071262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21219" y="4485866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endParaRPr lang="zh-CN" altLang="en-US" sz="2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8740" y="492973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int</a:t>
            </a:r>
            <a:endParaRPr lang="zh-CN" altLang="en-US" sz="2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98739" y="5373604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88564" y="5771891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E</a:t>
            </a:r>
            <a:endParaRPr lang="zh-CN" altLang="en-US" sz="2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8564" y="6189467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E</a:t>
            </a:r>
            <a:endParaRPr lang="zh-CN" altLang="en-US" sz="2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390623" y="1957153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*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398872" y="2371740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*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07121" y="2818947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374124" y="3650094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28041" y="4087718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404988" y="4528113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431902" y="4925685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425130" y="5334669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419774" y="5771891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431902" y="6213529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390622" y="3235235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901698" y="1219330"/>
            <a:ext cx="137534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34465" y="1508859"/>
            <a:ext cx="1375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742625" y="1546481"/>
            <a:ext cx="1737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“parse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state”</a:t>
            </a:r>
            <a:endParaRPr kumimoji="1" lang="zh-CN" altLang="en-US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 Parsing</a:t>
            </a:r>
            <a:endParaRPr lang="en-US" dirty="0" err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57200" y="916305"/>
            <a:ext cx="8204835" cy="5438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GB" altLang="zh-CN" sz="2890" dirty="0"/>
              <a:t>Parser keeps track of</a:t>
            </a:r>
            <a:endParaRPr kumimoji="1" lang="en-GB" altLang="zh-CN" sz="2890" dirty="0"/>
          </a:p>
          <a:p>
            <a:pPr lvl="1">
              <a:lnSpc>
                <a:spcPct val="100000"/>
              </a:lnSpc>
            </a:pPr>
            <a:r>
              <a:rPr kumimoji="1" lang="en-GB" altLang="zh-CN" dirty="0">
                <a:solidFill>
                  <a:srgbClr val="0070C0"/>
                </a:solidFill>
              </a:rPr>
              <a:t>position in current input </a:t>
            </a:r>
            <a:r>
              <a:rPr kumimoji="1" lang="en-GB" altLang="zh-CN" dirty="0"/>
              <a:t>(what input to read next)</a:t>
            </a:r>
            <a:endParaRPr kumimoji="1" lang="en-GB" altLang="zh-CN" dirty="0"/>
          </a:p>
          <a:p>
            <a:pPr lvl="1">
              <a:lnSpc>
                <a:spcPct val="100000"/>
              </a:lnSpc>
            </a:pPr>
            <a:r>
              <a:rPr kumimoji="1" lang="en-GB" altLang="zh-CN" dirty="0">
                <a:solidFill>
                  <a:srgbClr val="0070C0"/>
                </a:solidFill>
              </a:rPr>
              <a:t>a stack of terminal &amp; non-terminal symbols </a:t>
            </a:r>
            <a:r>
              <a:rPr kumimoji="1" lang="en-GB" altLang="zh-CN" dirty="0"/>
              <a:t>representing the “parse so far”</a:t>
            </a:r>
            <a:endParaRPr kumimoji="1" lang="en-GB" altLang="zh-CN" dirty="0"/>
          </a:p>
          <a:p>
            <a:pPr>
              <a:lnSpc>
                <a:spcPct val="100000"/>
              </a:lnSpc>
            </a:pPr>
            <a:r>
              <a:rPr kumimoji="1" lang="en-US" altLang="zh-CN" sz="2890" dirty="0"/>
              <a:t>The</a:t>
            </a:r>
            <a:r>
              <a:rPr kumimoji="1" lang="zh-CN" altLang="en-US" sz="2890" dirty="0"/>
              <a:t> </a:t>
            </a:r>
            <a:r>
              <a:rPr kumimoji="1" lang="en-US" altLang="zh-CN" sz="2890" dirty="0"/>
              <a:t>parser</a:t>
            </a:r>
            <a:r>
              <a:rPr kumimoji="1" lang="zh-CN" altLang="en-US" sz="2890" dirty="0"/>
              <a:t> </a:t>
            </a:r>
            <a:r>
              <a:rPr kumimoji="1" lang="en-US" altLang="zh-CN" sz="2890" dirty="0"/>
              <a:t>performs</a:t>
            </a:r>
            <a:r>
              <a:rPr kumimoji="1" lang="zh-CN" altLang="en-US" sz="2890" dirty="0"/>
              <a:t> </a:t>
            </a:r>
            <a:r>
              <a:rPr kumimoji="1" lang="en-US" altLang="zh-CN" sz="2890" dirty="0"/>
              <a:t>several</a:t>
            </a:r>
            <a:r>
              <a:rPr kumimoji="1" lang="zh-CN" altLang="en-US" sz="2890" dirty="0"/>
              <a:t> </a:t>
            </a:r>
            <a:r>
              <a:rPr kumimoji="1" lang="en-US" altLang="zh-CN" sz="2890" dirty="0"/>
              <a:t>actions:</a:t>
            </a:r>
            <a:endParaRPr kumimoji="1" lang="en-US" altLang="zh-CN" sz="2890" dirty="0"/>
          </a:p>
          <a:p>
            <a:pPr lvl="1">
              <a:lnSpc>
                <a:spcPct val="100000"/>
              </a:lnSpc>
            </a:pPr>
            <a:r>
              <a:rPr kumimoji="1" lang="en-GB" altLang="zh-CN" b="1" dirty="0">
                <a:solidFill>
                  <a:srgbClr val="0070C0"/>
                </a:solidFill>
              </a:rPr>
              <a:t>shift</a:t>
            </a:r>
            <a:r>
              <a:rPr kumimoji="1" lang="en-GB" altLang="zh-CN" dirty="0"/>
              <a:t>: </a:t>
            </a:r>
            <a:r>
              <a:rPr kumimoji="1" lang="en-US" altLang="zh-CN" dirty="0"/>
              <a:t>push</a:t>
            </a:r>
            <a:r>
              <a:rPr kumimoji="1" lang="en-GB" altLang="zh-CN" dirty="0"/>
              <a:t> next input onto top of stack</a:t>
            </a:r>
            <a:endParaRPr kumimoji="1" lang="en-GB" altLang="zh-CN" dirty="0"/>
          </a:p>
          <a:p>
            <a:pPr lvl="1">
              <a:lnSpc>
                <a:spcPct val="100000"/>
              </a:lnSpc>
            </a:pPr>
            <a:r>
              <a:rPr kumimoji="1" lang="en-GB" altLang="zh-CN" b="1" dirty="0">
                <a:solidFill>
                  <a:srgbClr val="0070C0"/>
                </a:solidFill>
              </a:rPr>
              <a:t>reduce R</a:t>
            </a:r>
            <a:r>
              <a:rPr kumimoji="1" lang="en-US" altLang="zh-CN" dirty="0">
                <a:solidFill>
                  <a:srgbClr val="0070C0"/>
                </a:solidFill>
              </a:rPr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 </a:t>
            </a:r>
            <a:endParaRPr kumimoji="1" lang="en-GB" altLang="zh-CN" dirty="0"/>
          </a:p>
          <a:p>
            <a:pPr lvl="2">
              <a:lnSpc>
                <a:spcPct val="100000"/>
              </a:lnSpc>
            </a:pPr>
            <a:r>
              <a:rPr kumimoji="1" lang="en-GB" altLang="zh-CN" dirty="0">
                <a:solidFill>
                  <a:schemeClr val="tx1"/>
                </a:solidFill>
              </a:rPr>
              <a:t>top of stack should match RHS of rule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(e.g.,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-&gt;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pop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RHS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from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stack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(e.g.,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pop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push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LHS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stack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(e.g.,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push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X)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b="1" dirty="0">
                <a:solidFill>
                  <a:srgbClr val="0070C0"/>
                </a:solidFill>
              </a:rPr>
              <a:t>error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b="1" dirty="0">
                <a:solidFill>
                  <a:srgbClr val="0070C0"/>
                </a:solidFill>
              </a:rPr>
              <a:t>accept: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shift </a:t>
            </a:r>
            <a:r>
              <a:rPr kumimoji="1" lang="en-US" altLang="zh-CN" dirty="0"/>
              <a:t>$</a:t>
            </a:r>
            <a:r>
              <a:rPr kumimoji="1" lang="en-GB" altLang="zh-CN" dirty="0"/>
              <a:t> </a:t>
            </a:r>
            <a:r>
              <a:rPr kumimoji="1" lang="en-US" altLang="zh-CN" dirty="0"/>
              <a:t>and</a:t>
            </a:r>
            <a:r>
              <a:rPr kumimoji="1" lang="en-GB" altLang="zh-CN" dirty="0"/>
              <a:t> </a:t>
            </a:r>
            <a:r>
              <a:rPr kumimoji="1" lang="en-US" altLang="en-GB" dirty="0"/>
              <a:t>can </a:t>
            </a:r>
            <a:r>
              <a:rPr kumimoji="1" lang="en-GB" altLang="zh-CN" dirty="0"/>
              <a:t>reduce what remains on stack </a:t>
            </a:r>
            <a:endParaRPr kumimoji="1" lang="en-GB" altLang="zh-CN" dirty="0"/>
          </a:p>
          <a:p>
            <a:pPr marL="0" lv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-GB" altLang="zh-CN" sz="2890" b="1" dirty="0">
                <a:solidFill>
                  <a:srgbClr val="C00000"/>
                </a:solidFill>
              </a:rPr>
              <a:t>How does parser know when to shift and when to reduce?</a:t>
            </a:r>
            <a:endParaRPr kumimoji="1" lang="en-GB" altLang="zh-CN" sz="289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  <a:endParaRPr lang="en-US" dirty="0" err="1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04240" y="1371600"/>
            <a:ext cx="7229475" cy="451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LR(0)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GB" altLang="zh-CN" dirty="0"/>
              <a:t>can be parsed </a:t>
            </a:r>
            <a:r>
              <a:rPr kumimoji="1" lang="en-GB" altLang="zh-CN" dirty="0">
                <a:solidFill>
                  <a:srgbClr val="0070C0"/>
                </a:solidFill>
              </a:rPr>
              <a:t>looking only at the stack</a:t>
            </a:r>
            <a:r>
              <a:rPr kumimoji="1" lang="en-GB" altLang="zh-CN" dirty="0"/>
              <a:t>, making shift/reduce decisions </a:t>
            </a:r>
            <a:r>
              <a:rPr kumimoji="1" lang="en-GB" altLang="zh-CN" dirty="0">
                <a:solidFill>
                  <a:srgbClr val="0070C0"/>
                </a:solidFill>
              </a:rPr>
              <a:t>without any lookahead</a:t>
            </a:r>
            <a:r>
              <a:rPr kumimoji="1" lang="en-GB" altLang="zh-CN" dirty="0"/>
              <a:t>.</a:t>
            </a:r>
            <a:endParaRPr kumimoji="1" lang="en-GB" altLang="zh-CN" dirty="0"/>
          </a:p>
          <a:p>
            <a:endParaRPr kumimoji="1" lang="en-GB" altLang="zh-CN" dirty="0"/>
          </a:p>
          <a:p>
            <a:pPr marL="0" indent="0">
              <a:buNone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decisions?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Use DFA! 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en-US" altLang="zh-CN" dirty="0"/>
              <a:t>summarize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enumerate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grammar).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  <a:endParaRPr lang="en-US" dirty="0" err="1"/>
          </a:p>
        </p:txBody>
      </p:sp>
      <p:sp>
        <p:nvSpPr>
          <p:cNvPr id="4" name="文本框 3"/>
          <p:cNvSpPr txBox="1"/>
          <p:nvPr/>
        </p:nvSpPr>
        <p:spPr>
          <a:xfrm>
            <a:off x="253160" y="4653891"/>
            <a:ext cx="1467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6804" y="4032064"/>
            <a:ext cx="1371511" cy="429895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408" y="821791"/>
            <a:ext cx="88172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</a:rPr>
              <a:t>.</a:t>
            </a:r>
            <a:r>
              <a:rPr kumimoji="1" lang="zh-CN" altLang="en-US" sz="2200" b="1" dirty="0"/>
              <a:t> 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 current position of the parser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start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with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S’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-&gt;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.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$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 </a:t>
            </a:r>
            <a:r>
              <a:rPr kumimoji="1" lang="en-US" altLang="zh-CN" sz="2200" dirty="0"/>
              <a:t>stack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should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empty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GB" altLang="zh-CN" sz="2200" dirty="0"/>
              <a:t>the input is expected to be a complete S-sentence followed by $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A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-&gt;</a:t>
            </a:r>
            <a:r>
              <a:rPr kumimoji="1" lang="zh-CN" altLang="en-US" sz="2200" dirty="0">
                <a:solidFill>
                  <a:srgbClr val="0070C0"/>
                </a:solidFill>
              </a:rPr>
              <a:t> 𝛼 </a:t>
            </a:r>
            <a:r>
              <a:rPr kumimoji="1" lang="en-US" altLang="zh-CN" sz="2200" dirty="0">
                <a:solidFill>
                  <a:srgbClr val="0070C0"/>
                </a:solidFill>
              </a:rPr>
              <a:t>.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β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LR(0)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item</a:t>
            </a:r>
            <a:endParaRPr kumimoji="1" lang="en-US" altLang="zh-CN" sz="22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means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parser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processed</a:t>
            </a:r>
            <a:r>
              <a:rPr kumimoji="1" lang="zh-CN" altLang="en-US" sz="2200" dirty="0"/>
              <a:t> 𝛼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expects 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see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β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next.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We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obtain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NFA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We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convert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DFA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through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subset construction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2166804" y="4770729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6804" y="5946810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8798" y="4770728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530" y="4770728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55287" y="4770727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48797" y="5946809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48797" y="4032063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线箭头连接符 16"/>
          <p:cNvCxnSpPr>
            <a:stCxn id="7" idx="2"/>
            <a:endCxn id="9" idx="0"/>
          </p:cNvCxnSpPr>
          <p:nvPr/>
        </p:nvCxnSpPr>
        <p:spPr>
          <a:xfrm>
            <a:off x="2852560" y="4462951"/>
            <a:ext cx="0" cy="30777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直线箭头连接符 17"/>
          <p:cNvCxnSpPr>
            <a:stCxn id="7" idx="1"/>
            <a:endCxn id="10" idx="1"/>
          </p:cNvCxnSpPr>
          <p:nvPr/>
        </p:nvCxnSpPr>
        <p:spPr>
          <a:xfrm rot="10800000" flipV="1">
            <a:off x="2166804" y="4247508"/>
            <a:ext cx="12700" cy="1914746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直线箭头连接符 20"/>
          <p:cNvCxnSpPr>
            <a:stCxn id="7" idx="3"/>
            <a:endCxn id="15" idx="1"/>
          </p:cNvCxnSpPr>
          <p:nvPr/>
        </p:nvCxnSpPr>
        <p:spPr>
          <a:xfrm flipV="1">
            <a:off x="3538315" y="4247507"/>
            <a:ext cx="41048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线箭头连接符 23"/>
          <p:cNvCxnSpPr>
            <a:stCxn id="9" idx="3"/>
            <a:endCxn id="11" idx="1"/>
          </p:cNvCxnSpPr>
          <p:nvPr/>
        </p:nvCxnSpPr>
        <p:spPr>
          <a:xfrm flipV="1">
            <a:off x="3538315" y="4986172"/>
            <a:ext cx="410483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直线箭头连接符 26"/>
          <p:cNvCxnSpPr>
            <a:stCxn id="11" idx="3"/>
            <a:endCxn id="12" idx="1"/>
          </p:cNvCxnSpPr>
          <p:nvPr/>
        </p:nvCxnSpPr>
        <p:spPr>
          <a:xfrm>
            <a:off x="5320309" y="4986172"/>
            <a:ext cx="439221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直线箭头连接符 29"/>
          <p:cNvCxnSpPr>
            <a:stCxn id="11" idx="2"/>
            <a:endCxn id="9" idx="2"/>
          </p:cNvCxnSpPr>
          <p:nvPr/>
        </p:nvCxnSpPr>
        <p:spPr>
          <a:xfrm rot="5400000">
            <a:off x="3743557" y="4310618"/>
            <a:ext cx="1" cy="1781994"/>
          </a:xfrm>
          <a:prstGeom prst="curvedConnector3">
            <a:avLst>
              <a:gd name="adj1" fmla="val 2286010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直线箭头连接符 35"/>
          <p:cNvCxnSpPr>
            <a:stCxn id="10" idx="3"/>
            <a:endCxn id="14" idx="1"/>
          </p:cNvCxnSpPr>
          <p:nvPr/>
        </p:nvCxnSpPr>
        <p:spPr>
          <a:xfrm flipV="1">
            <a:off x="3538315" y="6162253"/>
            <a:ext cx="41048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直线箭头连接符 38"/>
          <p:cNvCxnSpPr>
            <a:stCxn id="12" idx="3"/>
            <a:endCxn id="13" idx="1"/>
          </p:cNvCxnSpPr>
          <p:nvPr/>
        </p:nvCxnSpPr>
        <p:spPr>
          <a:xfrm flipV="1">
            <a:off x="7131041" y="4986171"/>
            <a:ext cx="424246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3575527" y="390153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96698" y="439006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57270" y="479017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</a:rPr>
              <a:t>ε</a:t>
            </a:r>
            <a:endParaRPr kumimoji="1"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75785" y="4659909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583740" y="5086381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直线箭头连接符 29"/>
          <p:cNvCxnSpPr>
            <a:stCxn id="11" idx="2"/>
            <a:endCxn id="10" idx="0"/>
          </p:cNvCxnSpPr>
          <p:nvPr/>
        </p:nvCxnSpPr>
        <p:spPr>
          <a:xfrm rot="5400000">
            <a:off x="3370960" y="4683215"/>
            <a:ext cx="745195" cy="178199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3583740" y="5454366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575527" y="5800315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98771" y="4662695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234114" y="4656595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50" grpId="0"/>
      <p:bldP spid="51" grpId="0"/>
      <p:bldP spid="52" grpId="0"/>
      <p:bldP spid="53" grpId="0"/>
      <p:bldP spid="55" grpId="0"/>
      <p:bldP spid="59" grpId="0"/>
      <p:bldP spid="60" grpId="0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  <a:endParaRPr lang="en-US" dirty="0" err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315" y="1143000"/>
            <a:ext cx="8449945" cy="4974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DFA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DFA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Closure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401801" y="2998113"/>
            <a:ext cx="1670413" cy="1106805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77432" y="3001389"/>
            <a:ext cx="1670413" cy="1107996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53063" y="2998113"/>
            <a:ext cx="1670413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81121" y="2998112"/>
            <a:ext cx="1670413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7432" y="4531528"/>
            <a:ext cx="1670413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01801" y="4531529"/>
            <a:ext cx="1670413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/>
          <p:cNvCxnSpPr>
            <a:endCxn id="37" idx="0"/>
          </p:cNvCxnSpPr>
          <p:nvPr/>
        </p:nvCxnSpPr>
        <p:spPr>
          <a:xfrm>
            <a:off x="1237007" y="4106109"/>
            <a:ext cx="1" cy="42542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966287" y="4071222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直线箭头连接符 47"/>
          <p:cNvCxnSpPr>
            <a:stCxn id="31" idx="3"/>
            <a:endCxn id="33" idx="1"/>
          </p:cNvCxnSpPr>
          <p:nvPr/>
        </p:nvCxnSpPr>
        <p:spPr>
          <a:xfrm>
            <a:off x="2072214" y="3552111"/>
            <a:ext cx="605218" cy="32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2265627" y="310583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线箭头连接符 51"/>
          <p:cNvCxnSpPr>
            <a:stCxn id="33" idx="3"/>
          </p:cNvCxnSpPr>
          <p:nvPr/>
        </p:nvCxnSpPr>
        <p:spPr>
          <a:xfrm>
            <a:off x="4347845" y="3555387"/>
            <a:ext cx="12700" cy="229454"/>
          </a:xfrm>
          <a:prstGeom prst="curvedConnector4">
            <a:avLst>
              <a:gd name="adj1" fmla="val 3893024"/>
              <a:gd name="adj2" fmla="val 168653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文本框 56"/>
          <p:cNvSpPr txBox="1"/>
          <p:nvPr/>
        </p:nvSpPr>
        <p:spPr>
          <a:xfrm>
            <a:off x="4842248" y="364100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直线箭头连接符 57"/>
          <p:cNvCxnSpPr>
            <a:stCxn id="33" idx="2"/>
            <a:endCxn id="5" idx="0"/>
          </p:cNvCxnSpPr>
          <p:nvPr/>
        </p:nvCxnSpPr>
        <p:spPr>
          <a:xfrm>
            <a:off x="3512639" y="4109385"/>
            <a:ext cx="0" cy="42214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183568" y="4087571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线箭头连接符 69"/>
          <p:cNvCxnSpPr>
            <a:endCxn id="34" idx="1"/>
          </p:cNvCxnSpPr>
          <p:nvPr/>
        </p:nvCxnSpPr>
        <p:spPr>
          <a:xfrm flipV="1">
            <a:off x="4375193" y="3213557"/>
            <a:ext cx="577870" cy="36050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文本框 74"/>
          <p:cNvSpPr txBox="1"/>
          <p:nvPr/>
        </p:nvSpPr>
        <p:spPr>
          <a:xfrm>
            <a:off x="4535831" y="3028285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819445" y="2838062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直线箭头连接符 76"/>
          <p:cNvCxnSpPr>
            <a:stCxn id="34" idx="3"/>
            <a:endCxn id="35" idx="1"/>
          </p:cNvCxnSpPr>
          <p:nvPr/>
        </p:nvCxnSpPr>
        <p:spPr>
          <a:xfrm flipV="1">
            <a:off x="6623476" y="3213556"/>
            <a:ext cx="557645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直线箭头连接符 79"/>
          <p:cNvCxnSpPr>
            <a:stCxn id="31" idx="3"/>
            <a:endCxn id="5" idx="1"/>
          </p:cNvCxnSpPr>
          <p:nvPr/>
        </p:nvCxnSpPr>
        <p:spPr>
          <a:xfrm>
            <a:off x="2072214" y="3552111"/>
            <a:ext cx="605218" cy="119486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2145922" y="4017656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781013" y="4648295"/>
            <a:ext cx="1467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432" y="5313680"/>
            <a:ext cx="3823201" cy="137344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41" name="文本框 40"/>
          <p:cNvSpPr txBox="1"/>
          <p:nvPr/>
        </p:nvSpPr>
        <p:spPr>
          <a:xfrm>
            <a:off x="5861149" y="6317795"/>
            <a:ext cx="127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NFA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  <p:bldP spid="35" grpId="0" bldLvl="0" animBg="1"/>
      <p:bldP spid="5" grpId="0" bldLvl="0" animBg="1"/>
      <p:bldP spid="37" grpId="0" bldLvl="0" animBg="1"/>
      <p:bldP spid="43" grpId="0"/>
      <p:bldP spid="6" grpId="0"/>
      <p:bldP spid="57" grpId="0"/>
      <p:bldP spid="19" grpId="0"/>
      <p:bldP spid="75" grpId="0"/>
      <p:bldP spid="76" grpId="0"/>
      <p:bldP spid="84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  <a:endParaRPr lang="en-US" dirty="0" err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3670" y="1788160"/>
            <a:ext cx="3880485" cy="229171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Calibri" panose="020F0502020204030204" pitchFamily="34" charset="0"/>
              </a:rPr>
              <a:t>Closure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) = </a:t>
            </a:r>
            <a:endParaRPr lang="en-US" altLang="zh-CN" sz="2400" dirty="0"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Calibri" panose="020F0502020204030204" pitchFamily="34" charset="0"/>
              </a:rPr>
              <a:t>    repeat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lang="en-US" altLang="zh-CN" sz="2400" dirty="0"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   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sz="2400" b="1" dirty="0">
                <a:ea typeface="宋体" panose="02010600030101010101" pitchFamily="2" charset="-122"/>
                <a:cs typeface="Calibri" panose="020F0502020204030204" pitchFamily="34" charset="0"/>
              </a:rPr>
              <a:t>for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any item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→ α.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β in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lang="en-US" altLang="zh-CN" sz="2400" dirty="0"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       </a:t>
            </a:r>
            <a:r>
              <a:rPr lang="en-US" altLang="zh-CN" sz="2400" b="1" dirty="0">
                <a:ea typeface="宋体" panose="02010600030101010101" pitchFamily="2" charset="-122"/>
                <a:cs typeface="Calibri" panose="020F0502020204030204" pitchFamily="34" charset="0"/>
              </a:rPr>
              <a:t>for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any production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→ </a:t>
            </a:r>
            <a:r>
              <a:rPr lang="en-US" altLang="zh-CN" sz="2400" dirty="0" err="1">
                <a:ea typeface="宋体" panose="02010600030101010101" pitchFamily="2" charset="-122"/>
                <a:cs typeface="Calibri" panose="020F0502020204030204" pitchFamily="34" charset="0"/>
              </a:rPr>
              <a:t>γ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lang="en-US" altLang="zh-CN" sz="2400" dirty="0"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       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I ← 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  <a:sym typeface="Symbol" panose="05050102010706020507" pitchFamily="2" charset="2"/>
              </a:rPr>
              <a:t>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{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→ .</a:t>
            </a:r>
            <a:r>
              <a:rPr lang="en-US" altLang="zh-CN" sz="2400" dirty="0" err="1">
                <a:ea typeface="宋体" panose="02010600030101010101" pitchFamily="2" charset="-122"/>
                <a:cs typeface="Calibri" panose="020F0502020204030204" pitchFamily="34" charset="0"/>
              </a:rPr>
              <a:t>γ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} </a:t>
            </a:r>
            <a:endParaRPr lang="en-US" altLang="zh-CN" sz="2400" dirty="0"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  </a:t>
            </a:r>
            <a:r>
              <a:rPr lang="en-US" altLang="zh-CN" sz="2400" b="1" dirty="0">
                <a:ea typeface="宋体" panose="02010600030101010101" pitchFamily="2" charset="-122"/>
                <a:cs typeface="Calibri" panose="020F0502020204030204" pitchFamily="34" charset="0"/>
              </a:rPr>
              <a:t>until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does not change </a:t>
            </a:r>
            <a:endParaRPr lang="en-US" altLang="zh-CN" sz="2400" dirty="0"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Calibri" panose="020F0502020204030204" pitchFamily="34" charset="0"/>
              </a:rPr>
              <a:t>   </a:t>
            </a:r>
            <a:r>
              <a:rPr lang="en-US" altLang="zh-CN" sz="2400" b="1" dirty="0">
                <a:ea typeface="宋体" panose="02010600030101010101" pitchFamily="2" charset="-122"/>
                <a:cs typeface="Calibri" panose="020F0502020204030204" pitchFamily="34" charset="0"/>
              </a:rPr>
              <a:t>return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en-US" sz="2400" dirty="0"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670" y="4375785"/>
            <a:ext cx="3880485" cy="193802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0000CC"/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I, X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set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empty set 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any item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→ α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.X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β in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kumimoji="0" lang="en-US" altLang="zh-C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add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→ α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X.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β to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return Closure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070" y="874395"/>
            <a:ext cx="46145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i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set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items</a:t>
            </a:r>
            <a:endParaRPr kumimoji="1" lang="en-US" altLang="zh-CN" sz="22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kumimoji="1" lang="en-US" altLang="zh-CN" sz="2200" i="1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symbol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terminal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</a:t>
            </a:r>
            <a:r>
              <a:rPr kumimoji="1" lang="zh-CN" altLang="en-US" sz="2200" dirty="0">
                <a:latin typeface="Calibri" panose="020F0502020204030204" pitchFamily="34" charset="0"/>
                <a:ea typeface="等线 Light" panose="02010600030101010101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non-terminal)</a:t>
            </a:r>
            <a:endParaRPr kumimoji="1" lang="en-US" altLang="zh-CN" sz="22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48785" y="1972935"/>
            <a:ext cx="4768215" cy="341632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0000CC"/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Initialize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to {</a:t>
            </a:r>
            <a:r>
              <a:rPr kumimoji="0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({S ′ → .S$})}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Initialize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to empty. 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  <a:endParaRPr kumimoji="0"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each state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each item A → </a:t>
            </a:r>
            <a:r>
              <a:rPr kumimoji="0" lang="el-G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α.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l-G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β 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kumimoji="0" lang="en-US" altLang="zh-C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kumimoji="0" lang="en-US" altLang="zh-CN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(I, X) </a:t>
            </a:r>
            <a:endParaRPr kumimoji="0" lang="en-US" altLang="zh-C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T ← T 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←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∪ {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do not change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7105" y="918845"/>
            <a:ext cx="41611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GB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the set of states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GB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the set of (shift or </a:t>
            </a:r>
            <a:r>
              <a:rPr kumimoji="1" lang="en-GB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en-GB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) edges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5960" y="4419574"/>
            <a:ext cx="29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31005" y="5598795"/>
            <a:ext cx="47682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AutoNum type="arabicPeriod"/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AutoNum type="arabicPeriod"/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7" grpId="1" bldLvl="0" animBg="1"/>
      <p:bldP spid="9" grpId="0" autoUpdateAnimBg="0"/>
      <p:bldP spid="9" grpId="1" bldLvl="0" animBg="1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  <a:endParaRPr lang="en-US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1828651" y="1147882"/>
            <a:ext cx="1779832" cy="178510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线箭头连接符 26"/>
          <p:cNvCxnSpPr>
            <a:stCxn id="18" idx="3"/>
            <a:endCxn id="19" idx="1"/>
          </p:cNvCxnSpPr>
          <p:nvPr/>
        </p:nvCxnSpPr>
        <p:spPr>
          <a:xfrm flipV="1">
            <a:off x="2415116" y="3549978"/>
            <a:ext cx="565785" cy="6254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2508250" y="350520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421466" y="4266946"/>
            <a:ext cx="544195" cy="685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2432050" y="459930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1729363" y="4727861"/>
            <a:ext cx="75565" cy="43307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1438910" y="471297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30090" y="476250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4412749" y="5012817"/>
            <a:ext cx="474980" cy="3727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直线箭头连接符 34"/>
          <p:cNvCxnSpPr>
            <a:stCxn id="20" idx="2"/>
            <a:endCxn id="23" idx="0"/>
          </p:cNvCxnSpPr>
          <p:nvPr/>
        </p:nvCxnSpPr>
        <p:spPr>
          <a:xfrm>
            <a:off x="3700959" y="5830084"/>
            <a:ext cx="0" cy="3517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3658870" y="578739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直线箭头连接符 36"/>
          <p:cNvCxnSpPr>
            <a:stCxn id="22" idx="0"/>
            <a:endCxn id="25" idx="2"/>
          </p:cNvCxnSpPr>
          <p:nvPr/>
        </p:nvCxnSpPr>
        <p:spPr>
          <a:xfrm flipV="1">
            <a:off x="5629910" y="4611370"/>
            <a:ext cx="0" cy="39052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5325745" y="454088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直线箭头连接符 38"/>
          <p:cNvCxnSpPr>
            <a:stCxn id="22" idx="2"/>
            <a:endCxn id="24" idx="0"/>
          </p:cNvCxnSpPr>
          <p:nvPr/>
        </p:nvCxnSpPr>
        <p:spPr>
          <a:xfrm>
            <a:off x="5630013" y="5770015"/>
            <a:ext cx="0" cy="40830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5339080" y="574230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直线箭头连接符 40"/>
          <p:cNvCxnSpPr>
            <a:stCxn id="25" idx="1"/>
            <a:endCxn id="20" idx="3"/>
          </p:cNvCxnSpPr>
          <p:nvPr/>
        </p:nvCxnSpPr>
        <p:spPr>
          <a:xfrm flipH="1">
            <a:off x="4420369" y="4058038"/>
            <a:ext cx="490220" cy="88011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4530090" y="411480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/>
          <p:cNvCxnSpPr>
            <a:stCxn id="25" idx="1"/>
            <a:endCxn id="49" idx="3"/>
          </p:cNvCxnSpPr>
          <p:nvPr/>
        </p:nvCxnSpPr>
        <p:spPr>
          <a:xfrm flipH="1" flipV="1">
            <a:off x="4420369" y="3525213"/>
            <a:ext cx="490220" cy="53276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文本框 43"/>
          <p:cNvSpPr txBox="1"/>
          <p:nvPr/>
        </p:nvSpPr>
        <p:spPr>
          <a:xfrm>
            <a:off x="4558030" y="349186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/>
          <p:cNvCxnSpPr>
            <a:stCxn id="25" idx="3"/>
            <a:endCxn id="26" idx="1"/>
          </p:cNvCxnSpPr>
          <p:nvPr/>
        </p:nvCxnSpPr>
        <p:spPr>
          <a:xfrm>
            <a:off x="6349365" y="4058285"/>
            <a:ext cx="655320" cy="15938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6522085" y="411543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975360" y="3622040"/>
            <a:ext cx="1445895" cy="1106805"/>
            <a:chOff x="824533" y="3773011"/>
            <a:chExt cx="1514312" cy="1106614"/>
          </a:xfrm>
        </p:grpSpPr>
        <p:sp>
          <p:nvSpPr>
            <p:cNvPr id="18" name="文本框 17"/>
            <p:cNvSpPr txBox="1"/>
            <p:nvPr/>
          </p:nvSpPr>
          <p:spPr>
            <a:xfrm>
              <a:off x="824533" y="3773011"/>
              <a:ext cx="1507398" cy="110661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S’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$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041514" y="3773011"/>
              <a:ext cx="297331" cy="36823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en-US" altLang="zh-CN" b="1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75360" y="5161280"/>
            <a:ext cx="1445895" cy="429895"/>
            <a:chOff x="824533" y="5312696"/>
            <a:chExt cx="1514312" cy="430103"/>
          </a:xfrm>
        </p:grpSpPr>
        <p:sp>
          <p:nvSpPr>
            <p:cNvPr id="21" name="文本框 20"/>
            <p:cNvSpPr txBox="1"/>
            <p:nvPr/>
          </p:nvSpPr>
          <p:spPr>
            <a:xfrm>
              <a:off x="824533" y="5312696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S’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$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041514" y="5312696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en-US" altLang="zh-CN" b="1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80690" y="3335020"/>
            <a:ext cx="1439545" cy="429895"/>
            <a:chOff x="2829786" y="3486056"/>
            <a:chExt cx="1507398" cy="430103"/>
          </a:xfrm>
        </p:grpSpPr>
        <p:sp>
          <p:nvSpPr>
            <p:cNvPr id="19" name="文本框 18"/>
            <p:cNvSpPr txBox="1"/>
            <p:nvPr/>
          </p:nvSpPr>
          <p:spPr>
            <a:xfrm>
              <a:off x="2829786" y="3486056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x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39851" y="3492186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en-US" altLang="zh-CN" b="1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980690" y="4046220"/>
            <a:ext cx="1445895" cy="1783715"/>
            <a:chOff x="2829786" y="4197454"/>
            <a:chExt cx="1514305" cy="1783760"/>
          </a:xfrm>
        </p:grpSpPr>
        <p:sp>
          <p:nvSpPr>
            <p:cNvPr id="20" name="文本框 19"/>
            <p:cNvSpPr txBox="1"/>
            <p:nvPr/>
          </p:nvSpPr>
          <p:spPr>
            <a:xfrm>
              <a:off x="2829786" y="4197454"/>
              <a:ext cx="1507398" cy="1783760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,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x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046760" y="4212768"/>
              <a:ext cx="297331" cy="36830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en-US" altLang="zh-CN" b="1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980690" y="6181725"/>
            <a:ext cx="1439545" cy="429895"/>
            <a:chOff x="2829785" y="6333097"/>
            <a:chExt cx="1507398" cy="430103"/>
          </a:xfrm>
        </p:grpSpPr>
        <p:sp>
          <p:nvSpPr>
            <p:cNvPr id="23" name="文本框 22"/>
            <p:cNvSpPr txBox="1"/>
            <p:nvPr/>
          </p:nvSpPr>
          <p:spPr>
            <a:xfrm>
              <a:off x="2829785" y="6333097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033959" y="6348887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en-US" altLang="zh-CN" b="1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910455" y="3504565"/>
            <a:ext cx="1442085" cy="1106805"/>
            <a:chOff x="4835038" y="3553308"/>
            <a:chExt cx="1510857" cy="1106614"/>
          </a:xfrm>
        </p:grpSpPr>
        <p:sp>
          <p:nvSpPr>
            <p:cNvPr id="25" name="文本框 24"/>
            <p:cNvSpPr txBox="1"/>
            <p:nvPr/>
          </p:nvSpPr>
          <p:spPr>
            <a:xfrm>
              <a:off x="4835038" y="3553308"/>
              <a:ext cx="1507398" cy="110661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,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x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48564" y="3557869"/>
              <a:ext cx="297331" cy="36823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en-US" altLang="zh-CN" b="1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910455" y="5001895"/>
            <a:ext cx="1442085" cy="768350"/>
            <a:chOff x="4835038" y="5077540"/>
            <a:chExt cx="1510857" cy="768041"/>
          </a:xfrm>
        </p:grpSpPr>
        <p:sp>
          <p:nvSpPr>
            <p:cNvPr id="22" name="文本框 21"/>
            <p:cNvSpPr txBox="1"/>
            <p:nvPr/>
          </p:nvSpPr>
          <p:spPr>
            <a:xfrm>
              <a:off x="4835038" y="5077540"/>
              <a:ext cx="1507398" cy="768041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,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48564" y="5078648"/>
              <a:ext cx="297331" cy="36815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en-US" altLang="zh-CN" b="1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10455" y="6178550"/>
            <a:ext cx="1442085" cy="429895"/>
            <a:chOff x="4835038" y="6254328"/>
            <a:chExt cx="1510857" cy="430103"/>
          </a:xfrm>
        </p:grpSpPr>
        <p:sp>
          <p:nvSpPr>
            <p:cNvPr id="24" name="文本框 23"/>
            <p:cNvSpPr txBox="1"/>
            <p:nvPr/>
          </p:nvSpPr>
          <p:spPr>
            <a:xfrm>
              <a:off x="4835038" y="6254328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048564" y="6269375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en-US" altLang="zh-CN" b="1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004685" y="4002405"/>
            <a:ext cx="1439545" cy="429895"/>
            <a:chOff x="6840291" y="3587120"/>
            <a:chExt cx="1507398" cy="430103"/>
          </a:xfrm>
        </p:grpSpPr>
        <p:sp>
          <p:nvSpPr>
            <p:cNvPr id="26" name="文本框 25"/>
            <p:cNvSpPr txBox="1"/>
            <p:nvPr/>
          </p:nvSpPr>
          <p:spPr>
            <a:xfrm>
              <a:off x="6840291" y="3587120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,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.</a:t>
              </a:r>
              <a:endPara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050358" y="3596212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en-US" altLang="zh-CN" b="1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3409315" y="365823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" name="直线箭头连接符 59"/>
          <p:cNvCxnSpPr/>
          <p:nvPr/>
        </p:nvCxnSpPr>
        <p:spPr>
          <a:xfrm flipV="1">
            <a:off x="3733980" y="3733914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" name="直线箭头连接符 3"/>
          <p:cNvCxnSpPr/>
          <p:nvPr/>
        </p:nvCxnSpPr>
        <p:spPr>
          <a:xfrm rot="10800000" flipH="1" flipV="1">
            <a:off x="2980690" y="4937760"/>
            <a:ext cx="365760" cy="929005"/>
          </a:xfrm>
          <a:prstGeom prst="curvedConnector4">
            <a:avLst>
              <a:gd name="adj1" fmla="val -65104"/>
              <a:gd name="adj2" fmla="val 118591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文本框 68"/>
          <p:cNvSpPr txBox="1"/>
          <p:nvPr/>
        </p:nvSpPr>
        <p:spPr>
          <a:xfrm>
            <a:off x="2508250" y="569468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1877" y="940837"/>
            <a:ext cx="2838628" cy="207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3" grpId="0"/>
      <p:bldP spid="36" grpId="0"/>
      <p:bldP spid="38" grpId="0"/>
      <p:bldP spid="40" grpId="0"/>
      <p:bldP spid="42" grpId="0"/>
      <p:bldP spid="44" grpId="0"/>
      <p:bldP spid="46" grpId="0"/>
      <p:bldP spid="59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  <a:endParaRPr lang="en-US" dirty="0" err="1"/>
          </a:p>
        </p:txBody>
      </p:sp>
      <p:grpSp>
        <p:nvGrpSpPr>
          <p:cNvPr id="160" name="组合 159"/>
          <p:cNvGrpSpPr/>
          <p:nvPr/>
        </p:nvGrpSpPr>
        <p:grpSpPr>
          <a:xfrm rot="5400000">
            <a:off x="2501900" y="4356735"/>
            <a:ext cx="2178685" cy="1273810"/>
            <a:chOff x="1841" y="6273"/>
            <a:chExt cx="4088" cy="2006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66" name="组合 165"/>
          <p:cNvGrpSpPr/>
          <p:nvPr/>
        </p:nvGrpSpPr>
        <p:grpSpPr>
          <a:xfrm rot="5400000">
            <a:off x="4406265" y="4356735"/>
            <a:ext cx="2178685" cy="1273810"/>
            <a:chOff x="1841" y="6273"/>
            <a:chExt cx="4088" cy="2006"/>
          </a:xfrm>
        </p:grpSpPr>
        <p:cxnSp>
          <p:nvCxnSpPr>
            <p:cNvPr id="167" name="直接连接符 166"/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70" name="文本框 169"/>
          <p:cNvSpPr txBox="1"/>
          <p:nvPr/>
        </p:nvSpPr>
        <p:spPr>
          <a:xfrm>
            <a:off x="1732915" y="4869815"/>
            <a:ext cx="4273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$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986905" y="463232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shift 3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7006590" y="4068445"/>
            <a:ext cx="1245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2400">
                <a:cs typeface="Arial" panose="020B0604020202020204" pitchFamily="34" charset="0"/>
                <a:sym typeface="+mn-ea"/>
              </a:rPr>
              <a:t>action:</a:t>
            </a:r>
            <a:r>
              <a:rPr lang="en-US" altLang="zh-CN" sz="2000">
                <a:cs typeface="Arial" panose="020B0604020202020204" pitchFamily="34" charset="0"/>
                <a:sym typeface="+mn-ea"/>
              </a:rPr>
              <a:t> </a:t>
            </a:r>
            <a:endParaRPr lang="en-US" altLang="zh-CN" sz="2000">
              <a:cs typeface="Arial" panose="020B0604020202020204" pitchFamily="34" charset="0"/>
              <a:sym typeface="+mn-ea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914400" y="4341495"/>
            <a:ext cx="1245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2400">
                <a:cs typeface="Arial" panose="020B0604020202020204" pitchFamily="34" charset="0"/>
                <a:sym typeface="+mn-ea"/>
              </a:rPr>
              <a:t>input:</a:t>
            </a:r>
            <a:r>
              <a:rPr lang="en-US" altLang="zh-CN" sz="2000">
                <a:cs typeface="Arial" panose="020B0604020202020204" pitchFamily="34" charset="0"/>
                <a:sym typeface="+mn-ea"/>
              </a:rPr>
              <a:t> </a:t>
            </a:r>
            <a:endParaRPr lang="en-US" altLang="zh-CN" sz="2000">
              <a:cs typeface="Arial" panose="020B0604020202020204" pitchFamily="34" charset="0"/>
              <a:sym typeface="+mn-ea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638810" y="4869815"/>
            <a:ext cx="3473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( 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986155" y="4869815"/>
            <a:ext cx="387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x 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1374140" y="4869815"/>
            <a:ext cx="3676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)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3057525" y="6189828"/>
            <a:ext cx="1057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state</a:t>
            </a:r>
            <a:r>
              <a:rPr lang="en-US" altLang="zh-CN" sz="2000" dirty="0">
                <a:cs typeface="Arial" panose="020B0604020202020204" pitchFamily="34" charset="0"/>
                <a:sym typeface="+mn-ea"/>
              </a:rPr>
              <a:t> </a:t>
            </a:r>
            <a:endParaRPr lang="en-US" altLang="zh-CN" sz="20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4877682" y="6189828"/>
            <a:ext cx="1245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symbol</a:t>
            </a:r>
            <a:r>
              <a:rPr lang="en-US" altLang="zh-CN" sz="2000" dirty="0">
                <a:cs typeface="Arial" panose="020B0604020202020204" pitchFamily="34" charset="0"/>
                <a:sym typeface="+mn-ea"/>
              </a:rPr>
              <a:t> </a:t>
            </a:r>
            <a:endParaRPr lang="en-US" altLang="zh-CN" sz="20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997200" y="563372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1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6982460" y="5219065"/>
            <a:ext cx="145732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S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-&gt;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x</a:t>
            </a:r>
            <a:endParaRPr lang="en-US" altLang="zh-CN" sz="28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997200" y="518160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3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902200" y="563118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(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6982460" y="463232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shift 2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997200" y="472440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2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4902200" y="517906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x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6982460" y="4632960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reduce 2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902200" y="517906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6983730" y="4634230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goto 7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2997200" y="473202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7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6973570" y="463232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reduce 3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6974205" y="5219065"/>
            <a:ext cx="145732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L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-&gt;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S</a:t>
            </a:r>
            <a:endParaRPr lang="en-US" altLang="zh-CN" sz="28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902200" y="518160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974840" y="463359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goto 5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2997200" y="473202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5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976110" y="463486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shift 6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2997200" y="428244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6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4902200" y="472440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)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971030" y="462978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reduce 1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979285" y="5224145"/>
            <a:ext cx="145732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S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-&gt;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sym typeface="+mn-ea"/>
              </a:rPr>
              <a:t>(L)</a:t>
            </a:r>
            <a:endParaRPr lang="en-US" altLang="zh-CN" sz="28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901565" y="562864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6986270" y="463486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goto 4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2997200" y="517398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</a:t>
            </a:r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6971030" y="462978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accept!</a:t>
            </a:r>
            <a:endParaRPr lang="en-US" altLang="zh-CN" sz="28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351" y="888243"/>
            <a:ext cx="6013392" cy="2730622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5916050" y="1934726"/>
            <a:ext cx="1399078" cy="16312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9" grpId="0"/>
      <p:bldP spid="190" grpId="0"/>
      <p:bldP spid="191" grpId="0"/>
      <p:bldP spid="198" grpId="0" animBg="1"/>
      <p:bldP spid="198" grpId="1" animBg="1"/>
      <p:bldP spid="199" grpId="0" animBg="1"/>
      <p:bldP spid="199" grpId="1" animBg="1"/>
      <p:bldP spid="202" grpId="0" bldLvl="0" animBg="1"/>
      <p:bldP spid="202" grpId="1" animBg="1"/>
      <p:bldP spid="203" grpId="0" bldLvl="0" animBg="1"/>
      <p:bldP spid="204" grpId="0" bldLvl="0" animBg="1"/>
      <p:bldP spid="204" grpId="1" animBg="1"/>
      <p:bldP spid="205" grpId="0" bldLvl="0" animBg="1"/>
      <p:bldP spid="205" grpId="1" animBg="1"/>
      <p:bldP spid="206" grpId="0" bldLvl="0" animBg="1"/>
      <p:bldP spid="207" grpId="0" bldLvl="0" animBg="1"/>
      <p:bldP spid="207" grpId="1" animBg="1"/>
      <p:bldP spid="208" grpId="0" bldLvl="0" animBg="1"/>
      <p:bldP spid="209" grpId="0" animBg="1"/>
      <p:bldP spid="209" grpId="1" animBg="1"/>
      <p:bldP spid="210" grpId="0" bldLvl="0" animBg="1"/>
      <p:bldP spid="211" grpId="0" bldLvl="0" animBg="1"/>
      <p:bldP spid="211" grpId="1" animBg="1"/>
      <p:bldP spid="212" grpId="0" bldLvl="0" animBg="1"/>
      <p:bldP spid="212" grpId="1" animBg="1"/>
      <p:bldP spid="213" grpId="0" bldLvl="0" animBg="1"/>
      <p:bldP spid="214" grpId="0" bldLvl="0" animBg="1"/>
      <p:bldP spid="214" grpId="1" animBg="1"/>
      <p:bldP spid="215" grpId="0" bldLvl="0" animBg="1"/>
      <p:bldP spid="216" grpId="0" bldLvl="0" animBg="1"/>
      <p:bldP spid="216" grpId="1" animBg="1"/>
      <p:bldP spid="217" grpId="0" bldLvl="0" animBg="1"/>
      <p:bldP spid="217" grpId="1" animBg="1"/>
      <p:bldP spid="218" grpId="0" bldLvl="0" animBg="1"/>
      <p:bldP spid="219" grpId="0" bldLvl="0" animBg="1"/>
      <p:bldP spid="219" grpId="1" bldLvl="0" animBg="1"/>
      <p:bldP spid="220" grpId="0" bldLvl="0" animBg="1"/>
      <p:bldP spid="221" grpId="0" bldLvl="0" animBg="1"/>
      <p:bldP spid="222" grpId="0" animBg="1"/>
      <p:bldP spid="2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  <a:endParaRPr spc="-25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1800"/>
                </a:lnSpc>
              </a:pPr>
              <a:r>
                <a:rPr kumimoji="1" lang="en-US" altLang="zh-CN" dirty="0">
                  <a:solidFill>
                    <a:schemeClr val="tx1"/>
                  </a:solidFill>
                </a:rPr>
                <a:t>Introduction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1</a:t>
              </a:r>
              <a:endParaRPr kumimoji="1"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Lexical Analysis</a:t>
                  </a:r>
                  <a:endParaRPr kumimoji="1" lang="en-US" alt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1"/>
                      </a:solidFill>
                    </a:rPr>
                    <a:t>2</a:t>
                  </a:r>
                  <a:endParaRPr kumimoji="1" lang="en-US" altLang="zh-CN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rgbClr val="C00000"/>
                      </a:solidFill>
                    </a:rPr>
                    <a:t>Parsing</a:t>
                  </a:r>
                  <a:endParaRPr kumimoji="1" lang="en-GB" altLang="zh-CN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C00000"/>
                      </a:solidFill>
                    </a:rPr>
                    <a:t>3</a:t>
                  </a:r>
                  <a:endParaRPr kumimoji="1" lang="en-US" altLang="zh-CN" sz="20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Abstract Syntax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4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Semantic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5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Activation Records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6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Interm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. Code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7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Blocks &amp; Traces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Instruct. Selection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9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Liveness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10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Register Allocation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11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Garbage Collection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13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Loop Optimizations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Fundamentals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Advanced Topics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49681" y="554337"/>
            <a:ext cx="18863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$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" name="表格 16"/>
          <p:cNvGraphicFramePr>
            <a:graphicFrameLocks noGrp="1"/>
          </p:cNvGraphicFramePr>
          <p:nvPr/>
        </p:nvGraphicFramePr>
        <p:xfrm>
          <a:off x="126663" y="2722472"/>
          <a:ext cx="6274137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496"/>
                <a:gridCol w="1765300"/>
                <a:gridCol w="1054100"/>
                <a:gridCol w="19182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Stack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(states)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/>
                        <a:t>Stack</a:t>
                      </a:r>
                      <a:r>
                        <a:rPr lang="zh-CN" altLang="en-US" sz="2000" b="1"/>
                        <a:t> </a:t>
                      </a:r>
                      <a:r>
                        <a:rPr lang="en-US" altLang="zh-CN" sz="2000" b="1"/>
                        <a:t>(symbols)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/>
                        <a:t>Input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Action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x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shift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3</a:t>
                      </a:r>
                      <a:endParaRPr lang="en-US" altLang="zh-CN" sz="18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(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x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)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shift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(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x</a:t>
                      </a:r>
                      <a:r>
                        <a:rPr lang="zh-CN" altLang="en-US" sz="1800" b="1"/>
                        <a:t>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reduce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2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-&gt;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x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1,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goto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7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reduce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3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-&gt;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1,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goto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5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shift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5,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6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)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reduce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1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-&gt;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)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goto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4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accept</a:t>
                      </a:r>
                      <a:endParaRPr lang="zh-CN" altLang="en-US" sz="18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14" y="127415"/>
            <a:ext cx="5714850" cy="25950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  <a:endParaRPr lang="en-US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4837176" y="990664"/>
            <a:ext cx="4337182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Actions:</a:t>
            </a:r>
            <a:endParaRPr kumimoji="1" lang="en-US" altLang="zh-CN" sz="22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Shift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For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edge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labeled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with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terminal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and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from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to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T[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,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t]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(shift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n)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b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Goto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For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edge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labeled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with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non-terminal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X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and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from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to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T[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,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X]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gn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(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goto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n)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Reduce: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For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item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with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dot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end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(e.g.,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X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-&gt;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.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):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T[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,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each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terminal]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rk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(reduce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k)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k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is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the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index</a:t>
            </a:r>
            <a:r>
              <a:rPr kumimoji="1" lang="zh-CN" altLang="en-US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of</a:t>
            </a:r>
            <a:r>
              <a:rPr kumimoji="1" lang="zh-CN" altLang="en-US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this</a:t>
            </a:r>
            <a:r>
              <a:rPr kumimoji="1" lang="zh-CN" altLang="en-US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production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Accept: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For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each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containing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S’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-&gt;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.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$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T[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,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$]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accept</a:t>
            </a:r>
            <a:endParaRPr kumimoji="1" lang="en-US" altLang="zh-CN" sz="2200" b="1" dirty="0">
              <a:solidFill>
                <a:srgbClr val="0070C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584" y="2980944"/>
          <a:ext cx="4736592" cy="3810000"/>
        </p:xfrm>
        <a:graphic>
          <a:graphicData uri="http://schemas.openxmlformats.org/drawingml/2006/table">
            <a:tbl>
              <a:tblPr firstRow="1" bandRow="1"/>
              <a:tblGrid>
                <a:gridCol w="518480"/>
                <a:gridCol w="665668"/>
                <a:gridCol w="592074"/>
                <a:gridCol w="592074"/>
                <a:gridCol w="592074"/>
                <a:gridCol w="592074"/>
                <a:gridCol w="592074"/>
                <a:gridCol w="592074"/>
              </a:tblGrid>
              <a:tr h="322275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(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)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x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,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$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S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L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g4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3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g7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g5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4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a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s6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s8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6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8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g9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9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  <a:endParaRPr lang="en-US" altLang="zh-CN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14" y="762070"/>
            <a:ext cx="4608462" cy="2092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LR(k) Parsing </a:t>
            </a:r>
            <a:r>
              <a:rPr kumimoji="1" lang="en-US" altLang="zh-CN" dirty="0">
                <a:sym typeface="+mn-ea"/>
              </a:rPr>
              <a:t>–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Algorithm</a:t>
            </a:r>
            <a:endParaRPr lang="en-US" dirty="0" err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5565" y="895985"/>
            <a:ext cx="8968740" cy="66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GB" altLang="zh-CN" dirty="0">
                <a:cs typeface="Calibri" panose="020F0502020204030204" pitchFamily="34" charset="0"/>
              </a:rPr>
              <a:t>Look up </a:t>
            </a:r>
            <a:r>
              <a:rPr kumimoji="1" lang="en-GB" altLang="zh-CN" dirty="0">
                <a:solidFill>
                  <a:srgbClr val="0070C0"/>
                </a:solidFill>
                <a:cs typeface="Calibri" panose="020F0502020204030204" pitchFamily="34" charset="0"/>
              </a:rPr>
              <a:t>top stack state</a:t>
            </a:r>
            <a:r>
              <a:rPr kumimoji="1" lang="en-GB" altLang="zh-CN" dirty="0">
                <a:cs typeface="Calibri" panose="020F0502020204030204" pitchFamily="34" charset="0"/>
              </a:rPr>
              <a:t>, and </a:t>
            </a:r>
            <a:r>
              <a:rPr kumimoji="1" lang="en-GB" altLang="zh-CN" b="1" dirty="0">
                <a:solidFill>
                  <a:srgbClr val="0070C0"/>
                </a:solidFill>
                <a:cs typeface="Calibri" panose="020F0502020204030204" pitchFamily="34" charset="0"/>
              </a:rPr>
              <a:t>input symbol</a:t>
            </a:r>
            <a:r>
              <a:rPr kumimoji="1" lang="en-GB" altLang="zh-CN" dirty="0">
                <a:cs typeface="Calibri" panose="020F0502020204030204" pitchFamily="34" charset="0"/>
              </a:rPr>
              <a:t>, get action; If action is</a:t>
            </a:r>
            <a:r>
              <a:rPr kumimoji="1" lang="en-US" altLang="zh-CN" dirty="0">
                <a:cs typeface="Calibri" panose="020F0502020204030204" pitchFamily="34" charset="0"/>
              </a:rPr>
              <a:t>:</a:t>
            </a:r>
            <a:r>
              <a:rPr kumimoji="1" lang="zh-CN" altLang="en-US" dirty="0">
                <a:cs typeface="Calibri" panose="020F0502020204030204" pitchFamily="34" charset="0"/>
              </a:rPr>
              <a:t> </a:t>
            </a:r>
            <a:endParaRPr kumimoji="1" lang="en-US" altLang="zh-CN" dirty="0">
              <a:cs typeface="Calibri" panose="020F0502020204030204" pitchFamily="34" charset="0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12395" y="1447800"/>
          <a:ext cx="8933180" cy="3657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11300"/>
                <a:gridCol w="742188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Shift(n):</a:t>
                      </a:r>
                      <a:endParaRPr lang="en-US" altLang="zh-CN" sz="2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Advance input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one token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;</a:t>
                      </a:r>
                      <a:endParaRPr kumimoji="1" lang="en-GB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push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n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on stack.  </a:t>
                      </a:r>
                      <a:endParaRPr kumimoji="1" lang="en-GB" altLang="zh-CN" sz="2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Reduce(r):</a:t>
                      </a:r>
                      <a:endParaRPr lang="en-US" altLang="zh-CN" sz="2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Pop stack as many times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as the number of symbols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on the </a:t>
                      </a:r>
                      <a:r>
                        <a:rPr kumimoji="1" lang="en-US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RHS</a:t>
                      </a:r>
                      <a:r>
                        <a:rPr kumimoji="1" lang="zh-CN" altLang="en-US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of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rule r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;</a:t>
                      </a:r>
                      <a:endParaRPr kumimoji="1" lang="en-GB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Let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X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be the </a:t>
                      </a:r>
                      <a:r>
                        <a:rPr kumimoji="1" lang="en-US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LHS</a:t>
                      </a:r>
                      <a:r>
                        <a:rPr kumimoji="1" lang="zh-CN" altLang="en-US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symbol of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rule r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;</a:t>
                      </a:r>
                      <a:endParaRPr kumimoji="1" lang="en-GB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In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the state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now on top of stack, look up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X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to get</a:t>
                      </a:r>
                      <a:r>
                        <a:rPr kumimoji="1" lang="zh-CN" altLang="en-US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“</a:t>
                      </a:r>
                      <a:r>
                        <a:rPr kumimoji="1" lang="en-GB" altLang="zh-CN" sz="240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goto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n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”;</a:t>
                      </a:r>
                      <a:endParaRPr kumimoji="1" lang="en-GB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Push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n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on top of stack. </a:t>
                      </a:r>
                      <a:endParaRPr kumimoji="1" lang="en-GB" altLang="zh-CN" sz="2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Accept:</a:t>
                      </a:r>
                      <a:endParaRPr lang="en-US" altLang="zh-CN" sz="2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Stop</a:t>
                      </a:r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parsing, report success</a:t>
                      </a:r>
                      <a:r>
                        <a:rPr kumimoji="1" lang="en-US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.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9342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Error:</a:t>
                      </a:r>
                      <a:endParaRPr lang="en-US" altLang="zh-CN" sz="2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Stop parsing, report failure.</a:t>
                      </a:r>
                      <a:endParaRPr kumimoji="1" lang="en-GB" altLang="zh-CN" sz="2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9855" y="5105400"/>
            <a:ext cx="88468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kumimoji="1" lang="zh-CN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kumimoji="1" lang="zh-CN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endParaRPr kumimoji="1"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kumimoji="1" lang="zh-CN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kumimoji="1" lang="zh-CN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parsing</a:t>
            </a:r>
            <a:endParaRPr kumimoji="1"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LR(0)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look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symbol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know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whether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reduce.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solidFill>
                  <a:sysClr val="windowText" lastClr="000000"/>
                </a:solidFill>
              </a:rPr>
              <a:t>Shift-Reduce Conflicts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496" y="1304766"/>
            <a:ext cx="1850740" cy="1354138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48600" y="915035"/>
            <a:ext cx="1295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467600" y="3886835"/>
            <a:ext cx="1143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1635" y="2620010"/>
            <a:ext cx="6276975" cy="3952240"/>
            <a:chOff x="81305" y="2547584"/>
            <a:chExt cx="6477000" cy="4114800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1" t="9967" r="31259" b="50987"/>
            <a:stretch>
              <a:fillRect/>
            </a:stretch>
          </p:blipFill>
          <p:spPr bwMode="auto">
            <a:xfrm>
              <a:off x="81305" y="2834802"/>
              <a:ext cx="5737406" cy="382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44647" y="2547584"/>
              <a:ext cx="2213658" cy="258496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endParaRPr lang="zh-CN" altLang="en-US"/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6" t="8972" r="3125" b="70518"/>
          <a:stretch>
            <a:fillRect/>
          </a:stretch>
        </p:blipFill>
        <p:spPr bwMode="auto">
          <a:xfrm>
            <a:off x="3839845" y="838835"/>
            <a:ext cx="505269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780280" y="3352800"/>
            <a:ext cx="4211204" cy="2362200"/>
          </a:xfrm>
          <a:prstGeom prst="wedgeRoundRectCallout">
            <a:avLst>
              <a:gd name="adj1" fmla="val -27383"/>
              <a:gd name="adj2" fmla="val -10344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ysClr val="windowText" lastClr="000000"/>
            </a:solidFill>
            <a:miter lim="800000"/>
          </a:ln>
        </p:spPr>
        <p:txBody>
          <a:bodyPr/>
          <a:lstStyle>
            <a:lvl1pPr marL="342900" indent="-3429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dirty="0">
                <a:solidFill>
                  <a:sysClr val="windowText" lastClr="000000"/>
                </a:solidFill>
              </a:rPr>
              <a:t>    Shift-reduce conflict indicates that the grammar is not LR(0) - it cannot be parsed by an LR(0) parser. 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solidFill>
                  <a:sysClr val="windowText" lastClr="000000"/>
                </a:solidFill>
              </a:rPr>
              <a:t>Shift-Reduce Conflicts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496" y="1304766"/>
            <a:ext cx="1850740" cy="1354138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48600" y="915035"/>
            <a:ext cx="1295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0525" y="2620010"/>
            <a:ext cx="6276975" cy="3952240"/>
            <a:chOff x="81305" y="2547584"/>
            <a:chExt cx="6477000" cy="4114800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1" t="9967" r="31259" b="50987"/>
            <a:stretch>
              <a:fillRect/>
            </a:stretch>
          </p:blipFill>
          <p:spPr bwMode="auto">
            <a:xfrm>
              <a:off x="81305" y="2834802"/>
              <a:ext cx="5737406" cy="382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44647" y="2547584"/>
              <a:ext cx="2213658" cy="258496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endParaRPr lang="zh-CN" altLang="en-US"/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6" t="8972" r="3125" b="70518"/>
          <a:stretch>
            <a:fillRect/>
          </a:stretch>
        </p:blipFill>
        <p:spPr bwMode="auto">
          <a:xfrm>
            <a:off x="3839845" y="838835"/>
            <a:ext cx="505269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115435" y="3276600"/>
            <a:ext cx="48539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tokens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r2?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∈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Follow(E)</a:t>
            </a:r>
            <a:endParaRPr kumimoji="1"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Follow(E)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{$}</a:t>
            </a:r>
            <a:endParaRPr kumimoji="1"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zh-CN" sz="2400" b="1" dirty="0"/>
              <a:t>only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T[3,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$]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can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r2!</a:t>
            </a:r>
            <a:endParaRPr kumimoji="1" lang="en-US" altLang="zh-CN" sz="24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4381475" y="1655553"/>
            <a:ext cx="1403902" cy="523220"/>
            <a:chOff x="4381475" y="1655553"/>
            <a:chExt cx="1403902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4381475" y="1655553"/>
                  <a:ext cx="38105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b="0" i="0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✘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475" y="1655553"/>
                  <a:ext cx="381050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404327" y="1655553"/>
                  <a:ext cx="38105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b="0" i="0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✘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327" y="1655553"/>
                  <a:ext cx="381050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SLR (Simple LR) Parsing</a:t>
            </a:r>
            <a:endParaRPr 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4800" y="795655"/>
            <a:ext cx="853440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SL</a:t>
            </a:r>
            <a:r>
              <a:rPr lang="en-US" altLang="zh-CN" sz="2600" b="0" kern="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zh-CN" altLang="en-US" sz="2600" b="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600" b="0" kern="0" dirty="0">
                <a:solidFill>
                  <a:srgbClr val="000000"/>
                </a:solidFill>
                <a:latin typeface="Calibri" panose="020F0502020204030204" pitchFamily="34" charset="0"/>
              </a:rPr>
              <a:t>Parsing:</a:t>
            </a:r>
            <a:r>
              <a:rPr lang="zh-CN" altLang="en-US" sz="2600" b="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600" b="0" kern="0" dirty="0">
                <a:solidFill>
                  <a:srgbClr val="0070C0"/>
                </a:solidFill>
                <a:latin typeface="Calibri" panose="020F0502020204030204" pitchFamily="34" charset="0"/>
              </a:rPr>
              <a:t>Simple</a:t>
            </a:r>
            <a:r>
              <a:rPr lang="zh-CN" altLang="en-US" sz="2600" b="0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600" b="0" kern="0" dirty="0">
                <a:solidFill>
                  <a:srgbClr val="0070C0"/>
                </a:solidFill>
                <a:latin typeface="Calibri" panose="020F0502020204030204" pitchFamily="34" charset="0"/>
              </a:rPr>
              <a:t>LR</a:t>
            </a:r>
            <a:r>
              <a:rPr lang="zh-CN" altLang="en-US" sz="2600" b="0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600" b="0" kern="0" dirty="0">
                <a:solidFill>
                  <a:srgbClr val="0070C0"/>
                </a:solidFill>
                <a:latin typeface="Calibri" panose="020F0502020204030204" pitchFamily="34" charset="0"/>
              </a:rPr>
              <a:t>Parsing</a:t>
            </a:r>
            <a:endParaRPr lang="en-US" altLang="zh-CN" sz="2600" b="0" kern="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0" kern="0" dirty="0">
                <a:solidFill>
                  <a:srgbClr val="000000"/>
                </a:solidFill>
                <a:latin typeface="Calibri" panose="020F0502020204030204" pitchFamily="34" charset="0"/>
              </a:rPr>
              <a:t>Put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reduce actions into the table only where indicated by the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0" kern="0" dirty="0">
                <a:solidFill>
                  <a:srgbClr val="0070C0"/>
                </a:solidFill>
                <a:latin typeface="Calibri" panose="020F0502020204030204" pitchFamily="34" charset="0"/>
              </a:rPr>
              <a:t>FOLLOW set</a:t>
            </a:r>
            <a:r>
              <a:rPr lang="en-US" altLang="zh-CN" sz="2600" b="0" kern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90525" y="2162175"/>
            <a:ext cx="6096000" cy="193802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← {} </a:t>
            </a:r>
            <a:endParaRPr kumimoji="0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state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0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for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item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→ α. in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0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for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token </a:t>
            </a:r>
            <a:r>
              <a:rPr kumimoji="0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in FOLLOW(</a:t>
            </a:r>
            <a:r>
              <a:rPr kumimoji="0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) </a:t>
            </a:r>
            <a:endParaRPr kumimoji="0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R ← R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∪ {(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I, X, A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→ α)}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0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4175760"/>
            <a:ext cx="4622800" cy="2489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5444" y="4495772"/>
            <a:ext cx="361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I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row</a:t>
            </a:r>
            <a:endParaRPr kumimoji="1" lang="en-US" altLang="zh-CN" sz="2400" dirty="0"/>
          </a:p>
          <a:p>
            <a:r>
              <a:rPr kumimoji="1" lang="en-US" altLang="zh-CN" sz="2400" dirty="0">
                <a:solidFill>
                  <a:srgbClr val="0070C0"/>
                </a:solidFill>
              </a:rPr>
              <a:t>X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column</a:t>
            </a:r>
            <a:endParaRPr kumimoji="1" lang="en-US" altLang="zh-CN" sz="2400" dirty="0"/>
          </a:p>
          <a:p>
            <a:r>
              <a:rPr kumimoji="0" lang="en-US" altLang="zh-CN" sz="2400" i="1" dirty="0">
                <a:solidFill>
                  <a:srgbClr val="0070C0"/>
                </a:solidFill>
              </a:rPr>
              <a:t>A</a:t>
            </a:r>
            <a:r>
              <a:rPr kumimoji="0" lang="en-US" altLang="zh-CN" sz="2400" dirty="0">
                <a:solidFill>
                  <a:srgbClr val="0070C0"/>
                </a:solidFill>
              </a:rPr>
              <a:t> → α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: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</a:rPr>
              <a:t>the</a:t>
            </a:r>
            <a:r>
              <a:rPr kumimoji="1" lang="zh-CN" altLang="en-US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</a:rPr>
              <a:t>production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1243" y="92350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SLR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8536" y="1876503"/>
            <a:ext cx="1630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0362" y="1541200"/>
            <a:ext cx="1470992" cy="2122805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9312" y="1541200"/>
            <a:ext cx="1470992" cy="1446550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9310" y="3416183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70362" y="4095542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0362" y="4933586"/>
            <a:ext cx="1470992" cy="769441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70362" y="6077141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9310" y="4584141"/>
            <a:ext cx="1470992" cy="1446550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60270" y="1533755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60271" y="3416143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60270" y="6093953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线箭头连接符 15"/>
          <p:cNvCxnSpPr>
            <a:stCxn id="7" idx="2"/>
            <a:endCxn id="10" idx="0"/>
          </p:cNvCxnSpPr>
          <p:nvPr/>
        </p:nvCxnSpPr>
        <p:spPr>
          <a:xfrm>
            <a:off x="3605858" y="3664858"/>
            <a:ext cx="0" cy="43068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3308991" y="3638936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直线箭头连接符 25"/>
          <p:cNvCxnSpPr>
            <a:stCxn id="11" idx="2"/>
            <a:endCxn id="12" idx="0"/>
          </p:cNvCxnSpPr>
          <p:nvPr/>
        </p:nvCxnSpPr>
        <p:spPr>
          <a:xfrm>
            <a:off x="3605858" y="5703027"/>
            <a:ext cx="0" cy="3741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线箭头连接符 28"/>
          <p:cNvCxnSpPr>
            <a:stCxn id="8" idx="2"/>
            <a:endCxn id="9" idx="0"/>
          </p:cNvCxnSpPr>
          <p:nvPr/>
        </p:nvCxnSpPr>
        <p:spPr>
          <a:xfrm flipH="1">
            <a:off x="5934806" y="2987750"/>
            <a:ext cx="2" cy="4284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直线箭头连接符 31"/>
          <p:cNvCxnSpPr>
            <a:stCxn id="13" idx="0"/>
            <a:endCxn id="9" idx="2"/>
          </p:cNvCxnSpPr>
          <p:nvPr/>
        </p:nvCxnSpPr>
        <p:spPr>
          <a:xfrm flipV="1">
            <a:off x="5934806" y="3847070"/>
            <a:ext cx="0" cy="73707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直线箭头连接符 34"/>
          <p:cNvCxnSpPr>
            <a:stCxn id="13" idx="3"/>
            <a:endCxn id="15" idx="2"/>
          </p:cNvCxnSpPr>
          <p:nvPr/>
        </p:nvCxnSpPr>
        <p:spPr>
          <a:xfrm flipV="1">
            <a:off x="6670302" y="3847030"/>
            <a:ext cx="1425465" cy="146038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直线箭头连接符 37"/>
          <p:cNvCxnSpPr>
            <a:stCxn id="13" idx="3"/>
            <a:endCxn id="17" idx="0"/>
          </p:cNvCxnSpPr>
          <p:nvPr/>
        </p:nvCxnSpPr>
        <p:spPr>
          <a:xfrm>
            <a:off x="6670302" y="5307416"/>
            <a:ext cx="1425464" cy="78653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线箭头连接符 42"/>
          <p:cNvCxnSpPr>
            <a:stCxn id="8" idx="3"/>
          </p:cNvCxnSpPr>
          <p:nvPr/>
        </p:nvCxnSpPr>
        <p:spPr>
          <a:xfrm>
            <a:off x="6670304" y="2264475"/>
            <a:ext cx="1310119" cy="117592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直线箭头连接符 45"/>
          <p:cNvCxnSpPr>
            <a:stCxn id="8" idx="3"/>
            <a:endCxn id="14" idx="2"/>
          </p:cNvCxnSpPr>
          <p:nvPr/>
        </p:nvCxnSpPr>
        <p:spPr>
          <a:xfrm flipV="1">
            <a:off x="6670304" y="1964642"/>
            <a:ext cx="1425462" cy="2998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直线箭头连接符 49"/>
          <p:cNvCxnSpPr>
            <a:stCxn id="7" idx="3"/>
            <a:endCxn id="8" idx="1"/>
          </p:cNvCxnSpPr>
          <p:nvPr/>
        </p:nvCxnSpPr>
        <p:spPr>
          <a:xfrm flipV="1">
            <a:off x="4341354" y="2264475"/>
            <a:ext cx="857958" cy="33855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直线箭头连接符 53"/>
          <p:cNvCxnSpPr>
            <a:stCxn id="7" idx="3"/>
            <a:endCxn id="9" idx="1"/>
          </p:cNvCxnSpPr>
          <p:nvPr/>
        </p:nvCxnSpPr>
        <p:spPr>
          <a:xfrm>
            <a:off x="4341354" y="2603029"/>
            <a:ext cx="857956" cy="102859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直线箭头连接符 56"/>
          <p:cNvCxnSpPr>
            <a:stCxn id="11" idx="3"/>
            <a:endCxn id="13" idx="1"/>
          </p:cNvCxnSpPr>
          <p:nvPr/>
        </p:nvCxnSpPr>
        <p:spPr>
          <a:xfrm flipV="1">
            <a:off x="4341354" y="5307416"/>
            <a:ext cx="857956" cy="1089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文本框 59"/>
          <p:cNvSpPr txBox="1"/>
          <p:nvPr/>
        </p:nvSpPr>
        <p:spPr>
          <a:xfrm>
            <a:off x="7017254" y="1777143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2049" y="2588644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87744" y="4246862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3870" y="5283682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96797" y="2135027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723867" y="2814272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657201" y="2925398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657201" y="3953995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562184" y="4963486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直线箭头连接符 72"/>
          <p:cNvCxnSpPr>
            <a:stCxn id="7" idx="1"/>
            <a:endCxn id="11" idx="1"/>
          </p:cNvCxnSpPr>
          <p:nvPr/>
        </p:nvCxnSpPr>
        <p:spPr>
          <a:xfrm rot="10800000" flipV="1">
            <a:off x="2870362" y="2603029"/>
            <a:ext cx="12700" cy="2715278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6" name="文本框 75"/>
          <p:cNvSpPr txBox="1"/>
          <p:nvPr/>
        </p:nvSpPr>
        <p:spPr>
          <a:xfrm>
            <a:off x="2353324" y="3745224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直线箭头连接符 72"/>
          <p:cNvCxnSpPr>
            <a:stCxn id="7" idx="1"/>
            <a:endCxn id="12" idx="1"/>
          </p:cNvCxnSpPr>
          <p:nvPr/>
        </p:nvCxnSpPr>
        <p:spPr>
          <a:xfrm rot="10800000" flipV="1">
            <a:off x="2870362" y="2603029"/>
            <a:ext cx="12700" cy="3689556"/>
          </a:xfrm>
          <a:prstGeom prst="curvedConnector3">
            <a:avLst>
              <a:gd name="adj1" fmla="val 4826087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文本框 80"/>
          <p:cNvSpPr txBox="1"/>
          <p:nvPr/>
        </p:nvSpPr>
        <p:spPr>
          <a:xfrm>
            <a:off x="1988240" y="3784718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830605" y="4887290"/>
            <a:ext cx="1550509" cy="84844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58951" y="5002107"/>
            <a:ext cx="20872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Follow(E)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=}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66150" y="5545883"/>
            <a:ext cx="1138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conflict!</a:t>
            </a:r>
            <a:endParaRPr kumimoji="1" lang="en-US" altLang="zh-CN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3" grpId="0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315" y="998855"/>
            <a:ext cx="8449945" cy="549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LR(1)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SLR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Idea: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DFA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conflicts!</a:t>
            </a:r>
            <a:endParaRPr kumimoji="1" lang="en-US" altLang="zh-CN" dirty="0"/>
          </a:p>
          <a:p>
            <a:r>
              <a:rPr kumimoji="1" lang="en-GB" altLang="zh-CN" dirty="0"/>
              <a:t>An </a:t>
            </a:r>
            <a:r>
              <a:rPr kumimoji="1" lang="en-GB" altLang="zh-CN" dirty="0">
                <a:solidFill>
                  <a:srgbClr val="0070C0"/>
                </a:solidFill>
              </a:rPr>
              <a:t>LR(1) item</a:t>
            </a:r>
            <a:r>
              <a:rPr kumimoji="1" lang="en-GB" altLang="zh-CN" dirty="0"/>
              <a:t> consists of a production, </a:t>
            </a:r>
            <a:r>
              <a:rPr kumimoji="1" lang="en-GB" altLang="zh-CN" dirty="0">
                <a:solidFill>
                  <a:srgbClr val="0070C0"/>
                </a:solidFill>
              </a:rPr>
              <a:t>a</a:t>
            </a:r>
            <a:r>
              <a:rPr kumimoji="1" lang="en-GB" altLang="zh-CN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right-hand-side position </a:t>
            </a:r>
            <a:r>
              <a:rPr kumimoji="1" lang="en-GB" altLang="zh-CN" dirty="0"/>
              <a:t>(represented by the dot), and </a:t>
            </a:r>
            <a:r>
              <a:rPr kumimoji="1" lang="en-GB" altLang="zh-CN" dirty="0">
                <a:solidFill>
                  <a:srgbClr val="0070C0"/>
                </a:solidFill>
              </a:rPr>
              <a:t>a lookahead symbol</a:t>
            </a:r>
            <a:r>
              <a:rPr kumimoji="1" lang="en-GB" altLang="zh-CN" dirty="0"/>
              <a:t>. </a:t>
            </a:r>
            <a:endParaRPr kumimoji="1" lang="en-GB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GB" altLang="zh-CN" dirty="0">
                <a:solidFill>
                  <a:srgbClr val="0070C0"/>
                </a:solidFill>
              </a:rPr>
              <a:t>A → </a:t>
            </a:r>
            <a:r>
              <a:rPr kumimoji="1" lang="el-GR" altLang="zh-CN" dirty="0" err="1">
                <a:solidFill>
                  <a:srgbClr val="0070C0"/>
                </a:solidFill>
              </a:rPr>
              <a:t>α.β</a:t>
            </a:r>
            <a:r>
              <a:rPr kumimoji="1" lang="el-GR" altLang="zh-CN" dirty="0">
                <a:solidFill>
                  <a:srgbClr val="0070C0"/>
                </a:solidFill>
              </a:rPr>
              <a:t>, </a:t>
            </a:r>
            <a:r>
              <a:rPr kumimoji="1" lang="en-GB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the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whole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RHS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GB" altLang="zh-CN" dirty="0">
                <a:solidFill>
                  <a:srgbClr val="0070C0"/>
                </a:solidFill>
              </a:rPr>
              <a:t>n item (A → </a:t>
            </a:r>
            <a:r>
              <a:rPr kumimoji="1" lang="el-GR" altLang="zh-CN" dirty="0" err="1">
                <a:solidFill>
                  <a:srgbClr val="0070C0"/>
                </a:solidFill>
              </a:rPr>
              <a:t>α.β</a:t>
            </a:r>
            <a:r>
              <a:rPr kumimoji="1" lang="el-GR" altLang="zh-CN" dirty="0">
                <a:solidFill>
                  <a:srgbClr val="0070C0"/>
                </a:solidFill>
              </a:rPr>
              <a:t>, </a:t>
            </a:r>
            <a:r>
              <a:rPr kumimoji="1" lang="en-GB" altLang="zh-CN" dirty="0">
                <a:solidFill>
                  <a:srgbClr val="0070C0"/>
                </a:solidFill>
              </a:rPr>
              <a:t>x) </a:t>
            </a:r>
            <a:r>
              <a:rPr kumimoji="1" lang="en-GB" altLang="zh-CN" dirty="0"/>
              <a:t>indicates that the sequence </a:t>
            </a:r>
            <a:r>
              <a:rPr kumimoji="1" lang="el-GR" altLang="zh-CN" dirty="0"/>
              <a:t>α </a:t>
            </a:r>
            <a:r>
              <a:rPr kumimoji="1" lang="en-GB" altLang="zh-CN" dirty="0"/>
              <a:t>is on </a:t>
            </a:r>
            <a:r>
              <a:rPr kumimoji="1" lang="en-GB" altLang="zh-CN" dirty="0">
                <a:solidFill>
                  <a:srgbClr val="0070C0"/>
                </a:solidFill>
              </a:rPr>
              <a:t>top of the </a:t>
            </a:r>
            <a:r>
              <a:rPr kumimoji="1" lang="en-US" altLang="zh-CN" dirty="0">
                <a:solidFill>
                  <a:srgbClr val="0070C0"/>
                </a:solidFill>
              </a:rPr>
              <a:t>(symbol)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stack</a:t>
            </a:r>
            <a:r>
              <a:rPr kumimoji="1" lang="en-GB" altLang="zh-CN" dirty="0"/>
              <a:t>, and at the head of the input is a string </a:t>
            </a:r>
            <a:r>
              <a:rPr kumimoji="1" lang="en-GB" altLang="zh-CN" dirty="0">
                <a:solidFill>
                  <a:srgbClr val="0070C0"/>
                </a:solidFill>
              </a:rPr>
              <a:t>derivable from </a:t>
            </a:r>
            <a:r>
              <a:rPr kumimoji="1" lang="el-GR" altLang="zh-CN" dirty="0">
                <a:solidFill>
                  <a:srgbClr val="0070C0"/>
                </a:solidFill>
              </a:rPr>
              <a:t>β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GB" altLang="zh-CN" dirty="0"/>
              <a:t>. </a:t>
            </a:r>
            <a:endParaRPr kumimoji="1" lang="en-GB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(A → </a:t>
            </a:r>
            <a:r>
              <a:rPr kumimoji="1" lang="el-GR" altLang="zh-CN" dirty="0" err="1">
                <a:solidFill>
                  <a:srgbClr val="0070C0"/>
                </a:solidFill>
              </a:rPr>
              <a:t>α.β</a:t>
            </a:r>
            <a:r>
              <a:rPr kumimoji="1" lang="el-GR" altLang="zh-CN" dirty="0">
                <a:solidFill>
                  <a:srgbClr val="0070C0"/>
                </a:solidFill>
              </a:rPr>
              <a:t>, </a:t>
            </a:r>
            <a:r>
              <a:rPr kumimoji="1" lang="en-GB" altLang="zh-CN" dirty="0">
                <a:solidFill>
                  <a:srgbClr val="0070C0"/>
                </a:solidFill>
              </a:rPr>
              <a:t>x)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First(</a:t>
            </a:r>
            <a:r>
              <a:rPr kumimoji="1" lang="el-GR" altLang="zh-CN" dirty="0"/>
              <a:t>β</a:t>
            </a:r>
            <a:r>
              <a:rPr kumimoji="1" lang="en-US" altLang="zh-CN" dirty="0"/>
              <a:t>x) (</a:t>
            </a:r>
            <a:r>
              <a:rPr kumimoji="1" lang="el-GR" altLang="zh-CN" dirty="0"/>
              <a:t>β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empty)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7170" y="1169035"/>
            <a:ext cx="4514850" cy="30480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Closure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) = 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   repeat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       for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any item (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A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→ α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.X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β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z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) in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          for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any production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→ 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γ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              for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any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w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∈ FIRST(β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z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) 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                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I ← 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∪ {(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→ .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γ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w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)} 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   until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does not change 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return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435" y="4721225"/>
            <a:ext cx="4665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performing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-transitions,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(i.e.,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w)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16805" y="1163320"/>
            <a:ext cx="3922395" cy="229171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4472C4">
                <a:lumMod val="60000"/>
                <a:lumOff val="40000"/>
              </a:srgbClr>
            </a:solidFill>
            <a:miter lim="800000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Closure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) = </a:t>
            </a:r>
            <a:endParaRPr lang="en-US" altLang="zh-CN" sz="2400" dirty="0">
              <a:solidFill>
                <a:srgbClr val="E7E6E6">
                  <a:lumMod val="50000"/>
                </a:srgbClr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   repeat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lang="en-US" altLang="zh-CN" sz="2400" dirty="0">
              <a:solidFill>
                <a:srgbClr val="E7E6E6">
                  <a:lumMod val="50000"/>
                </a:srgbClr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   </a:t>
            </a:r>
            <a:r>
              <a:rPr lang="zh-CN" altLang="en-US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for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any item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→ α.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β in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lang="en-US" altLang="zh-CN" sz="2400" dirty="0">
              <a:solidFill>
                <a:srgbClr val="E7E6E6">
                  <a:lumMod val="50000"/>
                </a:srgbClr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       </a:t>
            </a: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for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any production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→ </a:t>
            </a:r>
            <a:r>
              <a:rPr lang="en-US" altLang="zh-CN" sz="2400" dirty="0" err="1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γ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lang="en-US" altLang="zh-CN" sz="2400" dirty="0">
              <a:solidFill>
                <a:srgbClr val="E7E6E6">
                  <a:lumMod val="50000"/>
                </a:srgbClr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       </a:t>
            </a:r>
            <a:r>
              <a:rPr lang="zh-CN" altLang="en-US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I ← 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  <a:sym typeface="Symbol" panose="05050102010706020507" pitchFamily="2" charset="2"/>
              </a:rPr>
              <a:t>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{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→ .</a:t>
            </a:r>
            <a:r>
              <a:rPr lang="en-US" altLang="zh-CN" sz="2400" dirty="0" err="1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γ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} </a:t>
            </a:r>
            <a:endParaRPr lang="en-US" altLang="zh-CN" sz="2400" dirty="0">
              <a:solidFill>
                <a:srgbClr val="E7E6E6">
                  <a:lumMod val="50000"/>
                </a:srgbClr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  </a:t>
            </a: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until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does not change. </a:t>
            </a:r>
            <a:endParaRPr lang="en-US" altLang="zh-CN" sz="2400" dirty="0">
              <a:solidFill>
                <a:srgbClr val="E7E6E6">
                  <a:lumMod val="50000"/>
                </a:srgbClr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  </a:t>
            </a: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return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en-US" sz="2400" dirty="0">
              <a:solidFill>
                <a:srgbClr val="E7E6E6">
                  <a:lumMod val="50000"/>
                </a:srgbClr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6557" y="3565208"/>
            <a:ext cx="4121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LR(0)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4131" y="4253755"/>
            <a:ext cx="4121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LR(1)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69840" y="4786313"/>
            <a:ext cx="3712845" cy="82994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start state is the closure of the item  (</a:t>
            </a:r>
            <a:r>
              <a:rPr lang="en-US" altLang="zh-CN" sz="2400" b="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sz="2400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′ → </a:t>
            </a:r>
            <a:r>
              <a:rPr lang="en-US" altLang="zh-CN" sz="2400" b="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.S</a:t>
            </a:r>
            <a:r>
              <a:rPr lang="en-US" altLang="zh-CN" sz="2400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$, ?) </a:t>
            </a:r>
            <a:endParaRPr lang="en-US" altLang="zh-CN" sz="2400" b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0840" y="1953547"/>
            <a:ext cx="4245489" cy="193802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 X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← {}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any item 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.X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β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add 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X.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 β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to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return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6727" y="4410061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76594" y="1961414"/>
            <a:ext cx="3804849" cy="193802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4472C4">
                <a:lumMod val="60000"/>
                <a:lumOff val="40000"/>
              </a:srgbClr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 err="1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 X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set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the empty set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any item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.X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 in </a:t>
            </a:r>
            <a:endParaRPr kumimoji="0" lang="en-US" altLang="zh-CN" sz="2400" i="1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add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X.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 to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i="1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return Closure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938824" y="3866169"/>
            <a:ext cx="380484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LR(0)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692594" y="3866169"/>
            <a:ext cx="380484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LR(1)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Outline: </a:t>
            </a:r>
            <a:r>
              <a:rPr lang="en-US" dirty="0">
                <a:sym typeface="+mn-ea"/>
              </a:rPr>
              <a:t>How to Build a Parser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Specifying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the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syntax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of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programming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language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with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Context-Free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Grammars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  <a:sym typeface="Wingdings" panose="05000000000000000000" pitchFamily="2" charset="2"/>
              </a:rPr>
              <a:t>(CFG)</a:t>
            </a:r>
            <a:endParaRPr kumimoji="1" lang="en-US" altLang="zh-CN" dirty="0">
              <a:solidFill>
                <a:sysClr val="window" lastClr="FFFFFF">
                  <a:lumMod val="50000"/>
                </a:sysClr>
              </a:solidFill>
              <a:sym typeface="Wingdings" panose="05000000000000000000" pitchFamily="2" charset="2"/>
            </a:endParaRPr>
          </a:p>
          <a:p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Top-Down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</a:t>
            </a: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  <a:p>
            <a:pPr lvl="2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Predictive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(LL(k)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Parsing)</a:t>
            </a: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Bottom-Up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Parsing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b="1" dirty="0">
                <a:solidFill>
                  <a:srgbClr val="0070C0"/>
                </a:solidFill>
              </a:rPr>
              <a:t>LR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Parsing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  <a:p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More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about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parsing:</a:t>
            </a: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Automatic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parser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generation</a:t>
            </a: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Error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Recovery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0830" y="1388110"/>
            <a:ext cx="4069080" cy="1568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← { }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state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item 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α.,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R ← 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∪{(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α)}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279" y="3385079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1779" y="3385079"/>
            <a:ext cx="39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SLR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321" y="2980582"/>
            <a:ext cx="39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LR(1)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628515" y="1016000"/>
            <a:ext cx="4142740" cy="2306955"/>
          </a:xfrm>
          <a:prstGeom prst="rect">
            <a:avLst/>
          </a:prstGeom>
          <a:noFill/>
          <a:ln w="38100">
            <a:solidFill>
              <a:srgbClr val="4472C4">
                <a:lumMod val="60000"/>
                <a:lumOff val="40000"/>
              </a:srgbClr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← {}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state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item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α. in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token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FOLLOW(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R ← 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∪ {(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 X, 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α)}</a:t>
            </a: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b="1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33" y="4404931"/>
            <a:ext cx="844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action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(I, z, A → </a:t>
            </a:r>
            <a:r>
              <a:rPr kumimoji="1" lang="el-GR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α)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indicates that in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I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on lookahead symbol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 parser will reduce by rule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→ </a:t>
            </a:r>
            <a:r>
              <a:rPr kumimoji="1" lang="el-GR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kumimoji="1" lang="el-G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tokens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Follow(A)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→ α. 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lookahead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LR(1)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SLR.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sp>
        <p:nvSpPr>
          <p:cNvPr id="9" name="文本框 8"/>
          <p:cNvSpPr txBox="1"/>
          <p:nvPr/>
        </p:nvSpPr>
        <p:spPr>
          <a:xfrm>
            <a:off x="347133" y="4404931"/>
            <a:ext cx="844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action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(I, z, A → </a:t>
            </a:r>
            <a:r>
              <a:rPr kumimoji="1" lang="el-GR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α)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indicates that in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I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on lookahead symbol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 parser will reduce by rule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→ </a:t>
            </a:r>
            <a:r>
              <a:rPr kumimoji="1" lang="el-GR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kumimoji="1" lang="el-G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tokens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Follow(A)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→ α. </a:t>
            </a:r>
            <a:endParaRPr kumimoji="0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lookahead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LR(1)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SLR.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90830" y="1388110"/>
            <a:ext cx="4069080" cy="1568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← { }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state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item 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α.,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R ← 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∪{(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α)} </a:t>
            </a:r>
            <a:endParaRPr kumimoji="0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279" y="3385079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1779" y="3385079"/>
            <a:ext cx="39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SLR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3321" y="2980582"/>
            <a:ext cx="39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LR(1)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endParaRPr kumimoji="1"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628515" y="1016000"/>
            <a:ext cx="4142740" cy="2306955"/>
          </a:xfrm>
          <a:prstGeom prst="rect">
            <a:avLst/>
          </a:prstGeom>
          <a:noFill/>
          <a:ln w="38100">
            <a:solidFill>
              <a:srgbClr val="4472C4">
                <a:lumMod val="60000"/>
                <a:lumOff val="40000"/>
              </a:srgbClr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← {}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state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item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α. in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token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FOLLOW(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kumimoji="0" lang="en-US" altLang="zh-CN" sz="2400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R ← 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∪ {(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 X, 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α)}</a:t>
            </a: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sz="2400" b="1" dirty="0">
              <a:solidFill>
                <a:srgbClr val="E7E6E6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587184" y="1964769"/>
            <a:ext cx="1630017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0891" y="6095930"/>
            <a:ext cx="81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grammar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SLR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grammar,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LR(1)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grammar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14770" y="3376860"/>
            <a:ext cx="2355183" cy="2546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        ?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$,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$,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35985" y="3038405"/>
            <a:ext cx="2355183" cy="3057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      ?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75636" y="4114199"/>
            <a:ext cx="1762540" cy="32457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75635" y="4471899"/>
            <a:ext cx="1778853" cy="324570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91949" y="5081287"/>
            <a:ext cx="1762540" cy="32457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91949" y="5448702"/>
            <a:ext cx="1778853" cy="324570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3717" y="770475"/>
            <a:ext cx="3172865" cy="2546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ldLvl="0" animBg="1"/>
      <p:bldP spid="13" grpId="0" bldLvl="0" animBg="1"/>
      <p:bldP spid="15" grpId="0" bldLvl="0" animBg="1"/>
      <p:bldP spid="1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95" y="2250918"/>
            <a:ext cx="8547345" cy="438038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55020" y="5120473"/>
            <a:ext cx="2146545" cy="13849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7315" y="4597012"/>
            <a:ext cx="2146545" cy="13849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2445" y="846455"/>
            <a:ext cx="4584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lookahead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symbols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51730" y="976630"/>
            <a:ext cx="3561080" cy="1122680"/>
            <a:chOff x="8178" y="1920"/>
            <a:chExt cx="5608" cy="1768"/>
          </a:xfrm>
        </p:grpSpPr>
        <p:sp>
          <p:nvSpPr>
            <p:cNvPr id="19" name="文本框 18"/>
            <p:cNvSpPr txBox="1"/>
            <p:nvPr/>
          </p:nvSpPr>
          <p:spPr>
            <a:xfrm>
              <a:off x="8178" y="1920"/>
              <a:ext cx="2742" cy="176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0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S’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S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$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1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S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V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=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E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2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S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E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endParaRPr kumimoji="1" lang="en-US" altLang="zh-CN" sz="2200" b="1" dirty="0"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920" y="1920"/>
              <a:ext cx="2866" cy="17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3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E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V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4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V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x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5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V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*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E</a:t>
              </a:r>
              <a:endParaRPr kumimoji="1" lang="en-US" altLang="zh-CN" sz="2200" b="1" dirty="0"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914400"/>
            <a:ext cx="5631815" cy="5455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0245" y="2062480"/>
            <a:ext cx="1664970" cy="2210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1243" y="77237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kumimoji="1" lang="en-GB" altLang="zh-CN" dirty="0"/>
              <a:t>LR(1) parsing tables can be very large, with many states.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LALR(1)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GB" altLang="zh-CN" dirty="0"/>
              <a:t>made by merging any two states whose items are identical except for lookahead 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Look-Ahead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LR(1)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35" y="2929915"/>
            <a:ext cx="7222435" cy="37013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192695" y="5370689"/>
            <a:ext cx="1762540" cy="116122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43600" y="4901932"/>
            <a:ext cx="1762540" cy="116122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48879" y="4091855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75383" y="5650458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91949" y="4635299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75383" y="5153500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05201" y="6154904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70C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17096" y="6179874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70C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  <a:endParaRPr lang="en-US" dirty="0" err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47345" y="4711700"/>
            <a:ext cx="8449945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kumimoji="1" lang="en-US" altLang="zh-CN" sz="2400" dirty="0"/>
              <a:t>For some grammars, the </a:t>
            </a:r>
            <a:r>
              <a:rPr kumimoji="1" lang="en-US" altLang="zh-CN" sz="2400" dirty="0">
                <a:solidFill>
                  <a:srgbClr val="0070C0"/>
                </a:solidFill>
              </a:rPr>
              <a:t>LALR(1) table</a:t>
            </a:r>
            <a:r>
              <a:rPr kumimoji="1" lang="en-US" altLang="zh-CN" sz="2400" dirty="0"/>
              <a:t> contains </a:t>
            </a:r>
            <a:r>
              <a:rPr kumimoji="1" lang="en-US" altLang="zh-CN" sz="2400" dirty="0">
                <a:solidFill>
                  <a:srgbClr val="0070C0"/>
                </a:solidFill>
              </a:rPr>
              <a:t>reduce-reduce conﬂicts</a:t>
            </a:r>
            <a:r>
              <a:rPr kumimoji="1" lang="en-US" altLang="zh-CN" sz="2400" dirty="0"/>
              <a:t> where the LR(1) table has none, but in practice the difference matters little.</a:t>
            </a:r>
            <a:endParaRPr kumimoji="1" lang="en-US" altLang="zh-CN" sz="2400" dirty="0"/>
          </a:p>
          <a:p>
            <a:r>
              <a:rPr kumimoji="1" lang="en-US" altLang="zh-CN" sz="2400" dirty="0"/>
              <a:t>LALR(1) parsing table requires </a:t>
            </a:r>
            <a:r>
              <a:rPr kumimoji="1" lang="en-US" altLang="zh-CN" sz="2400" dirty="0">
                <a:solidFill>
                  <a:srgbClr val="0070C0"/>
                </a:solidFill>
              </a:rPr>
              <a:t>less memory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GB" altLang="zh-CN" sz="2400" dirty="0"/>
              <a:t>to represent than the LR(1) table.</a:t>
            </a:r>
            <a:endParaRPr kumimoji="1" lang="en-US" altLang="zh-CN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810895"/>
            <a:ext cx="8159750" cy="377888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23520" y="2340678"/>
            <a:ext cx="2219728" cy="250144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3520" y="3443480"/>
            <a:ext cx="2219728" cy="250144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81584" y="2340678"/>
            <a:ext cx="2057346" cy="250144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Hierarchy of Grammar Classes</a:t>
            </a:r>
            <a:endParaRPr lang="en-US" dirty="0" err="1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8566" r="19444" b="19432"/>
          <a:stretch>
            <a:fillRect/>
          </a:stretch>
        </p:blipFill>
        <p:spPr bwMode="auto">
          <a:xfrm>
            <a:off x="237066" y="1590261"/>
            <a:ext cx="82296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13266" y="980661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The relationship between several classes of grammars: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886200" y="5029200"/>
            <a:ext cx="5061585" cy="1600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0000"/>
            </a:solidFill>
            <a:round/>
          </a:ln>
        </p:spPr>
        <p:txBody>
          <a:bodyPr wrap="none" tIns="324000" anchor="ctr"/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All SLR grammars are LALR(1)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but not vice versa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1" lang="en-US" altLang="zh-CN" dirty="0">
                <a:sym typeface="+mn-ea"/>
              </a:rPr>
              <a:t>LR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of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Ambiguous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dirty="0" err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GB" altLang="zh-CN" b="1" dirty="0"/>
              <a:t>if a then if b then s1 else s2</a:t>
            </a:r>
            <a:endParaRPr kumimoji="1" lang="en-GB" altLang="zh-CN" b="1" dirty="0"/>
          </a:p>
          <a:p>
            <a:endParaRPr kumimoji="1" lang="en-GB" altLang="zh-CN" b="1" dirty="0"/>
          </a:p>
          <a:p>
            <a:endParaRPr kumimoji="1" lang="en-GB" altLang="zh-CN" b="1" dirty="0"/>
          </a:p>
          <a:p>
            <a:r>
              <a:rPr kumimoji="1" lang="en-GB" altLang="zh-CN" dirty="0"/>
              <a:t>In most programming languages, an </a:t>
            </a:r>
            <a:r>
              <a:rPr kumimoji="1" lang="en-GB" altLang="zh-CN" i="1" dirty="0">
                <a:solidFill>
                  <a:srgbClr val="0070C0"/>
                </a:solidFill>
              </a:rPr>
              <a:t>else</a:t>
            </a:r>
            <a:r>
              <a:rPr kumimoji="1" lang="en-GB" altLang="zh-CN" dirty="0"/>
              <a:t> must match the most recent possible </a:t>
            </a:r>
            <a:r>
              <a:rPr kumimoji="1" lang="en-GB" altLang="zh-CN" i="1" dirty="0">
                <a:solidFill>
                  <a:srgbClr val="0070C0"/>
                </a:solidFill>
              </a:rPr>
              <a:t>then</a:t>
            </a:r>
            <a:r>
              <a:rPr kumimoji="1" lang="en-GB" altLang="zh-CN" dirty="0"/>
              <a:t>, so interpretation (1) is correct.</a:t>
            </a:r>
            <a:endParaRPr kumimoji="1" lang="en-GB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86102" y="1362930"/>
            <a:ext cx="3062908" cy="120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if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then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else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if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then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other</a:t>
            </a:r>
            <a:endParaRPr kumimoji="0" lang="zh-CN" altLang="en-US" sz="24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93641" y="3297246"/>
            <a:ext cx="51567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zh-CN" altLang="en-US" sz="2400" b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if a then { if b then s1 else s2 } </a:t>
            </a:r>
            <a:endParaRPr lang="en-US" altLang="zh-CN" sz="2400" b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(2) if a then { if b then s1 } else s2 </a:t>
            </a:r>
            <a:endParaRPr lang="en-US" altLang="zh-CN" sz="2400" b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791" y="5110022"/>
            <a:ext cx="4381500" cy="1028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70791" y="6138722"/>
            <a:ext cx="438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Shift-Reduce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Conflict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88968" y="5110022"/>
            <a:ext cx="1722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(2)</a:t>
            </a:r>
            <a:endParaRPr kumimoji="1"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288968" y="5609670"/>
            <a:ext cx="1722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(1)</a:t>
            </a:r>
            <a:endParaRPr kumimoji="1" lang="zh-CN" altLang="en-US" sz="2200" dirty="0"/>
          </a:p>
        </p:txBody>
      </p:sp>
      <p:sp>
        <p:nvSpPr>
          <p:cNvPr id="13" name="右箭头 12"/>
          <p:cNvSpPr/>
          <p:nvPr/>
        </p:nvSpPr>
        <p:spPr>
          <a:xfrm>
            <a:off x="5838006" y="5732115"/>
            <a:ext cx="365246" cy="200720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832190" y="5225105"/>
            <a:ext cx="365246" cy="200720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1" lang="en-US" altLang="zh-CN" dirty="0">
                <a:sym typeface="+mn-ea"/>
              </a:rPr>
              <a:t>LR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of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Ambiguous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dirty="0" err="1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85678" y="847936"/>
            <a:ext cx="8610037" cy="585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kumimoji="1" lang="en-GB" altLang="zh-CN" dirty="0"/>
              <a:t>The ambiguity can be eliminated by introducing auxiliary non</a:t>
            </a:r>
            <a:r>
              <a:rPr kumimoji="1" lang="en-US" altLang="zh-CN" dirty="0"/>
              <a:t>-</a:t>
            </a:r>
            <a:r>
              <a:rPr kumimoji="1" lang="en-GB" altLang="zh-CN" dirty="0"/>
              <a:t>terminal</a:t>
            </a:r>
            <a:r>
              <a:rPr kumimoji="1" lang="en-US" altLang="zh-CN" dirty="0"/>
              <a:t>s</a:t>
            </a:r>
            <a:r>
              <a:rPr kumimoji="1" lang="en-GB" altLang="zh-CN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matched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if)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unmatched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if).</a:t>
            </a:r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Or leave</a:t>
            </a:r>
            <a:r>
              <a:rPr kumimoji="1" lang="zh-CN" altLang="en-US" dirty="0"/>
              <a:t> </a:t>
            </a:r>
            <a:r>
              <a:rPr kumimoji="1" lang="en-GB" altLang="zh-CN" dirty="0"/>
              <a:t>the grammar unchanged. When constructing the parsing table, this conflict should be resolved by shifting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(</a:t>
            </a:r>
            <a:r>
              <a:rPr kumimoji="1" lang="en-GB" altLang="zh-CN" dirty="0">
                <a:solidFill>
                  <a:srgbClr val="0070C0"/>
                </a:solidFill>
              </a:rPr>
              <a:t>prefer interpretation (1)</a:t>
            </a:r>
            <a:r>
              <a:rPr kumimoji="1" lang="en-GB" altLang="zh-CN" dirty="0"/>
              <a:t>).</a:t>
            </a:r>
            <a:endParaRPr kumimoji="1" lang="en-GB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Caution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Most shift-reduce conﬂicts, and probably all reduce-reduce conﬂicts,</a:t>
            </a:r>
            <a:r>
              <a:rPr kumimoji="1" lang="zh-CN" altLang="en-US" dirty="0"/>
              <a:t> </a:t>
            </a:r>
            <a:r>
              <a:rPr kumimoji="1" lang="en-GB" altLang="zh-CN" dirty="0"/>
              <a:t>are symptoms of an ill-speciﬁed grammar, and they should be resolved by eliminating ambiguities.</a:t>
            </a:r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5678" y="1656737"/>
            <a:ext cx="3810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</a:rPr>
              <a:t>   S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  <a:endParaRPr lang="en-US" altLang="zh-CN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S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  <a:endParaRPr lang="en-US" altLang="zh-CN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if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E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then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else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  <a:endParaRPr lang="en-US" altLang="zh-CN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other</a:t>
            </a:r>
            <a:endParaRPr lang="en-US" altLang="zh-CN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if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E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then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S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  <a:endParaRPr lang="en-US" altLang="zh-CN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if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E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then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else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  <a:endParaRPr lang="en-US" altLang="zh-CN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95678" y="1656737"/>
            <a:ext cx="4639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: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all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are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matched</a:t>
            </a:r>
            <a:endParaRPr lang="en-US" altLang="zh-CN" sz="24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: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is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unmatched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997144" y="3072993"/>
            <a:ext cx="4639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This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then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is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unmatched</a:t>
            </a:r>
            <a:endParaRPr lang="en-US" altLang="zh-CN" sz="2400" i="1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This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then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is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matched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13635" y="3577590"/>
            <a:ext cx="335280" cy="30608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Review</a:t>
            </a:r>
            <a:endParaRPr lang="en-US" dirty="0" err="1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kumimoji="1" lang="en-US" altLang="zh-CN" b="1" dirty="0">
                <a:solidFill>
                  <a:srgbClr val="4F80BD"/>
                </a:solidFill>
              </a:rPr>
              <a:t>Specifying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the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syntax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of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a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programming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language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with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Context-Free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Grammars</a:t>
            </a:r>
            <a:r>
              <a:rPr kumimoji="1" lang="zh-CN" altLang="en-US" b="1" dirty="0">
                <a:solidFill>
                  <a:srgbClr val="4F80BD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  <a:sym typeface="Wingdings" panose="05000000000000000000" pitchFamily="2" charset="2"/>
              </a:rPr>
              <a:t>(CFG)</a:t>
            </a:r>
            <a:endParaRPr kumimoji="1" lang="en-US" altLang="zh-CN" b="1" dirty="0">
              <a:solidFill>
                <a:srgbClr val="4F80BD"/>
              </a:solidFill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terminals, non-terminals, start</a:t>
            </a:r>
            <a:r>
              <a:rPr lang="zh-CN" altLang="en-US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symbol,</a:t>
            </a:r>
            <a:r>
              <a:rPr lang="zh-CN" altLang="en-US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productions</a:t>
            </a:r>
            <a:r>
              <a:rPr lang="zh-CN" altLang="en-US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(rules)</a:t>
            </a:r>
            <a:endParaRPr kumimoji="0" lang="en-US" altLang="zh-CN" sz="26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derivations &amp; parse trees</a:t>
            </a:r>
            <a:endParaRPr kumimoji="0" lang="en-US" altLang="zh-CN" sz="26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ambiguous grammars</a:t>
            </a:r>
            <a:endParaRPr lang="en-US" altLang="zh-CN" sz="2600" dirty="0"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</a:pPr>
            <a:endParaRPr kumimoji="0" lang="en-US" altLang="zh-CN" sz="2600" dirty="0"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rgbClr val="4F80BD"/>
                </a:solidFill>
              </a:rPr>
              <a:t>Build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the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parser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based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on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the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CFG:</a:t>
            </a:r>
            <a:endParaRPr kumimoji="1" lang="en-US" altLang="zh-CN" dirty="0">
              <a:solidFill>
                <a:srgbClr val="4F80BD"/>
              </a:solidFill>
            </a:endParaRPr>
          </a:p>
          <a:p>
            <a:pPr lvl="1"/>
            <a:r>
              <a:rPr kumimoji="1" lang="en-US" altLang="zh-CN" b="1" dirty="0">
                <a:solidFill>
                  <a:srgbClr val="4F80BD"/>
                </a:solidFill>
              </a:rPr>
              <a:t>Top-Down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Parsing</a:t>
            </a:r>
            <a:endParaRPr kumimoji="1" lang="en-US" altLang="zh-CN" b="1" dirty="0">
              <a:solidFill>
                <a:srgbClr val="4F80BD"/>
              </a:solidFill>
            </a:endParaRPr>
          </a:p>
          <a:p>
            <a:pPr lvl="2"/>
            <a:r>
              <a:rPr kumimoji="1" lang="en-US" altLang="zh-CN" b="1" dirty="0">
                <a:solidFill>
                  <a:srgbClr val="4F80BD"/>
                </a:solidFill>
              </a:rPr>
              <a:t>Predictive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Parsing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(LL(k)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Parsing)</a:t>
            </a:r>
            <a:endParaRPr kumimoji="1" lang="en-US" altLang="zh-CN" dirty="0">
              <a:solidFill>
                <a:srgbClr val="4F80BD"/>
              </a:solidFill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easy to write as C programs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algorithms for automatic construction from a CFG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error recovery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6019800" y="3886200"/>
            <a:ext cx="533400" cy="457200"/>
          </a:xfrm>
          <a:prstGeom prst="star5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214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Exercises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sz="3600" b="1" dirty="0">
                <a:ea typeface="宋体" panose="02010600030101010101" pitchFamily="2" charset="-122"/>
              </a:rPr>
              <a:t>3.6</a:t>
            </a:r>
            <a:r>
              <a:rPr lang="en-US" altLang="en-US" sz="3600" b="1" dirty="0">
                <a:ea typeface="宋体" panose="02010600030101010101" pitchFamily="2" charset="-122"/>
              </a:rPr>
              <a:t>, </a:t>
            </a:r>
            <a:r>
              <a:rPr lang="en-US" altLang="zh-CN" sz="3600" b="1" dirty="0">
                <a:ea typeface="宋体" panose="02010600030101010101" pitchFamily="2" charset="-122"/>
              </a:rPr>
              <a:t>3.9</a:t>
            </a:r>
            <a:r>
              <a:rPr lang="en-US" altLang="en-US" sz="3600" b="1" dirty="0">
                <a:ea typeface="宋体" panose="02010600030101010101" pitchFamily="2" charset="-122"/>
              </a:rPr>
              <a:t>, </a:t>
            </a:r>
            <a:r>
              <a:rPr lang="en-US" altLang="zh-CN" sz="3600" b="1" dirty="0">
                <a:ea typeface="宋体" panose="02010600030101010101" pitchFamily="2" charset="-122"/>
              </a:rPr>
              <a:t>3.13, 3.14</a:t>
            </a:r>
            <a:endParaRPr lang="zh-CN" altLang="en-US" sz="3600" b="1" dirty="0">
              <a:ea typeface="宋体" panose="02010600030101010101" pitchFamily="2" charset="-122"/>
            </a:endParaRPr>
          </a:p>
          <a:p>
            <a:endParaRPr kumimoji="1" lang="zh-CN" alt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905751" cy="430887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– </a:t>
            </a:r>
            <a:r>
              <a:rPr kumimoji="1" lang="en-US" altLang="zh-CN" dirty="0"/>
              <a:t>Nullable, </a:t>
            </a:r>
            <a:r>
              <a:rPr kumimoji="1" lang="en-US" altLang="zh-CN" dirty="0">
                <a:sym typeface="+mn-ea"/>
              </a:rPr>
              <a:t>First, Follow Sets</a:t>
            </a:r>
            <a:endParaRPr kumimoji="1" lang="zh-CN" altLang="en-US" dirty="0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58181" y="1030349"/>
            <a:ext cx="5227638" cy="743268"/>
            <a:chOff x="1720936" y="1030349"/>
            <a:chExt cx="5227638" cy="743268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720936" y="1066862"/>
              <a:ext cx="1355090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Z </a:t>
              </a:r>
              <a:r>
                <a:rPr kumimoji="0" lang="en-US" altLang="zh-CN" sz="2000" b="1" dirty="0">
                  <a:cs typeface="Arial" panose="020B0604020202020204" pitchFamily="3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 X Y Z</a:t>
              </a:r>
              <a:endParaRPr kumimoji="0" lang="en-US" altLang="zh-CN" sz="2000" b="1" dirty="0"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Z</a:t>
              </a:r>
              <a:r>
                <a:rPr kumimoji="0" lang="en-US" altLang="zh-CN" sz="2000" b="1" dirty="0">
                  <a:cs typeface="Arial" panose="020B0604020202020204" pitchFamily="34" charset="0"/>
                  <a:sym typeface="Symbol" panose="05050102010706020507" pitchFamily="2" charset="2"/>
                </a:rPr>
                <a:t> 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d</a:t>
              </a:r>
              <a:endParaRPr kumimoji="0" lang="en-US" altLang="zh-CN" sz="2000" b="1" dirty="0">
                <a:cs typeface="Arial" panose="020B0604020202020204" pitchFamily="34" charset="0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972011" y="1030349"/>
              <a:ext cx="8890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cs typeface="Arial" panose="020B0604020202020204" pitchFamily="34" charset="0"/>
                </a:rPr>
                <a:t>Y</a:t>
              </a:r>
              <a:r>
                <a:rPr kumimoji="0" lang="en-US" altLang="zh-CN" sz="2000" b="1">
                  <a:cs typeface="Arial" panose="020B0604020202020204" pitchFamily="34" charset="0"/>
                  <a:sym typeface="Symbol" panose="05050102010706020507" pitchFamily="2" charset="2"/>
                </a:rPr>
                <a:t>  </a:t>
              </a:r>
              <a:r>
                <a:rPr kumimoji="0" lang="en-US" altLang="zh-CN" sz="2000" b="1">
                  <a:cs typeface="Arial" panose="020B0604020202020204" pitchFamily="34" charset="0"/>
                </a:rPr>
                <a:t>c</a:t>
              </a:r>
              <a:endParaRPr kumimoji="0" lang="en-US" altLang="zh-CN" sz="2000" b="1"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cs typeface="Arial" panose="020B0604020202020204" pitchFamily="34" charset="0"/>
                </a:rPr>
                <a:t>Y</a:t>
              </a:r>
              <a:r>
                <a:rPr kumimoji="0" lang="en-US" altLang="zh-CN" sz="2000" b="1">
                  <a:cs typeface="Arial" panose="020B0604020202020204" pitchFamily="34" charset="0"/>
                  <a:sym typeface="Symbol" panose="05050102010706020507" pitchFamily="2" charset="2"/>
                </a:rPr>
                <a:t> </a:t>
              </a:r>
              <a:endParaRPr kumimoji="0" lang="en-US" altLang="zh-CN" sz="2000" b="1">
                <a:cs typeface="Arial" panose="020B0604020202020204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965911" y="1030349"/>
              <a:ext cx="9826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X </a:t>
              </a:r>
              <a:r>
                <a:rPr kumimoji="0" lang="en-US" altLang="zh-CN" sz="2000" b="1" dirty="0">
                  <a:cs typeface="Arial" panose="020B0604020202020204" pitchFamily="3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 a</a:t>
              </a:r>
              <a:endParaRPr kumimoji="0" lang="en-US" altLang="zh-CN" sz="2000" b="1" dirty="0"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X </a:t>
              </a:r>
              <a:r>
                <a:rPr kumimoji="0" lang="en-US" altLang="zh-CN" sz="2000" b="1" dirty="0">
                  <a:cs typeface="Arial" panose="020B0604020202020204" pitchFamily="3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 Y </a:t>
              </a:r>
              <a:endParaRPr kumimoji="0" lang="en-US" altLang="zh-CN" sz="2000" b="1" dirty="0"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" name="Group 6"/>
          <p:cNvGraphicFramePr/>
          <p:nvPr/>
        </p:nvGraphicFramePr>
        <p:xfrm>
          <a:off x="2097880" y="2145122"/>
          <a:ext cx="4946400" cy="192649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236600"/>
                <a:gridCol w="1236600"/>
                <a:gridCol w="1236600"/>
                <a:gridCol w="1236600"/>
              </a:tblGrid>
              <a:tr h="4819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nullable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first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follow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Z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7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127"/>
          <p:cNvGraphicFramePr/>
          <p:nvPr/>
        </p:nvGraphicFramePr>
        <p:xfrm>
          <a:off x="379679" y="4648168"/>
          <a:ext cx="4192321" cy="1768476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968814"/>
                <a:gridCol w="1080945"/>
                <a:gridCol w="1173748"/>
                <a:gridCol w="968814"/>
              </a:tblGrid>
              <a:tr h="396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72"/>
              <p:cNvSpPr txBox="1">
                <a:spLocks noChangeArrowheads="1"/>
              </p:cNvSpPr>
              <p:nvPr/>
            </p:nvSpPr>
            <p:spPr bwMode="auto">
              <a:xfrm>
                <a:off x="4757739" y="4870686"/>
                <a:ext cx="4309943" cy="1323439"/>
              </a:xfrm>
              <a:prstGeom prst="rect">
                <a:avLst/>
              </a:prstGeom>
              <a:noFill/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1800" b="1" dirty="0"/>
                  <a:t> </a:t>
                </a:r>
                <a:r>
                  <a:rPr lang="en-US" altLang="zh-CN" sz="2000" b="1" dirty="0"/>
                  <a:t>if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First(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then</a:t>
                </a:r>
                <a:endParaRPr lang="en-US" altLang="zh-CN" sz="2000" b="1" dirty="0"/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  <a:endParaRPr lang="en-US" altLang="zh-CN" sz="2000" b="1" dirty="0"/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dirty="0"/>
                  <a:t> if</a:t>
                </a:r>
                <a:r>
                  <a:rPr lang="zh-CN" altLang="en-US" sz="2000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is Nullable and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Follow(X)</a:t>
                </a:r>
                <a:endParaRPr lang="en-US" altLang="zh-CN" sz="2000" b="1" dirty="0"/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  <a:endParaRPr lang="en-US" altLang="zh-CN" sz="2000" b="1" dirty="0"/>
              </a:p>
            </p:txBody>
          </p:sp>
        </mc:Choice>
        <mc:Fallback>
          <p:sp>
            <p:nvSpPr>
              <p:cNvPr id="10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7739" y="4870686"/>
                <a:ext cx="4309943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155" t="-498" r="-135" b="-454"/>
                </a:stretch>
              </a:blipFill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81080"/>
            <a:ext cx="7886700" cy="994172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Quiz</a:t>
            </a:r>
            <a:r>
              <a:rPr kumimoji="1" lang="zh-CN" altLang="en-US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Two</a:t>
            </a:r>
            <a:endParaRPr kumimoji="1" lang="zh-CN" altLang="en-US" b="1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18410"/>
            <a:ext cx="7886700" cy="3844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b="1" dirty="0"/>
              <a:t>Consider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following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grammar:</a:t>
            </a:r>
            <a:endParaRPr kumimoji="1" lang="en-US" altLang="zh-CN" sz="2400" b="1" dirty="0"/>
          </a:p>
          <a:p>
            <a:pPr marL="0" indent="0" algn="ctr">
              <a:spcBef>
                <a:spcPts val="1500"/>
              </a:spcBef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	S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	A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A 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	C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	D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	D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b="1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2400" b="1" dirty="0"/>
              <a:t>Calculate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 Nullable,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FIRST,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FOLLOW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sets 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nonterminals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grammar;</a:t>
            </a:r>
            <a:endParaRPr kumimoji="1" lang="en-US" altLang="zh-CN" sz="2400" b="1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2400" b="1" dirty="0"/>
              <a:t>Construct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LL(1)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parsing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table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grammar;</a:t>
            </a:r>
            <a:endParaRPr kumimoji="1" lang="en-US" altLang="zh-CN" sz="2400" b="1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2400" b="1" dirty="0"/>
              <a:t>Explain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whether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grammar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LL(1)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not.</a:t>
            </a:r>
            <a:endParaRPr kumimoji="1" lang="en-US" altLang="zh-C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Review: Drawbacks of LL(k)</a:t>
            </a:r>
            <a:endParaRPr lang="zh-CN" altLang="en-US" dirty="0" err="1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sz="2800" dirty="0">
                <a:latin typeface="Arial" panose="020B0604020202020204" pitchFamily="34" charset="0"/>
              </a:rPr>
              <a:t>LL(k)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parsing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efficient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easy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write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by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hand</a:t>
            </a:r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 weakness of LL(</a:t>
            </a:r>
            <a:r>
              <a:rPr lang="en-US" altLang="zh-CN" sz="28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) parsing is that they must </a:t>
            </a:r>
            <a:r>
              <a:rPr lang="en-US" altLang="zh-CN" sz="2800" i="1" dirty="0">
                <a:solidFill>
                  <a:srgbClr val="0070C0"/>
                </a:solidFill>
                <a:latin typeface="Arial" panose="020B0604020202020204" pitchFamily="34" charset="0"/>
              </a:rPr>
              <a:t>predict</a:t>
            </a:r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which production to use, having seen 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</a:rPr>
              <a:t>only the first </a:t>
            </a:r>
            <a:r>
              <a:rPr lang="en-US" altLang="zh-CN" sz="2800" i="1" dirty="0">
                <a:solidFill>
                  <a:srgbClr val="0070C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</a:rPr>
              <a:t> tokens </a:t>
            </a:r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of the right-hand side. </a:t>
            </a:r>
            <a:endParaRPr lang="en-US" altLang="zh-CN" sz="28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14812" y="4299870"/>
            <a:ext cx="1950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3301" y="5970607"/>
            <a:ext cx="52228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Cannot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handled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LL(1)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parsing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/>
              <p:nvPr>
                <p:custDataLst>
                  <p:tags r:id="rId1"/>
                </p:custDataLst>
              </p:nvPr>
            </p:nvGraphicFramePr>
            <p:xfrm>
              <a:off x="2072640" y="1490307"/>
              <a:ext cx="4937760" cy="1036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440"/>
                    <a:gridCol w="1234440"/>
                    <a:gridCol w="1234440"/>
                    <a:gridCol w="1234440"/>
                  </a:tblGrid>
                  <a:tr h="49974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/>
                            <a:t>(</a:t>
                          </a:r>
                          <a:endParaRPr lang="en-US" altLang="zh-CN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 dirty="0"/>
                            <a:t>)</a:t>
                          </a:r>
                          <a:endParaRPr lang="en-US" altLang="zh-C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/>
                            <a:t>$</a:t>
                          </a:r>
                          <a:endParaRPr lang="en-US" altLang="zh-CN" sz="2000"/>
                        </a:p>
                      </a:txBody>
                      <a:tcPr/>
                    </a:tc>
                  </a:tr>
                  <a:tr h="53721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altLang="zh-CN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/>
              <p:nvPr>
                <p:custDataLst>
                  <p:tags r:id="rId2"/>
                </p:custDataLst>
              </p:nvPr>
            </p:nvGraphicFramePr>
            <p:xfrm>
              <a:off x="2072640" y="1490307"/>
              <a:ext cx="4937760" cy="1036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440"/>
                    <a:gridCol w="1234440"/>
                    <a:gridCol w="1234440"/>
                    <a:gridCol w="1234440"/>
                  </a:tblGrid>
                  <a:tr h="49974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/>
                            <a:t>(</a:t>
                          </a:r>
                          <a:endParaRPr lang="en-US" altLang="zh-CN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 dirty="0"/>
                            <a:t>)</a:t>
                          </a:r>
                          <a:endParaRPr lang="en-US" altLang="zh-C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/>
                            <a:t>$</a:t>
                          </a:r>
                          <a:endParaRPr lang="en-US" altLang="zh-CN" sz="2000"/>
                        </a:p>
                      </a:txBody>
                      <a:tcPr/>
                    </a:tc>
                  </a:tr>
                  <a:tr h="5372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文本框 14"/>
          <p:cNvSpPr txBox="1"/>
          <p:nvPr/>
        </p:nvSpPr>
        <p:spPr>
          <a:xfrm>
            <a:off x="973301" y="45614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Grammars like: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75034" y="456148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 top: 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altLang="zh-C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token: 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US" altLang="zh-C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Bottom-Up Parsing</a:t>
            </a:r>
            <a:endParaRPr lang="en-US" dirty="0" err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67689" y="1141730"/>
            <a:ext cx="8271509" cy="4970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LR(</a:t>
            </a:r>
            <a:r>
              <a:rPr lang="en-US" altLang="zh-CN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) parsing: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The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most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prevalent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type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>
                <a:latin typeface="Arial" panose="020B0604020202020204" pitchFamily="34" charset="0"/>
              </a:rPr>
              <a:t>Shift-Reduce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Parsing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>
                <a:latin typeface="Arial" panose="020B0604020202020204" pitchFamily="34" charset="0"/>
              </a:rPr>
              <a:t>More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powerful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than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LL(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parsing: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able to postpone the decision until it has seen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input tokens corresponding to the </a:t>
            </a: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entire right-hand side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 of the production</a:t>
            </a:r>
            <a:r>
              <a:rPr lang="en-US" altLang="zh-CN" dirty="0">
                <a:latin typeface="Arial" panose="020B0604020202020204" pitchFamily="34" charset="0"/>
              </a:rPr>
              <a:t> in question. 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tabLst>
                <a:tab pos="1730375" algn="l"/>
              </a:tabLst>
            </a:pPr>
            <a:r>
              <a:rPr kumimoji="0"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LR(k): 	L</a:t>
            </a:r>
            <a:r>
              <a:rPr kumimoji="0" lang="en-US" altLang="zh-CN" dirty="0">
                <a:ea typeface="宋体" panose="02010600030101010101" pitchFamily="2" charset="-122"/>
              </a:rPr>
              <a:t>eft-to-right parse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563C1"/>
              </a:buClr>
              <a:buSzPct val="80000"/>
              <a:buFontTx/>
              <a:buNone/>
              <a:tabLst>
                <a:tab pos="1730375" algn="l"/>
              </a:tabLst>
              <a:defRPr/>
            </a:pPr>
            <a:r>
              <a:rPr kumimoji="0" lang="en-US" altLang="zh-CN" dirty="0">
                <a:ea typeface="宋体" panose="02010600030101010101" pitchFamily="2" charset="-122"/>
              </a:rPr>
              <a:t>               	</a:t>
            </a:r>
            <a:r>
              <a:rPr kumimoji="0"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R</a:t>
            </a:r>
            <a:r>
              <a:rPr kumimoji="0" lang="en-US" altLang="zh-CN" dirty="0">
                <a:ea typeface="宋体" panose="02010600030101010101" pitchFamily="2" charset="-122"/>
              </a:rPr>
              <a:t>ightmost derivation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563C1"/>
              </a:buClr>
              <a:buSzPct val="80000"/>
              <a:buFontTx/>
              <a:buNone/>
              <a:tabLst>
                <a:tab pos="1730375" algn="l"/>
              </a:tabLst>
              <a:defRPr/>
            </a:pPr>
            <a:r>
              <a:rPr kumimoji="0" lang="en-US" altLang="zh-CN" dirty="0">
                <a:ea typeface="宋体" panose="02010600030101010101" pitchFamily="2" charset="-122"/>
              </a:rPr>
              <a:t>               	</a:t>
            </a:r>
            <a:r>
              <a:rPr kumimoji="0"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k</a:t>
            </a:r>
            <a:r>
              <a:rPr kumimoji="0" lang="en-US" altLang="zh-CN" dirty="0">
                <a:ea typeface="宋体" panose="02010600030101010101" pitchFamily="2" charset="-122"/>
              </a:rPr>
              <a:t>-token lookahead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563C1"/>
              </a:buClr>
              <a:buSzPct val="80000"/>
              <a:buFontTx/>
              <a:buNone/>
              <a:tabLst>
                <a:tab pos="1730375" algn="l"/>
              </a:tabLst>
              <a:defRPr/>
            </a:pPr>
            <a:endParaRPr kumimoji="1" lang="en-US" altLang="zh-CN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  <a:p>
            <a:r>
              <a:rPr kumimoji="1" lang="en-US" altLang="zh-CN" dirty="0"/>
              <a:t>Variant: LALR</a:t>
            </a:r>
            <a:r>
              <a:rPr kumimoji="1" lang="zh-CN" altLang="en-US" dirty="0"/>
              <a:t> </a:t>
            </a:r>
            <a:r>
              <a:rPr kumimoji="1" lang="en-US" altLang="zh-CN" dirty="0"/>
              <a:t>(Look-Ahead LR) parsing: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GB" altLang="zh-CN" dirty="0"/>
              <a:t>basis for parsers </a:t>
            </a:r>
            <a:r>
              <a:rPr kumimoji="1" lang="en-US" altLang="en-GB" dirty="0"/>
              <a:t>of</a:t>
            </a:r>
            <a:r>
              <a:rPr kumimoji="1" lang="en-GB" altLang="zh-CN" dirty="0"/>
              <a:t> most modern programming languages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implemented in tools such as </a:t>
            </a:r>
            <a:r>
              <a:rPr kumimoji="1" lang="en-GB" altLang="zh-CN" dirty="0" err="1"/>
              <a:t>Yacc</a:t>
            </a:r>
            <a:r>
              <a:rPr kumimoji="1" lang="en-GB" altLang="zh-CN" dirty="0"/>
              <a:t> </a:t>
            </a:r>
            <a:endParaRPr kumimoji="1"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Bottom-Up Parsing</a:t>
            </a:r>
            <a:endParaRPr lang="en-US" dirty="0" err="1"/>
          </a:p>
        </p:txBody>
      </p:sp>
      <p:sp>
        <p:nvSpPr>
          <p:cNvPr id="4" name="文本框 3"/>
          <p:cNvSpPr txBox="1"/>
          <p:nvPr/>
        </p:nvSpPr>
        <p:spPr>
          <a:xfrm>
            <a:off x="168691" y="1156440"/>
            <a:ext cx="175910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5194" y="721225"/>
            <a:ext cx="1812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9256" y="1156440"/>
            <a:ext cx="16548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kumimoji="1" lang="zh-CN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T+E</a:t>
            </a:r>
            <a:endParaRPr kumimoji="1" lang="zh-CN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788" y="3075802"/>
            <a:ext cx="876864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symbol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RHS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LHS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R(k))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Reduce the string to the start symbol by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inverting the right-most derivation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(k))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parsing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root.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symbol,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successfully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string.</a:t>
            </a:r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184784" y="1332642"/>
            <a:ext cx="159026" cy="1112746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下箭头 12"/>
          <p:cNvSpPr/>
          <p:nvPr/>
        </p:nvSpPr>
        <p:spPr>
          <a:xfrm rot="10800000">
            <a:off x="2208753" y="1367147"/>
            <a:ext cx="159026" cy="1112746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871790" y="836192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63410" y="1416607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</a:t>
            </a:r>
            <a:endParaRPr kumimoji="1" lang="en-US" altLang="zh-CN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388623" y="1403354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E</a:t>
            </a:r>
            <a:endParaRPr kumimoji="1" lang="en-US" altLang="zh-CN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88622" y="1928510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</a:t>
            </a:r>
            <a:endParaRPr kumimoji="1" lang="en-US" altLang="zh-CN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388622" y="2463466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int</a:t>
            </a:r>
            <a:endParaRPr kumimoji="1" lang="en-US" altLang="zh-CN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56950" y="2489970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int</a:t>
            </a:r>
            <a:endParaRPr kumimoji="1" lang="en-US" altLang="zh-CN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469867" y="1962206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</a:t>
            </a:r>
            <a:endParaRPr kumimoji="1" lang="en-US" altLang="zh-CN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463138" y="2464214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int</a:t>
            </a:r>
            <a:endParaRPr kumimoji="1" lang="en-US" altLang="zh-CN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5" name="直线箭头连接符 24"/>
          <p:cNvCxnSpPr>
            <a:stCxn id="14" idx="2"/>
            <a:endCxn id="17" idx="0"/>
          </p:cNvCxnSpPr>
          <p:nvPr/>
        </p:nvCxnSpPr>
        <p:spPr>
          <a:xfrm flipH="1">
            <a:off x="7341706" y="1158639"/>
            <a:ext cx="808380" cy="25796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" name="直线箭头连接符 25"/>
          <p:cNvCxnSpPr>
            <a:stCxn id="14" idx="2"/>
            <a:endCxn id="18" idx="0"/>
          </p:cNvCxnSpPr>
          <p:nvPr/>
        </p:nvCxnSpPr>
        <p:spPr>
          <a:xfrm>
            <a:off x="8150086" y="1158639"/>
            <a:ext cx="516833" cy="24471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直线箭头连接符 28"/>
          <p:cNvCxnSpPr>
            <a:stCxn id="17" idx="2"/>
            <a:endCxn id="21" idx="0"/>
          </p:cNvCxnSpPr>
          <p:nvPr/>
        </p:nvCxnSpPr>
        <p:spPr>
          <a:xfrm flipH="1">
            <a:off x="6935246" y="1739054"/>
            <a:ext cx="406460" cy="7509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2" name="直线箭头连接符 31"/>
          <p:cNvCxnSpPr>
            <a:stCxn id="17" idx="2"/>
          </p:cNvCxnSpPr>
          <p:nvPr/>
        </p:nvCxnSpPr>
        <p:spPr>
          <a:xfrm>
            <a:off x="7341706" y="1739054"/>
            <a:ext cx="399728" cy="21662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直线箭头连接符 34"/>
          <p:cNvCxnSpPr>
            <a:stCxn id="18" idx="2"/>
            <a:endCxn id="19" idx="0"/>
          </p:cNvCxnSpPr>
          <p:nvPr/>
        </p:nvCxnSpPr>
        <p:spPr>
          <a:xfrm flipH="1">
            <a:off x="8666918" y="1725801"/>
            <a:ext cx="1" cy="20270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9" name="直线箭头连接符 38"/>
          <p:cNvCxnSpPr>
            <a:endCxn id="23" idx="0"/>
          </p:cNvCxnSpPr>
          <p:nvPr/>
        </p:nvCxnSpPr>
        <p:spPr>
          <a:xfrm>
            <a:off x="7741434" y="2251619"/>
            <a:ext cx="0" cy="2125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2" name="直线箭头连接符 41"/>
          <p:cNvCxnSpPr>
            <a:stCxn id="19" idx="2"/>
            <a:endCxn id="20" idx="0"/>
          </p:cNvCxnSpPr>
          <p:nvPr/>
        </p:nvCxnSpPr>
        <p:spPr>
          <a:xfrm>
            <a:off x="8666918" y="2250957"/>
            <a:ext cx="0" cy="21250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45" name="圆角矩形 44"/>
          <p:cNvSpPr/>
          <p:nvPr/>
        </p:nvSpPr>
        <p:spPr>
          <a:xfrm>
            <a:off x="7056681" y="2500890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*</a:t>
            </a:r>
            <a:endParaRPr kumimoji="1" lang="zh-CN" altLang="en-US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46" name="直线箭头连接符 45"/>
          <p:cNvCxnSpPr>
            <a:stCxn id="17" idx="2"/>
            <a:endCxn id="45" idx="0"/>
          </p:cNvCxnSpPr>
          <p:nvPr/>
        </p:nvCxnSpPr>
        <p:spPr>
          <a:xfrm flipH="1">
            <a:off x="7334977" y="1739054"/>
            <a:ext cx="6729" cy="76183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49" name="圆角矩形 48"/>
          <p:cNvSpPr/>
          <p:nvPr/>
        </p:nvSpPr>
        <p:spPr>
          <a:xfrm>
            <a:off x="7889373" y="2441681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+</a:t>
            </a:r>
            <a:endParaRPr kumimoji="1" lang="en-US" altLang="zh-CN" sz="2200" dirty="0">
              <a:solidFill>
                <a:sysClr val="windowText" lastClr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0" name="直线箭头连接符 49"/>
          <p:cNvCxnSpPr>
            <a:stCxn id="14" idx="2"/>
            <a:endCxn id="49" idx="0"/>
          </p:cNvCxnSpPr>
          <p:nvPr/>
        </p:nvCxnSpPr>
        <p:spPr>
          <a:xfrm>
            <a:off x="8150086" y="1158639"/>
            <a:ext cx="17583" cy="128304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56" name="文本框 55"/>
          <p:cNvSpPr txBox="1"/>
          <p:nvPr/>
        </p:nvSpPr>
        <p:spPr>
          <a:xfrm>
            <a:off x="207110" y="754130"/>
            <a:ext cx="1282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73240" y="757692"/>
            <a:ext cx="158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productions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45" grpId="0" bldLvl="0" animBg="1"/>
      <p:bldP spid="49" grpId="0" bldLvl="0" animBg="1"/>
    </p:bldLst>
  </p:timing>
</p:sld>
</file>

<file path=ppt/tags/tag1.xml><?xml version="1.0" encoding="utf-8"?>
<p:tagLst xmlns:p="http://schemas.openxmlformats.org/presentationml/2006/main">
  <p:tag name="SHAPEID" val=" 115"/>
</p:tagLst>
</file>

<file path=ppt/tags/tag10.xml><?xml version="1.0" encoding="utf-8"?>
<p:tagLst xmlns:p="http://schemas.openxmlformats.org/presentationml/2006/main">
  <p:tag name="KSO_WM_DIAGRAM_VIRTUALLY_FRAME" val="{&quot;height&quot;:201.48141189205268,&quot;left&quot;:29.2,&quot;top&quot;:108.59402117881348,&quot;width&quot;:659.2781889763779}"/>
</p:tagLst>
</file>

<file path=ppt/tags/tag11.xml><?xml version="1.0" encoding="utf-8"?>
<p:tagLst xmlns:p="http://schemas.openxmlformats.org/presentationml/2006/main">
  <p:tag name="KSO_WM_DIAGRAM_VIRTUALLY_FRAME" val="{&quot;height&quot;:201.48141189205268,&quot;left&quot;:29.2,&quot;top&quot;:108.59402117881348,&quot;width&quot;:659.2781889763779}"/>
</p:tagLst>
</file>

<file path=ppt/tags/tag12.xml><?xml version="1.0" encoding="utf-8"?>
<p:tagLst xmlns:p="http://schemas.openxmlformats.org/presentationml/2006/main">
  <p:tag name="COMMONDATA" val="eyJoZGlkIjoiZDU3NDkzZjZkYTQ0ZGI2MDM1OWJmMDZmYTJmNWEzZmUifQ=="/>
  <p:tag name="RESOURCE_RECORD_KEY" val="{&quot;29&quot;:[20736168]}"/>
  <p:tag name="commondata" val="eyJoZGlkIjoiNjc2Y2I4ZTQ1YjAxMzBjM2UzZDZjMGJkY2U3OTQ2NjAifQ=="/>
</p:tagLst>
</file>

<file path=ppt/tags/tag2.xml><?xml version="1.0" encoding="utf-8"?>
<p:tagLst xmlns:p="http://schemas.openxmlformats.org/presentationml/2006/main">
  <p:tag name="SHAPEID" val=" 116"/>
</p:tagLst>
</file>

<file path=ppt/tags/tag3.xml><?xml version="1.0" encoding="utf-8"?>
<p:tagLst xmlns:p="http://schemas.openxmlformats.org/presentationml/2006/main">
  <p:tag name="SHAPEID" val=" 118"/>
</p:tagLst>
</file>

<file path=ppt/tags/tag4.xml><?xml version="1.0" encoding="utf-8"?>
<p:tagLst xmlns:p="http://schemas.openxmlformats.org/presentationml/2006/main">
  <p:tag name="SHAPEID" val=" 120"/>
</p:tagLst>
</file>

<file path=ppt/tags/tag5.xml><?xml version="1.0" encoding="utf-8"?>
<p:tagLst xmlns:p="http://schemas.openxmlformats.org/presentationml/2006/main">
  <p:tag name="SHAPEID" val=" 121"/>
</p:tagLst>
</file>

<file path=ppt/tags/tag6.xml><?xml version="1.0" encoding="utf-8"?>
<p:tagLst xmlns:p="http://schemas.openxmlformats.org/presentationml/2006/main">
  <p:tag name="TABLE_ENDDRAG_ORIGIN_RECT" val="386*87"/>
  <p:tag name="TABLE_ENDDRAG_RECT" val="163*219*386*87"/>
</p:tagLst>
</file>

<file path=ppt/tags/tag7.xml><?xml version="1.0" encoding="utf-8"?>
<p:tagLst xmlns:p="http://schemas.openxmlformats.org/presentationml/2006/main">
  <p:tag name="TABLE_ENDDRAG_ORIGIN_RECT" val="386*87"/>
  <p:tag name="TABLE_ENDDRAG_RECT" val="163*219*386*87"/>
</p:tagLst>
</file>

<file path=ppt/tags/tag8.xml><?xml version="1.0" encoding="utf-8"?>
<p:tagLst xmlns:p="http://schemas.openxmlformats.org/presentationml/2006/main">
  <p:tag name="KSO_WM_DIAGRAM_VIRTUALLY_FRAME" val="{&quot;height&quot;:201.48141189205268,&quot;left&quot;:29.2,&quot;top&quot;:108.59402117881348,&quot;width&quot;:659.2781889763779}"/>
</p:tagLst>
</file>

<file path=ppt/tags/tag9.xml><?xml version="1.0" encoding="utf-8"?>
<p:tagLst xmlns:p="http://schemas.openxmlformats.org/presentationml/2006/main">
  <p:tag name="KSO_WM_DIAGRAM_VIRTUALLY_FRAME" val="{&quot;height&quot;:201.48141189205268,&quot;left&quot;:29.2,&quot;top&quot;:108.59402117881348,&quot;width&quot;:659.2781889763779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13778</Words>
  <Application>WPS 演示</Application>
  <PresentationFormat>全屏显示(4:3)</PresentationFormat>
  <Paragraphs>1282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Times New Roman</vt:lpstr>
      <vt:lpstr>Verdana</vt:lpstr>
      <vt:lpstr>Calibri</vt:lpstr>
      <vt:lpstr>黑体</vt:lpstr>
      <vt:lpstr>Symbol</vt:lpstr>
      <vt:lpstr>Cambria Math</vt:lpstr>
      <vt:lpstr>Symbol</vt:lpstr>
      <vt:lpstr>等线</vt:lpstr>
      <vt:lpstr>Times New Roman</vt:lpstr>
      <vt:lpstr>MS Mincho</vt:lpstr>
      <vt:lpstr>Arial Unicode MS</vt:lpstr>
      <vt:lpstr>等线 Light</vt:lpstr>
      <vt:lpstr>Calibri</vt:lpstr>
      <vt:lpstr>Calibri Light</vt:lpstr>
      <vt:lpstr>Segoe Print</vt:lpstr>
      <vt:lpstr>BatangChe</vt:lpstr>
      <vt:lpstr>默认设计模板</vt:lpstr>
      <vt:lpstr>Office Theme</vt:lpstr>
      <vt:lpstr>Office 主题​​</vt:lpstr>
      <vt:lpstr>1_Office 主题​​</vt:lpstr>
      <vt:lpstr>PowerPoint 演示文稿</vt:lpstr>
      <vt:lpstr>课程内容</vt:lpstr>
      <vt:lpstr>Outline: How to Build a Parser</vt:lpstr>
      <vt:lpstr>Review</vt:lpstr>
      <vt:lpstr>Predictive Parsing – Nullable, First, Follow Sets</vt:lpstr>
      <vt:lpstr>Quiz Two</vt:lpstr>
      <vt:lpstr>Review: Drawbacks of LL(k)</vt:lpstr>
      <vt:lpstr>Bottom-Up Parsing</vt:lpstr>
      <vt:lpstr>Bottom-Up Parsing</vt:lpstr>
      <vt:lpstr>LR Parsing</vt:lpstr>
      <vt:lpstr>LR Parsing</vt:lpstr>
      <vt:lpstr>LR Parsing</vt:lpstr>
      <vt:lpstr>LR Parsing</vt:lpstr>
      <vt:lpstr>LR(0) Parsing</vt:lpstr>
      <vt:lpstr>LR(0) Parsing</vt:lpstr>
      <vt:lpstr>LR(0) Parsing</vt:lpstr>
      <vt:lpstr>LR(0) Parsing</vt:lpstr>
      <vt:lpstr>LR(0) Parsing</vt:lpstr>
      <vt:lpstr>LR(0) Parsing</vt:lpstr>
      <vt:lpstr>PowerPoint 演示文稿</vt:lpstr>
      <vt:lpstr>LR(0) Parsing</vt:lpstr>
      <vt:lpstr>LR(k) Parsing – Parsing Algorithm</vt:lpstr>
      <vt:lpstr>Shift-Reduce Conflicts</vt:lpstr>
      <vt:lpstr>Shift-Reduce Conflicts</vt:lpstr>
      <vt:lpstr>SLR (Simple LR)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Hierarchy of Grammar Classes</vt:lpstr>
      <vt:lpstr>LR Parsing of Ambiguous Grammars</vt:lpstr>
      <vt:lpstr>LR Parsing of Ambiguous Grammars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小明Wilson</cp:lastModifiedBy>
  <cp:revision>710</cp:revision>
  <dcterms:created xsi:type="dcterms:W3CDTF">2016-09-15T00:52:00Z</dcterms:created>
  <dcterms:modified xsi:type="dcterms:W3CDTF">2024-04-28T09:15:13Z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2052-12.1.0.16120</vt:lpwstr>
  </property>
  <property fmtid="{D5CDD505-2E9C-101B-9397-08002B2CF9AE}" pid="4" name="ICV">
    <vt:lpwstr>408E7DBF69704F19BE04D53191445FF0_13</vt:lpwstr>
  </property>
</Properties>
</file>