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3" r:id="rId3"/>
    <p:sldMasterId id="2147483675" r:id="rId4"/>
  </p:sldMasterIdLst>
  <p:notesMasterIdLst>
    <p:notesMasterId r:id="rId6"/>
  </p:notesMasterIdLst>
  <p:handoutMasterIdLst>
    <p:handoutMasterId r:id="rId54"/>
  </p:handoutMasterIdLst>
  <p:sldIdLst>
    <p:sldId id="303" r:id="rId5"/>
    <p:sldId id="1739" r:id="rId7"/>
    <p:sldId id="1740" r:id="rId8"/>
    <p:sldId id="1741" r:id="rId9"/>
    <p:sldId id="424" r:id="rId10"/>
    <p:sldId id="426" r:id="rId11"/>
    <p:sldId id="425" r:id="rId12"/>
    <p:sldId id="427" r:id="rId13"/>
    <p:sldId id="428" r:id="rId14"/>
    <p:sldId id="429" r:id="rId15"/>
    <p:sldId id="431" r:id="rId16"/>
    <p:sldId id="473" r:id="rId17"/>
    <p:sldId id="433" r:id="rId18"/>
    <p:sldId id="434" r:id="rId19"/>
    <p:sldId id="432" r:id="rId20"/>
    <p:sldId id="435" r:id="rId21"/>
    <p:sldId id="436" r:id="rId22"/>
    <p:sldId id="439" r:id="rId23"/>
    <p:sldId id="437" r:id="rId24"/>
    <p:sldId id="440" r:id="rId25"/>
    <p:sldId id="438" r:id="rId26"/>
    <p:sldId id="441" r:id="rId27"/>
    <p:sldId id="443" r:id="rId28"/>
    <p:sldId id="442" r:id="rId29"/>
    <p:sldId id="444" r:id="rId30"/>
    <p:sldId id="445" r:id="rId31"/>
    <p:sldId id="446" r:id="rId32"/>
    <p:sldId id="447" r:id="rId33"/>
    <p:sldId id="448" r:id="rId34"/>
    <p:sldId id="455" r:id="rId35"/>
    <p:sldId id="456" r:id="rId36"/>
    <p:sldId id="461" r:id="rId37"/>
    <p:sldId id="457" r:id="rId38"/>
    <p:sldId id="458" r:id="rId39"/>
    <p:sldId id="459" r:id="rId40"/>
    <p:sldId id="460" r:id="rId41"/>
    <p:sldId id="450" r:id="rId42"/>
    <p:sldId id="463" r:id="rId43"/>
    <p:sldId id="464" r:id="rId44"/>
    <p:sldId id="465" r:id="rId45"/>
    <p:sldId id="467" r:id="rId46"/>
    <p:sldId id="466" r:id="rId47"/>
    <p:sldId id="468" r:id="rId48"/>
    <p:sldId id="469" r:id="rId49"/>
    <p:sldId id="470" r:id="rId50"/>
    <p:sldId id="330" r:id="rId51"/>
    <p:sldId id="471" r:id="rId52"/>
    <p:sldId id="1742" r:id="rId53"/>
  </p:sldIdLst>
  <p:sldSz cx="9144000" cy="6858000" type="screen4x3"/>
  <p:notesSz cx="6858000" cy="9144000"/>
  <p:custDataLst>
    <p:tags r:id="rId5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495AB54-F904-754D-9C30-6405D8CBA388}">
          <p14:sldIdLst>
            <p14:sldId id="303"/>
            <p14:sldId id="1739"/>
            <p14:sldId id="1740"/>
            <p14:sldId id="1741"/>
            <p14:sldId id="424"/>
            <p14:sldId id="426"/>
            <p14:sldId id="425"/>
            <p14:sldId id="427"/>
            <p14:sldId id="428"/>
            <p14:sldId id="429"/>
            <p14:sldId id="431"/>
            <p14:sldId id="473"/>
            <p14:sldId id="433"/>
            <p14:sldId id="434"/>
            <p14:sldId id="432"/>
            <p14:sldId id="435"/>
            <p14:sldId id="436"/>
            <p14:sldId id="439"/>
            <p14:sldId id="437"/>
            <p14:sldId id="440"/>
            <p14:sldId id="438"/>
            <p14:sldId id="441"/>
            <p14:sldId id="443"/>
            <p14:sldId id="442"/>
            <p14:sldId id="444"/>
            <p14:sldId id="445"/>
            <p14:sldId id="446"/>
            <p14:sldId id="447"/>
            <p14:sldId id="448"/>
            <p14:sldId id="455"/>
            <p14:sldId id="456"/>
            <p14:sldId id="461"/>
            <p14:sldId id="457"/>
            <p14:sldId id="458"/>
            <p14:sldId id="459"/>
            <p14:sldId id="460"/>
            <p14:sldId id="450"/>
            <p14:sldId id="463"/>
            <p14:sldId id="464"/>
            <p14:sldId id="465"/>
            <p14:sldId id="467"/>
            <p14:sldId id="466"/>
            <p14:sldId id="468"/>
            <p14:sldId id="469"/>
            <p14:sldId id="470"/>
            <p14:sldId id="330"/>
            <p14:sldId id="471"/>
            <p14:sldId id="174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4"/>
    <p:restoredTop sz="81760"/>
  </p:normalViewPr>
  <p:slideViewPr>
    <p:cSldViewPr snapToGrid="0" snapToObjects="1">
      <p:cViewPr varScale="1">
        <p:scale>
          <a:sx n="150" d="100"/>
          <a:sy n="150" d="100"/>
        </p:scale>
        <p:origin x="16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68" d="100"/>
          <a:sy n="168" d="100"/>
        </p:scale>
        <p:origin x="543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8" Type="http://schemas.openxmlformats.org/officeDocument/2006/relationships/tags" Target="tags/tag6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BB83C-32E0-034D-8D84-25F4EB43A5F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3B3C8-B69D-724D-87A9-BC3C836C577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CF2DE-EA1F-5946-B11E-5BA9EE77940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4A32DAA-E91B-4E64-A167-ADD60F3477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0ED605E-627C-7F46-9798-A3AAE67DD01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5FEF175-1A5C-BB4B-9AB5-E81745A700F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5FEF175-1A5C-BB4B-9AB5-E81745A700F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5FEF175-1A5C-BB4B-9AB5-E81745A700F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5FEF175-1A5C-BB4B-9AB5-E81745A700F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5FEF175-1A5C-BB4B-9AB5-E81745A700F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5FEF175-1A5C-BB4B-9AB5-E81745A700F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4621" y="136525"/>
            <a:ext cx="9042850" cy="1279582"/>
          </a:xfrm>
        </p:spPr>
        <p:txBody>
          <a:bodyPr anchor="b">
            <a:normAutofit/>
          </a:bodyPr>
          <a:lstStyle>
            <a:lvl1pPr algn="ctr">
              <a:defRPr sz="33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4621" y="1959356"/>
            <a:ext cx="9042850" cy="365125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87382"/>
            <a:ext cx="9144000" cy="75764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187570"/>
            <a:ext cx="7886700" cy="961293"/>
          </a:xfrm>
        </p:spPr>
        <p:txBody>
          <a:bodyPr>
            <a:normAutofit/>
          </a:bodyPr>
          <a:lstStyle>
            <a:lvl1pPr>
              <a:defRPr sz="27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48676"/>
            <a:ext cx="7886700" cy="4952832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zh-CN" altLang="en-US" dirty="0"/>
              <a:t>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第二级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第三级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第四级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2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D0CAC-1830-AF4F-94AB-6591DA7F2CC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EBDFB-8B05-D84C-90A8-B4DBE5F9992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530E4-1CD8-444E-81D5-5F66436C890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B608F-E12A-3549-B868-81EE2E7A15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628FA-1C9F-CA4C-8834-F725C577D04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7AF45-E783-8746-8293-670B25546A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87382"/>
            <a:ext cx="9144000" cy="59879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287382"/>
            <a:ext cx="8449734" cy="59879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5177896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1243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53576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446D8-C88D-FA4D-986C-69AC2F0DF1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77E43-71A7-B549-A063-C3D872E30EC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B83FE-A26A-694A-9EA9-37B5FD9BD54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86CF4-72A5-2A44-B066-CBCAD08B115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6705C-2595-F74D-9428-31CB3AA2B6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ABA17-3AE6-CB4F-87E0-327679BA9C7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D345B-6D02-CE4F-BE34-A7D154638067}" type="slidenum">
              <a:rPr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DC899EFB-6059-D44E-8C95-09916307E1F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 kern="12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" y="688577"/>
            <a:ext cx="8663940" cy="0"/>
          </a:xfrm>
          <a:custGeom>
            <a:avLst/>
            <a:gdLst/>
            <a:ahLst/>
            <a:cxnLst/>
            <a:rect l="l" t="t" r="r" b="b"/>
            <a:pathLst>
              <a:path w="8663940">
                <a:moveTo>
                  <a:pt x="0" y="0"/>
                </a:moveTo>
                <a:lnTo>
                  <a:pt x="8663880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136056"/>
            <a:ext cx="8379459" cy="4763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60705" y="6433001"/>
            <a:ext cx="282575" cy="2324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7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33400" y="1219200"/>
            <a:ext cx="8077200" cy="4837823"/>
            <a:chOff x="609600" y="1219200"/>
            <a:chExt cx="8077200" cy="4837823"/>
          </a:xfrm>
        </p:grpSpPr>
        <p:sp>
          <p:nvSpPr>
            <p:cNvPr id="14337" name="文本框 4099"/>
            <p:cNvSpPr txBox="1">
              <a:spLocks noChangeArrowheads="1"/>
            </p:cNvSpPr>
            <p:nvPr/>
          </p:nvSpPr>
          <p:spPr bwMode="auto">
            <a:xfrm>
              <a:off x="609600" y="4715630"/>
              <a:ext cx="8077200" cy="13413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陈明帅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635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965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-1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>
                    <a:solidFill>
                      <a:srgbClr val="0000FF"/>
                    </a:solidFill>
                  </a:u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m.chen@zju.edu.cn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endParaRPr>
            </a:p>
            <a:p>
              <a:pPr marL="6350" marR="76200" lvl="0" indent="0" algn="ctr" defTabSz="914400" rtl="0" eaLnBrk="0" fontAlgn="base" latinLnBrk="0" hangingPunct="0">
                <a:lnSpc>
                  <a:spcPct val="100000"/>
                </a:lnSpc>
                <a:spcBef>
                  <a:spcPts val="12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-2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浙江大学 </a:t>
              </a:r>
              <a:r>
                <a:rPr kumimoji="1" lang="en-US" altLang="zh-CN" sz="2000" b="1" i="0" u="none" strike="noStrike" kern="1200" cap="none" spc="-2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·</a:t>
              </a:r>
              <a:r>
                <a:rPr kumimoji="1" lang="zh-CN" altLang="en-US" sz="2000" b="1" i="0" u="none" strike="noStrike" kern="1200" cap="none" spc="-2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kumimoji="1" lang="zh-CN" altLang="en-US" sz="2000" b="1" i="0" u="none" strike="noStrike" kern="1200" cap="none" spc="-1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计算机科学与技术学院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38" name="文本框 4101"/>
            <p:cNvSpPr txBox="1">
              <a:spLocks noChangeArrowheads="1"/>
            </p:cNvSpPr>
            <p:nvPr/>
          </p:nvSpPr>
          <p:spPr bwMode="auto">
            <a:xfrm>
              <a:off x="609600" y="1219200"/>
              <a:ext cx="8077200" cy="92392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编译原理</a:t>
              </a:r>
              <a:endPara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026" name="Picture 2" descr="Algorithmic trading - Energy Risk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2641401"/>
              <a:ext cx="2705786" cy="167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文本框 1"/>
          <p:cNvSpPr txBox="1"/>
          <p:nvPr/>
        </p:nvSpPr>
        <p:spPr>
          <a:xfrm>
            <a:off x="4968586" y="6324524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0" lvl="0" indent="0" algn="ctr" defTabSz="457200" rtl="0" eaLnBrk="1" fontAlgn="auto" latinLnBrk="0" hangingPunct="1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Slides partially credited to </a:t>
            </a:r>
            <a:r>
              <a:rPr kumimoji="0" lang="en-US" altLang="zh-CN" sz="1600" b="1" i="0" u="none" strike="noStrike" kern="1200" cap="none" spc="-1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Zhongxin</a:t>
            </a:r>
            <a:r>
              <a:rPr kumimoji="0" lang="en-US" altLang="zh-CN" sz="160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 Liu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r>
              <a:rPr kumimoji="1" lang="en-US" altLang="zh-CN" dirty="0"/>
              <a:t>: Rules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673" y="952048"/>
            <a:ext cx="4274588" cy="5563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Rules:</a:t>
            </a:r>
            <a:endParaRPr kumimoji="0" lang="en-US" altLang="zh-CN" sz="2400" b="1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Rule {Action Code}</a:t>
            </a:r>
            <a:endParaRPr lang="en-US" altLang="zh-CN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Action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code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executed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after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parse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performs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reduce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action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using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rule.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Action code is placed at the end of each grammar rule choice, although. It is also possible to write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embedded actions</a:t>
            </a:r>
            <a:r>
              <a:rPr lang="en-US" altLang="zh-CN" sz="2400" dirty="0">
                <a:ea typeface="宋体" panose="02010600030101010101" pitchFamily="2" charset="-122"/>
              </a:rPr>
              <a:t> within a choice.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20321" y="886178"/>
            <a:ext cx="4653280" cy="575400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%{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#include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&lt;</a:t>
            </a:r>
            <a:r>
              <a:rPr kumimoji="0" lang="en-GB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stdio.h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&gt;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#include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&lt;</a:t>
            </a:r>
            <a:r>
              <a:rPr kumimoji="0" lang="en-GB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ctype.h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&gt;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int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yylex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(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void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);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int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yyerror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(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char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*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s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)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%}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%token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NUMBER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%%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command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: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exp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printf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(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"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%d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\n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"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,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$1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);};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exp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: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exp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'+'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term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$$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=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$1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+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$3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;}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|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exp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'-'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term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$$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=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$1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-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$3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;}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|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term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$$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=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$1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}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term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: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term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'*'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factor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$$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=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$1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*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$3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;}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 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|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factor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$$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=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$1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;}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factor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: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NUMBER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$$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=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$1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;}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   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|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‘(’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exp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‘)'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$$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=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$2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;}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r>
              <a:rPr kumimoji="1" lang="en-US" altLang="zh-CN" dirty="0"/>
              <a:t>: Rules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1" y="952048"/>
            <a:ext cx="4394660" cy="5905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Pseud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o variables</a:t>
            </a:r>
            <a:r>
              <a:rPr kumimoji="0"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: $$, $1, $3</a:t>
            </a:r>
            <a:endParaRPr kumimoji="0" lang="en-US" altLang="zh-CN" sz="2400" b="1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ea typeface="宋体" panose="02010600030101010101" pitchFamily="2" charset="-122"/>
              </a:rPr>
              <a:t>yylex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store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semantic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value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token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yylval</a:t>
            </a:r>
            <a:r>
              <a:rPr lang="en-US" altLang="zh-CN" sz="2400" dirty="0">
                <a:ea typeface="宋体" panose="02010600030101010101" pitchFamily="2" charset="-122"/>
              </a:rPr>
              <a:t> (global)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200" dirty="0">
                <a:ea typeface="宋体" panose="02010600030101010101" pitchFamily="2" charset="-122"/>
              </a:rPr>
              <a:t>by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default,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 err="1">
                <a:ea typeface="宋体" panose="02010600030101010101" pitchFamily="2" charset="-122"/>
              </a:rPr>
              <a:t>yylval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=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0</a:t>
            </a:r>
            <a:endParaRPr lang="en-US" altLang="zh-CN" sz="22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When a grammar rule is recognized, each symbol in the rule possesses a semantic value.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444500" lvl="1" indent="-236855"/>
            <a:r>
              <a:rPr lang="en-US" altLang="zh-CN" sz="2200" dirty="0">
                <a:solidFill>
                  <a:srgbClr val="0070C0"/>
                </a:solidFill>
                <a:ea typeface="宋体" panose="02010600030101010101" pitchFamily="2" charset="-122"/>
              </a:rPr>
              <a:t>$$: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the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value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of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the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LHS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of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the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rule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marL="444500" lvl="1" indent="-236855"/>
            <a:r>
              <a:rPr lang="en-US" altLang="zh-CN" sz="2200" dirty="0">
                <a:solidFill>
                  <a:srgbClr val="0070C0"/>
                </a:solidFill>
                <a:ea typeface="宋体" panose="02010600030101010101" pitchFamily="2" charset="-122"/>
              </a:rPr>
              <a:t>$</a:t>
            </a:r>
            <a:r>
              <a:rPr lang="en-US" altLang="zh-CN" sz="2200" dirty="0" err="1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200" dirty="0">
                <a:solidFill>
                  <a:srgbClr val="0070C0"/>
                </a:solidFill>
                <a:ea typeface="宋体" panose="02010600030101010101" pitchFamily="2" charset="-122"/>
              </a:rPr>
              <a:t>: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the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 err="1">
                <a:ea typeface="宋体" panose="02010600030101010101" pitchFamily="2" charset="-122"/>
              </a:rPr>
              <a:t>i_th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symbol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in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the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RHS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of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the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rule</a:t>
            </a:r>
            <a:endParaRPr lang="en-US" altLang="zh-CN" sz="22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These values are kept on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top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of a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value stack </a:t>
            </a:r>
            <a:r>
              <a:rPr lang="en-US" altLang="zh-CN" sz="2400" dirty="0">
                <a:ea typeface="宋体" panose="02010600030101010101" pitchFamily="2" charset="-122"/>
              </a:rPr>
              <a:t>by </a:t>
            </a:r>
            <a:r>
              <a:rPr lang="en-US" altLang="zh-CN" sz="2400" dirty="0" err="1">
                <a:ea typeface="宋体" panose="02010600030101010101" pitchFamily="2" charset="-122"/>
              </a:rPr>
              <a:t>Yacc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20321" y="886178"/>
            <a:ext cx="4653280" cy="575400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%{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#include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&lt;</a:t>
            </a:r>
            <a:r>
              <a:rPr kumimoji="0" lang="en-GB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stdio.h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&gt;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#include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&lt;</a:t>
            </a:r>
            <a:r>
              <a:rPr kumimoji="0" lang="en-GB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ctype.h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&gt;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int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yylex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(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void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);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int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yyerror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(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char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*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s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)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%}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%token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NUMBER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%%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command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: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exp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printf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(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"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%d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\n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"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,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$1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);};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exp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: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exp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'+'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term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$$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=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$1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+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$3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;}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|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exp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'-'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term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$$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=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$1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-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$3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;}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|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term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$$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=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$1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}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term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: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term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'*'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factor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$$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=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$1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*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$3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;}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 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|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factor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$$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=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$1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;}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factor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: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NUMBER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$$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=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$1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;}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   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|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‘(’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exp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‘)'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$$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=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$2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;}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r>
              <a:rPr kumimoji="1" lang="en-US" altLang="zh-CN" dirty="0"/>
              <a:t>: Rules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1" y="952048"/>
            <a:ext cx="4394660" cy="5905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Example: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ea typeface="宋体" panose="02010600030101010101" pitchFamily="2" charset="-122"/>
              </a:rPr>
              <a:t> * </a:t>
            </a:r>
            <a:r>
              <a:rPr lang="en-US" altLang="zh-CN" sz="2400" dirty="0">
                <a:ea typeface="宋体" panose="02010600030101010101" pitchFamily="2" charset="-122"/>
              </a:rPr>
              <a:t>4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20321" y="886178"/>
            <a:ext cx="4653280" cy="575400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%{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#include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&lt;</a:t>
            </a:r>
            <a:r>
              <a:rPr kumimoji="0" lang="en-GB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stdio.h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&gt;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#include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&lt;</a:t>
            </a:r>
            <a:r>
              <a:rPr kumimoji="0" lang="en-GB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ctype.h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&gt;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int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yylex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(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void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);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int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yyerror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(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char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*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s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)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%}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%token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NUMBER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%%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command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: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exp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printf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(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"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%d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\n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"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,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$1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);};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exp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: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exp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'+'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term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$$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=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$1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+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$3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;}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|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exp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'-'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term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$$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=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$1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-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$3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;}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|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term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$$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=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$1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}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term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: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term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'*'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factor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$$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=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$1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*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$3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;}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 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|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factor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$$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=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$1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;}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factor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: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NUMBER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$$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=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$1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;}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   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|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‘(’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exp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‘)'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$$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=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$2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;}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4757302" y="2049932"/>
          <a:ext cx="4310959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949"/>
                <a:gridCol w="1768810"/>
                <a:gridCol w="162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Action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Symbol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Stack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Value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Stack</a:t>
                      </a:r>
                      <a:endParaRPr lang="zh-CN" alt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Shift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Num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>
                          <a:solidFill>
                            <a:srgbClr val="0070C0"/>
                          </a:solidFill>
                        </a:rPr>
                        <a:t>(from</a:t>
                      </a:r>
                      <a:r>
                        <a:rPr lang="zh-CN" altLang="en-US" sz="20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sz="2000" dirty="0" err="1">
                          <a:solidFill>
                            <a:srgbClr val="0070C0"/>
                          </a:solidFill>
                        </a:rPr>
                        <a:t>yylval</a:t>
                      </a:r>
                      <a:r>
                        <a:rPr lang="en-US" altLang="zh-CN" sz="2000" dirty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zh-CN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reduce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factor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reduce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term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shift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term,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‘</a:t>
                      </a:r>
                      <a:r>
                        <a:rPr lang="zh-CN" altLang="en-US" sz="2000" dirty="0"/>
                        <a:t>*</a:t>
                      </a:r>
                      <a:r>
                        <a:rPr lang="en-US" altLang="zh-CN" sz="2000" dirty="0"/>
                        <a:t>’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3,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zh-CN" altLang="en-US" sz="20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70C0"/>
                          </a:solidFill>
                        </a:rPr>
                        <a:t>(default)</a:t>
                      </a:r>
                      <a:endParaRPr lang="zh-CN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shift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term,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‘</a:t>
                      </a:r>
                      <a:r>
                        <a:rPr lang="zh-CN" altLang="en-US" sz="2000" dirty="0"/>
                        <a:t>*</a:t>
                      </a:r>
                      <a:r>
                        <a:rPr lang="en-US" altLang="zh-CN" sz="2000" dirty="0"/>
                        <a:t>’,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Num</a:t>
                      </a:r>
                      <a:r>
                        <a:rPr lang="zh-CN" altLang="en-US" sz="2000" dirty="0"/>
                        <a:t>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3,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0,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reduce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term,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‘</a:t>
                      </a:r>
                      <a:r>
                        <a:rPr lang="zh-CN" altLang="en-US" sz="2000" dirty="0"/>
                        <a:t>*</a:t>
                      </a:r>
                      <a:r>
                        <a:rPr lang="en-US" altLang="zh-CN" sz="2000" dirty="0"/>
                        <a:t>’,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factor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3,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0,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reduce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term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reduce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exp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reduce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command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r>
              <a:rPr kumimoji="1" lang="en-US" altLang="zh-CN" dirty="0"/>
              <a:t>: Rules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1" y="952048"/>
            <a:ext cx="4394660" cy="5905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Pseud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o variables</a:t>
            </a:r>
            <a:r>
              <a:rPr kumimoji="0"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: $$, $1, $3</a:t>
            </a:r>
            <a:endParaRPr kumimoji="0" lang="en-US" altLang="zh-CN" sz="2400" b="1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ea typeface="宋体" panose="02010600030101010101" pitchFamily="2" charset="-122"/>
              </a:rPr>
              <a:t>yylex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store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semantic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value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token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yylval</a:t>
            </a:r>
            <a:r>
              <a:rPr lang="en-US" altLang="zh-CN" sz="2400" dirty="0">
                <a:ea typeface="宋体" panose="02010600030101010101" pitchFamily="2" charset="-122"/>
              </a:rPr>
              <a:t> (global)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200" dirty="0">
                <a:ea typeface="宋体" panose="02010600030101010101" pitchFamily="2" charset="-122"/>
              </a:rPr>
              <a:t>by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default,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 err="1">
                <a:ea typeface="宋体" panose="02010600030101010101" pitchFamily="2" charset="-122"/>
              </a:rPr>
              <a:t>yylval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=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0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GB" altLang="zh-CN" sz="16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YYSTYPE</a:t>
            </a:r>
            <a:r>
              <a:rPr lang="en-GB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yylval</a:t>
            </a:r>
            <a:r>
              <a:rPr lang="en-GB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This data type is always defined in </a:t>
            </a:r>
            <a:r>
              <a:rPr lang="en-US" altLang="zh-CN" sz="2400" dirty="0" err="1">
                <a:ea typeface="宋体" panose="02010600030101010101" pitchFamily="2" charset="-122"/>
              </a:rPr>
              <a:t>Yacc</a:t>
            </a:r>
            <a:r>
              <a:rPr lang="en-US" altLang="zh-CN" sz="2400" dirty="0">
                <a:ea typeface="宋体" panose="02010600030101010101" pitchFamily="2" charset="-122"/>
              </a:rPr>
              <a:t> by the C preprocessor symbol YYSTYPE.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default: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GB" altLang="zh-CN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-GB" altLang="zh-CN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YYSTYPE int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20321" y="886178"/>
            <a:ext cx="4653280" cy="575400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%{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#include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&lt;</a:t>
            </a:r>
            <a:r>
              <a:rPr kumimoji="0" lang="en-GB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stdio.h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&gt;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#include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&lt;</a:t>
            </a:r>
            <a:r>
              <a:rPr kumimoji="0" lang="en-GB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ctype.h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&gt;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int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yylex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(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void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);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int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yyerror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(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char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*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s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)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%}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%token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NUMBER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%%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command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: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exp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printf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(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"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%d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\n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"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,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$1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);};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exp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: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exp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'+'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term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$$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=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$1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+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$3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;}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|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exp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'-'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term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$$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=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$1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-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$3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;}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|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term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$$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=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$1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}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term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: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term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'*'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factor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$$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=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$1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*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$3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;}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 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|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factor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$$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=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$1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;}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factor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: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NUMBER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$$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=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$1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;}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   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|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‘(’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exp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‘)'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$$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=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$2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;}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YYSTYPE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57096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what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are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their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types</a:t>
            </a:r>
            <a:r>
              <a:rPr kumimoji="1" lang="en-US" altLang="zh-CN" dirty="0"/>
              <a:t>?</a:t>
            </a:r>
            <a:endParaRPr kumimoji="1" lang="en-US" altLang="zh-CN" dirty="0"/>
          </a:p>
          <a:p>
            <a:r>
              <a:rPr kumimoji="1" lang="en-US" altLang="zh-CN" b="1" dirty="0"/>
              <a:t>Different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values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for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different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grammar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rules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symbols</a:t>
            </a:r>
            <a:endParaRPr kumimoji="1" lang="en-US" altLang="zh-CN" b="1" dirty="0"/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this?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Declare the union directly in the </a:t>
            </a:r>
            <a:r>
              <a:rPr kumimoji="1" lang="en-US" altLang="zh-CN" dirty="0" err="1"/>
              <a:t>Yacc</a:t>
            </a:r>
            <a:r>
              <a:rPr kumimoji="1" lang="en-US" altLang="zh-CN" dirty="0"/>
              <a:t> specification using the </a:t>
            </a:r>
            <a:r>
              <a:rPr kumimoji="1" lang="en-US" altLang="zh-CN" dirty="0">
                <a:solidFill>
                  <a:srgbClr val="0070C0"/>
                </a:solidFill>
              </a:rPr>
              <a:t>%union </a:t>
            </a:r>
            <a:r>
              <a:rPr kumimoji="1" lang="en-US" altLang="zh-CN" dirty="0" err="1"/>
              <a:t>Yacc</a:t>
            </a:r>
            <a:r>
              <a:rPr kumimoji="1" lang="en-US" altLang="zh-CN" dirty="0"/>
              <a:t> declaration:</a:t>
            </a:r>
            <a:endParaRPr kumimoji="1" lang="en-US" altLang="zh-CN" dirty="0"/>
          </a:p>
          <a:p>
            <a:pPr marL="0" indent="0">
              <a:buNone/>
            </a:pPr>
            <a:r>
              <a:rPr lang="en-GB" altLang="zh-CN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%union</a:t>
            </a:r>
            <a:r>
              <a:rPr lang="en-GB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altLang="zh-CN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-GB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</a:t>
            </a:r>
            <a:r>
              <a:rPr lang="en-GB" altLang="zh-CN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GB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op;} </a:t>
            </a:r>
            <a:endParaRPr kumimoji="1" lang="en-US" altLang="zh-CN" sz="1600" dirty="0"/>
          </a:p>
          <a:p>
            <a:pPr lvl="1"/>
            <a:r>
              <a:rPr kumimoji="1" lang="en-US" altLang="zh-CN" dirty="0"/>
              <a:t>Define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separate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include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define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YYSTYPE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to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this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type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2"/>
            <a:r>
              <a:rPr kumimoji="1" lang="en-US" altLang="zh-CN" dirty="0"/>
              <a:t>The appropriate values must be constructed by hand in the associated action code.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altLang="zh-CN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-GB" altLang="zh-CN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YYSTYPE AST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Node</a:t>
            </a:r>
            <a:endParaRPr lang="en-GB" altLang="zh-CN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41844" y="999067"/>
            <a:ext cx="45813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exp→ exp op term | term</a:t>
            </a:r>
            <a:endParaRPr kumimoji="0" lang="en-GB" altLang="zh-CN" sz="2400" b="1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op→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‘</a:t>
            </a:r>
            <a:r>
              <a:rPr kumimoji="0" lang="en-GB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+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’</a:t>
            </a:r>
            <a:r>
              <a:rPr kumimoji="0" lang="en-GB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|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‘</a:t>
            </a:r>
            <a:r>
              <a:rPr kumimoji="0" lang="en-GB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’</a:t>
            </a:r>
            <a:endParaRPr kumimoji="0" lang="en-GB" altLang="zh-CN" sz="2400" b="1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%union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%type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77273" y="999067"/>
            <a:ext cx="4301413" cy="577495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non-terminals</a:t>
            </a:r>
            <a:r>
              <a:rPr kumimoji="1" lang="zh-CN" altLang="en-US" dirty="0"/>
              <a:t> </a:t>
            </a:r>
            <a:r>
              <a:rPr kumimoji="1" lang="en-US" altLang="zh-CN" dirty="0"/>
              <a:t>obtain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their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supplied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actions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0070C0"/>
                </a:solidFill>
              </a:rPr>
              <a:t>Tokens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done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Lexer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yylval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%union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endParaRPr kumimoji="1" lang="en-US" altLang="zh-CN" dirty="0"/>
          </a:p>
          <a:p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%type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necessary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0" y="999067"/>
            <a:ext cx="4653280" cy="577495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%token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NUMBER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%union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double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val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      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char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op;}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%type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&lt;</a:t>
            </a:r>
            <a:r>
              <a:rPr kumimoji="0" lang="en-GB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val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&gt;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exp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term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NUMBER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%type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&lt;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op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&gt;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op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267F99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%%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command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: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exp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printf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(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"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%f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\n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"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,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$1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);}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exp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: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exp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op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term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 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   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switch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(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$2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){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     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case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'+'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: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$$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=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$1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+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$3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break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     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case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'-'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: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$$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=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$1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-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$3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break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 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   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}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  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}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 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|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term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$$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=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$1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;}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op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: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'+'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$$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=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$1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;}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|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'-'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$$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=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$1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;}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31836" y="5489601"/>
            <a:ext cx="33216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$$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=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$1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+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$3</a:t>
            </a:r>
            <a:endParaRPr kumimoji="1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77273" y="5986361"/>
            <a:ext cx="430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(</a:t>
            </a:r>
            <a:r>
              <a:rPr kumimoji="0" lang="en-GB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yyval</a:t>
            </a:r>
            <a:r>
              <a:rPr kumimoji="0" lang="en-GB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.</a:t>
            </a:r>
            <a:r>
              <a:rPr kumimoji="0" lang="en-GB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val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)=(</a:t>
            </a:r>
            <a:r>
              <a:rPr kumimoji="0" lang="en-GB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yyvsp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[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1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-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3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].</a:t>
            </a:r>
            <a:r>
              <a:rPr kumimoji="0" lang="en-GB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val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)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+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(</a:t>
            </a:r>
            <a:r>
              <a:rPr kumimoji="0" lang="en-GB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yyvsp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[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3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-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3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].</a:t>
            </a:r>
            <a:r>
              <a:rPr kumimoji="0" lang="en-GB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val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)</a:t>
            </a:r>
            <a:endParaRPr kumimoji="0" lang="en-GB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Embedded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15" y="1570355"/>
            <a:ext cx="8449945" cy="4187825"/>
          </a:xfrm>
        </p:spPr>
        <p:txBody>
          <a:bodyPr/>
          <a:lstStyle/>
          <a:p>
            <a:r>
              <a:rPr kumimoji="1" lang="en-GB" altLang="zh-CN" dirty="0"/>
              <a:t>It is necessary to execute some code </a:t>
            </a:r>
            <a:r>
              <a:rPr kumimoji="1" lang="en-GB" altLang="zh-CN" dirty="0">
                <a:solidFill>
                  <a:srgbClr val="0070C0"/>
                </a:solidFill>
              </a:rPr>
              <a:t>prior to the complete recognition of a grammar rule </a:t>
            </a:r>
            <a:r>
              <a:rPr kumimoji="1" lang="en-GB" altLang="zh-CN" dirty="0"/>
              <a:t>choice during parsing. </a:t>
            </a:r>
            <a:endParaRPr kumimoji="1" lang="en-GB" altLang="zh-CN" dirty="0"/>
          </a:p>
          <a:p>
            <a:endParaRPr kumimoji="1" lang="en-GB" altLang="zh-CN" dirty="0"/>
          </a:p>
          <a:p>
            <a:endParaRPr kumimoji="1" lang="en-GB" altLang="zh-CN" dirty="0"/>
          </a:p>
          <a:p>
            <a:endParaRPr kumimoji="1" lang="en-GB" altLang="zh-CN" dirty="0"/>
          </a:p>
          <a:p>
            <a:endParaRPr kumimoji="1" lang="en-GB" altLang="zh-CN" dirty="0"/>
          </a:p>
          <a:p>
            <a:endParaRPr kumimoji="1" lang="en-GB" altLang="zh-CN" dirty="0"/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“type”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“id”?</a:t>
            </a:r>
            <a:endParaRPr kumimoji="1" lang="en-GB" altLang="zh-CN" dirty="0"/>
          </a:p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281555" y="2781935"/>
            <a:ext cx="4581525" cy="128333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1027430" lvl="1" indent="31750" algn="just" eaLnBrk="1" hangingPunct="1">
              <a:lnSpc>
                <a:spcPct val="85000"/>
              </a:lnSpc>
              <a:spcBef>
                <a:spcPct val="25000"/>
              </a:spcBef>
              <a:buFontTx/>
              <a:buNone/>
            </a:pPr>
            <a:r>
              <a:rPr kumimoji="0"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decl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 type var-list</a:t>
            </a:r>
            <a:endParaRPr kumimoji="0"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27430" lvl="1" indent="31750" algn="just" eaLnBrk="1" hangingPunct="1">
              <a:lnSpc>
                <a:spcPct val="85000"/>
              </a:lnSpc>
              <a:spcBef>
                <a:spcPct val="25000"/>
              </a:spcBef>
              <a:buFontTx/>
              <a:buNone/>
            </a:pP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type→ int | float</a:t>
            </a:r>
            <a:endParaRPr kumimoji="0"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27430" lvl="1" indent="31750" eaLnBrk="1" hangingPunct="1">
              <a:lnSpc>
                <a:spcPct val="85000"/>
              </a:lnSpc>
              <a:spcBef>
                <a:spcPct val="25000"/>
              </a:spcBef>
              <a:buFontTx/>
              <a:buNone/>
            </a:pP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var-list→ var-list, id | id </a:t>
            </a:r>
            <a:endParaRPr kumimoji="0" lang="zh-CN" altLang="en-US" sz="24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Embedded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4150" y="998855"/>
            <a:ext cx="6554470" cy="332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sz="1800" b="1" dirty="0" err="1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decl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  <a:r>
              <a:rPr lang="en-GB" altLang="zh-CN" sz="18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type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{</a:t>
            </a:r>
            <a:r>
              <a:rPr lang="en-GB" altLang="zh-CN" sz="18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current_type</a:t>
            </a:r>
            <a:r>
              <a:rPr lang="en-GB" altLang="zh-CN" sz="1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=</a:t>
            </a:r>
            <a:r>
              <a:rPr lang="en-GB" altLang="zh-CN" sz="1800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$1</a:t>
            </a:r>
            <a:r>
              <a:rPr lang="en-GB" altLang="zh-CN" sz="1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} </a:t>
            </a:r>
            <a:r>
              <a:rPr lang="en-GB" altLang="zh-CN" sz="18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var-list</a:t>
            </a:r>
            <a:endParaRPr lang="en-GB" altLang="zh-CN" sz="18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</a:t>
            </a:r>
            <a:endParaRPr lang="en-GB" altLang="zh-CN" sz="18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en-GB" altLang="zh-CN" sz="18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type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  <a:r>
              <a:rPr lang="en-GB" altLang="zh-CN" sz="18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{</a:t>
            </a:r>
            <a:r>
              <a:rPr lang="en-GB" altLang="zh-CN" sz="18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$$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=INT_TYPE;}</a:t>
            </a:r>
            <a:endParaRPr lang="en-GB" altLang="zh-CN" sz="18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sz="18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FLOAT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{</a:t>
            </a:r>
            <a:r>
              <a:rPr lang="en-GB" altLang="zh-CN" sz="18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$$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=FLOAT_TYPE;}</a:t>
            </a:r>
            <a:endParaRPr lang="en-GB" altLang="zh-CN" sz="18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</a:t>
            </a:r>
            <a:endParaRPr lang="en-GB" altLang="zh-CN" sz="18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en-GB" altLang="zh-CN" sz="1800" b="1" dirty="0" err="1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var_list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  <a:r>
              <a:rPr lang="en-GB" altLang="zh-CN" sz="1800" b="1" dirty="0" err="1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var_list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800" b="1" dirty="0">
                <a:solidFill>
                  <a:srgbClr val="A31515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','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8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{</a:t>
            </a:r>
            <a:r>
              <a:rPr lang="en-GB" altLang="zh-CN" sz="1800" b="1" dirty="0" err="1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setType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1800" b="1" dirty="0" err="1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tokenString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</a:t>
            </a:r>
            <a:r>
              <a:rPr lang="en-GB" altLang="zh-CN" sz="1800" b="1" dirty="0" err="1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current_type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);}</a:t>
            </a:r>
            <a:endParaRPr lang="en-GB" altLang="zh-CN" sz="18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    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sz="18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{</a:t>
            </a:r>
            <a:r>
              <a:rPr lang="en-GB" altLang="zh-CN" sz="1800" b="1" dirty="0" err="1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setType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1800" b="1" dirty="0" err="1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tokenString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</a:t>
            </a:r>
            <a:r>
              <a:rPr lang="en-GB" altLang="zh-CN" sz="1800" b="1" dirty="0" err="1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current_type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);}</a:t>
            </a:r>
            <a:endParaRPr lang="en-GB" altLang="zh-CN" sz="18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    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</a:t>
            </a:r>
            <a:endParaRPr lang="en-GB" altLang="zh-CN" sz="18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1945" y="4614348"/>
            <a:ext cx="82809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CN" sz="2400" b="1" dirty="0">
                <a:solidFill>
                  <a:srgbClr val="0070C0"/>
                </a:solidFill>
              </a:rPr>
              <a:t>list: item1 { do_item1($1); } item2 { do_item2(</a:t>
            </a:r>
            <a:r>
              <a:rPr lang="en-GB" altLang="zh-CN" sz="2400" b="1" dirty="0">
                <a:solidFill>
                  <a:srgbClr val="FF0000"/>
                </a:solidFill>
              </a:rPr>
              <a:t>$3</a:t>
            </a:r>
            <a:r>
              <a:rPr lang="en-GB" altLang="zh-CN" sz="2400" b="1" dirty="0">
                <a:solidFill>
                  <a:srgbClr val="0070C0"/>
                </a:solidFill>
              </a:rPr>
              <a:t>); } item3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1945" y="5258768"/>
            <a:ext cx="82809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CN" sz="2400" dirty="0"/>
              <a:t>list: item1 _rule01 item2 _rule02 item3 </a:t>
            </a:r>
            <a:endParaRPr lang="en-GB" altLang="zh-CN" sz="2400" dirty="0"/>
          </a:p>
          <a:p>
            <a:pPr algn="ctr"/>
            <a:r>
              <a:rPr lang="en-GB" altLang="zh-CN" sz="2400" dirty="0"/>
              <a:t>_rule01: { do_item1($0); } </a:t>
            </a:r>
            <a:endParaRPr lang="en-GB" altLang="zh-CN" sz="2400" dirty="0"/>
          </a:p>
          <a:p>
            <a:pPr algn="ctr"/>
            <a:r>
              <a:rPr lang="en-GB" altLang="zh-CN" sz="2400" dirty="0"/>
              <a:t>_rule02: { do_item2($0); }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Conflicts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964" y="998855"/>
            <a:ext cx="8449733" cy="5697855"/>
          </a:xfrm>
        </p:spPr>
        <p:txBody>
          <a:bodyPr>
            <a:normAutofit lnSpcReduction="10000"/>
          </a:bodyPr>
          <a:lstStyle/>
          <a:p>
            <a:r>
              <a:rPr kumimoji="1" lang="en-GB" altLang="zh-CN" dirty="0" err="1"/>
              <a:t>Yacc</a:t>
            </a:r>
            <a:r>
              <a:rPr kumimoji="1" lang="en-GB" altLang="zh-CN" dirty="0"/>
              <a:t> reports shift-reduce and reduce-reduce conﬂicts</a:t>
            </a:r>
            <a:endParaRPr kumimoji="1" lang="en-GB" altLang="zh-CN" dirty="0"/>
          </a:p>
          <a:p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default,</a:t>
            </a:r>
            <a:r>
              <a:rPr kumimoji="1" lang="zh-CN" altLang="en-US" dirty="0"/>
              <a:t> </a:t>
            </a:r>
            <a:r>
              <a:rPr kumimoji="1" lang="en-GB" altLang="zh-CN" dirty="0" err="1"/>
              <a:t>Yacc</a:t>
            </a:r>
            <a:r>
              <a:rPr kumimoji="1" lang="en-GB" altLang="zh-CN" dirty="0"/>
              <a:t> resolves</a:t>
            </a:r>
            <a:r>
              <a:rPr kumimoji="1" lang="en-US" altLang="zh-CN" dirty="0"/>
              <a:t>:</a:t>
            </a:r>
            <a:endParaRPr kumimoji="1" lang="en-US" altLang="zh-CN" dirty="0"/>
          </a:p>
          <a:p>
            <a:pPr lvl="1"/>
            <a:r>
              <a:rPr kumimoji="1" lang="en-GB" altLang="zh-CN" b="1" dirty="0"/>
              <a:t>shift-reduce conﬂicts </a:t>
            </a:r>
            <a:r>
              <a:rPr kumimoji="1" lang="en-GB" altLang="zh-CN" dirty="0"/>
              <a:t>by </a:t>
            </a:r>
            <a:r>
              <a:rPr kumimoji="1" lang="en-GB" altLang="zh-CN" dirty="0">
                <a:solidFill>
                  <a:srgbClr val="0070C0"/>
                </a:solidFill>
              </a:rPr>
              <a:t>shifting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r>
              <a:rPr kumimoji="1" lang="en-GB" altLang="zh-CN" b="1" dirty="0"/>
              <a:t>reduce-reduce conﬂicts </a:t>
            </a:r>
            <a:r>
              <a:rPr kumimoji="1" lang="en-GB" altLang="zh-CN" dirty="0"/>
              <a:t>by </a:t>
            </a:r>
            <a:r>
              <a:rPr kumimoji="1" lang="en-GB" altLang="zh-CN" dirty="0">
                <a:solidFill>
                  <a:srgbClr val="0070C0"/>
                </a:solidFill>
              </a:rPr>
              <a:t>using the rule that appears earlier in the grammar</a:t>
            </a:r>
            <a:endParaRPr kumimoji="1" lang="en-GB" altLang="zh-CN" dirty="0">
              <a:solidFill>
                <a:srgbClr val="0070C0"/>
              </a:solidFill>
            </a:endParaRPr>
          </a:p>
          <a:p>
            <a:pPr lvl="1"/>
            <a:endParaRPr kumimoji="1" lang="en-GB" altLang="zh-CN" dirty="0">
              <a:solidFill>
                <a:srgbClr val="0070C0"/>
              </a:solidFill>
            </a:endParaRPr>
          </a:p>
          <a:p>
            <a:pPr lvl="1"/>
            <a:endParaRPr kumimoji="1" lang="en-GB" altLang="zh-CN" dirty="0">
              <a:solidFill>
                <a:srgbClr val="0070C0"/>
              </a:solidFill>
            </a:endParaRPr>
          </a:p>
          <a:p>
            <a:pPr lvl="1"/>
            <a:endParaRPr kumimoji="1" lang="en-GB" altLang="zh-CN" dirty="0">
              <a:solidFill>
                <a:srgbClr val="0070C0"/>
              </a:solidFill>
            </a:endParaRPr>
          </a:p>
          <a:p>
            <a:pPr lvl="1"/>
            <a:endParaRPr kumimoji="1" lang="en-GB" altLang="zh-CN" dirty="0">
              <a:solidFill>
                <a:srgbClr val="0070C0"/>
              </a:solidFill>
            </a:endParaRPr>
          </a:p>
          <a:p>
            <a:pPr lvl="1"/>
            <a:endParaRPr kumimoji="1" lang="en-GB" altLang="zh-CN" dirty="0">
              <a:solidFill>
                <a:srgbClr val="0070C0"/>
              </a:solidFill>
            </a:endParaRPr>
          </a:p>
          <a:p>
            <a:pPr lvl="1"/>
            <a:endParaRPr kumimoji="1" lang="en-GB" altLang="zh-CN" dirty="0">
              <a:solidFill>
                <a:srgbClr val="0070C0"/>
              </a:solidFill>
            </a:endParaRPr>
          </a:p>
          <a:p>
            <a:pPr lvl="1"/>
            <a:endParaRPr kumimoji="1" lang="en-GB" altLang="zh-CN" dirty="0">
              <a:solidFill>
                <a:srgbClr val="0070C0"/>
              </a:solidFill>
            </a:endParaRPr>
          </a:p>
          <a:p>
            <a:r>
              <a:rPr kumimoji="1" lang="en-GB" altLang="zh-CN" dirty="0"/>
              <a:t>Most shift-reduce conﬂicts, and all reduce-reduce conﬂicts, are serious problems and should be eliminated by rewriting the grammar.</a:t>
            </a:r>
            <a:endParaRPr kumimoji="1" lang="en-GB" altLang="zh-CN" dirty="0"/>
          </a:p>
          <a:p>
            <a:pPr lvl="1"/>
            <a:endParaRPr kumimoji="1" lang="en-GB" altLang="zh-CN" dirty="0">
              <a:solidFill>
                <a:srgbClr val="0070C0"/>
              </a:solidFill>
            </a:endParaRPr>
          </a:p>
          <a:p>
            <a:pPr lvl="1"/>
            <a:endParaRPr kumimoji="1" lang="en-GB" altLang="zh-CN" dirty="0">
              <a:solidFill>
                <a:srgbClr val="0070C0"/>
              </a:solidFill>
            </a:endParaRPr>
          </a:p>
          <a:p>
            <a:pPr lvl="1"/>
            <a:endParaRPr kumimoji="1" lang="en-GB" altLang="zh-CN" dirty="0">
              <a:solidFill>
                <a:srgbClr val="0070C0"/>
              </a:solidFill>
            </a:endParaRPr>
          </a:p>
          <a:p>
            <a:pPr lvl="1"/>
            <a:endParaRPr kumimoji="1" lang="en-GB" altLang="zh-CN" dirty="0">
              <a:solidFill>
                <a:srgbClr val="0070C0"/>
              </a:solidFill>
            </a:endParaRPr>
          </a:p>
          <a:p>
            <a:pPr lvl="1"/>
            <a:endParaRPr kumimoji="1" lang="en-GB" altLang="zh-CN" dirty="0">
              <a:solidFill>
                <a:srgbClr val="0070C0"/>
              </a:solidFill>
            </a:endParaRPr>
          </a:p>
          <a:p>
            <a:pPr lvl="1"/>
            <a:endParaRPr kumimoji="1" lang="en-GB" altLang="zh-CN" dirty="0">
              <a:solidFill>
                <a:srgbClr val="0070C0"/>
              </a:solidFill>
            </a:endParaRPr>
          </a:p>
          <a:p>
            <a:pPr lvl="1"/>
            <a:endParaRPr kumimoji="1" lang="en-GB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8779" y="2944906"/>
            <a:ext cx="4186441" cy="22441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Precedence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Directives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378" y="3669671"/>
            <a:ext cx="8265600" cy="29578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left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grammar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 natural but ambiguous (no precedence nor left-association).</a:t>
            </a:r>
            <a:endParaRPr kumimoji="1" lang="en-US" altLang="zh-CN" dirty="0"/>
          </a:p>
          <a:p>
            <a:pPr marL="0" indent="0">
              <a:spcAft>
                <a:spcPts val="600"/>
              </a:spcAft>
              <a:buNone/>
            </a:pPr>
            <a:r>
              <a:rPr kumimoji="1" lang="en-US" altLang="zh-CN" dirty="0"/>
              <a:t>The right grammar is Unambiguous yet hard to understand.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way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 write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natural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grammar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/>
              <a:t>while enforcing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operator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precedence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associativity</a:t>
            </a:r>
            <a:r>
              <a:rPr kumimoji="1" lang="en-US" altLang="zh-CN" dirty="0"/>
              <a:t>?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GB" altLang="zh-CN" dirty="0" err="1"/>
              <a:t>Yacc</a:t>
            </a:r>
            <a:r>
              <a:rPr kumimoji="1" lang="en-GB" altLang="zh-CN" dirty="0"/>
              <a:t> provides built-in </a:t>
            </a:r>
            <a:r>
              <a:rPr kumimoji="1" lang="en-GB" altLang="zh-CN" dirty="0">
                <a:solidFill>
                  <a:srgbClr val="0070C0"/>
                </a:solidFill>
              </a:rPr>
              <a:t>precedence directives</a:t>
            </a:r>
            <a:r>
              <a:rPr kumimoji="1" lang="en-GB" altLang="zh-CN" dirty="0"/>
              <a:t> </a:t>
            </a:r>
            <a:r>
              <a:rPr kumimoji="1" lang="en-US" altLang="zh-CN" dirty="0"/>
              <a:t>(</a:t>
            </a:r>
            <a:r>
              <a:rPr kumimoji="1" lang="en-GB" altLang="zh-CN" dirty="0"/>
              <a:t>disambiguating rules</a:t>
            </a:r>
            <a:r>
              <a:rPr kumimoji="1" lang="en-US" altLang="zh-CN" dirty="0"/>
              <a:t>.</a:t>
            </a:r>
            <a:endParaRPr kumimoji="1" lang="en-GB" altLang="zh-C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383116" y="1125072"/>
            <a:ext cx="4858599" cy="2183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 → exp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addop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term | term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addop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+ | -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term → term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mulop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factor | factor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mulop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*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factor → ( exp ) |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number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995" y="1007853"/>
            <a:ext cx="1811761" cy="241803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2631732" y="1617109"/>
            <a:ext cx="1631028" cy="769350"/>
            <a:chOff x="2511376" y="1617109"/>
            <a:chExt cx="1631028" cy="769350"/>
          </a:xfrm>
        </p:grpSpPr>
        <p:sp>
          <p:nvSpPr>
            <p:cNvPr id="6" name="右箭头 5"/>
            <p:cNvSpPr/>
            <p:nvPr/>
          </p:nvSpPr>
          <p:spPr>
            <a:xfrm>
              <a:off x="2797690" y="2047278"/>
              <a:ext cx="1058400" cy="33918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511376" y="1617109"/>
              <a:ext cx="16310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GB" altLang="zh-CN" dirty="0">
                  <a:solidFill>
                    <a:srgbClr val="0070C0"/>
                  </a:solidFill>
                </a:rPr>
                <a:t>disambiguating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8" y="137667"/>
            <a:ext cx="1442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课程内容</a:t>
            </a:r>
            <a:endParaRPr spc="-25" dirty="0"/>
          </a:p>
        </p:txBody>
      </p:sp>
      <p:grpSp>
        <p:nvGrpSpPr>
          <p:cNvPr id="148" name="组合 147"/>
          <p:cNvGrpSpPr/>
          <p:nvPr/>
        </p:nvGrpSpPr>
        <p:grpSpPr>
          <a:xfrm>
            <a:off x="3812671" y="1315319"/>
            <a:ext cx="1512000" cy="654393"/>
            <a:chOff x="3831472" y="983123"/>
            <a:chExt cx="1512000" cy="654393"/>
          </a:xfrm>
        </p:grpSpPr>
        <p:sp>
          <p:nvSpPr>
            <p:cNvPr id="96" name="圆角矩形 95"/>
            <p:cNvSpPr/>
            <p:nvPr/>
          </p:nvSpPr>
          <p:spPr>
            <a:xfrm>
              <a:off x="3831472" y="1133460"/>
              <a:ext cx="1512000" cy="50405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marL="0" marR="0" lvl="0" indent="0" algn="ctr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Introduction</a:t>
              </a:r>
              <a:endPara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3940712" y="983123"/>
              <a:ext cx="237478" cy="2848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263550" y="2343372"/>
            <a:ext cx="8610242" cy="3828828"/>
            <a:chOff x="263550" y="2362200"/>
            <a:chExt cx="8610242" cy="3828828"/>
          </a:xfrm>
        </p:grpSpPr>
        <p:grpSp>
          <p:nvGrpSpPr>
            <p:cNvPr id="98" name="组合 97"/>
            <p:cNvGrpSpPr/>
            <p:nvPr>
              <p:custDataLst>
                <p:tags r:id="rId1"/>
              </p:custDataLst>
            </p:nvPr>
          </p:nvGrpSpPr>
          <p:grpSpPr>
            <a:xfrm>
              <a:off x="450658" y="2492896"/>
              <a:ext cx="8242684" cy="3548019"/>
              <a:chOff x="566592" y="2324036"/>
              <a:chExt cx="8242684" cy="3548019"/>
            </a:xfrm>
          </p:grpSpPr>
          <p:grpSp>
            <p:nvGrpSpPr>
              <p:cNvPr id="99" name="组合 98"/>
              <p:cNvGrpSpPr/>
              <p:nvPr/>
            </p:nvGrpSpPr>
            <p:grpSpPr>
              <a:xfrm>
                <a:off x="566592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41" name="圆角矩形 140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Lexical Analysis</a:t>
                  </a:r>
                  <a:endParaRPr kumimoji="1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2</a:t>
                  </a:r>
                  <a:endPara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2256999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9" name="圆角矩形 138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Parsing</a:t>
                  </a:r>
                  <a:endParaRPr kumimoji="1" lang="en-GB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3</a:t>
                  </a:r>
                  <a:endPara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1" name="组合 100"/>
              <p:cNvGrpSpPr/>
              <p:nvPr/>
            </p:nvGrpSpPr>
            <p:grpSpPr>
              <a:xfrm>
                <a:off x="394740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7" name="圆角矩形 136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Abstract Syntax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8" name="矩形 137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4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2" name="组合 101"/>
              <p:cNvGrpSpPr/>
              <p:nvPr/>
            </p:nvGrpSpPr>
            <p:grpSpPr>
              <a:xfrm>
                <a:off x="5637813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5" name="圆角矩形 134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Semantic Analysis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5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729727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3" name="圆角矩形 132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Activation Records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6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4" name="组合 103"/>
              <p:cNvGrpSpPr/>
              <p:nvPr/>
            </p:nvGrpSpPr>
            <p:grpSpPr>
              <a:xfrm>
                <a:off x="5637813" y="3218640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1" name="圆角矩形 130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Interm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. Code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7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5" name="组合 104"/>
              <p:cNvGrpSpPr/>
              <p:nvPr/>
            </p:nvGrpSpPr>
            <p:grpSpPr>
              <a:xfrm>
                <a:off x="3949602" y="3218640"/>
                <a:ext cx="1512000" cy="654393"/>
                <a:chOff x="566592" y="2270551"/>
                <a:chExt cx="1481056" cy="654393"/>
              </a:xfrm>
            </p:grpSpPr>
            <p:sp>
              <p:nvSpPr>
                <p:cNvPr id="129" name="圆角矩形 128"/>
                <p:cNvSpPr/>
                <p:nvPr/>
              </p:nvSpPr>
              <p:spPr>
                <a:xfrm>
                  <a:off x="566592" y="2420888"/>
                  <a:ext cx="1481056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Blocks &amp; Traces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8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6" name="组合 105"/>
              <p:cNvGrpSpPr/>
              <p:nvPr/>
            </p:nvGrpSpPr>
            <p:grpSpPr>
              <a:xfrm>
                <a:off x="2258123" y="3218640"/>
                <a:ext cx="1512000" cy="654393"/>
                <a:chOff x="584046" y="2270551"/>
                <a:chExt cx="1512000" cy="654393"/>
              </a:xfrm>
            </p:grpSpPr>
            <p:sp>
              <p:nvSpPr>
                <p:cNvPr id="127" name="圆角矩形 126"/>
                <p:cNvSpPr/>
                <p:nvPr/>
              </p:nvSpPr>
              <p:spPr>
                <a:xfrm>
                  <a:off x="584046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Instruct. Selection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9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3013423" y="4082260"/>
                <a:ext cx="1512000" cy="654393"/>
                <a:chOff x="590792" y="2270551"/>
                <a:chExt cx="1512000" cy="654393"/>
              </a:xfrm>
            </p:grpSpPr>
            <p:sp>
              <p:nvSpPr>
                <p:cNvPr id="125" name="圆角矩形 124"/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Liveness Analysis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10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8" name="组合 107"/>
              <p:cNvGrpSpPr/>
              <p:nvPr/>
            </p:nvGrpSpPr>
            <p:grpSpPr>
              <a:xfrm>
                <a:off x="4912722" y="4082260"/>
                <a:ext cx="1512000" cy="654393"/>
                <a:chOff x="566592" y="2270551"/>
                <a:chExt cx="1512000" cy="654393"/>
              </a:xfrm>
            </p:grpSpPr>
            <p:sp>
              <p:nvSpPr>
                <p:cNvPr id="123" name="圆角矩形 122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Register Allocation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4" name="矩形 123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11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9" name="组合 108"/>
              <p:cNvGrpSpPr/>
              <p:nvPr/>
            </p:nvGrpSpPr>
            <p:grpSpPr>
              <a:xfrm>
                <a:off x="3013423" y="5217662"/>
                <a:ext cx="1512000" cy="654393"/>
                <a:chOff x="590792" y="2270551"/>
                <a:chExt cx="1512000" cy="654393"/>
              </a:xfrm>
            </p:grpSpPr>
            <p:sp>
              <p:nvSpPr>
                <p:cNvPr id="121" name="圆角矩形 120"/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Garbage Collection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2" name="矩形 121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13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10" name="组合 109"/>
              <p:cNvGrpSpPr/>
              <p:nvPr/>
            </p:nvGrpSpPr>
            <p:grpSpPr>
              <a:xfrm>
                <a:off x="4912722" y="5217662"/>
                <a:ext cx="1512000" cy="654393"/>
                <a:chOff x="566592" y="2270551"/>
                <a:chExt cx="1512000" cy="654393"/>
              </a:xfrm>
            </p:grpSpPr>
            <p:sp>
              <p:nvSpPr>
                <p:cNvPr id="119" name="圆角矩形 118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Loop Optimizations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0" name="矩形 119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18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cxnSp>
            <p:nvCxnSpPr>
              <p:cNvPr id="111" name="直线箭头连接符 110"/>
              <p:cNvCxnSpPr>
                <a:stCxn id="141" idx="3"/>
                <a:endCxn id="139" idx="1"/>
              </p:cNvCxnSpPr>
              <p:nvPr/>
            </p:nvCxnSpPr>
            <p:spPr>
              <a:xfrm>
                <a:off x="2078592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线箭头连接符 111"/>
              <p:cNvCxnSpPr>
                <a:stCxn id="139" idx="3"/>
                <a:endCxn id="137" idx="1"/>
              </p:cNvCxnSpPr>
              <p:nvPr/>
            </p:nvCxnSpPr>
            <p:spPr>
              <a:xfrm>
                <a:off x="3768999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线箭头连接符 112"/>
              <p:cNvCxnSpPr>
                <a:stCxn id="137" idx="3"/>
                <a:endCxn id="135" idx="1"/>
              </p:cNvCxnSpPr>
              <p:nvPr/>
            </p:nvCxnSpPr>
            <p:spPr>
              <a:xfrm>
                <a:off x="5459406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线箭头连接符 113"/>
              <p:cNvCxnSpPr>
                <a:stCxn id="135" idx="2"/>
                <a:endCxn id="131" idx="0"/>
              </p:cNvCxnSpPr>
              <p:nvPr/>
            </p:nvCxnSpPr>
            <p:spPr>
              <a:xfrm>
                <a:off x="6393813" y="2978429"/>
                <a:ext cx="0" cy="39054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线箭头连接符 114"/>
              <p:cNvCxnSpPr>
                <a:stCxn id="131" idx="1"/>
                <a:endCxn id="129" idx="3"/>
              </p:cNvCxnSpPr>
              <p:nvPr/>
            </p:nvCxnSpPr>
            <p:spPr>
              <a:xfrm flipH="1">
                <a:off x="5461602" y="3621005"/>
                <a:ext cx="176211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箭头连接符 115"/>
              <p:cNvCxnSpPr>
                <a:stCxn id="125" idx="3"/>
                <a:endCxn id="123" idx="1"/>
              </p:cNvCxnSpPr>
              <p:nvPr/>
            </p:nvCxnSpPr>
            <p:spPr>
              <a:xfrm>
                <a:off x="4525423" y="4484625"/>
                <a:ext cx="387299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肘形连接符 116"/>
              <p:cNvCxnSpPr>
                <a:stCxn id="133" idx="2"/>
                <a:endCxn id="131" idx="3"/>
              </p:cNvCxnSpPr>
              <p:nvPr/>
            </p:nvCxnSpPr>
            <p:spPr>
              <a:xfrm rot="5400000">
                <a:off x="7280257" y="2847986"/>
                <a:ext cx="642576" cy="903463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肘形连接符 117"/>
              <p:cNvCxnSpPr>
                <a:endCxn id="119" idx="1"/>
              </p:cNvCxnSpPr>
              <p:nvPr/>
            </p:nvCxnSpPr>
            <p:spPr>
              <a:xfrm rot="16200000" flipH="1">
                <a:off x="4246668" y="4953972"/>
                <a:ext cx="1135403" cy="196706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矩形 27"/>
            <p:cNvSpPr/>
            <p:nvPr>
              <p:custDataLst>
                <p:tags r:id="rId2"/>
              </p:custDataLst>
            </p:nvPr>
          </p:nvSpPr>
          <p:spPr bwMode="gray">
            <a:xfrm rot="5400000">
              <a:off x="3185852" y="-553447"/>
              <a:ext cx="2772293" cy="8603587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3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4" name="矩形 27"/>
            <p:cNvSpPr/>
            <p:nvPr>
              <p:custDataLst>
                <p:tags r:id="rId3"/>
              </p:custDataLst>
            </p:nvPr>
          </p:nvSpPr>
          <p:spPr bwMode="gray">
            <a:xfrm rot="5400000">
              <a:off x="4103808" y="1409056"/>
              <a:ext cx="936379" cy="8603587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3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5" name="文本框 144"/>
            <p:cNvSpPr txBox="1"/>
            <p:nvPr>
              <p:custDataLst>
                <p:tags r:id="rId4"/>
              </p:custDataLst>
            </p:nvPr>
          </p:nvSpPr>
          <p:spPr>
            <a:xfrm>
              <a:off x="263550" y="4769978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GB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Fundamentals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文本框 145"/>
            <p:cNvSpPr txBox="1"/>
            <p:nvPr>
              <p:custDataLst>
                <p:tags r:id="rId5"/>
              </p:custDataLst>
            </p:nvPr>
          </p:nvSpPr>
          <p:spPr>
            <a:xfrm>
              <a:off x="263550" y="5821696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GB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Advanced Topics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Precedence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Directives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08987" y="925968"/>
            <a:ext cx="7035013" cy="593203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grammar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left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highly</a:t>
            </a:r>
            <a:r>
              <a:rPr kumimoji="1" lang="zh-CN" altLang="en-US" dirty="0"/>
              <a:t> </a:t>
            </a:r>
            <a:r>
              <a:rPr kumimoji="1" lang="en-US" altLang="zh-CN" dirty="0"/>
              <a:t>ambiguous.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many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shift-reduce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conflicts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LR(1)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table.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0070C0"/>
                </a:solidFill>
              </a:rPr>
              <a:t>Resolve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ambiguity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based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operator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precedence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and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associativity.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endParaRPr kumimoji="1"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en-US" altLang="zh-CN" dirty="0"/>
              <a:t>Choose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shift</a:t>
            </a:r>
            <a:r>
              <a:rPr kumimoji="1" lang="zh-CN" altLang="en-US" dirty="0"/>
              <a:t> </a:t>
            </a:r>
            <a:r>
              <a:rPr kumimoji="1" lang="en-US" altLang="zh-CN" dirty="0"/>
              <a:t>(operator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precedence)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Choose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(left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associativity)</a:t>
            </a:r>
            <a:endParaRPr kumimoji="1" lang="en-US" altLang="zh-CN" dirty="0"/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!=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b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!=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c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allowed,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!=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non-associative</a:t>
            </a:r>
            <a:endParaRPr kumimoji="1" lang="en-US" altLang="zh-CN" dirty="0">
              <a:solidFill>
                <a:srgbClr val="0070C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117291" y="3021143"/>
            <a:ext cx="2768268" cy="92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*</a:t>
            </a:r>
            <a:endParaRPr lang="en-US" altLang="zh-CN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(any)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080012"/>
            <a:ext cx="2108987" cy="2814717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117291" y="4421151"/>
            <a:ext cx="2768268" cy="92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endParaRPr lang="en-US" altLang="zh-CN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(any)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Precedence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Directives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540" y="1046480"/>
            <a:ext cx="7837170" cy="5177790"/>
          </a:xfrm>
        </p:spPr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GB" altLang="zh-CN" dirty="0"/>
              <a:t>disambiguating </a:t>
            </a:r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Yacc</a:t>
            </a:r>
            <a:r>
              <a:rPr kumimoji="1" lang="en-US" altLang="zh-CN" dirty="0"/>
              <a:t>?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Operators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PLUS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MINUS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precedence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left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associative</a:t>
            </a:r>
            <a:endParaRPr kumimoji="1" lang="en-US" altLang="zh-CN" dirty="0"/>
          </a:p>
          <a:p>
            <a:r>
              <a:rPr kumimoji="1" lang="en-US" altLang="zh-CN" dirty="0"/>
              <a:t>Operators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TIMES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DIV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precedence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PLUS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MINUS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left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associative</a:t>
            </a:r>
            <a:endParaRPr kumimoji="1" lang="en-US" altLang="zh-CN" dirty="0"/>
          </a:p>
          <a:p>
            <a:r>
              <a:rPr kumimoji="1" lang="en-US" altLang="zh-CN" dirty="0"/>
              <a:t>Operator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EXP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associative</a:t>
            </a:r>
            <a:endParaRPr kumimoji="1" lang="en-US" altLang="zh-CN" dirty="0"/>
          </a:p>
          <a:p>
            <a:r>
              <a:rPr kumimoji="1" lang="en-US" altLang="zh-CN" dirty="0"/>
              <a:t>Operators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EQ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NEQ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lowest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precedence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noassicative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40990" y="1508760"/>
            <a:ext cx="3034030" cy="132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</a:t>
            </a:r>
            <a:r>
              <a:rPr lang="en-GB" altLang="zh-CN" sz="2000" b="1" dirty="0" err="1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nonassoc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EQ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NEQ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GB" altLang="zh-CN" sz="20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%left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PLUS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MINUS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GB" altLang="zh-CN" sz="20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%left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TIMES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DIV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GB" altLang="zh-CN" sz="20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%right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EXP</a:t>
            </a:r>
            <a:endParaRPr lang="en-GB" altLang="zh-CN" sz="20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Precedence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Directives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293" y="1008592"/>
            <a:ext cx="8449733" cy="517789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800" b="1" dirty="0"/>
              <a:t>How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/>
              <a:t>Yacc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resolve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conflicts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using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these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precedence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directives?</a:t>
            </a:r>
            <a:endParaRPr kumimoji="1" lang="en-US" altLang="zh-CN" sz="2800" b="1" dirty="0"/>
          </a:p>
          <a:p>
            <a:r>
              <a:rPr kumimoji="1" lang="en-US" altLang="zh-CN" dirty="0"/>
              <a:t>The precedence declarations (%left, etc.) give priorities to the tokens.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priority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shifting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token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token.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priority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rule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last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token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occurring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right-hand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rule.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priority,</a:t>
            </a:r>
            <a:r>
              <a:rPr kumimoji="1" lang="zh-CN" altLang="en-US" dirty="0"/>
              <a:t> </a:t>
            </a:r>
            <a:r>
              <a:rPr kumimoji="1" lang="en-US" altLang="zh-CN" dirty="0"/>
              <a:t>choose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reducing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equal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priority,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then:</a:t>
            </a:r>
            <a:endParaRPr kumimoji="1"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CN" dirty="0">
                <a:solidFill>
                  <a:srgbClr val="0070C0"/>
                </a:solidFill>
              </a:rPr>
              <a:t>%left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favors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reducing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CN" dirty="0">
                <a:solidFill>
                  <a:srgbClr val="0070C0"/>
                </a:solidFill>
              </a:rPr>
              <a:t>%right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favors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shifting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CN" dirty="0">
                <a:solidFill>
                  <a:srgbClr val="0070C0"/>
                </a:solidFill>
              </a:rPr>
              <a:t>%</a:t>
            </a:r>
            <a:r>
              <a:rPr kumimoji="1" lang="en-US" altLang="zh-CN" dirty="0" err="1">
                <a:solidFill>
                  <a:srgbClr val="0070C0"/>
                </a:solidFill>
              </a:rPr>
              <a:t>nonassoc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yields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error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action</a:t>
            </a:r>
            <a:endParaRPr kumimoji="1" lang="en-US" altLang="zh-CN" dirty="0">
              <a:solidFill>
                <a:srgbClr val="0070C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62057" y="95358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Precedence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Directives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25850" y="4346575"/>
            <a:ext cx="4860925" cy="205549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Reduce: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endParaRPr kumimoji="1" lang="en-US" altLang="zh-CN" dirty="0"/>
          </a:p>
          <a:p>
            <a:r>
              <a:rPr kumimoji="1" lang="en-US" altLang="zh-CN" dirty="0"/>
              <a:t>Shift: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%</a:t>
            </a:r>
            <a:r>
              <a:rPr kumimoji="1" lang="zh-CN" altLang="en-US" dirty="0"/>
              <a:t> </a:t>
            </a:r>
            <a:r>
              <a:rPr kumimoji="1" lang="en-US" altLang="zh-CN" dirty="0"/>
              <a:t>left</a:t>
            </a:r>
            <a:r>
              <a:rPr kumimoji="1" lang="zh-CN" altLang="en-US" dirty="0"/>
              <a:t>  </a:t>
            </a:r>
            <a:r>
              <a:rPr kumimoji="1" lang="en-US" altLang="zh-CN" dirty="0"/>
              <a:t>=&gt;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reduce</a:t>
            </a:r>
            <a:endParaRPr kumimoji="1" lang="en-US" altLang="zh-C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8965" y="1530985"/>
            <a:ext cx="2552065" cy="920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endParaRPr lang="en-US" altLang="zh-CN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(any)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8965" y="5123815"/>
            <a:ext cx="2552065" cy="920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endParaRPr lang="en-US" altLang="zh-CN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(any)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8965" y="3126105"/>
            <a:ext cx="2552065" cy="132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</a:t>
            </a:r>
            <a:r>
              <a:rPr lang="en-GB" altLang="zh-CN" sz="2000" b="1" dirty="0" err="1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nonassoc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EQ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NEQ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GB" altLang="zh-CN" sz="20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%left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PLUS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MINUS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GB" altLang="zh-CN" sz="20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%left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TIMES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DIV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GB" altLang="zh-CN" sz="20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%right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EXP</a:t>
            </a:r>
            <a:endParaRPr lang="en-GB" altLang="zh-CN" sz="20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3625850" y="1304925"/>
            <a:ext cx="4860925" cy="221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Reduce:</a:t>
            </a:r>
            <a:r>
              <a:rPr kumimoji="1" lang="zh-CN" altLang="en-US" dirty="0"/>
              <a:t> *</a:t>
            </a:r>
            <a:endParaRPr kumimoji="1" lang="en-US" altLang="zh-CN" dirty="0"/>
          </a:p>
          <a:p>
            <a:r>
              <a:rPr kumimoji="1" lang="en-US" altLang="zh-CN" dirty="0"/>
              <a:t>Shift: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* </a:t>
            </a:r>
            <a:r>
              <a:rPr kumimoji="1" lang="en-US" altLang="zh-CN" b="1" dirty="0">
                <a:solidFill>
                  <a:srgbClr val="0070C0"/>
                </a:solidFill>
              </a:rPr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endParaRPr kumimoji="1" lang="en-US" altLang="zh-CN" dirty="0"/>
          </a:p>
          <a:p>
            <a:r>
              <a:rPr kumimoji="1" lang="en-US" altLang="zh-CN" dirty="0"/>
              <a:t>=&gt;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reduce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Precedence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Directives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886671"/>
            <a:ext cx="8449733" cy="5753101"/>
          </a:xfrm>
        </p:spPr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-6</a:t>
            </a:r>
            <a:r>
              <a:rPr kumimoji="1" lang="zh-CN" altLang="en-US" dirty="0"/>
              <a:t> * </a:t>
            </a:r>
            <a:r>
              <a:rPr kumimoji="1" lang="en-US" altLang="zh-CN" dirty="0"/>
              <a:t>8?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(-6)</a:t>
            </a:r>
            <a:r>
              <a:rPr kumimoji="1" lang="zh-CN" altLang="en-US" dirty="0"/>
              <a:t> * </a:t>
            </a:r>
            <a:r>
              <a:rPr kumimoji="1" lang="en-US" altLang="zh-CN" dirty="0"/>
              <a:t>8,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not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(6</a:t>
            </a:r>
            <a:r>
              <a:rPr kumimoji="1" lang="zh-CN" altLang="en-US" dirty="0"/>
              <a:t> * </a:t>
            </a:r>
            <a:r>
              <a:rPr kumimoji="1" lang="en-US" altLang="zh-CN" dirty="0"/>
              <a:t>8)</a:t>
            </a:r>
            <a:endParaRPr kumimoji="1" lang="en-US" altLang="zh-CN" dirty="0"/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rule?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en-GB" sz="2400" dirty="0"/>
              <a:t>  </a:t>
            </a:r>
            <a:r>
              <a:rPr kumimoji="1" lang="en-GB" altLang="zh-CN" sz="2400" dirty="0"/>
              <a:t>Assign a specific precedence to a rule using the </a:t>
            </a:r>
            <a:r>
              <a:rPr kumimoji="1" lang="en-GB" altLang="zh-CN" sz="2400" dirty="0">
                <a:solidFill>
                  <a:srgbClr val="0070C0"/>
                </a:solidFill>
              </a:rPr>
              <a:t>%</a:t>
            </a:r>
            <a:r>
              <a:rPr kumimoji="1" lang="en-GB" altLang="zh-CN" sz="2400" dirty="0" err="1">
                <a:solidFill>
                  <a:srgbClr val="0070C0"/>
                </a:solidFill>
              </a:rPr>
              <a:t>prec</a:t>
            </a:r>
            <a:r>
              <a:rPr kumimoji="1" lang="en-GB" altLang="zh-CN" sz="2400" dirty="0">
                <a:solidFill>
                  <a:srgbClr val="0070C0"/>
                </a:solidFill>
              </a:rPr>
              <a:t> </a:t>
            </a:r>
            <a:r>
              <a:rPr kumimoji="1" lang="en-GB" altLang="zh-CN" sz="2400" dirty="0"/>
              <a:t>directive</a:t>
            </a:r>
            <a:endParaRPr kumimoji="1" lang="en-US" altLang="zh-CN" dirty="0"/>
          </a:p>
          <a:p>
            <a:pPr marL="0" indent="0">
              <a:buNone/>
            </a:pPr>
            <a:endParaRPr kumimoji="1" lang="en-GB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361243" y="2851204"/>
            <a:ext cx="8648285" cy="36925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altLang="zh-CN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%{</a:t>
            </a:r>
            <a:r>
              <a:rPr lang="en-GB" altLang="zh-CN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// declarations of </a:t>
            </a:r>
            <a:r>
              <a:rPr lang="en-GB" altLang="zh-CN" b="1" dirty="0" err="1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yylex</a:t>
            </a:r>
            <a:r>
              <a:rPr lang="en-GB" altLang="zh-CN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and </a:t>
            </a:r>
            <a:r>
              <a:rPr lang="en-GB" altLang="zh-CN" b="1" dirty="0" err="1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yyerror</a:t>
            </a:r>
            <a:r>
              <a:rPr lang="en-GB" altLang="zh-CN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%}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%token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PLUS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MINUS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TIMES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UMINUS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%start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exp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%left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PLUS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MINUS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%left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TIMES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%left</a:t>
            </a:r>
            <a:r>
              <a:rPr lang="en-GB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UMINUS</a:t>
            </a:r>
            <a:r>
              <a:rPr lang="en-GB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GB" altLang="zh-CN" b="1" dirty="0">
              <a:solidFill>
                <a:srgbClr val="000000"/>
              </a:solidFill>
              <a:effectLst/>
              <a:highlight>
                <a:srgbClr val="FFFF00"/>
              </a:highlight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000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%%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exp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: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INT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exp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PLUS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exp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exp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MINUS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exp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exp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TIMES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exp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MINUS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exp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%</a:t>
            </a:r>
            <a:r>
              <a:rPr lang="en-GB" altLang="zh-CN" b="1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prec</a:t>
            </a:r>
            <a:r>
              <a:rPr lang="en-GB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UMINUS</a:t>
            </a:r>
            <a:r>
              <a:rPr lang="en-GB" altLang="zh-CN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endParaRPr lang="en-GB" altLang="zh-CN" b="0" dirty="0">
              <a:solidFill>
                <a:srgbClr val="000000"/>
              </a:solidFill>
              <a:effectLst/>
              <a:highlight>
                <a:srgbClr val="FFFF00"/>
              </a:highlight>
              <a:latin typeface="Menlo" panose="020B060903080402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98036" y="4099039"/>
            <a:ext cx="4733362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token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UMINUS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never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returned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Lexer</a:t>
            </a:r>
            <a:r>
              <a:rPr kumimoji="1" lang="en-US" altLang="zh-CN" sz="2400" dirty="0"/>
              <a:t>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just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placeholder.</a:t>
            </a:r>
            <a:endParaRPr kumimoji="1"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The directive %</a:t>
            </a:r>
            <a:r>
              <a:rPr kumimoji="1" lang="en-US" altLang="zh-CN" sz="2400" dirty="0" err="1"/>
              <a:t>prec</a:t>
            </a:r>
            <a:r>
              <a:rPr kumimoji="1" lang="en-US" altLang="zh-CN" sz="2400" dirty="0"/>
              <a:t> UMINUS gives the rule </a:t>
            </a:r>
            <a:r>
              <a:rPr kumimoji="1" lang="en-US" altLang="zh-CN" sz="2400" dirty="0">
                <a:solidFill>
                  <a:srgbClr val="0070C0"/>
                </a:solidFill>
              </a:rPr>
              <a:t>exp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: MINUS exp </a:t>
            </a:r>
            <a:r>
              <a:rPr kumimoji="1" lang="en-US" altLang="zh-CN" sz="2400" dirty="0"/>
              <a:t>the highest precedence  </a:t>
            </a:r>
            <a:endParaRPr kumimoji="1"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v.s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972173"/>
            <a:ext cx="8846765" cy="5177896"/>
          </a:xfrm>
        </p:spPr>
        <p:txBody>
          <a:bodyPr/>
          <a:lstStyle/>
          <a:p>
            <a:r>
              <a:rPr kumimoji="1" lang="en-GB" altLang="zh-CN" dirty="0"/>
              <a:t>Consider a programming language with </a:t>
            </a:r>
            <a:r>
              <a:rPr kumimoji="1" lang="en-GB" altLang="zh-CN" dirty="0">
                <a:solidFill>
                  <a:srgbClr val="0070C0"/>
                </a:solidFill>
              </a:rPr>
              <a:t>arithmetic expressions</a:t>
            </a:r>
            <a:r>
              <a:rPr kumimoji="1" lang="en-GB" altLang="zh-CN" dirty="0"/>
              <a:t> such as x + y and </a:t>
            </a:r>
            <a:r>
              <a:rPr kumimoji="1" lang="en-GB" altLang="zh-CN" dirty="0">
                <a:solidFill>
                  <a:srgbClr val="0070C0"/>
                </a:solidFill>
              </a:rPr>
              <a:t>Boolean expressions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GB" altLang="zh-CN" dirty="0"/>
              <a:t>a&amp;(b = c)</a:t>
            </a:r>
            <a:endParaRPr kumimoji="1" lang="en-GB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457200" y="2117725"/>
            <a:ext cx="836041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%{</a:t>
            </a:r>
            <a:r>
              <a:rPr lang="en-GB" altLang="zh-CN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//declarations of </a:t>
            </a:r>
            <a:r>
              <a:rPr lang="en-GB" altLang="zh-CN" b="1" dirty="0" err="1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yylex</a:t>
            </a:r>
            <a:r>
              <a:rPr lang="en-GB" altLang="zh-CN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and </a:t>
            </a:r>
            <a:r>
              <a:rPr lang="en-GB" altLang="zh-CN" b="1" dirty="0" err="1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yyerror</a:t>
            </a:r>
            <a:r>
              <a:rPr lang="en-GB" altLang="zh-CN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%}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%token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ASSIGN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PLUS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MINUS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AND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EQUAL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%start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stm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%left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OR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%left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AND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%left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PLUS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000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%%</a:t>
            </a:r>
            <a:b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</a:br>
            <a:r>
              <a:rPr lang="en-GB" altLang="zh-CN" b="1" dirty="0" err="1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stm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: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ASSIGN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ae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>
              <a:spcAft>
                <a:spcPts val="600"/>
              </a:spcAft>
            </a:pP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ASSIGN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be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: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OR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be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AND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be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EQUAL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ae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>
              <a:spcAft>
                <a:spcPts val="600"/>
              </a:spcAft>
            </a:pP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: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PLUS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ae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64790" y="3899709"/>
            <a:ext cx="5546911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GB" altLang="zh-CN" sz="2400" dirty="0"/>
              <a:t>Arithmetic operators bind tighter than the Boolean operators</a:t>
            </a:r>
            <a:endParaRPr kumimoji="1" lang="en-GB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GB" altLang="zh-CN" sz="2400" dirty="0"/>
              <a:t>Boolean expression cannot be added to an arithmetic expression</a:t>
            </a:r>
            <a:endParaRPr kumimoji="1" lang="en-GB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GB" altLang="zh-CN" sz="2400" dirty="0"/>
              <a:t>There are arithmetic variables and Boolean variables</a:t>
            </a:r>
            <a:endParaRPr kumimoji="1" lang="en-GB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v.s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90855" y="1253490"/>
            <a:ext cx="7933055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%{</a:t>
            </a:r>
            <a:r>
              <a:rPr lang="en-GB" altLang="zh-CN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//declarations of </a:t>
            </a:r>
            <a:r>
              <a:rPr lang="en-GB" altLang="zh-CN" b="1" dirty="0" err="1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yylex</a:t>
            </a:r>
            <a:r>
              <a:rPr lang="en-GB" altLang="zh-CN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and </a:t>
            </a:r>
            <a:r>
              <a:rPr lang="en-GB" altLang="zh-CN" b="1" dirty="0" err="1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yyerror</a:t>
            </a:r>
            <a:r>
              <a:rPr lang="en-GB" altLang="zh-CN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%}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%token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ASSIGN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PLUS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MINUS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AND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EQUAL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%start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stm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%left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OR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%left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AND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%left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PLUS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000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%%</a:t>
            </a:r>
            <a:b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</a:br>
            <a:r>
              <a:rPr lang="en-GB" altLang="zh-CN" b="1" dirty="0" err="1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stm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: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ASSIGN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ae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>
              <a:spcAft>
                <a:spcPts val="600"/>
              </a:spcAft>
            </a:pP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ASSIGN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be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: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OR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be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AND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be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EQUAL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ae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>
              <a:spcAft>
                <a:spcPts val="600"/>
              </a:spcAft>
            </a:pP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: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PLUS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ae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2434" y="1525379"/>
            <a:ext cx="3568327" cy="1632632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556248" y="2484028"/>
            <a:ext cx="2226507" cy="810289"/>
          </a:xfrm>
          <a:prstGeom prst="rect">
            <a:avLst/>
          </a:prstGeom>
          <a:solidFill>
            <a:srgbClr val="FF6600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/>
              <a:t>reduce-reduce</a:t>
            </a:r>
            <a:endParaRPr lang="en-US" altLang="zh-CN" sz="2400" b="1" dirty="0"/>
          </a:p>
          <a:p>
            <a:pPr algn="ctr"/>
            <a:r>
              <a:rPr lang="en-US" altLang="zh-CN" sz="2400" b="1" dirty="0"/>
              <a:t>conflict</a:t>
            </a:r>
            <a:endParaRPr lang="en-US" altLang="zh-CN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126791" y="3425340"/>
            <a:ext cx="576787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Defer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analysis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until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“semantic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phase”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compiler.</a:t>
            </a:r>
            <a:endParaRPr kumimoji="1"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e.g.,</a:t>
            </a:r>
            <a:r>
              <a:rPr kumimoji="1" lang="zh-CN" altLang="en-US" sz="2400" dirty="0"/>
              <a:t> </a:t>
            </a:r>
            <a:r>
              <a:rPr kumimoji="1" lang="en-GB" altLang="zh-CN" sz="2400" dirty="0"/>
              <a:t>a + 5&amp;b</a:t>
            </a:r>
            <a:r>
              <a:rPr kumimoji="1" lang="zh-CN" altLang="en-US" sz="2400" dirty="0"/>
              <a:t>  </a:t>
            </a:r>
            <a:r>
              <a:rPr kumimoji="1" lang="en-US" altLang="zh-CN" sz="2400" dirty="0">
                <a:solidFill>
                  <a:srgbClr val="FF0000"/>
                </a:solidFill>
              </a:rPr>
              <a:t>=&gt;</a:t>
            </a:r>
            <a:r>
              <a:rPr kumimoji="1" lang="zh-CN" altLang="en-US" sz="2400" dirty="0"/>
              <a:t>  </a:t>
            </a:r>
            <a:r>
              <a:rPr kumimoji="1" lang="en-US" altLang="zh-CN" sz="2400" b="1" dirty="0"/>
              <a:t>syntactically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correct</a:t>
            </a:r>
            <a:endParaRPr kumimoji="1" lang="en-GB" altLang="zh-CN" sz="2400" b="1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947230" y="4756692"/>
            <a:ext cx="1654620" cy="1785104"/>
          </a:xfrm>
          <a:prstGeom prst="rect">
            <a:avLst/>
          </a:prstGeom>
          <a:noFill/>
          <a:ln w="31750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id :=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id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&amp; 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+ E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bldLvl="0" animBg="1" uiExpand="1" build="allAtOnce"/>
      <p:bldP spid="10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670" y="1458595"/>
            <a:ext cx="8113395" cy="2430780"/>
          </a:xfrm>
        </p:spPr>
        <p:txBody>
          <a:bodyPr>
            <a:noAutofit/>
          </a:bodyPr>
          <a:lstStyle/>
          <a:p>
            <a:r>
              <a:rPr kumimoji="1" lang="en-US" altLang="zh-CN" sz="2800" dirty="0">
                <a:solidFill>
                  <a:srgbClr val="0070C0"/>
                </a:solidFill>
              </a:rPr>
              <a:t>Motivation</a:t>
            </a:r>
            <a:r>
              <a:rPr kumimoji="1" lang="en-US" altLang="zh-CN" sz="2800" dirty="0"/>
              <a:t>: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developers</a:t>
            </a:r>
            <a:r>
              <a:rPr kumimoji="1" lang="zh-CN" altLang="en-US" sz="2800" dirty="0"/>
              <a:t> </a:t>
            </a:r>
            <a:r>
              <a:rPr kumimoji="1" lang="en-GB" altLang="zh-CN" sz="2800" dirty="0"/>
              <a:t>would like to have all the errors in </a:t>
            </a:r>
            <a:r>
              <a:rPr kumimoji="1" lang="en-US" altLang="en-GB" sz="2800" dirty="0"/>
              <a:t>the</a:t>
            </a:r>
            <a:r>
              <a:rPr kumimoji="1" lang="en-GB" altLang="zh-CN" sz="2800" dirty="0"/>
              <a:t> program reported, not just the ﬁrst error.</a:t>
            </a:r>
            <a:endParaRPr kumimoji="1" lang="en-GB" altLang="zh-CN" sz="2800" dirty="0"/>
          </a:p>
          <a:p>
            <a:r>
              <a:rPr kumimoji="1" lang="en-US" altLang="zh-CN" sz="2800" dirty="0">
                <a:solidFill>
                  <a:srgbClr val="0070C0"/>
                </a:solidFill>
              </a:rPr>
              <a:t>Error</a:t>
            </a:r>
            <a:r>
              <a:rPr kumimoji="1" lang="zh-CN" altLang="en-US" sz="2800" dirty="0">
                <a:solidFill>
                  <a:srgbClr val="0070C0"/>
                </a:solidFill>
              </a:rPr>
              <a:t> </a:t>
            </a:r>
            <a:r>
              <a:rPr kumimoji="1" lang="en-US" altLang="zh-CN" sz="2800" dirty="0">
                <a:solidFill>
                  <a:srgbClr val="0070C0"/>
                </a:solidFill>
              </a:rPr>
              <a:t>recovery</a:t>
            </a:r>
            <a:r>
              <a:rPr kumimoji="1" lang="zh-CN" altLang="en-US" sz="2800" dirty="0">
                <a:solidFill>
                  <a:srgbClr val="0070C0"/>
                </a:solidFill>
              </a:rPr>
              <a:t> </a:t>
            </a:r>
            <a:r>
              <a:rPr kumimoji="1" lang="en-US" altLang="zh-CN" sz="2800" dirty="0">
                <a:solidFill>
                  <a:srgbClr val="0070C0"/>
                </a:solidFill>
              </a:rPr>
              <a:t>techniques:</a:t>
            </a:r>
            <a:endParaRPr kumimoji="1" lang="en-US" altLang="zh-CN" sz="2800" dirty="0">
              <a:solidFill>
                <a:srgbClr val="0070C0"/>
              </a:solidFill>
            </a:endParaRPr>
          </a:p>
          <a:p>
            <a:pPr lvl="1"/>
            <a:r>
              <a:rPr kumimoji="1" lang="en-US" altLang="zh-CN" sz="2800" b="1" dirty="0"/>
              <a:t>Local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error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recovery</a:t>
            </a:r>
            <a:endParaRPr kumimoji="1" lang="en-US" altLang="zh-CN" sz="2800" b="1" dirty="0"/>
          </a:p>
          <a:p>
            <a:pPr lvl="1"/>
            <a:r>
              <a:rPr kumimoji="1" lang="en-US" altLang="zh-CN" sz="2800" b="1" dirty="0"/>
              <a:t>Global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error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repair</a:t>
            </a:r>
            <a:endParaRPr kumimoji="1"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Recovery: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15" y="998855"/>
            <a:ext cx="8248650" cy="5859145"/>
          </a:xfrm>
        </p:spPr>
        <p:txBody>
          <a:bodyPr>
            <a:normAutofit/>
          </a:bodyPr>
          <a:lstStyle/>
          <a:p>
            <a:r>
              <a:rPr kumimoji="1" lang="en-GB" altLang="zh-CN" dirty="0">
                <a:solidFill>
                  <a:srgbClr val="0070C0"/>
                </a:solidFill>
              </a:rPr>
              <a:t>Local error recovery </a:t>
            </a:r>
            <a:r>
              <a:rPr kumimoji="1" lang="en-GB" altLang="zh-CN" dirty="0"/>
              <a:t>mechanisms work by </a:t>
            </a:r>
            <a:r>
              <a:rPr kumimoji="1" lang="en-GB" altLang="zh-CN" dirty="0">
                <a:solidFill>
                  <a:srgbClr val="FF0000"/>
                </a:solidFill>
              </a:rPr>
              <a:t>adjusting </a:t>
            </a:r>
            <a:r>
              <a:rPr kumimoji="1" lang="en-GB" altLang="zh-CN" dirty="0"/>
              <a:t>the parse stack and the input </a:t>
            </a:r>
            <a:r>
              <a:rPr kumimoji="1" lang="en-GB" altLang="zh-CN" dirty="0">
                <a:solidFill>
                  <a:srgbClr val="0070C0"/>
                </a:solidFill>
              </a:rPr>
              <a:t>at the point where the error was detected</a:t>
            </a:r>
            <a:r>
              <a:rPr kumimoji="1" lang="en-GB" altLang="zh-CN" dirty="0"/>
              <a:t> in a way that will allow parsing to </a:t>
            </a:r>
            <a:r>
              <a:rPr kumimoji="1" lang="en-GB" altLang="zh-CN" dirty="0">
                <a:solidFill>
                  <a:srgbClr val="FF0000"/>
                </a:solidFill>
              </a:rPr>
              <a:t>resume</a:t>
            </a:r>
            <a:r>
              <a:rPr kumimoji="1" lang="en-GB" altLang="zh-CN" dirty="0"/>
              <a:t>.</a:t>
            </a:r>
            <a:endParaRPr kumimoji="1" lang="en-US" altLang="zh-CN" dirty="0"/>
          </a:p>
          <a:p>
            <a:r>
              <a:rPr kumimoji="1" lang="en-US" altLang="zh-CN" dirty="0"/>
              <a:t>One local recovery mechanism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Yacc</a:t>
            </a:r>
            <a:r>
              <a:rPr kumimoji="1" lang="en-US" altLang="zh-CN" dirty="0"/>
              <a:t>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uses a special </a:t>
            </a:r>
            <a:r>
              <a:rPr kumimoji="1" lang="en-US" altLang="zh-CN" i="1" dirty="0">
                <a:solidFill>
                  <a:srgbClr val="0070C0"/>
                </a:solidFill>
              </a:rPr>
              <a:t>error</a:t>
            </a:r>
            <a:r>
              <a:rPr kumimoji="1" lang="en-US" altLang="zh-CN" dirty="0"/>
              <a:t> symbol to control the recovery process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We can specify 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if a syntax error is encountered in the middle of an expression, the parser should skip to the </a:t>
            </a:r>
            <a:r>
              <a:rPr kumimoji="1" lang="en-US" altLang="zh-CN" dirty="0">
                <a:solidFill>
                  <a:srgbClr val="0070C0"/>
                </a:solidFill>
              </a:rPr>
              <a:t>next semicolon or right parenthesis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parsing.</a:t>
            </a:r>
            <a:endParaRPr kumimoji="1" lang="en-US" altLang="zh-C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53295" y="3195918"/>
            <a:ext cx="2813588" cy="2142564"/>
          </a:xfrm>
          <a:prstGeom prst="rect">
            <a:avLst/>
          </a:prstGeom>
          <a:ln w="38100">
            <a:solidFill>
              <a:srgbClr val="0000CC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 → ID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 → exp + 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(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58935" y="3195918"/>
            <a:ext cx="2813588" cy="830997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(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altLang="zh-CN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error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endParaRPr lang="en-US" altLang="zh-CN" sz="2400" b="1" i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074920" y="4828032"/>
            <a:ext cx="3439011" cy="612648"/>
          </a:xfrm>
          <a:prstGeom prst="wedgeRoundRectCallout">
            <a:avLst>
              <a:gd name="adj1" fmla="val 32116"/>
              <a:gd name="adj2" fmla="val 12486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i="1" dirty="0"/>
              <a:t>synchronizing tokens</a:t>
            </a:r>
            <a:endParaRPr lang="zh-CN" altLang="en-US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Recovery: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710" y="1245870"/>
            <a:ext cx="8498840" cy="3857625"/>
          </a:xfrm>
        </p:spPr>
        <p:txBody>
          <a:bodyPr>
            <a:normAutofit/>
          </a:bodyPr>
          <a:lstStyle/>
          <a:p>
            <a:endParaRPr kumimoji="1" lang="en-GB" altLang="zh-CN" dirty="0"/>
          </a:p>
          <a:p>
            <a:endParaRPr kumimoji="1" lang="en-GB" altLang="zh-CN" dirty="0"/>
          </a:p>
          <a:p>
            <a:pPr marL="0" indent="0">
              <a:buNone/>
            </a:pPr>
            <a:r>
              <a:rPr kumimoji="1" lang="en-GB" altLang="zh-CN" sz="2800" dirty="0"/>
              <a:t>What does the parser-generator do with the error symbol?</a:t>
            </a:r>
            <a:endParaRPr kumimoji="1" lang="en-GB" altLang="zh-CN" sz="2800" dirty="0"/>
          </a:p>
          <a:p>
            <a:r>
              <a:rPr kumimoji="1" lang="en-GB" altLang="zh-CN" sz="2800" i="1" dirty="0">
                <a:solidFill>
                  <a:srgbClr val="0070C0"/>
                </a:solidFill>
              </a:rPr>
              <a:t>error</a:t>
            </a:r>
            <a:r>
              <a:rPr kumimoji="1" lang="en-GB" altLang="zh-CN" sz="2800" dirty="0"/>
              <a:t> is considered a </a:t>
            </a:r>
            <a:r>
              <a:rPr kumimoji="1" lang="en-GB" altLang="zh-CN" sz="2800" dirty="0">
                <a:solidFill>
                  <a:srgbClr val="0070C0"/>
                </a:solidFill>
              </a:rPr>
              <a:t>terminal symbol</a:t>
            </a:r>
            <a:r>
              <a:rPr kumimoji="1" lang="en-US" altLang="zh-CN" sz="2800" dirty="0"/>
              <a:t>,</a:t>
            </a:r>
            <a:r>
              <a:rPr kumimoji="1" lang="zh-CN" altLang="en-US" sz="2800" dirty="0"/>
              <a:t> </a:t>
            </a:r>
            <a:r>
              <a:rPr kumimoji="1" lang="en-GB" altLang="zh-CN" sz="2800" dirty="0"/>
              <a:t>and </a:t>
            </a:r>
            <a:r>
              <a:rPr kumimoji="1" lang="en-GB" altLang="zh-CN" sz="2800" dirty="0">
                <a:solidFill>
                  <a:srgbClr val="0070C0"/>
                </a:solidFill>
              </a:rPr>
              <a:t>shift</a:t>
            </a:r>
            <a:r>
              <a:rPr kumimoji="1" lang="en-GB" altLang="zh-CN" sz="2800" dirty="0"/>
              <a:t> actions are entered in the parsing table for it as if it were an ordinary token.</a:t>
            </a:r>
            <a:endParaRPr kumimoji="1" lang="en-GB" altLang="zh-CN" sz="2800" dirty="0"/>
          </a:p>
          <a:p>
            <a:r>
              <a:rPr kumimoji="1" lang="en-US" altLang="zh-CN" sz="2800" dirty="0"/>
              <a:t>How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does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parser-generator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perform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error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recovery?</a:t>
            </a:r>
            <a:endParaRPr kumimoji="1" lang="en-GB" altLang="zh-CN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79315" y="1263589"/>
            <a:ext cx="2813588" cy="830997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(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altLang="zh-CN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error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endParaRPr lang="en-US" altLang="zh-CN" sz="2400" b="1" i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Outline: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Build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Parser?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Specifying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syntax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programming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language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Context-Free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Grammars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(CFG)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endParaRPr kumimoji="1" lang="en-US" altLang="zh-CN" dirty="0">
              <a:sym typeface="Wingdings" panose="05000000000000000000" pitchFamily="2" charset="2"/>
            </a:endParaRPr>
          </a:p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Build</a:t>
            </a:r>
            <a:r>
              <a:rPr kumimoji="1" lang="zh-CN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kumimoji="1" lang="zh-CN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parser</a:t>
            </a:r>
            <a:r>
              <a:rPr kumimoji="1" lang="zh-CN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based</a:t>
            </a:r>
            <a:r>
              <a:rPr kumimoji="1" lang="zh-CN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on</a:t>
            </a:r>
            <a:r>
              <a:rPr kumimoji="1" lang="zh-CN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kumimoji="1" lang="zh-CN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CFG:</a:t>
            </a:r>
            <a:endParaRPr kumimoji="1"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Top-Down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Parsing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Predictive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Parsing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(LL(k)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Parsing)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Bottom-Up</a:t>
            </a:r>
            <a:r>
              <a:rPr kumimoji="1" lang="zh-CN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Parsing</a:t>
            </a:r>
            <a:endParaRPr kumimoji="1"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LR</a:t>
            </a:r>
            <a:r>
              <a:rPr kumimoji="1" lang="zh-CN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Parsing</a:t>
            </a:r>
            <a:endParaRPr kumimoji="1"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endParaRPr kumimoji="1"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parsing:</a:t>
            </a:r>
            <a:endParaRPr kumimoji="1" lang="en-US" altLang="zh-CN" dirty="0"/>
          </a:p>
          <a:p>
            <a:pPr lvl="1"/>
            <a:r>
              <a:rPr kumimoji="1" lang="en-US" altLang="zh-CN" b="1" dirty="0">
                <a:solidFill>
                  <a:srgbClr val="0070C0"/>
                </a:solidFill>
              </a:rPr>
              <a:t>Automatic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parser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generation</a:t>
            </a:r>
            <a:endParaRPr kumimoji="1" lang="en-US" altLang="zh-CN" b="1" dirty="0">
              <a:solidFill>
                <a:srgbClr val="0070C0"/>
              </a:solidFill>
            </a:endParaRPr>
          </a:p>
          <a:p>
            <a:pPr lvl="1"/>
            <a:r>
              <a:rPr kumimoji="1" lang="en-US" altLang="zh-CN" b="1" dirty="0">
                <a:solidFill>
                  <a:srgbClr val="0070C0"/>
                </a:solidFill>
              </a:rPr>
              <a:t>Error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Recovery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endParaRPr kumimoji="1" lang="en-US" altLang="zh-CN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Recovery: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</a:t>
            </a:r>
            <a:endParaRPr kumimoji="1"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145" y="1613424"/>
            <a:ext cx="2879498" cy="3106493"/>
          </a:xfrm>
          <a:prstGeom prst="rect">
            <a:avLst/>
          </a:prstGeom>
          <a:ln w="38100">
            <a:solidFill>
              <a:srgbClr val="0000CC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 → ID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 → exp + 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(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(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altLang="zh-CN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error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endParaRPr lang="en-US" altLang="zh-CN" sz="2400" b="1" i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87720" y="5299246"/>
            <a:ext cx="324319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input tokens: </a:t>
            </a:r>
            <a:r>
              <a:rPr lang="en-US" altLang="zh-CN" sz="2400" b="1" dirty="0">
                <a:solidFill>
                  <a:srgbClr val="0070C0"/>
                </a:solidFill>
              </a:rPr>
              <a:t>(ID++)$</a:t>
            </a:r>
            <a:endParaRPr lang="en-US" altLang="zh-CN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3603227" y="1181933"/>
          <a:ext cx="5408128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506"/>
                <a:gridCol w="1696021"/>
                <a:gridCol w="1772601"/>
              </a:tblGrid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Stack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(symbol)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/>
                        <a:t>Input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/>
                        <a:t>Action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(ID++)$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ID++)$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(ID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reduce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(exp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Recovery: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</a:t>
            </a:r>
            <a:endParaRPr kumimoji="1"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145" y="1613424"/>
            <a:ext cx="2879498" cy="3106493"/>
          </a:xfrm>
          <a:prstGeom prst="rect">
            <a:avLst/>
          </a:prstGeom>
          <a:ln w="38100">
            <a:solidFill>
              <a:srgbClr val="0000CC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 → ID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 → exp + 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(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(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altLang="zh-CN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error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endParaRPr lang="en-US" altLang="zh-CN" sz="2400" b="1" i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87720" y="5299246"/>
            <a:ext cx="324319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input tokens: </a:t>
            </a:r>
            <a:r>
              <a:rPr lang="en-US" altLang="zh-CN" sz="2400" b="1" dirty="0">
                <a:solidFill>
                  <a:srgbClr val="0070C0"/>
                </a:solidFill>
              </a:rPr>
              <a:t>(ID++)$</a:t>
            </a:r>
            <a:endParaRPr lang="en-US" altLang="zh-CN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3603227" y="1181933"/>
          <a:ext cx="5408128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506"/>
                <a:gridCol w="1696021"/>
                <a:gridCol w="1772601"/>
              </a:tblGrid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Stack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(symbol)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/>
                        <a:t>Input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/>
                        <a:t>Action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(ID++)$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ID++)$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(ID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reduce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(exp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(exp+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error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Recovery: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</a:t>
            </a:r>
            <a:endParaRPr kumimoji="1"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145" y="1613424"/>
            <a:ext cx="2879498" cy="3106493"/>
          </a:xfrm>
          <a:prstGeom prst="rect">
            <a:avLst/>
          </a:prstGeom>
          <a:ln w="38100">
            <a:solidFill>
              <a:srgbClr val="0000CC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 → ID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 → exp + 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(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(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altLang="zh-CN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error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endParaRPr lang="en-US" altLang="zh-CN" sz="2400" b="1" i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87720" y="5299246"/>
            <a:ext cx="324319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input tokens: </a:t>
            </a:r>
            <a:r>
              <a:rPr lang="en-US" altLang="zh-CN" sz="2400" b="1" dirty="0">
                <a:solidFill>
                  <a:srgbClr val="0070C0"/>
                </a:solidFill>
              </a:rPr>
              <a:t>(ID++)$</a:t>
            </a:r>
            <a:endParaRPr lang="en-US" altLang="zh-CN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3603227" y="1181933"/>
          <a:ext cx="5408128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506"/>
                <a:gridCol w="1696021"/>
                <a:gridCol w="1772601"/>
              </a:tblGrid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Stack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(symbol)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/>
                        <a:t>Input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/>
                        <a:t>Action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(ID++)$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ID++)$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(ID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reduce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(exp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(exp+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error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(exp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error+)$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pop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Recovery: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</a:t>
            </a:r>
            <a:endParaRPr kumimoji="1"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145" y="1613424"/>
            <a:ext cx="2879498" cy="3106493"/>
          </a:xfrm>
          <a:prstGeom prst="rect">
            <a:avLst/>
          </a:prstGeom>
          <a:ln w="38100">
            <a:solidFill>
              <a:srgbClr val="0000CC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 → ID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 → exp + 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(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(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altLang="zh-CN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error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endParaRPr lang="en-US" altLang="zh-CN" sz="2400" b="1" i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87720" y="5299246"/>
            <a:ext cx="324319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input tokens: </a:t>
            </a:r>
            <a:r>
              <a:rPr lang="en-US" altLang="zh-CN" sz="2400" b="1" dirty="0">
                <a:solidFill>
                  <a:srgbClr val="0070C0"/>
                </a:solidFill>
              </a:rPr>
              <a:t>(ID++)$</a:t>
            </a:r>
            <a:endParaRPr lang="en-US" altLang="zh-CN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3603227" y="1181933"/>
          <a:ext cx="5408128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506"/>
                <a:gridCol w="1696021"/>
                <a:gridCol w="1772601"/>
              </a:tblGrid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Stack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(symbol)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/>
                        <a:t>Input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/>
                        <a:t>Action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(ID++)$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ID++)$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(ID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reduce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(exp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(exp+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error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(exp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error+)$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pop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error+)$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pop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Recovery: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</a:t>
            </a:r>
            <a:endParaRPr kumimoji="1"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145" y="1613424"/>
            <a:ext cx="2879498" cy="3106493"/>
          </a:xfrm>
          <a:prstGeom prst="rect">
            <a:avLst/>
          </a:prstGeom>
          <a:ln w="38100">
            <a:solidFill>
              <a:srgbClr val="0000CC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 → ID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 → exp + 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(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(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altLang="zh-CN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error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endParaRPr lang="en-US" altLang="zh-CN" sz="2400" b="1" i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87720" y="5299246"/>
            <a:ext cx="324319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input tokens: </a:t>
            </a:r>
            <a:r>
              <a:rPr lang="en-US" altLang="zh-CN" sz="2400" b="1" dirty="0">
                <a:solidFill>
                  <a:srgbClr val="0070C0"/>
                </a:solidFill>
              </a:rPr>
              <a:t>(ID++)$</a:t>
            </a:r>
            <a:endParaRPr lang="en-US" altLang="zh-CN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3603227" y="1181933"/>
          <a:ext cx="5408128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506"/>
                <a:gridCol w="1696021"/>
                <a:gridCol w="1772601"/>
              </a:tblGrid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Stack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(symbol)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/>
                        <a:t>Input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/>
                        <a:t>Action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(ID++)$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ID++)$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(ID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reduce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(exp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(exp+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error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(exp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error+)$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pop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error+)$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pop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(error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+)$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Recovery: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</a:t>
            </a:r>
            <a:endParaRPr kumimoji="1"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145" y="1613424"/>
            <a:ext cx="2879498" cy="3106493"/>
          </a:xfrm>
          <a:prstGeom prst="rect">
            <a:avLst/>
          </a:prstGeom>
          <a:ln w="38100">
            <a:solidFill>
              <a:srgbClr val="0000CC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 → ID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 → exp + 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(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(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altLang="zh-CN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error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endParaRPr lang="en-US" altLang="zh-CN" sz="2400" b="1" i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87720" y="5299246"/>
            <a:ext cx="324319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input tokens: </a:t>
            </a:r>
            <a:r>
              <a:rPr lang="en-US" altLang="zh-CN" sz="2400" b="1" dirty="0">
                <a:solidFill>
                  <a:srgbClr val="0070C0"/>
                </a:solidFill>
              </a:rPr>
              <a:t>(ID++)$</a:t>
            </a:r>
            <a:endParaRPr lang="en-US" altLang="zh-CN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3603227" y="1181933"/>
          <a:ext cx="5408128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506"/>
                <a:gridCol w="1696021"/>
                <a:gridCol w="1772601"/>
              </a:tblGrid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Stack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(symbol)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/>
                        <a:t>Input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/>
                        <a:t>Action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(ID++)$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ID++)$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(ID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reduce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(exp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(exp+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error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(exp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error+)$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pop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error+)$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pop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(error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+)$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(error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)$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discard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input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Recovery: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</a:t>
            </a:r>
            <a:endParaRPr kumimoji="1"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145" y="1613424"/>
            <a:ext cx="2879498" cy="3106493"/>
          </a:xfrm>
          <a:prstGeom prst="rect">
            <a:avLst/>
          </a:prstGeom>
          <a:ln w="38100">
            <a:solidFill>
              <a:srgbClr val="0000CC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 → ID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 → exp + 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(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(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altLang="zh-CN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error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endParaRPr lang="en-US" altLang="zh-CN" sz="2400" b="1" i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87720" y="5299246"/>
            <a:ext cx="324319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input tokens: </a:t>
            </a:r>
            <a:r>
              <a:rPr lang="en-US" altLang="zh-CN" sz="2400" b="1" dirty="0">
                <a:solidFill>
                  <a:srgbClr val="0070C0"/>
                </a:solidFill>
              </a:rPr>
              <a:t>(ID++)$</a:t>
            </a:r>
            <a:endParaRPr lang="en-US" altLang="zh-CN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3603227" y="1181933"/>
          <a:ext cx="5408128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506"/>
                <a:gridCol w="1696021"/>
                <a:gridCol w="1772601"/>
              </a:tblGrid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Stack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(symbol)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/>
                        <a:t>Input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/>
                        <a:t>Action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(ID++)$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ID++)$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(ID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reduce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(exp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(exp+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error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(exp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error+)$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pop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error+)$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pop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(error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+)$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(error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)$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discard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input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(error)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$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exp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$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reduce</a:t>
                      </a:r>
                      <a:endParaRPr lang="zh-CN" altLang="en-US" sz="2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Recovery: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1597863"/>
            <a:ext cx="8449733" cy="4121573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kumimoji="1" lang="en-GB" altLang="zh-CN" dirty="0"/>
              <a:t>When the LR parser reaches an error state, it takes the following actions: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GB" altLang="zh-CN" b="1" dirty="0"/>
              <a:t>Pop the stack (if necessary) until a state is reached in which the action for the </a:t>
            </a:r>
            <a:r>
              <a:rPr kumimoji="1" lang="en-GB" altLang="zh-CN" b="1" i="1" dirty="0">
                <a:solidFill>
                  <a:srgbClr val="0070C0"/>
                </a:solidFill>
              </a:rPr>
              <a:t>error</a:t>
            </a:r>
            <a:r>
              <a:rPr kumimoji="1" lang="en-GB" altLang="zh-CN" b="1" dirty="0"/>
              <a:t> token is </a:t>
            </a:r>
            <a:r>
              <a:rPr kumimoji="1" lang="en-GB" altLang="zh-CN" b="1" i="1" dirty="0">
                <a:solidFill>
                  <a:srgbClr val="0070C0"/>
                </a:solidFill>
              </a:rPr>
              <a:t>shift</a:t>
            </a:r>
            <a:r>
              <a:rPr kumimoji="1" lang="en-GB" altLang="zh-CN" b="1" dirty="0"/>
              <a:t>.</a:t>
            </a:r>
            <a:endParaRPr kumimoji="1" lang="en-GB" altLang="zh-CN" b="1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b="1" dirty="0"/>
              <a:t>Shift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i="1" dirty="0">
                <a:solidFill>
                  <a:srgbClr val="0070C0"/>
                </a:solidFill>
              </a:rPr>
              <a:t>error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token</a:t>
            </a:r>
            <a:endParaRPr kumimoji="1" lang="en-US" altLang="zh-CN" b="1" dirty="0"/>
          </a:p>
          <a:p>
            <a:pPr marL="514350" indent="-514350">
              <a:buFont typeface="+mj-lt"/>
              <a:buAutoNum type="arabicPeriod"/>
            </a:pPr>
            <a:r>
              <a:rPr kumimoji="1" lang="en-GB" altLang="zh-CN" b="1" dirty="0"/>
              <a:t>Discard input symbols (if necessary) until a state is reached that </a:t>
            </a:r>
            <a:r>
              <a:rPr kumimoji="1" lang="en-GB" altLang="zh-CN" b="1" dirty="0">
                <a:solidFill>
                  <a:srgbClr val="0070C0"/>
                </a:solidFill>
              </a:rPr>
              <a:t>has a non</a:t>
            </a:r>
            <a:r>
              <a:rPr kumimoji="1" lang="en-US" altLang="zh-CN" b="1" dirty="0">
                <a:solidFill>
                  <a:srgbClr val="0070C0"/>
                </a:solidFill>
              </a:rPr>
              <a:t>-</a:t>
            </a:r>
            <a:r>
              <a:rPr kumimoji="1" lang="en-GB" altLang="zh-CN" b="1" dirty="0">
                <a:solidFill>
                  <a:srgbClr val="0070C0"/>
                </a:solidFill>
              </a:rPr>
              <a:t>error action </a:t>
            </a:r>
            <a:r>
              <a:rPr kumimoji="1" lang="en-GB" altLang="zh-CN" b="1" dirty="0"/>
              <a:t>on the current lookahead token.</a:t>
            </a:r>
            <a:endParaRPr kumimoji="1" lang="en-US" altLang="zh-CN" b="1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b="1" dirty="0"/>
              <a:t>Resume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normal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parsing</a:t>
            </a:r>
            <a:endParaRPr kumimoji="1" lang="zh-CN" altLang="en-US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Recovery: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918384"/>
            <a:ext cx="8449733" cy="5858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b="1" dirty="0"/>
              <a:t>Caution</a:t>
            </a:r>
            <a:endParaRPr kumimoji="1" lang="en-US" altLang="zh-CN" b="1" dirty="0"/>
          </a:p>
          <a:p>
            <a:r>
              <a:rPr kumimoji="1" lang="en-US" altLang="zh-CN" dirty="0"/>
              <a:t>During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recovery,</a:t>
            </a:r>
            <a:r>
              <a:rPr kumimoji="1" lang="zh-CN" altLang="en-US" dirty="0"/>
              <a:t> </a:t>
            </a:r>
            <a:r>
              <a:rPr kumimoji="1" lang="en-US" altLang="zh-CN" dirty="0"/>
              <a:t>p</a:t>
            </a:r>
            <a:r>
              <a:rPr kumimoji="1" lang="en-GB" altLang="zh-CN" dirty="0" err="1"/>
              <a:t>opping</a:t>
            </a:r>
            <a:r>
              <a:rPr kumimoji="1" lang="en-GB" altLang="zh-CN" dirty="0"/>
              <a:t> states from the stack can lead to seemingly </a:t>
            </a:r>
            <a:r>
              <a:rPr kumimoji="1" lang="en-GB" altLang="zh-CN" dirty="0">
                <a:solidFill>
                  <a:srgbClr val="0070C0"/>
                </a:solidFill>
              </a:rPr>
              <a:t>“impossible” semantic actions</a:t>
            </a:r>
            <a:r>
              <a:rPr kumimoji="1" lang="en-GB" altLang="zh-CN" dirty="0"/>
              <a:t>, especially if the actions contain side effects.</a:t>
            </a:r>
            <a:endParaRPr kumimoji="1" lang="en-GB" altLang="zh-CN" dirty="0"/>
          </a:p>
          <a:p>
            <a:endParaRPr kumimoji="1" lang="en-GB" altLang="zh-CN" dirty="0"/>
          </a:p>
          <a:p>
            <a:endParaRPr kumimoji="1" lang="en-GB" altLang="zh-CN" dirty="0"/>
          </a:p>
          <a:p>
            <a:endParaRPr kumimoji="1" lang="en-GB" altLang="zh-CN" dirty="0"/>
          </a:p>
          <a:p>
            <a:endParaRPr kumimoji="1" lang="en-GB" altLang="zh-CN" dirty="0"/>
          </a:p>
          <a:p>
            <a:pPr lvl="1"/>
            <a:endParaRPr kumimoji="1" lang="en-GB" altLang="zh-CN" dirty="0"/>
          </a:p>
          <a:p>
            <a:endParaRPr kumimoji="1" lang="en-GB" altLang="zh-CN" dirty="0"/>
          </a:p>
          <a:p>
            <a:r>
              <a:rPr kumimoji="1" lang="en-US" altLang="zh-CN" dirty="0">
                <a:solidFill>
                  <a:srgbClr val="0070C0"/>
                </a:solidFill>
              </a:rPr>
              <a:t>What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if</a:t>
            </a:r>
            <a:r>
              <a:rPr kumimoji="1" lang="en-GB" altLang="zh-CN" dirty="0">
                <a:solidFill>
                  <a:srgbClr val="0070C0"/>
                </a:solidFill>
              </a:rPr>
              <a:t> a syntax error is found after some left parentheses have been parsed</a:t>
            </a:r>
            <a:r>
              <a:rPr kumimoji="1" lang="en-US" altLang="zh-CN" dirty="0">
                <a:solidFill>
                  <a:srgbClr val="0070C0"/>
                </a:solidFill>
              </a:rPr>
              <a:t>?</a:t>
            </a:r>
            <a:endParaRPr kumimoji="1" lang="en-GB" altLang="zh-CN" dirty="0">
              <a:solidFill>
                <a:srgbClr val="0070C0"/>
              </a:solidFill>
            </a:endParaRPr>
          </a:p>
          <a:p>
            <a:r>
              <a:rPr kumimoji="1" lang="en-US" altLang="zh-CN" dirty="0"/>
              <a:t>Solution:</a:t>
            </a:r>
            <a:r>
              <a:rPr kumimoji="1" lang="zh-CN" altLang="en-US" dirty="0"/>
              <a:t> </a:t>
            </a:r>
            <a:r>
              <a:rPr kumimoji="1" lang="en-GB" altLang="zh-CN" dirty="0"/>
              <a:t>have side-effect-free semantic actions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(Chap</a:t>
            </a:r>
            <a:r>
              <a:rPr kumimoji="1" lang="zh-CN" altLang="en-US" dirty="0"/>
              <a:t> </a:t>
            </a:r>
            <a:r>
              <a:rPr kumimoji="1" lang="en-US" altLang="zh-CN" dirty="0"/>
              <a:t>4.)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8102" y="2568636"/>
            <a:ext cx="8271768" cy="2861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0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statements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  <a:r>
              <a:rPr lang="en-GB" altLang="zh-CN" sz="20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statements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exp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SEMICOLON</a:t>
            </a:r>
            <a:endParaRPr lang="en-GB" altLang="zh-CN" sz="20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      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sz="20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statements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error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SEMICOLON</a:t>
            </a:r>
            <a:endParaRPr lang="en-GB" altLang="zh-CN" sz="20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      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sz="2000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/* empty */</a:t>
            </a:r>
            <a:endParaRPr lang="en-GB" altLang="zh-CN" sz="20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b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</a:br>
            <a:r>
              <a:rPr lang="en-GB" altLang="zh-CN" sz="20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exp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: </a:t>
            </a:r>
            <a:r>
              <a:rPr lang="en-GB" altLang="zh-CN" sz="20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increment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exp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decrement</a:t>
            </a:r>
            <a:endParaRPr lang="en-GB" altLang="zh-CN" sz="20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ID</a:t>
            </a:r>
            <a:endParaRPr lang="en-GB" altLang="zh-CN" sz="20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b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</a:br>
            <a:r>
              <a:rPr lang="en-GB" altLang="zh-CN" sz="20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increment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LPAREN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{nest=nest+</a:t>
            </a:r>
            <a:r>
              <a:rPr lang="en-GB" altLang="zh-CN" sz="2000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1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;}</a:t>
            </a:r>
            <a:endParaRPr lang="en-GB" altLang="zh-CN" sz="20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sz="20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decrement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RPAREN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{nest=nest-</a:t>
            </a:r>
            <a:r>
              <a:rPr lang="en-GB" altLang="zh-CN" sz="2000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1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;}</a:t>
            </a:r>
            <a:endParaRPr lang="en-GB" altLang="zh-CN" sz="20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61501" y="3098376"/>
            <a:ext cx="34727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sz="2000" dirty="0">
                <a:solidFill>
                  <a:srgbClr val="FF0000"/>
                </a:solidFill>
              </a:rPr>
              <a:t>Pop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the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stack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until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we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reach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the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last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SEMICOLON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or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the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beginning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of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the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input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kumimoji="1" lang="en-US" altLang="zh-CN" sz="2000" dirty="0">
                <a:solidFill>
                  <a:srgbClr val="FF0000"/>
                </a:solidFill>
              </a:rPr>
              <a:t>Shift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error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kumimoji="1" lang="en-US" altLang="zh-CN" sz="2000" dirty="0">
                <a:solidFill>
                  <a:srgbClr val="FF0000"/>
                </a:solidFill>
              </a:rPr>
              <a:t>Discard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input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tokens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until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we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see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SEMICOLON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r>
              <a:rPr kumimoji="1" lang="en-US" altLang="zh-CN" sz="2000" dirty="0">
                <a:solidFill>
                  <a:srgbClr val="FF0000"/>
                </a:solidFill>
              </a:rPr>
              <a:t>nest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–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1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never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executed</a:t>
            </a:r>
            <a:endParaRPr kumimoji="1" lang="en-US" altLang="zh-CN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3220974" y="5713464"/>
            <a:ext cx="457657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600" dirty="0">
                <a:solidFill>
                  <a:srgbClr val="C00000"/>
                </a:solidFill>
              </a:rPr>
              <a:t>nest &gt; 0 after error recovery!</a:t>
            </a:r>
            <a:endParaRPr kumimoji="1" lang="en-GB" altLang="zh-CN" sz="2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Recovery:</a:t>
            </a:r>
            <a:r>
              <a:rPr kumimoji="1" lang="zh-CN" altLang="en-US" dirty="0"/>
              <a:t> </a:t>
            </a:r>
            <a:r>
              <a:rPr kumimoji="1" lang="en-US" altLang="zh-CN" dirty="0"/>
              <a:t>Global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Repair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6511" y="2888005"/>
            <a:ext cx="8810977" cy="3848971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sz="2800" dirty="0"/>
              <a:t>How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does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local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error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recovery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techniques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recover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this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error?</a:t>
            </a:r>
            <a:endParaRPr kumimoji="1" lang="en-US" altLang="zh-CN" sz="2800" dirty="0"/>
          </a:p>
          <a:p>
            <a:r>
              <a:rPr kumimoji="1" lang="en-US" altLang="zh-CN" sz="2800" dirty="0"/>
              <a:t>A local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technique will discover a syntax error with </a:t>
            </a:r>
            <a:r>
              <a:rPr kumimoji="1" lang="en-US" altLang="zh-CN" sz="2800" dirty="0">
                <a:solidFill>
                  <a:srgbClr val="C00000"/>
                </a:solidFill>
              </a:rPr>
              <a:t>:=</a:t>
            </a:r>
            <a:r>
              <a:rPr kumimoji="1" lang="en-US" altLang="zh-CN" sz="2800" dirty="0"/>
              <a:t> as lookahead symbol:</a:t>
            </a:r>
            <a:endParaRPr kumimoji="1" lang="en-US" altLang="zh-CN" sz="2800" dirty="0"/>
          </a:p>
          <a:p>
            <a:pPr lvl="1"/>
            <a:r>
              <a:rPr kumimoji="1" lang="en-GB" altLang="zh-CN" sz="2600" dirty="0"/>
              <a:t>delete the phrase from type to 0 (</a:t>
            </a:r>
            <a:r>
              <a:rPr kumimoji="1" lang="en-GB" altLang="zh-CN" sz="2600" b="1" dirty="0"/>
              <a:t>let </a:t>
            </a:r>
            <a:r>
              <a:rPr kumimoji="1" lang="en-GB" altLang="zh-CN" sz="2600" b="1" i="1" dirty="0">
                <a:solidFill>
                  <a:srgbClr val="0070C0"/>
                </a:solidFill>
              </a:rPr>
              <a:t>error</a:t>
            </a:r>
            <a:r>
              <a:rPr kumimoji="1" lang="en-GB" altLang="zh-CN" sz="2600" b="1" dirty="0"/>
              <a:t> in</a:t>
            </a:r>
            <a:r>
              <a:rPr kumimoji="1" lang="en-GB" altLang="zh-CN" sz="2600" dirty="0"/>
              <a:t>)</a:t>
            </a:r>
            <a:endParaRPr kumimoji="1" lang="en-GB" altLang="zh-CN" sz="2600" dirty="0"/>
          </a:p>
          <a:p>
            <a:pPr lvl="1"/>
            <a:r>
              <a:rPr kumimoji="1" lang="en-US" altLang="zh-CN" sz="2600" dirty="0"/>
              <a:t>or, replace the</a:t>
            </a:r>
            <a:r>
              <a:rPr kumimoji="1" lang="en-US" altLang="zh-CN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C00000"/>
                </a:solidFill>
              </a:rPr>
              <a:t>:=</a:t>
            </a:r>
            <a:r>
              <a:rPr kumimoji="1" lang="en-US" altLang="zh-CN" sz="2600" dirty="0"/>
              <a:t> by </a:t>
            </a:r>
            <a:r>
              <a:rPr kumimoji="1" lang="en-US" altLang="zh-CN" sz="2600" dirty="0">
                <a:solidFill>
                  <a:srgbClr val="0070C0"/>
                </a:solidFill>
              </a:rPr>
              <a:t>=</a:t>
            </a:r>
            <a:r>
              <a:rPr kumimoji="1" lang="en-US" altLang="zh-CN" sz="2600" dirty="0"/>
              <a:t>, and will encounter another syntax error at the ‘[’ token</a:t>
            </a:r>
            <a:endParaRPr kumimoji="1" lang="en-US" altLang="zh-CN" sz="2600" dirty="0"/>
          </a:p>
          <a:p>
            <a:r>
              <a:rPr kumimoji="0" lang="en-US" altLang="zh-CN" sz="2800" i="1" dirty="0">
                <a:solidFill>
                  <a:srgbClr val="0070C0"/>
                </a:solidFill>
                <a:cs typeface="+mn-cs"/>
              </a:rPr>
              <a:t>Global error repair</a:t>
            </a:r>
            <a:r>
              <a:rPr kumimoji="0" lang="en-US" altLang="zh-CN" sz="2800" dirty="0">
                <a:cs typeface="+mn-cs"/>
              </a:rPr>
              <a:t> finds the smallest set of insertions and deletions that would turn the source string into a syntactically correct string, </a:t>
            </a:r>
            <a:r>
              <a:rPr kumimoji="0" lang="en-US" altLang="zh-CN" sz="2800" i="1" dirty="0">
                <a:solidFill>
                  <a:srgbClr val="0070C0"/>
                </a:solidFill>
                <a:cs typeface="+mn-cs"/>
              </a:rPr>
              <a:t>even if the insertions and deletions are not at a point where an LL or LR parser would first report an error.</a:t>
            </a:r>
            <a:endParaRPr kumimoji="0" lang="en-US" altLang="zh-CN" sz="2800" i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0019" y="1056184"/>
            <a:ext cx="4412461" cy="1328587"/>
          </a:xfrm>
          <a:prstGeom prst="rect">
            <a:avLst/>
          </a:prstGeom>
          <a:ln w="38100">
            <a:solidFill>
              <a:srgbClr val="0000CC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tydec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</a:t>
            </a: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type-id</a:t>
            </a: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vardec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:= exp</a:t>
            </a:r>
            <a:endParaRPr lang="en-US" altLang="zh-C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: type-id := exp</a:t>
            </a:r>
            <a:endParaRPr lang="en-US" altLang="zh-C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021415" y="2476292"/>
            <a:ext cx="5101168" cy="441530"/>
          </a:xfrm>
          <a:prstGeom prst="rect">
            <a:avLst/>
          </a:prstGeom>
          <a:ln w="25400">
            <a:noFill/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let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cs typeface="Times New Roman" panose="02020603050405020304" pitchFamily="18" charset="0"/>
              </a:rPr>
              <a:t>type a := </a:t>
            </a:r>
            <a:r>
              <a:rPr lang="en-US" altLang="zh-CN" sz="2400" b="1" dirty="0" err="1">
                <a:cs typeface="Times New Roman" panose="02020603050405020304" pitchFamily="18" charset="0"/>
              </a:rPr>
              <a:t>intArray</a:t>
            </a:r>
            <a:r>
              <a:rPr lang="en-US" altLang="zh-CN" sz="2400" b="1" dirty="0">
                <a:cs typeface="Times New Roman" panose="02020603050405020304" pitchFamily="18" charset="0"/>
              </a:rPr>
              <a:t> [ 10 ] of 0</a:t>
            </a:r>
            <a:r>
              <a:rPr lang="zh-CN" altLang="en-US" sz="2400" b="1" dirty="0"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in . . .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651521" y="1086145"/>
            <a:ext cx="4412461" cy="1328587"/>
          </a:xfrm>
          <a:prstGeom prst="rect">
            <a:avLst/>
          </a:prstGeom>
          <a:ln w="38100">
            <a:solidFill>
              <a:srgbClr val="0000CC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</a:t>
            </a: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type-id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tyfields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zh-CN" alt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type-id</a:t>
            </a:r>
            <a:endParaRPr lang="en-US" altLang="zh-C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3600" b="1" dirty="0">
                <a:ea typeface="宋体" panose="02010600030101010101" pitchFamily="2" charset="-122"/>
              </a:rPr>
              <a:t>Parser Implementation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4764424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solidFill>
                  <a:srgbClr val="0070C0"/>
                </a:solidFill>
              </a:rPr>
              <a:t>Write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a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parser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from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scratch</a:t>
            </a:r>
            <a:endParaRPr kumimoji="1" lang="en-US" altLang="zh-CN" sz="2200" dirty="0"/>
          </a:p>
          <a:p>
            <a:r>
              <a:rPr kumimoji="1" lang="en-US" altLang="zh-CN" sz="2400" dirty="0"/>
              <a:t>Can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automatically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generate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parsers?</a:t>
            </a:r>
            <a:endParaRPr kumimoji="1" lang="en-US" altLang="zh-CN" sz="2400" dirty="0"/>
          </a:p>
          <a:p>
            <a:pPr lvl="1"/>
            <a:r>
              <a:rPr kumimoji="1" lang="en-US" altLang="zh-CN" sz="2200" dirty="0"/>
              <a:t>LL(k)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and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LR(k)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both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have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general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table-driven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parsing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algorithms.</a:t>
            </a:r>
            <a:endParaRPr kumimoji="1" lang="en-US" altLang="zh-CN" sz="2200" dirty="0"/>
          </a:p>
          <a:p>
            <a:pPr lvl="1"/>
            <a:r>
              <a:rPr kumimoji="1" lang="en-US" altLang="zh-CN" sz="2200" dirty="0"/>
              <a:t>Different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grammars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lead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to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different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parsing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tables.</a:t>
            </a:r>
            <a:endParaRPr kumimoji="1" lang="en-US" altLang="zh-CN" sz="2200" dirty="0"/>
          </a:p>
          <a:p>
            <a:pPr lvl="1"/>
            <a:r>
              <a:rPr kumimoji="1" lang="en-US" altLang="zh-CN" sz="2200" dirty="0"/>
              <a:t>We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have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learned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how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to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automatically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construct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parsing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tables.</a:t>
            </a:r>
            <a:endParaRPr kumimoji="1" lang="en-US" altLang="zh-CN" sz="2200" dirty="0"/>
          </a:p>
          <a:p>
            <a:r>
              <a:rPr kumimoji="1" lang="en-US" altLang="zh-CN" sz="2400" dirty="0">
                <a:solidFill>
                  <a:srgbClr val="0070C0"/>
                </a:solidFill>
              </a:rPr>
              <a:t>Use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a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Parser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Generator</a:t>
            </a:r>
            <a:endParaRPr kumimoji="1" lang="en-US" altLang="zh-CN" sz="2400" dirty="0">
              <a:solidFill>
                <a:srgbClr val="0070C0"/>
              </a:solidFill>
            </a:endParaRPr>
          </a:p>
          <a:p>
            <a:pPr lvl="1"/>
            <a:r>
              <a:rPr kumimoji="1" lang="en-US" altLang="zh-CN" sz="2200" dirty="0"/>
              <a:t>general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and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robust</a:t>
            </a:r>
            <a:endParaRPr kumimoji="1" lang="en-US" altLang="zh-CN" sz="2200" dirty="0"/>
          </a:p>
          <a:p>
            <a:pPr lvl="1"/>
            <a:r>
              <a:rPr kumimoji="1" lang="en-US" altLang="zh-CN" sz="2200" dirty="0"/>
              <a:t>sometimes not quite as efficient as hand-written parsers</a:t>
            </a:r>
            <a:endParaRPr kumimoji="1" lang="en-US" altLang="zh-CN" sz="2200" dirty="0"/>
          </a:p>
          <a:p>
            <a:pPr lvl="1"/>
            <a:r>
              <a:rPr kumimoji="1" lang="en-US" altLang="zh-CN" sz="2200" dirty="0"/>
              <a:t>Nevertheless, good for lazy compiler writers.</a:t>
            </a:r>
            <a:endParaRPr kumimoji="1" lang="en-US" altLang="zh-CN" sz="2200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22519" y="5181042"/>
            <a:ext cx="1905000" cy="8382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Parser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Specification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2932319" y="5409642"/>
            <a:ext cx="1371600" cy="304800"/>
          </a:xfrm>
          <a:prstGeom prst="rightArrow">
            <a:avLst>
              <a:gd name="adj1" fmla="val 50000"/>
              <a:gd name="adj2" fmla="val 11250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718007" y="5609667"/>
            <a:ext cx="15906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parser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generator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4608719" y="5181042"/>
            <a:ext cx="1447800" cy="8382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Parser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6139069" y="6112905"/>
            <a:ext cx="242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abstract syntax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AutoShape 9"/>
          <p:cNvSpPr>
            <a:spLocks noChangeArrowheads="1"/>
          </p:cNvSpPr>
          <p:nvPr/>
        </p:nvSpPr>
        <p:spPr bwMode="auto">
          <a:xfrm rot="10800000" flipH="1">
            <a:off x="5370719" y="6063692"/>
            <a:ext cx="762000" cy="48895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0 w 21600"/>
              <a:gd name="T13" fmla="*/ 3577 h 21600"/>
              <a:gd name="T14" fmla="*/ 19350 w 21600"/>
              <a:gd name="T15" fmla="*/ 862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245" y="0"/>
                </a:lnTo>
                <a:lnTo>
                  <a:pt x="16245" y="3550"/>
                </a:lnTo>
                <a:lnTo>
                  <a:pt x="12427" y="3550"/>
                </a:lnTo>
                <a:cubicBezTo>
                  <a:pt x="5564" y="3550"/>
                  <a:pt x="0" y="7404"/>
                  <a:pt x="0" y="12158"/>
                </a:cubicBezTo>
                <a:lnTo>
                  <a:pt x="0" y="21600"/>
                </a:lnTo>
                <a:lnTo>
                  <a:pt x="5170" y="21600"/>
                </a:lnTo>
                <a:lnTo>
                  <a:pt x="5170" y="12158"/>
                </a:lnTo>
                <a:cubicBezTo>
                  <a:pt x="5170" y="10197"/>
                  <a:pt x="8419" y="8608"/>
                  <a:pt x="12427" y="8608"/>
                </a:cubicBezTo>
                <a:lnTo>
                  <a:pt x="16245" y="8608"/>
                </a:lnTo>
                <a:lnTo>
                  <a:pt x="16245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6132719" y="4466667"/>
            <a:ext cx="15573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stream of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tokens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 rot="16200000" flipH="1">
            <a:off x="5443744" y="4650817"/>
            <a:ext cx="387350" cy="6858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393 w 21600"/>
              <a:gd name="T13" fmla="*/ 3550 h 21600"/>
              <a:gd name="T14" fmla="*/ 19387 w 21600"/>
              <a:gd name="T15" fmla="*/ 8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245" y="0"/>
                </a:lnTo>
                <a:lnTo>
                  <a:pt x="16245" y="3550"/>
                </a:lnTo>
                <a:lnTo>
                  <a:pt x="12427" y="3550"/>
                </a:lnTo>
                <a:cubicBezTo>
                  <a:pt x="5564" y="3550"/>
                  <a:pt x="0" y="7404"/>
                  <a:pt x="0" y="12158"/>
                </a:cubicBezTo>
                <a:lnTo>
                  <a:pt x="0" y="21600"/>
                </a:lnTo>
                <a:lnTo>
                  <a:pt x="5170" y="21600"/>
                </a:lnTo>
                <a:lnTo>
                  <a:pt x="5170" y="12158"/>
                </a:lnTo>
                <a:cubicBezTo>
                  <a:pt x="5170" y="10197"/>
                  <a:pt x="8419" y="8608"/>
                  <a:pt x="12427" y="8608"/>
                </a:cubicBezTo>
                <a:lnTo>
                  <a:pt x="16245" y="8608"/>
                </a:lnTo>
                <a:lnTo>
                  <a:pt x="16245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Recovery:</a:t>
            </a:r>
            <a:r>
              <a:rPr kumimoji="1" lang="zh-CN" altLang="en-US" dirty="0"/>
              <a:t> </a:t>
            </a:r>
            <a:r>
              <a:rPr kumimoji="1" lang="en-US" altLang="zh-CN" dirty="0"/>
              <a:t>Burke-Fisher Error Repair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5571551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Burke-Fisher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error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repair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tries </a:t>
            </a:r>
            <a:r>
              <a:rPr kumimoji="1" lang="en-US" altLang="zh-CN" dirty="0">
                <a:solidFill>
                  <a:srgbClr val="0070C0"/>
                </a:solidFill>
              </a:rPr>
              <a:t>every possible single-token insertion, deletion, or replacement</a:t>
            </a:r>
            <a:r>
              <a:rPr kumimoji="1" lang="en-US" altLang="zh-CN" dirty="0"/>
              <a:t> at every point that occurs </a:t>
            </a:r>
            <a:r>
              <a:rPr kumimoji="1" lang="en-US" altLang="zh-CN" dirty="0">
                <a:solidFill>
                  <a:srgbClr val="0070C0"/>
                </a:solidFill>
              </a:rPr>
              <a:t>no earlier than K tokens</a:t>
            </a:r>
            <a:r>
              <a:rPr kumimoji="1" lang="en-US" altLang="zh-CN" dirty="0"/>
              <a:t> before the point where the parser reported the error: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limited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useful</a:t>
            </a:r>
            <a:endParaRPr kumimoji="1" lang="en-US" altLang="zh-CN" dirty="0"/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choose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repair?</a:t>
            </a:r>
            <a:endParaRPr kumimoji="1" lang="en-US" altLang="zh-CN" dirty="0"/>
          </a:p>
          <a:p>
            <a:pPr lvl="1"/>
            <a:r>
              <a:rPr kumimoji="1" lang="en-GB" altLang="zh-CN" dirty="0"/>
              <a:t>The correction that allows the parser to </a:t>
            </a:r>
            <a:r>
              <a:rPr kumimoji="1" lang="en-GB" altLang="zh-CN" dirty="0">
                <a:solidFill>
                  <a:srgbClr val="0070C0"/>
                </a:solidFill>
              </a:rPr>
              <a:t>parse furthest past the original reported error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pPr lvl="1"/>
            <a:r>
              <a:rPr kumimoji="1" lang="en-GB" altLang="zh-CN" dirty="0"/>
              <a:t>Generally, if a repair carries the parser </a:t>
            </a:r>
            <a:r>
              <a:rPr kumimoji="1" lang="en-GB" altLang="zh-CN" dirty="0">
                <a:solidFill>
                  <a:srgbClr val="0070C0"/>
                </a:solidFill>
              </a:rPr>
              <a:t>R = 4</a:t>
            </a:r>
            <a:r>
              <a:rPr kumimoji="1" lang="en-GB" altLang="zh-CN" dirty="0"/>
              <a:t> tokens beyond where it originally got stuck, this is “good enough.”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GB" altLang="zh-CN" dirty="0"/>
              <a:t>The parsing engine must be able to </a:t>
            </a:r>
            <a:r>
              <a:rPr kumimoji="1" lang="en-GB" altLang="zh-CN" dirty="0">
                <a:solidFill>
                  <a:srgbClr val="0070C0"/>
                </a:solidFill>
              </a:rPr>
              <a:t>back up K tokens </a:t>
            </a:r>
            <a:r>
              <a:rPr kumimoji="1" lang="en-GB" altLang="zh-CN" dirty="0"/>
              <a:t>and reparse.</a:t>
            </a:r>
            <a:endParaRPr kumimoji="1" lang="en-US" altLang="zh-CN" dirty="0"/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technique?</a:t>
            </a: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9708776" y="-2474259"/>
            <a:ext cx="184731" cy="36933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Recovery:</a:t>
            </a:r>
            <a:r>
              <a:rPr kumimoji="1" lang="zh-CN" altLang="en-US" dirty="0"/>
              <a:t> </a:t>
            </a:r>
            <a:r>
              <a:rPr kumimoji="1" lang="en-US" altLang="zh-CN" dirty="0"/>
              <a:t>Burke-Fisher Error Repair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780" y="3751580"/>
            <a:ext cx="8481060" cy="3106420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M</a:t>
            </a:r>
            <a:r>
              <a:rPr kumimoji="1" lang="en-GB" altLang="zh-CN" sz="2400" dirty="0" err="1"/>
              <a:t>aintain</a:t>
            </a:r>
            <a:r>
              <a:rPr kumimoji="1" lang="en-GB" altLang="zh-CN" sz="2400" dirty="0"/>
              <a:t> </a:t>
            </a:r>
            <a:r>
              <a:rPr kumimoji="1" lang="en-GB" altLang="zh-CN" sz="2400" dirty="0">
                <a:solidFill>
                  <a:srgbClr val="0070C0"/>
                </a:solidFill>
              </a:rPr>
              <a:t>two parse stacks</a:t>
            </a:r>
            <a:r>
              <a:rPr kumimoji="1" lang="en-GB" altLang="zh-CN" sz="2400" dirty="0"/>
              <a:t>: the </a:t>
            </a:r>
            <a:r>
              <a:rPr kumimoji="1" lang="en-GB" altLang="zh-CN" sz="2400" dirty="0">
                <a:solidFill>
                  <a:srgbClr val="0070C0"/>
                </a:solidFill>
              </a:rPr>
              <a:t>current stack </a:t>
            </a:r>
            <a:r>
              <a:rPr kumimoji="1" lang="en-GB" altLang="zh-CN" sz="2400" dirty="0"/>
              <a:t>and the </a:t>
            </a:r>
            <a:r>
              <a:rPr kumimoji="1" lang="en-GB" altLang="zh-CN" sz="2400" dirty="0">
                <a:solidFill>
                  <a:srgbClr val="0070C0"/>
                </a:solidFill>
              </a:rPr>
              <a:t>old</a:t>
            </a:r>
            <a:r>
              <a:rPr kumimoji="1" lang="en-GB" altLang="zh-CN" sz="2400" dirty="0"/>
              <a:t> </a:t>
            </a:r>
            <a:r>
              <a:rPr kumimoji="1" lang="en-GB" altLang="zh-CN" sz="2400" dirty="0">
                <a:solidFill>
                  <a:srgbClr val="0070C0"/>
                </a:solidFill>
              </a:rPr>
              <a:t>stack</a:t>
            </a:r>
            <a:r>
              <a:rPr kumimoji="1" lang="en-GB" altLang="zh-CN" sz="2400" dirty="0"/>
              <a:t>.</a:t>
            </a:r>
            <a:endParaRPr kumimoji="1" lang="en-GB" altLang="zh-CN" sz="2400" dirty="0"/>
          </a:p>
          <a:p>
            <a:r>
              <a:rPr kumimoji="1" lang="en-US" altLang="zh-CN" sz="2400" dirty="0"/>
              <a:t>Keep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a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queue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of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K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tokens</a:t>
            </a:r>
            <a:r>
              <a:rPr kumimoji="1" lang="en-US" altLang="zh-CN" sz="2400" dirty="0"/>
              <a:t>.</a:t>
            </a:r>
            <a:endParaRPr kumimoji="1" lang="en-US" altLang="zh-CN" sz="2400" dirty="0"/>
          </a:p>
          <a:p>
            <a:r>
              <a:rPr kumimoji="1" lang="en-US" altLang="zh-CN" sz="2400" dirty="0"/>
              <a:t>As each new token is shifted:</a:t>
            </a:r>
            <a:endParaRPr kumimoji="1" lang="en-US" altLang="zh-CN" sz="2400" dirty="0"/>
          </a:p>
          <a:p>
            <a:pPr lvl="1"/>
            <a:r>
              <a:rPr kumimoji="1" lang="en-US" altLang="zh-CN" sz="2200" dirty="0"/>
              <a:t>It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pushed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current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stack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/>
              <a:t>and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put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onto</a:t>
            </a:r>
            <a:r>
              <a:rPr kumimoji="1" lang="zh-CN" altLang="en-US" sz="2200" dirty="0"/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the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tail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of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the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queue</a:t>
            </a:r>
            <a:endParaRPr kumimoji="1" lang="en-US" altLang="zh-CN" sz="2200" dirty="0">
              <a:solidFill>
                <a:srgbClr val="0070C0"/>
              </a:solidFill>
            </a:endParaRPr>
          </a:p>
          <a:p>
            <a:pPr lvl="1"/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head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of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the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queue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/>
              <a:t>is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removed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and</a:t>
            </a:r>
            <a:r>
              <a:rPr kumimoji="1" lang="zh-CN" altLang="en-US" sz="2200" dirty="0"/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shifted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onto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the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old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stack</a:t>
            </a:r>
            <a:endParaRPr kumimoji="1" lang="en-US" altLang="zh-CN" sz="2200" dirty="0">
              <a:solidFill>
                <a:srgbClr val="0070C0"/>
              </a:solidFill>
            </a:endParaRPr>
          </a:p>
          <a:p>
            <a:r>
              <a:rPr kumimoji="1" lang="en-GB" altLang="zh-CN" sz="2400" dirty="0"/>
              <a:t>With </a:t>
            </a:r>
            <a:r>
              <a:rPr kumimoji="1" lang="en-GB" altLang="zh-CN" sz="2400" dirty="0">
                <a:solidFill>
                  <a:srgbClr val="0070C0"/>
                </a:solidFill>
              </a:rPr>
              <a:t>each shift </a:t>
            </a:r>
            <a:r>
              <a:rPr kumimoji="1" lang="en-GB" altLang="zh-CN" sz="2400" dirty="0"/>
              <a:t>onto the old or current stack, the </a:t>
            </a:r>
            <a:r>
              <a:rPr kumimoji="1" lang="en-GB" altLang="zh-CN" sz="2400" dirty="0">
                <a:solidFill>
                  <a:srgbClr val="0070C0"/>
                </a:solidFill>
              </a:rPr>
              <a:t>appropriate reduce actions are also performed</a:t>
            </a:r>
            <a:r>
              <a:rPr kumimoji="1" lang="en-GB" altLang="zh-CN" sz="2400" dirty="0"/>
              <a:t>.</a:t>
            </a:r>
            <a:endParaRPr kumimoji="1"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5189" y="1114778"/>
            <a:ext cx="6601844" cy="257523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5271796" y="887179"/>
            <a:ext cx="550506" cy="2062103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id</a:t>
            </a:r>
            <a:r>
              <a:rPr kumimoji="1" lang="en-US" altLang="zh-CN" sz="1600" baseline="-25000" dirty="0"/>
              <a:t>4</a:t>
            </a:r>
            <a:endParaRPr kumimoji="1" lang="en-US" altLang="zh-CN" sz="1600" baseline="-25000" dirty="0"/>
          </a:p>
          <a:p>
            <a:pPr algn="ctr"/>
            <a:r>
              <a:rPr kumimoji="1" lang="en-US" altLang="zh-CN" sz="1600" dirty="0"/>
              <a:t>(</a:t>
            </a:r>
            <a:r>
              <a:rPr kumimoji="1" lang="en-US" altLang="zh-CN" sz="1600" baseline="-25000" dirty="0"/>
              <a:t>8</a:t>
            </a:r>
            <a:endParaRPr kumimoji="1" lang="en-US" altLang="zh-CN" sz="1600" baseline="-25000" dirty="0"/>
          </a:p>
          <a:p>
            <a:pPr algn="ctr"/>
            <a:r>
              <a:rPr kumimoji="1" lang="en-US" altLang="zh-CN" sz="1600" dirty="0"/>
              <a:t>+</a:t>
            </a:r>
            <a:r>
              <a:rPr kumimoji="1" lang="en-US" altLang="zh-CN" sz="1600" baseline="-25000" dirty="0"/>
              <a:t>16</a:t>
            </a:r>
            <a:endParaRPr kumimoji="1" lang="en-US" altLang="zh-CN" sz="1600" baseline="-25000" dirty="0"/>
          </a:p>
          <a:p>
            <a:pPr algn="ctr"/>
            <a:r>
              <a:rPr kumimoji="1" lang="en-US" altLang="zh-CN" sz="1600" dirty="0"/>
              <a:t>E</a:t>
            </a:r>
            <a:r>
              <a:rPr kumimoji="1" lang="en-US" altLang="zh-CN" sz="1600" baseline="-25000" dirty="0"/>
              <a:t>11</a:t>
            </a:r>
            <a:endParaRPr kumimoji="1" lang="en-US" altLang="zh-CN" sz="1600" baseline="-25000" dirty="0"/>
          </a:p>
          <a:p>
            <a:pPr algn="ctr"/>
            <a:r>
              <a:rPr kumimoji="1" lang="en-US" altLang="zh-CN" sz="1600" dirty="0"/>
              <a:t>:=</a:t>
            </a:r>
            <a:r>
              <a:rPr kumimoji="1" lang="en-US" altLang="zh-CN" sz="1600" baseline="-25000" dirty="0"/>
              <a:t>6</a:t>
            </a:r>
            <a:endParaRPr kumimoji="1" lang="en-US" altLang="zh-CN" sz="1600" baseline="-25000" dirty="0"/>
          </a:p>
          <a:p>
            <a:pPr algn="ctr"/>
            <a:r>
              <a:rPr kumimoji="1" lang="en-US" altLang="zh-CN" sz="1600" dirty="0"/>
              <a:t>id</a:t>
            </a:r>
            <a:r>
              <a:rPr kumimoji="1" lang="en-US" altLang="zh-CN" sz="1600" baseline="-25000" dirty="0"/>
              <a:t>4</a:t>
            </a:r>
            <a:endParaRPr kumimoji="1" lang="en-US" altLang="zh-CN" sz="1600" baseline="-25000" dirty="0"/>
          </a:p>
          <a:p>
            <a:pPr algn="ctr"/>
            <a:r>
              <a:rPr kumimoji="1" lang="en-US" altLang="zh-CN" sz="1600" dirty="0"/>
              <a:t>;</a:t>
            </a:r>
            <a:r>
              <a:rPr kumimoji="1" lang="en-US" altLang="zh-CN" sz="1600" baseline="-25000" dirty="0"/>
              <a:t>3</a:t>
            </a:r>
            <a:endParaRPr kumimoji="1" lang="en-US" altLang="zh-CN" sz="1600" baseline="-25000" dirty="0"/>
          </a:p>
          <a:p>
            <a:pPr algn="ctr"/>
            <a:r>
              <a:rPr kumimoji="1" lang="en-US" altLang="zh-CN" sz="1600" dirty="0"/>
              <a:t>S</a:t>
            </a:r>
            <a:r>
              <a:rPr kumimoji="1" lang="en-US" altLang="zh-CN" sz="1600" baseline="-25000" dirty="0"/>
              <a:t>2</a:t>
            </a:r>
            <a:endParaRPr kumimoji="1" lang="zh-CN" altLang="en-US" sz="1600" baseline="-25000" dirty="0"/>
          </a:p>
        </p:txBody>
      </p:sp>
      <p:sp>
        <p:nvSpPr>
          <p:cNvPr id="6" name="AutoShape 12"/>
          <p:cNvSpPr/>
          <p:nvPr/>
        </p:nvSpPr>
        <p:spPr bwMode="auto">
          <a:xfrm rot="5400000" flipV="1">
            <a:off x="3999917" y="2427240"/>
            <a:ext cx="45719" cy="2039747"/>
          </a:xfrm>
          <a:prstGeom prst="rightBrace">
            <a:avLst>
              <a:gd name="adj1" fmla="val 189744"/>
              <a:gd name="adj2" fmla="val 50000"/>
            </a:avLst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kumimoji="0" lang="zh-CN" altLang="en-US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66160" y="2094689"/>
            <a:ext cx="550506" cy="830997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E</a:t>
            </a:r>
            <a:r>
              <a:rPr kumimoji="1" lang="en-US" altLang="zh-CN" sz="1600" baseline="-25000" dirty="0"/>
              <a:t>11</a:t>
            </a:r>
            <a:endParaRPr kumimoji="1" lang="en-US" altLang="zh-CN" sz="1600" baseline="-25000" dirty="0"/>
          </a:p>
          <a:p>
            <a:r>
              <a:rPr kumimoji="1" lang="en-US" altLang="zh-CN" sz="1600" dirty="0"/>
              <a:t>:=</a:t>
            </a:r>
            <a:r>
              <a:rPr kumimoji="1" lang="en-US" altLang="zh-CN" sz="1600" baseline="-25000" dirty="0"/>
              <a:t>6</a:t>
            </a:r>
            <a:endParaRPr kumimoji="1" lang="en-US" altLang="zh-CN" sz="1600" baseline="-25000" dirty="0"/>
          </a:p>
          <a:p>
            <a:r>
              <a:rPr kumimoji="1" lang="en-US" altLang="zh-CN" sz="1600" dirty="0"/>
              <a:t>id</a:t>
            </a:r>
            <a:r>
              <a:rPr kumimoji="1" lang="en-US" altLang="zh-CN" sz="1600" baseline="-25000" dirty="0"/>
              <a:t>4</a:t>
            </a:r>
            <a:endParaRPr kumimoji="1" lang="zh-CN" altLang="en-US" sz="1600" baseline="-25000" dirty="0"/>
          </a:p>
        </p:txBody>
      </p:sp>
      <p:sp>
        <p:nvSpPr>
          <p:cNvPr id="8" name="文本框 7"/>
          <p:cNvSpPr txBox="1"/>
          <p:nvPr/>
        </p:nvSpPr>
        <p:spPr>
          <a:xfrm>
            <a:off x="3383353" y="2580782"/>
            <a:ext cx="488852" cy="338554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S</a:t>
            </a:r>
            <a:r>
              <a:rPr kumimoji="1" lang="en-US" altLang="zh-CN" sz="1600" baseline="-25000" dirty="0"/>
              <a:t>2</a:t>
            </a:r>
            <a:endParaRPr kumimoji="1" lang="en-US" altLang="zh-CN" sz="1600" baseline="-25000" dirty="0"/>
          </a:p>
        </p:txBody>
      </p:sp>
      <p:sp>
        <p:nvSpPr>
          <p:cNvPr id="9" name="文本框 8"/>
          <p:cNvSpPr txBox="1"/>
          <p:nvPr/>
        </p:nvSpPr>
        <p:spPr>
          <a:xfrm>
            <a:off x="3938892" y="2340911"/>
            <a:ext cx="488852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;</a:t>
            </a:r>
            <a:r>
              <a:rPr kumimoji="1" lang="en-US" altLang="zh-CN" sz="1600" baseline="-25000" dirty="0"/>
              <a:t>3</a:t>
            </a:r>
            <a:endParaRPr kumimoji="1" lang="en-US" altLang="zh-CN" sz="1600" baseline="-25000" dirty="0"/>
          </a:p>
          <a:p>
            <a:pPr algn="ctr"/>
            <a:r>
              <a:rPr kumimoji="1" lang="en-US" altLang="zh-CN" sz="1600" dirty="0"/>
              <a:t>S</a:t>
            </a:r>
            <a:r>
              <a:rPr kumimoji="1" lang="en-US" altLang="zh-CN" sz="1600" baseline="-25000" dirty="0"/>
              <a:t>2</a:t>
            </a:r>
            <a:endParaRPr kumimoji="1" lang="en-US" altLang="zh-CN" sz="16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Recovery:</a:t>
            </a:r>
            <a:r>
              <a:rPr kumimoji="1" lang="zh-CN" altLang="en-US" dirty="0"/>
              <a:t> </a:t>
            </a:r>
            <a:r>
              <a:rPr kumimoji="1" lang="en-US" altLang="zh-CN" dirty="0"/>
              <a:t>Burke-Fisher Error Repair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15" y="3827780"/>
            <a:ext cx="8449945" cy="264350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Suppose a syntax error is detected at the </a:t>
            </a:r>
            <a:r>
              <a:rPr kumimoji="1" lang="en-US" altLang="zh-CN" i="1" dirty="0"/>
              <a:t>current</a:t>
            </a:r>
            <a:r>
              <a:rPr kumimoji="1" lang="en-US" altLang="zh-CN" dirty="0"/>
              <a:t> token: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For </a:t>
            </a:r>
            <a:r>
              <a:rPr kumimoji="1" lang="en-US" altLang="zh-CN" dirty="0">
                <a:solidFill>
                  <a:srgbClr val="0070C0"/>
                </a:solidFill>
              </a:rPr>
              <a:t>each possible insertion, deletion, or substitution </a:t>
            </a:r>
            <a:r>
              <a:rPr kumimoji="1" lang="en-US" altLang="zh-CN" dirty="0"/>
              <a:t>of a token at any position of the queue, the Burke-Fisher error repairer makes that change to within </a:t>
            </a:r>
            <a:r>
              <a:rPr kumimoji="1" lang="en-US" altLang="zh-CN" dirty="0">
                <a:solidFill>
                  <a:srgbClr val="0070C0"/>
                </a:solidFill>
              </a:rPr>
              <a:t>(a copy of) the queue</a:t>
            </a:r>
            <a:r>
              <a:rPr kumimoji="1" lang="en-US" altLang="zh-CN" dirty="0"/>
              <a:t>, then </a:t>
            </a:r>
            <a:r>
              <a:rPr kumimoji="1" lang="en-US" altLang="zh-CN" dirty="0">
                <a:solidFill>
                  <a:srgbClr val="0070C0"/>
                </a:solidFill>
              </a:rPr>
              <a:t>attempts to </a:t>
            </a:r>
            <a:r>
              <a:rPr kumimoji="1" lang="en-US" altLang="zh-CN" b="1" dirty="0">
                <a:solidFill>
                  <a:srgbClr val="0070C0"/>
                </a:solidFill>
              </a:rPr>
              <a:t>reparse from the old stack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Generally, if </a:t>
            </a:r>
            <a:r>
              <a:rPr kumimoji="1" lang="en-US" altLang="zh-CN" dirty="0">
                <a:solidFill>
                  <a:srgbClr val="0070C0"/>
                </a:solidFill>
              </a:rPr>
              <a:t>three or four </a:t>
            </a:r>
            <a:r>
              <a:rPr kumimoji="1" lang="en-US" altLang="zh-CN" dirty="0"/>
              <a:t>tokens</a:t>
            </a:r>
            <a:r>
              <a:rPr kumimoji="1" lang="zh-CN" altLang="en-US" dirty="0"/>
              <a:t> </a:t>
            </a:r>
            <a:r>
              <a:rPr kumimoji="1" lang="en-US" altLang="zh-CN" dirty="0"/>
              <a:t>past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current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token can be parsed, this is considered a completely successful repair.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5189" y="1114778"/>
            <a:ext cx="6601844" cy="257523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Recovery:</a:t>
            </a:r>
            <a:r>
              <a:rPr kumimoji="1" lang="zh-CN" altLang="en-US" dirty="0"/>
              <a:t> </a:t>
            </a:r>
            <a:r>
              <a:rPr kumimoji="1" lang="en-US" altLang="zh-CN" dirty="0"/>
              <a:t>Global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Repair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15" y="998855"/>
            <a:ext cx="8449945" cy="178054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advantage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Burke-Fisher Error Repair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grammar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not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modified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(no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productions).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parsing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engine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GB" altLang="zh-CN" dirty="0"/>
              <a:t>which interprets the parsing tables, is modiﬁed.</a:t>
            </a:r>
            <a:endParaRPr kumimoji="1" lang="en-GB" altLang="zh-CN" dirty="0"/>
          </a:p>
          <a:p>
            <a:endParaRPr kumimoji="1" lang="en-GB" altLang="zh-CN" dirty="0"/>
          </a:p>
          <a:p>
            <a:pPr marL="0" indent="0">
              <a:buNone/>
            </a:pPr>
            <a:endParaRPr kumimoji="1" lang="en-GB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568960" y="2741295"/>
            <a:ext cx="8150240" cy="37071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kumimoji="1" lang="en-US" altLang="zh-CN" sz="2800" b="1" dirty="0">
                <a:sym typeface="+mn-ea"/>
              </a:rPr>
              <a:t>Semantic</a:t>
            </a:r>
            <a:r>
              <a:rPr kumimoji="1" lang="zh-CN" altLang="en-US" sz="2800" b="1" dirty="0">
                <a:sym typeface="+mn-ea"/>
              </a:rPr>
              <a:t> </a:t>
            </a:r>
            <a:r>
              <a:rPr kumimoji="1" lang="en-US" altLang="zh-CN" sz="2800" b="1" dirty="0">
                <a:sym typeface="+mn-ea"/>
              </a:rPr>
              <a:t>Actions</a:t>
            </a:r>
            <a:endParaRPr kumimoji="1" lang="en-US" altLang="zh-CN" sz="2800" b="1" dirty="0"/>
          </a:p>
          <a:p>
            <a:r>
              <a:rPr kumimoji="1" lang="en-US" altLang="zh-CN" sz="2600" dirty="0">
                <a:sym typeface="+mn-ea"/>
              </a:rPr>
              <a:t>Shift</a:t>
            </a:r>
            <a:r>
              <a:rPr kumimoji="1" lang="zh-CN" altLang="en-US" sz="2600" dirty="0">
                <a:sym typeface="+mn-ea"/>
              </a:rPr>
              <a:t> </a:t>
            </a:r>
            <a:r>
              <a:rPr kumimoji="1" lang="en-US" altLang="zh-CN" sz="2600" dirty="0">
                <a:sym typeface="+mn-ea"/>
              </a:rPr>
              <a:t>and</a:t>
            </a:r>
            <a:r>
              <a:rPr kumimoji="1" lang="zh-CN" altLang="en-US" sz="2600" dirty="0">
                <a:sym typeface="+mn-ea"/>
              </a:rPr>
              <a:t> </a:t>
            </a:r>
            <a:r>
              <a:rPr kumimoji="1" lang="en-US" altLang="zh-CN" sz="2600" dirty="0">
                <a:sym typeface="+mn-ea"/>
              </a:rPr>
              <a:t>reduce</a:t>
            </a:r>
            <a:r>
              <a:rPr kumimoji="1" lang="zh-CN" altLang="en-US" sz="2600" dirty="0">
                <a:sym typeface="+mn-ea"/>
              </a:rPr>
              <a:t> </a:t>
            </a:r>
            <a:r>
              <a:rPr kumimoji="1" lang="en-US" altLang="zh-CN" sz="2600" dirty="0">
                <a:sym typeface="+mn-ea"/>
              </a:rPr>
              <a:t>actions</a:t>
            </a:r>
            <a:r>
              <a:rPr kumimoji="1" lang="zh-CN" altLang="en-US" sz="2600" dirty="0">
                <a:sym typeface="+mn-ea"/>
              </a:rPr>
              <a:t> </a:t>
            </a:r>
            <a:r>
              <a:rPr kumimoji="1" lang="en-US" altLang="zh-CN" sz="2600" dirty="0">
                <a:sym typeface="+mn-ea"/>
              </a:rPr>
              <a:t>are</a:t>
            </a:r>
            <a:r>
              <a:rPr kumimoji="1" lang="zh-CN" altLang="en-US" sz="2600" dirty="0">
                <a:sym typeface="+mn-ea"/>
              </a:rPr>
              <a:t> </a:t>
            </a:r>
            <a:r>
              <a:rPr kumimoji="1" lang="en-US" altLang="zh-CN" sz="2600" dirty="0">
                <a:sym typeface="+mn-ea"/>
              </a:rPr>
              <a:t>tried</a:t>
            </a:r>
            <a:r>
              <a:rPr kumimoji="1" lang="zh-CN" altLang="en-US" sz="2600" dirty="0">
                <a:sym typeface="+mn-ea"/>
              </a:rPr>
              <a:t> </a:t>
            </a:r>
            <a:r>
              <a:rPr kumimoji="1" lang="en-US" altLang="zh-CN" sz="2600" dirty="0">
                <a:sym typeface="+mn-ea"/>
              </a:rPr>
              <a:t>repeatedly</a:t>
            </a:r>
            <a:r>
              <a:rPr kumimoji="1" lang="zh-CN" altLang="en-US" sz="2600" dirty="0">
                <a:sym typeface="+mn-ea"/>
              </a:rPr>
              <a:t> </a:t>
            </a:r>
            <a:r>
              <a:rPr kumimoji="1" lang="en-US" altLang="zh-CN" sz="2600" dirty="0">
                <a:sym typeface="+mn-ea"/>
              </a:rPr>
              <a:t>and</a:t>
            </a:r>
            <a:r>
              <a:rPr kumimoji="1" lang="zh-CN" altLang="en-US" sz="2600" dirty="0">
                <a:sym typeface="+mn-ea"/>
              </a:rPr>
              <a:t> </a:t>
            </a:r>
            <a:r>
              <a:rPr kumimoji="1" lang="en-US" altLang="zh-CN" sz="2600" dirty="0">
                <a:sym typeface="+mn-ea"/>
              </a:rPr>
              <a:t>discarded.</a:t>
            </a:r>
            <a:endParaRPr kumimoji="1" lang="en-US" altLang="zh-CN" dirty="0"/>
          </a:p>
          <a:p>
            <a:r>
              <a:rPr kumimoji="1" lang="en-US" altLang="zh-CN" sz="2600" dirty="0">
                <a:sym typeface="+mn-ea"/>
              </a:rPr>
              <a:t>What</a:t>
            </a:r>
            <a:r>
              <a:rPr kumimoji="1" lang="zh-CN" altLang="en-US" sz="2600" dirty="0">
                <a:sym typeface="+mn-ea"/>
              </a:rPr>
              <a:t> </a:t>
            </a:r>
            <a:r>
              <a:rPr kumimoji="1" lang="en-US" altLang="zh-CN" sz="2600" dirty="0">
                <a:sym typeface="+mn-ea"/>
              </a:rPr>
              <a:t>if</a:t>
            </a:r>
            <a:r>
              <a:rPr kumimoji="1" lang="zh-CN" altLang="en-US" sz="2600" dirty="0">
                <a:sym typeface="+mn-ea"/>
              </a:rPr>
              <a:t> </a:t>
            </a:r>
            <a:r>
              <a:rPr kumimoji="1" lang="en-US" altLang="zh-CN" sz="2600" dirty="0">
                <a:sym typeface="+mn-ea"/>
              </a:rPr>
              <a:t>the</a:t>
            </a:r>
            <a:r>
              <a:rPr kumimoji="1" lang="zh-CN" altLang="en-US" sz="2600" dirty="0">
                <a:sym typeface="+mn-ea"/>
              </a:rPr>
              <a:t> </a:t>
            </a:r>
            <a:r>
              <a:rPr kumimoji="1" lang="en-GB" altLang="zh-CN" sz="2600" dirty="0">
                <a:sym typeface="+mn-ea"/>
              </a:rPr>
              <a:t>programmer-speciﬁed </a:t>
            </a:r>
            <a:r>
              <a:rPr kumimoji="1" lang="en-GB" altLang="zh-CN" sz="2600" dirty="0">
                <a:solidFill>
                  <a:srgbClr val="0070C0"/>
                </a:solidFill>
                <a:sym typeface="+mn-ea"/>
              </a:rPr>
              <a:t>semantic actions</a:t>
            </a:r>
            <a:r>
              <a:rPr kumimoji="1" lang="zh-CN" altLang="en-US" sz="2600" dirty="0">
                <a:solidFill>
                  <a:srgbClr val="0070C0"/>
                </a:solidFill>
                <a:sym typeface="+mn-ea"/>
              </a:rPr>
              <a:t> </a:t>
            </a:r>
            <a:r>
              <a:rPr kumimoji="1" lang="en-US" altLang="zh-CN" sz="2600" dirty="0">
                <a:sym typeface="+mn-ea"/>
              </a:rPr>
              <a:t>associated</a:t>
            </a:r>
            <a:r>
              <a:rPr kumimoji="1" lang="zh-CN" altLang="en-US" sz="2600" dirty="0">
                <a:sym typeface="+mn-ea"/>
              </a:rPr>
              <a:t> </a:t>
            </a:r>
            <a:r>
              <a:rPr kumimoji="1" lang="en-US" altLang="zh-CN" sz="2600" dirty="0">
                <a:sym typeface="+mn-ea"/>
              </a:rPr>
              <a:t>with</a:t>
            </a:r>
            <a:r>
              <a:rPr kumimoji="1" lang="zh-CN" altLang="en-US" sz="2600" dirty="0">
                <a:sym typeface="+mn-ea"/>
              </a:rPr>
              <a:t> </a:t>
            </a:r>
            <a:r>
              <a:rPr kumimoji="1" lang="en-US" altLang="zh-CN" sz="2600" dirty="0">
                <a:sym typeface="+mn-ea"/>
              </a:rPr>
              <a:t>reduce</a:t>
            </a:r>
            <a:r>
              <a:rPr kumimoji="1" lang="zh-CN" altLang="en-US" sz="2600" dirty="0">
                <a:sym typeface="+mn-ea"/>
              </a:rPr>
              <a:t> </a:t>
            </a:r>
            <a:r>
              <a:rPr kumimoji="1" lang="en-US" altLang="zh-CN" sz="2600" dirty="0">
                <a:sym typeface="+mn-ea"/>
              </a:rPr>
              <a:t>actions</a:t>
            </a:r>
            <a:r>
              <a:rPr kumimoji="1" lang="zh-CN" altLang="en-US" sz="2600" dirty="0">
                <a:sym typeface="+mn-ea"/>
              </a:rPr>
              <a:t> </a:t>
            </a:r>
            <a:r>
              <a:rPr kumimoji="1" lang="en-US" altLang="zh-CN" sz="2600" dirty="0">
                <a:sym typeface="+mn-ea"/>
              </a:rPr>
              <a:t>have</a:t>
            </a:r>
            <a:r>
              <a:rPr kumimoji="1" lang="zh-CN" altLang="en-US" sz="2600" dirty="0">
                <a:sym typeface="+mn-ea"/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  <a:sym typeface="+mn-ea"/>
              </a:rPr>
              <a:t>side</a:t>
            </a:r>
            <a:r>
              <a:rPr kumimoji="1" lang="zh-CN" altLang="en-US" sz="2600" dirty="0">
                <a:solidFill>
                  <a:srgbClr val="0070C0"/>
                </a:solidFill>
                <a:sym typeface="+mn-ea"/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  <a:sym typeface="+mn-ea"/>
              </a:rPr>
              <a:t>effects</a:t>
            </a:r>
            <a:r>
              <a:rPr kumimoji="1" lang="en-US" altLang="zh-CN" sz="2600" dirty="0">
                <a:sym typeface="+mn-ea"/>
              </a:rPr>
              <a:t>?</a:t>
            </a:r>
            <a:endParaRPr kumimoji="1" lang="en-US" altLang="zh-CN" dirty="0"/>
          </a:p>
          <a:p>
            <a: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ym typeface="+mn-ea"/>
              </a:rPr>
              <a:t>e.g.,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nest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+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1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and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nest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-1</a:t>
            </a:r>
            <a:r>
              <a:rPr kumimoji="1" lang="zh-CN" altLang="en-US" sz="2400" dirty="0">
                <a:sym typeface="+mn-ea"/>
              </a:rPr>
              <a:t> </a:t>
            </a:r>
            <a:endParaRPr kumimoji="1" lang="en-US" altLang="zh-CN" dirty="0"/>
          </a:p>
          <a:p>
            <a:r>
              <a:rPr kumimoji="1" lang="en-US" altLang="zh-CN" sz="2600" dirty="0">
                <a:sym typeface="+mn-ea"/>
              </a:rPr>
              <a:t>Solution:</a:t>
            </a:r>
            <a:r>
              <a:rPr kumimoji="1" lang="zh-CN" altLang="en-US" sz="2600" dirty="0">
                <a:sym typeface="+mn-ea"/>
              </a:rPr>
              <a:t> </a:t>
            </a:r>
            <a:r>
              <a:rPr kumimoji="1" lang="en-GB" altLang="zh-CN" sz="2600" dirty="0">
                <a:solidFill>
                  <a:srgbClr val="0070C0"/>
                </a:solidFill>
                <a:sym typeface="+mn-ea"/>
              </a:rPr>
              <a:t>does not execute </a:t>
            </a:r>
            <a:r>
              <a:rPr kumimoji="1" lang="en-GB" altLang="zh-CN" sz="2600" dirty="0">
                <a:sym typeface="+mn-ea"/>
              </a:rPr>
              <a:t>any of the semantic actions as reductions are performed on </a:t>
            </a:r>
            <a:r>
              <a:rPr kumimoji="1" lang="en-GB" altLang="zh-CN" sz="2600" dirty="0">
                <a:solidFill>
                  <a:srgbClr val="0070C0"/>
                </a:solidFill>
                <a:sym typeface="+mn-ea"/>
              </a:rPr>
              <a:t>the current stack</a:t>
            </a:r>
            <a:r>
              <a:rPr kumimoji="1" lang="en-GB" altLang="zh-CN" sz="2600" dirty="0">
                <a:sym typeface="+mn-ea"/>
              </a:rPr>
              <a:t>, but </a:t>
            </a:r>
            <a:r>
              <a:rPr kumimoji="1" lang="en-GB" altLang="zh-CN" sz="2600" dirty="0">
                <a:solidFill>
                  <a:srgbClr val="0070C0"/>
                </a:solidFill>
                <a:sym typeface="+mn-ea"/>
              </a:rPr>
              <a:t>waits until</a:t>
            </a:r>
            <a:r>
              <a:rPr kumimoji="1" lang="en-GB" altLang="zh-CN" sz="2600" dirty="0">
                <a:sym typeface="+mn-ea"/>
              </a:rPr>
              <a:t> the same reductions are performed (permanently) on </a:t>
            </a:r>
            <a:r>
              <a:rPr kumimoji="1" lang="en-GB" altLang="zh-CN" sz="2600" dirty="0">
                <a:solidFill>
                  <a:srgbClr val="0070C0"/>
                </a:solidFill>
                <a:sym typeface="+mn-ea"/>
              </a:rPr>
              <a:t>the old stack</a:t>
            </a:r>
            <a:r>
              <a:rPr kumimoji="1" lang="en-GB" altLang="zh-CN" sz="2600" dirty="0">
                <a:sym typeface="+mn-ea"/>
              </a:rPr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Recovery:</a:t>
            </a:r>
            <a:r>
              <a:rPr kumimoji="1" lang="zh-CN" altLang="en-US" dirty="0"/>
              <a:t> </a:t>
            </a:r>
            <a:r>
              <a:rPr kumimoji="1" lang="en-US" altLang="zh-CN" dirty="0"/>
              <a:t>Global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Repair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15" y="1246505"/>
            <a:ext cx="8449945" cy="482346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800" b="1" dirty="0"/>
              <a:t>Semantic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values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for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insertions</a:t>
            </a:r>
            <a:endParaRPr kumimoji="1" lang="en-US" altLang="zh-CN" sz="2800" b="1" dirty="0"/>
          </a:p>
          <a:p>
            <a:r>
              <a:rPr kumimoji="1" lang="en-GB" altLang="zh-CN" dirty="0"/>
              <a:t>When tokens such as numbers or identiﬁers must be inserted, </a:t>
            </a:r>
            <a:r>
              <a:rPr kumimoji="1" lang="en-GB" altLang="zh-CN" dirty="0">
                <a:solidFill>
                  <a:srgbClr val="0070C0"/>
                </a:solidFill>
              </a:rPr>
              <a:t>where can </a:t>
            </a:r>
            <a:r>
              <a:rPr kumimoji="1" lang="en-US" altLang="zh-CN" dirty="0">
                <a:solidFill>
                  <a:srgbClr val="0070C0"/>
                </a:solidFill>
              </a:rPr>
              <a:t>their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semantic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GB" altLang="zh-CN" dirty="0">
                <a:solidFill>
                  <a:srgbClr val="0070C0"/>
                </a:solidFill>
              </a:rPr>
              <a:t>value</a:t>
            </a:r>
            <a:r>
              <a:rPr kumimoji="1" lang="en-US" altLang="zh-CN" dirty="0">
                <a:solidFill>
                  <a:srgbClr val="0070C0"/>
                </a:solidFill>
              </a:rPr>
              <a:t>s</a:t>
            </a:r>
            <a:r>
              <a:rPr kumimoji="1" lang="en-GB" altLang="zh-CN" dirty="0">
                <a:solidFill>
                  <a:srgbClr val="0070C0"/>
                </a:solidFill>
              </a:rPr>
              <a:t> come from</a:t>
            </a:r>
            <a:r>
              <a:rPr kumimoji="1" lang="en-GB" altLang="zh-CN" dirty="0"/>
              <a:t>?</a:t>
            </a:r>
            <a:endParaRPr kumimoji="1" lang="en-GB" altLang="zh-CN" dirty="0"/>
          </a:p>
          <a:p>
            <a:r>
              <a:rPr kumimoji="1" lang="en-US" altLang="zh-CN" dirty="0"/>
              <a:t>ML-</a:t>
            </a:r>
            <a:r>
              <a:rPr kumimoji="1" lang="en-US" altLang="zh-CN" dirty="0" err="1"/>
              <a:t>Yacc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%value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directive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279015" y="3193415"/>
            <a:ext cx="3695700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</a:t>
            </a:r>
            <a:r>
              <a:rPr lang="en-GB" altLang="zh-CN" sz="24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value</a:t>
            </a:r>
            <a:r>
              <a:rPr lang="en-GB" altLang="zh-CN" sz="2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4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en-GB" altLang="zh-CN" sz="2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(</a:t>
            </a:r>
            <a:r>
              <a:rPr lang="en-GB" altLang="zh-CN" sz="24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"bogus"</a:t>
            </a:r>
            <a:r>
              <a:rPr lang="en-GB" altLang="zh-CN" sz="2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 </a:t>
            </a:r>
            <a:endParaRPr lang="en-GB" altLang="zh-CN" sz="24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sz="2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</a:t>
            </a:r>
            <a:r>
              <a:rPr lang="en-GB" altLang="zh-CN" sz="24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value</a:t>
            </a:r>
            <a:r>
              <a:rPr lang="en-GB" altLang="zh-CN" sz="2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4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lang="en-GB" altLang="zh-CN" sz="2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(1) </a:t>
            </a:r>
            <a:endParaRPr lang="en-GB" altLang="zh-CN" sz="24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sz="2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</a:t>
            </a:r>
            <a:r>
              <a:rPr lang="en-GB" altLang="zh-CN" sz="24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value</a:t>
            </a:r>
            <a:r>
              <a:rPr lang="en-GB" altLang="zh-CN" sz="2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4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STRING</a:t>
            </a:r>
            <a:r>
              <a:rPr lang="en-GB" altLang="zh-CN" sz="2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(</a:t>
            </a:r>
            <a:r>
              <a:rPr lang="en-GB" altLang="zh-CN" sz="24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""</a:t>
            </a:r>
            <a:r>
              <a:rPr lang="en-GB" altLang="zh-CN" sz="2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</a:t>
            </a:r>
            <a:endParaRPr lang="en-GB" altLang="zh-CN" sz="24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Recovery:</a:t>
            </a:r>
            <a:r>
              <a:rPr kumimoji="1" lang="zh-CN" altLang="en-US" dirty="0"/>
              <a:t> </a:t>
            </a:r>
            <a:r>
              <a:rPr kumimoji="1" lang="en-US" altLang="zh-CN" dirty="0"/>
              <a:t>Global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15" y="1094105"/>
            <a:ext cx="8449945" cy="4785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sz="2800" b="1" dirty="0"/>
              <a:t>Programmer-specified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substitutions</a:t>
            </a:r>
            <a:endParaRPr kumimoji="1" lang="en-US" altLang="zh-CN" sz="2800" b="1" dirty="0"/>
          </a:p>
          <a:p>
            <a:r>
              <a:rPr kumimoji="1" lang="en-US" altLang="zh-CN" dirty="0"/>
              <a:t>Sometimes a particular single-token insertion or substitution is very commonly required and should be tried ﬁrst.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>
                <a:solidFill>
                  <a:srgbClr val="0070C0"/>
                </a:solidFill>
              </a:rPr>
              <a:t>Provide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hints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for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parser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r>
              <a:rPr kumimoji="1" lang="en-US" altLang="zh-CN" dirty="0"/>
              <a:t>ML-</a:t>
            </a:r>
            <a:r>
              <a:rPr kumimoji="1" lang="en-US" altLang="zh-CN" dirty="0" err="1"/>
              <a:t>Yacc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%change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directive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>
              <a:spcBef>
                <a:spcPts val="2200"/>
              </a:spcBef>
            </a:pPr>
            <a:r>
              <a:rPr kumimoji="1" lang="en-US" altLang="zh-CN" dirty="0">
                <a:solidFill>
                  <a:srgbClr val="0070C0"/>
                </a:solidFill>
              </a:rPr>
              <a:t>IN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INT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END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scope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closer</a:t>
            </a:r>
            <a:endParaRPr kumimoji="1" lang="en-US" altLang="zh-CN" dirty="0"/>
          </a:p>
          <a:p>
            <a:pPr lvl="1"/>
            <a:r>
              <a:rPr kumimoji="1" lang="en-US" altLang="zh-CN" b="1" dirty="0"/>
              <a:t>let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….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….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end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scope closer automatically closes the scope of </a:t>
            </a:r>
            <a:r>
              <a:rPr kumimoji="1" lang="en-US" altLang="zh-CN" b="1" dirty="0"/>
              <a:t>let</a:t>
            </a:r>
            <a:endParaRPr kumimoji="1" lang="en-US" altLang="zh-CN" b="1" dirty="0"/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93620" y="3214330"/>
            <a:ext cx="4585335" cy="110807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change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EQ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-&gt;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ASSIGN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  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ASSIGN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-&gt;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EQ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  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SEMICOLON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ELSE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-&gt;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ELSE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  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-&gt;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END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582930"/>
            <a:ext cx="2971800" cy="3124200"/>
          </a:xfrm>
          <a:ln w="38100">
            <a:solidFill>
              <a:srgbClr val="0000CC"/>
            </a:solidFill>
            <a:miter lim="800000"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CN" sz="2400" b="1">
                <a:ea typeface="宋体" panose="02010600030101010101" pitchFamily="2" charset="-122"/>
              </a:rPr>
              <a:t>S → exp</a:t>
            </a:r>
            <a:endParaRPr kumimoji="0" lang="en-US" altLang="zh-CN" sz="2400" b="1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CN" sz="2400" b="1">
                <a:ea typeface="宋体" panose="02010600030101010101" pitchFamily="2" charset="-122"/>
              </a:rPr>
              <a:t>exp → ID </a:t>
            </a:r>
            <a:endParaRPr kumimoji="0" lang="en-US" altLang="zh-CN" sz="2400" b="1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CN" sz="2400" b="1">
                <a:ea typeface="宋体" panose="02010600030101010101" pitchFamily="2" charset="-122"/>
              </a:rPr>
              <a:t>exp → exp + exp </a:t>
            </a:r>
            <a:endParaRPr kumimoji="0" lang="en-US" altLang="zh-CN" sz="2400" b="1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CN" sz="2400" b="1">
                <a:ea typeface="宋体" panose="02010600030101010101" pitchFamily="2" charset="-122"/>
              </a:rPr>
              <a:t>exp → ( exps )</a:t>
            </a:r>
            <a:endParaRPr kumimoji="0" lang="en-US" altLang="zh-CN" sz="2400" b="1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CN" sz="2400" b="1">
                <a:ea typeface="宋体" panose="02010600030101010101" pitchFamily="2" charset="-122"/>
              </a:rPr>
              <a:t>exps → exp </a:t>
            </a:r>
            <a:endParaRPr kumimoji="0" lang="en-US" altLang="zh-CN" sz="2400" b="1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CN" sz="2400" b="1">
                <a:ea typeface="宋体" panose="02010600030101010101" pitchFamily="2" charset="-122"/>
              </a:rPr>
              <a:t>exps → exps ; exp </a:t>
            </a:r>
            <a:endParaRPr kumimoji="0" lang="en-US" altLang="zh-CN" sz="2400" b="1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CN" sz="2400" b="1">
                <a:solidFill>
                  <a:srgbClr val="0000CC"/>
                </a:solidFill>
                <a:ea typeface="宋体" panose="02010600030101010101" pitchFamily="2" charset="-122"/>
              </a:rPr>
              <a:t>exp → ( error )</a:t>
            </a:r>
            <a:endParaRPr kumimoji="0" lang="en-US" altLang="zh-CN" sz="2400" b="1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CN" sz="2400" b="1">
                <a:solidFill>
                  <a:srgbClr val="0000CC"/>
                </a:solidFill>
                <a:ea typeface="宋体" panose="02010600030101010101" pitchFamily="2" charset="-122"/>
              </a:rPr>
              <a:t>exps → error ; exp</a:t>
            </a:r>
            <a:endParaRPr kumimoji="0" lang="zh-CN" altLang="en-US" sz="2400" b="1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27651" name="Rectangle 6"/>
          <p:cNvSpPr>
            <a:spLocks noChangeArrowheads="1"/>
          </p:cNvSpPr>
          <p:nvPr/>
        </p:nvSpPr>
        <p:spPr bwMode="auto">
          <a:xfrm>
            <a:off x="-6350" y="4718685"/>
            <a:ext cx="33655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>
                <a:solidFill>
                  <a:schemeClr val="tx2"/>
                </a:solidFill>
              </a:rPr>
              <a:t>input tokens: </a:t>
            </a:r>
            <a:r>
              <a:rPr lang="en-US" altLang="zh-CN" sz="2400" b="1"/>
              <a:t>(a++;b)$</a:t>
            </a:r>
            <a:endParaRPr lang="en-US" altLang="zh-CN" sz="2400" b="1">
              <a:solidFill>
                <a:schemeClr val="tx2"/>
              </a:solidFill>
            </a:endParaRPr>
          </a:p>
        </p:txBody>
      </p:sp>
      <p:graphicFrame>
        <p:nvGraphicFramePr>
          <p:cNvPr id="153862" name="Group 262"/>
          <p:cNvGraphicFramePr>
            <a:graphicFrameLocks noGrp="1"/>
          </p:cNvGraphicFramePr>
          <p:nvPr>
            <p:ph sz="quarter" idx="2"/>
          </p:nvPr>
        </p:nvGraphicFramePr>
        <p:xfrm>
          <a:off x="3359150" y="228600"/>
          <a:ext cx="5784850" cy="6400800"/>
        </p:xfrm>
        <a:graphic>
          <a:graphicData uri="http://schemas.openxmlformats.org/drawingml/2006/table">
            <a:tbl>
              <a:tblPr/>
              <a:tblGrid>
                <a:gridCol w="3005138"/>
                <a:gridCol w="1427162"/>
                <a:gridCol w="1352550"/>
              </a:tblGrid>
              <a:tr h="155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Stack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action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(a++;b)$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s4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4, (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a++;b)$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5,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++;b)$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, (e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++;b)$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3, (e+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+;b)$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error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4, (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+;b)$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s12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12,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error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;b)$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s10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10, (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error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;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b)$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5,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error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;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13,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error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;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)$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8,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(exps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)$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s9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(exps)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$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2,e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$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04800" y="304800"/>
            <a:ext cx="2209800" cy="1503363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S → .exp</a:t>
            </a:r>
            <a:endParaRPr lang="en-US" altLang="zh-CN" b="1" i="1"/>
          </a:p>
          <a:p>
            <a:r>
              <a:rPr lang="en-US" altLang="zh-CN" b="1" i="1"/>
              <a:t>exp → .ID</a:t>
            </a:r>
            <a:r>
              <a:rPr lang="en-US" altLang="zh-CN" b="1"/>
              <a:t> </a:t>
            </a:r>
            <a:endParaRPr lang="en-US" altLang="zh-CN" b="1"/>
          </a:p>
          <a:p>
            <a:r>
              <a:rPr lang="en-US" altLang="zh-CN" b="1" i="1"/>
              <a:t>exp →. exp + exp</a:t>
            </a:r>
            <a:r>
              <a:rPr lang="en-US" altLang="zh-CN" b="1"/>
              <a:t> </a:t>
            </a:r>
            <a:endParaRPr lang="en-US" altLang="zh-CN" b="1"/>
          </a:p>
          <a:p>
            <a:r>
              <a:rPr lang="en-US" altLang="zh-CN" b="1" i="1"/>
              <a:t>exp</a:t>
            </a:r>
            <a:r>
              <a:rPr lang="en-US" altLang="zh-CN" b="1"/>
              <a:t> →. ( </a:t>
            </a:r>
            <a:r>
              <a:rPr lang="en-US" altLang="zh-CN" b="1" i="1"/>
              <a:t>exps )</a:t>
            </a:r>
            <a:endParaRPr lang="en-US" altLang="zh-CN" b="1" i="1"/>
          </a:p>
          <a:p>
            <a:r>
              <a:rPr lang="en-US" altLang="zh-CN" b="1" i="1">
                <a:solidFill>
                  <a:srgbClr val="0000CC"/>
                </a:solidFill>
              </a:rPr>
              <a:t>exp</a:t>
            </a:r>
            <a:r>
              <a:rPr lang="en-US" altLang="zh-CN" b="1">
                <a:solidFill>
                  <a:srgbClr val="0000CC"/>
                </a:solidFill>
              </a:rPr>
              <a:t> → .( </a:t>
            </a:r>
            <a:r>
              <a:rPr lang="en-US" altLang="zh-CN" b="1" i="1">
                <a:solidFill>
                  <a:srgbClr val="0000CC"/>
                </a:solidFill>
              </a:rPr>
              <a:t>error</a:t>
            </a:r>
            <a:r>
              <a:rPr lang="en-US" altLang="zh-CN" b="1">
                <a:solidFill>
                  <a:srgbClr val="0000CC"/>
                </a:solidFill>
              </a:rPr>
              <a:t> )</a:t>
            </a:r>
            <a:endParaRPr lang="en-US" altLang="zh-CN" b="1" i="1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172200" y="533400"/>
            <a:ext cx="2209800" cy="1503363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exp →exp +. exp</a:t>
            </a:r>
            <a:endParaRPr lang="en-US" altLang="zh-CN" b="1" i="1"/>
          </a:p>
          <a:p>
            <a:r>
              <a:rPr lang="en-US" altLang="zh-CN" b="1" i="1"/>
              <a:t>exp → .ID</a:t>
            </a:r>
            <a:r>
              <a:rPr lang="en-US" altLang="zh-CN" b="1"/>
              <a:t> </a:t>
            </a:r>
            <a:endParaRPr lang="en-US" altLang="zh-CN" b="1"/>
          </a:p>
          <a:p>
            <a:r>
              <a:rPr lang="en-US" altLang="zh-CN" b="1" i="1"/>
              <a:t>exp →. exp + exp</a:t>
            </a:r>
            <a:r>
              <a:rPr lang="en-US" altLang="zh-CN" b="1"/>
              <a:t> </a:t>
            </a:r>
            <a:endParaRPr lang="en-US" altLang="zh-CN" b="1"/>
          </a:p>
          <a:p>
            <a:r>
              <a:rPr lang="en-US" altLang="zh-CN" b="1" i="1"/>
              <a:t>exp</a:t>
            </a:r>
            <a:r>
              <a:rPr lang="en-US" altLang="zh-CN" b="1"/>
              <a:t> →. ( </a:t>
            </a:r>
            <a:r>
              <a:rPr lang="en-US" altLang="zh-CN" b="1" i="1"/>
              <a:t>exps )</a:t>
            </a:r>
            <a:endParaRPr lang="en-US" altLang="zh-CN" b="1" i="1"/>
          </a:p>
          <a:p>
            <a:r>
              <a:rPr lang="en-US" altLang="zh-CN" b="1" i="1">
                <a:solidFill>
                  <a:srgbClr val="0000CC"/>
                </a:solidFill>
              </a:rPr>
              <a:t>exp</a:t>
            </a:r>
            <a:r>
              <a:rPr lang="en-US" altLang="zh-CN" b="1">
                <a:solidFill>
                  <a:srgbClr val="0000CC"/>
                </a:solidFill>
              </a:rPr>
              <a:t> → .( </a:t>
            </a:r>
            <a:r>
              <a:rPr lang="en-US" altLang="zh-CN" b="1" i="1">
                <a:solidFill>
                  <a:srgbClr val="0000CC"/>
                </a:solidFill>
              </a:rPr>
              <a:t>error</a:t>
            </a:r>
            <a:r>
              <a:rPr lang="en-US" altLang="zh-CN" b="1">
                <a:solidFill>
                  <a:srgbClr val="0000CC"/>
                </a:solidFill>
              </a:rPr>
              <a:t> )</a:t>
            </a:r>
            <a:endParaRPr lang="en-US" altLang="zh-CN" b="1">
              <a:solidFill>
                <a:srgbClr val="0000CC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28600" y="2209800"/>
            <a:ext cx="2292350" cy="2601913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exp</a:t>
            </a:r>
            <a:r>
              <a:rPr lang="en-US" altLang="zh-CN" b="1"/>
              <a:t> → ( .</a:t>
            </a:r>
            <a:r>
              <a:rPr lang="en-US" altLang="zh-CN" b="1" i="1"/>
              <a:t>exps</a:t>
            </a:r>
            <a:r>
              <a:rPr lang="en-US" altLang="zh-CN" b="1"/>
              <a:t> )</a:t>
            </a:r>
            <a:endParaRPr lang="en-US" altLang="zh-CN" b="1"/>
          </a:p>
          <a:p>
            <a:r>
              <a:rPr lang="en-US" altLang="zh-CN" b="1" i="1">
                <a:solidFill>
                  <a:srgbClr val="0000CC"/>
                </a:solidFill>
              </a:rPr>
              <a:t>exp</a:t>
            </a:r>
            <a:r>
              <a:rPr lang="en-US" altLang="zh-CN" b="1">
                <a:solidFill>
                  <a:srgbClr val="0000CC"/>
                </a:solidFill>
              </a:rPr>
              <a:t> → (. </a:t>
            </a:r>
            <a:r>
              <a:rPr lang="en-US" altLang="zh-CN" b="1" i="1">
                <a:solidFill>
                  <a:srgbClr val="0000CC"/>
                </a:solidFill>
              </a:rPr>
              <a:t>error</a:t>
            </a:r>
            <a:r>
              <a:rPr lang="en-US" altLang="zh-CN" b="1">
                <a:solidFill>
                  <a:srgbClr val="0000CC"/>
                </a:solidFill>
              </a:rPr>
              <a:t> )</a:t>
            </a:r>
            <a:endParaRPr lang="en-US" altLang="zh-CN" b="1">
              <a:solidFill>
                <a:srgbClr val="0000CC"/>
              </a:solidFill>
            </a:endParaRPr>
          </a:p>
          <a:p>
            <a:r>
              <a:rPr lang="en-US" altLang="zh-CN" b="1" i="1"/>
              <a:t>exps → .exp</a:t>
            </a:r>
            <a:r>
              <a:rPr lang="en-US" altLang="zh-CN" b="1"/>
              <a:t> </a:t>
            </a:r>
            <a:endParaRPr lang="en-US" altLang="zh-CN" b="1"/>
          </a:p>
          <a:p>
            <a:r>
              <a:rPr lang="en-US" altLang="zh-CN" b="1" i="1"/>
              <a:t>exps → .exps</a:t>
            </a:r>
            <a:r>
              <a:rPr lang="en-US" altLang="zh-CN" b="1"/>
              <a:t> ; </a:t>
            </a:r>
            <a:r>
              <a:rPr lang="en-US" altLang="zh-CN" b="1" i="1"/>
              <a:t>exp</a:t>
            </a:r>
            <a:endParaRPr lang="en-US" altLang="zh-CN" b="1" i="1"/>
          </a:p>
          <a:p>
            <a:r>
              <a:rPr lang="en-US" altLang="zh-CN" b="1" i="1">
                <a:solidFill>
                  <a:srgbClr val="0000CC"/>
                </a:solidFill>
              </a:rPr>
              <a:t>exps → .error</a:t>
            </a:r>
            <a:r>
              <a:rPr lang="en-US" altLang="zh-CN" b="1">
                <a:solidFill>
                  <a:srgbClr val="0000CC"/>
                </a:solidFill>
              </a:rPr>
              <a:t> ; </a:t>
            </a:r>
            <a:r>
              <a:rPr lang="en-US" altLang="zh-CN" b="1" i="1">
                <a:solidFill>
                  <a:srgbClr val="0000CC"/>
                </a:solidFill>
              </a:rPr>
              <a:t>exp</a:t>
            </a:r>
            <a:endParaRPr lang="en-US" altLang="zh-CN" b="1" i="1">
              <a:solidFill>
                <a:srgbClr val="0000CC"/>
              </a:solidFill>
            </a:endParaRPr>
          </a:p>
          <a:p>
            <a:r>
              <a:rPr lang="en-US" altLang="zh-CN" b="1" i="1"/>
              <a:t>exp → .ID</a:t>
            </a:r>
            <a:r>
              <a:rPr lang="en-US" altLang="zh-CN" b="1"/>
              <a:t> </a:t>
            </a:r>
            <a:endParaRPr lang="en-US" altLang="zh-CN" b="1"/>
          </a:p>
          <a:p>
            <a:r>
              <a:rPr lang="en-US" altLang="zh-CN" b="1" i="1"/>
              <a:t>exp →. exp + exp</a:t>
            </a:r>
            <a:r>
              <a:rPr lang="en-US" altLang="zh-CN" b="1"/>
              <a:t> </a:t>
            </a:r>
            <a:endParaRPr lang="en-US" altLang="zh-CN" b="1"/>
          </a:p>
          <a:p>
            <a:r>
              <a:rPr lang="en-US" altLang="zh-CN" b="1" i="1"/>
              <a:t>exp</a:t>
            </a:r>
            <a:r>
              <a:rPr lang="en-US" altLang="zh-CN" b="1"/>
              <a:t> →. ( </a:t>
            </a:r>
            <a:r>
              <a:rPr lang="en-US" altLang="zh-CN" b="1" i="1"/>
              <a:t>exps )</a:t>
            </a:r>
            <a:endParaRPr lang="en-US" altLang="zh-CN" b="1" i="1"/>
          </a:p>
          <a:p>
            <a:r>
              <a:rPr lang="en-US" altLang="zh-CN" b="1" i="1">
                <a:solidFill>
                  <a:srgbClr val="0000CC"/>
                </a:solidFill>
              </a:rPr>
              <a:t>exp</a:t>
            </a:r>
            <a:r>
              <a:rPr lang="en-US" altLang="zh-CN" b="1">
                <a:solidFill>
                  <a:srgbClr val="0000CC"/>
                </a:solidFill>
              </a:rPr>
              <a:t> → .( </a:t>
            </a:r>
            <a:r>
              <a:rPr lang="en-US" altLang="zh-CN" b="1" i="1">
                <a:solidFill>
                  <a:srgbClr val="0000CC"/>
                </a:solidFill>
              </a:rPr>
              <a:t>error</a:t>
            </a:r>
            <a:r>
              <a:rPr lang="en-US" altLang="zh-CN" b="1">
                <a:solidFill>
                  <a:srgbClr val="0000CC"/>
                </a:solidFill>
              </a:rPr>
              <a:t> )</a:t>
            </a:r>
            <a:endParaRPr lang="en-US" altLang="zh-CN" b="1" i="1">
              <a:solidFill>
                <a:srgbClr val="0000CC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352800" y="5181600"/>
            <a:ext cx="2355850" cy="1503363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>
                <a:solidFill>
                  <a:srgbClr val="0000CC"/>
                </a:solidFill>
              </a:rPr>
              <a:t>exps → error </a:t>
            </a:r>
            <a:r>
              <a:rPr lang="en-US" altLang="zh-CN" b="1">
                <a:solidFill>
                  <a:srgbClr val="0000CC"/>
                </a:solidFill>
              </a:rPr>
              <a:t>;  .</a:t>
            </a:r>
            <a:r>
              <a:rPr lang="en-US" altLang="zh-CN" b="1" i="1">
                <a:solidFill>
                  <a:srgbClr val="0000CC"/>
                </a:solidFill>
              </a:rPr>
              <a:t>exp</a:t>
            </a:r>
            <a:endParaRPr lang="en-US" altLang="zh-CN" b="1" i="1">
              <a:solidFill>
                <a:srgbClr val="0000CC"/>
              </a:solidFill>
            </a:endParaRPr>
          </a:p>
          <a:p>
            <a:r>
              <a:rPr lang="en-US" altLang="zh-CN" b="1" i="1"/>
              <a:t>exp → .ID</a:t>
            </a:r>
            <a:r>
              <a:rPr lang="en-US" altLang="zh-CN" b="1"/>
              <a:t> </a:t>
            </a:r>
            <a:endParaRPr lang="en-US" altLang="zh-CN" b="1"/>
          </a:p>
          <a:p>
            <a:r>
              <a:rPr lang="en-US" altLang="zh-CN" b="1" i="1"/>
              <a:t>exp →. exp + exp</a:t>
            </a:r>
            <a:r>
              <a:rPr lang="en-US" altLang="zh-CN" b="1"/>
              <a:t> </a:t>
            </a:r>
            <a:endParaRPr lang="en-US" altLang="zh-CN" b="1"/>
          </a:p>
          <a:p>
            <a:r>
              <a:rPr lang="en-US" altLang="zh-CN" b="1" i="1"/>
              <a:t>exp</a:t>
            </a:r>
            <a:r>
              <a:rPr lang="en-US" altLang="zh-CN" b="1"/>
              <a:t> →. ( </a:t>
            </a:r>
            <a:r>
              <a:rPr lang="en-US" altLang="zh-CN" b="1" i="1"/>
              <a:t>exps )</a:t>
            </a:r>
            <a:endParaRPr lang="en-US" altLang="zh-CN" b="1" i="1"/>
          </a:p>
          <a:p>
            <a:r>
              <a:rPr lang="en-US" altLang="zh-CN" b="1" i="1">
                <a:solidFill>
                  <a:srgbClr val="0000CC"/>
                </a:solidFill>
              </a:rPr>
              <a:t>exp</a:t>
            </a:r>
            <a:r>
              <a:rPr lang="en-US" altLang="zh-CN" b="1">
                <a:solidFill>
                  <a:srgbClr val="0000CC"/>
                </a:solidFill>
              </a:rPr>
              <a:t> → .( </a:t>
            </a:r>
            <a:r>
              <a:rPr lang="en-US" altLang="zh-CN" b="1" i="1">
                <a:solidFill>
                  <a:srgbClr val="0000CC"/>
                </a:solidFill>
              </a:rPr>
              <a:t>error</a:t>
            </a:r>
            <a:r>
              <a:rPr lang="en-US" altLang="zh-CN" b="1">
                <a:solidFill>
                  <a:srgbClr val="0000CC"/>
                </a:solidFill>
              </a:rPr>
              <a:t> )</a:t>
            </a:r>
            <a:endParaRPr lang="en-US" altLang="zh-CN" b="1">
              <a:solidFill>
                <a:srgbClr val="0000CC"/>
              </a:solidFill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172200" y="4267200"/>
            <a:ext cx="2343150" cy="1503363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exps → exps</a:t>
            </a:r>
            <a:r>
              <a:rPr lang="en-US" altLang="zh-CN" b="1"/>
              <a:t> ;  .</a:t>
            </a:r>
            <a:r>
              <a:rPr lang="en-US" altLang="zh-CN" b="1" i="1"/>
              <a:t>exp</a:t>
            </a:r>
            <a:endParaRPr lang="en-US" altLang="zh-CN" b="1" i="1"/>
          </a:p>
          <a:p>
            <a:r>
              <a:rPr lang="en-US" altLang="zh-CN" b="1" i="1"/>
              <a:t>exp → .ID</a:t>
            </a:r>
            <a:r>
              <a:rPr lang="en-US" altLang="zh-CN" b="1"/>
              <a:t> </a:t>
            </a:r>
            <a:endParaRPr lang="en-US" altLang="zh-CN" b="1"/>
          </a:p>
          <a:p>
            <a:r>
              <a:rPr lang="en-US" altLang="zh-CN" b="1" i="1"/>
              <a:t>exp →. exp + exp</a:t>
            </a:r>
            <a:r>
              <a:rPr lang="en-US" altLang="zh-CN" b="1"/>
              <a:t> </a:t>
            </a:r>
            <a:endParaRPr lang="en-US" altLang="zh-CN" b="1"/>
          </a:p>
          <a:p>
            <a:r>
              <a:rPr lang="en-US" altLang="zh-CN" b="1" i="1"/>
              <a:t>exp</a:t>
            </a:r>
            <a:r>
              <a:rPr lang="en-US" altLang="zh-CN" b="1"/>
              <a:t> →. ( </a:t>
            </a:r>
            <a:r>
              <a:rPr lang="en-US" altLang="zh-CN" b="1" i="1"/>
              <a:t>exps )</a:t>
            </a:r>
            <a:endParaRPr lang="en-US" altLang="zh-CN" b="1" i="1"/>
          </a:p>
          <a:p>
            <a:r>
              <a:rPr lang="en-US" altLang="zh-CN" b="1" i="1">
                <a:solidFill>
                  <a:srgbClr val="0000CC"/>
                </a:solidFill>
              </a:rPr>
              <a:t>exp</a:t>
            </a:r>
            <a:r>
              <a:rPr lang="en-US" altLang="zh-CN" b="1">
                <a:solidFill>
                  <a:srgbClr val="0000CC"/>
                </a:solidFill>
              </a:rPr>
              <a:t> → .( </a:t>
            </a:r>
            <a:r>
              <a:rPr lang="en-US" altLang="zh-CN" b="1" i="1">
                <a:solidFill>
                  <a:srgbClr val="0000CC"/>
                </a:solidFill>
              </a:rPr>
              <a:t>error</a:t>
            </a:r>
            <a:r>
              <a:rPr lang="en-US" altLang="zh-CN" b="1">
                <a:solidFill>
                  <a:srgbClr val="0000CC"/>
                </a:solidFill>
              </a:rPr>
              <a:t> )</a:t>
            </a:r>
            <a:endParaRPr lang="en-US" altLang="zh-CN" b="1" i="1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505200" y="762000"/>
            <a:ext cx="2019300" cy="67945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S → exp.</a:t>
            </a:r>
            <a:endParaRPr lang="en-US" altLang="zh-CN" b="1" i="1"/>
          </a:p>
          <a:p>
            <a:r>
              <a:rPr lang="en-US" altLang="zh-CN" b="1" i="1"/>
              <a:t>exp →exp .+ exp</a:t>
            </a:r>
            <a:endParaRPr lang="zh-CN" altLang="en-US" b="1" i="1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4495800" y="2209800"/>
            <a:ext cx="1263650" cy="404813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exp → ID.</a:t>
            </a:r>
            <a:endParaRPr lang="zh-CN" altLang="en-US" b="1" i="1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2514600" y="990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2895600" y="60960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exp</a:t>
            </a:r>
            <a:endParaRPr lang="zh-CN" altLang="en-US" b="1" i="1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5486400" y="106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5715000" y="6096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+</a:t>
            </a:r>
            <a:endParaRPr lang="zh-CN" altLang="en-US" b="1" i="1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>
            <a:off x="5562600" y="1676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5410200" y="17526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ID</a:t>
            </a:r>
            <a:endParaRPr lang="zh-CN" altLang="en-US" b="1" i="1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2514600" y="1600200"/>
            <a:ext cx="1981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12192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914400" y="18288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(</a:t>
            </a:r>
            <a:endParaRPr lang="zh-CN" altLang="en-US" b="1"/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3429000" y="4038600"/>
            <a:ext cx="2279650" cy="67945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exp</a:t>
            </a:r>
            <a:r>
              <a:rPr lang="en-US" altLang="zh-CN" b="1"/>
              <a:t> → ( </a:t>
            </a:r>
            <a:r>
              <a:rPr lang="en-US" altLang="zh-CN" b="1" i="1"/>
              <a:t>exps.</a:t>
            </a:r>
            <a:r>
              <a:rPr lang="en-US" altLang="zh-CN" b="1"/>
              <a:t> )</a:t>
            </a:r>
            <a:endParaRPr lang="en-US" altLang="zh-CN" b="1"/>
          </a:p>
          <a:p>
            <a:r>
              <a:rPr lang="en-US" altLang="zh-CN" b="1" i="1"/>
              <a:t>exps → exps.</a:t>
            </a:r>
            <a:r>
              <a:rPr lang="en-US" altLang="zh-CN" b="1"/>
              <a:t> ; </a:t>
            </a:r>
            <a:r>
              <a:rPr lang="en-US" altLang="zh-CN" b="1" i="1"/>
              <a:t>exp</a:t>
            </a:r>
            <a:endParaRPr lang="en-US" altLang="zh-CN" b="1" i="1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2514600" y="37338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3352800" y="35814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exps</a:t>
            </a:r>
            <a:endParaRPr lang="zh-CN" altLang="en-US" b="1" i="1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5715000" y="4648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5791200" y="42672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;</a:t>
            </a:r>
            <a:endParaRPr lang="zh-CN" altLang="en-US" b="1"/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>
            <a:off x="1371600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1524000" y="4876800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>
                <a:solidFill>
                  <a:srgbClr val="0000CC"/>
                </a:solidFill>
              </a:rPr>
              <a:t>error</a:t>
            </a:r>
            <a:endParaRPr lang="zh-CN" altLang="en-US" b="1" i="1">
              <a:solidFill>
                <a:srgbClr val="0000CC"/>
              </a:solidFill>
            </a:endParaRP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228600" y="5257800"/>
            <a:ext cx="2292350" cy="67945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>
                <a:solidFill>
                  <a:srgbClr val="0000CC"/>
                </a:solidFill>
              </a:rPr>
              <a:t>exp</a:t>
            </a:r>
            <a:r>
              <a:rPr lang="en-US" altLang="zh-CN" b="1">
                <a:solidFill>
                  <a:srgbClr val="0000CC"/>
                </a:solidFill>
              </a:rPr>
              <a:t> → (</a:t>
            </a:r>
            <a:r>
              <a:rPr lang="en-US" altLang="zh-CN" b="1" i="1">
                <a:solidFill>
                  <a:srgbClr val="0000CC"/>
                </a:solidFill>
              </a:rPr>
              <a:t>error.</a:t>
            </a:r>
            <a:r>
              <a:rPr lang="en-US" altLang="zh-CN" b="1">
                <a:solidFill>
                  <a:srgbClr val="0000CC"/>
                </a:solidFill>
              </a:rPr>
              <a:t> )</a:t>
            </a:r>
            <a:endParaRPr lang="en-US" altLang="zh-CN" b="1">
              <a:solidFill>
                <a:srgbClr val="0000CC"/>
              </a:solidFill>
            </a:endParaRPr>
          </a:p>
          <a:p>
            <a:r>
              <a:rPr lang="en-US" altLang="zh-CN" b="1" i="1">
                <a:solidFill>
                  <a:srgbClr val="0000CC"/>
                </a:solidFill>
              </a:rPr>
              <a:t>exps → error</a:t>
            </a:r>
            <a:r>
              <a:rPr lang="en-US" altLang="zh-CN" b="1">
                <a:solidFill>
                  <a:srgbClr val="0000CC"/>
                </a:solidFill>
              </a:rPr>
              <a:t> .; </a:t>
            </a:r>
            <a:r>
              <a:rPr lang="en-US" altLang="zh-CN" b="1" i="1">
                <a:solidFill>
                  <a:srgbClr val="0000CC"/>
                </a:solidFill>
              </a:rPr>
              <a:t>exp</a:t>
            </a:r>
            <a:endParaRPr lang="en-US" altLang="zh-CN" b="1" i="1">
              <a:solidFill>
                <a:srgbClr val="0000CC"/>
              </a:solidFill>
            </a:endParaRPr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>
            <a:off x="2362200" y="59436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2819400" y="60198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CC"/>
                </a:solidFill>
              </a:rPr>
              <a:t>;</a:t>
            </a:r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6324600" y="2590800"/>
            <a:ext cx="2286000" cy="67945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exp →exp + exp.</a:t>
            </a:r>
            <a:endParaRPr lang="en-US" altLang="zh-CN" b="1" i="1"/>
          </a:p>
          <a:p>
            <a:r>
              <a:rPr lang="en-US" altLang="zh-CN" b="1" i="1"/>
              <a:t>exp →exp .+ exp</a:t>
            </a:r>
            <a:endParaRPr lang="en-US" altLang="zh-CN" b="1" i="1"/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7239000" y="2057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6553200" y="213360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exp</a:t>
            </a:r>
            <a:endParaRPr lang="zh-CN" altLang="en-US" b="1" i="1"/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 flipV="1">
            <a:off x="8077200" y="2057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8077200" y="22098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+</a:t>
            </a:r>
            <a:endParaRPr lang="zh-CN" altLang="en-US" b="1" i="1"/>
          </a:p>
        </p:txBody>
      </p:sp>
      <p:cxnSp>
        <p:nvCxnSpPr>
          <p:cNvPr id="35" name="AutoShape 38"/>
          <p:cNvCxnSpPr>
            <a:cxnSpLocks noChangeShapeType="1"/>
          </p:cNvCxnSpPr>
          <p:nvPr/>
        </p:nvCxnSpPr>
        <p:spPr bwMode="auto">
          <a:xfrm rot="10800000" flipV="1">
            <a:off x="2514600" y="1447800"/>
            <a:ext cx="3638550" cy="18383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038600" y="15240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(</a:t>
            </a:r>
            <a:endParaRPr lang="zh-CN" altLang="en-US" b="1"/>
          </a:p>
        </p:txBody>
      </p:sp>
      <p:sp>
        <p:nvSpPr>
          <p:cNvPr id="37" name="Rectangle 40"/>
          <p:cNvSpPr>
            <a:spLocks noChangeArrowheads="1"/>
          </p:cNvSpPr>
          <p:nvPr/>
        </p:nvSpPr>
        <p:spPr bwMode="auto">
          <a:xfrm>
            <a:off x="6553200" y="3581400"/>
            <a:ext cx="1835150" cy="404813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exp</a:t>
            </a:r>
            <a:r>
              <a:rPr lang="en-US" altLang="zh-CN" b="1"/>
              <a:t> → ( </a:t>
            </a:r>
            <a:r>
              <a:rPr lang="en-US" altLang="zh-CN" b="1" i="1"/>
              <a:t>exps</a:t>
            </a:r>
            <a:r>
              <a:rPr lang="en-US" altLang="zh-CN" b="1"/>
              <a:t> ).</a:t>
            </a:r>
            <a:endParaRPr lang="en-US" altLang="zh-CN" b="1"/>
          </a:p>
        </p:txBody>
      </p:sp>
      <p:sp>
        <p:nvSpPr>
          <p:cNvPr id="38" name="Line 41"/>
          <p:cNvSpPr>
            <a:spLocks noChangeShapeType="1"/>
          </p:cNvSpPr>
          <p:nvPr/>
        </p:nvSpPr>
        <p:spPr bwMode="auto">
          <a:xfrm flipV="1">
            <a:off x="4953000" y="3810000"/>
            <a:ext cx="1600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42"/>
          <p:cNvSpPr>
            <a:spLocks noChangeArrowheads="1"/>
          </p:cNvSpPr>
          <p:nvPr/>
        </p:nvSpPr>
        <p:spPr bwMode="auto">
          <a:xfrm>
            <a:off x="5715000" y="35814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)</a:t>
            </a:r>
            <a:endParaRPr lang="zh-CN" altLang="en-US" b="1"/>
          </a:p>
        </p:txBody>
      </p:sp>
      <p:sp>
        <p:nvSpPr>
          <p:cNvPr id="40" name="Rectangle 43"/>
          <p:cNvSpPr>
            <a:spLocks noChangeArrowheads="1"/>
          </p:cNvSpPr>
          <p:nvPr/>
        </p:nvSpPr>
        <p:spPr bwMode="auto">
          <a:xfrm>
            <a:off x="4114800" y="2895600"/>
            <a:ext cx="2019300" cy="67945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exps → exp.</a:t>
            </a:r>
            <a:endParaRPr lang="en-US" altLang="zh-CN" b="1" i="1"/>
          </a:p>
          <a:p>
            <a:r>
              <a:rPr lang="en-US" altLang="zh-CN" b="1" i="1"/>
              <a:t>exp →exp. + exp</a:t>
            </a:r>
            <a:endParaRPr lang="zh-CN" altLang="en-US" b="1" i="1"/>
          </a:p>
        </p:txBody>
      </p:sp>
      <p:sp>
        <p:nvSpPr>
          <p:cNvPr id="41" name="Line 44"/>
          <p:cNvSpPr>
            <a:spLocks noChangeShapeType="1"/>
          </p:cNvSpPr>
          <p:nvPr/>
        </p:nvSpPr>
        <p:spPr bwMode="auto">
          <a:xfrm>
            <a:off x="2514600" y="3124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429000" y="274320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exp</a:t>
            </a:r>
            <a:endParaRPr lang="zh-CN" altLang="en-US" b="1" i="1"/>
          </a:p>
        </p:txBody>
      </p:sp>
      <p:sp>
        <p:nvSpPr>
          <p:cNvPr id="43" name="Rectangle 46"/>
          <p:cNvSpPr>
            <a:spLocks noChangeArrowheads="1"/>
          </p:cNvSpPr>
          <p:nvPr/>
        </p:nvSpPr>
        <p:spPr bwMode="auto">
          <a:xfrm>
            <a:off x="2819400" y="14478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ID</a:t>
            </a:r>
            <a:endParaRPr lang="zh-CN" altLang="en-US" b="1" i="1"/>
          </a:p>
        </p:txBody>
      </p:sp>
      <p:sp>
        <p:nvSpPr>
          <p:cNvPr id="44" name="Rectangle 47"/>
          <p:cNvSpPr>
            <a:spLocks noChangeArrowheads="1"/>
          </p:cNvSpPr>
          <p:nvPr/>
        </p:nvSpPr>
        <p:spPr bwMode="auto">
          <a:xfrm>
            <a:off x="228600" y="6296025"/>
            <a:ext cx="1847850" cy="404813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>
                <a:solidFill>
                  <a:srgbClr val="0000CC"/>
                </a:solidFill>
              </a:rPr>
              <a:t>exp</a:t>
            </a:r>
            <a:r>
              <a:rPr lang="en-US" altLang="zh-CN" b="1">
                <a:solidFill>
                  <a:srgbClr val="0000CC"/>
                </a:solidFill>
              </a:rPr>
              <a:t> → (</a:t>
            </a:r>
            <a:r>
              <a:rPr lang="en-US" altLang="zh-CN" b="1" i="1">
                <a:solidFill>
                  <a:srgbClr val="0000CC"/>
                </a:solidFill>
              </a:rPr>
              <a:t>error</a:t>
            </a:r>
            <a:r>
              <a:rPr lang="en-US" altLang="zh-CN" b="1">
                <a:solidFill>
                  <a:srgbClr val="0000CC"/>
                </a:solidFill>
              </a:rPr>
              <a:t> ) </a:t>
            </a:r>
            <a:r>
              <a:rPr lang="en-US" altLang="zh-CN" b="1" i="1">
                <a:solidFill>
                  <a:srgbClr val="0000CC"/>
                </a:solidFill>
              </a:rPr>
              <a:t>.</a:t>
            </a:r>
            <a:endParaRPr lang="en-US" altLang="zh-CN" b="1" i="1">
              <a:solidFill>
                <a:srgbClr val="0000CC"/>
              </a:solidFill>
            </a:endParaRPr>
          </a:p>
        </p:txBody>
      </p:sp>
      <p:sp>
        <p:nvSpPr>
          <p:cNvPr id="45" name="Line 48"/>
          <p:cNvSpPr>
            <a:spLocks noChangeShapeType="1"/>
          </p:cNvSpPr>
          <p:nvPr/>
        </p:nvSpPr>
        <p:spPr bwMode="auto">
          <a:xfrm>
            <a:off x="1447800" y="594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Rectangle 49"/>
          <p:cNvSpPr>
            <a:spLocks noChangeArrowheads="1"/>
          </p:cNvSpPr>
          <p:nvPr/>
        </p:nvSpPr>
        <p:spPr bwMode="auto">
          <a:xfrm>
            <a:off x="1066800" y="58674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CC"/>
                </a:solidFill>
              </a:rPr>
              <a:t>)</a:t>
            </a:r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47" name="Rectangle 50"/>
          <p:cNvSpPr>
            <a:spLocks noChangeArrowheads="1"/>
          </p:cNvSpPr>
          <p:nvPr/>
        </p:nvSpPr>
        <p:spPr bwMode="auto">
          <a:xfrm>
            <a:off x="6324600" y="6178550"/>
            <a:ext cx="2355850" cy="67945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>
                <a:solidFill>
                  <a:srgbClr val="0000CC"/>
                </a:solidFill>
              </a:rPr>
              <a:t>exps → error </a:t>
            </a:r>
            <a:r>
              <a:rPr lang="en-US" altLang="zh-CN" b="1">
                <a:solidFill>
                  <a:srgbClr val="0000CC"/>
                </a:solidFill>
              </a:rPr>
              <a:t>;  </a:t>
            </a:r>
            <a:r>
              <a:rPr lang="en-US" altLang="zh-CN" b="1" i="1">
                <a:solidFill>
                  <a:srgbClr val="0000CC"/>
                </a:solidFill>
              </a:rPr>
              <a:t>exp.</a:t>
            </a:r>
            <a:endParaRPr lang="en-US" altLang="zh-CN" b="1" i="1">
              <a:solidFill>
                <a:srgbClr val="0000CC"/>
              </a:solidFill>
            </a:endParaRPr>
          </a:p>
          <a:p>
            <a:r>
              <a:rPr lang="en-US" altLang="zh-CN" b="1" i="1"/>
              <a:t>exp →exp .+ exp</a:t>
            </a:r>
            <a:endParaRPr lang="en-US" altLang="zh-CN" b="1" i="1"/>
          </a:p>
        </p:txBody>
      </p:sp>
      <p:sp>
        <p:nvSpPr>
          <p:cNvPr id="48" name="Line 51"/>
          <p:cNvSpPr>
            <a:spLocks noChangeShapeType="1"/>
          </p:cNvSpPr>
          <p:nvPr/>
        </p:nvSpPr>
        <p:spPr bwMode="auto">
          <a:xfrm>
            <a:off x="57150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Rectangle 52"/>
          <p:cNvSpPr>
            <a:spLocks noChangeArrowheads="1"/>
          </p:cNvSpPr>
          <p:nvPr/>
        </p:nvSpPr>
        <p:spPr bwMode="auto">
          <a:xfrm>
            <a:off x="5715000" y="594360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>
                <a:solidFill>
                  <a:srgbClr val="0000CC"/>
                </a:solidFill>
              </a:rPr>
              <a:t>exp</a:t>
            </a:r>
            <a:endParaRPr lang="zh-CN" altLang="en-US" b="1" i="1">
              <a:solidFill>
                <a:srgbClr val="0000CC"/>
              </a:solidFill>
            </a:endParaRPr>
          </a:p>
        </p:txBody>
      </p:sp>
      <p:cxnSp>
        <p:nvCxnSpPr>
          <p:cNvPr id="50" name="AutoShape 53"/>
          <p:cNvCxnSpPr>
            <a:cxnSpLocks noChangeShapeType="1"/>
          </p:cNvCxnSpPr>
          <p:nvPr/>
        </p:nvCxnSpPr>
        <p:spPr bwMode="auto">
          <a:xfrm flipH="1" flipV="1">
            <a:off x="8458200" y="1295400"/>
            <a:ext cx="298450" cy="5232400"/>
          </a:xfrm>
          <a:prstGeom prst="curvedConnector3">
            <a:avLst>
              <a:gd name="adj1" fmla="val -101065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Rectangle 54"/>
          <p:cNvSpPr>
            <a:spLocks noChangeArrowheads="1"/>
          </p:cNvSpPr>
          <p:nvPr/>
        </p:nvSpPr>
        <p:spPr bwMode="auto">
          <a:xfrm>
            <a:off x="8610600" y="35814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+</a:t>
            </a:r>
            <a:endParaRPr lang="zh-CN" altLang="en-US" b="1" i="1"/>
          </a:p>
        </p:txBody>
      </p:sp>
      <p:sp>
        <p:nvSpPr>
          <p:cNvPr id="52" name="Rectangle 55"/>
          <p:cNvSpPr>
            <a:spLocks noChangeArrowheads="1"/>
          </p:cNvSpPr>
          <p:nvPr/>
        </p:nvSpPr>
        <p:spPr bwMode="auto">
          <a:xfrm>
            <a:off x="228600" y="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1</a:t>
            </a:r>
            <a:endParaRPr lang="zh-CN" altLang="en-US" b="1" i="1"/>
          </a:p>
        </p:txBody>
      </p:sp>
      <p:sp>
        <p:nvSpPr>
          <p:cNvPr id="53" name="Rectangle 56"/>
          <p:cNvSpPr>
            <a:spLocks noChangeArrowheads="1"/>
          </p:cNvSpPr>
          <p:nvPr/>
        </p:nvSpPr>
        <p:spPr bwMode="auto">
          <a:xfrm>
            <a:off x="3581400" y="381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2</a:t>
            </a:r>
            <a:endParaRPr lang="zh-CN" altLang="en-US" b="1" i="1"/>
          </a:p>
        </p:txBody>
      </p:sp>
      <p:sp>
        <p:nvSpPr>
          <p:cNvPr id="54" name="Rectangle 58"/>
          <p:cNvSpPr>
            <a:spLocks noChangeArrowheads="1"/>
          </p:cNvSpPr>
          <p:nvPr/>
        </p:nvSpPr>
        <p:spPr bwMode="auto">
          <a:xfrm>
            <a:off x="6248400" y="152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3</a:t>
            </a:r>
            <a:endParaRPr lang="zh-CN" altLang="en-US" b="1" i="1"/>
          </a:p>
        </p:txBody>
      </p:sp>
      <p:sp>
        <p:nvSpPr>
          <p:cNvPr id="55" name="Rectangle 59"/>
          <p:cNvSpPr>
            <a:spLocks noChangeArrowheads="1"/>
          </p:cNvSpPr>
          <p:nvPr/>
        </p:nvSpPr>
        <p:spPr bwMode="auto">
          <a:xfrm>
            <a:off x="0" y="1905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4</a:t>
            </a:r>
            <a:endParaRPr lang="zh-CN" altLang="en-US" b="1" i="1"/>
          </a:p>
        </p:txBody>
      </p:sp>
      <p:sp>
        <p:nvSpPr>
          <p:cNvPr id="56" name="Rectangle 60"/>
          <p:cNvSpPr>
            <a:spLocks noChangeArrowheads="1"/>
          </p:cNvSpPr>
          <p:nvPr/>
        </p:nvSpPr>
        <p:spPr bwMode="auto">
          <a:xfrm>
            <a:off x="4343400" y="1828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5</a:t>
            </a:r>
            <a:endParaRPr lang="zh-CN" altLang="en-US" b="1" i="1"/>
          </a:p>
        </p:txBody>
      </p:sp>
      <p:sp>
        <p:nvSpPr>
          <p:cNvPr id="57" name="Rectangle 61"/>
          <p:cNvSpPr>
            <a:spLocks noChangeArrowheads="1"/>
          </p:cNvSpPr>
          <p:nvPr/>
        </p:nvSpPr>
        <p:spPr bwMode="auto">
          <a:xfrm>
            <a:off x="3886200" y="2590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6</a:t>
            </a:r>
            <a:endParaRPr lang="zh-CN" altLang="en-US" b="1" i="1"/>
          </a:p>
        </p:txBody>
      </p:sp>
      <p:sp>
        <p:nvSpPr>
          <p:cNvPr id="58" name="Rectangle 62"/>
          <p:cNvSpPr>
            <a:spLocks noChangeArrowheads="1"/>
          </p:cNvSpPr>
          <p:nvPr/>
        </p:nvSpPr>
        <p:spPr bwMode="auto">
          <a:xfrm>
            <a:off x="6172200" y="2209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7</a:t>
            </a:r>
            <a:endParaRPr lang="zh-CN" altLang="en-US" b="1" i="1"/>
          </a:p>
        </p:txBody>
      </p:sp>
      <p:sp>
        <p:nvSpPr>
          <p:cNvPr id="59" name="Rectangle 63"/>
          <p:cNvSpPr>
            <a:spLocks noChangeArrowheads="1"/>
          </p:cNvSpPr>
          <p:nvPr/>
        </p:nvSpPr>
        <p:spPr bwMode="auto">
          <a:xfrm>
            <a:off x="6324600" y="3429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9</a:t>
            </a:r>
            <a:endParaRPr lang="zh-CN" altLang="en-US" b="1" i="1"/>
          </a:p>
        </p:txBody>
      </p:sp>
      <p:sp>
        <p:nvSpPr>
          <p:cNvPr id="60" name="Rectangle 64"/>
          <p:cNvSpPr>
            <a:spLocks noChangeArrowheads="1"/>
          </p:cNvSpPr>
          <p:nvPr/>
        </p:nvSpPr>
        <p:spPr bwMode="auto">
          <a:xfrm>
            <a:off x="4038600" y="3733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8</a:t>
            </a:r>
            <a:endParaRPr lang="zh-CN" altLang="en-US" b="1" i="1"/>
          </a:p>
        </p:txBody>
      </p:sp>
      <p:sp>
        <p:nvSpPr>
          <p:cNvPr id="61" name="Rectangle 65"/>
          <p:cNvSpPr>
            <a:spLocks noChangeArrowheads="1"/>
          </p:cNvSpPr>
          <p:nvPr/>
        </p:nvSpPr>
        <p:spPr bwMode="auto">
          <a:xfrm>
            <a:off x="6019800" y="3962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11</a:t>
            </a:r>
            <a:endParaRPr lang="zh-CN" altLang="en-US" b="1" i="1"/>
          </a:p>
        </p:txBody>
      </p:sp>
      <p:sp>
        <p:nvSpPr>
          <p:cNvPr id="62" name="Rectangle 66"/>
          <p:cNvSpPr>
            <a:spLocks noChangeArrowheads="1"/>
          </p:cNvSpPr>
          <p:nvPr/>
        </p:nvSpPr>
        <p:spPr bwMode="auto">
          <a:xfrm>
            <a:off x="3352800" y="4876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10</a:t>
            </a:r>
            <a:endParaRPr lang="zh-CN" altLang="en-US" b="1" i="1"/>
          </a:p>
        </p:txBody>
      </p:sp>
      <p:sp>
        <p:nvSpPr>
          <p:cNvPr id="63" name="Rectangle 67"/>
          <p:cNvSpPr>
            <a:spLocks noChangeArrowheads="1"/>
          </p:cNvSpPr>
          <p:nvPr/>
        </p:nvSpPr>
        <p:spPr bwMode="auto">
          <a:xfrm>
            <a:off x="6172200" y="5867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13</a:t>
            </a:r>
            <a:endParaRPr lang="zh-CN" altLang="en-US" b="1" i="1"/>
          </a:p>
        </p:txBody>
      </p:sp>
      <p:sp>
        <p:nvSpPr>
          <p:cNvPr id="153856" name="Rectangle 68"/>
          <p:cNvSpPr>
            <a:spLocks noChangeArrowheads="1"/>
          </p:cNvSpPr>
          <p:nvPr/>
        </p:nvSpPr>
        <p:spPr bwMode="auto">
          <a:xfrm>
            <a:off x="0" y="4953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12</a:t>
            </a:r>
            <a:endParaRPr lang="zh-CN" altLang="en-US" b="1" i="1"/>
          </a:p>
        </p:txBody>
      </p:sp>
      <p:sp>
        <p:nvSpPr>
          <p:cNvPr id="153857" name="Line 69"/>
          <p:cNvSpPr>
            <a:spLocks noChangeShapeType="1"/>
          </p:cNvSpPr>
          <p:nvPr/>
        </p:nvSpPr>
        <p:spPr bwMode="auto">
          <a:xfrm flipV="1">
            <a:off x="2514600" y="2514600"/>
            <a:ext cx="1981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58" name="Rectangle 70"/>
          <p:cNvSpPr>
            <a:spLocks noChangeArrowheads="1"/>
          </p:cNvSpPr>
          <p:nvPr/>
        </p:nvSpPr>
        <p:spPr bwMode="auto">
          <a:xfrm>
            <a:off x="2743200" y="26670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ID</a:t>
            </a:r>
            <a:endParaRPr lang="zh-CN" altLang="en-US" b="1" i="1"/>
          </a:p>
        </p:txBody>
      </p:sp>
      <p:cxnSp>
        <p:nvCxnSpPr>
          <p:cNvPr id="153859" name="AutoShape 71"/>
          <p:cNvCxnSpPr>
            <a:cxnSpLocks noChangeShapeType="1"/>
            <a:stCxn id="6" idx="3"/>
            <a:endCxn id="6" idx="0"/>
          </p:cNvCxnSpPr>
          <p:nvPr/>
        </p:nvCxnSpPr>
        <p:spPr bwMode="auto">
          <a:xfrm flipH="1" flipV="1">
            <a:off x="1374775" y="2190750"/>
            <a:ext cx="1165225" cy="1320800"/>
          </a:xfrm>
          <a:prstGeom prst="curvedConnector4">
            <a:avLst>
              <a:gd name="adj1" fmla="val -92375"/>
              <a:gd name="adj2" fmla="val 115866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60" name="Rectangle 72"/>
          <p:cNvSpPr>
            <a:spLocks noChangeArrowheads="1"/>
          </p:cNvSpPr>
          <p:nvPr/>
        </p:nvSpPr>
        <p:spPr bwMode="auto">
          <a:xfrm>
            <a:off x="2438400" y="19050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(</a:t>
            </a:r>
            <a:endParaRPr lang="zh-CN" altLang="en-US" b="1"/>
          </a:p>
        </p:txBody>
      </p:sp>
      <p:sp>
        <p:nvSpPr>
          <p:cNvPr id="153861" name="Line 73"/>
          <p:cNvSpPr>
            <a:spLocks noChangeShapeType="1"/>
          </p:cNvSpPr>
          <p:nvPr/>
        </p:nvSpPr>
        <p:spPr bwMode="auto">
          <a:xfrm flipV="1">
            <a:off x="5791200" y="2057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63" name="Rectangle 74"/>
          <p:cNvSpPr>
            <a:spLocks noChangeArrowheads="1"/>
          </p:cNvSpPr>
          <p:nvPr/>
        </p:nvSpPr>
        <p:spPr bwMode="auto">
          <a:xfrm>
            <a:off x="5867400" y="22860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+</a:t>
            </a:r>
            <a:endParaRPr lang="zh-CN" altLang="en-US" b="1" i="1"/>
          </a:p>
        </p:txBody>
      </p:sp>
      <p:sp>
        <p:nvSpPr>
          <p:cNvPr id="153864" name="Rectangle 75"/>
          <p:cNvSpPr>
            <a:spLocks noChangeArrowheads="1"/>
          </p:cNvSpPr>
          <p:nvPr/>
        </p:nvSpPr>
        <p:spPr bwMode="auto">
          <a:xfrm>
            <a:off x="0" y="6019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14</a:t>
            </a:r>
            <a:endParaRPr lang="zh-CN" altLang="en-US" b="1" i="1"/>
          </a:p>
        </p:txBody>
      </p:sp>
      <p:sp>
        <p:nvSpPr>
          <p:cNvPr id="153865" name="Line 76"/>
          <p:cNvSpPr>
            <a:spLocks noChangeShapeType="1"/>
          </p:cNvSpPr>
          <p:nvPr/>
        </p:nvSpPr>
        <p:spPr bwMode="auto">
          <a:xfrm flipH="1" flipV="1">
            <a:off x="2514600" y="4343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66" name="Rectangle 77"/>
          <p:cNvSpPr>
            <a:spLocks noChangeArrowheads="1"/>
          </p:cNvSpPr>
          <p:nvPr/>
        </p:nvSpPr>
        <p:spPr bwMode="auto">
          <a:xfrm>
            <a:off x="2743200" y="46482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(</a:t>
            </a:r>
            <a:endParaRPr lang="zh-CN" altLang="en-US" b="1"/>
          </a:p>
        </p:txBody>
      </p:sp>
      <p:cxnSp>
        <p:nvCxnSpPr>
          <p:cNvPr id="153867" name="AutoShape 78"/>
          <p:cNvCxnSpPr>
            <a:cxnSpLocks noChangeShapeType="1"/>
            <a:stCxn id="7" idx="1"/>
            <a:endCxn id="10" idx="0"/>
          </p:cNvCxnSpPr>
          <p:nvPr/>
        </p:nvCxnSpPr>
        <p:spPr bwMode="auto">
          <a:xfrm rot="10800000" flipH="1">
            <a:off x="3333750" y="2190750"/>
            <a:ext cx="1793875" cy="3743325"/>
          </a:xfrm>
          <a:prstGeom prst="curvedConnector4">
            <a:avLst>
              <a:gd name="adj1" fmla="val -11681"/>
              <a:gd name="adj2" fmla="val 105597"/>
            </a:avLst>
          </a:prstGeom>
          <a:noFill/>
          <a:ln w="28575">
            <a:solidFill>
              <a:srgbClr val="0000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68" name="Rectangle 79"/>
          <p:cNvSpPr>
            <a:spLocks noChangeArrowheads="1"/>
          </p:cNvSpPr>
          <p:nvPr/>
        </p:nvSpPr>
        <p:spPr bwMode="auto">
          <a:xfrm>
            <a:off x="4648200" y="18288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ID</a:t>
            </a:r>
            <a:endParaRPr lang="zh-CN" altLang="en-US" b="1" i="1"/>
          </a:p>
        </p:txBody>
      </p:sp>
      <p:cxnSp>
        <p:nvCxnSpPr>
          <p:cNvPr id="153869" name="AutoShape 80"/>
          <p:cNvCxnSpPr>
            <a:cxnSpLocks noChangeShapeType="1"/>
            <a:stCxn id="61" idx="2"/>
            <a:endCxn id="10" idx="0"/>
          </p:cNvCxnSpPr>
          <p:nvPr/>
        </p:nvCxnSpPr>
        <p:spPr bwMode="auto">
          <a:xfrm rot="16200000" flipV="1">
            <a:off x="4614068" y="2704307"/>
            <a:ext cx="2138363" cy="1111250"/>
          </a:xfrm>
          <a:prstGeom prst="curvedConnector5">
            <a:avLst>
              <a:gd name="adj1" fmla="val -10616"/>
              <a:gd name="adj2" fmla="val -1431"/>
              <a:gd name="adj3" fmla="val 109801"/>
            </a:avLst>
          </a:prstGeom>
          <a:noFill/>
          <a:ln w="28575">
            <a:solidFill>
              <a:srgbClr val="0000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Summary: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Build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Parser?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Specifying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Context-Free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Grammars</a:t>
            </a:r>
            <a:r>
              <a:rPr kumimoji="1" lang="zh-CN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kumimoji="1" lang="en-US" altLang="zh-CN" dirty="0">
                <a:sym typeface="Wingdings" panose="05000000000000000000" pitchFamily="2" charset="2"/>
              </a:rPr>
              <a:t>(CFG)</a:t>
            </a:r>
            <a:endParaRPr kumimoji="1" lang="en-US" altLang="zh-CN" dirty="0">
              <a:sym typeface="Wingdings" panose="05000000000000000000" pitchFamily="2" charset="2"/>
            </a:endParaRPr>
          </a:p>
          <a:p>
            <a:endParaRPr kumimoji="1" lang="en-US" altLang="zh-CN" dirty="0">
              <a:sym typeface="Wingdings" panose="05000000000000000000" pitchFamily="2" charset="2"/>
            </a:endParaRPr>
          </a:p>
          <a:p>
            <a:r>
              <a:rPr kumimoji="1" lang="en-US" altLang="zh-CN" dirty="0"/>
              <a:t>Build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CFG: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Top-Down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Parsing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2"/>
            <a:r>
              <a:rPr kumimoji="1" lang="en-US" altLang="zh-CN" dirty="0">
                <a:solidFill>
                  <a:srgbClr val="0070C0"/>
                </a:solidFill>
              </a:rPr>
              <a:t>Predictive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Parsing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(LL(k)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Parsing)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Bottom-Up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Parsing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2"/>
            <a:r>
              <a:rPr kumimoji="1" lang="en-US" altLang="zh-CN" dirty="0">
                <a:solidFill>
                  <a:srgbClr val="0070C0"/>
                </a:solidFill>
              </a:rPr>
              <a:t>LR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Parsing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parsing: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Automatic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parser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generation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Error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Recovery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endParaRPr kumimoji="1" lang="en-US" altLang="zh-CN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135" y="1219200"/>
            <a:ext cx="8239125" cy="4785995"/>
          </a:xfrm>
        </p:spPr>
        <p:txBody>
          <a:bodyPr>
            <a:normAutofit/>
          </a:bodyPr>
          <a:lstStyle/>
          <a:p>
            <a:r>
              <a:rPr kumimoji="1" lang="en-US" altLang="zh-CN" dirty="0" err="1">
                <a:solidFill>
                  <a:srgbClr val="0070C0"/>
                </a:solidFill>
              </a:rPr>
              <a:t>Yacc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Yet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compiler-</a:t>
            </a:r>
            <a:r>
              <a:rPr kumimoji="1" lang="en-US" altLang="zh-CN" dirty="0" err="1"/>
              <a:t>compler</a:t>
            </a:r>
            <a:endParaRPr kumimoji="1" lang="en-US" altLang="zh-CN" dirty="0"/>
          </a:p>
          <a:p>
            <a:r>
              <a:rPr kumimoji="1" lang="en-US" altLang="zh-CN" b="1" dirty="0"/>
              <a:t>Input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GB" altLang="zh-CN" dirty="0"/>
              <a:t>a specification file (usually with a suffix</a:t>
            </a:r>
            <a:r>
              <a:rPr kumimoji="1" lang="zh-CN" altLang="en-US" dirty="0"/>
              <a:t> </a:t>
            </a:r>
            <a:r>
              <a:rPr kumimoji="1" lang="en-US" altLang="zh-CN" dirty="0"/>
              <a:t>.y</a:t>
            </a:r>
            <a:r>
              <a:rPr kumimoji="1" lang="en-GB" altLang="zh-CN" dirty="0"/>
              <a:t>) </a:t>
            </a:r>
            <a:endParaRPr kumimoji="1" lang="en-GB" altLang="zh-CN" dirty="0"/>
          </a:p>
          <a:p>
            <a:r>
              <a:rPr kumimoji="1" lang="en-US" altLang="zh-CN" b="1" dirty="0"/>
              <a:t>Output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GB" altLang="zh-CN" dirty="0"/>
              <a:t>an output file consisting of C source code for the parser (usually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suffix</a:t>
            </a:r>
            <a:r>
              <a:rPr kumimoji="1" lang="zh-CN" altLang="en-US" dirty="0"/>
              <a:t> </a:t>
            </a:r>
            <a:r>
              <a:rPr kumimoji="1" lang="en-GB" altLang="zh-CN" dirty="0" err="1"/>
              <a:t>tab.c</a:t>
            </a:r>
            <a:r>
              <a:rPr kumimoji="1" lang="en-GB" altLang="zh-CN" dirty="0"/>
              <a:t>)</a:t>
            </a:r>
            <a:endParaRPr kumimoji="1" lang="en-GB" altLang="zh-CN" dirty="0"/>
          </a:p>
          <a:p>
            <a:r>
              <a:rPr kumimoji="1" lang="en-GB" altLang="zh-CN" dirty="0"/>
              <a:t>A </a:t>
            </a:r>
            <a:r>
              <a:rPr kumimoji="1" lang="en-GB" altLang="zh-CN" dirty="0" err="1"/>
              <a:t>Yacc</a:t>
            </a:r>
            <a:r>
              <a:rPr kumimoji="1" lang="en-GB" altLang="zh-CN" dirty="0"/>
              <a:t> specification file has the basic format </a:t>
            </a:r>
            <a:endParaRPr kumimoji="1" lang="en-GB" altLang="zh-CN" dirty="0"/>
          </a:p>
          <a:p>
            <a:pPr marL="1132205" lvl="1" indent="-455930" algn="just" eaLnBrk="1" hangingPunct="1">
              <a:lnSpc>
                <a:spcPct val="90000"/>
              </a:lnSpc>
              <a:buFontTx/>
              <a:buNone/>
            </a:pPr>
            <a:r>
              <a:rPr kumimoji="0"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{definitions}</a:t>
            </a:r>
            <a:endParaRPr kumimoji="0" lang="en-US" altLang="zh-CN" sz="24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1132205" lvl="1" indent="-455930" algn="just" eaLnBrk="1" hangingPunct="1">
              <a:lnSpc>
                <a:spcPct val="90000"/>
              </a:lnSpc>
              <a:buFontTx/>
              <a:buNone/>
            </a:pPr>
            <a:r>
              <a:rPr kumimoji="0"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%%</a:t>
            </a:r>
            <a:endParaRPr kumimoji="0" lang="en-US" altLang="zh-CN" sz="24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1132205" lvl="1" indent="-455930" algn="just" eaLnBrk="1" hangingPunct="1">
              <a:lnSpc>
                <a:spcPct val="90000"/>
              </a:lnSpc>
              <a:buFontTx/>
              <a:buNone/>
            </a:pPr>
            <a:r>
              <a:rPr kumimoji="0"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{rules}</a:t>
            </a:r>
            <a:endParaRPr kumimoji="0" lang="en-US" altLang="zh-CN" sz="24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1132205" lvl="1" indent="-455930" algn="just" eaLnBrk="1" hangingPunct="1">
              <a:lnSpc>
                <a:spcPct val="90000"/>
              </a:lnSpc>
              <a:buFontTx/>
              <a:buNone/>
            </a:pPr>
            <a:r>
              <a:rPr kumimoji="0"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%%</a:t>
            </a:r>
            <a:endParaRPr kumimoji="0" lang="en-US" altLang="zh-CN" sz="24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1132205" lvl="1" indent="-455930" eaLnBrk="1" hangingPunct="1">
              <a:lnSpc>
                <a:spcPct val="90000"/>
              </a:lnSpc>
              <a:buFontTx/>
              <a:buNone/>
            </a:pPr>
            <a:r>
              <a:rPr kumimoji="0"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{auxiliary routines}</a:t>
            </a:r>
            <a:r>
              <a:rPr kumimoji="0"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endParaRPr kumimoji="0" lang="zh-CN" altLang="en-US" sz="24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kumimoji="1" lang="en-GB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10690" y="2288540"/>
            <a:ext cx="6700520" cy="2406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 → exp </a:t>
            </a:r>
            <a:r>
              <a:rPr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addop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term | term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addop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+ | -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term → term </a:t>
            </a:r>
            <a:r>
              <a:rPr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mulop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factor | factor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mulop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*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factor → ( exp ) |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number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321" y="886178"/>
            <a:ext cx="4653280" cy="5754008"/>
          </a:xfrm>
          <a:ln w="19050"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%{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GB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ctype.h</a:t>
            </a:r>
            <a:r>
              <a:rPr lang="en-GB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yylex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yyerror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%}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%token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NUMBER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altLang="zh-CN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%%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command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exp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GB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$1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);};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exp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exp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'+'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term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$$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$1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$3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| </a:t>
            </a:r>
            <a:r>
              <a:rPr lang="en-GB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exp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'-'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term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$$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$1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$3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| </a:t>
            </a:r>
            <a:r>
              <a:rPr lang="en-GB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term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$$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$1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term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term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'*'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factor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$$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$1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$3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| </a:t>
            </a:r>
            <a:r>
              <a:rPr lang="en-GB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factor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$$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$1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factor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$$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$1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| </a:t>
            </a:r>
            <a:r>
              <a:rPr lang="en-GB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‘(’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exp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‘)'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$$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$2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14241" y="884764"/>
            <a:ext cx="4409438" cy="5755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%%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int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main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() {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return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yyparse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();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}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int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yylex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(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void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){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int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c;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// eliminate blanks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while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( (c=</a:t>
            </a:r>
            <a:r>
              <a:rPr kumimoji="0" lang="en-GB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getchar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()) ==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' '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);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if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(</a:t>
            </a:r>
            <a:r>
              <a:rPr kumimoji="0" lang="en-GB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isdigit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(c)) {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  </a:t>
            </a:r>
            <a:r>
              <a:rPr kumimoji="0" lang="en-GB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ungetc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(c, stdin);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  </a:t>
            </a:r>
            <a:r>
              <a:rPr kumimoji="0" lang="en-GB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scanf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(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"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%d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"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, &amp;</a:t>
            </a:r>
            <a:r>
              <a:rPr kumimoji="0" lang="en-GB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yylval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);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 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return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(NUMBER);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}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if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(c ==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'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\n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‘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)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 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return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0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// stop the parse 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return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c;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}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int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yyerror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(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char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*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s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){ 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</a:t>
            </a:r>
            <a:r>
              <a:rPr kumimoji="0" lang="en-GB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fprintf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(stderr,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"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%s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\</a:t>
            </a:r>
            <a:r>
              <a:rPr kumimoji="0" lang="en-GB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n</a:t>
            </a:r>
            <a:r>
              <a:rPr kumimoji="0" lang="en-GB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"</a:t>
            </a:r>
            <a:r>
              <a:rPr kumimoji="0" lang="en-GB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,s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) ; 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return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0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}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Auxiliary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Routines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09" y="971357"/>
            <a:ext cx="4572000" cy="5755423"/>
          </a:xfrm>
        </p:spPr>
        <p:txBody>
          <a:bodyPr>
            <a:normAutofit/>
          </a:bodyPr>
          <a:lstStyle/>
          <a:p>
            <a:r>
              <a:rPr kumimoji="1" lang="en-GB" altLang="zh-CN" sz="2400" dirty="0" err="1">
                <a:solidFill>
                  <a:srgbClr val="0070C0"/>
                </a:solidFill>
              </a:rPr>
              <a:t>yyparse</a:t>
            </a:r>
            <a:r>
              <a:rPr kumimoji="1" lang="en-GB" altLang="zh-CN" sz="2400" dirty="0"/>
              <a:t> is declared to return an integer value, which is </a:t>
            </a:r>
            <a:r>
              <a:rPr kumimoji="1" lang="en-GB" altLang="zh-CN" sz="2400" dirty="0">
                <a:solidFill>
                  <a:srgbClr val="0070C0"/>
                </a:solidFill>
              </a:rPr>
              <a:t>0</a:t>
            </a:r>
            <a:r>
              <a:rPr kumimoji="1" lang="en-GB" altLang="zh-CN" sz="2400" dirty="0"/>
              <a:t> if the parse succeeds, and 1 if it does not. </a:t>
            </a:r>
            <a:endParaRPr kumimoji="1" lang="en-GB" altLang="zh-CN" sz="2400" dirty="0"/>
          </a:p>
          <a:p>
            <a:r>
              <a:rPr kumimoji="1" lang="en-GB" altLang="zh-CN" sz="2400" dirty="0"/>
              <a:t>The </a:t>
            </a:r>
            <a:r>
              <a:rPr kumimoji="1" lang="en-GB" altLang="zh-CN" sz="2400" dirty="0" err="1">
                <a:solidFill>
                  <a:srgbClr val="0070C0"/>
                </a:solidFill>
              </a:rPr>
              <a:t>yyparse</a:t>
            </a:r>
            <a:r>
              <a:rPr kumimoji="1" lang="en-GB" altLang="zh-CN" sz="2400" dirty="0"/>
              <a:t> procedure calls a </a:t>
            </a:r>
            <a:r>
              <a:rPr kumimoji="1" lang="en-GB" altLang="zh-CN" sz="2400" dirty="0" err="1"/>
              <a:t>lexer</a:t>
            </a:r>
            <a:r>
              <a:rPr kumimoji="1" lang="en-GB" altLang="zh-CN" sz="2400" dirty="0"/>
              <a:t> procedure</a:t>
            </a:r>
            <a:r>
              <a:rPr kumimoji="1" lang="zh-CN" altLang="en-US" sz="2400" dirty="0"/>
              <a:t> </a:t>
            </a:r>
            <a:r>
              <a:rPr kumimoji="1" lang="en-GB" altLang="zh-CN" sz="2400" dirty="0"/>
              <a:t>(</a:t>
            </a:r>
            <a:r>
              <a:rPr kumimoji="1" lang="en-GB" altLang="zh-CN" sz="2400" dirty="0" err="1">
                <a:solidFill>
                  <a:srgbClr val="0070C0"/>
                </a:solidFill>
              </a:rPr>
              <a:t>yylex</a:t>
            </a:r>
            <a:r>
              <a:rPr kumimoji="1" lang="en-GB" altLang="zh-CN" sz="2400" dirty="0"/>
              <a:t>)   </a:t>
            </a:r>
            <a:endParaRPr kumimoji="1" lang="en-GB" altLang="zh-CN" sz="2400" dirty="0"/>
          </a:p>
          <a:p>
            <a:r>
              <a:rPr kumimoji="1" lang="en-GB" altLang="zh-CN" sz="2400" dirty="0" err="1"/>
              <a:t>Yacc</a:t>
            </a:r>
            <a:r>
              <a:rPr kumimoji="1" lang="en-GB" altLang="zh-CN" sz="2400" dirty="0"/>
              <a:t> expects the </a:t>
            </a:r>
            <a:r>
              <a:rPr kumimoji="1" lang="en-GB" altLang="zh-CN" sz="2400" dirty="0">
                <a:solidFill>
                  <a:srgbClr val="0070C0"/>
                </a:solidFill>
              </a:rPr>
              <a:t>end of input </a:t>
            </a:r>
            <a:r>
              <a:rPr kumimoji="1" lang="en-GB" altLang="zh-CN" sz="2400" dirty="0"/>
              <a:t>to be signaled by a return of the null value </a:t>
            </a:r>
            <a:r>
              <a:rPr kumimoji="1" lang="en-GB" altLang="zh-CN" sz="2400" dirty="0">
                <a:solidFill>
                  <a:srgbClr val="0070C0"/>
                </a:solidFill>
              </a:rPr>
              <a:t>0</a:t>
            </a:r>
            <a:r>
              <a:rPr kumimoji="1" lang="en-GB" altLang="zh-CN" sz="2400" dirty="0"/>
              <a:t> by </a:t>
            </a:r>
            <a:r>
              <a:rPr kumimoji="1" lang="en-GB" altLang="zh-CN" sz="2400" dirty="0" err="1">
                <a:solidFill>
                  <a:srgbClr val="0070C0"/>
                </a:solidFill>
              </a:rPr>
              <a:t>yylex</a:t>
            </a:r>
            <a:r>
              <a:rPr kumimoji="1" lang="en-GB" altLang="zh-CN" sz="2400" dirty="0"/>
              <a:t>.</a:t>
            </a:r>
            <a:endParaRPr kumimoji="1" lang="en-GB" altLang="zh-CN" sz="2400" dirty="0"/>
          </a:p>
          <a:p>
            <a:r>
              <a:rPr kumimoji="1" lang="en-US" altLang="zh-CN" sz="2400" dirty="0" err="1">
                <a:solidFill>
                  <a:srgbClr val="0070C0"/>
                </a:solidFill>
              </a:rPr>
              <a:t>yylex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returns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token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type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0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>
                <a:solidFill>
                  <a:srgbClr val="0070C0"/>
                </a:solidFill>
              </a:rPr>
              <a:t>yylval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/>
              <a:t>stores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semantic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value</a:t>
            </a:r>
            <a:r>
              <a:rPr kumimoji="1" lang="en-US" altLang="zh-CN" sz="2400" dirty="0"/>
              <a:t>.</a:t>
            </a:r>
            <a:endParaRPr kumimoji="1" lang="en-GB" altLang="zh-CN" sz="2400" dirty="0"/>
          </a:p>
          <a:p>
            <a:r>
              <a:rPr kumimoji="1" lang="en-GB" altLang="zh-CN" sz="2400" dirty="0" err="1">
                <a:solidFill>
                  <a:srgbClr val="0070C0"/>
                </a:solidFill>
              </a:rPr>
              <a:t>yyerror</a:t>
            </a:r>
            <a:r>
              <a:rPr kumimoji="1" lang="en-GB" altLang="zh-CN" sz="2400" dirty="0"/>
              <a:t> prints an error message when an error is encountered during the parse.</a:t>
            </a:r>
            <a:endParaRPr kumimoji="1" lang="en-GB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4714241" y="884764"/>
            <a:ext cx="4409438" cy="5755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%%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int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main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() {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return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yyparse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();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}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int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yylex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(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void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){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int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c;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// eliminate blanks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while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( (c=</a:t>
            </a:r>
            <a:r>
              <a:rPr kumimoji="0" lang="en-GB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getchar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()) ==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' '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);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if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(</a:t>
            </a:r>
            <a:r>
              <a:rPr kumimoji="0" lang="en-GB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isdigit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(c)) {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  </a:t>
            </a:r>
            <a:r>
              <a:rPr kumimoji="0" lang="en-GB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ungetc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(c, stdin);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  </a:t>
            </a:r>
            <a:r>
              <a:rPr kumimoji="0" lang="en-GB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scanf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(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"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%d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"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, &amp;</a:t>
            </a:r>
            <a:r>
              <a:rPr kumimoji="0" lang="en-GB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yylval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);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 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return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(NUMBER);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}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if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(c ==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'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\n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‘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)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 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return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0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// stop the parse 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return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c;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}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int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yyerror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(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char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*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s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){ 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</a:t>
            </a:r>
            <a:r>
              <a:rPr kumimoji="0" lang="en-GB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fprintf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(stderr,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"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%s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\</a:t>
            </a:r>
            <a:r>
              <a:rPr kumimoji="0" lang="en-GB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n</a:t>
            </a:r>
            <a:r>
              <a:rPr kumimoji="0" lang="en-GB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"</a:t>
            </a:r>
            <a:r>
              <a:rPr kumimoji="0" lang="en-GB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,s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) ; 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return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0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}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r>
              <a:rPr kumimoji="1" lang="en-US" altLang="zh-CN" dirty="0"/>
              <a:t>: Definitions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673" y="952048"/>
            <a:ext cx="4274588" cy="5563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Two ways of recognizing tokens:</a:t>
            </a:r>
            <a:endParaRPr kumimoji="0" lang="en-US" altLang="zh-CN" sz="2400" b="1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An</a:t>
            </a:r>
            <a:r>
              <a:rPr kumimoji="0" lang="en-US" altLang="zh-CN" sz="2400" dirty="0">
                <a:ea typeface="宋体" panose="02010600030101010101" pitchFamily="2" charset="-122"/>
              </a:rPr>
              <a:t>y character inside single quotes in a grammar rule will be recognized as itself. </a:t>
            </a:r>
            <a:r>
              <a:rPr lang="en-US" altLang="zh-CN" sz="2400" dirty="0">
                <a:ea typeface="宋体" panose="02010600030101010101" pitchFamily="2" charset="-122"/>
              </a:rPr>
              <a:t>e.g.,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‘+’</a:t>
            </a:r>
            <a:endParaRPr lang="en-US" altLang="zh-CN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kumimoji="0" lang="en-US" altLang="zh-CN" sz="2400" dirty="0">
                <a:ea typeface="宋体" panose="02010600030101010101" pitchFamily="2" charset="-122"/>
              </a:rPr>
              <a:t>Symbolic tokens may be declared in a YACC  </a:t>
            </a:r>
            <a:r>
              <a:rPr kumimoji="0"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%token </a:t>
            </a:r>
            <a:r>
              <a:rPr kumimoji="0" lang="en-US" altLang="zh-CN" sz="2400" dirty="0">
                <a:ea typeface="宋体" panose="02010600030101010101" pitchFamily="2" charset="-122"/>
              </a:rPr>
              <a:t>declaration .</a:t>
            </a:r>
            <a:endParaRPr kumimoji="0"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kumimoji="0" lang="en-US" altLang="zh-CN" sz="2200" dirty="0">
                <a:solidFill>
                  <a:srgbClr val="0070C0"/>
                </a:solidFill>
                <a:ea typeface="宋体" panose="02010600030101010101" pitchFamily="2" charset="-122"/>
              </a:rPr>
              <a:t>%token NUMBER </a:t>
            </a:r>
            <a:endParaRPr kumimoji="0" lang="en-US" altLang="zh-CN" sz="22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lvl="1"/>
            <a:r>
              <a:rPr kumimoji="0" lang="en-US" altLang="zh-CN" sz="2200" dirty="0">
                <a:solidFill>
                  <a:srgbClr val="0070C0"/>
                </a:solidFill>
                <a:ea typeface="宋体" panose="02010600030101010101" pitchFamily="2" charset="-122"/>
              </a:rPr>
              <a:t>%start symbol </a:t>
            </a:r>
            <a:r>
              <a:rPr kumimoji="0" lang="en-US" altLang="zh-CN" sz="2200" dirty="0">
                <a:ea typeface="宋体" panose="02010600030101010101" pitchFamily="2" charset="-122"/>
              </a:rPr>
              <a:t>(define the start symbol .)</a:t>
            </a:r>
            <a:endParaRPr kumimoji="0" lang="en-US" altLang="zh-CN" sz="2200" dirty="0"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20321" y="886178"/>
            <a:ext cx="4653280" cy="575400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%{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#include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&lt;</a:t>
            </a:r>
            <a:r>
              <a:rPr kumimoji="0" lang="en-GB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stdio.h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&gt;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#include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&lt;</a:t>
            </a:r>
            <a:r>
              <a:rPr kumimoji="0" lang="en-GB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ctype.h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&gt;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int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yylex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(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void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);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int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yyerror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(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char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*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s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)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%}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%token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NUMBER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%%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command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: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exp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printf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(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"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%d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\n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"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,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$1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);};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exp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: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exp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'+'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term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$$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=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$1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+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$3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;}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|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exp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'-'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term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$$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=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$1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-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$3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;}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|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term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$$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=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$1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}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term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: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term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'*'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factor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$$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=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$1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*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$3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;}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 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|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factor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$$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=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$1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;}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factor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: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NUMBER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$$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=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$1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;}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    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|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‘(’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exp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‘)'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$$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 = 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$2</a:t>
            </a: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;}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charset="-122"/>
                <a:cs typeface="+mn-cs"/>
              </a:rPr>
              <a:t>;</a:t>
            </a:r>
            <a:endParaRPr kumimoji="0" lang="en-GB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SHAPEID" val=" 115"/>
</p:tagLst>
</file>

<file path=ppt/tags/tag2.xml><?xml version="1.0" encoding="utf-8"?>
<p:tagLst xmlns:p="http://schemas.openxmlformats.org/presentationml/2006/main">
  <p:tag name="SHAPEID" val=" 116"/>
</p:tagLst>
</file>

<file path=ppt/tags/tag3.xml><?xml version="1.0" encoding="utf-8"?>
<p:tagLst xmlns:p="http://schemas.openxmlformats.org/presentationml/2006/main">
  <p:tag name="SHAPEID" val=" 118"/>
</p:tagLst>
</file>

<file path=ppt/tags/tag4.xml><?xml version="1.0" encoding="utf-8"?>
<p:tagLst xmlns:p="http://schemas.openxmlformats.org/presentationml/2006/main">
  <p:tag name="SHAPEID" val=" 120"/>
</p:tagLst>
</file>

<file path=ppt/tags/tag5.xml><?xml version="1.0" encoding="utf-8"?>
<p:tagLst xmlns:p="http://schemas.openxmlformats.org/presentationml/2006/main">
  <p:tag name="SHAPEID" val=" 121"/>
</p:tagLst>
</file>

<file path=ppt/tags/tag6.xml><?xml version="1.0" encoding="utf-8"?>
<p:tagLst xmlns:p="http://schemas.openxmlformats.org/presentationml/2006/main">
  <p:tag name="COMMONDATA" val="eyJoZGlkIjoiZDU3NDkzZjZkYTQ0ZGI2MDM1OWJmMDZmYTJmNWEzZmUifQ=="/>
  <p:tag name="commondata" val="eyJoZGlkIjoiNjc2Y2I4ZTQ1YjAxMzBjM2UzZDZjMGJkY2U3OTQ2NjA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20519</Words>
  <Application>WPS 演示</Application>
  <PresentationFormat>全屏显示(4:3)</PresentationFormat>
  <Paragraphs>1511</Paragraphs>
  <Slides>48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48</vt:i4>
      </vt:variant>
    </vt:vector>
  </HeadingPairs>
  <TitlesOfParts>
    <vt:vector size="67" baseType="lpstr">
      <vt:lpstr>Arial</vt:lpstr>
      <vt:lpstr>宋体</vt:lpstr>
      <vt:lpstr>Wingdings</vt:lpstr>
      <vt:lpstr>Calibri</vt:lpstr>
      <vt:lpstr>微软雅黑</vt:lpstr>
      <vt:lpstr>Times New Roman</vt:lpstr>
      <vt:lpstr>Verdana</vt:lpstr>
      <vt:lpstr>Calibri</vt:lpstr>
      <vt:lpstr>黑体</vt:lpstr>
      <vt:lpstr>等线</vt:lpstr>
      <vt:lpstr>Times New Roman</vt:lpstr>
      <vt:lpstr>Menlo</vt:lpstr>
      <vt:lpstr>Segoe Print</vt:lpstr>
      <vt:lpstr>Arial Unicode MS</vt:lpstr>
      <vt:lpstr>Calibri Light</vt:lpstr>
      <vt:lpstr>等线 Light</vt:lpstr>
      <vt:lpstr>Office 主题​​</vt:lpstr>
      <vt:lpstr>默认设计模板</vt:lpstr>
      <vt:lpstr>Office Theme</vt:lpstr>
      <vt:lpstr>PowerPoint 演示文稿</vt:lpstr>
      <vt:lpstr>课程内容</vt:lpstr>
      <vt:lpstr>Outline: How to Build a Parser?</vt:lpstr>
      <vt:lpstr>Parser Implementation</vt:lpstr>
      <vt:lpstr>Yacc</vt:lpstr>
      <vt:lpstr>Yacc: An Example</vt:lpstr>
      <vt:lpstr>Yacc: An Example</vt:lpstr>
      <vt:lpstr>Yacc: Auxiliary Routines</vt:lpstr>
      <vt:lpstr>Yacc: Definitions</vt:lpstr>
      <vt:lpstr>Yacc: Rules</vt:lpstr>
      <vt:lpstr>Yacc: Rules</vt:lpstr>
      <vt:lpstr>Yacc: Rules</vt:lpstr>
      <vt:lpstr>Yacc: Rules</vt:lpstr>
      <vt:lpstr>Yacc: YYSTYPE</vt:lpstr>
      <vt:lpstr>Yacc: %union &amp; %type</vt:lpstr>
      <vt:lpstr>Yacc: Embedded Actions</vt:lpstr>
      <vt:lpstr>Yacc: Embedded Actions</vt:lpstr>
      <vt:lpstr>Yacc: Conflicts</vt:lpstr>
      <vt:lpstr>Yacc: Precedence Directives</vt:lpstr>
      <vt:lpstr>Yacc: Precedence Directives</vt:lpstr>
      <vt:lpstr>Yacc: Precedence Directives</vt:lpstr>
      <vt:lpstr>Yacc: Precedence Directives</vt:lpstr>
      <vt:lpstr>Yacc: Precedence Directives</vt:lpstr>
      <vt:lpstr>Yacc: Precedence Directives</vt:lpstr>
      <vt:lpstr>Yacc: Syntax v.s. Semantics</vt:lpstr>
      <vt:lpstr>Yacc: Syntax v.s. Semantics</vt:lpstr>
      <vt:lpstr>Error Recovery</vt:lpstr>
      <vt:lpstr>Error Recovery: Local Error Recovery</vt:lpstr>
      <vt:lpstr>Error Recovery: Local Error Recovery</vt:lpstr>
      <vt:lpstr>Error Recovery: Local Error Recovery</vt:lpstr>
      <vt:lpstr>Error Recovery: Local Error Recovery</vt:lpstr>
      <vt:lpstr>Error Recovery: Local Error Recovery</vt:lpstr>
      <vt:lpstr>Error Recovery: Local Error Recovery</vt:lpstr>
      <vt:lpstr>Error Recovery: Local Error Recovery</vt:lpstr>
      <vt:lpstr>Error Recovery: Local Error Recovery</vt:lpstr>
      <vt:lpstr>Error Recovery: Local Error Recovery</vt:lpstr>
      <vt:lpstr>Error Recovery: Local Error Recovery</vt:lpstr>
      <vt:lpstr>Error Recovery: Local Error Recovery</vt:lpstr>
      <vt:lpstr>Error Recovery: Global Error Repair</vt:lpstr>
      <vt:lpstr>Error Recovery: Burke-Fisher Error Repair</vt:lpstr>
      <vt:lpstr>Error Recovery: Burke-Fisher Error Repair</vt:lpstr>
      <vt:lpstr>Error Recovery: Burke-Fisher Error Repair</vt:lpstr>
      <vt:lpstr>Error Recovery: Global Error Repair</vt:lpstr>
      <vt:lpstr>Error Recovery: Global Error Repair</vt:lpstr>
      <vt:lpstr>Error Recovery: Global Error Error</vt:lpstr>
      <vt:lpstr>PowerPoint 演示文稿</vt:lpstr>
      <vt:lpstr>PowerPoint 演示文稿</vt:lpstr>
      <vt:lpstr>Summary: How to Build a Parser?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忠鑫</dc:creator>
  <cp:lastModifiedBy>小明Wilson</cp:lastModifiedBy>
  <cp:revision>1808</cp:revision>
  <dcterms:created xsi:type="dcterms:W3CDTF">2020-08-10T07:34:00Z</dcterms:created>
  <dcterms:modified xsi:type="dcterms:W3CDTF">2024-04-22T07:55:43Z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A49F9C74C83D459299B7161859238F49_13</vt:lpwstr>
  </property>
  <property fmtid="{D5CDD505-2E9C-101B-9397-08002B2CF9AE}" pid="3" name="KSOProductBuildVer">
    <vt:lpwstr>2052-12.1.0.16120</vt:lpwstr>
  </property>
</Properties>
</file>