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69"/>
  </p:handoutMasterIdLst>
  <p:sldIdLst>
    <p:sldId id="322" r:id="rId3"/>
    <p:sldId id="324" r:id="rId5"/>
    <p:sldId id="325" r:id="rId6"/>
    <p:sldId id="257" r:id="rId7"/>
    <p:sldId id="323" r:id="rId8"/>
    <p:sldId id="327" r:id="rId9"/>
    <p:sldId id="258" r:id="rId10"/>
    <p:sldId id="328" r:id="rId11"/>
    <p:sldId id="260" r:id="rId12"/>
    <p:sldId id="329" r:id="rId13"/>
    <p:sldId id="262" r:id="rId14"/>
    <p:sldId id="273" r:id="rId15"/>
    <p:sldId id="326" r:id="rId16"/>
    <p:sldId id="263" r:id="rId17"/>
    <p:sldId id="274" r:id="rId18"/>
    <p:sldId id="265" r:id="rId19"/>
    <p:sldId id="275" r:id="rId20"/>
    <p:sldId id="266" r:id="rId21"/>
    <p:sldId id="267" r:id="rId22"/>
    <p:sldId id="276" r:id="rId23"/>
    <p:sldId id="268" r:id="rId24"/>
    <p:sldId id="277" r:id="rId25"/>
    <p:sldId id="269" r:id="rId26"/>
    <p:sldId id="270" r:id="rId27"/>
    <p:sldId id="271" r:id="rId28"/>
    <p:sldId id="278" r:id="rId29"/>
    <p:sldId id="272" r:id="rId30"/>
    <p:sldId id="279" r:id="rId31"/>
    <p:sldId id="280" r:id="rId32"/>
    <p:sldId id="282" r:id="rId33"/>
    <p:sldId id="281" r:id="rId34"/>
    <p:sldId id="283" r:id="rId35"/>
    <p:sldId id="284" r:id="rId36"/>
    <p:sldId id="285" r:id="rId37"/>
    <p:sldId id="286" r:id="rId38"/>
    <p:sldId id="287" r:id="rId39"/>
    <p:sldId id="289" r:id="rId40"/>
    <p:sldId id="331" r:id="rId41"/>
    <p:sldId id="290" r:id="rId42"/>
    <p:sldId id="292" r:id="rId43"/>
    <p:sldId id="294" r:id="rId44"/>
    <p:sldId id="296" r:id="rId45"/>
    <p:sldId id="295" r:id="rId46"/>
    <p:sldId id="297" r:id="rId47"/>
    <p:sldId id="298" r:id="rId48"/>
    <p:sldId id="299" r:id="rId49"/>
    <p:sldId id="300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3" r:id="rId61"/>
    <p:sldId id="314" r:id="rId62"/>
    <p:sldId id="317" r:id="rId63"/>
    <p:sldId id="315" r:id="rId64"/>
    <p:sldId id="318" r:id="rId65"/>
    <p:sldId id="319" r:id="rId66"/>
    <p:sldId id="320" r:id="rId67"/>
    <p:sldId id="321" r:id="rId68"/>
  </p:sldIdLst>
  <p:sldSz cx="9144000" cy="6858000" type="screen4x3"/>
  <p:notesSz cx="6858000" cy="9144000"/>
  <p:custDataLst>
    <p:tags r:id="rId7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22"/>
            <p14:sldId id="324"/>
            <p14:sldId id="325"/>
            <p14:sldId id="257"/>
            <p14:sldId id="323"/>
            <p14:sldId id="327"/>
            <p14:sldId id="258"/>
            <p14:sldId id="328"/>
            <p14:sldId id="260"/>
            <p14:sldId id="329"/>
            <p14:sldId id="262"/>
            <p14:sldId id="273"/>
            <p14:sldId id="326"/>
            <p14:sldId id="263"/>
            <p14:sldId id="274"/>
            <p14:sldId id="265"/>
            <p14:sldId id="275"/>
            <p14:sldId id="266"/>
            <p14:sldId id="267"/>
            <p14:sldId id="276"/>
            <p14:sldId id="268"/>
            <p14:sldId id="277"/>
            <p14:sldId id="269"/>
            <p14:sldId id="270"/>
            <p14:sldId id="271"/>
            <p14:sldId id="278"/>
            <p14:sldId id="272"/>
            <p14:sldId id="279"/>
            <p14:sldId id="280"/>
            <p14:sldId id="282"/>
            <p14:sldId id="281"/>
            <p14:sldId id="283"/>
            <p14:sldId id="284"/>
            <p14:sldId id="285"/>
            <p14:sldId id="286"/>
            <p14:sldId id="287"/>
            <p14:sldId id="289"/>
            <p14:sldId id="331"/>
            <p14:sldId id="290"/>
            <p14:sldId id="292"/>
            <p14:sldId id="294"/>
            <p14:sldId id="296"/>
            <p14:sldId id="295"/>
            <p14:sldId id="297"/>
            <p14:sldId id="298"/>
            <p14:sldId id="299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3"/>
            <p14:sldId id="314"/>
            <p14:sldId id="317"/>
            <p14:sldId id="315"/>
            <p14:sldId id="318"/>
            <p14:sldId id="319"/>
            <p14:sldId id="320"/>
            <p14:sldId id="3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9" autoAdjust="0"/>
    <p:restoredTop sz="91760"/>
  </p:normalViewPr>
  <p:slideViewPr>
    <p:cSldViewPr snapToGrid="0" snapToObjects="1">
      <p:cViewPr varScale="1">
        <p:scale>
          <a:sx n="164" d="100"/>
          <a:sy n="164" d="100"/>
        </p:scale>
        <p:origin x="1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gs" Target="tags/tag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4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加了一个结构图，不然这个栈帧不知道在什么地方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4621" y="1959360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187574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第二级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第三级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第四级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4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3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3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1"/>
            <a:ext cx="8077200" cy="4837824"/>
            <a:chOff x="609600" y="1219200"/>
            <a:chExt cx="8077200" cy="4837824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1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32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0" algn="ctr">
                <a:spcBef>
                  <a:spcPts val="965"/>
                </a:spcBef>
              </a:pPr>
              <a:r>
                <a:rPr lang="en-US" altLang="zh-CN" sz="2000" b="1" spc="-11" dirty="0" err="1">
                  <a:solidFill>
                    <a:prstClr val="black"/>
                  </a:solidFill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m.chen@zju.edu.cn</a:t>
              </a:r>
              <a:endParaRPr lang="en-US" altLang="zh-CN" sz="2000" dirty="0">
                <a:solidFill>
                  <a:prstClr val="black"/>
                </a:solidFill>
                <a:latin typeface="Times New Roman" panose="02020603050405020304"/>
                <a:cs typeface="Times New Roman" panose="02020603050405020304"/>
              </a:endParaRPr>
            </a:p>
            <a:p>
              <a:pPr marL="6350" marR="76200" algn="ctr">
                <a:spcBef>
                  <a:spcPts val="120"/>
                </a:spcBef>
              </a:pPr>
              <a:r>
                <a:rPr lang="zh-CN" altLang="en-US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lang="en-US" altLang="zh-CN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lang="zh-CN" altLang="en-US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2000" b="1" spc="-1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3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54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4968586" y="63245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indent="0" algn="ctr" defTabSz="4572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Slides partially credited to </a:t>
            </a:r>
            <a:r>
              <a:rPr kumimoji="0" lang="en-US" altLang="zh-CN" sz="1600" b="1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Zhongxin</a:t>
            </a: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Liu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6.1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909" y="1464896"/>
            <a:ext cx="8334181" cy="375121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kumimoji="1" lang="en-US" altLang="zh-CN" dirty="0"/>
              <a:t>The stack usually </a:t>
            </a:r>
            <a:r>
              <a:rPr kumimoji="1" lang="en-US" altLang="zh-CN" dirty="0">
                <a:solidFill>
                  <a:srgbClr val="0070C0"/>
                </a:solidFill>
              </a:rPr>
              <a:t>grows</a:t>
            </a:r>
            <a:r>
              <a:rPr kumimoji="1" lang="en-US" altLang="zh-CN" dirty="0"/>
              <a:t> only </a:t>
            </a:r>
            <a:r>
              <a:rPr kumimoji="1" lang="en-US" altLang="zh-CN" dirty="0">
                <a:solidFill>
                  <a:srgbClr val="0070C0"/>
                </a:solidFill>
              </a:rPr>
              <a:t>at the entry to a function</a:t>
            </a:r>
            <a:r>
              <a:rPr kumimoji="1" lang="en-US" altLang="zh-CN" dirty="0"/>
              <a:t>, by an increment large enough to hold all the local variables for that function, and, just before </a:t>
            </a:r>
            <a:r>
              <a:rPr kumimoji="1" lang="en-US" altLang="zh-CN" dirty="0">
                <a:solidFill>
                  <a:srgbClr val="0070C0"/>
                </a:solidFill>
              </a:rPr>
              <a:t>the exit from the function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GB" altLang="zh-CN" dirty="0">
                <a:solidFill>
                  <a:srgbClr val="0070C0"/>
                </a:solidFill>
              </a:rPr>
              <a:t>shrinks</a:t>
            </a:r>
            <a:r>
              <a:rPr kumimoji="1" lang="en-GB" altLang="zh-CN" dirty="0"/>
              <a:t> by the same amount.</a:t>
            </a:r>
            <a:endParaRPr kumimoji="1" lang="en-GB" altLang="zh-CN" dirty="0"/>
          </a:p>
          <a:p>
            <a:pPr>
              <a:spcBef>
                <a:spcPts val="1600"/>
              </a:spcBef>
            </a:pP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function’s </a:t>
            </a:r>
            <a:r>
              <a:rPr kumimoji="1" lang="en-US" altLang="zh-CN" b="1" dirty="0">
                <a:solidFill>
                  <a:srgbClr val="0070C0"/>
                </a:solidFill>
              </a:rPr>
              <a:t>activation record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or </a:t>
            </a:r>
            <a:r>
              <a:rPr kumimoji="1" lang="en-US" altLang="zh-CN" b="1" dirty="0">
                <a:solidFill>
                  <a:srgbClr val="0070C0"/>
                </a:solidFill>
              </a:rPr>
              <a:t>stack frame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area on the stack devoted to the local variables, parameters, return address, and other temporaries for 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function.</a:t>
            </a:r>
            <a:endParaRPr kumimoji="1" lang="en-US" altLang="zh-CN" dirty="0"/>
          </a:p>
          <a:p>
            <a:pPr>
              <a:spcBef>
                <a:spcPts val="1600"/>
              </a:spcBef>
            </a:pPr>
            <a:r>
              <a:rPr kumimoji="1" lang="en-US" altLang="zh-CN" dirty="0"/>
              <a:t>Run-time stacks usually start at a high memory address and grow toward lower addresses. 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3899650" y="0"/>
            <a:ext cx="5244353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Typical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Stack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Frame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Layout</a:t>
            </a:r>
            <a:endParaRPr kumimoji="1" lang="en-US" altLang="zh-CN" b="1" dirty="0"/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incoming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arguments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caller</a:t>
            </a:r>
            <a:endParaRPr kumimoji="1" lang="en-US" altLang="zh-CN" dirty="0"/>
          </a:p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local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variables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local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endParaRPr kumimoji="1" lang="en-US" altLang="zh-CN" dirty="0"/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the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return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address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where (within the calling function) control should return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created by the CALL instruction</a:t>
            </a:r>
            <a:endParaRPr kumimoji="1" lang="en-US" altLang="zh-CN" dirty="0"/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saved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registers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endParaRPr kumimoji="1" lang="en-US" altLang="zh-CN" dirty="0"/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outgoing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argument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en-US" altLang="zh-CN" dirty="0"/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static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link</a:t>
            </a:r>
            <a:endParaRPr kumimoji="1" lang="en-US" altLang="zh-CN" i="1" dirty="0">
              <a:solidFill>
                <a:srgbClr val="0070C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-31750"/>
            <a:ext cx="3721100" cy="6920230"/>
            <a:chOff x="0" y="-50"/>
            <a:chExt cx="5860" cy="1089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5861" cy="10800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0" y="-50"/>
              <a:ext cx="975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High</a:t>
              </a:r>
              <a:endParaRPr lang="zh-CN" altLang="en-US" b="1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6" y="10266"/>
              <a:ext cx="909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Low</a:t>
              </a:r>
              <a:endParaRPr lang="zh-CN" altLang="en-US" b="1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32" y="241"/>
              <a:ext cx="2129" cy="6672"/>
              <a:chOff x="3732" y="241"/>
              <a:chExt cx="2129" cy="6672"/>
            </a:xfrm>
          </p:grpSpPr>
          <p:sp>
            <p:nvSpPr>
              <p:cNvPr id="5" name="对话气泡: 圆角矩形 9"/>
              <p:cNvSpPr/>
              <p:nvPr/>
            </p:nvSpPr>
            <p:spPr>
              <a:xfrm>
                <a:off x="4547" y="1733"/>
                <a:ext cx="1315" cy="598"/>
              </a:xfrm>
              <a:prstGeom prst="roundRect">
                <a:avLst/>
              </a:prstGeom>
              <a:solidFill>
                <a:srgbClr val="2E75B6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caller</a:t>
                </a:r>
                <a:endParaRPr lang="zh-CN" altLang="en-US" sz="2000" dirty="0"/>
              </a:p>
            </p:txBody>
          </p:sp>
          <p:sp>
            <p:nvSpPr>
              <p:cNvPr id="6" name="对话气泡: 圆角矩形 9"/>
              <p:cNvSpPr/>
              <p:nvPr/>
            </p:nvSpPr>
            <p:spPr>
              <a:xfrm>
                <a:off x="4547" y="6315"/>
                <a:ext cx="1315" cy="598"/>
              </a:xfrm>
              <a:prstGeom prst="roundRect">
                <a:avLst/>
              </a:prstGeom>
              <a:solidFill>
                <a:srgbClr val="2E75B6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callee</a:t>
                </a:r>
                <a:endParaRPr lang="zh-CN" altLang="en-US" sz="2000" dirty="0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3732" y="241"/>
                <a:ext cx="295" cy="2187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979170" y="0"/>
            <a:ext cx="7432675" cy="6858000"/>
            <a:chOff x="1542" y="0"/>
            <a:chExt cx="11705" cy="108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387" y="0"/>
              <a:ext cx="5861" cy="10800"/>
            </a:xfrm>
            <a:prstGeom prst="rect">
              <a:avLst/>
            </a:prstGeom>
          </p:spPr>
        </p:pic>
        <p:sp>
          <p:nvSpPr>
            <p:cNvPr id="2" name="圆角矩形 1"/>
            <p:cNvSpPr/>
            <p:nvPr/>
          </p:nvSpPr>
          <p:spPr>
            <a:xfrm>
              <a:off x="7360" y="2453"/>
              <a:ext cx="1677" cy="42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387" y="9293"/>
              <a:ext cx="1677" cy="42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542" y="2575"/>
              <a:ext cx="3755" cy="6278"/>
              <a:chOff x="6572788" y="2364000"/>
              <a:chExt cx="2384626" cy="398661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572788" y="2459828"/>
                <a:ext cx="1835083" cy="690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accent1"/>
                    </a:solidFill>
                  </a:rPr>
                  <a:t>Code</a:t>
                </a:r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572791" y="3150738"/>
                <a:ext cx="1835083" cy="690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accent1"/>
                    </a:solidFill>
                  </a:rPr>
                  <a:t>Static</a:t>
                </a:r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572790" y="3840694"/>
                <a:ext cx="1835083" cy="690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4472C4"/>
                    </a:solidFill>
                    <a:latin typeface="Calibri" panose="020F0502020204030204"/>
                    <a:ea typeface="等线" panose="02010600030101010101" charset="-122"/>
                  </a:rPr>
                  <a:t>Heap</a:t>
                </a:r>
                <a:endParaRPr lang="zh-CN" altLang="en-US" sz="2400" dirty="0">
                  <a:solidFill>
                    <a:srgbClr val="4472C4"/>
                  </a:solidFill>
                  <a:latin typeface="Calibri" panose="020F0502020204030204"/>
                  <a:ea typeface="等线" panose="02010600030101010101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572793" y="4530226"/>
                <a:ext cx="1835083" cy="10720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2200" dirty="0">
                    <a:solidFill>
                      <a:srgbClr val="4472C4"/>
                    </a:solidFill>
                    <a:latin typeface="Calibri" panose="020F0502020204030204"/>
                    <a:ea typeface="等线" panose="02010600030101010101" charset="-122"/>
                  </a:rPr>
                  <a:t>Free Memory</a:t>
                </a:r>
                <a:endParaRPr lang="zh-CN" altLang="en-US" sz="2200" dirty="0">
                  <a:solidFill>
                    <a:srgbClr val="4472C4"/>
                  </a:solidFill>
                  <a:latin typeface="Calibri" panose="020F0502020204030204"/>
                  <a:ea typeface="等线" panose="02010600030101010101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572789" y="5602175"/>
                <a:ext cx="1835083" cy="6902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4472C4"/>
                    </a:solidFill>
                    <a:latin typeface="Calibri" panose="020F0502020204030204"/>
                    <a:ea typeface="等线" panose="02010600030101010101" charset="-122"/>
                  </a:rPr>
                  <a:t>Stack</a:t>
                </a:r>
                <a:endParaRPr lang="zh-CN" altLang="en-US" sz="2400" dirty="0">
                  <a:solidFill>
                    <a:srgbClr val="4472C4"/>
                  </a:solidFill>
                  <a:latin typeface="Calibri" panose="020F0502020204030204"/>
                  <a:ea typeface="等线" panose="02010600030101010101" charset="-122"/>
                </a:endParaRPr>
              </a:p>
            </p:txBody>
          </p:sp>
          <p:cxnSp>
            <p:nvCxnSpPr>
              <p:cNvPr id="11" name="直接箭头连接符 10"/>
              <p:cNvCxnSpPr>
                <a:stCxn id="8" idx="0"/>
              </p:cNvCxnSpPr>
              <p:nvPr/>
            </p:nvCxnSpPr>
            <p:spPr>
              <a:xfrm flipH="1">
                <a:off x="7490329" y="4530226"/>
                <a:ext cx="6" cy="3235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>
                <a:stCxn id="9" idx="0"/>
              </p:cNvCxnSpPr>
              <p:nvPr/>
            </p:nvCxnSpPr>
            <p:spPr>
              <a:xfrm flipH="1" flipV="1">
                <a:off x="7490329" y="5279366"/>
                <a:ext cx="2" cy="3228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8338335" y="2364000"/>
                <a:ext cx="576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Low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338335" y="5981280"/>
                <a:ext cx="619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High</a:t>
                </a:r>
                <a:endParaRPr lang="zh-CN" altLang="en-US" b="1" dirty="0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4432" y="7675"/>
              <a:ext cx="5196" cy="2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4432" y="2880"/>
              <a:ext cx="5196" cy="5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1542" y="8006"/>
              <a:ext cx="28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8411" y="121"/>
              <a:ext cx="975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High</a:t>
              </a:r>
              <a:endParaRPr lang="zh-CN" altLang="en-US" b="1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581" y="10181"/>
              <a:ext cx="909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Low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(FP)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543" y="1102588"/>
            <a:ext cx="8275608" cy="128980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g(…)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f(a1,…, an)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caller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callee</a:t>
            </a: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64543" y="2660490"/>
            <a:ext cx="4954671" cy="2242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When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g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calls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f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:</a:t>
            </a:r>
            <a:endParaRPr kumimoji="1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The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stack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pointer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points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to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the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first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argument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that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g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passes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to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f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f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allocates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frame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by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simply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subtracting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the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frame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size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from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the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stack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pointer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SP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 rot="16200000">
            <a:off x="6067392" y="3069505"/>
            <a:ext cx="3143412" cy="2089432"/>
            <a:chOff x="1841" y="6273"/>
            <a:chExt cx="4088" cy="200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841" y="6333"/>
              <a:ext cx="408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929" y="6273"/>
              <a:ext cx="0" cy="2007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871" y="8234"/>
              <a:ext cx="405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703860" y="3222835"/>
            <a:ext cx="1870587" cy="89138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of g</a:t>
            </a:r>
            <a:endParaRPr lang="zh-CN" altLang="en-US" dirty="0"/>
          </a:p>
        </p:txBody>
      </p:sp>
      <p:sp>
        <p:nvSpPr>
          <p:cNvPr id="23" name="箭头: 五边形 22"/>
          <p:cNvSpPr/>
          <p:nvPr/>
        </p:nvSpPr>
        <p:spPr>
          <a:xfrm>
            <a:off x="5846760" y="3088257"/>
            <a:ext cx="695863" cy="34074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8" name="箭头: 五边形 27"/>
          <p:cNvSpPr/>
          <p:nvPr/>
        </p:nvSpPr>
        <p:spPr>
          <a:xfrm>
            <a:off x="5846759" y="3904194"/>
            <a:ext cx="695863" cy="34074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719373" y="4131472"/>
            <a:ext cx="1870587" cy="8913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frame of 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58226" y="3834272"/>
            <a:ext cx="392880" cy="3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600" dirty="0"/>
              <a:t>a2</a:t>
            </a:r>
            <a:endParaRPr lang="en-US" altLang="zh-CN" sz="1600" dirty="0"/>
          </a:p>
          <a:p>
            <a:pPr>
              <a:lnSpc>
                <a:spcPts val="1000"/>
              </a:lnSpc>
            </a:pPr>
            <a:r>
              <a:rPr lang="en-US" altLang="zh-CN" sz="1600" dirty="0"/>
              <a:t>a1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  <p:bldP spid="29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204" y="967760"/>
            <a:ext cx="4351791" cy="325552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enter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old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frame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pointer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FP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SP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SP = SP - #</a:t>
            </a:r>
            <a:r>
              <a:rPr kumimoji="1" lang="en-US" altLang="zh-CN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framesize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exists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SP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FP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fetch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FP</a:t>
            </a:r>
            <a:endParaRPr kumimoji="1"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6044730" y="1606866"/>
            <a:ext cx="3143412" cy="2089432"/>
            <a:chOff x="1841" y="6273"/>
            <a:chExt cx="4088" cy="200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841" y="6333"/>
              <a:ext cx="408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929" y="6273"/>
              <a:ext cx="0" cy="2007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871" y="8234"/>
              <a:ext cx="4058" cy="0"/>
            </a:xfrm>
            <a:prstGeom prst="line">
              <a:avLst/>
            </a:prstGeom>
            <a:noFill/>
            <a:ln w="63500" cap="flat" cmpd="sng" algn="ctr">
              <a:solidFill>
                <a:srgbClr val="4F81BD">
                  <a:alpha val="91000"/>
                </a:srgbClr>
              </a:solidFill>
              <a:prstDash val="solid"/>
            </a:ln>
            <a:effectLst/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6681198" y="1760196"/>
            <a:ext cx="1870587" cy="89138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of g</a:t>
            </a:r>
            <a:endParaRPr lang="zh-CN" altLang="en-US" dirty="0"/>
          </a:p>
        </p:txBody>
      </p:sp>
      <p:sp>
        <p:nvSpPr>
          <p:cNvPr id="9" name="箭头: 五边形 8"/>
          <p:cNvSpPr/>
          <p:nvPr/>
        </p:nvSpPr>
        <p:spPr>
          <a:xfrm>
            <a:off x="5824098" y="1625618"/>
            <a:ext cx="695863" cy="34074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10" name="箭头: 五边形 9"/>
          <p:cNvSpPr/>
          <p:nvPr/>
        </p:nvSpPr>
        <p:spPr>
          <a:xfrm>
            <a:off x="5838472" y="2410559"/>
            <a:ext cx="695863" cy="34074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681198" y="2668833"/>
            <a:ext cx="1870588" cy="8913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frame of 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35564" y="2371633"/>
            <a:ext cx="392880" cy="3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600" dirty="0"/>
              <a:t>a2</a:t>
            </a:r>
            <a:endParaRPr lang="en-US" altLang="zh-CN" sz="1600" dirty="0"/>
          </a:p>
          <a:p>
            <a:pPr>
              <a:lnSpc>
                <a:spcPts val="1000"/>
              </a:lnSpc>
            </a:pPr>
            <a:r>
              <a:rPr lang="en-US" altLang="zh-CN" sz="1600" dirty="0"/>
              <a:t>a1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445308" y="2694044"/>
            <a:ext cx="392880" cy="197555"/>
          </a:xfrm>
          <a:prstGeom prst="rect">
            <a:avLst/>
          </a:prstGeom>
          <a:noFill/>
        </p:spPr>
        <p:txBody>
          <a:bodyPr wrap="square" tIns="46800" bIns="0" rtlCol="0" anchor="ctr" anchorCtr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600" b="1" dirty="0">
                <a:solidFill>
                  <a:srgbClr val="C00000"/>
                </a:solidFill>
              </a:rPr>
              <a:t>FP</a:t>
            </a:r>
            <a:endParaRPr lang="en-US" altLang="zh-CN" sz="1600" b="1" dirty="0">
              <a:solidFill>
                <a:srgbClr val="C00000"/>
              </a:solidFill>
            </a:endParaRPr>
          </a:p>
        </p:txBody>
      </p:sp>
      <p:sp>
        <p:nvSpPr>
          <p:cNvPr id="14" name="箭头: 五边形 13"/>
          <p:cNvSpPr/>
          <p:nvPr/>
        </p:nvSpPr>
        <p:spPr>
          <a:xfrm>
            <a:off x="5037124" y="2410558"/>
            <a:ext cx="695863" cy="34074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15" name="箭头: 五边形 14"/>
          <p:cNvSpPr/>
          <p:nvPr/>
        </p:nvSpPr>
        <p:spPr>
          <a:xfrm>
            <a:off x="5824098" y="3316989"/>
            <a:ext cx="695863" cy="34074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3" idx="1"/>
            <a:endCxn id="9" idx="3"/>
          </p:cNvCxnSpPr>
          <p:nvPr/>
        </p:nvCxnSpPr>
        <p:spPr>
          <a:xfrm flipH="1" flipV="1">
            <a:off x="6519961" y="1795990"/>
            <a:ext cx="925347" cy="99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9" idx="3"/>
            <a:endCxn id="13" idx="1"/>
          </p:cNvCxnSpPr>
          <p:nvPr/>
        </p:nvCxnSpPr>
        <p:spPr>
          <a:xfrm>
            <a:off x="6519961" y="1795990"/>
            <a:ext cx="925347" cy="99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/>
          <p:cNvSpPr txBox="1"/>
          <p:nvPr/>
        </p:nvSpPr>
        <p:spPr>
          <a:xfrm>
            <a:off x="380204" y="4625795"/>
            <a:ext cx="8449734" cy="19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This arrangement is useful if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 ’s frame size can vary, or if frames are not always contiguous on the stack.</a:t>
            </a:r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#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framesize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FP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“fictional”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/>
      <p:bldP spid="14" grpId="0" animBg="1"/>
      <p:bldP spid="14" grpId="1" animBg="1"/>
      <p:bldP spid="15" grpId="0" animBg="1"/>
      <p:bldP spid="15" grpId="1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059" y="0"/>
            <a:ext cx="3721884" cy="68580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445002" y="3784603"/>
            <a:ext cx="745067" cy="4487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Registers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741" y="1064466"/>
            <a:ext cx="8906739" cy="55287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Accessing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memory.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(typically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32).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registers, there will be conflicts.</a:t>
            </a:r>
            <a:endParaRPr kumimoji="1" lang="en-US" altLang="zh-CN" dirty="0"/>
          </a:p>
          <a:p>
            <a:r>
              <a:rPr kumimoji="1" lang="en-US" altLang="zh-CN" dirty="0"/>
              <a:t>Suppose:</a:t>
            </a:r>
            <a:endParaRPr kumimoji="1" lang="en-US" altLang="zh-CN" dirty="0"/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B050"/>
                </a:solidFill>
              </a:rPr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en-US" altLang="zh-CN" i="1" dirty="0"/>
              <a:t>.</a:t>
            </a:r>
            <a:endParaRPr kumimoji="1" lang="en-US" altLang="zh-CN" i="1" dirty="0"/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B050"/>
                </a:solidFill>
              </a:rPr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calculations.</a:t>
            </a:r>
            <a:endParaRPr kumimoji="1" lang="en-US" altLang="zh-CN" dirty="0"/>
          </a:p>
          <a:p>
            <a:pPr lvl="1"/>
            <a:r>
              <a:rPr kumimoji="1" lang="en-US" altLang="zh-CN" i="1" dirty="0">
                <a:solidFill>
                  <a:srgbClr val="00B050"/>
                </a:solidFill>
              </a:rPr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(stored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frame)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it.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(fetched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frame)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finished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it.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B050"/>
                </a:solidFill>
              </a:rPr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caller-save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register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caller</a:t>
            </a:r>
            <a:r>
              <a:rPr kumimoji="1" lang="zh-CN" altLang="en-US" dirty="0"/>
              <a:t>                                             </a:t>
            </a:r>
            <a:r>
              <a:rPr kumimoji="1" lang="en-US" altLang="zh-CN" dirty="0"/>
              <a:t>(in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it.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B050"/>
                </a:solidFill>
              </a:rPr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callee-save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register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                                  </a:t>
            </a:r>
            <a:r>
              <a:rPr kumimoji="1" lang="en-US" altLang="zh-CN" dirty="0"/>
              <a:t>responsibility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callee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en-US" altLang="zh-CN" dirty="0"/>
              <a:t>)</a:t>
            </a:r>
            <a:endParaRPr kumimoji="1" lang="en-US" altLang="zh-CN" dirty="0"/>
          </a:p>
        </p:txBody>
      </p:sp>
      <p:sp>
        <p:nvSpPr>
          <p:cNvPr id="4" name="左大括号 3"/>
          <p:cNvSpPr/>
          <p:nvPr/>
        </p:nvSpPr>
        <p:spPr>
          <a:xfrm rot="10800000">
            <a:off x="6435578" y="4930545"/>
            <a:ext cx="160092" cy="1371607"/>
          </a:xfrm>
          <a:prstGeom prst="leftBrace">
            <a:avLst>
              <a:gd name="adj1" fmla="val 5277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95670" y="5046962"/>
            <a:ext cx="21000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register allocator</a:t>
            </a:r>
            <a:endParaRPr kumimoji="1" lang="en-GB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algn="ctr"/>
            <a:r>
              <a:rPr kumimoji="1" lang="en-GB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(cf. Chapter 11)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059" y="0"/>
            <a:ext cx="3721884" cy="685800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041259" y="550335"/>
            <a:ext cx="946543" cy="57573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041259" y="4953001"/>
            <a:ext cx="946543" cy="4741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667" y="1311750"/>
            <a:ext cx="8666671" cy="520407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traffic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 consumes more time 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 passed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stack.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Parameter-passing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conventions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specify:</a:t>
            </a:r>
            <a:endParaRPr kumimoji="1" lang="en-US" altLang="zh-CN" dirty="0"/>
          </a:p>
          <a:p>
            <a:pPr lvl="1"/>
            <a:r>
              <a:rPr kumimoji="1" lang="en-GB" altLang="zh-CN" dirty="0"/>
              <a:t>the </a:t>
            </a:r>
            <a:r>
              <a:rPr kumimoji="1" lang="en-GB" altLang="zh-CN" dirty="0">
                <a:solidFill>
                  <a:srgbClr val="0070C0"/>
                </a:solidFill>
              </a:rPr>
              <a:t>ﬁrst k arguments </a:t>
            </a:r>
            <a:r>
              <a:rPr kumimoji="1" lang="en-GB" altLang="zh-CN" dirty="0"/>
              <a:t>(for k = 4 or k = 6, typically) of a function are passed </a:t>
            </a:r>
            <a:r>
              <a:rPr kumimoji="1" lang="en-GB" altLang="zh-CN" dirty="0">
                <a:solidFill>
                  <a:srgbClr val="0070C0"/>
                </a:solidFill>
              </a:rPr>
              <a:t>in registers</a:t>
            </a:r>
            <a:r>
              <a:rPr kumimoji="1" lang="en-GB" altLang="zh-CN" dirty="0"/>
              <a:t> </a:t>
            </a:r>
            <a:r>
              <a:rPr lang="en-US" altLang="zh-CN" i="1" dirty="0" err="1"/>
              <a:t>r</a:t>
            </a:r>
            <a:r>
              <a:rPr lang="en-US" altLang="zh-CN" i="1" baseline="-30000" dirty="0" err="1"/>
              <a:t>p</a:t>
            </a:r>
            <a:r>
              <a:rPr lang="en-US" altLang="zh-CN" dirty="0"/>
              <a:t>, …, </a:t>
            </a:r>
            <a:r>
              <a:rPr lang="en-US" altLang="zh-CN" i="1" dirty="0" err="1"/>
              <a:t>r</a:t>
            </a:r>
            <a:r>
              <a:rPr lang="en-US" altLang="zh-CN" i="1" baseline="-30000" dirty="0" err="1"/>
              <a:t>p</a:t>
            </a:r>
            <a:r>
              <a:rPr lang="en-US" altLang="zh-CN" baseline="-30000" dirty="0"/>
              <a:t>+ </a:t>
            </a:r>
            <a:r>
              <a:rPr lang="en-US" altLang="zh-CN" i="1" baseline="-30000" dirty="0"/>
              <a:t>k</a:t>
            </a:r>
            <a:r>
              <a:rPr lang="en-US" altLang="zh-CN" baseline="-30000" dirty="0"/>
              <a:t>−1</a:t>
            </a:r>
            <a:r>
              <a:rPr kumimoji="1" lang="en-GB" altLang="zh-CN" dirty="0"/>
              <a:t>, and </a:t>
            </a:r>
            <a:r>
              <a:rPr kumimoji="1" lang="en-GB" altLang="zh-CN" dirty="0">
                <a:solidFill>
                  <a:srgbClr val="0070C0"/>
                </a:solidFill>
              </a:rPr>
              <a:t>the rest </a:t>
            </a:r>
            <a:r>
              <a:rPr kumimoji="1" lang="en-GB" altLang="zh-CN" dirty="0"/>
              <a:t>of the arguments are passed </a:t>
            </a:r>
            <a:r>
              <a:rPr kumimoji="1" lang="en-GB" altLang="zh-CN" dirty="0">
                <a:solidFill>
                  <a:srgbClr val="0070C0"/>
                </a:solidFill>
              </a:rPr>
              <a:t>in memory (stack)</a:t>
            </a:r>
            <a:r>
              <a:rPr kumimoji="1" lang="en-GB" altLang="zh-CN" dirty="0"/>
              <a:t>.</a:t>
            </a:r>
            <a:endParaRPr kumimoji="1" lang="en-GB" altLang="zh-CN" dirty="0"/>
          </a:p>
          <a:p>
            <a:r>
              <a:rPr kumimoji="1" lang="en-US" altLang="zh-CN" dirty="0"/>
              <a:t>E.g., </a:t>
            </a:r>
            <a:r>
              <a:rPr kumimoji="0" lang="en-US" altLang="zh-CN" i="1" dirty="0">
                <a:solidFill>
                  <a:srgbClr val="0070C0"/>
                </a:solidFill>
              </a:rPr>
              <a:t>f</a:t>
            </a:r>
            <a:r>
              <a:rPr kumimoji="0" lang="en-US" altLang="zh-CN" dirty="0">
                <a:solidFill>
                  <a:srgbClr val="0070C0"/>
                </a:solidFill>
              </a:rPr>
              <a:t>(</a:t>
            </a:r>
            <a:r>
              <a:rPr kumimoji="0" lang="en-US" altLang="zh-CN" i="1" dirty="0">
                <a:solidFill>
                  <a:srgbClr val="0070C0"/>
                </a:solidFill>
              </a:rPr>
              <a:t>a</a:t>
            </a:r>
            <a:r>
              <a:rPr kumimoji="0" lang="en-US" altLang="zh-CN" baseline="-30000" dirty="0">
                <a:solidFill>
                  <a:srgbClr val="0070C0"/>
                </a:solidFill>
              </a:rPr>
              <a:t>1</a:t>
            </a:r>
            <a:r>
              <a:rPr kumimoji="0" lang="en-US" altLang="zh-CN" dirty="0">
                <a:solidFill>
                  <a:srgbClr val="0070C0"/>
                </a:solidFill>
              </a:rPr>
              <a:t>, …, </a:t>
            </a:r>
            <a:r>
              <a:rPr kumimoji="0" lang="en-US" altLang="zh-CN" i="1" dirty="0">
                <a:solidFill>
                  <a:srgbClr val="0070C0"/>
                </a:solidFill>
              </a:rPr>
              <a:t>a</a:t>
            </a:r>
            <a:r>
              <a:rPr kumimoji="0" lang="en-US" altLang="zh-CN" i="1" baseline="-30000" dirty="0">
                <a:solidFill>
                  <a:srgbClr val="0070C0"/>
                </a:solidFill>
              </a:rPr>
              <a:t>n</a:t>
            </a:r>
            <a:r>
              <a:rPr kumimoji="0" lang="en-US" altLang="zh-CN" dirty="0">
                <a:solidFill>
                  <a:srgbClr val="0070C0"/>
                </a:solidFill>
              </a:rPr>
              <a:t>)</a:t>
            </a:r>
            <a:r>
              <a:rPr kumimoji="0" lang="en-US" altLang="zh-CN" dirty="0"/>
              <a:t> </a:t>
            </a:r>
            <a:r>
              <a:rPr lang="en-US" altLang="zh-CN" dirty="0"/>
              <a:t>received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kumimoji="0" lang="en-US" altLang="zh-CN" i="1" dirty="0">
                <a:solidFill>
                  <a:srgbClr val="0070C0"/>
                </a:solidFill>
              </a:rPr>
              <a:t>r</a:t>
            </a:r>
            <a:r>
              <a:rPr kumimoji="0" lang="en-US" altLang="zh-CN" baseline="-30000" dirty="0">
                <a:solidFill>
                  <a:srgbClr val="0070C0"/>
                </a:solidFill>
              </a:rPr>
              <a:t>1</a:t>
            </a:r>
            <a:r>
              <a:rPr kumimoji="0" lang="en-US" altLang="zh-CN" dirty="0">
                <a:solidFill>
                  <a:srgbClr val="0070C0"/>
                </a:solidFill>
              </a:rPr>
              <a:t>, …, </a:t>
            </a:r>
            <a:r>
              <a:rPr kumimoji="0" lang="en-US" altLang="zh-CN" i="1" dirty="0" err="1">
                <a:solidFill>
                  <a:srgbClr val="0070C0"/>
                </a:solidFill>
              </a:rPr>
              <a:t>r</a:t>
            </a:r>
            <a:r>
              <a:rPr kumimoji="0" lang="en-US" altLang="zh-CN" i="1" baseline="-30000" dirty="0" err="1">
                <a:solidFill>
                  <a:srgbClr val="0070C0"/>
                </a:solidFill>
              </a:rPr>
              <a:t>n</a:t>
            </a:r>
            <a:r>
              <a:rPr kumimoji="0" lang="zh-CN" altLang="en-US" i="1" baseline="-30000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h(z)</a:t>
            </a:r>
            <a:endParaRPr lang="en-US" altLang="zh-CN" i="1" baseline="-30000" dirty="0">
              <a:solidFill>
                <a:srgbClr val="0070C0"/>
              </a:solidFill>
            </a:endParaRPr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z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r</a:t>
            </a:r>
            <a:r>
              <a:rPr lang="en-US" altLang="zh-CN" baseline="-30000" dirty="0">
                <a:solidFill>
                  <a:srgbClr val="0070C0"/>
                </a:solidFill>
              </a:rPr>
              <a:t>1</a:t>
            </a:r>
            <a:r>
              <a:rPr lang="en-US" altLang="zh-CN" b="1" baseline="-30000" dirty="0"/>
              <a:t>.</a:t>
            </a:r>
            <a:endParaRPr lang="en-US" altLang="zh-CN" b="1" baseline="-30000" dirty="0"/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r</a:t>
            </a:r>
            <a:r>
              <a:rPr lang="en-US" altLang="zh-CN" i="1" baseline="-25000" dirty="0">
                <a:solidFill>
                  <a:srgbClr val="0070C0"/>
                </a:solidFill>
              </a:rPr>
              <a:t>1</a:t>
            </a:r>
            <a:r>
              <a:rPr kumimoji="0" lang="zh-CN" altLang="en-US" dirty="0"/>
              <a:t> </a:t>
            </a:r>
            <a:r>
              <a:rPr kumimoji="0" lang="en-US" altLang="zh-CN" dirty="0"/>
              <a:t>in</a:t>
            </a:r>
            <a:r>
              <a:rPr kumimoji="0"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calling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h</a:t>
            </a:r>
            <a:endParaRPr lang="en-US" altLang="zh-CN" i="1" dirty="0">
              <a:solidFill>
                <a:srgbClr val="0070C0"/>
              </a:solidFill>
            </a:endParaRPr>
          </a:p>
          <a:p>
            <a:r>
              <a:rPr kumimoji="0" lang="en-US" altLang="zh-CN" dirty="0"/>
              <a:t>Such</a:t>
            </a:r>
            <a:r>
              <a:rPr kumimoji="0" lang="zh-CN" altLang="en-US" dirty="0"/>
              <a:t> </a:t>
            </a:r>
            <a:r>
              <a:rPr kumimoji="0" lang="en-US" altLang="zh-CN" dirty="0"/>
              <a:t>memory</a:t>
            </a:r>
            <a:r>
              <a:rPr kumimoji="0" lang="zh-CN" altLang="en-US" dirty="0"/>
              <a:t> </a:t>
            </a:r>
            <a:r>
              <a:rPr kumimoji="0" lang="en-US" altLang="zh-CN" dirty="0"/>
              <a:t>traffic</a:t>
            </a:r>
            <a:r>
              <a:rPr kumimoji="0" lang="zh-CN" altLang="en-US" dirty="0"/>
              <a:t> </a:t>
            </a:r>
            <a:r>
              <a:rPr kumimoji="0" lang="en-US" altLang="zh-CN" dirty="0"/>
              <a:t>was</a:t>
            </a:r>
            <a:r>
              <a:rPr kumimoji="0" lang="zh-CN" altLang="en-US" dirty="0"/>
              <a:t> </a:t>
            </a:r>
            <a:r>
              <a:rPr lang="en-US" altLang="zh-CN" dirty="0"/>
              <a:t>supposedly</a:t>
            </a:r>
            <a:r>
              <a:rPr lang="zh-CN" altLang="en-US" dirty="0"/>
              <a:t> </a:t>
            </a:r>
            <a:r>
              <a:rPr lang="en-US" altLang="zh-CN" dirty="0"/>
              <a:t>avoided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passing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register.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5" y="999070"/>
            <a:ext cx="8449733" cy="5571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 time?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GB" altLang="zh-CN" dirty="0"/>
              <a:t>Leaf procedures need not write their incoming arguments to memory.</a:t>
            </a:r>
            <a:endParaRPr kumimoji="1" lang="en-GB" altLang="zh-CN" dirty="0"/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leaf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procedures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procedures</a:t>
            </a:r>
            <a:endParaRPr kumimoji="1" lang="en-GB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GB" altLang="zh-CN" dirty="0"/>
              <a:t>Some optimizing compilers use </a:t>
            </a:r>
            <a:r>
              <a:rPr kumimoji="1" lang="en-GB" altLang="zh-CN" i="1" dirty="0" err="1">
                <a:solidFill>
                  <a:srgbClr val="FF0000"/>
                </a:solidFill>
              </a:rPr>
              <a:t>interprocedural</a:t>
            </a:r>
            <a:r>
              <a:rPr kumimoji="1" lang="en-GB" altLang="zh-CN" i="1" dirty="0">
                <a:solidFill>
                  <a:srgbClr val="FF0000"/>
                </a:solidFill>
              </a:rPr>
              <a:t> register allocation</a:t>
            </a:r>
            <a:r>
              <a:rPr kumimoji="1" lang="en-GB" altLang="zh-CN" dirty="0"/>
              <a:t>, analyzing all the functions in an entire program at once.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GB" altLang="zh-CN" dirty="0"/>
              <a:t>Parameter </a:t>
            </a:r>
            <a:r>
              <a:rPr kumimoji="1" lang="en-GB" altLang="zh-CN" i="1" dirty="0">
                <a:solidFill>
                  <a:srgbClr val="0070C0"/>
                </a:solidFill>
              </a:rPr>
              <a:t>x</a:t>
            </a:r>
            <a:r>
              <a:rPr kumimoji="1" lang="en-GB" altLang="zh-CN" dirty="0"/>
              <a:t> is a dead variable at the point where </a:t>
            </a:r>
            <a:r>
              <a:rPr kumimoji="1" lang="en-GB" altLang="zh-CN" i="1" dirty="0">
                <a:solidFill>
                  <a:srgbClr val="0070C0"/>
                </a:solidFill>
              </a:rPr>
              <a:t>h</a:t>
            </a:r>
            <a:r>
              <a:rPr kumimoji="1" lang="en-US" altLang="zh-CN" i="1" dirty="0">
                <a:solidFill>
                  <a:srgbClr val="0070C0"/>
                </a:solidFill>
              </a:rPr>
              <a:t>(z)</a:t>
            </a:r>
            <a:r>
              <a:rPr kumimoji="1" lang="en-GB" altLang="zh-CN" dirty="0"/>
              <a:t> is called. Then </a:t>
            </a:r>
            <a:r>
              <a:rPr kumimoji="1" lang="en-GB" altLang="zh-CN" i="1" dirty="0">
                <a:solidFill>
                  <a:srgbClr val="0070C0"/>
                </a:solidFill>
              </a:rPr>
              <a:t>f</a:t>
            </a:r>
            <a:r>
              <a:rPr kumimoji="1" lang="en-US" altLang="zh-CN" i="1" dirty="0">
                <a:solidFill>
                  <a:srgbClr val="0070C0"/>
                </a:solidFill>
              </a:rPr>
              <a:t>(x)</a:t>
            </a:r>
            <a:r>
              <a:rPr kumimoji="1" lang="en-GB" altLang="zh-CN" dirty="0"/>
              <a:t> can overwrite </a:t>
            </a:r>
            <a:r>
              <a:rPr kumimoji="1" lang="en-GB" altLang="zh-CN" i="1" dirty="0">
                <a:solidFill>
                  <a:srgbClr val="00B050"/>
                </a:solidFill>
              </a:rPr>
              <a:t>r</a:t>
            </a:r>
            <a:r>
              <a:rPr kumimoji="1" lang="en-GB" altLang="zh-CN" i="1" baseline="-25000" dirty="0">
                <a:solidFill>
                  <a:srgbClr val="00B050"/>
                </a:solidFill>
              </a:rPr>
              <a:t>1</a:t>
            </a:r>
            <a:r>
              <a:rPr kumimoji="1" lang="en-GB" altLang="zh-CN" dirty="0"/>
              <a:t> without saving it.</a:t>
            </a:r>
            <a:endParaRPr kumimoji="1" lang="en-GB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GB" altLang="zh-CN" dirty="0"/>
              <a:t>Some architectures have </a:t>
            </a:r>
            <a:r>
              <a:rPr kumimoji="1" lang="en-GB" altLang="zh-CN" dirty="0">
                <a:solidFill>
                  <a:srgbClr val="FF0000"/>
                </a:solidFill>
              </a:rPr>
              <a:t>register windows</a:t>
            </a:r>
            <a:r>
              <a:rPr kumimoji="1" lang="en-GB" altLang="zh-CN" dirty="0"/>
              <a:t>, so that each function invocation can allocate a fresh set of registers without memory traffic.</a:t>
            </a:r>
            <a:endParaRPr kumimoji="1"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Mid-Term Exam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7562" y="1531312"/>
            <a:ext cx="7955438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期中考试安排（总成绩占比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15%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时间：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90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分钟（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29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日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6-8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节）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地点：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曹光彪大楼西楼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-202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题型：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判断题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选择题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简答题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形式：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111250" lvl="1" indent="-342900">
              <a:spcAft>
                <a:spcPts val="600"/>
              </a:spcAft>
              <a:buFont typeface="系统字体常规体"/>
              <a:buChar char="-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半开卷（可携带一张带有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notes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等内容的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A4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纸）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111250" lvl="1" indent="-342900">
              <a:spcAft>
                <a:spcPts val="600"/>
              </a:spcAft>
              <a:buFont typeface="系统字体常规体"/>
              <a:buChar char="-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自备稿纸，携带学生证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范围：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111250" lvl="1" indent="-342900">
              <a:spcAft>
                <a:spcPts val="600"/>
              </a:spcAft>
              <a:buFont typeface="系统字体常规体"/>
              <a:buChar char="-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1-5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章（第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1-3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章为重点内容）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111250" lvl="1" indent="-342900">
              <a:spcAft>
                <a:spcPts val="600"/>
              </a:spcAft>
              <a:buFont typeface="系统字体常规体"/>
              <a:buChar char="-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代码实现及</a:t>
            </a:r>
            <a:r>
              <a:rPr lang="en-GB" altLang="zh-CN" sz="2400" dirty="0">
                <a:latin typeface="微软雅黑" panose="020B0503020204020204" charset="-122"/>
                <a:ea typeface="微软雅黑" panose="020B0503020204020204" charset="-122"/>
              </a:rPr>
              <a:t>Tiger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语言细节不在此次考试范围内）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059" y="0"/>
            <a:ext cx="3721884" cy="68580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175792" y="2810933"/>
            <a:ext cx="1285208" cy="2540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go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to?</a:t>
            </a:r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(usually)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return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address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merely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puts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designated</a:t>
            </a:r>
            <a:r>
              <a:rPr kumimoji="1" lang="zh-CN" altLang="en-US" i="1" dirty="0">
                <a:solidFill>
                  <a:srgbClr val="FF0000"/>
                </a:solidFill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register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MIPS,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$</a:t>
            </a:r>
            <a:r>
              <a:rPr kumimoji="1" lang="en-US" altLang="zh-CN" i="1" dirty="0" err="1">
                <a:solidFill>
                  <a:srgbClr val="0070C0"/>
                </a:solidFill>
              </a:rPr>
              <a:t>ra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non-leaf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unless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FF0000"/>
                </a:solidFill>
              </a:rPr>
              <a:t>interprocedural</a:t>
            </a:r>
            <a:r>
              <a:rPr kumimoji="1" lang="zh-CN" altLang="en-US" i="1" dirty="0">
                <a:solidFill>
                  <a:srgbClr val="FF0000"/>
                </a:solidFill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register</a:t>
            </a:r>
            <a:r>
              <a:rPr kumimoji="1" lang="zh-CN" altLang="en-US" i="1" dirty="0">
                <a:solidFill>
                  <a:srgbClr val="FF0000"/>
                </a:solidFill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leaf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not.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059" y="0"/>
            <a:ext cx="3721884" cy="68580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402669" y="2074333"/>
            <a:ext cx="804333" cy="4826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318000" y="3238506"/>
            <a:ext cx="982135" cy="28363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Frame-Resident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697" y="1590515"/>
            <a:ext cx="7862605" cy="3860480"/>
          </a:xfrm>
        </p:spPr>
        <p:txBody>
          <a:bodyPr/>
          <a:lstStyle/>
          <a:p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procedure-call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pass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function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parameters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return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address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function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result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endParaRPr kumimoji="1" lang="en-US" altLang="zh-CN" dirty="0"/>
          </a:p>
          <a:p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local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variables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intermediate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results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endParaRPr kumimoji="1" lang="en-US" altLang="zh-CN" dirty="0"/>
          </a:p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stack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frame</a:t>
            </a:r>
            <a:r>
              <a:rPr kumimoji="1" lang="en-US" altLang="zh-CN" dirty="0"/>
              <a:t>)?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Frame-Resident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5" y="931332"/>
            <a:ext cx="8449733" cy="5858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frame)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necessary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reasons:</a:t>
            </a:r>
            <a:endParaRPr kumimoji="1" lang="en-US" altLang="zh-CN" dirty="0"/>
          </a:p>
          <a:p>
            <a:r>
              <a:rPr kumimoji="1" lang="en-GB" altLang="zh-CN" dirty="0"/>
              <a:t>the variable will be passed by </a:t>
            </a:r>
            <a:r>
              <a:rPr kumimoji="1" lang="en-GB" altLang="zh-CN" dirty="0">
                <a:solidFill>
                  <a:srgbClr val="C00000"/>
                </a:solidFill>
              </a:rPr>
              <a:t>reference</a:t>
            </a:r>
            <a:r>
              <a:rPr kumimoji="1" lang="en-GB" altLang="zh-CN" dirty="0"/>
              <a:t>, so it must have a memory 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language);</a:t>
            </a:r>
            <a:endParaRPr kumimoji="1" lang="en-US" altLang="zh-CN" dirty="0"/>
          </a:p>
          <a:p>
            <a:r>
              <a:rPr kumimoji="1" lang="en-GB" altLang="zh-CN" dirty="0"/>
              <a:t>the variable is accessed by a procedure </a:t>
            </a:r>
            <a:r>
              <a:rPr kumimoji="1" lang="en-GB" altLang="zh-CN" dirty="0">
                <a:solidFill>
                  <a:srgbClr val="C00000"/>
                </a:solidFill>
              </a:rPr>
              <a:t>nested</a:t>
            </a:r>
            <a:r>
              <a:rPr kumimoji="1" lang="en-GB" altLang="zh-CN" dirty="0"/>
              <a:t> inside the current one;</a:t>
            </a:r>
            <a:endParaRPr kumimoji="1" lang="en-GB" altLang="zh-CN" dirty="0"/>
          </a:p>
          <a:p>
            <a:r>
              <a:rPr kumimoji="1" lang="en-GB" altLang="zh-CN" dirty="0"/>
              <a:t>the value is </a:t>
            </a:r>
            <a:r>
              <a:rPr kumimoji="1" lang="en-GB" altLang="zh-CN" dirty="0">
                <a:solidFill>
                  <a:srgbClr val="C00000"/>
                </a:solidFill>
              </a:rPr>
              <a:t>too big </a:t>
            </a:r>
            <a:r>
              <a:rPr kumimoji="1" lang="en-GB" altLang="zh-CN" dirty="0"/>
              <a:t>to ﬁt into a single register;</a:t>
            </a:r>
            <a:endParaRPr kumimoji="1" lang="en-GB" altLang="zh-CN" dirty="0"/>
          </a:p>
          <a:p>
            <a:r>
              <a:rPr kumimoji="1" lang="en-GB" altLang="zh-CN" dirty="0"/>
              <a:t>the variable is an </a:t>
            </a:r>
            <a:r>
              <a:rPr kumimoji="1" lang="en-GB" altLang="zh-CN" dirty="0">
                <a:solidFill>
                  <a:srgbClr val="C00000"/>
                </a:solidFill>
              </a:rPr>
              <a:t>array</a:t>
            </a:r>
            <a:r>
              <a:rPr kumimoji="1" lang="en-GB" altLang="zh-CN" dirty="0"/>
              <a:t>, for which address arithmetic is necessary to extract components;</a:t>
            </a:r>
            <a:endParaRPr kumimoji="1" lang="en-GB" altLang="zh-CN" dirty="0"/>
          </a:p>
          <a:p>
            <a:r>
              <a:rPr kumimoji="1" lang="en-GB" altLang="zh-CN" dirty="0"/>
              <a:t>the register holding the variable is needed for a </a:t>
            </a:r>
            <a:r>
              <a:rPr kumimoji="1" lang="en-GB" altLang="zh-CN" dirty="0">
                <a:solidFill>
                  <a:srgbClr val="C00000"/>
                </a:solidFill>
              </a:rPr>
              <a:t>speciﬁc purpose</a:t>
            </a:r>
            <a:r>
              <a:rPr kumimoji="1" lang="en-GB" altLang="zh-CN" dirty="0"/>
              <a:t>, such as </a:t>
            </a:r>
            <a:r>
              <a:rPr kumimoji="1" lang="en-GB" altLang="zh-CN" dirty="0">
                <a:solidFill>
                  <a:srgbClr val="0070C0"/>
                </a:solidFill>
              </a:rPr>
              <a:t>parameter passing </a:t>
            </a:r>
            <a:r>
              <a:rPr kumimoji="1" lang="en-GB" altLang="zh-CN" dirty="0"/>
              <a:t>(as described above)</a:t>
            </a:r>
            <a:r>
              <a:rPr kumimoji="1" lang="en-US" altLang="zh-CN" dirty="0"/>
              <a:t>;</a:t>
            </a:r>
            <a:endParaRPr kumimoji="1" lang="en-GB" altLang="zh-CN" dirty="0"/>
          </a:p>
          <a:p>
            <a:r>
              <a:rPr kumimoji="1" lang="en-GB" altLang="zh-CN" dirty="0"/>
              <a:t>or there are </a:t>
            </a:r>
            <a:r>
              <a:rPr kumimoji="1" lang="en-GB" altLang="zh-CN" dirty="0">
                <a:solidFill>
                  <a:srgbClr val="C00000"/>
                </a:solidFill>
              </a:rPr>
              <a:t>so many local variables and temporary values </a:t>
            </a:r>
            <a:r>
              <a:rPr kumimoji="1" lang="en-GB" altLang="zh-CN" dirty="0"/>
              <a:t>that they won’t all ﬁt in registers, in which case some of them are “spilled” into the frame.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Frame-Resident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9014" y="2103246"/>
            <a:ext cx="7761964" cy="2794217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variable</a:t>
            </a:r>
            <a:r>
              <a:rPr kumimoji="1" lang="zh-CN" altLang="en-US" sz="2800" dirty="0"/>
              <a:t> </a:t>
            </a:r>
            <a:r>
              <a:rPr kumimoji="1" lang="en-US" altLang="zh-CN" sz="2800" b="1" i="1" dirty="0">
                <a:solidFill>
                  <a:srgbClr val="0070C0"/>
                </a:solidFill>
              </a:rPr>
              <a:t>escapes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:</a:t>
            </a:r>
            <a:endParaRPr kumimoji="1" lang="en-US" altLang="zh-CN" sz="2800" dirty="0"/>
          </a:p>
          <a:p>
            <a:pPr lvl="1"/>
            <a:r>
              <a:rPr kumimoji="1" lang="en-US" altLang="zh-CN" sz="2800" dirty="0"/>
              <a:t>it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passed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reference,</a:t>
            </a:r>
            <a:r>
              <a:rPr kumimoji="1" lang="zh-CN" altLang="en-US" sz="2800" dirty="0"/>
              <a:t> </a:t>
            </a:r>
            <a:endParaRPr kumimoji="1" lang="en-US" altLang="zh-CN" sz="2800" dirty="0"/>
          </a:p>
          <a:p>
            <a:pPr lvl="1"/>
            <a:r>
              <a:rPr kumimoji="1" lang="en-US" altLang="zh-CN" sz="2800" dirty="0"/>
              <a:t>its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address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taken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(using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C’s</a:t>
            </a:r>
            <a:r>
              <a:rPr kumimoji="1" lang="zh-CN" altLang="en-US" sz="2800" dirty="0"/>
              <a:t> </a:t>
            </a:r>
            <a:r>
              <a:rPr kumimoji="1" lang="en-US" altLang="zh-CN" sz="2800" i="1" dirty="0">
                <a:solidFill>
                  <a:srgbClr val="0070C0"/>
                </a:solidFill>
              </a:rPr>
              <a:t>&amp;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operator),</a:t>
            </a:r>
            <a:r>
              <a:rPr kumimoji="1" lang="zh-CN" altLang="en-US" sz="2800" dirty="0"/>
              <a:t> </a:t>
            </a:r>
            <a:endParaRPr kumimoji="1" lang="en-US" altLang="zh-CN" sz="2800" dirty="0"/>
          </a:p>
          <a:p>
            <a:pPr lvl="1">
              <a:spcAft>
                <a:spcPts val="1200"/>
              </a:spcAft>
            </a:pPr>
            <a:r>
              <a:rPr kumimoji="1" lang="en-US" altLang="zh-CN" sz="2800" dirty="0"/>
              <a:t>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accessed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from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nested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function</a:t>
            </a:r>
            <a:endParaRPr kumimoji="1" lang="en-US" altLang="zh-CN" sz="2800" dirty="0"/>
          </a:p>
          <a:p>
            <a:pPr marL="228600" lvl="1">
              <a:spcBef>
                <a:spcPts val="1000"/>
              </a:spcBef>
            </a:pPr>
            <a:r>
              <a:rPr kumimoji="1" lang="en-US" altLang="zh-CN" sz="2800" dirty="0"/>
              <a:t>Escaping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variables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must be written to memory.</a:t>
            </a:r>
            <a:endParaRPr kumimoji="1" lang="en-US" altLang="zh-CN" sz="2800" dirty="0"/>
          </a:p>
          <a:p>
            <a:pPr lvl="1"/>
            <a:endParaRPr kumimoji="1" lang="en-US" altLang="zh-CN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059" y="0"/>
            <a:ext cx="3721884" cy="68580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406901" y="1583269"/>
            <a:ext cx="804333" cy="211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406901" y="5926669"/>
            <a:ext cx="804333" cy="211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862" y="2493673"/>
            <a:ext cx="8449734" cy="1870654"/>
          </a:xfrm>
        </p:spPr>
        <p:txBody>
          <a:bodyPr/>
          <a:lstStyle/>
          <a:p>
            <a:r>
              <a:rPr kumimoji="1" lang="en-US" altLang="zh-CN" b="1" i="1" dirty="0">
                <a:solidFill>
                  <a:srgbClr val="0070C0"/>
                </a:solidFill>
              </a:rPr>
              <a:t>Block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Structure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nested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function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declarations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Pascal,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ML,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Tiger),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type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= {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}</a:t>
            </a:r>
            <a:endParaRPr lang="en-GB" altLang="zh-CN" dirty="0">
              <a:solidFill>
                <a:srgbClr val="AF00DB"/>
              </a:solidFill>
              <a:latin typeface="Menlo" panose="020B0609030804020204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highlight>
                  <a:srgbClr val="BBE0E3"/>
                </a:highlight>
                <a:latin typeface="Menlo" panose="020B0609030804020204"/>
              </a:rPr>
              <a:t>prettyprint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) 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=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let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-GB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/>
              </a:rPr>
              <a:t>  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-GB" altLang="zh-CN" dirty="0">
                <a:solidFill>
                  <a:srgbClr val="001080"/>
                </a:solidFill>
                <a:highlight>
                  <a:srgbClr val="BBE0E3"/>
                </a:highlight>
                <a:latin typeface="Menlo" panose="020B0609030804020204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) = 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/>
              </a:rPr>
              <a:t>      </a:t>
            </a:r>
            <a:r>
              <a:rPr lang="en-GB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/>
              </a:rPr>
              <a:t>output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/>
              </a:rPr>
              <a:t>,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endParaRPr lang="en-GB" altLang="zh-CN" dirty="0">
              <a:solidFill>
                <a:srgbClr val="AF00DB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-GB" altLang="zh-CN" dirty="0">
                <a:solidFill>
                  <a:srgbClr val="001080"/>
                </a:solidFill>
                <a:highlight>
                  <a:srgbClr val="BBE0E3"/>
                </a:highlight>
                <a:latin typeface="Menlo" panose="020B0609030804020204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/>
              </a:rPr>
              <a:t>n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/>
              </a:rPr>
              <a:t>: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-GB" altLang="zh-CN" dirty="0">
                <a:solidFill>
                  <a:srgbClr val="001080"/>
                </a:solidFill>
                <a:highlight>
                  <a:srgbClr val="BBE0E3"/>
                </a:highlight>
                <a:latin typeface="Menlo" panose="020B0609030804020204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/>
              </a:rPr>
              <a:t>        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for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:=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to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-GB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/>
              </a:rPr>
              <a:t>n</a:t>
            </a:r>
            <a:endParaRPr lang="en-GB" altLang="zh-CN" dirty="0">
              <a:solidFill>
                <a:srgbClr val="000000"/>
              </a:solidFill>
              <a:highlight>
                <a:srgbClr val="FFFF00"/>
              </a:highlight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do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/>
              </a:rPr>
              <a:t>“ ”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GB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/>
              </a:rPr>
              <a:t>"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if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=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/>
              </a:rPr>
              <a:t>nil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then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/>
              </a:rPr>
              <a:t>"."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else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/>
              </a:rPr>
              <a:t>);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/>
              </a:rPr>
              <a:t>output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17069" y="4456002"/>
            <a:ext cx="3826933" cy="18158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/>
              <a:t>How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make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this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work?</a:t>
            </a:r>
            <a:endParaRPr kumimoji="1" lang="en-US" altLang="zh-CN" sz="2400" b="1" dirty="0"/>
          </a:p>
          <a:p>
            <a:r>
              <a:rPr kumimoji="1" lang="en-US" altLang="zh-CN" sz="2200" i="1" dirty="0">
                <a:solidFill>
                  <a:srgbClr val="0070C0"/>
                </a:solidFill>
              </a:rPr>
              <a:t>write</a:t>
            </a:r>
            <a:r>
              <a:rPr kumimoji="1" lang="zh-CN" altLang="en-US" sz="22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/>
              <a:t>must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have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access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frame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 err="1">
                <a:solidFill>
                  <a:srgbClr val="0070C0"/>
                </a:solidFill>
              </a:rPr>
              <a:t>prettyprint</a:t>
            </a:r>
            <a:r>
              <a:rPr kumimoji="1" lang="en-US" altLang="zh-CN" sz="2200" dirty="0"/>
              <a:t>;</a:t>
            </a:r>
            <a:endParaRPr kumimoji="1" lang="en-US" altLang="zh-CN" sz="2200" dirty="0"/>
          </a:p>
          <a:p>
            <a:r>
              <a:rPr kumimoji="1" lang="en-US" altLang="zh-CN" sz="2200" i="1" dirty="0">
                <a:solidFill>
                  <a:srgbClr val="0070C0"/>
                </a:solidFill>
              </a:rPr>
              <a:t>indent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must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have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access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frames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 err="1">
                <a:solidFill>
                  <a:srgbClr val="0070C0"/>
                </a:solidFill>
              </a:rPr>
              <a:t>prettyprint</a:t>
            </a:r>
            <a:endParaRPr kumimoji="1" lang="en-US" altLang="zh-CN" sz="22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Implementing Block 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5" y="1547062"/>
            <a:ext cx="8449733" cy="4507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implement</a:t>
            </a:r>
            <a:r>
              <a:rPr kumimoji="1" lang="zh-CN" altLang="en-US" b="1" dirty="0"/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block</a:t>
            </a:r>
            <a:r>
              <a:rPr kumimoji="1" lang="zh-CN" altLang="en-US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b="1" i="1" dirty="0">
                <a:solidFill>
                  <a:srgbClr val="0070C0"/>
                </a:solidFill>
              </a:rPr>
              <a:t>structures</a:t>
            </a:r>
            <a:r>
              <a:rPr kumimoji="1" lang="en-US" altLang="zh-CN" b="1" dirty="0"/>
              <a:t>?</a:t>
            </a:r>
            <a:endParaRPr kumimoji="1" lang="en-US" altLang="zh-CN" b="1" dirty="0"/>
          </a:p>
          <a:p>
            <a:r>
              <a:rPr kumimoji="1" lang="en-US" altLang="zh-CN" dirty="0"/>
              <a:t>Whenever a function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 is called, it can be passed a pointer to the frame of the function statically enclosing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 ; this pointer is the </a:t>
            </a:r>
            <a:r>
              <a:rPr kumimoji="1" lang="en-US" altLang="zh-CN" b="1" i="1" dirty="0">
                <a:solidFill>
                  <a:srgbClr val="0070C0"/>
                </a:solidFill>
              </a:rPr>
              <a:t>static link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A global array can be maintained, containing – in position 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en-US" altLang="zh-CN" dirty="0"/>
              <a:t> – a pointer to the frame of the most recently entered procedure whose static nesting depth is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. This array is called a </a:t>
            </a:r>
            <a:r>
              <a:rPr kumimoji="1" lang="en-US" altLang="zh-CN" b="1" i="1" dirty="0">
                <a:solidFill>
                  <a:srgbClr val="0070C0"/>
                </a:solidFill>
              </a:rPr>
              <a:t>display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When g calls f, each variable of g that is actually accessed by f (or by any function nested inside f) is passed to f as an extra argument. This is called </a:t>
            </a:r>
            <a:r>
              <a:rPr kumimoji="1" lang="en-US" altLang="zh-CN" b="1" i="1" dirty="0">
                <a:solidFill>
                  <a:srgbClr val="0070C0"/>
                </a:solidFill>
              </a:rPr>
              <a:t>lambda lifting</a:t>
            </a:r>
            <a:r>
              <a:rPr kumimoji="1" lang="en-US" altLang="zh-CN" dirty="0"/>
              <a:t>.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Activation Records</a:t>
            </a:r>
            <a:endParaRPr kumimoji="1"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812671" y="1315322"/>
            <a:ext cx="1512000" cy="654393"/>
            <a:chOff x="3831472" y="983123"/>
            <a:chExt cx="1512000" cy="654393"/>
          </a:xfrm>
        </p:grpSpPr>
        <p:sp>
          <p:nvSpPr>
            <p:cNvPr id="7" name="圆角矩形 95"/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1800"/>
                </a:lnSpc>
              </a:pPr>
              <a:r>
                <a:rPr kumimoji="1" lang="en-US" altLang="zh-CN" dirty="0">
                  <a:solidFill>
                    <a:prstClr val="black"/>
                  </a:solidFill>
                  <a:latin typeface="Calibri" panose="020F0502020204030204"/>
                  <a:ea typeface="等线" panose="02010600030101010101" charset="-122"/>
                </a:rPr>
                <a:t>Introduction</a:t>
              </a:r>
              <a:endParaRPr kumimoji="1" lang="zh-CN" altLang="en-US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prstClr val="black"/>
                  </a:solidFill>
                  <a:latin typeface="Calibri" panose="020F0502020204030204"/>
                  <a:ea typeface="等线" panose="02010600030101010101" charset="-122"/>
                </a:rPr>
                <a:t>1</a:t>
              </a:r>
              <a:endParaRPr kumimoji="1" lang="zh-CN" altLang="en-US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63550" y="2343374"/>
            <a:ext cx="8610243" cy="3828826"/>
            <a:chOff x="263550" y="2362200"/>
            <a:chExt cx="8610242" cy="3828828"/>
          </a:xfrm>
        </p:grpSpPr>
        <p:grpSp>
          <p:nvGrpSpPr>
            <p:cNvPr id="10" name="组合 9"/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7" name="圆角矩形 14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charset="-122"/>
                    </a:rPr>
                    <a:t>Lexical Analysis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 panose="020F0502020204030204"/>
                      <a:ea typeface="等线" panose="02010600030101010101" charset="-122"/>
                    </a:rPr>
                    <a:t>2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5" name="圆角矩形 13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charset="-122"/>
                    </a:rPr>
                    <a:t>Parsing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 panose="020F0502020204030204"/>
                      <a:ea typeface="等线" panose="02010600030101010101" charset="-122"/>
                    </a:rPr>
                    <a:t>3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3" name="圆角矩形 136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charset="-122"/>
                    </a:rPr>
                    <a:t>Abstract Syntax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 panose="020F0502020204030204"/>
                      <a:ea typeface="等线" panose="02010600030101010101" charset="-122"/>
                    </a:rPr>
                    <a:t>4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1" name="圆角矩形 134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  <a:latin typeface="Calibri" panose="020F0502020204030204"/>
                      <a:ea typeface="等线" panose="02010600030101010101" charset="-122"/>
                    </a:rPr>
                    <a:t>Semantic Analysis</a:t>
                  </a:r>
                  <a:endParaRPr kumimoji="1" lang="zh-CN" altLang="en-US" dirty="0">
                    <a:solidFill>
                      <a:schemeClr val="tx1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1"/>
                      </a:solidFill>
                      <a:latin typeface="Calibri" panose="020F0502020204030204"/>
                      <a:ea typeface="等线" panose="02010600030101010101" charset="-122"/>
                    </a:rPr>
                    <a:t>5</a:t>
                  </a:r>
                  <a:endParaRPr kumimoji="1" lang="zh-CN" altLang="en-US" sz="2000" dirty="0">
                    <a:solidFill>
                      <a:schemeClr val="tx1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49" name="圆角矩形 13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b="1" dirty="0">
                      <a:solidFill>
                        <a:srgbClr val="C00000"/>
                      </a:solidFill>
                      <a:latin typeface="Calibri" panose="020F0502020204030204"/>
                      <a:ea typeface="等线" panose="02010600030101010101" charset="-122"/>
                    </a:rPr>
                    <a:t>Activation Records</a:t>
                  </a:r>
                  <a:endParaRPr kumimoji="1" lang="zh-CN" altLang="en-US" b="1" dirty="0">
                    <a:solidFill>
                      <a:srgbClr val="C00000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b="1" dirty="0">
                      <a:solidFill>
                        <a:srgbClr val="C00000"/>
                      </a:solidFill>
                      <a:latin typeface="Calibri" panose="020F0502020204030204"/>
                      <a:ea typeface="等线" panose="02010600030101010101" charset="-122"/>
                    </a:rPr>
                    <a:t>6</a:t>
                  </a:r>
                  <a:endParaRPr kumimoji="1" lang="zh-CN" altLang="en-US" sz="2000" b="1" dirty="0">
                    <a:solidFill>
                      <a:srgbClr val="C00000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47" name="圆角矩形 13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 err="1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charset="-122"/>
                    </a:rPr>
                    <a:t>Interm</a:t>
                  </a:r>
                  <a:r>
                    <a:rPr kumimoji="1" lang="en-US" altLang="zh-CN" dirty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charset="-122"/>
                    </a:rPr>
                    <a:t>. Code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 panose="020F0502020204030204"/>
                      <a:ea typeface="等线" panose="02010600030101010101" charset="-122"/>
                    </a:rPr>
                    <a:t>7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45" name="圆角矩形 128"/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charset="-122"/>
                    </a:rPr>
                    <a:t>Blocks &amp; Traces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 panose="020F0502020204030204"/>
                      <a:ea typeface="等线" panose="02010600030101010101" charset="-122"/>
                    </a:rPr>
                    <a:t>8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43" name="圆角矩形 126"/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charset="-122"/>
                    </a:rPr>
                    <a:t>Instruct. Selection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 panose="020F0502020204030204"/>
                      <a:ea typeface="等线" panose="02010600030101010101" charset="-122"/>
                    </a:rPr>
                    <a:t>9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41" name="圆角矩形 124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charset="-122"/>
                    </a:rPr>
                    <a:t>Liveness Analysis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 panose="020F0502020204030204"/>
                      <a:ea typeface="等线" panose="02010600030101010101" charset="-122"/>
                    </a:rPr>
                    <a:t>10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39" name="圆角矩形 12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charset="-122"/>
                    </a:rPr>
                    <a:t>Register Allocation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 panose="020F0502020204030204"/>
                      <a:ea typeface="等线" panose="02010600030101010101" charset="-122"/>
                    </a:rPr>
                    <a:t>11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37" name="圆角矩形 120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charset="-122"/>
                    </a:rPr>
                    <a:t>Garbage Collection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 panose="020F0502020204030204"/>
                      <a:ea typeface="等线" panose="02010600030101010101" charset="-122"/>
                    </a:rPr>
                    <a:t>13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35" name="圆角矩形 11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prstClr val="black"/>
                      </a:solidFill>
                      <a:latin typeface="Calibri" panose="020F0502020204030204"/>
                      <a:ea typeface="等线" panose="02010600030101010101" charset="-122"/>
                    </a:rPr>
                    <a:t>Loop Optimizations</a:t>
                  </a:r>
                  <a:endParaRPr kumimoji="1" lang="zh-CN" altLang="en-US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44546A"/>
                      </a:solidFill>
                      <a:latin typeface="Calibri" panose="020F0502020204030204"/>
                      <a:ea typeface="等线" panose="02010600030101010101" charset="-122"/>
                    </a:rPr>
                    <a:t>18</a:t>
                  </a:r>
                  <a:endParaRPr kumimoji="1" lang="zh-CN" altLang="en-US" sz="2000" dirty="0">
                    <a:solidFill>
                      <a:srgbClr val="44546A"/>
                    </a:solidFill>
                    <a:latin typeface="Calibri" panose="020F0502020204030204"/>
                    <a:ea typeface="等线" panose="02010600030101010101" charset="-122"/>
                  </a:endParaRPr>
                </a:p>
              </p:txBody>
            </p:sp>
          </p:grpSp>
          <p:cxnSp>
            <p:nvCxnSpPr>
              <p:cNvPr id="27" name="直线箭头连接符 110"/>
              <p:cNvCxnSpPr>
                <a:stCxn id="57" idx="3"/>
                <a:endCxn id="55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111"/>
              <p:cNvCxnSpPr>
                <a:stCxn id="55" idx="3"/>
                <a:endCxn id="53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112"/>
              <p:cNvCxnSpPr>
                <a:stCxn id="53" idx="3"/>
                <a:endCxn id="51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3"/>
              <p:cNvCxnSpPr>
                <a:stCxn id="51" idx="2"/>
                <a:endCxn id="47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4"/>
              <p:cNvCxnSpPr>
                <a:stCxn id="47" idx="1"/>
                <a:endCxn id="45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115"/>
              <p:cNvCxnSpPr>
                <a:stCxn id="41" idx="3"/>
                <a:endCxn id="39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116"/>
              <p:cNvCxnSpPr>
                <a:stCxn id="49" idx="2"/>
                <a:endCxn id="47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117"/>
              <p:cNvCxnSpPr>
                <a:endCxn id="35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27"/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12" name="矩形 27"/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b="1" dirty="0">
                  <a:solidFill>
                    <a:srgbClr val="44546A"/>
                  </a:solidFill>
                  <a:latin typeface="Calibri" panose="020F0502020204030204"/>
                  <a:ea typeface="等线" panose="02010600030101010101" charset="-122"/>
                </a:rPr>
                <a:t>Fundamentals</a:t>
              </a:r>
              <a:endParaRPr lang="zh-CN" altLang="en-US" b="1" dirty="0">
                <a:solidFill>
                  <a:srgbClr val="44546A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b="1" dirty="0">
                  <a:solidFill>
                    <a:srgbClr val="44546A"/>
                  </a:solidFill>
                  <a:latin typeface="Calibri" panose="020F0502020204030204"/>
                  <a:ea typeface="等线" panose="02010600030101010101" charset="-122"/>
                </a:rPr>
                <a:t>Advanced Topics</a:t>
              </a:r>
              <a:endParaRPr lang="zh-CN" altLang="en-US" b="1" dirty="0">
                <a:solidFill>
                  <a:srgbClr val="44546A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58" y="1791592"/>
            <a:ext cx="9467196" cy="129257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Whenever a function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 is called, it is passed a pointer to the stack frame of the “current” </a:t>
            </a:r>
            <a:r>
              <a:rPr kumimoji="1" lang="en-US" altLang="zh-CN" b="1" dirty="0">
                <a:solidFill>
                  <a:srgbClr val="0070C0"/>
                </a:solidFill>
              </a:rPr>
              <a:t>(most recently entered) activation </a:t>
            </a:r>
            <a:r>
              <a:rPr kumimoji="1" lang="en-US" altLang="zh-CN" dirty="0"/>
              <a:t>of the function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en-US" altLang="zh-CN" dirty="0"/>
              <a:t> that </a:t>
            </a:r>
            <a:r>
              <a:rPr kumimoji="1" lang="en-US" altLang="zh-CN" b="1" dirty="0">
                <a:solidFill>
                  <a:srgbClr val="0070C0"/>
                </a:solidFill>
              </a:rPr>
              <a:t>immediately encloses</a:t>
            </a:r>
            <a:r>
              <a:rPr kumimoji="1" lang="en-US" altLang="zh-CN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 in the text of the program.</a:t>
            </a:r>
            <a:endParaRPr kumimoji="1" lang="en-US" altLang="zh-CN" i="1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1323" y="3369804"/>
            <a:ext cx="3761353" cy="232693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603" y="4571971"/>
            <a:ext cx="4135968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passing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 err="1">
                <a:solidFill>
                  <a:srgbClr val="0070C0"/>
                </a:solidFill>
              </a:rPr>
              <a:t>pretryprint</a:t>
            </a:r>
            <a:r>
              <a:rPr kumimoji="1" lang="en-US" altLang="zh-CN" sz="2400" dirty="0" err="1"/>
              <a:t>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own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pointer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(FP) as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400" dirty="0"/>
              <a:t>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link:</a:t>
            </a:r>
            <a:endParaRPr kumimoji="1" lang="en-US" altLang="zh-CN" sz="2400" dirty="0"/>
          </a:p>
          <a:p>
            <a:r>
              <a:rPr kumimoji="1" lang="en-US" altLang="zh-CN" sz="2200" i="1" dirty="0" err="1">
                <a:solidFill>
                  <a:srgbClr val="0070C0"/>
                </a:solidFill>
              </a:rPr>
              <a:t>prettyprint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immediate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enclosing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  <a:endParaRPr kumimoji="1" lang="en-US" altLang="zh-CN" sz="2200" i="1" dirty="0">
              <a:solidFill>
                <a:srgbClr val="0070C0"/>
              </a:solidFill>
            </a:endParaRPr>
          </a:p>
        </p:txBody>
      </p:sp>
      <p:cxnSp>
        <p:nvCxnSpPr>
          <p:cNvPr id="7" name="直线箭头连接符 6"/>
          <p:cNvCxnSpPr>
            <a:stCxn id="3" idx="1"/>
          </p:cNvCxnSpPr>
          <p:nvPr/>
        </p:nvCxnSpPr>
        <p:spPr>
          <a:xfrm flipH="1">
            <a:off x="2719953" y="5326024"/>
            <a:ext cx="2255650" cy="9053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67087" y="6173299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000" dirty="0"/>
              <a:t>’s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static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link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i="1" dirty="0" err="1">
                <a:solidFill>
                  <a:srgbClr val="0070C0"/>
                </a:solidFill>
              </a:rPr>
              <a:t>prettyprint</a:t>
            </a:r>
            <a:r>
              <a:rPr kumimoji="1" lang="en-US" altLang="zh-CN" sz="2000" dirty="0" err="1"/>
              <a:t>’s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FP</a:t>
            </a: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23668" y="1865564"/>
            <a:ext cx="3820335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400" i="1" dirty="0">
                <a:solidFill>
                  <a:srgbClr val="0070C0"/>
                </a:solidFill>
              </a:rPr>
              <a:t>show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stores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address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 err="1">
                <a:solidFill>
                  <a:srgbClr val="0070C0"/>
                </a:solidFill>
              </a:rPr>
              <a:t>prettyprint</a:t>
            </a:r>
            <a:r>
              <a:rPr kumimoji="1" lang="en-US" altLang="zh-CN" sz="2400" dirty="0" err="1"/>
              <a:t>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FP)</a:t>
            </a:r>
            <a:endParaRPr kumimoji="1" lang="en-US" altLang="zh-CN" sz="2200" i="1" dirty="0">
              <a:solidFill>
                <a:srgbClr val="0070C0"/>
              </a:solidFill>
            </a:endParaRPr>
          </a:p>
        </p:txBody>
      </p:sp>
      <p:cxnSp>
        <p:nvCxnSpPr>
          <p:cNvPr id="7" name="直线箭头连接符 6"/>
          <p:cNvCxnSpPr>
            <a:stCxn id="3" idx="1"/>
          </p:cNvCxnSpPr>
          <p:nvPr/>
        </p:nvCxnSpPr>
        <p:spPr>
          <a:xfrm flipH="1">
            <a:off x="4757980" y="2281063"/>
            <a:ext cx="565688" cy="6171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54603" y="4352324"/>
            <a:ext cx="4089399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400" i="1" dirty="0">
                <a:solidFill>
                  <a:srgbClr val="0070C0"/>
                </a:solidFill>
              </a:rPr>
              <a:t>show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calls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indent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passing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own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FP</a:t>
            </a:r>
            <a:r>
              <a:rPr kumimoji="1" lang="en-US" altLang="zh-CN" sz="2400" dirty="0"/>
              <a:t> 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indent’s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link</a:t>
            </a:r>
            <a:endParaRPr kumimoji="1" lang="en-US" altLang="zh-CN" sz="2200" i="1" dirty="0">
              <a:solidFill>
                <a:srgbClr val="0070C0"/>
              </a:solidFill>
            </a:endParaRPr>
          </a:p>
        </p:txBody>
      </p:sp>
      <p:cxnSp>
        <p:nvCxnSpPr>
          <p:cNvPr id="7" name="直线箭头连接符 6"/>
          <p:cNvCxnSpPr>
            <a:stCxn id="3" idx="1"/>
          </p:cNvCxnSpPr>
          <p:nvPr/>
        </p:nvCxnSpPr>
        <p:spPr>
          <a:xfrm flipH="1">
            <a:off x="3719692" y="4767823"/>
            <a:ext cx="1334911" cy="1846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03800" y="4352322"/>
            <a:ext cx="4140200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400" i="1" dirty="0">
                <a:solidFill>
                  <a:srgbClr val="0070C0"/>
                </a:solidFill>
              </a:rPr>
              <a:t>show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calls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passing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own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static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link</a:t>
            </a:r>
            <a:r>
              <a:rPr kumimoji="1" lang="zh-CN" altLang="en-US" sz="2400" b="1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/>
              <a:t>not</a:t>
            </a:r>
            <a:r>
              <a:rPr kumimoji="1" lang="zh-CN" altLang="en-US" sz="2400" i="1" dirty="0"/>
              <a:t> </a:t>
            </a:r>
            <a:r>
              <a:rPr kumimoji="1" lang="en-US" altLang="zh-CN" sz="2400" i="1" dirty="0"/>
              <a:t>its</a:t>
            </a:r>
            <a:r>
              <a:rPr kumimoji="1" lang="zh-CN" altLang="en-US" sz="2400" i="1" dirty="0"/>
              <a:t> </a:t>
            </a:r>
            <a:r>
              <a:rPr kumimoji="1" lang="en-US" altLang="zh-CN" sz="2400" i="1" dirty="0"/>
              <a:t>own</a:t>
            </a:r>
            <a:r>
              <a:rPr kumimoji="1" lang="zh-CN" altLang="en-US" sz="2400" i="1" dirty="0"/>
              <a:t> </a:t>
            </a:r>
            <a:r>
              <a:rPr kumimoji="1" lang="en-US" altLang="zh-CN" sz="2400" i="1" dirty="0"/>
              <a:t>FP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link</a:t>
            </a:r>
            <a:endParaRPr kumimoji="1" lang="en-US" altLang="zh-CN" sz="2200" i="1" dirty="0">
              <a:solidFill>
                <a:srgbClr val="0070C0"/>
              </a:solidFill>
            </a:endParaRPr>
          </a:p>
        </p:txBody>
      </p:sp>
      <p:cxnSp>
        <p:nvCxnSpPr>
          <p:cNvPr id="7" name="直线箭头连接符 6"/>
          <p:cNvCxnSpPr>
            <a:stCxn id="3" idx="1"/>
          </p:cNvCxnSpPr>
          <p:nvPr/>
        </p:nvCxnSpPr>
        <p:spPr>
          <a:xfrm flipH="1">
            <a:off x="4572000" y="4952487"/>
            <a:ext cx="431800" cy="4746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2800" y="2998113"/>
            <a:ext cx="3251200" cy="14465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200" dirty="0"/>
              <a:t>fetch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appropriate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offset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from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indent</a:t>
            </a:r>
            <a:r>
              <a:rPr kumimoji="1" lang="en-US" altLang="zh-CN" sz="2200" dirty="0"/>
              <a:t>’s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link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(which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points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frame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200" dirty="0"/>
              <a:t>)</a:t>
            </a:r>
            <a:endParaRPr kumimoji="1" lang="en-US" altLang="zh-CN" sz="2200" dirty="0"/>
          </a:p>
        </p:txBody>
      </p:sp>
      <p:cxnSp>
        <p:nvCxnSpPr>
          <p:cNvPr id="7" name="直线箭头连接符 6"/>
          <p:cNvCxnSpPr>
            <a:stCxn id="3" idx="1"/>
          </p:cNvCxnSpPr>
          <p:nvPr/>
        </p:nvCxnSpPr>
        <p:spPr>
          <a:xfrm flipH="1" flipV="1">
            <a:off x="4114800" y="3564470"/>
            <a:ext cx="1778000" cy="1569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9269" y="4395114"/>
            <a:ext cx="4004732" cy="21544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200" i="1" dirty="0">
                <a:solidFill>
                  <a:srgbClr val="0070C0"/>
                </a:solidFill>
              </a:rPr>
              <a:t>indent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calls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write.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must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pass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FP of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 err="1">
                <a:solidFill>
                  <a:srgbClr val="0070C0"/>
                </a:solidFill>
              </a:rPr>
              <a:t>prettyprint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link.</a:t>
            </a:r>
            <a:r>
              <a:rPr kumimoji="1" lang="zh-CN" altLang="en-US" sz="2200" dirty="0"/>
              <a:t> </a:t>
            </a:r>
            <a:r>
              <a:rPr kumimoji="1" lang="en-US" altLang="zh-CN" sz="2200" b="1" dirty="0"/>
              <a:t>How?</a:t>
            </a:r>
            <a:endParaRPr kumimoji="1" lang="en-US" altLang="zh-CN" sz="2200" b="1" dirty="0"/>
          </a:p>
          <a:p>
            <a:r>
              <a:rPr kumimoji="1" lang="en-US" altLang="zh-CN" sz="2200" i="1" dirty="0">
                <a:solidFill>
                  <a:srgbClr val="0070C0"/>
                </a:solidFill>
              </a:rPr>
              <a:t>indent</a:t>
            </a:r>
            <a:r>
              <a:rPr kumimoji="1" lang="en-US" altLang="zh-CN" sz="2200" dirty="0"/>
              <a:t>’s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link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200" dirty="0"/>
              <a:t>’s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FP)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offset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=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200" dirty="0"/>
              <a:t>’s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link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=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 err="1">
                <a:solidFill>
                  <a:srgbClr val="0070C0"/>
                </a:solidFill>
              </a:rPr>
              <a:t>prettyprint</a:t>
            </a:r>
            <a:r>
              <a:rPr kumimoji="1" lang="en-US" altLang="zh-CN" sz="2200" dirty="0" err="1"/>
              <a:t>’s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FP</a:t>
            </a:r>
            <a:endParaRPr kumimoji="1" lang="en-US" altLang="zh-CN" sz="2200" dirty="0"/>
          </a:p>
        </p:txBody>
      </p:sp>
      <p:cxnSp>
        <p:nvCxnSpPr>
          <p:cNvPr id="7" name="直线箭头连接符 6"/>
          <p:cNvCxnSpPr>
            <a:stCxn id="3" idx="1"/>
          </p:cNvCxnSpPr>
          <p:nvPr/>
        </p:nvCxnSpPr>
        <p:spPr>
          <a:xfrm flipH="1" flipV="1">
            <a:off x="3640669" y="4359919"/>
            <a:ext cx="1498600" cy="11124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74736" y="4566303"/>
            <a:ext cx="3869267" cy="17851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200" b="1" dirty="0"/>
              <a:t>How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can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indent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use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output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from</a:t>
            </a:r>
            <a:r>
              <a:rPr kumimoji="1" lang="zh-CN" altLang="en-US" sz="2200" b="1" dirty="0"/>
              <a:t> </a:t>
            </a:r>
            <a:r>
              <a:rPr kumimoji="1" lang="en-US" altLang="zh-CN" sz="2200" b="1" i="1" dirty="0" err="1">
                <a:solidFill>
                  <a:srgbClr val="0070C0"/>
                </a:solidFill>
              </a:rPr>
              <a:t>prettyprint</a:t>
            </a:r>
            <a:r>
              <a:rPr kumimoji="1" lang="en-US" altLang="zh-CN" sz="2200" b="1" dirty="0" err="1"/>
              <a:t>’s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frame?</a:t>
            </a:r>
            <a:endParaRPr kumimoji="1" lang="en-US" altLang="zh-CN" sz="2200" b="1" dirty="0"/>
          </a:p>
          <a:p>
            <a:r>
              <a:rPr kumimoji="1" lang="en-US" altLang="zh-CN" sz="2200" dirty="0"/>
              <a:t>It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starts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with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its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own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static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link,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fetches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show</a:t>
            </a:r>
            <a:r>
              <a:rPr kumimoji="1" lang="en-US" altLang="zh-CN" sz="2200" dirty="0"/>
              <a:t>’s,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fetches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output</a:t>
            </a:r>
            <a:r>
              <a:rPr kumimoji="1" lang="en-US" altLang="zh-CN" sz="2200" dirty="0"/>
              <a:t>.</a:t>
            </a:r>
            <a:endParaRPr kumimoji="1" lang="en-US" altLang="zh-CN" sz="2200" dirty="0"/>
          </a:p>
        </p:txBody>
      </p:sp>
      <p:cxnSp>
        <p:nvCxnSpPr>
          <p:cNvPr id="7" name="直线箭头连接符 6"/>
          <p:cNvCxnSpPr>
            <a:stCxn id="3" idx="1"/>
          </p:cNvCxnSpPr>
          <p:nvPr/>
        </p:nvCxnSpPr>
        <p:spPr>
          <a:xfrm flipH="1" flipV="1">
            <a:off x="4783669" y="4292603"/>
            <a:ext cx="491067" cy="11662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085668" y="1780170"/>
            <a:ext cx="97366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…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static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link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085668" y="2618774"/>
            <a:ext cx="97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solidFill>
                  <a:srgbClr val="0070C0"/>
                </a:solidFill>
              </a:rPr>
              <a:t>indent’s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frame</a:t>
            </a:r>
            <a:endParaRPr kumimoji="1"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24134" y="1780170"/>
            <a:ext cx="97366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…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static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link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528734" y="1780170"/>
            <a:ext cx="97366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…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static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link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824134" y="2618774"/>
            <a:ext cx="97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solidFill>
                  <a:srgbClr val="0070C0"/>
                </a:solidFill>
              </a:rPr>
              <a:t>show’s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pPr algn="ctr"/>
            <a:r>
              <a:rPr kumimoji="1" lang="en-US" altLang="zh-CN" i="1" dirty="0">
                <a:solidFill>
                  <a:srgbClr val="0070C0"/>
                </a:solidFill>
              </a:rPr>
              <a:t>frame</a:t>
            </a:r>
            <a:endParaRPr kumimoji="1"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62602" y="2611166"/>
            <a:ext cx="97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solidFill>
                  <a:srgbClr val="0070C0"/>
                </a:solidFill>
              </a:rPr>
              <a:t>pp’s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pPr algn="ctr"/>
            <a:r>
              <a:rPr kumimoji="1" lang="en-US" altLang="zh-CN" i="1" dirty="0">
                <a:solidFill>
                  <a:srgbClr val="0070C0"/>
                </a:solidFill>
              </a:rPr>
              <a:t>frame</a:t>
            </a:r>
            <a:endParaRPr kumimoji="1" lang="zh-CN" altLang="en-US" i="1" dirty="0">
              <a:solidFill>
                <a:srgbClr val="0070C0"/>
              </a:solidFill>
            </a:endParaRPr>
          </a:p>
        </p:txBody>
      </p:sp>
      <p:cxnSp>
        <p:nvCxnSpPr>
          <p:cNvPr id="27" name="肘形连接符 26"/>
          <p:cNvCxnSpPr/>
          <p:nvPr/>
        </p:nvCxnSpPr>
        <p:spPr>
          <a:xfrm rot="10800000">
            <a:off x="7797804" y="1830188"/>
            <a:ext cx="381003" cy="3770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rot="10800000">
            <a:off x="6493938" y="1821823"/>
            <a:ext cx="381003" cy="3770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 animBg="1"/>
      <p:bldP spid="24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6221" y="3753794"/>
            <a:ext cx="4893711" cy="2215711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O</a:t>
            </a:r>
            <a:r>
              <a:rPr kumimoji="1" lang="en-GB" altLang="zh-CN" dirty="0"/>
              <a:t>n each procedure call or variable access, a chain of </a:t>
            </a:r>
            <a:r>
              <a:rPr kumimoji="1" lang="en-GB" altLang="zh-CN" dirty="0">
                <a:solidFill>
                  <a:srgbClr val="0070C0"/>
                </a:solidFill>
              </a:rPr>
              <a:t>zero or more fetches</a:t>
            </a:r>
            <a:r>
              <a:rPr kumimoji="1" lang="en-GB" altLang="zh-CN" dirty="0"/>
              <a:t> is required; </a:t>
            </a:r>
            <a:endParaRPr kumimoji="1" lang="en-GB" altLang="zh-CN" dirty="0"/>
          </a:p>
          <a:p>
            <a:r>
              <a:rPr kumimoji="1" lang="en-GB" altLang="zh-CN" dirty="0"/>
              <a:t>The </a:t>
            </a:r>
            <a:r>
              <a:rPr kumimoji="1" lang="en-GB" altLang="zh-CN" dirty="0">
                <a:solidFill>
                  <a:srgbClr val="0070C0"/>
                </a:solidFill>
              </a:rPr>
              <a:t>length of the chain </a:t>
            </a:r>
            <a:r>
              <a:rPr kumimoji="1" lang="en-GB" altLang="zh-CN" dirty="0"/>
              <a:t>is just </a:t>
            </a:r>
            <a:r>
              <a:rPr kumimoji="1" lang="en-GB" altLang="zh-CN" dirty="0">
                <a:solidFill>
                  <a:srgbClr val="0070C0"/>
                </a:solidFill>
              </a:rPr>
              <a:t>the difference in static nesting depth </a:t>
            </a:r>
            <a:r>
              <a:rPr kumimoji="1" lang="en-GB" altLang="zh-CN" dirty="0"/>
              <a:t>between the two functions involved.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19044" y="1769024"/>
            <a:ext cx="454899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charset="-122"/>
                <a:cs typeface="Cascadia Code" panose="020B0609020000020004" pitchFamily="49" charset="0"/>
              </a:rPr>
              <a:t>def pp:				##depth 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20B0609020000020004" pitchFamily="49" charset="0"/>
              <a:ea typeface="等线" panose="02010600030101010101" charset="-122"/>
              <a:cs typeface="Cascadia Code" panose="020B06090200000200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charset="-122"/>
                <a:cs typeface="Cascadia Code" panose="020B0609020000020004" pitchFamily="49" charset="0"/>
              </a:rPr>
              <a:t>	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20B0609020000020004" pitchFamily="49" charset="0"/>
              <a:ea typeface="等线" panose="02010600030101010101" charset="-122"/>
              <a:cs typeface="Cascadia Code" panose="020B06090200000200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charset="-122"/>
                <a:cs typeface="Cascadia Code" panose="020B0609020000020004" pitchFamily="49" charset="0"/>
              </a:rPr>
              <a:t>	def write:			##depth 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20B0609020000020004" pitchFamily="49" charset="0"/>
              <a:ea typeface="等线" panose="02010600030101010101" charset="-122"/>
              <a:cs typeface="Cascadia Code" panose="020B06090200000200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charset="-122"/>
                <a:cs typeface="Cascadia Code" panose="020B0609020000020004" pitchFamily="49" charset="0"/>
              </a:rPr>
              <a:t>	def show:			##depth 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20B0609020000020004" pitchFamily="49" charset="0"/>
              <a:ea typeface="等线" panose="02010600030101010101" charset="-122"/>
              <a:cs typeface="Cascadia Code" panose="020B06090200000200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charset="-122"/>
                <a:cs typeface="Cascadia Code" panose="020B0609020000020004" pitchFamily="49" charset="0"/>
              </a:rPr>
              <a:t>		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20B0609020000020004" pitchFamily="49" charset="0"/>
              <a:ea typeface="等线" panose="02010600030101010101" charset="-122"/>
              <a:cs typeface="Cascadia Code" panose="020B06090200000200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charset="-122"/>
                <a:cs typeface="Cascadia Code" panose="020B0609020000020004" pitchFamily="49" charset="0"/>
              </a:rPr>
              <a:t>		def indent:	##depth 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Code" panose="020B0609020000020004" pitchFamily="49" charset="0"/>
              <a:ea typeface="等线" panose="02010600030101010101" charset="-122"/>
              <a:cs typeface="Cascadia Code" panose="020B06090200000200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40259" y="1335320"/>
            <a:ext cx="2536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Cascadia Code" panose="020B0609020000020004" pitchFamily="49" charset="0"/>
              </a:rPr>
              <a:t>Nesting structure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Cascadia Code" panose="020B0609020000020004" pitchFamily="49" charset="0"/>
              </a:rPr>
              <a:t>: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Cascadia Code" panose="020B06090200000200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0680" y="1823085"/>
            <a:ext cx="5634355" cy="3726180"/>
            <a:chOff x="568" y="2871"/>
            <a:chExt cx="8873" cy="5868"/>
          </a:xfrm>
        </p:grpSpPr>
        <p:sp>
          <p:nvSpPr>
            <p:cNvPr id="24" name="箭头: 上弧形 23"/>
            <p:cNvSpPr/>
            <p:nvPr/>
          </p:nvSpPr>
          <p:spPr>
            <a:xfrm rot="16200000">
              <a:off x="576" y="3661"/>
              <a:ext cx="1313" cy="643"/>
            </a:xfrm>
            <a:prstGeom prst="curvedDownArrow">
              <a:avLst>
                <a:gd name="adj1" fmla="val 7780"/>
                <a:gd name="adj2" fmla="val 18767"/>
                <a:gd name="adj3" fmla="val 3033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箭头: 上弧形 18"/>
            <p:cNvSpPr/>
            <p:nvPr/>
          </p:nvSpPr>
          <p:spPr>
            <a:xfrm rot="16200000">
              <a:off x="625" y="4924"/>
              <a:ext cx="1214" cy="643"/>
            </a:xfrm>
            <a:prstGeom prst="curvedDownArrow">
              <a:avLst>
                <a:gd name="adj1" fmla="val 7780"/>
                <a:gd name="adj2" fmla="val 18767"/>
                <a:gd name="adj3" fmla="val 3033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箭头: 上弧形 20"/>
            <p:cNvSpPr/>
            <p:nvPr/>
          </p:nvSpPr>
          <p:spPr>
            <a:xfrm rot="16200000">
              <a:off x="-280" y="4296"/>
              <a:ext cx="2659" cy="962"/>
            </a:xfrm>
            <a:prstGeom prst="curvedDownArrow">
              <a:avLst>
                <a:gd name="adj1" fmla="val 7780"/>
                <a:gd name="adj2" fmla="val 18767"/>
                <a:gd name="adj3" fmla="val 3033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箭头: 下弧形 21"/>
            <p:cNvSpPr/>
            <p:nvPr/>
          </p:nvSpPr>
          <p:spPr>
            <a:xfrm rot="16200000">
              <a:off x="2663" y="4669"/>
              <a:ext cx="3454" cy="1020"/>
            </a:xfrm>
            <a:prstGeom prst="curvedUpArrow">
              <a:avLst>
                <a:gd name="adj1" fmla="val 5945"/>
                <a:gd name="adj2" fmla="val 13193"/>
                <a:gd name="adj3" fmla="val 3121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860" y="2871"/>
              <a:ext cx="965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High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857" y="8157"/>
              <a:ext cx="895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Low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54" y="3052"/>
              <a:ext cx="2306" cy="5521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54" y="3052"/>
              <a:ext cx="2306" cy="115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pp frame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54" y="4203"/>
              <a:ext cx="2306" cy="115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show frame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51" y="5353"/>
              <a:ext cx="2306" cy="115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indent frame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52" y="6488"/>
              <a:ext cx="2306" cy="115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write frame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对话气泡: 矩形 14"/>
            <p:cNvSpPr/>
            <p:nvPr/>
          </p:nvSpPr>
          <p:spPr>
            <a:xfrm>
              <a:off x="4640" y="3326"/>
              <a:ext cx="4799" cy="1179"/>
            </a:xfrm>
            <a:prstGeom prst="wedgeRectCallout">
              <a:avLst>
                <a:gd name="adj1" fmla="val -68833"/>
                <a:gd name="adj2" fmla="val 4740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pp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calls 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show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, need FP of </a:t>
              </a:r>
              <a:r>
                <a:rPr lang="en-US" altLang="zh-CN" i="1" dirty="0">
                  <a:solidFill>
                    <a:srgbClr val="FFFF00"/>
                  </a:solidFill>
                  <a:latin typeface="Calibri" panose="020F0502020204030204"/>
                  <a:ea typeface="等线" panose="02010600030101010101" charset="-122"/>
                </a:rPr>
                <a:t>pp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, fetch chain length </a:t>
              </a:r>
              <a:r>
                <a:rPr lang="en-US" altLang="zh-CN" i="1" dirty="0">
                  <a:solidFill>
                    <a:srgbClr val="FFFF00"/>
                  </a:solidFill>
                  <a:latin typeface="Calibri" panose="020F0502020204030204"/>
                  <a:ea typeface="等线" panose="02010600030101010101" charset="-122"/>
                </a:rPr>
                <a:t>0</a:t>
              </a:r>
              <a:endParaRPr lang="zh-CN" altLang="en-US" i="1" dirty="0">
                <a:solidFill>
                  <a:srgbClr val="FFFF00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51" y="5337"/>
              <a:ext cx="2306" cy="115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indent frame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对话气泡: 矩形 16"/>
            <p:cNvSpPr/>
            <p:nvPr/>
          </p:nvSpPr>
          <p:spPr>
            <a:xfrm>
              <a:off x="4640" y="4559"/>
              <a:ext cx="4799" cy="1179"/>
            </a:xfrm>
            <a:prstGeom prst="wedgeRectCallout">
              <a:avLst>
                <a:gd name="adj1" fmla="val -68833"/>
                <a:gd name="adj2" fmla="val 4740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00"/>
                  </a:solidFill>
                  <a:latin typeface="Calibri" panose="020F0502020204030204"/>
                  <a:ea typeface="等线" panose="02010600030101010101" charset="-122"/>
                </a:rPr>
                <a:t>show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 calls 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show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 in </a:t>
              </a:r>
              <a:r>
                <a:rPr lang="en-US" altLang="zh-CN" i="1" dirty="0">
                  <a:solidFill>
                    <a:srgbClr val="FFFF00"/>
                  </a:solidFill>
                  <a:latin typeface="Calibri" panose="020F0502020204030204"/>
                  <a:ea typeface="等线" panose="02010600030101010101" charset="-122"/>
                </a:rPr>
                <a:t>pp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, need FP of 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pp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, fetch chain length </a:t>
              </a:r>
              <a:r>
                <a:rPr lang="en-US" altLang="zh-CN" i="1" dirty="0">
                  <a:solidFill>
                    <a:srgbClr val="FFFF00"/>
                  </a:solidFill>
                  <a:latin typeface="Calibri" panose="020F0502020204030204"/>
                  <a:ea typeface="等线" panose="02010600030101010101" charset="-122"/>
                </a:rPr>
                <a:t>1</a:t>
              </a:r>
              <a:endParaRPr lang="zh-CN" altLang="en-US" i="1" dirty="0">
                <a:solidFill>
                  <a:srgbClr val="FFFF00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sp>
          <p:nvSpPr>
            <p:cNvPr id="14" name="对话气泡: 矩形 13"/>
            <p:cNvSpPr/>
            <p:nvPr/>
          </p:nvSpPr>
          <p:spPr>
            <a:xfrm>
              <a:off x="4643" y="5756"/>
              <a:ext cx="4799" cy="1179"/>
            </a:xfrm>
            <a:prstGeom prst="wedgeRectCallout">
              <a:avLst>
                <a:gd name="adj1" fmla="val -68833"/>
                <a:gd name="adj2" fmla="val 4740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00"/>
                  </a:solidFill>
                  <a:latin typeface="Calibri" panose="020F0502020204030204"/>
                  <a:ea typeface="等线" panose="02010600030101010101" charset="-122"/>
                </a:rPr>
                <a:t>indent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 calls 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write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 in </a:t>
              </a:r>
              <a:r>
                <a:rPr lang="en-US" altLang="zh-CN" i="1" dirty="0">
                  <a:solidFill>
                    <a:srgbClr val="FFFF00"/>
                  </a:solidFill>
                  <a:latin typeface="Calibri" panose="020F0502020204030204"/>
                  <a:ea typeface="等线" panose="02010600030101010101" charset="-122"/>
                </a:rPr>
                <a:t>pp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, need FP of </a:t>
              </a: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pp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, fetch chain length </a:t>
              </a:r>
              <a:r>
                <a:rPr lang="en-US" altLang="zh-CN" i="1" dirty="0">
                  <a:solidFill>
                    <a:srgbClr val="FFFF00"/>
                  </a:solidFill>
                  <a:latin typeface="Calibri" panose="020F0502020204030204"/>
                  <a:ea typeface="等线" panose="02010600030101010101" charset="-122"/>
                </a:rPr>
                <a:t>2</a:t>
              </a:r>
              <a:endParaRPr lang="zh-CN" altLang="en-US" i="1" dirty="0">
                <a:solidFill>
                  <a:srgbClr val="FFFF00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  <p:sp>
          <p:nvSpPr>
            <p:cNvPr id="20" name="对话气泡: 矩形 19"/>
            <p:cNvSpPr/>
            <p:nvPr/>
          </p:nvSpPr>
          <p:spPr>
            <a:xfrm>
              <a:off x="4652" y="7501"/>
              <a:ext cx="4786" cy="1179"/>
            </a:xfrm>
            <a:prstGeom prst="wedgeRectCallout">
              <a:avLst>
                <a:gd name="adj1" fmla="val -56808"/>
                <a:gd name="adj2" fmla="val -9392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i="1" dirty="0">
                  <a:solidFill>
                    <a:srgbClr val="FFFF00"/>
                  </a:solidFill>
                  <a:latin typeface="Calibri" panose="020F0502020204030204"/>
                  <a:ea typeface="等线" panose="02010600030101010101" charset="-122"/>
                </a:rPr>
                <a:t>Write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 uses output in </a:t>
              </a:r>
              <a:r>
                <a:rPr lang="en-US" altLang="zh-CN" i="1" dirty="0">
                  <a:solidFill>
                    <a:srgbClr val="FFFF00"/>
                  </a:solidFill>
                  <a:latin typeface="Calibri" panose="020F0502020204030204"/>
                  <a:ea typeface="等线" panose="02010600030101010101" charset="-122"/>
                </a:rPr>
                <a:t>pp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charset="-122"/>
                  <a:cs typeface="+mn-cs"/>
                </a:rPr>
                <a:t>, fetch chain length </a:t>
              </a:r>
              <a:r>
                <a:rPr lang="en-US" altLang="zh-CN" i="1" dirty="0">
                  <a:solidFill>
                    <a:srgbClr val="FFFF00"/>
                  </a:solidFill>
                  <a:latin typeface="Calibri" panose="020F0502020204030204"/>
                  <a:ea typeface="等线" panose="02010600030101010101" charset="-122"/>
                </a:rPr>
                <a:t>1</a:t>
              </a:r>
              <a:endParaRPr lang="zh-CN" altLang="en-US" i="1" dirty="0">
                <a:solidFill>
                  <a:srgbClr val="FFFF00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6.2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5" y="999068"/>
            <a:ext cx="8449733" cy="51646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1245" y="1472741"/>
            <a:ext cx="8449733" cy="25853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frame.h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F_accessList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F_accessList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F_newFrame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U_boolList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F_formals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F_allocLocal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escape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61245" y="4111810"/>
            <a:ext cx="8449733" cy="87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frame.h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machine.</a:t>
            </a:r>
            <a:r>
              <a:rPr kumimoji="1" lang="zh-CN" altLang="en-US" dirty="0"/>
              <a:t> </a:t>
            </a:r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mipsframe.c</a:t>
            </a:r>
            <a:endParaRPr kumimoji="1" lang="en-US" altLang="zh-CN" i="1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7871" y="454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1245" y="5012269"/>
            <a:ext cx="8449733" cy="92333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mipsframe.c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frame.h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Storage Organization</a:t>
            </a:r>
            <a:endParaRPr kumimoji="1" lang="en-US" altLang="zh-CN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9746" y="917693"/>
            <a:ext cx="812086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dirty="0"/>
              <a:t>From the perspective of the compiler writer, the executing target program runs in its own </a:t>
            </a:r>
            <a:r>
              <a:rPr lang="zh-CN" altLang="zh-CN" sz="2200" dirty="0">
                <a:solidFill>
                  <a:schemeClr val="accent1"/>
                </a:solidFill>
              </a:rPr>
              <a:t>logical address space</a:t>
            </a:r>
            <a:r>
              <a:rPr lang="zh-CN" altLang="zh-CN" sz="2200" dirty="0"/>
              <a:t> in which each program value has a location.</a:t>
            </a:r>
            <a:endParaRPr lang="zh-CN" altLang="zh-CN" sz="1800" dirty="0"/>
          </a:p>
        </p:txBody>
      </p:sp>
      <p:sp>
        <p:nvSpPr>
          <p:cNvPr id="10" name="文本框 9"/>
          <p:cNvSpPr txBox="1"/>
          <p:nvPr/>
        </p:nvSpPr>
        <p:spPr>
          <a:xfrm>
            <a:off x="349742" y="2029841"/>
            <a:ext cx="6154043" cy="4603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The run time representation of an object program consists of </a:t>
            </a:r>
            <a:r>
              <a:rPr lang="en-US" altLang="zh-CN" sz="2200" dirty="0">
                <a:solidFill>
                  <a:schemeClr val="accent1"/>
                </a:solidFill>
              </a:rPr>
              <a:t>data</a:t>
            </a:r>
            <a:r>
              <a:rPr lang="en-US" altLang="zh-CN" sz="2200" dirty="0"/>
              <a:t> and </a:t>
            </a:r>
            <a:r>
              <a:rPr lang="en-US" altLang="zh-CN" sz="2200" dirty="0">
                <a:solidFill>
                  <a:schemeClr val="accent1"/>
                </a:solidFill>
              </a:rPr>
              <a:t>program</a:t>
            </a:r>
            <a:r>
              <a:rPr lang="en-US" altLang="zh-CN" sz="2200" dirty="0"/>
              <a:t> areas. 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 typical way of subdividing memory is:</a:t>
            </a:r>
            <a:endParaRPr lang="en-US" altLang="zh-CN" sz="2200" dirty="0"/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dirty="0">
                <a:solidFill>
                  <a:schemeClr val="accent1"/>
                </a:solidFill>
              </a:rPr>
              <a:t>Code: </a:t>
            </a:r>
            <a:r>
              <a:rPr lang="en-US" altLang="zh-CN" sz="2200" dirty="0"/>
              <a:t>the executable target code</a:t>
            </a:r>
            <a:endParaRPr lang="en-US" altLang="zh-CN" sz="2200" dirty="0"/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dirty="0">
                <a:solidFill>
                  <a:schemeClr val="accent1"/>
                </a:solidFill>
              </a:rPr>
              <a:t>Static: </a:t>
            </a:r>
            <a:r>
              <a:rPr lang="en-US" altLang="zh-CN" sz="2200" dirty="0"/>
              <a:t>the data objects of which the size can be known at compile time, e.g.,</a:t>
            </a:r>
            <a:endParaRPr lang="en-US" altLang="zh-CN" sz="2200" dirty="0"/>
          </a:p>
          <a:p>
            <a:pPr marL="1143000" lvl="2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dirty="0"/>
              <a:t>global constants</a:t>
            </a:r>
            <a:endParaRPr lang="en-US" altLang="zh-CN" sz="2200" dirty="0"/>
          </a:p>
          <a:p>
            <a:pPr marL="1143000" lvl="2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dirty="0"/>
              <a:t>data generated by compiler (for, e.g., GC)</a:t>
            </a:r>
            <a:endParaRPr lang="en-US" altLang="zh-CN" sz="2200" dirty="0"/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dirty="0">
                <a:solidFill>
                  <a:schemeClr val="accent1"/>
                </a:solidFill>
              </a:rPr>
              <a:t>Stack: </a:t>
            </a:r>
            <a:r>
              <a:rPr lang="en-US" altLang="zh-CN" sz="2200" dirty="0"/>
              <a:t>data structures called </a:t>
            </a:r>
            <a:r>
              <a:rPr lang="en-US" altLang="zh-CN" sz="2200" dirty="0">
                <a:solidFill>
                  <a:schemeClr val="accent1"/>
                </a:solidFill>
              </a:rPr>
              <a:t>activation records </a:t>
            </a:r>
            <a:r>
              <a:rPr lang="en-US" altLang="zh-CN" sz="2200" dirty="0"/>
              <a:t>that get generated during procedure calls</a:t>
            </a:r>
            <a:endParaRPr lang="en-US" altLang="zh-CN" sz="2200" dirty="0"/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dirty="0">
                <a:solidFill>
                  <a:schemeClr val="accent1"/>
                </a:solidFill>
              </a:rPr>
              <a:t>Heap: </a:t>
            </a:r>
            <a:r>
              <a:rPr lang="en-US" altLang="zh-CN" sz="2200" dirty="0"/>
              <a:t>data that is allocated and deallocated under program control</a:t>
            </a:r>
            <a:endParaRPr lang="en-US" altLang="zh-CN" sz="2200" dirty="0"/>
          </a:p>
          <a:p>
            <a:pPr marL="1143000" lvl="2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dirty="0"/>
              <a:t>for C: malloc, free</a:t>
            </a:r>
            <a:endParaRPr lang="en-US" altLang="zh-CN" sz="2200" dirty="0"/>
          </a:p>
        </p:txBody>
      </p:sp>
      <p:sp>
        <p:nvSpPr>
          <p:cNvPr id="13" name="矩形 12"/>
          <p:cNvSpPr/>
          <p:nvPr/>
        </p:nvSpPr>
        <p:spPr>
          <a:xfrm>
            <a:off x="6459611" y="2401631"/>
            <a:ext cx="1835085" cy="690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Code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59614" y="3092541"/>
            <a:ext cx="1835085" cy="690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Static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59613" y="3782497"/>
            <a:ext cx="1835085" cy="690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4472C4"/>
                </a:solidFill>
                <a:latin typeface="Calibri" panose="020F0502020204030204"/>
                <a:ea typeface="等线" panose="02010600030101010101" charset="-122"/>
              </a:rPr>
              <a:t>Heap</a:t>
            </a:r>
            <a:endParaRPr lang="zh-CN" altLang="en-US" sz="2400" dirty="0">
              <a:solidFill>
                <a:srgbClr val="4472C4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59616" y="4472030"/>
            <a:ext cx="1835085" cy="1072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200" dirty="0">
                <a:solidFill>
                  <a:srgbClr val="4472C4"/>
                </a:solidFill>
                <a:latin typeface="Calibri" panose="020F0502020204030204"/>
                <a:ea typeface="等线" panose="02010600030101010101" charset="-122"/>
              </a:rPr>
              <a:t>Free Memory</a:t>
            </a:r>
            <a:endParaRPr lang="zh-CN" altLang="en-US" sz="2200" dirty="0">
              <a:solidFill>
                <a:srgbClr val="4472C4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9612" y="5543979"/>
            <a:ext cx="1835085" cy="690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4472C4"/>
                </a:solidFill>
                <a:latin typeface="Calibri" panose="020F0502020204030204"/>
                <a:ea typeface="等线" panose="02010600030101010101" charset="-122"/>
              </a:rPr>
              <a:t>Stack</a:t>
            </a:r>
            <a:endParaRPr lang="zh-CN" altLang="en-US" sz="2400" dirty="0">
              <a:solidFill>
                <a:srgbClr val="4472C4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cxnSp>
        <p:nvCxnSpPr>
          <p:cNvPr id="22" name="直接箭头连接符 21"/>
          <p:cNvCxnSpPr>
            <a:stCxn id="16" idx="0"/>
          </p:cNvCxnSpPr>
          <p:nvPr/>
        </p:nvCxnSpPr>
        <p:spPr>
          <a:xfrm flipH="1">
            <a:off x="7377153" y="4472030"/>
            <a:ext cx="6" cy="32357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0"/>
          </p:cNvCxnSpPr>
          <p:nvPr/>
        </p:nvCxnSpPr>
        <p:spPr>
          <a:xfrm flipH="1" flipV="1">
            <a:off x="7377153" y="5221170"/>
            <a:ext cx="2" cy="3228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225159" y="2305803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Low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8225159" y="592308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High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1248" y="973207"/>
            <a:ext cx="8449733" cy="120032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frame.h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F_newFrame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U_boolList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47135" y="2362790"/>
            <a:ext cx="8449733" cy="127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GB" altLang="zh-CN" dirty="0"/>
              <a:t>type </a:t>
            </a:r>
            <a:r>
              <a:rPr kumimoji="1" lang="en-GB" altLang="zh-CN" i="1" dirty="0" err="1">
                <a:solidFill>
                  <a:srgbClr val="0070C0"/>
                </a:solidFill>
              </a:rPr>
              <a:t>F_frame</a:t>
            </a:r>
            <a:r>
              <a:rPr kumimoji="1" lang="en-GB" altLang="zh-CN" i="1" dirty="0">
                <a:solidFill>
                  <a:srgbClr val="0070C0"/>
                </a:solidFill>
              </a:rPr>
              <a:t> </a:t>
            </a:r>
            <a:r>
              <a:rPr kumimoji="1" lang="en-GB" altLang="zh-CN" dirty="0"/>
              <a:t>holds information about formal parameters and local variables allocated in this frame.</a:t>
            </a:r>
            <a:endParaRPr kumimoji="1" lang="en-GB" altLang="zh-CN" dirty="0"/>
          </a:p>
          <a:p>
            <a:pPr lvl="1"/>
            <a:r>
              <a:rPr kumimoji="1" lang="en-US" altLang="zh-CN" dirty="0" err="1"/>
              <a:t>U_boolList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formals: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escape</a:t>
            </a: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557871" y="454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1248" y="3636241"/>
            <a:ext cx="8449733" cy="92333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F_newFrame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U_BoolList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				</a:t>
            </a:r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U_BoolList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            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U_BoolList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))))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1247" y="957479"/>
            <a:ext cx="8449733" cy="64633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frame.h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47133" y="1637229"/>
            <a:ext cx="8449733" cy="209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GB" altLang="zh-CN" i="1" dirty="0" err="1">
                <a:solidFill>
                  <a:srgbClr val="0070C0"/>
                </a:solidFill>
              </a:rPr>
              <a:t>F_access</a:t>
            </a:r>
            <a:r>
              <a:rPr kumimoji="1" lang="en-GB" altLang="zh-CN" i="1" dirty="0">
                <a:solidFill>
                  <a:srgbClr val="0070C0"/>
                </a:solidFill>
              </a:rPr>
              <a:t> </a:t>
            </a:r>
            <a:r>
              <a:rPr kumimoji="1" lang="en-GB" altLang="zh-CN" dirty="0"/>
              <a:t>type describes formals and locals that may be in the frame or in registers. 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A</a:t>
            </a:r>
            <a:r>
              <a:rPr kumimoji="1" lang="en-GB" altLang="zh-CN" dirty="0"/>
              <a:t>n abstract data type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en-GB" altLang="zh-CN" dirty="0"/>
              <a:t>he contents of </a:t>
            </a:r>
            <a:r>
              <a:rPr kumimoji="1" lang="en-GB" altLang="zh-CN" i="1" dirty="0">
                <a:solidFill>
                  <a:srgbClr val="0070C0"/>
                </a:solidFill>
              </a:rPr>
              <a:t>struct </a:t>
            </a:r>
            <a:r>
              <a:rPr kumimoji="1" lang="en-GB" altLang="zh-CN" i="1" dirty="0" err="1">
                <a:solidFill>
                  <a:srgbClr val="0070C0"/>
                </a:solidFill>
              </a:rPr>
              <a:t>F_access</a:t>
            </a:r>
            <a:r>
              <a:rPr kumimoji="1" lang="en-GB" altLang="zh-CN" i="1" dirty="0">
                <a:solidFill>
                  <a:srgbClr val="0070C0"/>
                </a:solidFill>
              </a:rPr>
              <a:t>_ </a:t>
            </a:r>
            <a:r>
              <a:rPr kumimoji="1" lang="en-GB" altLang="zh-CN" dirty="0"/>
              <a:t>are visible only inside the </a:t>
            </a:r>
            <a:r>
              <a:rPr kumimoji="1" lang="en-GB" altLang="zh-CN" i="1" dirty="0">
                <a:solidFill>
                  <a:srgbClr val="0070C0"/>
                </a:solidFill>
              </a:rPr>
              <a:t>Frame</a:t>
            </a:r>
            <a:r>
              <a:rPr kumimoji="1" lang="en-GB" altLang="zh-CN" dirty="0"/>
              <a:t> module:</a:t>
            </a:r>
            <a:endParaRPr kumimoji="1" lang="en-GB" altLang="zh-CN" dirty="0"/>
          </a:p>
          <a:p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InFrame</a:t>
            </a:r>
            <a:r>
              <a:rPr kumimoji="1" lang="en-US" altLang="zh-CN" i="1" dirty="0">
                <a:solidFill>
                  <a:srgbClr val="0070C0"/>
                </a:solidFill>
              </a:rPr>
              <a:t>(X)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InReg</a:t>
            </a:r>
            <a:r>
              <a:rPr kumimoji="1" lang="en-US" altLang="zh-CN" i="1" dirty="0">
                <a:solidFill>
                  <a:srgbClr val="0070C0"/>
                </a:solidFill>
              </a:rPr>
              <a:t>(t</a:t>
            </a:r>
            <a:r>
              <a:rPr kumimoji="1" lang="en-US" altLang="zh-CN" i="1" baseline="-25000" dirty="0">
                <a:solidFill>
                  <a:srgbClr val="0070C0"/>
                </a:solidFill>
              </a:rPr>
              <a:t>84</a:t>
            </a:r>
            <a:r>
              <a:rPr kumimoji="1" lang="en-US" altLang="zh-CN" i="1" dirty="0">
                <a:solidFill>
                  <a:srgbClr val="0070C0"/>
                </a:solidFill>
              </a:rPr>
              <a:t>)</a:t>
            </a:r>
            <a:endParaRPr kumimoji="1" lang="en-US" altLang="zh-CN" i="1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7871" y="454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1247" y="3693281"/>
            <a:ext cx="8449733" cy="313932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mipsframe.c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frame.h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GB" altLang="zh-CN" dirty="0" err="1">
                <a:solidFill>
                  <a:srgbClr val="0070C1"/>
                </a:solidFill>
                <a:latin typeface="Menlo" panose="020B0609030804020204" pitchFamily="49" charset="0"/>
              </a:rPr>
              <a:t>inFrame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70C1"/>
                </a:solidFill>
                <a:latin typeface="Menlo" panose="020B0609030804020204" pitchFamily="49" charset="0"/>
              </a:rPr>
              <a:t>inReg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kind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offset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InFrame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InReg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InFrame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offset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InReg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1245" y="981675"/>
            <a:ext cx="8449733" cy="64633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frame.h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F_formals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143935" y="1723498"/>
            <a:ext cx="8915400" cy="454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F_formals</a:t>
            </a:r>
            <a:r>
              <a:rPr kumimoji="1" lang="en-US" altLang="zh-CN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interface function extracts a list of k “accesses” denoting the locations where the formal parameters will be kept at run time, as seen from </a:t>
            </a:r>
            <a:r>
              <a:rPr kumimoji="1" lang="en-US" altLang="zh-CN" dirty="0">
                <a:solidFill>
                  <a:srgbClr val="0070C0"/>
                </a:solidFill>
              </a:rPr>
              <a:t>inside the callee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Parameters may be seen differently by the caller and the callee.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caller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 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stack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pointer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callee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frame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pointer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e.g.</a:t>
            </a:r>
            <a:r>
              <a:rPr kumimoji="1" lang="en-US" altLang="zh-CN" dirty="0"/>
              <a:t>,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caller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callee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13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“Shift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View”</a:t>
            </a: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557871" y="454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This “</a:t>
            </a:r>
            <a:r>
              <a:rPr kumimoji="1" lang="en-US" altLang="zh-CN" dirty="0">
                <a:solidFill>
                  <a:srgbClr val="FF0000"/>
                </a:solidFill>
              </a:rPr>
              <a:t>shift of view</a:t>
            </a:r>
            <a:r>
              <a:rPr kumimoji="1" lang="en-US" altLang="zh-CN" dirty="0"/>
              <a:t>” depends on the calling conventions of the </a:t>
            </a:r>
            <a:r>
              <a:rPr kumimoji="1" lang="en-US" altLang="zh-CN" dirty="0">
                <a:solidFill>
                  <a:srgbClr val="0070C0"/>
                </a:solidFill>
              </a:rPr>
              <a:t>target machine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GB" altLang="zh-CN" dirty="0"/>
              <a:t>it must be handled by the </a:t>
            </a:r>
            <a:r>
              <a:rPr kumimoji="1" lang="en-GB" altLang="zh-CN" i="1" dirty="0">
                <a:solidFill>
                  <a:srgbClr val="0070C0"/>
                </a:solidFill>
              </a:rPr>
              <a:t>Frame</a:t>
            </a:r>
            <a:r>
              <a:rPr kumimoji="1" lang="en-GB" altLang="zh-CN" dirty="0"/>
              <a:t> module, starting with </a:t>
            </a:r>
            <a:r>
              <a:rPr kumimoji="1" lang="en-GB" altLang="zh-CN" i="1" dirty="0" err="1">
                <a:solidFill>
                  <a:srgbClr val="0070C0"/>
                </a:solidFill>
              </a:rPr>
              <a:t>newFrame</a:t>
            </a:r>
            <a:r>
              <a:rPr kumimoji="1" lang="en-GB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parameter,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newFrame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things:</a:t>
            </a:r>
            <a:endParaRPr kumimoji="1" lang="en-US" altLang="zh-CN" dirty="0"/>
          </a:p>
          <a:p>
            <a:pPr lvl="1"/>
            <a:r>
              <a:rPr kumimoji="1" lang="en-GB" altLang="zh-CN" dirty="0"/>
              <a:t>How the parameter will be seen from inside the</a:t>
            </a:r>
            <a:r>
              <a:rPr kumimoji="1" lang="zh-CN" altLang="en-US" dirty="0"/>
              <a:t> </a:t>
            </a:r>
            <a:r>
              <a:rPr kumimoji="1" lang="en-GB" altLang="zh-CN" dirty="0"/>
              <a:t>function (in a register, or in a frame location);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What instructions must be produced to implement the “</a:t>
            </a:r>
            <a:r>
              <a:rPr kumimoji="1" lang="en-GB" altLang="zh-CN" dirty="0">
                <a:solidFill>
                  <a:srgbClr val="FF0000"/>
                </a:solidFill>
              </a:rPr>
              <a:t>view shift</a:t>
            </a:r>
            <a:r>
              <a:rPr kumimoji="1" lang="en-GB" altLang="zh-CN" dirty="0"/>
              <a:t>.”</a:t>
            </a:r>
            <a:endParaRPr kumimoji="1"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The implementation module </a:t>
            </a:r>
            <a:r>
              <a:rPr kumimoji="1" lang="en-GB" altLang="zh-CN" i="1" dirty="0">
                <a:solidFill>
                  <a:srgbClr val="0070C0"/>
                </a:solidFill>
              </a:rPr>
              <a:t>Frame</a:t>
            </a:r>
            <a:r>
              <a:rPr kumimoji="1" lang="en-GB" altLang="zh-CN" dirty="0"/>
              <a:t> is supposed to keep the representation of the </a:t>
            </a:r>
            <a:r>
              <a:rPr kumimoji="1" lang="en-GB" altLang="zh-CN" i="1" dirty="0" err="1">
                <a:solidFill>
                  <a:srgbClr val="0070C0"/>
                </a:solidFill>
              </a:rPr>
              <a:t>F_frame</a:t>
            </a:r>
            <a:r>
              <a:rPr kumimoji="1" lang="en-GB" altLang="zh-CN" i="1" dirty="0">
                <a:solidFill>
                  <a:srgbClr val="0070C0"/>
                </a:solidFill>
              </a:rPr>
              <a:t> </a:t>
            </a:r>
            <a:r>
              <a:rPr kumimoji="1" lang="en-GB" altLang="zh-CN" dirty="0"/>
              <a:t>type secret from any clients of the </a:t>
            </a:r>
            <a:r>
              <a:rPr kumimoji="1" lang="en-GB" altLang="zh-CN" i="1" dirty="0">
                <a:solidFill>
                  <a:srgbClr val="0070C0"/>
                </a:solidFill>
              </a:rPr>
              <a:t>Frame</a:t>
            </a:r>
            <a:r>
              <a:rPr kumimoji="1" lang="en-GB" altLang="zh-CN" dirty="0"/>
              <a:t> module.</a:t>
            </a:r>
            <a:endParaRPr kumimoji="1" lang="en-US" altLang="zh-CN" dirty="0"/>
          </a:p>
          <a:p>
            <a:r>
              <a:rPr kumimoji="1" lang="en-US" altLang="zh-CN" i="1" dirty="0" err="1">
                <a:solidFill>
                  <a:srgbClr val="0070C0"/>
                </a:solidFill>
              </a:rPr>
              <a:t>F_frame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GB" altLang="zh-CN" dirty="0"/>
              <a:t>a data structure holding: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The locations of all the formals,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Instructions required to implement the “view shift,”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The number of locals allocated so far,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The label at which the function’s machine code is</a:t>
            </a:r>
            <a:r>
              <a:rPr kumimoji="1" lang="zh-CN" altLang="en-US" dirty="0"/>
              <a:t> </a:t>
            </a:r>
            <a:r>
              <a:rPr kumimoji="1" lang="en-GB" altLang="zh-CN" dirty="0"/>
              <a:t>to begin</a:t>
            </a:r>
            <a:endParaRPr kumimoji="1"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escapes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r4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r5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</a:t>
            </a:r>
            <a:r>
              <a:rPr kumimoji="1" lang="en-US" altLang="zh-CN" i="1" baseline="-25000" dirty="0">
                <a:solidFill>
                  <a:srgbClr val="0070C0"/>
                </a:solidFill>
              </a:rPr>
              <a:t>157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</a:t>
            </a:r>
            <a:r>
              <a:rPr kumimoji="1" lang="en-US" altLang="zh-CN" i="1" baseline="-25000" dirty="0">
                <a:solidFill>
                  <a:srgbClr val="0070C0"/>
                </a:solidFill>
              </a:rPr>
              <a:t>158</a:t>
            </a:r>
            <a:r>
              <a:rPr kumimoji="1" lang="en-US" altLang="zh-CN" i="1" dirty="0"/>
              <a:t>?</a:t>
            </a:r>
            <a:endParaRPr kumimoji="1" lang="en-GB" altLang="zh-CN" i="1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047457"/>
            <a:ext cx="7772400" cy="2424419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99914" y="5359885"/>
            <a:ext cx="7772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Some local variables are kept </a:t>
            </a:r>
            <a:r>
              <a:rPr kumimoji="1" lang="en-GB" altLang="zh-CN" dirty="0">
                <a:solidFill>
                  <a:srgbClr val="0070C0"/>
                </a:solidFill>
              </a:rPr>
              <a:t>in the frame</a:t>
            </a:r>
            <a:r>
              <a:rPr kumimoji="1" lang="en-GB" altLang="zh-CN" dirty="0"/>
              <a:t>; others are kept </a:t>
            </a:r>
            <a:r>
              <a:rPr kumimoji="1" lang="en-GB" altLang="zh-CN" dirty="0">
                <a:solidFill>
                  <a:srgbClr val="0070C0"/>
                </a:solidFill>
              </a:rPr>
              <a:t>in registers</a:t>
            </a:r>
            <a:r>
              <a:rPr kumimoji="1" lang="en-GB" altLang="zh-CN" dirty="0"/>
              <a:t>.</a:t>
            </a:r>
            <a:endParaRPr kumimoji="1" lang="en-GB" altLang="zh-CN" dirty="0"/>
          </a:p>
          <a:p>
            <a:r>
              <a:rPr kumimoji="1" lang="en-GB" altLang="zh-CN" dirty="0"/>
              <a:t>To allocate a new local variable, the semantic analysis phase calls</a:t>
            </a:r>
            <a:endParaRPr kumimoji="1" lang="en-GB" altLang="zh-CN" dirty="0"/>
          </a:p>
          <a:p>
            <a:endParaRPr kumimoji="1" lang="en-GB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escape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=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True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F_allocLocal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InFrame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access</a:t>
            </a:r>
            <a:endParaRPr kumimoji="1" lang="en-US" altLang="zh-CN" i="1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escape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=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False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F_allocLocal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InReg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access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endParaRPr kumimoji="1" lang="en-GB" altLang="zh-CN" i="1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F_allocLocal</a:t>
            </a:r>
            <a:r>
              <a:rPr kumimoji="1" lang="en-US" altLang="zh-CN" dirty="0"/>
              <a:t>?</a:t>
            </a:r>
            <a:endParaRPr kumimoji="1" lang="en-GB" altLang="zh-CN" dirty="0"/>
          </a:p>
          <a:p>
            <a:endParaRPr kumimoji="1" lang="en-GB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351845" y="2665569"/>
            <a:ext cx="646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F_allocLocal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F_frame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escape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3" y="4453469"/>
            <a:ext cx="8940799" cy="2404533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/>
              <a:t>As </a:t>
            </a:r>
            <a:r>
              <a:rPr kumimoji="1" lang="en-US" altLang="zh-CN" sz="2400" dirty="0">
                <a:solidFill>
                  <a:srgbClr val="0070C0"/>
                </a:solidFill>
              </a:rPr>
              <a:t>each variable declaration </a:t>
            </a:r>
            <a:r>
              <a:rPr kumimoji="1" lang="en-US" altLang="zh-CN" sz="2400" dirty="0"/>
              <a:t>is encountered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during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processing, </a:t>
            </a:r>
            <a:r>
              <a:rPr kumimoji="1" lang="en-US" altLang="zh-CN" sz="2400" i="1" dirty="0" err="1">
                <a:solidFill>
                  <a:srgbClr val="0070C0"/>
                </a:solidFill>
              </a:rPr>
              <a:t>allocLocal</a:t>
            </a:r>
            <a:r>
              <a:rPr kumimoji="1" lang="en-US" altLang="zh-CN" sz="2400" dirty="0"/>
              <a:t> will be called to allocate a temporary or new space in the frame, associated with </a:t>
            </a:r>
            <a:r>
              <a:rPr kumimoji="1" lang="en-US" altLang="zh-CN" sz="2400" dirty="0">
                <a:solidFill>
                  <a:srgbClr val="0070C0"/>
                </a:solidFill>
              </a:rPr>
              <a:t>the name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v</a:t>
            </a:r>
            <a:r>
              <a:rPr kumimoji="1" lang="en-US" altLang="zh-CN" sz="2400" dirty="0"/>
              <a:t>.</a:t>
            </a:r>
            <a:endParaRPr kumimoji="1" lang="en-US" altLang="zh-CN" sz="2400" dirty="0"/>
          </a:p>
          <a:p>
            <a:r>
              <a:rPr kumimoji="1" lang="en-US" altLang="zh-CN" sz="2400" dirty="0"/>
              <a:t>As each end (or closing brace) is encountered, </a:t>
            </a:r>
            <a:r>
              <a:rPr kumimoji="1" lang="en-US" altLang="zh-CN" sz="2400" dirty="0">
                <a:solidFill>
                  <a:srgbClr val="0070C0"/>
                </a:solidFill>
              </a:rPr>
              <a:t>the association with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v</a:t>
            </a:r>
            <a:r>
              <a:rPr kumimoji="1" lang="en-US" altLang="zh-CN" sz="2400" dirty="0"/>
              <a:t> will be forgotten–but the space is still reserved in the frame.</a:t>
            </a:r>
            <a:endParaRPr kumimoji="1" lang="en-US" altLang="zh-CN" sz="2400" dirty="0"/>
          </a:p>
          <a:p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distinct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temporary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or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frame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slot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declared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entire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1604" y="920046"/>
            <a:ext cx="3022597" cy="34163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27397" y="920046"/>
            <a:ext cx="2390420" cy="34163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v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v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v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17817" y="1735654"/>
            <a:ext cx="33415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Three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different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variables</a:t>
            </a:r>
            <a:endParaRPr kumimoji="1"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Variable-declaration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blocks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nested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inside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body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function.</a:t>
            </a:r>
            <a:endParaRPr kumimoji="1"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b="1" dirty="0"/>
              <a:t>What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is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the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result?</a:t>
            </a:r>
            <a:endParaRPr kumimoji="1" lang="en-US" altLang="zh-C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3" y="4504268"/>
            <a:ext cx="8940799" cy="2269067"/>
          </a:xfrm>
        </p:spPr>
        <p:txBody>
          <a:bodyPr>
            <a:normAutofit/>
          </a:bodyPr>
          <a:lstStyle/>
          <a:p>
            <a:r>
              <a:rPr kumimoji="1" lang="en-GB" altLang="zh-CN" sz="2400" dirty="0"/>
              <a:t>The register allocator will use </a:t>
            </a:r>
            <a:r>
              <a:rPr kumimoji="1" lang="en-GB" altLang="zh-CN" sz="2400" dirty="0">
                <a:solidFill>
                  <a:srgbClr val="0070C0"/>
                </a:solidFill>
              </a:rPr>
              <a:t>as few registers as possible</a:t>
            </a:r>
            <a:r>
              <a:rPr kumimoji="1" lang="en-GB" altLang="zh-CN" sz="2400" dirty="0"/>
              <a:t> to represent the temporaries.</a:t>
            </a:r>
            <a:endParaRPr kumimoji="1" lang="en-GB" altLang="zh-CN" sz="2400" dirty="0"/>
          </a:p>
          <a:p>
            <a:pPr lvl="1"/>
            <a:r>
              <a:rPr kumimoji="1" lang="en-US" altLang="zh-CN" sz="2200" dirty="0"/>
              <a:t>T</a:t>
            </a:r>
            <a:r>
              <a:rPr kumimoji="1" lang="en-GB" altLang="zh-CN" sz="2200" dirty="0"/>
              <a:t>he second and third v variables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could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held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same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temporary</a:t>
            </a:r>
            <a:endParaRPr kumimoji="1" lang="en-US" altLang="zh-CN" sz="2200" dirty="0"/>
          </a:p>
          <a:p>
            <a:r>
              <a:rPr kumimoji="1" lang="en-US" altLang="zh-CN" sz="2400" dirty="0"/>
              <a:t>A clever compiler might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also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notice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two frame-resident variables could be allocated to the same slot.</a:t>
            </a:r>
            <a:endParaRPr kumimoji="1" lang="en-US" altLang="zh-CN" sz="2400" dirty="0"/>
          </a:p>
          <a:p>
            <a:pPr marL="457200" lvl="1" indent="0">
              <a:buNone/>
            </a:pPr>
            <a:endParaRPr kumimoji="1" lang="zh-CN" altLang="en-US" sz="2200" dirty="0"/>
          </a:p>
        </p:txBody>
      </p:sp>
      <p:sp>
        <p:nvSpPr>
          <p:cNvPr id="8" name="文本框 7"/>
          <p:cNvSpPr txBox="1"/>
          <p:nvPr/>
        </p:nvSpPr>
        <p:spPr>
          <a:xfrm>
            <a:off x="5717817" y="1735654"/>
            <a:ext cx="33415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Three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different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variables</a:t>
            </a:r>
            <a:endParaRPr kumimoji="1"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Variable-declaration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blocks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nested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inside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body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function.</a:t>
            </a:r>
            <a:endParaRPr kumimoji="1"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print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6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7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6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8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6</a:t>
            </a:r>
            <a:endParaRPr kumimoji="1" lang="en-US" altLang="zh-CN" sz="2200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04" y="920046"/>
            <a:ext cx="3022597" cy="34163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27397" y="920046"/>
            <a:ext cx="2390420" cy="34163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v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v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v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(v);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5" y="942625"/>
            <a:ext cx="8449733" cy="396804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calling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allocLocal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not.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findEscape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GB" altLang="zh-CN" dirty="0"/>
              <a:t>escape ﬁelds of the abstract syntax. (Remember what is escape variable?)</a:t>
            </a:r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findEscape</a:t>
            </a:r>
            <a:r>
              <a:rPr kumimoji="1" lang="en-US" altLang="zh-CN" dirty="0"/>
              <a:t>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Traverse the entire abstract syntax tree, looking for escaping uses of every variable.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particular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escapes.</a:t>
            </a:r>
            <a:endParaRPr kumimoji="1"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361245" y="4981771"/>
            <a:ext cx="84497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escape.h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Esc_findEscape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A_exp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exp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escape.c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traverseExp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S_table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env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depth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A_exp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traverseDec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S_table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env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depth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A_dec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traverseVar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S_table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env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depth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A_var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170" y="3262406"/>
            <a:ext cx="8017883" cy="337256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instantiation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f’s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caller)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each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time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that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called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(including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Pascal,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Java, 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Tiger),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destroyed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function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returns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hold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local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variables?</a:t>
            </a:r>
            <a:endParaRPr kumimoji="1" lang="en-US" altLang="zh-CN" b="1" dirty="0"/>
          </a:p>
          <a:p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last-in-first-out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(LIFO)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fashion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LIFO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stack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110377" y="1730999"/>
            <a:ext cx="4625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recursive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many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x’s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exist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simultaneously.</a:t>
            </a:r>
            <a:endParaRPr kumimoji="1"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83079" y="1223325"/>
            <a:ext cx="3627298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:==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en-US" altLang="zh-CN" dirty="0"/>
          </a:p>
          <a:p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formal-parameter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function-nesting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depth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e.g.,: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enter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&lt;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EscapeEntry</a:t>
            </a:r>
            <a:r>
              <a:rPr kumimoji="1" lang="en-US" altLang="zh-CN" i="1" dirty="0">
                <a:solidFill>
                  <a:srgbClr val="0070C0"/>
                </a:solidFill>
              </a:rPr>
              <a:t>(d,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&amp;(x-&gt;</a:t>
            </a:r>
            <a:r>
              <a:rPr kumimoji="1" lang="en-US" altLang="zh-CN" i="1" dirty="0" err="1">
                <a:solidFill>
                  <a:srgbClr val="0070C0"/>
                </a:solidFill>
              </a:rPr>
              <a:t>u.var.escape</a:t>
            </a:r>
            <a:r>
              <a:rPr kumimoji="1" lang="en-US" altLang="zh-CN" i="1" dirty="0">
                <a:solidFill>
                  <a:srgbClr val="0070C0"/>
                </a:solidFill>
              </a:rPr>
              <a:t>)</a:t>
            </a:r>
            <a:r>
              <a:rPr kumimoji="1" lang="en-US" altLang="zh-CN" dirty="0">
                <a:solidFill>
                  <a:srgbClr val="0070C0"/>
                </a:solidFill>
              </a:rPr>
              <a:t>)&gt;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endParaRPr kumimoji="1" lang="en-US" altLang="zh-CN" dirty="0"/>
          </a:p>
          <a:p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depth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x-&gt;</a:t>
            </a:r>
            <a:r>
              <a:rPr kumimoji="1" lang="en-US" altLang="zh-CN" dirty="0" err="1">
                <a:solidFill>
                  <a:srgbClr val="0070C0"/>
                </a:solidFill>
              </a:rPr>
              <a:t>u.var.escape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=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True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situations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0070C0"/>
                </a:solidFill>
              </a:rPr>
              <a:t>variable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addresses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are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taken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explicitly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call-by-reference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parameters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similar.</a:t>
            </a:r>
            <a:endParaRPr kumimoji="1"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065039" y="2321464"/>
            <a:ext cx="7013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 =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A_VarDec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(pos,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symbol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(“a”),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typ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escape)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The compiler’s semantic analysis phase will want to </a:t>
            </a:r>
            <a:r>
              <a:rPr kumimoji="1" lang="en-GB" altLang="zh-CN" dirty="0">
                <a:solidFill>
                  <a:srgbClr val="0070C0"/>
                </a:solidFill>
              </a:rPr>
              <a:t>choose registers</a:t>
            </a:r>
            <a:r>
              <a:rPr kumimoji="1" lang="en-GB" altLang="zh-CN" dirty="0"/>
              <a:t> for parameters and local variables, and </a:t>
            </a:r>
            <a:r>
              <a:rPr kumimoji="1" lang="en-GB" altLang="zh-CN" dirty="0">
                <a:solidFill>
                  <a:srgbClr val="0070C0"/>
                </a:solidFill>
              </a:rPr>
              <a:t>choose machine-code addresses</a:t>
            </a:r>
            <a:r>
              <a:rPr kumimoji="1" lang="en-GB" altLang="zh-CN" dirty="0"/>
              <a:t> for procedure bodies.</a:t>
            </a:r>
            <a:endParaRPr kumimoji="1" lang="en-GB" altLang="zh-CN" dirty="0"/>
          </a:p>
          <a:p>
            <a:r>
              <a:rPr kumimoji="1" lang="en-GB" altLang="zh-CN" dirty="0"/>
              <a:t>But it is too early to determine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GB" altLang="zh-CN" dirty="0"/>
              <a:t>exactly.</a:t>
            </a:r>
            <a:endParaRPr kumimoji="1" lang="en-GB" altLang="zh-CN" dirty="0"/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Temporary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 value that is temporarily held in a register</a:t>
            </a:r>
            <a:endParaRPr kumimoji="1" lang="en-US" altLang="zh-CN" dirty="0"/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Label</a:t>
            </a:r>
            <a:r>
              <a:rPr kumimoji="1" lang="en-US" altLang="zh-CN" dirty="0"/>
              <a:t>: some machine-language location whose exact address is yet to be determined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7" y="886178"/>
            <a:ext cx="8449733" cy="1020515"/>
          </a:xfrm>
        </p:spPr>
        <p:txBody>
          <a:bodyPr>
            <a:normAutofit/>
          </a:bodyPr>
          <a:lstStyle/>
          <a:p>
            <a:r>
              <a:rPr kumimoji="1" lang="en-US" altLang="zh-CN" i="1" dirty="0">
                <a:solidFill>
                  <a:srgbClr val="0070C0"/>
                </a:solidFill>
              </a:rPr>
              <a:t>Temps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en-US" altLang="zh-CN" dirty="0"/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Labels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addresses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1669" y="2125230"/>
            <a:ext cx="8796867" cy="424731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temp.h</a:t>
            </a:r>
            <a:r>
              <a:rPr lang="en-GB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_ *</a:t>
            </a:r>
            <a:r>
              <a:rPr lang="en-GB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Temp_newtemp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S_symbol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Temp_newlabel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Temp_namedlabel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Temp_labelstring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Temp_tempList</a:t>
            </a:r>
            <a:r>
              <a:rPr lang="en-GB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Temp_tempList</a:t>
            </a:r>
            <a:r>
              <a:rPr lang="en-GB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GB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Temp_labelList</a:t>
            </a:r>
            <a:r>
              <a:rPr lang="en-GB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Temp_labelList</a:t>
            </a:r>
            <a:r>
              <a:rPr lang="en-GB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GB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(Temp_label </a:t>
            </a:r>
            <a:r>
              <a:rPr lang="en-GB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Temp_labelList </a:t>
            </a:r>
            <a:r>
              <a:rPr lang="en-GB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7" y="886179"/>
            <a:ext cx="8449733" cy="5177896"/>
          </a:xfrm>
        </p:spPr>
        <p:txBody>
          <a:bodyPr/>
          <a:lstStyle/>
          <a:p>
            <a:r>
              <a:rPr kumimoji="1" lang="en-US" altLang="zh-CN" i="1" dirty="0">
                <a:solidFill>
                  <a:srgbClr val="0070C0"/>
                </a:solidFill>
              </a:rPr>
              <a:t>Temps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en-US" altLang="zh-CN" dirty="0"/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Labels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addresses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1669" y="1906694"/>
            <a:ext cx="8796867" cy="480131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temp.h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_ *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Temp_newtemp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S_symbol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Temp_newlabel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Temp_namedlabel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(string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string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Temp_labelstring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(Temp_label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Temp_labelList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7" y="886179"/>
            <a:ext cx="8449733" cy="5177896"/>
          </a:xfrm>
        </p:spPr>
        <p:txBody>
          <a:bodyPr/>
          <a:lstStyle/>
          <a:p>
            <a:r>
              <a:rPr kumimoji="1" lang="en-US" altLang="zh-CN" i="1" dirty="0">
                <a:solidFill>
                  <a:srgbClr val="0070C0"/>
                </a:solidFill>
              </a:rPr>
              <a:t>Temps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en-US" altLang="zh-CN" dirty="0"/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Labels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addresses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1669" y="1906694"/>
            <a:ext cx="8796867" cy="480131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temp.h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_ *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Temp_newtemp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S_symbol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Temp_newlabel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Temp_namedlabel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(string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string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Temp_labelstring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(Temp_label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Temp_labelList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63355" y="2921128"/>
            <a:ext cx="2997200" cy="11079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i="1" dirty="0"/>
              <a:t>There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could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be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different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functions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with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the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same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name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in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different</a:t>
            </a:r>
            <a:r>
              <a:rPr kumimoji="1" lang="zh-CN" altLang="en-US" sz="2200" i="1" dirty="0"/>
              <a:t> </a:t>
            </a:r>
            <a:r>
              <a:rPr kumimoji="1" lang="en-US" altLang="zh-CN" sz="2200" i="1" dirty="0"/>
              <a:t>scopes</a:t>
            </a:r>
            <a:r>
              <a:rPr kumimoji="1" lang="zh-CN" altLang="en-US" sz="2200" i="1" dirty="0"/>
              <a:t> </a:t>
            </a:r>
            <a:endParaRPr kumimoji="1" lang="zh-CN" altLang="en-US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7" y="886179"/>
            <a:ext cx="8449733" cy="5177896"/>
          </a:xfrm>
        </p:spPr>
        <p:txBody>
          <a:bodyPr/>
          <a:lstStyle/>
          <a:p>
            <a:r>
              <a:rPr kumimoji="1" lang="en-US" altLang="zh-CN" i="1" dirty="0">
                <a:solidFill>
                  <a:srgbClr val="0070C0"/>
                </a:solidFill>
              </a:rPr>
              <a:t>Temps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en-US" altLang="zh-CN" dirty="0"/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Labels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addresses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1669" y="1906694"/>
            <a:ext cx="8796867" cy="479632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temp.h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_ *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Temp_newtemp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S_symbol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Temp_newlabel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Temp_namedlabel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(string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string </a:t>
            </a:r>
            <a:r>
              <a:rPr lang="en-GB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Temp_labelstring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Temp_tempList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Temp_labelList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frame.h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temp.h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machine-independent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memory-resident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register-resident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stored.</a:t>
            </a:r>
            <a:endParaRPr kumimoji="1" lang="en-US" altLang="zh-CN" dirty="0"/>
          </a:p>
          <a:p>
            <a:r>
              <a:rPr kumimoji="1" lang="en-US" altLang="zh-CN" dirty="0"/>
              <a:t>The </a:t>
            </a:r>
            <a:r>
              <a:rPr kumimoji="1" lang="en-US" altLang="zh-CN" dirty="0">
                <a:solidFill>
                  <a:srgbClr val="0070C0"/>
                </a:solidFill>
              </a:rPr>
              <a:t>Translate</a:t>
            </a:r>
            <a:r>
              <a:rPr kumimoji="1" lang="en-US" altLang="zh-CN" dirty="0"/>
              <a:t> module augments this by handling the notion of </a:t>
            </a:r>
            <a:r>
              <a:rPr kumimoji="1" lang="en-US" altLang="zh-CN" dirty="0">
                <a:solidFill>
                  <a:srgbClr val="0070C0"/>
                </a:solidFill>
              </a:rPr>
              <a:t>nested scopes (via static links)</a:t>
            </a:r>
            <a:r>
              <a:rPr kumimoji="1" lang="en-US" altLang="zh-CN" dirty="0"/>
              <a:t>, providing the interface </a:t>
            </a:r>
            <a:r>
              <a:rPr kumimoji="1" lang="en-US" altLang="zh-CN" dirty="0" err="1"/>
              <a:t>translate.h</a:t>
            </a:r>
            <a:r>
              <a:rPr kumimoji="1" lang="en-US" altLang="zh-CN" dirty="0"/>
              <a:t> to the </a:t>
            </a:r>
            <a:r>
              <a:rPr kumimoji="1" lang="en-US" altLang="zh-CN" dirty="0" err="1"/>
              <a:t>Semant</a:t>
            </a:r>
            <a:r>
              <a:rPr kumimoji="1" lang="en-US" altLang="zh-CN" dirty="0"/>
              <a:t> module.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1709" y="4135587"/>
            <a:ext cx="4368800" cy="19558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447844" y="4618494"/>
            <a:ext cx="2441511" cy="29446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724590" y="5323287"/>
            <a:ext cx="3800196" cy="29446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3592665"/>
            <a:ext cx="8915400" cy="310023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scopes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scopes?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27000" y="936981"/>
            <a:ext cx="8915400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translate.h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Tr_outermost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Tr_newLevel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parent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U_boolList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Tr_formals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Tr_allocLocal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escape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8534" y="921373"/>
            <a:ext cx="90254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type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prettyprint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“”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function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 ”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:=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concat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write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then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indent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left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   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right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show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tree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output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6616700" y="2684207"/>
          <a:ext cx="1828800" cy="1862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lt"/>
                        </a:rPr>
                        <a:t>frame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of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rgbClr val="0070C0"/>
                          </a:solidFill>
                          <a:latin typeface="+mn-lt"/>
                        </a:rPr>
                        <a:t>f1</a:t>
                      </a:r>
                      <a:endParaRPr lang="zh-CN" altLang="en-US" sz="2000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8871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lt"/>
                        </a:rPr>
                        <a:t>frame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of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rgbClr val="0070C0"/>
                          </a:solidFill>
                          <a:latin typeface="+mn-lt"/>
                        </a:rPr>
                        <a:t>f2</a:t>
                      </a:r>
                      <a:endParaRPr lang="zh-CN" altLang="en-US" sz="2000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8871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lt"/>
                        </a:rPr>
                        <a:t>frame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of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rgbClr val="0070C0"/>
                          </a:solidFill>
                          <a:latin typeface="+mn-lt"/>
                        </a:rPr>
                        <a:t>f3</a:t>
                      </a:r>
                      <a:endParaRPr lang="en-US" altLang="zh-CN" sz="2000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8871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n-lt"/>
                        </a:rPr>
                        <a:t>frame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of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rgbClr val="0070C0"/>
                          </a:solidFill>
                          <a:latin typeface="+mn-lt"/>
                        </a:rPr>
                        <a:t>indent</a:t>
                      </a:r>
                      <a:endParaRPr lang="zh-CN" altLang="en-US" sz="2000" i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3592666"/>
            <a:ext cx="8915400" cy="316373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goal: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scopes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scopes?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escaping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associate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27000" y="936981"/>
            <a:ext cx="8915400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translate.h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Tr_outermost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Tr_newLevel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parent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U_boolList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Tr_formals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Tr_allocLocal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escape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170" y="1627335"/>
            <a:ext cx="8017883" cy="4223275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Procedure (i.e., function) calls and returns are usually managed by a run-time stack called </a:t>
            </a:r>
            <a:r>
              <a:rPr kumimoji="1" lang="en-US" altLang="zh-CN" i="1" dirty="0">
                <a:solidFill>
                  <a:srgbClr val="0070C0"/>
                </a:solidFill>
              </a:rPr>
              <a:t>control stack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Each time a </a:t>
            </a:r>
            <a:r>
              <a:rPr kumimoji="1" lang="en-US" altLang="zh-CN" dirty="0">
                <a:solidFill>
                  <a:srgbClr val="0070C0"/>
                </a:solidFill>
              </a:rPr>
              <a:t>procedure is called</a:t>
            </a:r>
            <a:r>
              <a:rPr kumimoji="1" lang="en-US" altLang="zh-CN" dirty="0"/>
              <a:t>, space for its local variables is </a:t>
            </a:r>
            <a:r>
              <a:rPr kumimoji="1" lang="en-US" altLang="zh-CN" dirty="0">
                <a:solidFill>
                  <a:srgbClr val="0070C0"/>
                </a:solidFill>
              </a:rPr>
              <a:t>pushed onto the stack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When the </a:t>
            </a:r>
            <a:r>
              <a:rPr kumimoji="1" lang="en-US" altLang="zh-CN" dirty="0">
                <a:solidFill>
                  <a:srgbClr val="0070C0"/>
                </a:solidFill>
              </a:rPr>
              <a:t>procedure terminates</a:t>
            </a:r>
            <a:r>
              <a:rPr kumimoji="1" lang="en-US" altLang="zh-CN" dirty="0"/>
              <a:t>,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that space is </a:t>
            </a:r>
            <a:r>
              <a:rPr kumimoji="1" lang="en-US" altLang="zh-CN" dirty="0">
                <a:solidFill>
                  <a:srgbClr val="0070C0"/>
                </a:solidFill>
              </a:rPr>
              <a:t>popped off the stack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Procedure calls are also called </a:t>
            </a:r>
            <a:r>
              <a:rPr kumimoji="1" lang="en-US" altLang="zh-CN" dirty="0">
                <a:solidFill>
                  <a:srgbClr val="0070C0"/>
                </a:solidFill>
              </a:rPr>
              <a:t>activations of procedures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Each </a:t>
            </a:r>
            <a:r>
              <a:rPr kumimoji="1" lang="en-US" altLang="zh-CN" dirty="0">
                <a:solidFill>
                  <a:srgbClr val="0070C0"/>
                </a:solidFill>
              </a:rPr>
              <a:t>live activation </a:t>
            </a:r>
            <a:r>
              <a:rPr kumimoji="1" lang="en-US" altLang="zh-CN" dirty="0"/>
              <a:t>has an </a:t>
            </a:r>
            <a:r>
              <a:rPr kumimoji="1" lang="en-US" altLang="zh-CN" i="1" dirty="0">
                <a:solidFill>
                  <a:srgbClr val="0070C0"/>
                </a:solidFill>
              </a:rPr>
              <a:t>activation record </a:t>
            </a:r>
            <a:r>
              <a:rPr kumimoji="1" lang="en-US" altLang="zh-CN" dirty="0"/>
              <a:t>(sometimes called a </a:t>
            </a:r>
            <a:r>
              <a:rPr kumimoji="1" lang="en-US" altLang="zh-CN" i="1" dirty="0">
                <a:solidFill>
                  <a:srgbClr val="0070C0"/>
                </a:solidFill>
              </a:rPr>
              <a:t>frame</a:t>
            </a:r>
            <a:r>
              <a:rPr kumimoji="1" lang="en-US" altLang="zh-CN" dirty="0"/>
              <a:t>) on the control stack.</a:t>
            </a:r>
            <a:endParaRPr kumimoji="1"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2793073"/>
            <a:ext cx="8915400" cy="406492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levels?</a:t>
            </a:r>
            <a:endParaRPr kumimoji="1" lang="en-US" altLang="zh-CN" dirty="0"/>
          </a:p>
          <a:p>
            <a:pPr lvl="1"/>
            <a:r>
              <a:rPr kumimoji="1" lang="en-US" altLang="zh-CN" i="1" dirty="0" err="1">
                <a:solidFill>
                  <a:srgbClr val="0070C0"/>
                </a:solidFill>
              </a:rPr>
              <a:t>transDec</a:t>
            </a:r>
            <a:r>
              <a:rPr kumimoji="1" lang="en-US" altLang="zh-CN" dirty="0"/>
              <a:t> creates a new “</a:t>
            </a:r>
            <a:r>
              <a:rPr kumimoji="1" lang="en-US" altLang="zh-CN" dirty="0">
                <a:solidFill>
                  <a:srgbClr val="0070C0"/>
                </a:solidFill>
              </a:rPr>
              <a:t>nesting level</a:t>
            </a:r>
            <a:r>
              <a:rPr kumimoji="1" lang="en-US" altLang="zh-CN" dirty="0"/>
              <a:t>” for each function by calling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Tr_newLevel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keep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nesting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FunEntry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(stored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environment)</a:t>
            </a:r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</a:t>
            </a:r>
            <a:r>
              <a:rPr kumimoji="1" lang="en-US" altLang="zh-CN" dirty="0" err="1"/>
              <a:t>Semant</a:t>
            </a:r>
            <a:r>
              <a:rPr kumimoji="1" lang="en-US" altLang="zh-CN" dirty="0"/>
              <a:t> processes a local variable declaration at level </a:t>
            </a:r>
            <a:r>
              <a:rPr kumimoji="1" lang="en-US" altLang="zh-CN" i="1" dirty="0">
                <a:solidFill>
                  <a:srgbClr val="0070C0"/>
                </a:solidFill>
              </a:rPr>
              <a:t>lev</a:t>
            </a:r>
            <a:r>
              <a:rPr kumimoji="1" lang="en-US" altLang="zh-CN" dirty="0"/>
              <a:t>, it calls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Tr_allocLocal</a:t>
            </a:r>
            <a:r>
              <a:rPr kumimoji="1" lang="en-US" altLang="zh-CN" i="1" dirty="0">
                <a:solidFill>
                  <a:srgbClr val="0070C0"/>
                </a:solidFill>
              </a:rPr>
              <a:t>(</a:t>
            </a:r>
            <a:r>
              <a:rPr kumimoji="1" lang="en-US" altLang="zh-CN" i="1" dirty="0" err="1">
                <a:solidFill>
                  <a:srgbClr val="0070C0"/>
                </a:solidFill>
              </a:rPr>
              <a:t>lev,esc</a:t>
            </a:r>
            <a:r>
              <a:rPr kumimoji="1" lang="en-US" altLang="zh-CN" i="1" dirty="0">
                <a:solidFill>
                  <a:srgbClr val="0070C0"/>
                </a:solidFill>
              </a:rPr>
              <a:t>) </a:t>
            </a:r>
            <a:r>
              <a:rPr kumimoji="1" lang="en-US" altLang="zh-CN" dirty="0"/>
              <a:t>to create the variable in this level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Semant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Tr_access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VarEntry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</a:t>
            </a:r>
            <a:endParaRPr kumimoji="1" lang="en-US" altLang="zh-CN" i="1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000" y="962463"/>
            <a:ext cx="8915400" cy="18306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translate.h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Tr_newLevel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parent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U_boolList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Tr_allocLocal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escape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3023" y="957663"/>
            <a:ext cx="84779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new versions of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VarEntry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and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FunEntry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E_enventry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GB" altLang="zh-CN" dirty="0" err="1">
                <a:solidFill>
                  <a:srgbClr val="0070C1"/>
                </a:solidFill>
                <a:latin typeface="Menlo" panose="020B0609030804020204" pitchFamily="49" charset="0"/>
              </a:rPr>
              <a:t>E_varEntry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70C1"/>
                </a:solidFill>
                <a:latin typeface="Menlo" panose="020B0609030804020204" pitchFamily="49" charset="0"/>
              </a:rPr>
              <a:t>E_funEntry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kind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union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GB" altLang="zh-CN" dirty="0" err="1">
                <a:solidFill>
                  <a:srgbClr val="267F99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Ty_ty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GB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Ty_tyList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Ty_ty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fun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u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E_enventry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E_VarEntry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Ty_ty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E_enventry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E_FunEntry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Ty_tyList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Ty_ty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inside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translate.c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-GB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GB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F_access</a:t>
            </a:r>
            <a:r>
              <a:rPr lang="en-GB" altLang="zh-CN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Managing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792" y="1165846"/>
            <a:ext cx="7615313" cy="502792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Translate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links.</a:t>
            </a:r>
            <a:endParaRPr kumimoji="1" lang="en-US" altLang="zh-CN" dirty="0"/>
          </a:p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them?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declarations.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Translate</a:t>
            </a:r>
            <a:r>
              <a:rPr kumimoji="1" lang="zh-CN" altLang="en-US" dirty="0"/>
              <a:t> </a:t>
            </a:r>
            <a:r>
              <a:rPr kumimoji="1" lang="en-GB" altLang="zh-CN" dirty="0"/>
              <a:t>knows that each frame contains a static link. The static link is </a:t>
            </a:r>
            <a:r>
              <a:rPr kumimoji="1" lang="en-GB" altLang="zh-CN" dirty="0">
                <a:solidFill>
                  <a:srgbClr val="0070C0"/>
                </a:solidFill>
              </a:rPr>
              <a:t>passed to a function in a register </a:t>
            </a:r>
            <a:r>
              <a:rPr kumimoji="1" lang="en-GB" altLang="zh-CN" dirty="0"/>
              <a:t>and </a:t>
            </a:r>
            <a:r>
              <a:rPr kumimoji="1" lang="en-GB" altLang="zh-CN" dirty="0">
                <a:solidFill>
                  <a:srgbClr val="0070C0"/>
                </a:solidFill>
              </a:rPr>
              <a:t>stored into the frame</a:t>
            </a:r>
            <a:r>
              <a:rPr kumimoji="1" lang="en-GB" altLang="zh-CN" dirty="0"/>
              <a:t>.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</a:t>
            </a:r>
            <a:endParaRPr kumimoji="1" lang="en-US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treat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static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link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parameter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(as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possible)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Managing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3" y="3265718"/>
            <a:ext cx="8915399" cy="957943"/>
          </a:xfrm>
        </p:spPr>
        <p:txBody>
          <a:bodyPr/>
          <a:lstStyle/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Semant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Tr_formals</a:t>
            </a:r>
            <a:r>
              <a:rPr kumimoji="1" lang="en-US" altLang="zh-CN" i="1" dirty="0">
                <a:solidFill>
                  <a:srgbClr val="0070C0"/>
                </a:solidFill>
              </a:rPr>
              <a:t>(level)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original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parameters</a:t>
            </a:r>
            <a:r>
              <a:rPr kumimoji="1" lang="en-US" altLang="zh-CN" dirty="0"/>
              <a:t>.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27000" y="936982"/>
            <a:ext cx="8915400" cy="20313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translate.h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Tr_formals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Keeping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Levels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7004" y="3733803"/>
            <a:ext cx="8915399" cy="1992087"/>
          </a:xfrm>
        </p:spPr>
        <p:txBody>
          <a:bodyPr>
            <a:normAutofit/>
          </a:bodyPr>
          <a:lstStyle/>
          <a:p>
            <a:r>
              <a:rPr kumimoji="1" lang="en-US" altLang="zh-CN" i="1" dirty="0" err="1">
                <a:solidFill>
                  <a:srgbClr val="0070C0"/>
                </a:solidFill>
              </a:rPr>
              <a:t>Tr_outermost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outermost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endParaRPr kumimoji="1" lang="en-US" altLang="zh-CN" dirty="0"/>
          </a:p>
          <a:p>
            <a:r>
              <a:rPr kumimoji="1" lang="en-US" altLang="zh-CN" dirty="0"/>
              <a:t>The level within which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 program is nested</a:t>
            </a:r>
            <a:endParaRPr kumimoji="1" lang="en-US" altLang="zh-CN" dirty="0"/>
          </a:p>
          <a:p>
            <a:r>
              <a:rPr kumimoji="1" lang="en-US" altLang="zh-CN" dirty="0"/>
              <a:t>All “library” functions are declared at this outermost level, which does not contain a frame or formal parameter list.</a:t>
            </a:r>
            <a:endParaRPr kumimoji="1"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27000" y="936981"/>
            <a:ext cx="8915400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/* </a:t>
            </a:r>
            <a:r>
              <a:rPr lang="en-GB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translate.h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...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head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tail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Tr_outermost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Tr_newLevel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parent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Temp_label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U_boolList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formals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Tr_accessList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Tr_formals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Tr_access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Tr_allocLocal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Tr_level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level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escape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/>
              <a:t>6.3,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6.7(</a:t>
            </a:r>
            <a:r>
              <a:rPr kumimoji="1" lang="en-US" altLang="zh-CN" sz="3200" b="1" dirty="0" err="1"/>
              <a:t>a,b</a:t>
            </a:r>
            <a:r>
              <a:rPr kumimoji="1" lang="en-US" altLang="zh-CN" sz="3200" b="1" dirty="0"/>
              <a:t>)</a:t>
            </a:r>
            <a:endParaRPr kumimoji="1" lang="zh-CN" altLang="en-US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Higher-Order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911982"/>
            <a:ext cx="9144000" cy="1480475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Using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stack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assume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local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after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returns</a:t>
            </a:r>
            <a:endParaRPr kumimoji="1" lang="en-US" altLang="zh-CN" sz="2400" dirty="0"/>
          </a:p>
          <a:p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languages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supporting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both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nested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functions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function-valued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variables</a:t>
            </a:r>
            <a:r>
              <a:rPr kumimoji="1" lang="en-US" altLang="zh-CN" sz="2200" dirty="0"/>
              <a:t>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may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necessary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keep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local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variables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after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has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returned.</a:t>
            </a:r>
            <a:endParaRPr kumimoji="1" lang="zh-CN" altLang="en-US" sz="2200" dirty="0"/>
          </a:p>
        </p:txBody>
      </p:sp>
      <p:sp>
        <p:nvSpPr>
          <p:cNvPr id="5" name="文本框 4"/>
          <p:cNvSpPr txBox="1"/>
          <p:nvPr/>
        </p:nvSpPr>
        <p:spPr>
          <a:xfrm>
            <a:off x="2937918" y="2221188"/>
            <a:ext cx="3268163" cy="28623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fun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</a:t>
            </a:r>
            <a:r>
              <a:rPr lang="en-GB" altLang="zh-CN" dirty="0">
                <a:solidFill>
                  <a:srgbClr val="8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-GB" altLang="zh-CN" dirty="0">
                <a:solidFill>
                  <a:srgbClr val="800000"/>
                </a:solidFill>
                <a:latin typeface="Menlo" panose="020B0609030804020204" pitchFamily="49" charset="0"/>
              </a:rPr>
              <a:t>)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let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fun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g</a:t>
            </a:r>
            <a:r>
              <a:rPr lang="en-GB" altLang="zh-CN" dirty="0">
                <a:solidFill>
                  <a:srgbClr val="8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-GB" altLang="zh-CN" dirty="0">
                <a:solidFill>
                  <a:srgbClr val="800000"/>
                </a:solidFill>
                <a:latin typeface="Menlo" panose="020B0609030804020204" pitchFamily="49" charset="0"/>
              </a:rPr>
              <a:t>)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GB" altLang="zh-CN" dirty="0" err="1">
                <a:solidFill>
                  <a:srgbClr val="811F3F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y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g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end</a:t>
            </a:r>
            <a:endParaRPr lang="en-GB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val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h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</a:t>
            </a:r>
            <a:r>
              <a:rPr lang="en-GB" altLang="zh-CN" dirty="0">
                <a:solidFill>
                  <a:srgbClr val="8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800000"/>
                </a:solidFill>
                <a:latin typeface="Menlo" panose="020B0609030804020204" pitchFamily="49" charset="0"/>
              </a:rPr>
              <a:t>)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val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j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</a:t>
            </a:r>
            <a:r>
              <a:rPr lang="en-GB" altLang="zh-CN" dirty="0">
                <a:solidFill>
                  <a:srgbClr val="8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GB" altLang="zh-CN" dirty="0">
                <a:solidFill>
                  <a:srgbClr val="8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8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val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z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h</a:t>
            </a:r>
            <a:r>
              <a:rPr lang="en-GB" altLang="zh-CN" dirty="0">
                <a:solidFill>
                  <a:srgbClr val="8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GB" altLang="zh-CN" dirty="0">
                <a:solidFill>
                  <a:srgbClr val="800000"/>
                </a:solidFill>
                <a:latin typeface="Menlo" panose="020B0609030804020204" pitchFamily="49" charset="0"/>
              </a:rPr>
              <a:t>)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val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w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j</a:t>
            </a:r>
            <a:r>
              <a:rPr lang="en-GB" altLang="zh-CN" dirty="0">
                <a:solidFill>
                  <a:srgbClr val="8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GB" altLang="zh-CN" dirty="0">
                <a:solidFill>
                  <a:srgbClr val="800000"/>
                </a:solidFill>
                <a:latin typeface="Menlo" panose="020B0609030804020204" pitchFamily="49" charset="0"/>
              </a:rPr>
              <a:t>)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65638" y="5275745"/>
            <a:ext cx="404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/>
              <a:t>Written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in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ML</a:t>
            </a:r>
            <a:endParaRPr kumimoji="1" lang="zh-CN" altLang="en-US" i="1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-1" y="5735603"/>
            <a:ext cx="9144000" cy="931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combination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nested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functions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functions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returned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as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results</a:t>
            </a:r>
            <a:r>
              <a:rPr kumimoji="1" lang="en-US" altLang="zh-CN" sz="2400" i="1" dirty="0"/>
              <a:t>.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endParaRPr kumimoji="1" lang="en-US" altLang="zh-CN" sz="2400" i="1" dirty="0">
              <a:solidFill>
                <a:srgbClr val="0070C0"/>
              </a:solidFill>
            </a:endParaRPr>
          </a:p>
          <a:p>
            <a:r>
              <a:rPr kumimoji="1" lang="en-US" altLang="zh-CN" sz="2200" dirty="0"/>
              <a:t>Local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variables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lifetime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longer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than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their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enclosing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invocations.</a:t>
            </a:r>
            <a:endParaRPr kumimoji="1" lang="en-US" altLang="zh-CN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话气泡: 圆角矩形 9"/>
              <p:cNvSpPr/>
              <p:nvPr/>
            </p:nvSpPr>
            <p:spPr>
              <a:xfrm>
                <a:off x="5031743" y="3308888"/>
                <a:ext cx="2945002" cy="460578"/>
              </a:xfrm>
              <a:prstGeom prst="wedgeRoundRectCallout">
                <a:avLst>
                  <a:gd name="adj1" fmla="val -57671"/>
                  <a:gd name="adj2" fmla="val 44500"/>
                  <a:gd name="adj3" fmla="val 16667"/>
                </a:avLst>
              </a:prstGeom>
              <a:solidFill>
                <a:srgbClr val="2E75B6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A function: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↦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对话气泡: 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743" y="3308888"/>
                <a:ext cx="2945002" cy="460578"/>
              </a:xfrm>
              <a:prstGeom prst="wedgeRoundRectCallout">
                <a:avLst>
                  <a:gd name="adj1" fmla="val -57671"/>
                  <a:gd name="adj2" fmla="val 44500"/>
                  <a:gd name="adj3" fmla="val 16667"/>
                </a:avLst>
              </a:prstGeom>
              <a:blipFill rotWithShape="1">
                <a:blip r:embed="rId1"/>
                <a:stretch>
                  <a:fillRect l="-8646" t="-1496" r="-198" b="-1356"/>
                </a:stretch>
              </a:blip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对话气泡: 圆角矩形 9"/>
              <p:cNvSpPr/>
              <p:nvPr/>
            </p:nvSpPr>
            <p:spPr>
              <a:xfrm>
                <a:off x="5031743" y="3961701"/>
                <a:ext cx="2945002" cy="460578"/>
              </a:xfrm>
              <a:prstGeom prst="wedgeRoundRectCallout">
                <a:avLst>
                  <a:gd name="adj1" fmla="val -57934"/>
                  <a:gd name="adj2" fmla="val -22799"/>
                  <a:gd name="adj3" fmla="val 16667"/>
                </a:avLst>
              </a:prstGeom>
              <a:solidFill>
                <a:srgbClr val="2E75B6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A function: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↦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对话气泡: 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743" y="3961701"/>
                <a:ext cx="2945002" cy="460578"/>
              </a:xfrm>
              <a:prstGeom prst="wedgeRoundRectCallout">
                <a:avLst>
                  <a:gd name="adj1" fmla="val -57934"/>
                  <a:gd name="adj2" fmla="val -22799"/>
                  <a:gd name="adj3" fmla="val 16667"/>
                </a:avLst>
              </a:prstGeom>
              <a:blipFill rotWithShape="1">
                <a:blip r:embed="rId2"/>
                <a:stretch>
                  <a:fillRect l="-8841" t="-1503" r="-198" b="-1349"/>
                </a:stretch>
              </a:blip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Higher-Order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619913" y="1691468"/>
              <a:ext cx="7575935" cy="210312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368000"/>
                    <a:gridCol w="1241587"/>
                    <a:gridCol w="1241587"/>
                    <a:gridCol w="1241587"/>
                    <a:gridCol w="1241587"/>
                    <a:gridCol w="124158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Pascal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Tiger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C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ML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Scheme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GB" altLang="zh-CN" sz="2400" dirty="0"/>
                            <a:t>nested</a:t>
                          </a:r>
                          <a:endParaRPr kumimoji="1" lang="en-GB" altLang="zh-CN" sz="2400" dirty="0"/>
                        </a:p>
                        <a:p>
                          <a:pPr algn="ctr"/>
                          <a:r>
                            <a:rPr kumimoji="1" lang="en-GB" altLang="zh-CN" sz="2400" dirty="0"/>
                            <a:t>functions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8F5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✓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8F5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✓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411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✘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8F5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✓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8F5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✓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altLang="zh-CN" sz="2400" dirty="0"/>
                            <a:t>return</a:t>
                          </a:r>
                          <a:endParaRPr lang="en-GB" altLang="zh-CN" sz="2400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altLang="zh-CN" sz="2400" dirty="0"/>
                            <a:t>functions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411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✘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411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✘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8F5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✓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8F5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✓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8F5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✓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619913" y="1691468"/>
              <a:ext cx="7575935" cy="210312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368000"/>
                    <a:gridCol w="1241587"/>
                    <a:gridCol w="1241587"/>
                    <a:gridCol w="1241587"/>
                    <a:gridCol w="1241587"/>
                    <a:gridCol w="124158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Pascal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Tiger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C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ML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Scheme</a:t>
                          </a:r>
                          <a:endParaRPr lang="zh-CN" altLang="en-US" sz="2400" b="1" dirty="0"/>
                        </a:p>
                      </a:txBody>
                      <a:tcPr anchor="ctr"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GB" altLang="zh-CN" sz="2400" dirty="0"/>
                            <a:t>nested</a:t>
                          </a:r>
                          <a:endParaRPr kumimoji="1" lang="en-GB" altLang="zh-CN" sz="2400" dirty="0"/>
                        </a:p>
                        <a:p>
                          <a:pPr algn="ctr"/>
                          <a:r>
                            <a:rPr kumimoji="1" lang="en-GB" altLang="zh-CN" sz="2400" dirty="0"/>
                            <a:t>functions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altLang="zh-CN" sz="2400" dirty="0"/>
                            <a:t>return</a:t>
                          </a:r>
                          <a:endParaRPr lang="en-GB" altLang="zh-CN" sz="2400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altLang="zh-CN" sz="2400" dirty="0"/>
                            <a:t>functions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左大括号 6"/>
          <p:cNvSpPr/>
          <p:nvPr/>
        </p:nvSpPr>
        <p:spPr>
          <a:xfrm rot="16200000">
            <a:off x="3707972" y="2282123"/>
            <a:ext cx="286717" cy="3657599"/>
          </a:xfrm>
          <a:prstGeom prst="leftBrace">
            <a:avLst>
              <a:gd name="adj1" fmla="val 5277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22530" y="4326471"/>
            <a:ext cx="3657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can use stacks to hold</a:t>
            </a:r>
            <a:endParaRPr kumimoji="1" lang="en-GB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algn="ctr"/>
            <a:r>
              <a:rPr kumimoji="1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local variables</a:t>
            </a:r>
            <a:endParaRPr lang="zh-CN" altLang="en-US" sz="1600" dirty="0"/>
          </a:p>
        </p:txBody>
      </p:sp>
      <p:sp>
        <p:nvSpPr>
          <p:cNvPr id="10" name="左大括号 9"/>
          <p:cNvSpPr/>
          <p:nvPr/>
        </p:nvSpPr>
        <p:spPr>
          <a:xfrm rot="16200000">
            <a:off x="6811508" y="2882678"/>
            <a:ext cx="286717" cy="2456483"/>
          </a:xfrm>
          <a:prstGeom prst="leftBrace">
            <a:avLst>
              <a:gd name="adj1" fmla="val 5277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96451" y="4326471"/>
            <a:ext cx="331682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higher-order functions: </a:t>
            </a:r>
            <a:r>
              <a:rPr kumimoji="1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cannot use stacks to hold all local variables</a:t>
            </a:r>
            <a:endParaRPr kumimoji="1" lang="en-GB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algn="ctr"/>
            <a:r>
              <a:rPr kumimoji="1" lang="en-GB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(cf. Chapter 15)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6.1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668" y="1276916"/>
            <a:ext cx="8687332" cy="349401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Stack: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push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pop</a:t>
            </a:r>
            <a:r>
              <a:rPr kumimoji="1" lang="en-US" altLang="zh-CN" dirty="0"/>
              <a:t>, normally only stack top is accessible</a:t>
            </a:r>
            <a:endParaRPr kumimoji="1" lang="en-US" altLang="zh-CN" dirty="0"/>
          </a:p>
          <a:p>
            <a:r>
              <a:rPr kumimoji="1" lang="en-US" altLang="zh-CN" dirty="0"/>
              <a:t>However,</a:t>
            </a:r>
            <a:endParaRPr kumimoji="1" lang="en-US" altLang="zh-CN" dirty="0"/>
          </a:p>
          <a:p>
            <a:pPr lvl="1"/>
            <a:r>
              <a:rPr lang="zh-CN" altLang="zh-CN" sz="2000" dirty="0">
                <a:latin typeface="Arial" panose="020B0604020202020204" pitchFamily="34" charset="0"/>
              </a:rPr>
              <a:t>Local variables are pushed/popped in large batches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zh-CN" sz="2000" dirty="0">
                <a:latin typeface="Arial" panose="020B0604020202020204" pitchFamily="34" charset="0"/>
              </a:rPr>
              <a:t>Local variables are not always initialized right after their creation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zh-CN" sz="2000" dirty="0">
                <a:latin typeface="Arial" panose="020B0604020202020204" pitchFamily="34" charset="0"/>
              </a:rPr>
              <a:t>We want to continue accessing variables deep within the stack</a:t>
            </a:r>
            <a:endParaRPr kumimoji="1" lang="en-US" altLang="zh-CN" sz="2000" dirty="0"/>
          </a:p>
          <a:p>
            <a:r>
              <a:rPr kumimoji="1" lang="en-US" altLang="zh-CN" dirty="0"/>
              <a:t>So we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big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endParaRPr kumimoji="1" lang="en-US" altLang="zh-CN" dirty="0"/>
          </a:p>
          <a:p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  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endParaRPr kumimoji="1" lang="en-US" altLang="zh-CN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288212" y="4488807"/>
          <a:ext cx="6096000" cy="74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4762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garbage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(empty)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allocated</a:t>
                      </a:r>
                      <a:endParaRPr lang="zh-CN" altLang="en-US" sz="24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19" name="箭头: 上 18"/>
          <p:cNvSpPr/>
          <p:nvPr/>
        </p:nvSpPr>
        <p:spPr>
          <a:xfrm>
            <a:off x="3565226" y="5236428"/>
            <a:ext cx="1541971" cy="747621"/>
          </a:xfrm>
          <a:prstGeom prst="upArrow">
            <a:avLst>
              <a:gd name="adj1" fmla="val 100000"/>
              <a:gd name="adj2" fmla="val 238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Stack Pointer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52138" y="5293303"/>
            <a:ext cx="14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High address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5791" y="5311190"/>
            <a:ext cx="13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Low address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tags/tag1.xml><?xml version="1.0" encoding="utf-8"?>
<p:tagLst xmlns:p="http://schemas.openxmlformats.org/presentationml/2006/main">
  <p:tag name="SHAPEID" val=" 115"/>
</p:tagLst>
</file>

<file path=ppt/tags/tag2.xml><?xml version="1.0" encoding="utf-8"?>
<p:tagLst xmlns:p="http://schemas.openxmlformats.org/presentationml/2006/main">
  <p:tag name="SHAPEID" val=" 116"/>
</p:tagLst>
</file>

<file path=ppt/tags/tag3.xml><?xml version="1.0" encoding="utf-8"?>
<p:tagLst xmlns:p="http://schemas.openxmlformats.org/presentationml/2006/main">
  <p:tag name="SHAPEID" val=" 118"/>
</p:tagLst>
</file>

<file path=ppt/tags/tag4.xml><?xml version="1.0" encoding="utf-8"?>
<p:tagLst xmlns:p="http://schemas.openxmlformats.org/presentationml/2006/main">
  <p:tag name="SHAPEID" val=" 120"/>
</p:tagLst>
</file>

<file path=ppt/tags/tag5.xml><?xml version="1.0" encoding="utf-8"?>
<p:tagLst xmlns:p="http://schemas.openxmlformats.org/presentationml/2006/main">
  <p:tag name="SHAPEID" val=" 121"/>
</p:tagLst>
</file>

<file path=ppt/tags/tag6.xml><?xml version="1.0" encoding="utf-8"?>
<p:tagLst xmlns:p="http://schemas.openxmlformats.org/presentationml/2006/main">
  <p:tag name="commondata" val="eyJoZGlkIjoiNjc2Y2I4ZTQ1YjAxMzBjM2UzZDZjMGJkY2U3OTQ2NjA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29274</Words>
  <Application>WPS 演示</Application>
  <PresentationFormat>全屏显示(4:3)</PresentationFormat>
  <Paragraphs>1122</Paragraphs>
  <Slides>65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87" baseType="lpstr">
      <vt:lpstr>Arial</vt:lpstr>
      <vt:lpstr>宋体</vt:lpstr>
      <vt:lpstr>Wingdings</vt:lpstr>
      <vt:lpstr>Calibri</vt:lpstr>
      <vt:lpstr>微软雅黑</vt:lpstr>
      <vt:lpstr>Times New Roman</vt:lpstr>
      <vt:lpstr>等线</vt:lpstr>
      <vt:lpstr>系统字体常规体</vt:lpstr>
      <vt:lpstr>M+1Code Nerd Font</vt:lpstr>
      <vt:lpstr>Calibri</vt:lpstr>
      <vt:lpstr>黑体</vt:lpstr>
      <vt:lpstr>Menlo</vt:lpstr>
      <vt:lpstr>VictorMono NFM Medium Obl</vt:lpstr>
      <vt:lpstr>Cambria Math</vt:lpstr>
      <vt:lpstr>楷体</vt:lpstr>
      <vt:lpstr>Arial Unicode MS</vt:lpstr>
      <vt:lpstr>等线 Light</vt:lpstr>
      <vt:lpstr>Calibri Light</vt:lpstr>
      <vt:lpstr>Menlo</vt:lpstr>
      <vt:lpstr>Cascadia Code</vt:lpstr>
      <vt:lpstr>Consolas</vt:lpstr>
      <vt:lpstr>Office 主题​​</vt:lpstr>
      <vt:lpstr>PowerPoint 演示文稿</vt:lpstr>
      <vt:lpstr>Mid-Term Exam</vt:lpstr>
      <vt:lpstr>Activation Records</vt:lpstr>
      <vt:lpstr>Storage Organization</vt:lpstr>
      <vt:lpstr>Activation Records</vt:lpstr>
      <vt:lpstr>Activation Records</vt:lpstr>
      <vt:lpstr>Higher-Order Functions</vt:lpstr>
      <vt:lpstr>Higher-Order Functions</vt:lpstr>
      <vt:lpstr>6.1 Stack Frame</vt:lpstr>
      <vt:lpstr>6.1 Stack Frame</vt:lpstr>
      <vt:lpstr>PowerPoint 演示文稿</vt:lpstr>
      <vt:lpstr>PowerPoint 演示文稿</vt:lpstr>
      <vt:lpstr>Frame Pointer (FP)</vt:lpstr>
      <vt:lpstr>Frame Pointer</vt:lpstr>
      <vt:lpstr>PowerPoint 演示文稿</vt:lpstr>
      <vt:lpstr>Registers</vt:lpstr>
      <vt:lpstr>PowerPoint 演示文稿</vt:lpstr>
      <vt:lpstr>Parameter Passing</vt:lpstr>
      <vt:lpstr>Parameter Passing</vt:lpstr>
      <vt:lpstr>PowerPoint 演示文稿</vt:lpstr>
      <vt:lpstr>Return Address</vt:lpstr>
      <vt:lpstr>PowerPoint 演示文稿</vt:lpstr>
      <vt:lpstr>Frame-Resident Variables</vt:lpstr>
      <vt:lpstr>Frame-Resident Variables</vt:lpstr>
      <vt:lpstr>Frame-Resident Variables</vt:lpstr>
      <vt:lpstr>PowerPoint 演示文稿</vt:lpstr>
      <vt:lpstr>Static Links</vt:lpstr>
      <vt:lpstr>Static Links</vt:lpstr>
      <vt:lpstr>Implementing Block Structures</vt:lpstr>
      <vt:lpstr>Static Links</vt:lpstr>
      <vt:lpstr>Static Links</vt:lpstr>
      <vt:lpstr>Static Links</vt:lpstr>
      <vt:lpstr>Static Links</vt:lpstr>
      <vt:lpstr>Static Links</vt:lpstr>
      <vt:lpstr>Static Links</vt:lpstr>
      <vt:lpstr>Static Links</vt:lpstr>
      <vt:lpstr>Static Links</vt:lpstr>
      <vt:lpstr>Static Links</vt:lpstr>
      <vt:lpstr>6.2 Frames in The Tiger Compiler</vt:lpstr>
      <vt:lpstr>Frames in The Tiger Compiler</vt:lpstr>
      <vt:lpstr>Frames in The Tiger Compiler</vt:lpstr>
      <vt:lpstr>Frames in The Tiger Compiler</vt:lpstr>
      <vt:lpstr>Frames in The Tiger Compiler</vt:lpstr>
      <vt:lpstr>Representation of Frame Descriptions</vt:lpstr>
      <vt:lpstr>Representation of Frame Descriptions</vt:lpstr>
      <vt:lpstr>Local Variables</vt:lpstr>
      <vt:lpstr>Local Variables</vt:lpstr>
      <vt:lpstr>Local Variables</vt:lpstr>
      <vt:lpstr>Calculating Escapes</vt:lpstr>
      <vt:lpstr>Calculating Escapes</vt:lpstr>
      <vt:lpstr>Temporaries and Labels</vt:lpstr>
      <vt:lpstr>Temporaries and Labels</vt:lpstr>
      <vt:lpstr>Temporaries and Labels</vt:lpstr>
      <vt:lpstr>Temporaries and Labels</vt:lpstr>
      <vt:lpstr>Temporaries and Labels</vt:lpstr>
      <vt:lpstr>Two Layers of Abstraction</vt:lpstr>
      <vt:lpstr>Two Layers of Abstraction</vt:lpstr>
      <vt:lpstr>Two Layers of Abstraction</vt:lpstr>
      <vt:lpstr>Two Layers of Abstraction</vt:lpstr>
      <vt:lpstr>Two Layers of Abstraction</vt:lpstr>
      <vt:lpstr>Two Layers of Abstraction</vt:lpstr>
      <vt:lpstr>Managing Static Links</vt:lpstr>
      <vt:lpstr>Managing Static Links</vt:lpstr>
      <vt:lpstr>Keeping Track of Levels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小明Wilson</cp:lastModifiedBy>
  <cp:revision>2547</cp:revision>
  <dcterms:created xsi:type="dcterms:W3CDTF">2020-08-10T07:34:00Z</dcterms:created>
  <dcterms:modified xsi:type="dcterms:W3CDTF">2024-06-24T20:49:34Z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9E78383141D04319BC51D39F30396454_12</vt:lpwstr>
  </property>
  <property fmtid="{D5CDD505-2E9C-101B-9397-08002B2CF9AE}" pid="3" name="KSOProductBuildVer">
    <vt:lpwstr>2052-12.1.0.16120</vt:lpwstr>
  </property>
</Properties>
</file>