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50" r:id="rId3"/>
    <p:sldId id="258" r:id="rId5"/>
    <p:sldId id="351" r:id="rId6"/>
    <p:sldId id="259" r:id="rId7"/>
    <p:sldId id="260" r:id="rId8"/>
    <p:sldId id="303" r:id="rId9"/>
    <p:sldId id="352" r:id="rId10"/>
    <p:sldId id="353" r:id="rId11"/>
    <p:sldId id="264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9" r:id="rId23"/>
    <p:sldId id="285" r:id="rId24"/>
    <p:sldId id="293" r:id="rId25"/>
    <p:sldId id="294" r:id="rId26"/>
    <p:sldId id="295" r:id="rId27"/>
    <p:sldId id="296" r:id="rId28"/>
    <p:sldId id="297" r:id="rId29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50"/>
            <p14:sldId id="258"/>
            <p14:sldId id="351"/>
            <p14:sldId id="259"/>
            <p14:sldId id="260"/>
            <p14:sldId id="303"/>
            <p14:sldId id="352"/>
            <p14:sldId id="353"/>
            <p14:sldId id="264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9"/>
            <p14:sldId id="285"/>
            <p14:sldId id="293"/>
            <p14:sldId id="294"/>
            <p14:sldId id="295"/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48"/>
    <p:restoredTop sz="93401" autoAdjust="0"/>
  </p:normalViewPr>
  <p:slideViewPr>
    <p:cSldViewPr snapToGrid="0" snapToObjects="1">
      <p:cViewPr varScale="1">
        <p:scale>
          <a:sx n="97" d="100"/>
          <a:sy n="97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6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4A32DAA-E91B-4E64-A167-ADD60F3477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第二级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第三级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第四级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jpe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emf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1"/>
            <a:ext cx="8077200" cy="4837824"/>
            <a:chOff x="609600" y="1219200"/>
            <a:chExt cx="8077200" cy="4837824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1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9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-11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m.chen@zju.edu.cn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marL="6350" marR="76200" lvl="0" indent="0" algn="ctr" defTabSz="457200" rtl="0" eaLnBrk="1" fontAlgn="auto" latinLnBrk="0" hangingPunct="1">
                <a:lnSpc>
                  <a:spcPct val="100000"/>
                </a:lnSpc>
                <a:spcBef>
                  <a:spcPts val="12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kumimoji="1" lang="en-US" altLang="zh-CN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zh-CN" altLang="en-US" sz="2000" b="1" i="0" u="none" strike="noStrike" kern="1200" cap="none" spc="-1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255" y="1040556"/>
            <a:ext cx="8858992" cy="56452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rewritten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canonical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trees</a:t>
            </a:r>
            <a:endParaRPr kumimoji="1" lang="en-US" altLang="zh-CN" dirty="0"/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Canonical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Trees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properties:</a:t>
            </a:r>
            <a:endParaRPr kumimoji="1" lang="en-US" altLang="zh-CN" dirty="0"/>
          </a:p>
          <a:p>
            <a:pPr marL="914400" lvl="1" indent="-457200">
              <a:buAutoNum type="arabicPeriod"/>
            </a:pPr>
            <a:r>
              <a:rPr kumimoji="1" lang="en-US" altLang="zh-CN" b="1" dirty="0"/>
              <a:t>No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SEQ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ESEQ</a:t>
            </a:r>
            <a:endParaRPr kumimoji="1" lang="en-US" altLang="zh-CN" b="1" dirty="0"/>
          </a:p>
          <a:p>
            <a:pPr marL="914400" lvl="1" indent="-457200">
              <a:buAutoNum type="arabicPeriod"/>
            </a:pP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parent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each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CALL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either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EXP(…)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MOVE(TEMP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t,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…)</a:t>
            </a:r>
            <a:endParaRPr kumimoji="1" lang="en-US" altLang="zh-CN" b="1" dirty="0"/>
          </a:p>
          <a:p>
            <a:endParaRPr kumimoji="1" lang="en-US" altLang="zh-CN" dirty="0"/>
          </a:p>
          <a:p>
            <a:r>
              <a:rPr kumimoji="1" lang="en-US" altLang="zh-CN" dirty="0"/>
              <a:t>Property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node,</a:t>
            </a:r>
            <a:r>
              <a:rPr kumimoji="1" lang="zh-CN" altLang="en-US" dirty="0"/>
              <a:t> </a:t>
            </a:r>
            <a:r>
              <a:rPr kumimoji="1" lang="en-US" altLang="zh-CN" dirty="0"/>
              <a:t>i.e.,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node.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  <a:endParaRPr kumimoji="1" lang="en-US" altLang="zh-CN" dirty="0"/>
          </a:p>
          <a:p>
            <a:r>
              <a:rPr kumimoji="1" lang="en-US" altLang="zh-CN" dirty="0"/>
              <a:t>Property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property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EXP(..)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MOVE(TEMP</a:t>
            </a:r>
            <a:r>
              <a:rPr kumimoji="1" lang="zh-CN" altLang="en-US" dirty="0"/>
              <a:t> </a:t>
            </a:r>
            <a:r>
              <a:rPr kumimoji="1" lang="en-US" altLang="zh-CN" dirty="0"/>
              <a:t>t,</a:t>
            </a:r>
            <a:r>
              <a:rPr kumimoji="1" lang="zh-CN" altLang="en-US" dirty="0"/>
              <a:t> </a:t>
            </a:r>
            <a:r>
              <a:rPr kumimoji="1" lang="en-US" altLang="zh-CN" dirty="0"/>
              <a:t>..).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tree,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EXP(…)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MOVE(TEMP</a:t>
            </a:r>
            <a:r>
              <a:rPr kumimoji="1" lang="zh-CN" altLang="en-US" dirty="0"/>
              <a:t> </a:t>
            </a:r>
            <a:r>
              <a:rPr kumimoji="1" lang="en-US" altLang="zh-CN" dirty="0"/>
              <a:t>t,</a:t>
            </a:r>
            <a:r>
              <a:rPr kumimoji="1" lang="zh-CN" altLang="en-US" dirty="0"/>
              <a:t> </a:t>
            </a:r>
            <a:r>
              <a:rPr kumimoji="1" lang="en-US" altLang="zh-CN" dirty="0"/>
              <a:t>...)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CALL.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stage-one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endParaRPr kumimoji="1" lang="en-US" altLang="zh-CN" dirty="0"/>
          </a:p>
          <a:p>
            <a:pPr lvl="1"/>
            <a:r>
              <a:rPr kumimoji="1" lang="en-US" altLang="zh-CN" b="1" dirty="0"/>
              <a:t>eliminate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ESEQs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SEQs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Transformations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How can the ESEQ nodes be eliminated?</a:t>
            </a:r>
            <a:endParaRPr kumimoji="1" lang="en-GB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ESEQ(s,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e): </a:t>
            </a:r>
            <a:r>
              <a:rPr kumimoji="1" lang="en-US" altLang="zh-CN" dirty="0"/>
              <a:t>The statement s is evaluated for side effects, then e is evaluated for a result.</a:t>
            </a:r>
            <a:endParaRPr kumimoji="1" lang="en-GB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Idea: Lift</a:t>
            </a:r>
            <a:r>
              <a:rPr kumimoji="1" lang="en-GB" altLang="zh-CN" dirty="0"/>
              <a:t> </a:t>
            </a:r>
            <a:r>
              <a:rPr kumimoji="1" lang="en-US" altLang="zh-CN" dirty="0"/>
              <a:t>ESEQ</a:t>
            </a:r>
            <a:r>
              <a:rPr kumimoji="1" lang="en-GB" altLang="zh-CN" dirty="0"/>
              <a:t> higher and higher in the tree, until its parent is a statement node, and thus it can become a SEQ node.</a:t>
            </a:r>
            <a:endParaRPr kumimoji="1" lang="en-GB" altLang="zh-C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1" t="17491" r="57745" b="57426"/>
          <a:stretch>
            <a:fillRect/>
          </a:stretch>
        </p:blipFill>
        <p:spPr bwMode="auto">
          <a:xfrm>
            <a:off x="179511" y="3429000"/>
            <a:ext cx="3598279" cy="230425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00" t="17999" r="14000" b="58000"/>
          <a:stretch>
            <a:fillRect/>
          </a:stretch>
        </p:blipFill>
        <p:spPr bwMode="auto">
          <a:xfrm>
            <a:off x="4967535" y="3245842"/>
            <a:ext cx="3759727" cy="241540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900736" y="4107854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Transformations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</a:t>
            </a:r>
            <a:endParaRPr kumimoji="1"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44667" r="53999" b="29737"/>
          <a:stretch>
            <a:fillRect/>
          </a:stretch>
        </p:blipFill>
        <p:spPr bwMode="auto">
          <a:xfrm>
            <a:off x="143130" y="1654185"/>
            <a:ext cx="3886200" cy="19636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105530" y="2324253"/>
            <a:ext cx="1143000" cy="4572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1" t="44000" r="7962" b="28766"/>
          <a:stretch>
            <a:fillRect/>
          </a:stretch>
        </p:blipFill>
        <p:spPr bwMode="auto">
          <a:xfrm>
            <a:off x="5324730" y="1654186"/>
            <a:ext cx="3657600" cy="19636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文本框 6"/>
          <p:cNvSpPr txBox="1"/>
          <p:nvPr/>
        </p:nvSpPr>
        <p:spPr>
          <a:xfrm>
            <a:off x="143130" y="5284519"/>
            <a:ext cx="86678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Given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ESEQ(s,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e)</a:t>
            </a:r>
            <a:r>
              <a:rPr kumimoji="1" lang="en-US" altLang="zh-CN" sz="2600" dirty="0"/>
              <a:t>:</a:t>
            </a:r>
            <a:endParaRPr kumimoji="1" lang="en-US" altLang="zh-CN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extract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s</a:t>
            </a:r>
            <a:endParaRPr kumimoji="1" lang="en-US" altLang="zh-CN" sz="26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rewrite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its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parent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via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ESEQ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or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SEQ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with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s</a:t>
            </a:r>
            <a:endParaRPr kumimoji="1" lang="en-US" altLang="zh-CN" sz="2600" dirty="0">
              <a:solidFill>
                <a:srgbClr val="0070C0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70263" r="53999" b="15334"/>
          <a:stretch>
            <a:fillRect/>
          </a:stretch>
        </p:blipFill>
        <p:spPr bwMode="auto">
          <a:xfrm>
            <a:off x="143130" y="3885308"/>
            <a:ext cx="3886200" cy="11049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1" t="71235" r="7962" b="15334"/>
          <a:stretch>
            <a:fillRect/>
          </a:stretch>
        </p:blipFill>
        <p:spPr bwMode="auto">
          <a:xfrm>
            <a:off x="5324730" y="3953571"/>
            <a:ext cx="3657600" cy="968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104543" y="4209198"/>
            <a:ext cx="1143000" cy="4572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62398" r="56000" b="31310"/>
          <a:stretch>
            <a:fillRect/>
          </a:stretch>
        </p:blipFill>
        <p:spPr bwMode="auto">
          <a:xfrm>
            <a:off x="325009" y="2965336"/>
            <a:ext cx="3635375" cy="46366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Transformations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</a:t>
            </a:r>
            <a:endParaRPr kumimoji="1"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30667" r="56000" b="46585"/>
          <a:stretch>
            <a:fillRect/>
          </a:stretch>
        </p:blipFill>
        <p:spPr bwMode="auto">
          <a:xfrm>
            <a:off x="325009" y="1346200"/>
            <a:ext cx="3635375" cy="1676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034904" y="2041767"/>
            <a:ext cx="9906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44" y="1346200"/>
            <a:ext cx="3340100" cy="2082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4609" y="1500926"/>
            <a:ext cx="2078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rgbClr val="FF0000"/>
                </a:solidFill>
              </a:rPr>
              <a:t>?</a:t>
            </a:r>
            <a:endParaRPr kumimoji="1"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8315" y="3976357"/>
            <a:ext cx="7775591" cy="8617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600" dirty="0"/>
              <a:t>Suppose:</a:t>
            </a:r>
            <a:endParaRPr kumimoji="1" lang="en-US" altLang="zh-CN" sz="2600" dirty="0"/>
          </a:p>
          <a:p>
            <a:pPr algn="ctr"/>
            <a:r>
              <a:rPr kumimoji="1" lang="en-US" altLang="zh-CN" sz="2400" dirty="0"/>
              <a:t>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MOVE(MEM(x),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y);      e1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=MEM(x)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61244" y="5125191"/>
            <a:ext cx="84497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To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preserve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order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of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evaluation,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we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must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pull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e1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out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of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BINOP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with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s</a:t>
            </a:r>
            <a:endParaRPr kumimoji="1" lang="en-US" altLang="zh-CN" sz="26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How?</a:t>
            </a:r>
            <a:endParaRPr kumimoji="1" lang="en-US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30667" r="56000" b="18666"/>
          <a:stretch>
            <a:fillRect/>
          </a:stretch>
        </p:blipFill>
        <p:spPr bwMode="auto">
          <a:xfrm>
            <a:off x="0" y="1954559"/>
            <a:ext cx="3635375" cy="3733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1" t="30000" r="8000" b="17223"/>
          <a:stretch>
            <a:fillRect/>
          </a:stretch>
        </p:blipFill>
        <p:spPr bwMode="auto">
          <a:xfrm>
            <a:off x="4675312" y="1878359"/>
            <a:ext cx="4343400" cy="39989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Transformations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</a:t>
            </a:r>
            <a:endParaRPr kumimoji="1" lang="zh-CN" alt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707904" y="2885592"/>
            <a:ext cx="9906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320145" y="2541319"/>
            <a:ext cx="1377538" cy="125878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664925" y="3630960"/>
            <a:ext cx="766556" cy="75103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07904" y="5113606"/>
            <a:ext cx="9906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Transformations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</a:t>
            </a:r>
            <a:endParaRPr kumimoji="1"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46001" r="11000" b="14000"/>
          <a:stretch>
            <a:fillRect/>
          </a:stretch>
        </p:blipFill>
        <p:spPr bwMode="auto">
          <a:xfrm>
            <a:off x="14111" y="1132304"/>
            <a:ext cx="9144000" cy="33464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414426" y="5079365"/>
            <a:ext cx="83433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600" b="1" dirty="0">
                <a:solidFill>
                  <a:srgbClr val="0070C0"/>
                </a:solidFill>
              </a:rPr>
              <a:t>s</a:t>
            </a:r>
            <a:r>
              <a:rPr kumimoji="1" lang="en-US" altLang="zh-CN" sz="2600" b="1" dirty="0"/>
              <a:t>, </a:t>
            </a:r>
            <a:r>
              <a:rPr kumimoji="1" lang="en-US" altLang="zh-CN" sz="2600" b="1" dirty="0">
                <a:solidFill>
                  <a:srgbClr val="0070C0"/>
                </a:solidFill>
              </a:rPr>
              <a:t>e1</a:t>
            </a:r>
            <a:r>
              <a:rPr kumimoji="1" lang="en-US" altLang="zh-CN" sz="2600" b="1" dirty="0"/>
              <a:t> commute</a:t>
            </a:r>
            <a:r>
              <a:rPr kumimoji="1" lang="en-US" altLang="zh-CN" sz="2600" dirty="0"/>
              <a:t>: If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temporaries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and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memory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locations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assigned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by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are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not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referenced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by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e1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(and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and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e1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don’t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both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perform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external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I/O)</a:t>
            </a:r>
            <a:r>
              <a:rPr kumimoji="1" lang="zh-CN" altLang="en-US" sz="2600" dirty="0"/>
              <a:t> </a:t>
            </a:r>
            <a:endParaRPr kumimoji="1" lang="zh-CN" altLang="en-US" sz="2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Transformations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830" y="970181"/>
            <a:ext cx="8821852" cy="3828925"/>
          </a:xfrm>
        </p:spPr>
        <p:txBody>
          <a:bodyPr/>
          <a:lstStyle/>
          <a:p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</a:t>
            </a:r>
            <a:r>
              <a:rPr kumimoji="1" lang="en-US" altLang="zh-CN" dirty="0"/>
              <a:t>?</a:t>
            </a:r>
            <a:endParaRPr kumimoji="1" lang="en-US" altLang="zh-CN" dirty="0"/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e.g.,</a:t>
            </a:r>
            <a:endParaRPr kumimoji="1" lang="en-US" altLang="zh-CN" dirty="0"/>
          </a:p>
          <a:p>
            <a:pPr marL="457200" lvl="1" indent="0" algn="ctr">
              <a:buNone/>
            </a:pPr>
            <a:r>
              <a:rPr kumimoji="1" lang="en-US" altLang="zh-CN" dirty="0"/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MOVE(MEM(</a:t>
            </a:r>
            <a:r>
              <a:rPr kumimoji="1" lang="en-US" altLang="zh-CN" dirty="0">
                <a:highlight>
                  <a:srgbClr val="FFFF00"/>
                </a:highlight>
              </a:rPr>
              <a:t>x</a:t>
            </a:r>
            <a:r>
              <a:rPr kumimoji="1" lang="en-US" altLang="zh-CN" dirty="0"/>
              <a:t>),</a:t>
            </a:r>
            <a:r>
              <a:rPr kumimoji="1" lang="zh-CN" altLang="en-US" dirty="0"/>
              <a:t> </a:t>
            </a:r>
            <a:r>
              <a:rPr kumimoji="1" lang="en-US" altLang="zh-CN" dirty="0"/>
              <a:t>y);      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MEM(</a:t>
            </a:r>
            <a:r>
              <a:rPr kumimoji="1" lang="en-US" altLang="zh-CN" dirty="0">
                <a:highlight>
                  <a:srgbClr val="FFFF00"/>
                </a:highlight>
              </a:rPr>
              <a:t>z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>
              <a:spcAft>
                <a:spcPts val="600"/>
              </a:spcAft>
            </a:pP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z?</a:t>
            </a:r>
            <a:endParaRPr kumimoji="1" lang="en-US" altLang="zh-CN" dirty="0"/>
          </a:p>
          <a:p>
            <a:r>
              <a:rPr kumimoji="1" lang="en-US" altLang="zh-CN" dirty="0"/>
              <a:t>We </a:t>
            </a:r>
            <a:r>
              <a:rPr kumimoji="1" lang="en-US" altLang="zh-CN" dirty="0">
                <a:solidFill>
                  <a:srgbClr val="0070C0"/>
                </a:solidFill>
              </a:rPr>
              <a:t>conservatively </a:t>
            </a:r>
            <a:r>
              <a:rPr kumimoji="1" lang="en-US" altLang="zh-CN" dirty="0"/>
              <a:t>approximate whether statements commute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C00000"/>
                </a:solidFill>
              </a:rPr>
              <a:t>commute</a:t>
            </a:r>
            <a:r>
              <a:rPr kumimoji="1" lang="en-US" altLang="zh-CN" dirty="0">
                <a:solidFill>
                  <a:srgbClr val="0070C0"/>
                </a:solidFill>
              </a:rPr>
              <a:t>(s,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True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GB" altLang="zh-CN" dirty="0"/>
              <a:t>deﬁnitely commute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C00000"/>
                </a:solidFill>
              </a:rPr>
              <a:t>commute</a:t>
            </a:r>
            <a:r>
              <a:rPr kumimoji="1" lang="en-US" altLang="zh-CN" dirty="0">
                <a:solidFill>
                  <a:srgbClr val="0070C0"/>
                </a:solidFill>
              </a:rPr>
              <a:t>(s,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False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otherwise</a:t>
            </a:r>
            <a:endParaRPr kumimoji="1"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73318" y="4128475"/>
            <a:ext cx="8637660" cy="2495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commute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estimates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naively)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constant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(CONST(</a:t>
            </a:r>
            <a:r>
              <a:rPr kumimoji="1" lang="en-US" altLang="zh-CN" i="1" dirty="0" err="1"/>
              <a:t>i</a:t>
            </a:r>
            <a:r>
              <a:rPr kumimoji="1" lang="en-US" altLang="zh-CN" dirty="0"/>
              <a:t>), NAME(</a:t>
            </a:r>
            <a:r>
              <a:rPr kumimoji="1" lang="en-US" altLang="zh-CN" i="1" dirty="0"/>
              <a:t>n</a:t>
            </a:r>
            <a:r>
              <a:rPr kumimoji="1" lang="en-US" altLang="zh-CN" dirty="0"/>
              <a:t>)) commutes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empty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statement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(e.g., EXP(CONST(</a:t>
            </a:r>
            <a:r>
              <a:rPr kumimoji="1" lang="en-US" altLang="zh-CN" i="1" dirty="0" err="1"/>
              <a:t>i</a:t>
            </a:r>
            <a:r>
              <a:rPr kumimoji="1" lang="en-US" altLang="zh-CN" dirty="0"/>
              <a:t>))) commutes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Anything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assumed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commute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Rewriting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512" y="1475027"/>
            <a:ext cx="8810976" cy="489926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ESEQ(s,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e)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extract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rewrite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via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</a:t>
            </a:r>
            <a:r>
              <a:rPr kumimoji="1" lang="zh-CN" altLang="en-US" dirty="0"/>
              <a:t> </a:t>
            </a:r>
            <a:r>
              <a:rPr kumimoji="1" lang="en-US" altLang="zh-CN" dirty="0"/>
              <a:t>(if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expression)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</a:t>
            </a:r>
            <a:r>
              <a:rPr kumimoji="1" lang="zh-CN" altLang="en-US" dirty="0"/>
              <a:t> </a:t>
            </a:r>
            <a:r>
              <a:rPr kumimoji="1" lang="en-US" altLang="zh-CN" dirty="0"/>
              <a:t>(if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statement)</a:t>
            </a:r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ESEQs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expression.</a:t>
            </a:r>
            <a:endParaRPr kumimoji="1" lang="en-US" altLang="zh-CN" dirty="0"/>
          </a:p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(which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T_stm</a:t>
            </a:r>
            <a:r>
              <a:rPr kumimoji="1" lang="en-US" altLang="zh-CN" dirty="0"/>
              <a:t>),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recursively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ESEQs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tree,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until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rewrite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each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kind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statement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expression?</a:t>
            </a:r>
            <a:endParaRPr kumimoji="1" lang="en-US" altLang="zh-CN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Rewriting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1369608"/>
            <a:ext cx="8449733" cy="500984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subexpressions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[e1,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e2,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ESEQ(s,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e3)]</a:t>
            </a:r>
            <a:endParaRPr kumimoji="1" lang="en-US" altLang="zh-CN" b="1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Rewrite: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Extracts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0070C0"/>
                </a:solidFill>
              </a:rPr>
              <a:t>statement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update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subexpressions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expression.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90538" y="3524481"/>
            <a:ext cx="3456384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600" b="1" dirty="0">
                <a:solidFill>
                  <a:srgbClr val="0070C0"/>
                </a:solidFill>
              </a:rPr>
              <a:t>[</a:t>
            </a:r>
            <a:r>
              <a:rPr lang="en-US" altLang="zh-CN" sz="2600" b="1" i="1" dirty="0">
                <a:solidFill>
                  <a:srgbClr val="0070C0"/>
                </a:solidFill>
              </a:rPr>
              <a:t>e</a:t>
            </a:r>
            <a:r>
              <a:rPr lang="en-US" altLang="zh-CN" sz="2600" b="1" dirty="0">
                <a:solidFill>
                  <a:srgbClr val="0070C0"/>
                </a:solidFill>
              </a:rPr>
              <a:t>1, </a:t>
            </a:r>
            <a:r>
              <a:rPr lang="en-US" altLang="zh-CN" sz="2600" b="1" i="1" dirty="0">
                <a:solidFill>
                  <a:srgbClr val="0070C0"/>
                </a:solidFill>
              </a:rPr>
              <a:t>e</a:t>
            </a:r>
            <a:r>
              <a:rPr lang="en-US" altLang="zh-CN" sz="2600" b="1" dirty="0">
                <a:solidFill>
                  <a:srgbClr val="0070C0"/>
                </a:solidFill>
              </a:rPr>
              <a:t>2, ESEQ(</a:t>
            </a:r>
            <a:r>
              <a:rPr lang="en-US" altLang="zh-CN" sz="2600" b="1" i="1" dirty="0">
                <a:solidFill>
                  <a:srgbClr val="0070C0"/>
                </a:solidFill>
              </a:rPr>
              <a:t>s, e</a:t>
            </a:r>
            <a:r>
              <a:rPr lang="en-US" altLang="zh-CN" sz="2600" b="1" dirty="0">
                <a:solidFill>
                  <a:srgbClr val="0070C0"/>
                </a:solidFill>
              </a:rPr>
              <a:t>3)]</a:t>
            </a:r>
            <a:endParaRPr lang="zh-CN" altLang="en-US" sz="2600" b="1" dirty="0">
              <a:solidFill>
                <a:srgbClr val="0070C0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965922" y="3730566"/>
            <a:ext cx="1944216" cy="225962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597" y="3375440"/>
            <a:ext cx="25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 commutes with e1, e2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5963146" y="3540709"/>
            <a:ext cx="2701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600" b="1" dirty="0">
                <a:solidFill>
                  <a:srgbClr val="0070C0"/>
                </a:solidFill>
              </a:rPr>
              <a:t>(</a:t>
            </a:r>
            <a:r>
              <a:rPr lang="en-US" altLang="zh-CN" sz="2600" b="1" i="1" dirty="0">
                <a:solidFill>
                  <a:srgbClr val="0070C0"/>
                </a:solidFill>
              </a:rPr>
              <a:t>s</a:t>
            </a:r>
            <a:r>
              <a:rPr lang="en-US" altLang="zh-CN" sz="2600" b="1" dirty="0">
                <a:solidFill>
                  <a:srgbClr val="0070C0"/>
                </a:solidFill>
              </a:rPr>
              <a:t>; [</a:t>
            </a:r>
            <a:r>
              <a:rPr lang="en-US" altLang="zh-CN" sz="2600" b="1" i="1" dirty="0">
                <a:solidFill>
                  <a:srgbClr val="0070C0"/>
                </a:solidFill>
              </a:rPr>
              <a:t>e</a:t>
            </a:r>
            <a:r>
              <a:rPr lang="en-US" altLang="zh-CN" sz="2600" b="1" dirty="0">
                <a:solidFill>
                  <a:srgbClr val="0070C0"/>
                </a:solidFill>
              </a:rPr>
              <a:t>1, </a:t>
            </a:r>
            <a:r>
              <a:rPr lang="en-US" altLang="zh-CN" sz="2600" b="1" i="1" dirty="0">
                <a:solidFill>
                  <a:srgbClr val="0070C0"/>
                </a:solidFill>
              </a:rPr>
              <a:t>e</a:t>
            </a:r>
            <a:r>
              <a:rPr lang="en-US" altLang="zh-CN" sz="2600" b="1" dirty="0">
                <a:solidFill>
                  <a:srgbClr val="0070C0"/>
                </a:solidFill>
              </a:rPr>
              <a:t>2, </a:t>
            </a:r>
            <a:r>
              <a:rPr lang="en-US" altLang="zh-CN" sz="2600" b="1" i="1" dirty="0">
                <a:solidFill>
                  <a:srgbClr val="0070C0"/>
                </a:solidFill>
              </a:rPr>
              <a:t>e</a:t>
            </a:r>
            <a:r>
              <a:rPr lang="en-US" altLang="zh-CN" sz="2600" b="1" dirty="0">
                <a:solidFill>
                  <a:srgbClr val="0070C0"/>
                </a:solidFill>
              </a:rPr>
              <a:t>3])</a:t>
            </a:r>
            <a:endParaRPr lang="zh-CN" altLang="en-US" sz="2600" b="1" dirty="0">
              <a:solidFill>
                <a:srgbClr val="0070C0"/>
              </a:solidFill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498650" y="4620165"/>
            <a:ext cx="7466703" cy="362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zh-CN" b="1" dirty="0">
                <a:solidFill>
                  <a:srgbClr val="0070C0"/>
                </a:solidFill>
              </a:rPr>
              <a:t>(SEQ(MOVE(t1, e1), SEQ(MOVE(t2, e2), s)); [TEMP(t1), TEMP(t2), e3])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6647" y="4116773"/>
            <a:ext cx="299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 </a:t>
            </a:r>
            <a:r>
              <a:rPr lang="en-US" altLang="zh-CN" dirty="0"/>
              <a:t>does not commute with</a:t>
            </a:r>
            <a:r>
              <a:rPr lang="en-US" altLang="zh-CN" i="1" dirty="0"/>
              <a:t> e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直角上箭头 9"/>
          <p:cNvSpPr/>
          <p:nvPr/>
        </p:nvSpPr>
        <p:spPr>
          <a:xfrm rot="5400000">
            <a:off x="912720" y="4254427"/>
            <a:ext cx="811820" cy="504056"/>
          </a:xfrm>
          <a:prstGeom prst="bentUp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上箭头 10"/>
          <p:cNvSpPr/>
          <p:nvPr/>
        </p:nvSpPr>
        <p:spPr>
          <a:xfrm rot="5400000">
            <a:off x="-100173" y="4824521"/>
            <a:ext cx="2007992" cy="504056"/>
          </a:xfrm>
          <a:prstGeom prst="bentUp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790444" y="5264029"/>
            <a:ext cx="511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 commutes with </a:t>
            </a:r>
            <a:r>
              <a:rPr lang="en-US" altLang="zh-CN" i="1" dirty="0"/>
              <a:t>e</a:t>
            </a:r>
            <a:r>
              <a:rPr lang="en-US" altLang="zh-CN" dirty="0"/>
              <a:t>2</a:t>
            </a:r>
            <a:r>
              <a:rPr lang="en-US" altLang="zh-CN" i="1" dirty="0"/>
              <a:t>, </a:t>
            </a:r>
            <a:r>
              <a:rPr lang="en-US" altLang="zh-CN" dirty="0"/>
              <a:t>yet not with </a:t>
            </a:r>
            <a:r>
              <a:rPr lang="en-US" altLang="zh-CN" i="1" dirty="0"/>
              <a:t>e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内容占位符 2"/>
          <p:cNvSpPr txBox="1"/>
          <p:nvPr/>
        </p:nvSpPr>
        <p:spPr>
          <a:xfrm>
            <a:off x="1137407" y="5699621"/>
            <a:ext cx="6608099" cy="428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zh-CN" sz="2600" b="1" dirty="0">
                <a:solidFill>
                  <a:srgbClr val="0070C0"/>
                </a:solidFill>
              </a:rPr>
              <a:t>(SEQ(MOVE(t1, e1), s); [TEMP(t1), e2, e3])</a:t>
            </a:r>
            <a:endParaRPr lang="zh-CN" altLang="en-US" sz="2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grpSp>
        <p:nvGrpSpPr>
          <p:cNvPr id="75" name="组合 74"/>
          <p:cNvGrpSpPr/>
          <p:nvPr/>
        </p:nvGrpSpPr>
        <p:grpSpPr>
          <a:xfrm>
            <a:off x="3812671" y="1315322"/>
            <a:ext cx="1512000" cy="654393"/>
            <a:chOff x="3831472" y="983123"/>
            <a:chExt cx="1512000" cy="654393"/>
          </a:xfrm>
        </p:grpSpPr>
        <p:sp>
          <p:nvSpPr>
            <p:cNvPr id="76" name="圆角矩形 95"/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marL="0" marR="0" lvl="0" indent="0" algn="ctr" defTabSz="4572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Introduction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1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63550" y="2343374"/>
            <a:ext cx="8610243" cy="3828826"/>
            <a:chOff x="263550" y="2362200"/>
            <a:chExt cx="8610242" cy="3828828"/>
          </a:xfrm>
        </p:grpSpPr>
        <p:grpSp>
          <p:nvGrpSpPr>
            <p:cNvPr id="79" name="组合 78"/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6" name="圆角矩形 14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Lexical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2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4" name="圆角矩形 13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Parsing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2" name="圆角矩形 136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Abstract Syntax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23" name="矩形 122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4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0" name="圆角矩形 134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Semantic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5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18" name="圆角矩形 13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Activation Records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19" name="矩形 118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6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16" name="圆角矩形 13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Interm</a:t>
                  </a: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. Code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17" name="矩形 116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7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114" name="圆角矩形 128"/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Blocks &amp; Traces</a:t>
                  </a:r>
                  <a:endPara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8</a:t>
                  </a:r>
                  <a:endPara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</p:grpSp>
          <p:grpSp>
            <p:nvGrpSpPr>
              <p:cNvPr id="91" name="组合 90"/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112" name="圆角矩形 126"/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Instruct. Selection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9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110" name="圆角矩形 124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Liveness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10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08" name="圆角矩形 12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Register Allocation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09" name="矩形 108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11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106" name="圆角矩形 120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Garbage Collection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13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104" name="圆角矩形 11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Loop Optimizations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charset="-122"/>
                      <a:cs typeface="+mn-cs"/>
                    </a:rPr>
                    <a:t>18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charset="-122"/>
                    <a:cs typeface="+mn-cs"/>
                  </a:endParaRPr>
                </a:p>
              </p:txBody>
            </p:sp>
          </p:grpSp>
          <p:cxnSp>
            <p:nvCxnSpPr>
              <p:cNvPr id="96" name="直线箭头连接符 110"/>
              <p:cNvCxnSpPr>
                <a:stCxn id="126" idx="3"/>
                <a:endCxn id="124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线箭头连接符 111"/>
              <p:cNvCxnSpPr>
                <a:stCxn id="124" idx="3"/>
                <a:endCxn id="122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线箭头连接符 112"/>
              <p:cNvCxnSpPr>
                <a:stCxn id="122" idx="3"/>
                <a:endCxn id="120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113"/>
              <p:cNvCxnSpPr>
                <a:stCxn id="120" idx="2"/>
                <a:endCxn id="116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箭头连接符 114"/>
              <p:cNvCxnSpPr>
                <a:stCxn id="116" idx="1"/>
                <a:endCxn id="114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箭头连接符 115"/>
              <p:cNvCxnSpPr>
                <a:stCxn id="110" idx="3"/>
                <a:endCxn id="108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肘形连接符 116"/>
              <p:cNvCxnSpPr>
                <a:stCxn id="118" idx="2"/>
                <a:endCxn id="116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肘形连接符 117"/>
              <p:cNvCxnSpPr>
                <a:endCxn id="104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27"/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3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1" name="矩形 27"/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3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" name="文本框 81"/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Fundamentals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文本框 82"/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Advanced Topics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Rewriting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132" y="2073164"/>
            <a:ext cx="8677598" cy="3832397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kumimoji="1" lang="en-US" altLang="zh-CN" dirty="0"/>
              <a:t>The rewriting algorithm:</a:t>
            </a:r>
            <a:endParaRPr kumimoji="1" lang="en-US" altLang="zh-CN" dirty="0"/>
          </a:p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“subexpression-extraction”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endParaRPr kumimoji="1" lang="en-US" altLang="zh-CN" dirty="0"/>
          </a:p>
          <a:p>
            <a:pPr lvl="1">
              <a:spcAft>
                <a:spcPts val="1200"/>
              </a:spcAft>
            </a:pPr>
            <a:r>
              <a:rPr kumimoji="1" lang="en-US" altLang="zh-CN" dirty="0"/>
              <a:t>extract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“statement”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ESEQ-clean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version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“subexpression-insertion”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method: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ESEQ-clean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version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each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subexpression</a:t>
            </a:r>
            <a:r>
              <a:rPr kumimoji="1" lang="en-US" altLang="zh-CN" dirty="0"/>
              <a:t>.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3978" y="1075765"/>
            <a:ext cx="8063268" cy="5582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/>
              <a:t>Deal with </a:t>
            </a:r>
            <a:r>
              <a:rPr kumimoji="1" lang="en-US" altLang="zh-CN" sz="2400" dirty="0">
                <a:solidFill>
                  <a:srgbClr val="0070C0"/>
                </a:solidFill>
              </a:rPr>
              <a:t>CJUMP(&lt;,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CONST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343,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MEM(ESEQ(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sx</a:t>
            </a:r>
            <a:r>
              <a:rPr kumimoji="1" lang="en-US" altLang="zh-CN" sz="2400" dirty="0">
                <a:solidFill>
                  <a:srgbClr val="0070C0"/>
                </a:solidFill>
              </a:rPr>
              <a:t>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TEMP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a),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f)</a:t>
            </a:r>
            <a:endParaRPr kumimoji="1" lang="en-US" altLang="zh-CN" sz="2400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CONST(343)</a:t>
            </a:r>
            <a:endParaRPr kumimoji="1" lang="en-US" altLang="zh-CN" dirty="0"/>
          </a:p>
          <a:p>
            <a:pPr lvl="2"/>
            <a:r>
              <a:rPr kumimoji="1" lang="en-US" altLang="zh-CN" sz="2000" dirty="0"/>
              <a:t>=&gt;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s1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EXP(CONST(0)),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e1’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CONST(343)</a:t>
            </a:r>
            <a:endParaRPr kumimoji="1" lang="en-US" altLang="zh-CN" sz="2000" dirty="0"/>
          </a:p>
          <a:p>
            <a:pPr lvl="1"/>
            <a:r>
              <a:rPr kumimoji="1" lang="en-US" altLang="zh-CN" sz="2200" dirty="0">
                <a:solidFill>
                  <a:srgbClr val="0070C0"/>
                </a:solidFill>
              </a:rPr>
              <a:t>MEM(ESEQ(</a:t>
            </a:r>
            <a:r>
              <a:rPr kumimoji="1" lang="en-US" altLang="zh-CN" sz="2200" dirty="0" err="1">
                <a:solidFill>
                  <a:srgbClr val="0070C0"/>
                </a:solidFill>
              </a:rPr>
              <a:t>sx</a:t>
            </a:r>
            <a:r>
              <a:rPr kumimoji="1" lang="en-US" altLang="zh-CN" sz="2200" dirty="0">
                <a:solidFill>
                  <a:srgbClr val="0070C0"/>
                </a:solidFill>
              </a:rPr>
              <a:t>,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TEMP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a))</a:t>
            </a:r>
            <a:endParaRPr kumimoji="1" lang="en-US" altLang="zh-CN" sz="2200" dirty="0"/>
          </a:p>
          <a:p>
            <a:pPr lvl="2"/>
            <a:r>
              <a:rPr kumimoji="1" lang="en-US" altLang="zh-CN" sz="2000" dirty="0"/>
              <a:t>recursively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lift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ESEQ: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ESEQ(</a:t>
            </a:r>
            <a:r>
              <a:rPr kumimoji="1" lang="en-US" altLang="zh-CN" sz="2000" dirty="0" err="1">
                <a:solidFill>
                  <a:srgbClr val="0070C0"/>
                </a:solidFill>
              </a:rPr>
              <a:t>sx</a:t>
            </a:r>
            <a:r>
              <a:rPr kumimoji="1" lang="en-US" altLang="zh-CN" sz="2000" dirty="0">
                <a:solidFill>
                  <a:srgbClr val="0070C0"/>
                </a:solidFill>
              </a:rPr>
              <a:t>,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MEM(TEMP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a))</a:t>
            </a:r>
            <a:endParaRPr kumimoji="1" lang="en-US" altLang="zh-CN" sz="2000" dirty="0">
              <a:solidFill>
                <a:srgbClr val="0070C0"/>
              </a:solidFill>
            </a:endParaRPr>
          </a:p>
          <a:p>
            <a:pPr lvl="2"/>
            <a:r>
              <a:rPr kumimoji="1" lang="en-US" altLang="zh-CN" sz="2000" dirty="0"/>
              <a:t>=&gt;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s2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sx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e2’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MEM(TEMP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a)</a:t>
            </a:r>
            <a:endParaRPr kumimoji="1" lang="en-US" altLang="zh-CN" sz="2000" dirty="0"/>
          </a:p>
          <a:p>
            <a:pPr lvl="1"/>
            <a:r>
              <a:rPr kumimoji="1" lang="en-US" altLang="zh-CN" sz="2200" dirty="0"/>
              <a:t>update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subexpressions:</a:t>
            </a:r>
            <a:endParaRPr kumimoji="1" lang="en-US" altLang="zh-CN" sz="2200" dirty="0"/>
          </a:p>
          <a:p>
            <a:pPr lvl="2"/>
            <a:r>
              <a:rPr kumimoji="1" lang="en-US" altLang="zh-CN" sz="2000" dirty="0"/>
              <a:t>left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e1’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CONST(343)</a:t>
            </a:r>
            <a:endParaRPr kumimoji="1" lang="en-US" altLang="zh-CN" sz="2000" dirty="0"/>
          </a:p>
          <a:p>
            <a:pPr lvl="2"/>
            <a:r>
              <a:rPr kumimoji="1" lang="en-US" altLang="zh-CN" sz="2000" dirty="0"/>
              <a:t>right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e2’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MEM(TEMP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a)</a:t>
            </a:r>
            <a:endParaRPr kumimoji="1" lang="en-US" altLang="zh-CN" sz="2000" dirty="0"/>
          </a:p>
          <a:p>
            <a:pPr lvl="1"/>
            <a:r>
              <a:rPr kumimoji="1" lang="en-US" altLang="zh-CN" sz="2200" dirty="0"/>
              <a:t>extract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statement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return:</a:t>
            </a:r>
            <a:endParaRPr kumimoji="1" lang="en-US" altLang="zh-CN" sz="2200" dirty="0"/>
          </a:p>
          <a:p>
            <a:pPr lvl="2"/>
            <a:r>
              <a:rPr kumimoji="1" lang="en-US" altLang="zh-CN" sz="2000" dirty="0">
                <a:solidFill>
                  <a:srgbClr val="0070C0"/>
                </a:solidFill>
              </a:rPr>
              <a:t>SEQ(s1,s2) = SEQ(EXP(CONST(0)),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 err="1">
                <a:solidFill>
                  <a:srgbClr val="0070C0"/>
                </a:solidFill>
              </a:rPr>
              <a:t>sx</a:t>
            </a:r>
            <a:r>
              <a:rPr kumimoji="1" lang="en-US" altLang="zh-CN" sz="2000" dirty="0">
                <a:solidFill>
                  <a:srgbClr val="0070C0"/>
                </a:solidFill>
              </a:rPr>
              <a:t>) </a:t>
            </a:r>
            <a:endParaRPr kumimoji="1" lang="en-US" altLang="zh-CN" sz="2000" dirty="0">
              <a:solidFill>
                <a:srgbClr val="0070C0"/>
              </a:solidFill>
            </a:endParaRPr>
          </a:p>
          <a:p>
            <a:pPr lvl="2"/>
            <a:r>
              <a:rPr kumimoji="1" lang="en-US" altLang="zh-CN" sz="2000" dirty="0"/>
              <a:t>remove empty statement =&gt; </a:t>
            </a:r>
            <a:r>
              <a:rPr kumimoji="1" lang="en-US" altLang="zh-CN" sz="2000" dirty="0" err="1">
                <a:solidFill>
                  <a:schemeClr val="accent1"/>
                </a:solidFill>
              </a:rPr>
              <a:t>sx</a:t>
            </a:r>
            <a:endParaRPr kumimoji="1" lang="en-US" altLang="zh-CN" sz="2000" dirty="0">
              <a:solidFill>
                <a:schemeClr val="accent1"/>
              </a:solidFill>
            </a:endParaRPr>
          </a:p>
          <a:p>
            <a:pPr lvl="2"/>
            <a:r>
              <a:rPr kumimoji="1" lang="en-US" altLang="zh-CN" sz="2000" dirty="0"/>
              <a:t>do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add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since</a:t>
            </a:r>
            <a:r>
              <a:rPr kumimoji="1" lang="zh-CN" altLang="en-US" sz="2000" dirty="0"/>
              <a:t> </a:t>
            </a:r>
            <a:r>
              <a:rPr kumimoji="1" lang="en-US" altLang="zh-CN" sz="2000" b="1" dirty="0"/>
              <a:t>commute(s2,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e1’)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=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True</a:t>
            </a:r>
            <a:endParaRPr kumimoji="1" lang="en-US" altLang="zh-CN" sz="2000" b="1" dirty="0"/>
          </a:p>
          <a:p>
            <a:r>
              <a:rPr kumimoji="1" lang="en-US" altLang="zh-CN" sz="2400" dirty="0"/>
              <a:t>return</a:t>
            </a:r>
            <a:r>
              <a:rPr kumimoji="1" lang="zh-CN" altLang="en-US" sz="2400" dirty="0"/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SEQ(</a:t>
            </a:r>
            <a:r>
              <a:rPr kumimoji="1" lang="en-US" altLang="zh-CN" sz="2000" dirty="0" err="1">
                <a:solidFill>
                  <a:srgbClr val="0070C0"/>
                </a:solidFill>
              </a:rPr>
              <a:t>sx</a:t>
            </a:r>
            <a:r>
              <a:rPr kumimoji="1" lang="en-US" altLang="zh-CN" sz="2000" dirty="0">
                <a:solidFill>
                  <a:srgbClr val="0070C0"/>
                </a:solidFill>
              </a:rPr>
              <a:t>,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CJUMP(&lt;,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CONST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343,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MEM(TEMP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a),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t,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f))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453247" y="1377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stage-one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ESEQs</a:t>
            </a:r>
            <a:endParaRPr kumimoji="1" lang="en-US" altLang="zh-CN" dirty="0"/>
          </a:p>
          <a:p>
            <a:pPr lvl="1"/>
            <a:r>
              <a:rPr kumimoji="1" lang="en-US" altLang="zh-CN" b="1" dirty="0"/>
              <a:t>move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CALLs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level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SEQs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CALLs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T</a:t>
            </a:r>
            <a:r>
              <a:rPr kumimoji="1" lang="en-US" altLang="zh-CN" b="1" dirty="0"/>
              <a:t>op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L</a:t>
            </a:r>
            <a:r>
              <a:rPr kumimoji="1" lang="en-US" altLang="zh-CN" b="1" dirty="0"/>
              <a:t>evel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permits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subexpressions</a:t>
            </a:r>
            <a:endParaRPr kumimoji="1" lang="en-US" altLang="zh-CN" dirty="0"/>
          </a:p>
          <a:p>
            <a:r>
              <a:rPr kumimoji="1" lang="en-US" altLang="zh-CN" dirty="0"/>
              <a:t>However,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dedicated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return-value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TEMP(RV)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>
                <a:solidFill>
                  <a:srgbClr val="0070C0"/>
                </a:solidFill>
              </a:rPr>
              <a:t>BINOP(PLUS,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CALL(...),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CALL(...))</a:t>
            </a:r>
            <a:endParaRPr kumimoji="1" lang="en-US" altLang="zh-CN" b="1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overwrite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RV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PLUS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problem?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Idea: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immediately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register: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CALL(fun,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args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ESEQ(MOVE(TEMP</a:t>
            </a:r>
            <a:r>
              <a:rPr kumimoji="1" lang="zh-CN" altLang="en-US" dirty="0"/>
              <a:t> </a:t>
            </a:r>
            <a:r>
              <a:rPr kumimoji="1" lang="en-US" altLang="zh-CN" dirty="0"/>
              <a:t>t,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CALL(fun,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args</a:t>
            </a:r>
            <a:r>
              <a:rPr kumimoji="1" lang="en-US" altLang="zh-CN" dirty="0"/>
              <a:t>)),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</a:t>
            </a:r>
            <a:r>
              <a:rPr kumimoji="1" lang="zh-CN" altLang="en-US" dirty="0"/>
              <a:t> </a:t>
            </a:r>
            <a:r>
              <a:rPr kumimoji="1" lang="en-US" altLang="zh-CN" dirty="0"/>
              <a:t>t)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stage-one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endParaRPr kumimoji="1" lang="en-US" altLang="zh-CN" dirty="0"/>
          </a:p>
          <a:p>
            <a:pPr lvl="1"/>
            <a:r>
              <a:rPr kumimoji="1" lang="en-US" altLang="zh-CN" b="1" dirty="0"/>
              <a:t>eliminate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SEQs</a:t>
            </a:r>
            <a:endParaRPr kumimoji="1" lang="en-US" altLang="zh-CN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437359"/>
          </a:xfrm>
        </p:spPr>
        <p:txBody>
          <a:bodyPr/>
          <a:lstStyle/>
          <a:p>
            <a:r>
              <a:rPr kumimoji="1" lang="en-GB" altLang="zh-CN" dirty="0"/>
              <a:t>Once an entire function body </a:t>
            </a:r>
            <a:r>
              <a:rPr kumimoji="1" lang="en-GB" altLang="zh-CN" dirty="0">
                <a:solidFill>
                  <a:srgbClr val="0070C0"/>
                </a:solidFill>
              </a:rPr>
              <a:t>s0</a:t>
            </a:r>
            <a:r>
              <a:rPr kumimoji="1" lang="en-GB" altLang="zh-CN" dirty="0"/>
              <a:t> is processed with </a:t>
            </a:r>
            <a:r>
              <a:rPr kumimoji="1" lang="en-GB" altLang="zh-CN" dirty="0" err="1">
                <a:solidFill>
                  <a:srgbClr val="0070C0"/>
                </a:solidFill>
              </a:rPr>
              <a:t>do_stm</a:t>
            </a:r>
            <a:r>
              <a:rPr kumimoji="1" lang="en-GB" altLang="zh-CN" dirty="0"/>
              <a:t>, the result is a tree </a:t>
            </a:r>
            <a:r>
              <a:rPr kumimoji="1" lang="en-GB" altLang="zh-CN" dirty="0">
                <a:solidFill>
                  <a:srgbClr val="0070C0"/>
                </a:solidFill>
              </a:rPr>
              <a:t>s0′</a:t>
            </a:r>
            <a:r>
              <a:rPr kumimoji="1" lang="zh-CN" altLang="en-US" dirty="0"/>
              <a:t> </a:t>
            </a:r>
            <a:r>
              <a:rPr kumimoji="1" lang="en-GB" altLang="zh-CN" dirty="0"/>
              <a:t>where all the SEQ nodes are near the top</a:t>
            </a:r>
            <a:endParaRPr kumimoji="1" lang="en-GB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SEQ(SEQ(SEQ(...,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sx</a:t>
            </a:r>
            <a:r>
              <a:rPr kumimoji="1" lang="en-US" altLang="zh-CN" dirty="0">
                <a:solidFill>
                  <a:srgbClr val="0070C0"/>
                </a:solidFill>
              </a:rPr>
              <a:t>),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sy</a:t>
            </a:r>
            <a:r>
              <a:rPr kumimoji="1" lang="en-US" altLang="zh-CN" dirty="0">
                <a:solidFill>
                  <a:srgbClr val="0070C0"/>
                </a:solidFill>
              </a:rPr>
              <a:t>),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sz</a:t>
            </a:r>
            <a:r>
              <a:rPr kumimoji="1" lang="en-US" altLang="zh-CN" dirty="0">
                <a:solidFill>
                  <a:srgbClr val="0070C0"/>
                </a:solidFill>
              </a:rPr>
              <a:t>)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linearize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repeatedly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rule: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SEQ(SEQ(a,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b),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SEQ(a,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SEQ(b,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c))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s0’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linearized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form: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SEQ(s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1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SEQ(s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2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...,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SEQ(s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n-1</a:t>
            </a:r>
            <a:r>
              <a:rPr kumimoji="1" lang="en-US" altLang="zh-CN" dirty="0">
                <a:solidFill>
                  <a:srgbClr val="0070C0"/>
                </a:solidFill>
              </a:rPr>
              <a:t>,s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n</a:t>
            </a:r>
            <a:r>
              <a:rPr kumimoji="1" lang="en-US" altLang="zh-CN" dirty="0">
                <a:solidFill>
                  <a:srgbClr val="0070C0"/>
                </a:solidFill>
              </a:rPr>
              <a:t>)...))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provides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endParaRPr kumimoji="1" lang="en-US" altLang="zh-CN" dirty="0"/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statements: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1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2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...,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n-1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s</a:t>
            </a:r>
            <a:r>
              <a:rPr kumimoji="1" lang="en-US" altLang="zh-CN" baseline="-25000" dirty="0" err="1">
                <a:solidFill>
                  <a:srgbClr val="0070C0"/>
                </a:solidFill>
              </a:rPr>
              <a:t>n</a:t>
            </a:r>
            <a:endParaRPr kumimoji="1" lang="en-US" altLang="zh-CN" baseline="-25000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None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s</a:t>
            </a:r>
            <a:r>
              <a:rPr kumimoji="1" lang="en-US" altLang="zh-CN" baseline="-25000" dirty="0" err="1">
                <a:solidFill>
                  <a:srgbClr val="0070C0"/>
                </a:solidFill>
              </a:rPr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endParaRPr kumimoji="1" lang="en-US" altLang="zh-CN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780206" y="1877289"/>
            <a:ext cx="655607" cy="1525346"/>
          </a:xfrm>
          <a:prstGeom prst="rect">
            <a:avLst/>
          </a:prstGeom>
          <a:noFill/>
          <a:ln w="3810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>
            <a:stCxn id="52" idx="2"/>
          </p:cNvCxnSpPr>
          <p:nvPr/>
        </p:nvCxnSpPr>
        <p:spPr>
          <a:xfrm flipH="1">
            <a:off x="3644019" y="3402635"/>
            <a:ext cx="463991" cy="1631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object 3"/>
          <p:cNvGrpSpPr/>
          <p:nvPr/>
        </p:nvGrpSpPr>
        <p:grpSpPr>
          <a:xfrm>
            <a:off x="1439055" y="1922333"/>
            <a:ext cx="6689090" cy="1417320"/>
            <a:chOff x="1408143" y="1698527"/>
            <a:chExt cx="6689090" cy="1417320"/>
          </a:xfrm>
        </p:grpSpPr>
        <p:pic>
          <p:nvPicPr>
            <p:cNvPr id="15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8143" y="1698527"/>
              <a:ext cx="431999" cy="1417129"/>
            </a:xfrm>
            <a:prstGeom prst="rect">
              <a:avLst/>
            </a:prstGeom>
          </p:spPr>
        </p:pic>
        <p:sp>
          <p:nvSpPr>
            <p:cNvPr id="17" name="object 5"/>
            <p:cNvSpPr/>
            <p:nvPr/>
          </p:nvSpPr>
          <p:spPr>
            <a:xfrm>
              <a:off x="5381536" y="2347543"/>
              <a:ext cx="2715895" cy="57150"/>
            </a:xfrm>
            <a:custGeom>
              <a:avLst/>
              <a:gdLst/>
              <a:ahLst/>
              <a:cxnLst/>
              <a:rect l="l" t="t" r="r" b="b"/>
              <a:pathLst>
                <a:path w="2715895" h="57150">
                  <a:moveTo>
                    <a:pt x="355574" y="28575"/>
                  </a:moveTo>
                  <a:lnTo>
                    <a:pt x="298424" y="0"/>
                  </a:lnTo>
                  <a:lnTo>
                    <a:pt x="298424" y="21437"/>
                  </a:lnTo>
                  <a:lnTo>
                    <a:pt x="0" y="21437"/>
                  </a:lnTo>
                  <a:lnTo>
                    <a:pt x="0" y="35725"/>
                  </a:lnTo>
                  <a:lnTo>
                    <a:pt x="298424" y="35725"/>
                  </a:lnTo>
                  <a:lnTo>
                    <a:pt x="298424" y="57150"/>
                  </a:lnTo>
                  <a:lnTo>
                    <a:pt x="355574" y="28575"/>
                  </a:lnTo>
                  <a:close/>
                </a:path>
                <a:path w="2715895" h="57150">
                  <a:moveTo>
                    <a:pt x="2715298" y="28575"/>
                  </a:moveTo>
                  <a:lnTo>
                    <a:pt x="2658148" y="0"/>
                  </a:lnTo>
                  <a:lnTo>
                    <a:pt x="2658148" y="21437"/>
                  </a:lnTo>
                  <a:lnTo>
                    <a:pt x="2377440" y="21437"/>
                  </a:lnTo>
                  <a:lnTo>
                    <a:pt x="2377440" y="35725"/>
                  </a:lnTo>
                  <a:lnTo>
                    <a:pt x="2658148" y="35725"/>
                  </a:lnTo>
                  <a:lnTo>
                    <a:pt x="2658148" y="57150"/>
                  </a:lnTo>
                  <a:lnTo>
                    <a:pt x="2715298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" name="object 8"/>
          <p:cNvSpPr txBox="1"/>
          <p:nvPr/>
        </p:nvSpPr>
        <p:spPr>
          <a:xfrm>
            <a:off x="1528441" y="2055146"/>
            <a:ext cx="2540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词法分析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9" name="object 9"/>
          <p:cNvGrpSpPr/>
          <p:nvPr/>
        </p:nvGrpSpPr>
        <p:grpSpPr>
          <a:xfrm>
            <a:off x="1300613" y="1767162"/>
            <a:ext cx="3101340" cy="2031364"/>
            <a:chOff x="1269701" y="1543356"/>
            <a:chExt cx="3101340" cy="2031364"/>
          </a:xfrm>
        </p:grpSpPr>
        <p:pic>
          <p:nvPicPr>
            <p:cNvPr id="2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7999" y="1716656"/>
              <a:ext cx="432000" cy="1400633"/>
            </a:xfrm>
            <a:prstGeom prst="rect">
              <a:avLst/>
            </a:prstGeom>
          </p:spPr>
        </p:pic>
        <p:pic>
          <p:nvPicPr>
            <p:cNvPr id="2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71800" y="1700160"/>
              <a:ext cx="431999" cy="1417129"/>
            </a:xfrm>
            <a:prstGeom prst="rect">
              <a:avLst/>
            </a:prstGeom>
          </p:spPr>
        </p:pic>
        <p:sp>
          <p:nvSpPr>
            <p:cNvPr id="22" name="object 12"/>
            <p:cNvSpPr/>
            <p:nvPr/>
          </p:nvSpPr>
          <p:spPr>
            <a:xfrm>
              <a:off x="1279226" y="1552881"/>
              <a:ext cx="2023110" cy="2012314"/>
            </a:xfrm>
            <a:custGeom>
              <a:avLst/>
              <a:gdLst/>
              <a:ahLst/>
              <a:cxnLst/>
              <a:rect l="l" t="t" r="r" b="b"/>
              <a:pathLst>
                <a:path w="2023110" h="2012314">
                  <a:moveTo>
                    <a:pt x="0" y="0"/>
                  </a:moveTo>
                  <a:lnTo>
                    <a:pt x="2023111" y="0"/>
                  </a:lnTo>
                  <a:lnTo>
                    <a:pt x="2023111" y="2012219"/>
                  </a:lnTo>
                  <a:lnTo>
                    <a:pt x="0" y="201221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4681" y="1706285"/>
              <a:ext cx="575999" cy="1417128"/>
            </a:xfrm>
            <a:prstGeom prst="rect">
              <a:avLst/>
            </a:prstGeom>
          </p:spPr>
        </p:pic>
      </p:grpSp>
      <p:sp>
        <p:nvSpPr>
          <p:cNvPr id="24" name="object 14"/>
          <p:cNvSpPr txBox="1"/>
          <p:nvPr/>
        </p:nvSpPr>
        <p:spPr>
          <a:xfrm>
            <a:off x="3863966" y="2177065"/>
            <a:ext cx="491490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60"/>
              </a:spcBef>
            </a:pPr>
            <a:r>
              <a:rPr sz="18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</a:t>
            </a:r>
            <a:r>
              <a:rPr sz="1800" b="1" spc="-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</a:t>
            </a:r>
            <a:r>
              <a:rPr sz="1800" b="1" spc="-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4831" y="1930091"/>
            <a:ext cx="575999" cy="1422736"/>
          </a:xfrm>
          <a:prstGeom prst="rect">
            <a:avLst/>
          </a:prstGeom>
        </p:spPr>
      </p:pic>
      <p:sp>
        <p:nvSpPr>
          <p:cNvPr id="26" name="object 19"/>
          <p:cNvSpPr/>
          <p:nvPr/>
        </p:nvSpPr>
        <p:spPr>
          <a:xfrm>
            <a:off x="3669290" y="1776632"/>
            <a:ext cx="1735455" cy="2012314"/>
          </a:xfrm>
          <a:custGeom>
            <a:avLst/>
            <a:gdLst/>
            <a:ahLst/>
            <a:cxnLst/>
            <a:rect l="l" t="t" r="r" b="b"/>
            <a:pathLst>
              <a:path w="1735454" h="2012314">
                <a:moveTo>
                  <a:pt x="0" y="0"/>
                </a:moveTo>
                <a:lnTo>
                  <a:pt x="1735073" y="0"/>
                </a:lnTo>
                <a:lnTo>
                  <a:pt x="1735073" y="2012219"/>
                </a:lnTo>
                <a:lnTo>
                  <a:pt x="0" y="201221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object 20"/>
          <p:cNvSpPr txBox="1"/>
          <p:nvPr/>
        </p:nvSpPr>
        <p:spPr>
          <a:xfrm>
            <a:off x="4321613" y="343256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中端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8" name="object 21"/>
          <p:cNvGrpSpPr/>
          <p:nvPr/>
        </p:nvGrpSpPr>
        <p:grpSpPr>
          <a:xfrm>
            <a:off x="5891282" y="1922331"/>
            <a:ext cx="1808480" cy="1412875"/>
            <a:chOff x="5860370" y="1698525"/>
            <a:chExt cx="1808480" cy="1412875"/>
          </a:xfrm>
        </p:grpSpPr>
        <p:pic>
          <p:nvPicPr>
            <p:cNvPr id="29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0370" y="1698527"/>
              <a:ext cx="432000" cy="1412326"/>
            </a:xfrm>
            <a:prstGeom prst="rect">
              <a:avLst/>
            </a:prstGeom>
          </p:spPr>
        </p:pic>
        <p:pic>
          <p:nvPicPr>
            <p:cNvPr id="30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6344" y="1698525"/>
              <a:ext cx="431999" cy="1412327"/>
            </a:xfrm>
            <a:prstGeom prst="rect">
              <a:avLst/>
            </a:prstGeom>
          </p:spPr>
        </p:pic>
      </p:grpSp>
      <p:grpSp>
        <p:nvGrpSpPr>
          <p:cNvPr id="31" name="object 25"/>
          <p:cNvGrpSpPr/>
          <p:nvPr/>
        </p:nvGrpSpPr>
        <p:grpSpPr>
          <a:xfrm>
            <a:off x="5749166" y="1764218"/>
            <a:ext cx="2042160" cy="2031364"/>
            <a:chOff x="5718254" y="1540412"/>
            <a:chExt cx="2042160" cy="2031364"/>
          </a:xfrm>
        </p:grpSpPr>
        <p:pic>
          <p:nvPicPr>
            <p:cNvPr id="32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9882" y="1698525"/>
              <a:ext cx="432000" cy="1418763"/>
            </a:xfrm>
            <a:prstGeom prst="rect">
              <a:avLst/>
            </a:prstGeom>
          </p:spPr>
        </p:pic>
        <p:sp>
          <p:nvSpPr>
            <p:cNvPr id="33" name="object 27"/>
            <p:cNvSpPr/>
            <p:nvPr/>
          </p:nvSpPr>
          <p:spPr>
            <a:xfrm>
              <a:off x="5727779" y="1549937"/>
              <a:ext cx="2023110" cy="2012314"/>
            </a:xfrm>
            <a:custGeom>
              <a:avLst/>
              <a:gdLst/>
              <a:ahLst/>
              <a:cxnLst/>
              <a:rect l="l" t="t" r="r" b="b"/>
              <a:pathLst>
                <a:path w="2023109" h="2012314">
                  <a:moveTo>
                    <a:pt x="0" y="0"/>
                  </a:moveTo>
                  <a:lnTo>
                    <a:pt x="2023110" y="0"/>
                  </a:lnTo>
                  <a:lnTo>
                    <a:pt x="2023110" y="2012219"/>
                  </a:lnTo>
                  <a:lnTo>
                    <a:pt x="0" y="201221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4" name="object 30"/>
          <p:cNvGrpSpPr/>
          <p:nvPr/>
        </p:nvGrpSpPr>
        <p:grpSpPr>
          <a:xfrm>
            <a:off x="1003698" y="1625468"/>
            <a:ext cx="6910070" cy="2290445"/>
            <a:chOff x="972786" y="1401662"/>
            <a:chExt cx="6910070" cy="2290445"/>
          </a:xfrm>
        </p:grpSpPr>
        <p:sp>
          <p:nvSpPr>
            <p:cNvPr id="35" name="object 31"/>
            <p:cNvSpPr/>
            <p:nvPr/>
          </p:nvSpPr>
          <p:spPr>
            <a:xfrm>
              <a:off x="983898" y="1412774"/>
              <a:ext cx="6887845" cy="2268220"/>
            </a:xfrm>
            <a:custGeom>
              <a:avLst/>
              <a:gdLst/>
              <a:ahLst/>
              <a:cxnLst/>
              <a:rect l="l" t="t" r="r" b="b"/>
              <a:pathLst>
                <a:path w="6887845" h="2268220">
                  <a:moveTo>
                    <a:pt x="0" y="0"/>
                  </a:moveTo>
                  <a:lnTo>
                    <a:pt x="6887295" y="0"/>
                  </a:lnTo>
                  <a:lnTo>
                    <a:pt x="6887295" y="2268000"/>
                  </a:lnTo>
                  <a:lnTo>
                    <a:pt x="0" y="2268000"/>
                  </a:lnTo>
                  <a:lnTo>
                    <a:pt x="0" y="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object 32"/>
            <p:cNvSpPr/>
            <p:nvPr/>
          </p:nvSpPr>
          <p:spPr>
            <a:xfrm>
              <a:off x="3312807" y="2361107"/>
              <a:ext cx="335280" cy="57150"/>
            </a:xfrm>
            <a:custGeom>
              <a:avLst/>
              <a:gdLst/>
              <a:ahLst/>
              <a:cxnLst/>
              <a:rect l="l" t="t" r="r" b="b"/>
              <a:pathLst>
                <a:path w="335279" h="57150">
                  <a:moveTo>
                    <a:pt x="335191" y="28575"/>
                  </a:moveTo>
                  <a:lnTo>
                    <a:pt x="320903" y="21424"/>
                  </a:lnTo>
                  <a:lnTo>
                    <a:pt x="278041" y="0"/>
                  </a:lnTo>
                  <a:lnTo>
                    <a:pt x="278041" y="21424"/>
                  </a:lnTo>
                  <a:lnTo>
                    <a:pt x="0" y="21424"/>
                  </a:lnTo>
                  <a:lnTo>
                    <a:pt x="0" y="35712"/>
                  </a:lnTo>
                  <a:lnTo>
                    <a:pt x="278041" y="35712"/>
                  </a:lnTo>
                  <a:lnTo>
                    <a:pt x="278041" y="57150"/>
                  </a:lnTo>
                  <a:lnTo>
                    <a:pt x="320903" y="35712"/>
                  </a:lnTo>
                  <a:lnTo>
                    <a:pt x="33519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7" name="object 38"/>
          <p:cNvGrpSpPr/>
          <p:nvPr/>
        </p:nvGrpSpPr>
        <p:grpSpPr>
          <a:xfrm>
            <a:off x="1858508" y="2571345"/>
            <a:ext cx="963852" cy="70711"/>
            <a:chOff x="1827596" y="2347539"/>
            <a:chExt cx="963852" cy="70711"/>
          </a:xfrm>
        </p:grpSpPr>
        <p:pic>
          <p:nvPicPr>
            <p:cNvPr id="38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4413" y="2347539"/>
              <a:ext cx="287035" cy="70711"/>
            </a:xfrm>
            <a:prstGeom prst="rect">
              <a:avLst/>
            </a:prstGeom>
          </p:spPr>
        </p:pic>
        <p:pic>
          <p:nvPicPr>
            <p:cNvPr id="39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7596" y="2347539"/>
              <a:ext cx="287033" cy="70711"/>
            </a:xfrm>
            <a:prstGeom prst="rect">
              <a:avLst/>
            </a:prstGeom>
          </p:spPr>
        </p:pic>
      </p:grpSp>
      <p:sp>
        <p:nvSpPr>
          <p:cNvPr id="40" name="object 42"/>
          <p:cNvSpPr txBox="1"/>
          <p:nvPr/>
        </p:nvSpPr>
        <p:spPr>
          <a:xfrm>
            <a:off x="2078527" y="2054617"/>
            <a:ext cx="1084580" cy="167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  <a:tabLst>
                <a:tab pos="842010" algn="l"/>
              </a:tabLst>
            </a:pPr>
            <a:r>
              <a:rPr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</a:t>
            </a: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985">
              <a:lnSpc>
                <a:spcPct val="100000"/>
              </a:lnSpc>
              <a:spcBef>
                <a:spcPts val="20"/>
              </a:spcBef>
              <a:tabLst>
                <a:tab pos="842010" algn="l"/>
              </a:tabLst>
            </a:pPr>
            <a:r>
              <a:rPr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法</a:t>
            </a: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义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985">
              <a:lnSpc>
                <a:spcPts val="2125"/>
              </a:lnSpc>
              <a:spcBef>
                <a:spcPts val="50"/>
              </a:spcBef>
              <a:tabLst>
                <a:tab pos="842010" algn="l"/>
              </a:tabLst>
            </a:pPr>
            <a:r>
              <a:rPr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</a:t>
            </a: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985">
              <a:lnSpc>
                <a:spcPts val="2125"/>
              </a:lnSpc>
              <a:tabLst>
                <a:tab pos="842010" algn="l"/>
              </a:tabLst>
            </a:pPr>
            <a:r>
              <a:rPr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析</a:t>
            </a: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析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1800" b="1" spc="-25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object 32"/>
          <p:cNvSpPr/>
          <p:nvPr/>
        </p:nvSpPr>
        <p:spPr>
          <a:xfrm>
            <a:off x="4419834" y="2573747"/>
            <a:ext cx="335280" cy="57150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object 14"/>
          <p:cNvSpPr txBox="1"/>
          <p:nvPr/>
        </p:nvSpPr>
        <p:spPr>
          <a:xfrm>
            <a:off x="4800104" y="2086963"/>
            <a:ext cx="491490" cy="83958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60"/>
              </a:spcBef>
            </a:pPr>
            <a:r>
              <a:rPr lang="en-US" b="1" spc="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</a:t>
            </a:r>
            <a:r>
              <a:rPr lang="en-US" sz="1800" b="1" spc="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代码优化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object 8"/>
          <p:cNvSpPr txBox="1"/>
          <p:nvPr/>
        </p:nvSpPr>
        <p:spPr>
          <a:xfrm>
            <a:off x="5977060" y="2043772"/>
            <a:ext cx="25400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lang="zh-CN" altLang="en-US"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指令选择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object 8"/>
          <p:cNvSpPr txBox="1"/>
          <p:nvPr/>
        </p:nvSpPr>
        <p:spPr>
          <a:xfrm>
            <a:off x="6677228" y="1940462"/>
            <a:ext cx="254000" cy="13965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lang="zh-CN" altLang="en-US"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寄存器分配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object 8"/>
          <p:cNvSpPr txBox="1"/>
          <p:nvPr/>
        </p:nvSpPr>
        <p:spPr>
          <a:xfrm>
            <a:off x="7353280" y="2052749"/>
            <a:ext cx="25400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lang="zh-CN" altLang="en-US"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指令调度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object 20"/>
          <p:cNvSpPr txBox="1"/>
          <p:nvPr/>
        </p:nvSpPr>
        <p:spPr>
          <a:xfrm>
            <a:off x="6562928" y="3442464"/>
            <a:ext cx="482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b="1" spc="-25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后端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object 32"/>
          <p:cNvSpPr/>
          <p:nvPr/>
        </p:nvSpPr>
        <p:spPr>
          <a:xfrm>
            <a:off x="6323282" y="2571346"/>
            <a:ext cx="278448" cy="46480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object 32"/>
          <p:cNvSpPr/>
          <p:nvPr/>
        </p:nvSpPr>
        <p:spPr>
          <a:xfrm>
            <a:off x="7024572" y="2562053"/>
            <a:ext cx="252636" cy="45719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object 6"/>
          <p:cNvSpPr txBox="1"/>
          <p:nvPr/>
        </p:nvSpPr>
        <p:spPr>
          <a:xfrm>
            <a:off x="202666" y="2258452"/>
            <a:ext cx="562610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75"/>
              </a:spcBef>
            </a:pPr>
            <a:r>
              <a:rPr sz="1400" b="1" spc="-2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程序员编写的源程序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" name="object 7"/>
          <p:cNvSpPr txBox="1"/>
          <p:nvPr/>
        </p:nvSpPr>
        <p:spPr>
          <a:xfrm>
            <a:off x="8182361" y="2263080"/>
            <a:ext cx="739140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75"/>
              </a:spcBef>
            </a:pPr>
            <a:r>
              <a:rPr sz="1400" b="1" spc="-15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机器硬件上运行的目标代码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3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596" y="2959774"/>
            <a:ext cx="783113" cy="656429"/>
          </a:xfrm>
          <a:prstGeom prst="rect">
            <a:avLst/>
          </a:prstGeom>
        </p:spPr>
      </p:pic>
      <p:pic>
        <p:nvPicPr>
          <p:cNvPr id="55" name="Picture 2" descr="What is a CPU? A beginner's guide to ..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993" y="2965235"/>
            <a:ext cx="970027" cy="6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object 32"/>
          <p:cNvSpPr/>
          <p:nvPr/>
        </p:nvSpPr>
        <p:spPr>
          <a:xfrm flipV="1">
            <a:off x="876069" y="2589657"/>
            <a:ext cx="407060" cy="45719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9834" y="4099267"/>
            <a:ext cx="4672628" cy="2471351"/>
          </a:xfrm>
          <a:prstGeom prst="rect">
            <a:avLst/>
          </a:prstGeom>
        </p:spPr>
      </p:pic>
      <p:grpSp>
        <p:nvGrpSpPr>
          <p:cNvPr id="127" name="组合 126"/>
          <p:cNvGrpSpPr/>
          <p:nvPr/>
        </p:nvGrpSpPr>
        <p:grpSpPr>
          <a:xfrm>
            <a:off x="128990" y="4556014"/>
            <a:ext cx="2865065" cy="1496774"/>
            <a:chOff x="128990" y="4934989"/>
            <a:chExt cx="2865065" cy="1496774"/>
          </a:xfrm>
        </p:grpSpPr>
        <p:sp>
          <p:nvSpPr>
            <p:cNvPr id="100" name="圆角矩形 99"/>
            <p:cNvSpPr/>
            <p:nvPr/>
          </p:nvSpPr>
          <p:spPr>
            <a:xfrm>
              <a:off x="1019075" y="4934989"/>
              <a:ext cx="1752664" cy="30479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if-then-else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562226" y="5505965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&lt;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1746627" y="5530220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&gt;</a:t>
              </a:r>
              <a:endParaRPr kumimoji="1" lang="en-US" altLang="zh-CN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338816" y="6109316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a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2144954" y="6104753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b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直线箭头连接符 104"/>
            <p:cNvCxnSpPr>
              <a:stCxn id="100" idx="2"/>
              <a:endCxn id="101" idx="0"/>
            </p:cNvCxnSpPr>
            <p:nvPr/>
          </p:nvCxnSpPr>
          <p:spPr>
            <a:xfrm flipH="1">
              <a:off x="840522" y="5239786"/>
              <a:ext cx="1054885" cy="266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/>
            <p:cNvCxnSpPr>
              <a:stCxn id="100" idx="2"/>
              <a:endCxn id="102" idx="0"/>
            </p:cNvCxnSpPr>
            <p:nvPr/>
          </p:nvCxnSpPr>
          <p:spPr>
            <a:xfrm>
              <a:off x="1895407" y="5239786"/>
              <a:ext cx="129516" cy="290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>
              <a:endCxn id="103" idx="0"/>
            </p:cNvCxnSpPr>
            <p:nvPr/>
          </p:nvCxnSpPr>
          <p:spPr>
            <a:xfrm flipH="1">
              <a:off x="1617112" y="5852667"/>
              <a:ext cx="433236" cy="2566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/>
            <p:cNvCxnSpPr>
              <a:endCxn id="104" idx="0"/>
            </p:cNvCxnSpPr>
            <p:nvPr/>
          </p:nvCxnSpPr>
          <p:spPr>
            <a:xfrm>
              <a:off x="2050348" y="5852667"/>
              <a:ext cx="372902" cy="2520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圆角矩形 110"/>
            <p:cNvSpPr/>
            <p:nvPr/>
          </p:nvSpPr>
          <p:spPr>
            <a:xfrm>
              <a:off x="128990" y="6107788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x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935128" y="6103225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5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直线箭头连接符 112"/>
            <p:cNvCxnSpPr>
              <a:endCxn id="111" idx="0"/>
            </p:cNvCxnSpPr>
            <p:nvPr/>
          </p:nvCxnSpPr>
          <p:spPr>
            <a:xfrm flipH="1">
              <a:off x="407286" y="5851139"/>
              <a:ext cx="433236" cy="2566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/>
            <p:cNvCxnSpPr>
              <a:endCxn id="112" idx="0"/>
            </p:cNvCxnSpPr>
            <p:nvPr/>
          </p:nvCxnSpPr>
          <p:spPr>
            <a:xfrm>
              <a:off x="840522" y="5851139"/>
              <a:ext cx="372902" cy="2520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圆角矩形 115"/>
            <p:cNvSpPr/>
            <p:nvPr/>
          </p:nvSpPr>
          <p:spPr>
            <a:xfrm>
              <a:off x="2437464" y="5533359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0</a:t>
              </a:r>
              <a:endParaRPr kumimoji="1" lang="en-US" altLang="zh-CN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直线箭头连接符 116"/>
            <p:cNvCxnSpPr>
              <a:stCxn id="100" idx="2"/>
              <a:endCxn id="116" idx="0"/>
            </p:cNvCxnSpPr>
            <p:nvPr/>
          </p:nvCxnSpPr>
          <p:spPr>
            <a:xfrm>
              <a:off x="1895407" y="5239786"/>
              <a:ext cx="820353" cy="2935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AutoShape 7"/>
          <p:cNvSpPr>
            <a:spLocks noChangeArrowheads="1"/>
          </p:cNvSpPr>
          <p:nvPr/>
        </p:nvSpPr>
        <p:spPr bwMode="auto">
          <a:xfrm>
            <a:off x="3197458" y="5151245"/>
            <a:ext cx="9906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AutoShape 7"/>
          <p:cNvSpPr>
            <a:spLocks noChangeArrowheads="1"/>
          </p:cNvSpPr>
          <p:nvPr/>
        </p:nvSpPr>
        <p:spPr bwMode="auto">
          <a:xfrm rot="18120999">
            <a:off x="7776276" y="4182237"/>
            <a:ext cx="9906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4712691" y="1884140"/>
            <a:ext cx="655607" cy="15253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53"/>
          <p:cNvCxnSpPr>
            <a:stCxn id="129" idx="2"/>
          </p:cNvCxnSpPr>
          <p:nvPr/>
        </p:nvCxnSpPr>
        <p:spPr>
          <a:xfrm>
            <a:off x="5040495" y="3409486"/>
            <a:ext cx="2862160" cy="8679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8" grpId="1" animBg="1"/>
      <p:bldP spid="1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781" y="1392722"/>
            <a:ext cx="8184659" cy="3886644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language.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 (IR)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chosen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carefully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capabilities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machines.</a:t>
            </a:r>
            <a:endParaRPr kumimoji="1" lang="en-US" altLang="zh-CN" dirty="0"/>
          </a:p>
          <a:p>
            <a:r>
              <a:rPr kumimoji="1" lang="en-US" altLang="zh-CN" dirty="0"/>
              <a:t>However,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aspects of the </a:t>
            </a:r>
            <a:r>
              <a:rPr kumimoji="1" lang="en-US" altLang="zh-CN" i="1" dirty="0"/>
              <a:t>Tree</a:t>
            </a:r>
            <a:r>
              <a:rPr kumimoji="1" lang="en-US" altLang="zh-CN" dirty="0"/>
              <a:t> language do not correspond exactly with </a:t>
            </a:r>
            <a:r>
              <a:rPr kumimoji="1" lang="en-US" altLang="zh-CN" dirty="0">
                <a:solidFill>
                  <a:srgbClr val="0070C0"/>
                </a:solidFill>
              </a:rPr>
              <a:t>machine languages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aspects of the </a:t>
            </a:r>
            <a:r>
              <a:rPr kumimoji="1" lang="en-US" altLang="zh-CN" i="1" dirty="0"/>
              <a:t>Tree</a:t>
            </a:r>
            <a:r>
              <a:rPr kumimoji="1" lang="en-US" altLang="zh-CN" dirty="0"/>
              <a:t> language interfere with </a:t>
            </a:r>
            <a:r>
              <a:rPr kumimoji="1" lang="en-US" altLang="zh-CN" dirty="0">
                <a:solidFill>
                  <a:srgbClr val="0070C0"/>
                </a:solidFill>
              </a:rPr>
              <a:t>compile-time optimization analyses</a:t>
            </a:r>
            <a:r>
              <a:rPr kumimoji="1" lang="en-US" altLang="zh-CN" dirty="0"/>
              <a:t>. 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5" y="949635"/>
            <a:ext cx="8449733" cy="573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Some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mismatches</a:t>
            </a:r>
            <a:r>
              <a:rPr lang="zh-CN" altLang="en-US" b="1" dirty="0"/>
              <a:t> </a:t>
            </a:r>
            <a:r>
              <a:rPr lang="en-US" altLang="zh-CN" b="1" dirty="0"/>
              <a:t>between</a:t>
            </a:r>
            <a:r>
              <a:rPr lang="zh-CN" altLang="en-US" b="1" dirty="0"/>
              <a:t> </a:t>
            </a:r>
            <a:r>
              <a:rPr lang="en-US" altLang="zh-CN" b="1" dirty="0"/>
              <a:t>Trees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machine-language</a:t>
            </a:r>
            <a:r>
              <a:rPr lang="zh-CN" altLang="en-US" b="1" dirty="0"/>
              <a:t> </a:t>
            </a:r>
            <a:r>
              <a:rPr lang="en-US" altLang="zh-CN" b="1" dirty="0"/>
              <a:t>programs:</a:t>
            </a:r>
            <a:endParaRPr lang="en-US" altLang="zh-CN" b="1" dirty="0"/>
          </a:p>
          <a:p>
            <a:r>
              <a:rPr lang="en-US" altLang="zh-CN" dirty="0"/>
              <a:t>The </a:t>
            </a:r>
            <a:r>
              <a:rPr lang="en-US" altLang="zh-CN" b="1" dirty="0"/>
              <a:t>CJUMP</a:t>
            </a:r>
            <a:r>
              <a:rPr lang="en-US" altLang="zh-CN" dirty="0"/>
              <a:t> instruction can jump to either of two labels.</a:t>
            </a:r>
            <a:endParaRPr lang="en-US" altLang="zh-CN" dirty="0"/>
          </a:p>
          <a:p>
            <a:pPr lvl="1"/>
            <a:r>
              <a:rPr lang="en-US" altLang="zh-CN" sz="2400" dirty="0"/>
              <a:t>Real machines' conditional jump instructions fall through to the </a:t>
            </a:r>
            <a:r>
              <a:rPr lang="en-US" altLang="zh-CN" sz="2400" i="1" dirty="0"/>
              <a:t>next</a:t>
            </a:r>
            <a:r>
              <a:rPr lang="en-US" altLang="zh-CN" sz="2400" dirty="0"/>
              <a:t> instruction if the condition is false.</a:t>
            </a:r>
            <a:endParaRPr lang="en-US" altLang="zh-CN" sz="2400" dirty="0"/>
          </a:p>
          <a:p>
            <a:r>
              <a:rPr lang="en-US" altLang="zh-CN" b="1" dirty="0"/>
              <a:t>ESEQ</a:t>
            </a:r>
            <a:r>
              <a:rPr lang="zh-CN" altLang="en-US" dirty="0"/>
              <a:t> </a:t>
            </a:r>
            <a:r>
              <a:rPr lang="en-US" altLang="zh-CN" sz="2400" dirty="0"/>
              <a:t>nodes within expressions are inconvenient.</a:t>
            </a:r>
            <a:endParaRPr lang="en-US" altLang="zh-CN" sz="2400" dirty="0"/>
          </a:p>
          <a:p>
            <a:pPr lvl="1"/>
            <a:r>
              <a:rPr lang="en-US" altLang="zh-CN" sz="2400" dirty="0"/>
              <a:t>Different </a:t>
            </a:r>
            <a:r>
              <a:rPr lang="en-US" altLang="zh-CN" sz="2400" i="1" dirty="0"/>
              <a:t>orders</a:t>
            </a:r>
            <a:r>
              <a:rPr lang="en-US" altLang="zh-CN" sz="2400" dirty="0"/>
              <a:t> of evaluating subtrees yield different results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GB" altLang="zh-CN" dirty="0"/>
              <a:t>the subexpressions of an expression in any order.</a:t>
            </a:r>
            <a:endParaRPr lang="en-US" altLang="zh-CN" dirty="0"/>
          </a:p>
          <a:p>
            <a:r>
              <a:rPr lang="en-US" altLang="zh-CN" b="1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expressions</a:t>
            </a:r>
            <a:r>
              <a:rPr lang="zh-CN" altLang="en-US" dirty="0"/>
              <a:t> </a:t>
            </a:r>
            <a:r>
              <a:rPr lang="en-US" altLang="zh-CN" dirty="0"/>
              <a:t>cause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 problem.</a:t>
            </a:r>
            <a:endParaRPr lang="en-US" altLang="zh-CN" dirty="0"/>
          </a:p>
          <a:p>
            <a:r>
              <a:rPr kumimoji="1" lang="en-GB" altLang="zh-CN" b="1" dirty="0"/>
              <a:t>CALL</a:t>
            </a:r>
            <a:r>
              <a:rPr kumimoji="1" lang="en-GB" altLang="zh-CN" dirty="0"/>
              <a:t> nodes within the argument-expressions of other CALL nodes will cause problems when trying to </a:t>
            </a:r>
            <a:r>
              <a:rPr kumimoji="1" lang="en-GB" altLang="zh-CN" dirty="0">
                <a:solidFill>
                  <a:srgbClr val="0070C0"/>
                </a:solidFill>
              </a:rPr>
              <a:t>put arguments into a ﬁxed set of formal-parameter registers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CALL(f,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dirty="0">
                <a:solidFill>
                  <a:srgbClr val="0070C0"/>
                </a:solidFill>
              </a:rPr>
              <a:t>e1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CALL(g,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dirty="0">
                <a:solidFill>
                  <a:srgbClr val="C00000"/>
                </a:solidFill>
              </a:rPr>
              <a:t>e2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…])])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726" y="953061"/>
            <a:ext cx="8449733" cy="1174790"/>
          </a:xfrm>
        </p:spPr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mismatches?</a:t>
            </a:r>
            <a:endParaRPr kumimoji="1" lang="en-US" altLang="zh-CN" dirty="0"/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transform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stages</a:t>
            </a:r>
            <a:r>
              <a:rPr kumimoji="1" lang="en-US" altLang="zh-CN" dirty="0"/>
              <a:t>:</a:t>
            </a:r>
            <a:endParaRPr kumimoji="1" lang="en-US" altLang="zh-CN" dirty="0"/>
          </a:p>
        </p:txBody>
      </p:sp>
      <p:sp>
        <p:nvSpPr>
          <p:cNvPr id="4" name="圆角矩形 6"/>
          <p:cNvSpPr/>
          <p:nvPr/>
        </p:nvSpPr>
        <p:spPr>
          <a:xfrm>
            <a:off x="2976867" y="1880736"/>
            <a:ext cx="84167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5" name="圆角矩形 10"/>
          <p:cNvSpPr/>
          <p:nvPr/>
        </p:nvSpPr>
        <p:spPr>
          <a:xfrm>
            <a:off x="808476" y="2436680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MOVE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6" name="圆角矩形 17"/>
          <p:cNvSpPr/>
          <p:nvPr/>
        </p:nvSpPr>
        <p:spPr>
          <a:xfrm>
            <a:off x="4482553" y="2418124"/>
            <a:ext cx="84167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7" name="圆角矩形 18"/>
          <p:cNvSpPr/>
          <p:nvPr/>
        </p:nvSpPr>
        <p:spPr>
          <a:xfrm>
            <a:off x="4148657" y="3831848"/>
            <a:ext cx="97877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圆角矩形 20"/>
          <p:cNvSpPr/>
          <p:nvPr/>
        </p:nvSpPr>
        <p:spPr>
          <a:xfrm>
            <a:off x="4393034" y="4520032"/>
            <a:ext cx="47501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f1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9" name="圆角矩形 21"/>
          <p:cNvSpPr/>
          <p:nvPr/>
        </p:nvSpPr>
        <p:spPr>
          <a:xfrm>
            <a:off x="2520934" y="3097498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CJUMP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0" name="圆角矩形 22"/>
          <p:cNvSpPr/>
          <p:nvPr/>
        </p:nvSpPr>
        <p:spPr>
          <a:xfrm>
            <a:off x="1173273" y="3831848"/>
            <a:ext cx="35379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&gt;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圆角矩形 23"/>
          <p:cNvSpPr/>
          <p:nvPr/>
        </p:nvSpPr>
        <p:spPr>
          <a:xfrm>
            <a:off x="1662866" y="3831848"/>
            <a:ext cx="377435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a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2" name="圆角矩形 24"/>
          <p:cNvSpPr/>
          <p:nvPr/>
        </p:nvSpPr>
        <p:spPr>
          <a:xfrm>
            <a:off x="2123918" y="3831848"/>
            <a:ext cx="394268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b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3" name="圆角矩形 25"/>
          <p:cNvSpPr/>
          <p:nvPr/>
        </p:nvSpPr>
        <p:spPr>
          <a:xfrm>
            <a:off x="2600742" y="3831848"/>
            <a:ext cx="491162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圆角矩形 26"/>
          <p:cNvSpPr/>
          <p:nvPr/>
        </p:nvSpPr>
        <p:spPr>
          <a:xfrm>
            <a:off x="3182953" y="3831848"/>
            <a:ext cx="49116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f1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28"/>
          <p:cNvCxnSpPr>
            <a:stCxn id="4" idx="2"/>
            <a:endCxn id="5" idx="0"/>
          </p:cNvCxnSpPr>
          <p:nvPr/>
        </p:nvCxnSpPr>
        <p:spPr>
          <a:xfrm flipH="1">
            <a:off x="1367216" y="2344199"/>
            <a:ext cx="2030488" cy="9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29"/>
          <p:cNvCxnSpPr>
            <a:stCxn id="4" idx="2"/>
            <a:endCxn id="6" idx="0"/>
          </p:cNvCxnSpPr>
          <p:nvPr/>
        </p:nvCxnSpPr>
        <p:spPr>
          <a:xfrm>
            <a:off x="3397704" y="2344199"/>
            <a:ext cx="1505686" cy="739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40"/>
          <p:cNvCxnSpPr>
            <a:stCxn id="5" idx="2"/>
            <a:endCxn id="26" idx="0"/>
          </p:cNvCxnSpPr>
          <p:nvPr/>
        </p:nvCxnSpPr>
        <p:spPr>
          <a:xfrm flipH="1">
            <a:off x="919984" y="2900143"/>
            <a:ext cx="447232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49"/>
          <p:cNvCxnSpPr>
            <a:stCxn id="6" idx="2"/>
            <a:endCxn id="9" idx="0"/>
          </p:cNvCxnSpPr>
          <p:nvPr/>
        </p:nvCxnSpPr>
        <p:spPr>
          <a:xfrm flipH="1">
            <a:off x="3079674" y="2881587"/>
            <a:ext cx="1823716" cy="2159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52"/>
          <p:cNvCxnSpPr>
            <a:stCxn id="7" idx="2"/>
            <a:endCxn id="8" idx="0"/>
          </p:cNvCxnSpPr>
          <p:nvPr/>
        </p:nvCxnSpPr>
        <p:spPr>
          <a:xfrm flipH="1">
            <a:off x="4630544" y="4295311"/>
            <a:ext cx="7499" cy="224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55"/>
          <p:cNvCxnSpPr>
            <a:stCxn id="9" idx="2"/>
            <a:endCxn id="10" idx="0"/>
          </p:cNvCxnSpPr>
          <p:nvPr/>
        </p:nvCxnSpPr>
        <p:spPr>
          <a:xfrm flipH="1">
            <a:off x="1350171" y="3560961"/>
            <a:ext cx="1729503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58"/>
          <p:cNvCxnSpPr>
            <a:stCxn id="9" idx="2"/>
            <a:endCxn id="11" idx="0"/>
          </p:cNvCxnSpPr>
          <p:nvPr/>
        </p:nvCxnSpPr>
        <p:spPr>
          <a:xfrm flipH="1">
            <a:off x="1851584" y="3560961"/>
            <a:ext cx="1228090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61"/>
          <p:cNvCxnSpPr>
            <a:stCxn id="9" idx="2"/>
            <a:endCxn id="12" idx="0"/>
          </p:cNvCxnSpPr>
          <p:nvPr/>
        </p:nvCxnSpPr>
        <p:spPr>
          <a:xfrm flipH="1">
            <a:off x="2321052" y="3560961"/>
            <a:ext cx="758622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64"/>
          <p:cNvCxnSpPr>
            <a:stCxn id="9" idx="2"/>
            <a:endCxn id="13" idx="0"/>
          </p:cNvCxnSpPr>
          <p:nvPr/>
        </p:nvCxnSpPr>
        <p:spPr>
          <a:xfrm flipH="1">
            <a:off x="2846323" y="3560961"/>
            <a:ext cx="23335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68"/>
          <p:cNvCxnSpPr>
            <a:stCxn id="9" idx="2"/>
            <a:endCxn id="14" idx="0"/>
          </p:cNvCxnSpPr>
          <p:nvPr/>
        </p:nvCxnSpPr>
        <p:spPr>
          <a:xfrm>
            <a:off x="3079674" y="3560961"/>
            <a:ext cx="34886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71"/>
          <p:cNvCxnSpPr>
            <a:stCxn id="6" idx="2"/>
            <a:endCxn id="29" idx="0"/>
          </p:cNvCxnSpPr>
          <p:nvPr/>
        </p:nvCxnSpPr>
        <p:spPr>
          <a:xfrm>
            <a:off x="4903390" y="2881587"/>
            <a:ext cx="809725" cy="196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10"/>
          <p:cNvSpPr/>
          <p:nvPr/>
        </p:nvSpPr>
        <p:spPr>
          <a:xfrm>
            <a:off x="361244" y="3105564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TEMP r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40"/>
          <p:cNvCxnSpPr>
            <a:stCxn id="5" idx="2"/>
            <a:endCxn id="28" idx="0"/>
          </p:cNvCxnSpPr>
          <p:nvPr/>
        </p:nvCxnSpPr>
        <p:spPr>
          <a:xfrm>
            <a:off x="1367216" y="2900143"/>
            <a:ext cx="433551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0"/>
          <p:cNvSpPr/>
          <p:nvPr/>
        </p:nvSpPr>
        <p:spPr>
          <a:xfrm>
            <a:off x="1596536" y="3105564"/>
            <a:ext cx="40846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9" name="圆角矩形 17"/>
          <p:cNvSpPr/>
          <p:nvPr/>
        </p:nvSpPr>
        <p:spPr>
          <a:xfrm>
            <a:off x="5292278" y="3078112"/>
            <a:ext cx="84167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0" name="直线箭头连接符 49"/>
          <p:cNvCxnSpPr>
            <a:stCxn id="29" idx="2"/>
            <a:endCxn id="7" idx="0"/>
          </p:cNvCxnSpPr>
          <p:nvPr/>
        </p:nvCxnSpPr>
        <p:spPr>
          <a:xfrm flipH="1">
            <a:off x="4638043" y="3541575"/>
            <a:ext cx="1075072" cy="2902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71"/>
          <p:cNvCxnSpPr>
            <a:stCxn id="29" idx="2"/>
            <a:endCxn id="37" idx="0"/>
          </p:cNvCxnSpPr>
          <p:nvPr/>
        </p:nvCxnSpPr>
        <p:spPr>
          <a:xfrm>
            <a:off x="5713115" y="3541575"/>
            <a:ext cx="975795" cy="2942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10"/>
          <p:cNvSpPr/>
          <p:nvPr/>
        </p:nvSpPr>
        <p:spPr>
          <a:xfrm>
            <a:off x="5292278" y="4491836"/>
            <a:ext cx="110704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MOVE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3" name="直线箭头连接符 40"/>
          <p:cNvCxnSpPr>
            <a:stCxn id="32" idx="2"/>
            <a:endCxn id="34" idx="0"/>
          </p:cNvCxnSpPr>
          <p:nvPr/>
        </p:nvCxnSpPr>
        <p:spPr>
          <a:xfrm flipH="1">
            <a:off x="5112759" y="4955299"/>
            <a:ext cx="733044" cy="2902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10"/>
          <p:cNvSpPr/>
          <p:nvPr/>
        </p:nvSpPr>
        <p:spPr>
          <a:xfrm>
            <a:off x="4566985" y="5245572"/>
            <a:ext cx="1091547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TEMP r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5" name="直线箭头连接符 40"/>
          <p:cNvCxnSpPr>
            <a:stCxn id="32" idx="2"/>
            <a:endCxn id="36" idx="0"/>
          </p:cNvCxnSpPr>
          <p:nvPr/>
        </p:nvCxnSpPr>
        <p:spPr>
          <a:xfrm>
            <a:off x="5845803" y="4955299"/>
            <a:ext cx="248299" cy="295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10"/>
          <p:cNvSpPr/>
          <p:nvPr/>
        </p:nvSpPr>
        <p:spPr>
          <a:xfrm>
            <a:off x="5862241" y="5250948"/>
            <a:ext cx="46372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0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37" name="圆角矩形 17"/>
          <p:cNvSpPr/>
          <p:nvPr/>
        </p:nvSpPr>
        <p:spPr>
          <a:xfrm>
            <a:off x="6304655" y="3835792"/>
            <a:ext cx="76850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49"/>
          <p:cNvCxnSpPr>
            <a:stCxn id="37" idx="2"/>
            <a:endCxn id="32" idx="0"/>
          </p:cNvCxnSpPr>
          <p:nvPr/>
        </p:nvCxnSpPr>
        <p:spPr>
          <a:xfrm flipH="1">
            <a:off x="5845803" y="4299255"/>
            <a:ext cx="843107" cy="1925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71"/>
          <p:cNvCxnSpPr>
            <a:endCxn id="40" idx="0"/>
          </p:cNvCxnSpPr>
          <p:nvPr/>
        </p:nvCxnSpPr>
        <p:spPr>
          <a:xfrm>
            <a:off x="6842445" y="4299255"/>
            <a:ext cx="958040" cy="218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17"/>
          <p:cNvSpPr/>
          <p:nvPr/>
        </p:nvSpPr>
        <p:spPr>
          <a:xfrm>
            <a:off x="7366638" y="4517462"/>
            <a:ext cx="86769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9"/>
          <p:cNvCxnSpPr>
            <a:stCxn id="40" idx="2"/>
            <a:endCxn id="43" idx="0"/>
          </p:cNvCxnSpPr>
          <p:nvPr/>
        </p:nvCxnSpPr>
        <p:spPr>
          <a:xfrm flipH="1">
            <a:off x="7177402" y="4980925"/>
            <a:ext cx="623083" cy="2700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71"/>
          <p:cNvCxnSpPr>
            <a:stCxn id="40" idx="2"/>
            <a:endCxn id="46" idx="0"/>
          </p:cNvCxnSpPr>
          <p:nvPr/>
        </p:nvCxnSpPr>
        <p:spPr>
          <a:xfrm>
            <a:off x="7800485" y="4980925"/>
            <a:ext cx="600682" cy="2700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18"/>
          <p:cNvSpPr/>
          <p:nvPr/>
        </p:nvSpPr>
        <p:spPr>
          <a:xfrm>
            <a:off x="6688910" y="5250948"/>
            <a:ext cx="97698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4" name="圆角矩形 20"/>
          <p:cNvSpPr/>
          <p:nvPr/>
        </p:nvSpPr>
        <p:spPr>
          <a:xfrm>
            <a:off x="6914340" y="5979924"/>
            <a:ext cx="52375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5" name="直线箭头连接符 52"/>
          <p:cNvCxnSpPr>
            <a:stCxn id="43" idx="2"/>
            <a:endCxn id="44" idx="0"/>
          </p:cNvCxnSpPr>
          <p:nvPr/>
        </p:nvCxnSpPr>
        <p:spPr>
          <a:xfrm flipH="1">
            <a:off x="7176218" y="5714411"/>
            <a:ext cx="118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18"/>
          <p:cNvSpPr/>
          <p:nvPr/>
        </p:nvSpPr>
        <p:spPr>
          <a:xfrm>
            <a:off x="7875665" y="5250948"/>
            <a:ext cx="105100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7" name="圆角矩形 20"/>
          <p:cNvSpPr/>
          <p:nvPr/>
        </p:nvSpPr>
        <p:spPr>
          <a:xfrm>
            <a:off x="8056514" y="5979924"/>
            <a:ext cx="69725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join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52"/>
          <p:cNvCxnSpPr>
            <a:stCxn id="46" idx="2"/>
            <a:endCxn id="47" idx="0"/>
          </p:cNvCxnSpPr>
          <p:nvPr/>
        </p:nvCxnSpPr>
        <p:spPr>
          <a:xfrm>
            <a:off x="8401167" y="5714411"/>
            <a:ext cx="397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61245" y="4749193"/>
            <a:ext cx="3576808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1. A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tree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is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rewritten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into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charset="-122"/>
              </a:rPr>
              <a:t>a</a:t>
            </a:r>
            <a:r>
              <a:rPr kumimoji="1" lang="zh-CN" altLang="en-US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charset="-122"/>
              </a:rPr>
              <a:t> </a:t>
            </a:r>
            <a:r>
              <a:rPr kumimoji="1" lang="en-US" altLang="zh-CN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charset="-122"/>
              </a:rPr>
              <a:t>list</a:t>
            </a:r>
            <a:r>
              <a:rPr kumimoji="1" lang="zh-CN" altLang="en-US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charset="-122"/>
              </a:rPr>
              <a:t> </a:t>
            </a:r>
            <a:r>
              <a:rPr kumimoji="1" lang="en-US" altLang="zh-CN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charset="-122"/>
              </a:rPr>
              <a:t>of</a:t>
            </a:r>
            <a:r>
              <a:rPr kumimoji="1" lang="zh-CN" altLang="en-US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charset="-122"/>
              </a:rPr>
              <a:t> </a:t>
            </a:r>
            <a:r>
              <a:rPr kumimoji="1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canonical</a:t>
            </a:r>
            <a:r>
              <a:rPr kumimoji="1" lang="zh-CN" alt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trees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without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SEQ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or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ESEQ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nodes</a:t>
            </a:r>
            <a:endParaRPr kumimoji="1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9" grpId="0" animBg="1"/>
      <p:bldP spid="37" grpId="0" animBg="1"/>
      <p:bldP spid="40" grpId="0" animBg="1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10"/>
          <p:cNvSpPr/>
          <p:nvPr/>
        </p:nvSpPr>
        <p:spPr>
          <a:xfrm>
            <a:off x="6532630" y="4850297"/>
            <a:ext cx="2491501" cy="1720322"/>
          </a:xfrm>
          <a:prstGeom prst="roundRect">
            <a:avLst>
              <a:gd name="adj" fmla="val 504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51" name="圆角矩形 10"/>
          <p:cNvSpPr/>
          <p:nvPr/>
        </p:nvSpPr>
        <p:spPr>
          <a:xfrm>
            <a:off x="4014690" y="3711609"/>
            <a:ext cx="2491501" cy="2166826"/>
          </a:xfrm>
          <a:prstGeom prst="roundRect">
            <a:avLst>
              <a:gd name="adj" fmla="val 504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9" name="圆角矩形 10"/>
          <p:cNvSpPr/>
          <p:nvPr/>
        </p:nvSpPr>
        <p:spPr>
          <a:xfrm>
            <a:off x="284165" y="2285254"/>
            <a:ext cx="3501828" cy="2166826"/>
          </a:xfrm>
          <a:prstGeom prst="roundRect">
            <a:avLst>
              <a:gd name="adj" fmla="val 5047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726" y="953061"/>
            <a:ext cx="8449733" cy="1174790"/>
          </a:xfrm>
        </p:spPr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mismatches?</a:t>
            </a:r>
            <a:endParaRPr kumimoji="1" lang="en-US" altLang="zh-CN" dirty="0"/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transform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stages</a:t>
            </a:r>
            <a:r>
              <a:rPr kumimoji="1" lang="en-US" altLang="zh-CN" dirty="0"/>
              <a:t>:</a:t>
            </a:r>
            <a:endParaRPr kumimoji="1" lang="en-US" altLang="zh-CN" dirty="0"/>
          </a:p>
        </p:txBody>
      </p:sp>
      <p:sp>
        <p:nvSpPr>
          <p:cNvPr id="5" name="圆角矩形 10"/>
          <p:cNvSpPr/>
          <p:nvPr/>
        </p:nvSpPr>
        <p:spPr>
          <a:xfrm>
            <a:off x="808476" y="2436680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MOVE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7" name="圆角矩形 18"/>
          <p:cNvSpPr/>
          <p:nvPr/>
        </p:nvSpPr>
        <p:spPr>
          <a:xfrm>
            <a:off x="4148657" y="3831848"/>
            <a:ext cx="97877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圆角矩形 20"/>
          <p:cNvSpPr/>
          <p:nvPr/>
        </p:nvSpPr>
        <p:spPr>
          <a:xfrm>
            <a:off x="4393034" y="4520032"/>
            <a:ext cx="47501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f1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9" name="圆角矩形 21"/>
          <p:cNvSpPr/>
          <p:nvPr/>
        </p:nvSpPr>
        <p:spPr>
          <a:xfrm>
            <a:off x="2520934" y="3097498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CJUMP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0" name="圆角矩形 22"/>
          <p:cNvSpPr/>
          <p:nvPr/>
        </p:nvSpPr>
        <p:spPr>
          <a:xfrm>
            <a:off x="1173273" y="3831848"/>
            <a:ext cx="35379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&gt;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圆角矩形 23"/>
          <p:cNvSpPr/>
          <p:nvPr/>
        </p:nvSpPr>
        <p:spPr>
          <a:xfrm>
            <a:off x="1662866" y="3831848"/>
            <a:ext cx="377435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a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2" name="圆角矩形 24"/>
          <p:cNvSpPr/>
          <p:nvPr/>
        </p:nvSpPr>
        <p:spPr>
          <a:xfrm>
            <a:off x="2123918" y="3831848"/>
            <a:ext cx="394268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b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3" name="圆角矩形 25"/>
          <p:cNvSpPr/>
          <p:nvPr/>
        </p:nvSpPr>
        <p:spPr>
          <a:xfrm>
            <a:off x="2600742" y="3831848"/>
            <a:ext cx="491162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圆角矩形 26"/>
          <p:cNvSpPr/>
          <p:nvPr/>
        </p:nvSpPr>
        <p:spPr>
          <a:xfrm>
            <a:off x="3182953" y="3831848"/>
            <a:ext cx="49116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f1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40"/>
          <p:cNvCxnSpPr>
            <a:stCxn id="5" idx="2"/>
            <a:endCxn id="26" idx="0"/>
          </p:cNvCxnSpPr>
          <p:nvPr/>
        </p:nvCxnSpPr>
        <p:spPr>
          <a:xfrm flipH="1">
            <a:off x="919984" y="2900143"/>
            <a:ext cx="447232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52"/>
          <p:cNvCxnSpPr>
            <a:stCxn id="7" idx="2"/>
            <a:endCxn id="8" idx="0"/>
          </p:cNvCxnSpPr>
          <p:nvPr/>
        </p:nvCxnSpPr>
        <p:spPr>
          <a:xfrm flipH="1">
            <a:off x="4630544" y="4295311"/>
            <a:ext cx="7499" cy="224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55"/>
          <p:cNvCxnSpPr>
            <a:stCxn id="9" idx="2"/>
            <a:endCxn id="10" idx="0"/>
          </p:cNvCxnSpPr>
          <p:nvPr/>
        </p:nvCxnSpPr>
        <p:spPr>
          <a:xfrm flipH="1">
            <a:off x="1350171" y="3560961"/>
            <a:ext cx="1729503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58"/>
          <p:cNvCxnSpPr>
            <a:stCxn id="9" idx="2"/>
            <a:endCxn id="11" idx="0"/>
          </p:cNvCxnSpPr>
          <p:nvPr/>
        </p:nvCxnSpPr>
        <p:spPr>
          <a:xfrm flipH="1">
            <a:off x="1851584" y="3560961"/>
            <a:ext cx="1228090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61"/>
          <p:cNvCxnSpPr>
            <a:stCxn id="9" idx="2"/>
            <a:endCxn id="12" idx="0"/>
          </p:cNvCxnSpPr>
          <p:nvPr/>
        </p:nvCxnSpPr>
        <p:spPr>
          <a:xfrm flipH="1">
            <a:off x="2321052" y="3560961"/>
            <a:ext cx="758622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64"/>
          <p:cNvCxnSpPr>
            <a:stCxn id="9" idx="2"/>
            <a:endCxn id="13" idx="0"/>
          </p:cNvCxnSpPr>
          <p:nvPr/>
        </p:nvCxnSpPr>
        <p:spPr>
          <a:xfrm flipH="1">
            <a:off x="2846323" y="3560961"/>
            <a:ext cx="23335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68"/>
          <p:cNvCxnSpPr>
            <a:stCxn id="9" idx="2"/>
            <a:endCxn id="14" idx="0"/>
          </p:cNvCxnSpPr>
          <p:nvPr/>
        </p:nvCxnSpPr>
        <p:spPr>
          <a:xfrm>
            <a:off x="3079674" y="3560961"/>
            <a:ext cx="34886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10"/>
          <p:cNvSpPr/>
          <p:nvPr/>
        </p:nvSpPr>
        <p:spPr>
          <a:xfrm>
            <a:off x="361244" y="3105564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TEMP r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40"/>
          <p:cNvCxnSpPr>
            <a:stCxn id="5" idx="2"/>
            <a:endCxn id="28" idx="0"/>
          </p:cNvCxnSpPr>
          <p:nvPr/>
        </p:nvCxnSpPr>
        <p:spPr>
          <a:xfrm>
            <a:off x="1367216" y="2900143"/>
            <a:ext cx="433551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0"/>
          <p:cNvSpPr/>
          <p:nvPr/>
        </p:nvSpPr>
        <p:spPr>
          <a:xfrm>
            <a:off x="1596536" y="3105564"/>
            <a:ext cx="40846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32" name="圆角矩形 10"/>
          <p:cNvSpPr/>
          <p:nvPr/>
        </p:nvSpPr>
        <p:spPr>
          <a:xfrm>
            <a:off x="5292278" y="4491836"/>
            <a:ext cx="110704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MOVE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3" name="直线箭头连接符 40"/>
          <p:cNvCxnSpPr>
            <a:stCxn id="32" idx="2"/>
            <a:endCxn id="34" idx="0"/>
          </p:cNvCxnSpPr>
          <p:nvPr/>
        </p:nvCxnSpPr>
        <p:spPr>
          <a:xfrm flipH="1">
            <a:off x="5112759" y="4955299"/>
            <a:ext cx="733044" cy="2902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10"/>
          <p:cNvSpPr/>
          <p:nvPr/>
        </p:nvSpPr>
        <p:spPr>
          <a:xfrm>
            <a:off x="4566985" y="5245572"/>
            <a:ext cx="1091547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TEMP r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5" name="直线箭头连接符 40"/>
          <p:cNvCxnSpPr>
            <a:stCxn id="32" idx="2"/>
            <a:endCxn id="36" idx="0"/>
          </p:cNvCxnSpPr>
          <p:nvPr/>
        </p:nvCxnSpPr>
        <p:spPr>
          <a:xfrm>
            <a:off x="5845803" y="4955299"/>
            <a:ext cx="248299" cy="295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10"/>
          <p:cNvSpPr/>
          <p:nvPr/>
        </p:nvSpPr>
        <p:spPr>
          <a:xfrm>
            <a:off x="5862241" y="5250948"/>
            <a:ext cx="46372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0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3" name="圆角矩形 18"/>
          <p:cNvSpPr/>
          <p:nvPr/>
        </p:nvSpPr>
        <p:spPr>
          <a:xfrm>
            <a:off x="6688910" y="5250948"/>
            <a:ext cx="97698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4" name="圆角矩形 20"/>
          <p:cNvSpPr/>
          <p:nvPr/>
        </p:nvSpPr>
        <p:spPr>
          <a:xfrm>
            <a:off x="6914340" y="5979924"/>
            <a:ext cx="52375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5" name="直线箭头连接符 52"/>
          <p:cNvCxnSpPr>
            <a:stCxn id="43" idx="2"/>
            <a:endCxn id="44" idx="0"/>
          </p:cNvCxnSpPr>
          <p:nvPr/>
        </p:nvCxnSpPr>
        <p:spPr>
          <a:xfrm flipH="1">
            <a:off x="7176218" y="5714411"/>
            <a:ext cx="118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18"/>
          <p:cNvSpPr/>
          <p:nvPr/>
        </p:nvSpPr>
        <p:spPr>
          <a:xfrm>
            <a:off x="7875665" y="5250948"/>
            <a:ext cx="105100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7" name="圆角矩形 20"/>
          <p:cNvSpPr/>
          <p:nvPr/>
        </p:nvSpPr>
        <p:spPr>
          <a:xfrm>
            <a:off x="8056514" y="5979924"/>
            <a:ext cx="69725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join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52"/>
          <p:cNvCxnSpPr>
            <a:stCxn id="46" idx="2"/>
            <a:endCxn id="47" idx="0"/>
          </p:cNvCxnSpPr>
          <p:nvPr/>
        </p:nvCxnSpPr>
        <p:spPr>
          <a:xfrm>
            <a:off x="8401167" y="5714411"/>
            <a:ext cx="397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61245" y="4749193"/>
            <a:ext cx="3576808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1" lang="en-US" altLang="zh-CN" sz="2600" dirty="0">
                <a:solidFill>
                  <a:prstClr val="black"/>
                </a:solidFill>
              </a:rPr>
              <a:t>2. This list is grouped into </a:t>
            </a:r>
            <a:r>
              <a:rPr kumimoji="1" lang="en-US" altLang="zh-CN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charset="-122"/>
              </a:rPr>
              <a:t>a set of basic blocks</a:t>
            </a:r>
            <a:r>
              <a:rPr kumimoji="1" lang="en-US" altLang="zh-CN" sz="2600" dirty="0">
                <a:solidFill>
                  <a:prstClr val="black"/>
                </a:solidFill>
              </a:rPr>
              <a:t>, which contain </a:t>
            </a:r>
            <a:r>
              <a:rPr kumimoji="1" lang="en-US" altLang="zh-CN" sz="2600" i="1" dirty="0">
                <a:solidFill>
                  <a:prstClr val="black"/>
                </a:solidFill>
              </a:rPr>
              <a:t>no internal jumps or labels</a:t>
            </a:r>
            <a:r>
              <a:rPr kumimoji="1" lang="en-US" altLang="zh-CN" sz="2600" dirty="0">
                <a:solidFill>
                  <a:prstClr val="black"/>
                </a:solidFill>
              </a:rPr>
              <a:t>.</a:t>
            </a:r>
            <a:endParaRPr kumimoji="1" lang="en-US" altLang="zh-CN" sz="2600" dirty="0">
              <a:solidFill>
                <a:prstClr val="black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117543" y="2311759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B1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852709" y="3673242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</a:rPr>
              <a:t>B2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336925" y="4805826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B3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10"/>
          <p:cNvSpPr/>
          <p:nvPr/>
        </p:nvSpPr>
        <p:spPr>
          <a:xfrm>
            <a:off x="6532630" y="4850297"/>
            <a:ext cx="2491501" cy="1720322"/>
          </a:xfrm>
          <a:prstGeom prst="roundRect">
            <a:avLst>
              <a:gd name="adj" fmla="val 504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51" name="圆角矩形 10"/>
          <p:cNvSpPr/>
          <p:nvPr/>
        </p:nvSpPr>
        <p:spPr>
          <a:xfrm>
            <a:off x="4014690" y="3711609"/>
            <a:ext cx="2491501" cy="2166826"/>
          </a:xfrm>
          <a:prstGeom prst="roundRect">
            <a:avLst>
              <a:gd name="adj" fmla="val 504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9" name="圆角矩形 10"/>
          <p:cNvSpPr/>
          <p:nvPr/>
        </p:nvSpPr>
        <p:spPr>
          <a:xfrm>
            <a:off x="284165" y="2285254"/>
            <a:ext cx="3501828" cy="2166826"/>
          </a:xfrm>
          <a:prstGeom prst="roundRect">
            <a:avLst>
              <a:gd name="adj" fmla="val 5047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726" y="953061"/>
            <a:ext cx="8449733" cy="1174790"/>
          </a:xfrm>
        </p:spPr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mismatches?</a:t>
            </a:r>
            <a:endParaRPr kumimoji="1" lang="en-US" altLang="zh-CN" dirty="0"/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transform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stages</a:t>
            </a:r>
            <a:r>
              <a:rPr kumimoji="1" lang="en-US" altLang="zh-CN" dirty="0"/>
              <a:t>:</a:t>
            </a:r>
            <a:endParaRPr kumimoji="1" lang="en-US" altLang="zh-CN" dirty="0"/>
          </a:p>
        </p:txBody>
      </p:sp>
      <p:sp>
        <p:nvSpPr>
          <p:cNvPr id="5" name="圆角矩形 10"/>
          <p:cNvSpPr/>
          <p:nvPr/>
        </p:nvSpPr>
        <p:spPr>
          <a:xfrm>
            <a:off x="808476" y="2436680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MOVE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7" name="圆角矩形 18"/>
          <p:cNvSpPr/>
          <p:nvPr/>
        </p:nvSpPr>
        <p:spPr>
          <a:xfrm>
            <a:off x="4148657" y="3831848"/>
            <a:ext cx="97877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圆角矩形 20"/>
          <p:cNvSpPr/>
          <p:nvPr/>
        </p:nvSpPr>
        <p:spPr>
          <a:xfrm>
            <a:off x="4393034" y="4520032"/>
            <a:ext cx="47501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f1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9" name="圆角矩形 21"/>
          <p:cNvSpPr/>
          <p:nvPr/>
        </p:nvSpPr>
        <p:spPr>
          <a:xfrm>
            <a:off x="2520934" y="3097498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CJUMP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0" name="圆角矩形 22"/>
          <p:cNvSpPr/>
          <p:nvPr/>
        </p:nvSpPr>
        <p:spPr>
          <a:xfrm>
            <a:off x="1173273" y="3831848"/>
            <a:ext cx="35379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&gt;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圆角矩形 23"/>
          <p:cNvSpPr/>
          <p:nvPr/>
        </p:nvSpPr>
        <p:spPr>
          <a:xfrm>
            <a:off x="1662866" y="3831848"/>
            <a:ext cx="377435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a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2" name="圆角矩形 24"/>
          <p:cNvSpPr/>
          <p:nvPr/>
        </p:nvSpPr>
        <p:spPr>
          <a:xfrm>
            <a:off x="2123918" y="3831848"/>
            <a:ext cx="394268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b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3" name="圆角矩形 25"/>
          <p:cNvSpPr/>
          <p:nvPr/>
        </p:nvSpPr>
        <p:spPr>
          <a:xfrm>
            <a:off x="2600742" y="3831848"/>
            <a:ext cx="491162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圆角矩形 26"/>
          <p:cNvSpPr/>
          <p:nvPr/>
        </p:nvSpPr>
        <p:spPr>
          <a:xfrm>
            <a:off x="3182953" y="3831848"/>
            <a:ext cx="49116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f1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40"/>
          <p:cNvCxnSpPr>
            <a:stCxn id="5" idx="2"/>
            <a:endCxn id="26" idx="0"/>
          </p:cNvCxnSpPr>
          <p:nvPr/>
        </p:nvCxnSpPr>
        <p:spPr>
          <a:xfrm flipH="1">
            <a:off x="919984" y="2900143"/>
            <a:ext cx="447232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52"/>
          <p:cNvCxnSpPr>
            <a:stCxn id="7" idx="2"/>
            <a:endCxn id="8" idx="0"/>
          </p:cNvCxnSpPr>
          <p:nvPr/>
        </p:nvCxnSpPr>
        <p:spPr>
          <a:xfrm flipH="1">
            <a:off x="4630544" y="4295311"/>
            <a:ext cx="7499" cy="224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55"/>
          <p:cNvCxnSpPr>
            <a:stCxn id="9" idx="2"/>
            <a:endCxn id="10" idx="0"/>
          </p:cNvCxnSpPr>
          <p:nvPr/>
        </p:nvCxnSpPr>
        <p:spPr>
          <a:xfrm flipH="1">
            <a:off x="1350171" y="3560961"/>
            <a:ext cx="1729503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58"/>
          <p:cNvCxnSpPr>
            <a:stCxn id="9" idx="2"/>
            <a:endCxn id="11" idx="0"/>
          </p:cNvCxnSpPr>
          <p:nvPr/>
        </p:nvCxnSpPr>
        <p:spPr>
          <a:xfrm flipH="1">
            <a:off x="1851584" y="3560961"/>
            <a:ext cx="1228090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61"/>
          <p:cNvCxnSpPr>
            <a:stCxn id="9" idx="2"/>
            <a:endCxn id="12" idx="0"/>
          </p:cNvCxnSpPr>
          <p:nvPr/>
        </p:nvCxnSpPr>
        <p:spPr>
          <a:xfrm flipH="1">
            <a:off x="2321052" y="3560961"/>
            <a:ext cx="758622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64"/>
          <p:cNvCxnSpPr>
            <a:stCxn id="9" idx="2"/>
            <a:endCxn id="13" idx="0"/>
          </p:cNvCxnSpPr>
          <p:nvPr/>
        </p:nvCxnSpPr>
        <p:spPr>
          <a:xfrm flipH="1">
            <a:off x="2846323" y="3560961"/>
            <a:ext cx="23335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68"/>
          <p:cNvCxnSpPr>
            <a:stCxn id="9" idx="2"/>
            <a:endCxn id="14" idx="0"/>
          </p:cNvCxnSpPr>
          <p:nvPr/>
        </p:nvCxnSpPr>
        <p:spPr>
          <a:xfrm>
            <a:off x="3079674" y="3560961"/>
            <a:ext cx="34886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10"/>
          <p:cNvSpPr/>
          <p:nvPr/>
        </p:nvSpPr>
        <p:spPr>
          <a:xfrm>
            <a:off x="361244" y="3105564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TEMP r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40"/>
          <p:cNvCxnSpPr>
            <a:stCxn id="5" idx="2"/>
            <a:endCxn id="28" idx="0"/>
          </p:cNvCxnSpPr>
          <p:nvPr/>
        </p:nvCxnSpPr>
        <p:spPr>
          <a:xfrm>
            <a:off x="1367216" y="2900143"/>
            <a:ext cx="433551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0"/>
          <p:cNvSpPr/>
          <p:nvPr/>
        </p:nvSpPr>
        <p:spPr>
          <a:xfrm>
            <a:off x="1596536" y="3105564"/>
            <a:ext cx="40846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32" name="圆角矩形 10"/>
          <p:cNvSpPr/>
          <p:nvPr/>
        </p:nvSpPr>
        <p:spPr>
          <a:xfrm>
            <a:off x="5292278" y="4491836"/>
            <a:ext cx="110704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MOVE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3" name="直线箭头连接符 40"/>
          <p:cNvCxnSpPr>
            <a:stCxn id="32" idx="2"/>
            <a:endCxn id="34" idx="0"/>
          </p:cNvCxnSpPr>
          <p:nvPr/>
        </p:nvCxnSpPr>
        <p:spPr>
          <a:xfrm flipH="1">
            <a:off x="5112759" y="4955299"/>
            <a:ext cx="733044" cy="2902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10"/>
          <p:cNvSpPr/>
          <p:nvPr/>
        </p:nvSpPr>
        <p:spPr>
          <a:xfrm>
            <a:off x="4566985" y="5245572"/>
            <a:ext cx="1091547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TEMP r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5" name="直线箭头连接符 40"/>
          <p:cNvCxnSpPr>
            <a:stCxn id="32" idx="2"/>
            <a:endCxn id="36" idx="0"/>
          </p:cNvCxnSpPr>
          <p:nvPr/>
        </p:nvCxnSpPr>
        <p:spPr>
          <a:xfrm>
            <a:off x="5845803" y="4955299"/>
            <a:ext cx="248299" cy="295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10"/>
          <p:cNvSpPr/>
          <p:nvPr/>
        </p:nvSpPr>
        <p:spPr>
          <a:xfrm>
            <a:off x="5862241" y="5250948"/>
            <a:ext cx="46372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0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3" name="圆角矩形 18"/>
          <p:cNvSpPr/>
          <p:nvPr/>
        </p:nvSpPr>
        <p:spPr>
          <a:xfrm>
            <a:off x="6688910" y="5250948"/>
            <a:ext cx="97698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4" name="圆角矩形 20"/>
          <p:cNvSpPr/>
          <p:nvPr/>
        </p:nvSpPr>
        <p:spPr>
          <a:xfrm>
            <a:off x="6914340" y="5979924"/>
            <a:ext cx="52375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5" name="直线箭头连接符 52"/>
          <p:cNvCxnSpPr>
            <a:stCxn id="43" idx="2"/>
            <a:endCxn id="44" idx="0"/>
          </p:cNvCxnSpPr>
          <p:nvPr/>
        </p:nvCxnSpPr>
        <p:spPr>
          <a:xfrm flipH="1">
            <a:off x="7176218" y="5714411"/>
            <a:ext cx="118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18"/>
          <p:cNvSpPr/>
          <p:nvPr/>
        </p:nvSpPr>
        <p:spPr>
          <a:xfrm>
            <a:off x="7875665" y="5250948"/>
            <a:ext cx="105100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7" name="圆角矩形 20"/>
          <p:cNvSpPr/>
          <p:nvPr/>
        </p:nvSpPr>
        <p:spPr>
          <a:xfrm>
            <a:off x="8056514" y="5979924"/>
            <a:ext cx="69725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join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52"/>
          <p:cNvCxnSpPr>
            <a:stCxn id="46" idx="2"/>
            <a:endCxn id="47" idx="0"/>
          </p:cNvCxnSpPr>
          <p:nvPr/>
        </p:nvCxnSpPr>
        <p:spPr>
          <a:xfrm>
            <a:off x="8401167" y="5714411"/>
            <a:ext cx="397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61245" y="4749193"/>
            <a:ext cx="3576808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3. The basic blocks are ordered into </a:t>
            </a:r>
            <a:r>
              <a:rPr kumimoji="1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a set of traces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in which every CJUMP is immediately followed by its false label.</a:t>
            </a:r>
            <a:endParaRPr kumimoji="1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117543" y="2311759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B1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852709" y="3673242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</a:rPr>
              <a:t>B2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336925" y="4805826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B3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圆角矩形 10"/>
          <p:cNvSpPr/>
          <p:nvPr/>
        </p:nvSpPr>
        <p:spPr>
          <a:xfrm>
            <a:off x="159027" y="2212620"/>
            <a:ext cx="3759620" cy="2307411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6" name="圆角矩形 10"/>
          <p:cNvSpPr/>
          <p:nvPr/>
        </p:nvSpPr>
        <p:spPr>
          <a:xfrm>
            <a:off x="3918647" y="2216340"/>
            <a:ext cx="2612799" cy="3763584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24489" y="2227594"/>
            <a:ext cx="150222" cy="227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肘形连接符 15"/>
          <p:cNvCxnSpPr>
            <a:stCxn id="49" idx="3"/>
            <a:endCxn id="51" idx="0"/>
          </p:cNvCxnSpPr>
          <p:nvPr/>
        </p:nvCxnSpPr>
        <p:spPr>
          <a:xfrm>
            <a:off x="3785993" y="3368667"/>
            <a:ext cx="1474448" cy="342942"/>
          </a:xfrm>
          <a:prstGeom prst="bentConnector2">
            <a:avLst/>
          </a:prstGeom>
          <a:ln w="28575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10"/>
          <p:cNvSpPr/>
          <p:nvPr/>
        </p:nvSpPr>
        <p:spPr>
          <a:xfrm>
            <a:off x="6569287" y="4334608"/>
            <a:ext cx="2496203" cy="2307411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566985" y="2227594"/>
            <a:ext cx="192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rgbClr val="C00000"/>
                </a:solidFill>
              </a:rPr>
              <a:t>Trace 1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47300" y="4325820"/>
            <a:ext cx="192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rgbClr val="C00000"/>
                </a:solidFill>
              </a:rPr>
              <a:t>Trace 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Canonical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Trees</a:t>
            </a:r>
            <a:endParaRPr kumimoji="1" lang="en-US" altLang="zh-CN" b="1" dirty="0"/>
          </a:p>
          <a:p>
            <a:r>
              <a:rPr kumimoji="1" lang="en-US" altLang="zh-CN" dirty="0"/>
              <a:t>Taming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Traces</a:t>
            </a:r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SHAPEID" val=" 115"/>
</p:tagLst>
</file>

<file path=ppt/tags/tag2.xml><?xml version="1.0" encoding="utf-8"?>
<p:tagLst xmlns:p="http://schemas.openxmlformats.org/presentationml/2006/main">
  <p:tag name="SHAPEID" val=" 116"/>
</p:tagLst>
</file>

<file path=ppt/tags/tag3.xml><?xml version="1.0" encoding="utf-8"?>
<p:tagLst xmlns:p="http://schemas.openxmlformats.org/presentationml/2006/main">
  <p:tag name="SHAPEID" val=" 118"/>
</p:tagLst>
</file>

<file path=ppt/tags/tag4.xml><?xml version="1.0" encoding="utf-8"?>
<p:tagLst xmlns:p="http://schemas.openxmlformats.org/presentationml/2006/main">
  <p:tag name="SHAPEID" val=" 120"/>
</p:tagLst>
</file>

<file path=ppt/tags/tag5.xml><?xml version="1.0" encoding="utf-8"?>
<p:tagLst xmlns:p="http://schemas.openxmlformats.org/presentationml/2006/main">
  <p:tag name="SHAPEID" val=" 121"/>
</p:tagLst>
</file>

<file path=ppt/tags/tag6.xml><?xml version="1.0" encoding="utf-8"?>
<p:tagLst xmlns:p="http://schemas.openxmlformats.org/presentationml/2006/main">
  <p:tag name="commondata" val="eyJoZGlkIjoiNjc2Y2I4ZTQ1YjAxMzBjM2UzZDZjMGJkY2U3OTQ2NjA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7347</Words>
  <Application>WPS 演示</Application>
  <PresentationFormat>全屏显示(4:3)</PresentationFormat>
  <Paragraphs>454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微软雅黑</vt:lpstr>
      <vt:lpstr>Times New Roman</vt:lpstr>
      <vt:lpstr>等线</vt:lpstr>
      <vt:lpstr>Calibri</vt:lpstr>
      <vt:lpstr>黑体</vt:lpstr>
      <vt:lpstr>Arial Unicode MS</vt:lpstr>
      <vt:lpstr>等线 Light</vt:lpstr>
      <vt:lpstr>Calibri Light</vt:lpstr>
      <vt:lpstr>Office 主题​​</vt:lpstr>
      <vt:lpstr>PowerPoint 演示文稿</vt:lpstr>
      <vt:lpstr>Overview</vt:lpstr>
      <vt:lpstr>Overview</vt:lpstr>
      <vt:lpstr>Motivation</vt:lpstr>
      <vt:lpstr>Motivation</vt:lpstr>
      <vt:lpstr>Solution </vt:lpstr>
      <vt:lpstr>Solution </vt:lpstr>
      <vt:lpstr>Solution </vt:lpstr>
      <vt:lpstr>Outline</vt:lpstr>
      <vt:lpstr>Canonical Trees</vt:lpstr>
      <vt:lpstr>Canonical Trees</vt:lpstr>
      <vt:lpstr>Transformations on ESEQ</vt:lpstr>
      <vt:lpstr>Transformations on ESEQ</vt:lpstr>
      <vt:lpstr>Transformations on ESEQ</vt:lpstr>
      <vt:lpstr>Transformations on ESEQ</vt:lpstr>
      <vt:lpstr>Transformations on ESEQ</vt:lpstr>
      <vt:lpstr>Transformations on ESEQ</vt:lpstr>
      <vt:lpstr>General Rewriting Rules</vt:lpstr>
      <vt:lpstr>General Rewriting Rules</vt:lpstr>
      <vt:lpstr>General Rewriting Rules</vt:lpstr>
      <vt:lpstr>Example</vt:lpstr>
      <vt:lpstr>Canonical Trees</vt:lpstr>
      <vt:lpstr>Move CALLs to Top Level </vt:lpstr>
      <vt:lpstr>Move CALLS to Top Level</vt:lpstr>
      <vt:lpstr>Canonical Trees</vt:lpstr>
      <vt:lpstr>A Linear List of Statements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小明Wilson</cp:lastModifiedBy>
  <cp:revision>3418</cp:revision>
  <dcterms:created xsi:type="dcterms:W3CDTF">2020-08-10T07:34:00Z</dcterms:created>
  <dcterms:modified xsi:type="dcterms:W3CDTF">2024-05-18T13:45:52Z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094ADDF6505F4FA0B49A695DEFE3D094_12</vt:lpwstr>
  </property>
  <property fmtid="{D5CDD505-2E9C-101B-9397-08002B2CF9AE}" pid="3" name="KSOProductBuildVer">
    <vt:lpwstr>2052-12.1.0.16120</vt:lpwstr>
  </property>
</Properties>
</file>