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4"/>
  </p:handoutMasterIdLst>
  <p:sldIdLst>
    <p:sldId id="348" r:id="rId3"/>
    <p:sldId id="347" r:id="rId5"/>
    <p:sldId id="260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7" r:id="rId14"/>
    <p:sldId id="350" r:id="rId15"/>
    <p:sldId id="268" r:id="rId16"/>
    <p:sldId id="269" r:id="rId17"/>
    <p:sldId id="270" r:id="rId18"/>
    <p:sldId id="349" r:id="rId19"/>
    <p:sldId id="274" r:id="rId20"/>
    <p:sldId id="275" r:id="rId21"/>
    <p:sldId id="276" r:id="rId22"/>
    <p:sldId id="277" r:id="rId23"/>
    <p:sldId id="279" r:id="rId24"/>
    <p:sldId id="280" r:id="rId25"/>
    <p:sldId id="278" r:id="rId26"/>
    <p:sldId id="281" r:id="rId27"/>
    <p:sldId id="283" r:id="rId28"/>
    <p:sldId id="282" r:id="rId29"/>
    <p:sldId id="284" r:id="rId30"/>
    <p:sldId id="285" r:id="rId31"/>
    <p:sldId id="286" r:id="rId32"/>
    <p:sldId id="351" r:id="rId33"/>
    <p:sldId id="289" r:id="rId34"/>
    <p:sldId id="290" r:id="rId35"/>
    <p:sldId id="291" r:id="rId36"/>
    <p:sldId id="292" r:id="rId37"/>
    <p:sldId id="293" r:id="rId38"/>
    <p:sldId id="294" r:id="rId39"/>
    <p:sldId id="352" r:id="rId40"/>
    <p:sldId id="296" r:id="rId41"/>
    <p:sldId id="299" r:id="rId42"/>
    <p:sldId id="300" r:id="rId43"/>
    <p:sldId id="301" r:id="rId44"/>
    <p:sldId id="298" r:id="rId45"/>
    <p:sldId id="302" r:id="rId46"/>
    <p:sldId id="303" r:id="rId47"/>
    <p:sldId id="304" r:id="rId48"/>
    <p:sldId id="305" r:id="rId49"/>
    <p:sldId id="308" r:id="rId50"/>
    <p:sldId id="309" r:id="rId51"/>
    <p:sldId id="310" r:id="rId52"/>
    <p:sldId id="311" r:id="rId53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348"/>
          </p14:sldIdLst>
        </p14:section>
        <p14:section name="无标题节" id="{39C29494-E0B0-114E-AF7D-E6DC11B8830E}">
          <p14:sldIdLst>
            <p14:sldId id="347"/>
            <p14:sldId id="260"/>
            <p14:sldId id="257"/>
            <p14:sldId id="258"/>
            <p14:sldId id="259"/>
            <p14:sldId id="262"/>
            <p14:sldId id="263"/>
            <p14:sldId id="264"/>
            <p14:sldId id="265"/>
            <p14:sldId id="267"/>
            <p14:sldId id="350"/>
            <p14:sldId id="268"/>
            <p14:sldId id="269"/>
            <p14:sldId id="270"/>
            <p14:sldId id="349"/>
            <p14:sldId id="274"/>
            <p14:sldId id="275"/>
            <p14:sldId id="276"/>
            <p14:sldId id="277"/>
            <p14:sldId id="279"/>
            <p14:sldId id="280"/>
            <p14:sldId id="278"/>
            <p14:sldId id="281"/>
            <p14:sldId id="283"/>
            <p14:sldId id="282"/>
            <p14:sldId id="284"/>
            <p14:sldId id="285"/>
            <p14:sldId id="286"/>
            <p14:sldId id="351"/>
            <p14:sldId id="289"/>
            <p14:sldId id="290"/>
            <p14:sldId id="291"/>
            <p14:sldId id="292"/>
            <p14:sldId id="293"/>
            <p14:sldId id="294"/>
            <p14:sldId id="352"/>
            <p14:sldId id="296"/>
            <p14:sldId id="299"/>
            <p14:sldId id="300"/>
            <p14:sldId id="301"/>
            <p14:sldId id="298"/>
            <p14:sldId id="302"/>
            <p14:sldId id="303"/>
            <p14:sldId id="304"/>
            <p14:sldId id="305"/>
            <p14:sldId id="308"/>
            <p14:sldId id="309"/>
            <p14:sldId id="310"/>
            <p14:sldId id="3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1"/>
    <p:restoredTop sz="85040" autoAdjust="0"/>
  </p:normalViewPr>
  <p:slideViewPr>
    <p:cSldViewPr snapToGrid="0" snapToObjects="1">
      <p:cViewPr>
        <p:scale>
          <a:sx n="140" d="100"/>
          <a:sy n="140" d="100"/>
        </p:scale>
        <p:origin x="288" y="1152"/>
      </p:cViewPr>
      <p:guideLst/>
    </p:cSldViewPr>
  </p:slideViewPr>
  <p:outlineViewPr>
    <p:cViewPr>
      <p:scale>
        <a:sx n="33" d="100"/>
        <a:sy n="33" d="100"/>
      </p:scale>
      <p:origin x="0" y="-19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gs" Target="tags/tag6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4A32DAA-E91B-4E64-A167-ADD60F3477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第二级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第三级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第四级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3400" y="1219201"/>
            <a:ext cx="8077200" cy="4837824"/>
            <a:chOff x="609600" y="1219200"/>
            <a:chExt cx="8077200" cy="4837824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1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陈明帅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635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965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-11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>
                    <a:solidFill>
                      <a:srgbClr val="0000FF"/>
                    </a:solidFill>
                  </a:u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m.chen@zju.edu.cn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endParaRPr>
            </a:p>
            <a:p>
              <a:pPr marL="6350" marR="76200" lvl="0" indent="0" algn="ctr" defTabSz="457200" rtl="0" eaLnBrk="1" fontAlgn="auto" latinLnBrk="0" hangingPunct="1">
                <a:lnSpc>
                  <a:spcPct val="100000"/>
                </a:lnSpc>
                <a:spcBef>
                  <a:spcPts val="12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浙江大学 </a:t>
              </a:r>
              <a:r>
                <a:rPr kumimoji="1" lang="en-US" altLang="zh-CN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zh-CN" altLang="en-US" sz="2000" b="1" i="0" u="none" strike="noStrike" kern="1200" cap="none" spc="-1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计算机科学与技术学院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3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编译原理</a:t>
              </a:r>
              <a:endPara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26" name="Picture 2" descr="Algorithmic trading - Energy Risk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Optimum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Tilings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solidFill>
                      <a:srgbClr val="0070C0"/>
                    </a:solidFill>
                  </a:rPr>
                  <a:t>Best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tiling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instruction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sequence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cost: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shortest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sequence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instructions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least-cost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sequence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lowest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total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if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the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instructions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take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different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amount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time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to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execute</a:t>
                </a:r>
                <a:r>
                  <a:rPr kumimoji="1" lang="en-US" altLang="zh-CN" dirty="0"/>
                  <a:t>.</a:t>
                </a:r>
                <a:endParaRPr kumimoji="1" lang="en-US" altLang="zh-CN" dirty="0"/>
              </a:p>
              <a:p>
                <a:r>
                  <a:rPr kumimoji="1" lang="en-US" altLang="zh-CN" dirty="0">
                    <a:solidFill>
                      <a:srgbClr val="0070C0"/>
                    </a:solidFill>
                  </a:rPr>
                  <a:t>Optimum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tiling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whose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tiles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lowest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possible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value. 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global</a:t>
                </a:r>
                <a:endParaRPr kumimoji="1" lang="en-US" altLang="zh-CN" dirty="0">
                  <a:solidFill>
                    <a:srgbClr val="0070C0"/>
                  </a:solidFill>
                </a:endParaRPr>
              </a:p>
              <a:p>
                <a:r>
                  <a:rPr kumimoji="1" lang="en-US" altLang="zh-CN" dirty="0">
                    <a:solidFill>
                      <a:srgbClr val="0070C0"/>
                    </a:solidFill>
                  </a:rPr>
                  <a:t>Optimal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070C0"/>
                    </a:solidFill>
                  </a:rPr>
                  <a:t>tiling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two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adjacent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tiles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combined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single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cost. </a:t>
                </a:r>
                <a:r>
                  <a:rPr kumimoji="1" lang="en-US" altLang="zh-CN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local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pattern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split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several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tiles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combined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cost,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should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remove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pattern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from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catalog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tiles.</a:t>
                </a:r>
                <a:endParaRPr kumimoji="1" lang="en-US" altLang="zh-CN" dirty="0"/>
              </a:p>
              <a:p>
                <a:r>
                  <a:rPr kumimoji="1" lang="en-US" altLang="zh-CN" dirty="0"/>
                  <a:t>Every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optimum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tiling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optimal,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vice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versa.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" t="-4" r="4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Optimum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Tilings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784014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Suppose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every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instruction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costs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1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unit,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except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MOVEM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which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costs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units.</a:t>
            </a:r>
            <a:endParaRPr kumimoji="1"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243" y="1782324"/>
            <a:ext cx="3364851" cy="4491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207" y="1783081"/>
            <a:ext cx="3198825" cy="44899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9748" y="6273042"/>
            <a:ext cx="3322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/>
              <a:t>6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units</a:t>
            </a:r>
            <a:endParaRPr kumimoji="1" lang="zh-CN" altLang="en-US" sz="22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004207" y="6273041"/>
            <a:ext cx="3322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/>
              <a:t>5+m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units</a:t>
            </a:r>
            <a:endParaRPr kumimoji="1" lang="zh-CN" altLang="en-US" sz="2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789008" y="6242262"/>
            <a:ext cx="29047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Optimum?  Optimal?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2969" y="6083244"/>
            <a:ext cx="3536841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Both optimal.</a:t>
            </a:r>
            <a:endParaRPr kumimoji="1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algn="ctr">
              <a:lnSpc>
                <a:spcPts val="2800"/>
              </a:lnSpc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Optimum depends on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Algorithms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CISC</a:t>
            </a:r>
            <a:r>
              <a:rPr kumimoji="1" lang="zh-CN" altLang="en-US" dirty="0"/>
              <a:t> </a:t>
            </a:r>
            <a:r>
              <a:rPr kumimoji="1" lang="en-US" altLang="zh-CN" dirty="0"/>
              <a:t>(Complex Instruction Set Computer) Machines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Algorithms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Instruction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Selection</a:t>
            </a:r>
            <a:endParaRPr kumimoji="1" lang="en-US" altLang="zh-CN" b="1" dirty="0"/>
          </a:p>
          <a:p>
            <a:endParaRPr kumimoji="1" lang="en-US" altLang="zh-CN" dirty="0"/>
          </a:p>
          <a:p>
            <a:r>
              <a:rPr kumimoji="1" lang="en-US" altLang="zh-CN" dirty="0"/>
              <a:t>CISC</a:t>
            </a:r>
            <a:r>
              <a:rPr kumimoji="1" lang="zh-CN" altLang="en-US" dirty="0"/>
              <a:t> </a:t>
            </a:r>
            <a:r>
              <a:rPr kumimoji="1" lang="en-US" altLang="zh-CN" dirty="0"/>
              <a:t>(Complex Instruction Set Computer) Machines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/>
              <a:t>Algorithms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Instruction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Selection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732" y="1756070"/>
            <a:ext cx="8782757" cy="390271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kumimoji="1" lang="en-US" altLang="zh-CN" dirty="0"/>
              <a:t>Algorithms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tilings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optimum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tilings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CISC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optimum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tilings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noticeable.</a:t>
            </a:r>
            <a:endParaRPr kumimoji="1" lang="en-US" altLang="zh-CN" dirty="0"/>
          </a:p>
          <a:p>
            <a:pPr lvl="1">
              <a:spcAft>
                <a:spcPts val="600"/>
              </a:spcAft>
            </a:pP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accomplish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each.</a:t>
            </a:r>
            <a:endParaRPr kumimoji="1" lang="en-US" altLang="zh-CN" dirty="0"/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RISC</a:t>
            </a:r>
            <a:r>
              <a:rPr kumimoji="1" lang="en-US" altLang="zh-CN" dirty="0"/>
              <a:t> (Reduced Instruction Set Computer),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usually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optimum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tilings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lvl="1">
              <a:spcAft>
                <a:spcPts val="600"/>
              </a:spcAft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cost.</a:t>
            </a:r>
            <a:endParaRPr kumimoji="1" lang="en-US" altLang="zh-CN" dirty="0"/>
          </a:p>
          <a:p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RISC,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suffice.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Maximal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Munch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3212325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Maximal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Munch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(greedy) 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tiling</a:t>
            </a:r>
            <a:endParaRPr kumimoji="1" lang="en-US" altLang="zh-CN" dirty="0"/>
          </a:p>
          <a:p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starting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tree,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largest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tile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fits.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perhaps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subtrees.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Repeat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subtree.</a:t>
            </a:r>
            <a:endParaRPr kumimoji="1" lang="en-US" altLang="zh-CN" dirty="0"/>
          </a:p>
          <a:p>
            <a:r>
              <a:rPr kumimoji="1" lang="en-US" altLang="zh-CN" dirty="0"/>
              <a:t>Largest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nodes.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1244" y="5042880"/>
            <a:ext cx="844973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maximal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munch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algorithm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generates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instructions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in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reverse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order</a:t>
            </a:r>
            <a:r>
              <a:rPr kumimoji="1" lang="en-US" altLang="zh-CN" sz="2600" dirty="0"/>
              <a:t>.</a:t>
            </a:r>
            <a:endParaRPr kumimoji="1" lang="en-US" altLang="zh-CN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600" dirty="0"/>
              <a:t>If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two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tiles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of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equal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size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match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root,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then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choice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between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them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is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arbitrary.</a:t>
            </a:r>
            <a:endParaRPr kumimoji="1" lang="en-US" altLang="zh-CN" sz="2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26" y="3896574"/>
            <a:ext cx="1257300" cy="55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101" y="3896574"/>
            <a:ext cx="1536700" cy="889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738" y="3836022"/>
            <a:ext cx="1515469" cy="101394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9982" y="4714547"/>
            <a:ext cx="1478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i="1" dirty="0">
                <a:solidFill>
                  <a:srgbClr val="0070C0"/>
                </a:solidFill>
              </a:rPr>
              <a:t>one</a:t>
            </a:r>
            <a:r>
              <a:rPr kumimoji="1" lang="zh-CN" altLang="en-US" sz="22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node</a:t>
            </a:r>
            <a:endParaRPr kumimoji="1" lang="zh-CN" altLang="en-US" sz="2200" i="1" dirty="0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62982" y="4740304"/>
            <a:ext cx="1478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i="1" dirty="0">
                <a:solidFill>
                  <a:srgbClr val="0070C0"/>
                </a:solidFill>
              </a:rPr>
              <a:t>two</a:t>
            </a:r>
            <a:r>
              <a:rPr kumimoji="1" lang="zh-CN" altLang="en-US" sz="22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nodes</a:t>
            </a:r>
            <a:endParaRPr kumimoji="1" lang="zh-CN" altLang="en-US" sz="2200" i="1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16119" y="4747415"/>
            <a:ext cx="1896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i="1" dirty="0">
                <a:solidFill>
                  <a:srgbClr val="0070C0"/>
                </a:solidFill>
              </a:rPr>
              <a:t>three</a:t>
            </a:r>
            <a:r>
              <a:rPr kumimoji="1" lang="zh-CN" altLang="en-US" sz="22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nodes</a:t>
            </a:r>
            <a:endParaRPr kumimoji="1" lang="zh-CN" altLang="en-US" sz="22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Maximal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Munch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1244" y="1065987"/>
            <a:ext cx="8340545" cy="1337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600" dirty="0">
                <a:solidFill>
                  <a:prstClr val="black"/>
                </a:solidFill>
              </a:rPr>
              <a:t>Two</a:t>
            </a:r>
            <a:r>
              <a:rPr kumimoji="1" lang="zh-CN" altLang="en-US" sz="2600" dirty="0">
                <a:solidFill>
                  <a:prstClr val="black"/>
                </a:solidFill>
              </a:rPr>
              <a:t> </a:t>
            </a:r>
            <a:r>
              <a:rPr kumimoji="1" lang="en-US" altLang="zh-CN" sz="2600" dirty="0">
                <a:solidFill>
                  <a:prstClr val="black"/>
                </a:solidFill>
              </a:rPr>
              <a:t>recursive</a:t>
            </a:r>
            <a:r>
              <a:rPr kumimoji="1" lang="zh-CN" altLang="en-US" sz="2600" dirty="0">
                <a:solidFill>
                  <a:prstClr val="black"/>
                </a:solidFill>
              </a:rPr>
              <a:t> </a:t>
            </a:r>
            <a:r>
              <a:rPr kumimoji="1" lang="en-US" altLang="zh-CN" sz="2600" dirty="0">
                <a:solidFill>
                  <a:prstClr val="black"/>
                </a:solidFill>
              </a:rPr>
              <a:t>functions:</a:t>
            </a:r>
            <a:endParaRPr kumimoji="1" lang="en-US" altLang="zh-CN" sz="2600" dirty="0">
              <a:solidFill>
                <a:prstClr val="black"/>
              </a:solidFill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i="1" dirty="0" err="1">
                <a:solidFill>
                  <a:srgbClr val="0070C0"/>
                </a:solidFill>
              </a:rPr>
              <a:t>munchStm</a:t>
            </a:r>
            <a:r>
              <a:rPr kumimoji="1" lang="zh-CN" altLang="en-US" sz="2400" dirty="0">
                <a:solidFill>
                  <a:prstClr val="black"/>
                </a:solidFill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</a:rPr>
              <a:t>for</a:t>
            </a:r>
            <a:r>
              <a:rPr kumimoji="1" lang="zh-CN" altLang="en-US" sz="2400" dirty="0">
                <a:solidFill>
                  <a:prstClr val="black"/>
                </a:solidFill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</a:rPr>
              <a:t>statements; </a:t>
            </a:r>
            <a:r>
              <a:rPr kumimoji="1" lang="en-US" altLang="zh-CN" sz="2400" i="1" dirty="0" err="1">
                <a:solidFill>
                  <a:srgbClr val="0070C0"/>
                </a:solidFill>
              </a:rPr>
              <a:t>munchExp</a:t>
            </a:r>
            <a:r>
              <a:rPr kumimoji="1" lang="zh-CN" altLang="en-US" sz="2400" dirty="0">
                <a:solidFill>
                  <a:prstClr val="black"/>
                </a:solidFill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</a:rPr>
              <a:t>for</a:t>
            </a:r>
            <a:r>
              <a:rPr kumimoji="1" lang="zh-CN" altLang="en-US" sz="2400" dirty="0">
                <a:solidFill>
                  <a:prstClr val="black"/>
                </a:solidFill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</a:rPr>
              <a:t>expressions</a:t>
            </a:r>
            <a:endParaRPr kumimoji="1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Munch in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order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of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tile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preference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(biggest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tiles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first):</a:t>
            </a:r>
            <a:endParaRPr kumimoji="1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72000" y="2823827"/>
            <a:ext cx="37777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munchExp</a:t>
            </a:r>
            <a:r>
              <a:rPr lang="en-GB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e1</a:t>
            </a:r>
            <a:r>
              <a:rPr lang="en-GB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endParaRPr lang="en-GB" altLang="zh-CN" sz="1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sz="1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munchExp</a:t>
            </a:r>
            <a:r>
              <a:rPr lang="en-GB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e2</a:t>
            </a:r>
            <a:r>
              <a:rPr lang="en-GB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endParaRPr lang="en-GB" altLang="zh-CN" sz="1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sz="1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emit</a:t>
            </a:r>
            <a:r>
              <a:rPr lang="en-GB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"STORE"</a:t>
            </a:r>
            <a:r>
              <a:rPr lang="en-GB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37110" y="4761730"/>
            <a:ext cx="22227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munchExp</a:t>
            </a:r>
            <a:r>
              <a:rPr lang="en-GB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e1</a:t>
            </a:r>
            <a:r>
              <a:rPr lang="en-GB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altLang="zh-CN" sz="1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munchExp</a:t>
            </a:r>
            <a:r>
              <a:rPr lang="en-GB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e2</a:t>
            </a:r>
            <a:r>
              <a:rPr lang="en-GB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altLang="zh-CN" sz="1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emit</a:t>
            </a:r>
            <a:r>
              <a:rPr lang="en-GB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"MOVEM"</a:t>
            </a:r>
            <a:r>
              <a:rPr lang="en-GB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880804" y="4774516"/>
            <a:ext cx="2115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munchExp</a:t>
            </a:r>
            <a:r>
              <a:rPr lang="en-GB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e1</a:t>
            </a:r>
            <a:r>
              <a:rPr lang="en-GB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altLang="zh-CN" sz="1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munchExp</a:t>
            </a:r>
            <a:r>
              <a:rPr lang="en-GB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e2</a:t>
            </a:r>
            <a:r>
              <a:rPr lang="en-GB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altLang="zh-CN" sz="18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emit</a:t>
            </a:r>
            <a:r>
              <a:rPr lang="en-GB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"STORE"</a:t>
            </a:r>
            <a:r>
              <a:rPr lang="en-GB" altLang="zh-CN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699" y="2638503"/>
            <a:ext cx="1091734" cy="1383419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56" y="2638503"/>
            <a:ext cx="1325081" cy="1383419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038070" y="3747157"/>
            <a:ext cx="46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85283" y="2960880"/>
            <a:ext cx="46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e2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402324" y="3764760"/>
            <a:ext cx="46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40095" y="2966119"/>
            <a:ext cx="46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e2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2244433" y="2417131"/>
            <a:ext cx="407023" cy="4070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39" y="4774516"/>
            <a:ext cx="1335577" cy="953983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1134608" y="5598654"/>
            <a:ext cx="46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49485" y="5598654"/>
            <a:ext cx="46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e2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783291" y="4535029"/>
            <a:ext cx="407023" cy="4070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883" y="4766660"/>
            <a:ext cx="1161314" cy="951076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7058616" y="5603266"/>
            <a:ext cx="46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e1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809667" y="5208405"/>
            <a:ext cx="46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e2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8074597" y="4566763"/>
            <a:ext cx="407023" cy="4070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302327" y="6090972"/>
            <a:ext cx="653934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Operands of instructions will be determined later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4" grpId="0"/>
      <p:bldP spid="4" grpId="0"/>
      <p:bldP spid="6" grpId="0"/>
      <p:bldP spid="7" grpId="0"/>
      <p:bldP spid="10" grpId="0"/>
      <p:bldP spid="25" grpId="0" animBg="1"/>
      <p:bldP spid="14" grpId="0"/>
      <p:bldP spid="17" grpId="0"/>
      <p:bldP spid="26" grpId="0" animBg="1"/>
      <p:bldP spid="16" grpId="0"/>
      <p:bldP spid="18" grpId="0"/>
      <p:bldP spid="27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Maximal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Munch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93" y="998605"/>
            <a:ext cx="9144493" cy="37123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3" y="4769466"/>
            <a:ext cx="8874775" cy="7573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64" y="5585384"/>
            <a:ext cx="8874775" cy="985234"/>
          </a:xfrm>
          <a:prstGeom prst="rect">
            <a:avLst/>
          </a:prstGeom>
        </p:spPr>
      </p:pic>
      <p:cxnSp>
        <p:nvCxnSpPr>
          <p:cNvPr id="3" name="直线连接符 2"/>
          <p:cNvCxnSpPr/>
          <p:nvPr/>
        </p:nvCxnSpPr>
        <p:spPr>
          <a:xfrm>
            <a:off x="2143869" y="1127987"/>
            <a:ext cx="11539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5316787" y="4353371"/>
            <a:ext cx="11539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00869" y="939036"/>
            <a:ext cx="1292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munchExp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9544" y="4147574"/>
            <a:ext cx="1292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munchExp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51566"/>
            <a:ext cx="8449733" cy="122161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Maximal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munch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always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necessarily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</a:t>
            </a:r>
            <a:r>
              <a:rPr kumimoji="1" lang="en-US" altLang="zh-CN" i="1" dirty="0"/>
              <a:t>optimum</a:t>
            </a:r>
            <a:r>
              <a:rPr kumimoji="1" lang="en-US" altLang="zh-CN" dirty="0"/>
              <a:t> one.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top-down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704" y="2200584"/>
            <a:ext cx="1091734" cy="1383419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662" y="2207171"/>
            <a:ext cx="1353491" cy="1413080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377" y="2511811"/>
            <a:ext cx="1092469" cy="780335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070" y="2491051"/>
            <a:ext cx="1112324" cy="910955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361242" y="3761115"/>
            <a:ext cx="8449733" cy="2997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600" dirty="0">
                <a:solidFill>
                  <a:srgbClr val="0070C0"/>
                </a:solidFill>
              </a:rPr>
              <a:t>Dynamic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programming </a:t>
            </a:r>
            <a:r>
              <a:rPr kumimoji="1" lang="en-US" altLang="zh-CN" sz="2600" dirty="0"/>
              <a:t>(DP):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can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find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optimum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based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on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optimum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solution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of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each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subproblem</a:t>
            </a:r>
            <a:endParaRPr kumimoji="1" lang="en-US" altLang="zh-CN" sz="2600" dirty="0"/>
          </a:p>
          <a:p>
            <a:pPr marL="68580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zh-CN" sz="2600" dirty="0"/>
              <a:t>It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works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bottom-up</a:t>
            </a:r>
            <a:endParaRPr kumimoji="1" lang="en-US" altLang="zh-CN" sz="2600" dirty="0"/>
          </a:p>
          <a:p>
            <a:pPr marL="68580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zh-CN" sz="2600" dirty="0"/>
              <a:t>Assign a </a:t>
            </a:r>
            <a:r>
              <a:rPr kumimoji="1" lang="en-US" altLang="zh-CN" sz="2600" dirty="0">
                <a:solidFill>
                  <a:srgbClr val="0070C0"/>
                </a:solidFill>
              </a:rPr>
              <a:t>cost</a:t>
            </a:r>
            <a:r>
              <a:rPr kumimoji="1" lang="en-US" altLang="zh-CN" sz="2600" dirty="0"/>
              <a:t> to every node in the tree.</a:t>
            </a:r>
            <a:endParaRPr kumimoji="1" lang="en-US" altLang="zh-CN" sz="2600" dirty="0"/>
          </a:p>
          <a:p>
            <a:pPr marL="68580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b="1" dirty="0">
                <a:solidFill>
                  <a:srgbClr val="0070C0"/>
                </a:solidFill>
              </a:rPr>
              <a:t>cost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of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a</a:t>
            </a:r>
            <a:r>
              <a:rPr kumimoji="1" lang="zh-CN" altLang="en-US" sz="2600" b="1" dirty="0"/>
              <a:t> </a:t>
            </a:r>
            <a:r>
              <a:rPr kumimoji="1" lang="en-US" altLang="zh-CN" sz="2600" b="1" dirty="0"/>
              <a:t>node</a:t>
            </a:r>
            <a:r>
              <a:rPr kumimoji="1" lang="zh-CN" altLang="en-US" sz="2600" b="1" dirty="0"/>
              <a:t> </a:t>
            </a:r>
            <a:r>
              <a:rPr kumimoji="1" lang="en-US" altLang="zh-CN" sz="2600" dirty="0"/>
              <a:t>is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GB" altLang="zh-CN" sz="2600" dirty="0"/>
              <a:t>sum of the instruction-costs of the best instruction sequence that can tile the </a:t>
            </a:r>
            <a:r>
              <a:rPr kumimoji="1" lang="en-GB" altLang="zh-CN" sz="2600" b="1" dirty="0"/>
              <a:t>subtree rooted at that node</a:t>
            </a:r>
            <a:r>
              <a:rPr kumimoji="1" lang="en-GB" altLang="zh-CN" sz="2600" dirty="0"/>
              <a:t>.</a:t>
            </a:r>
            <a:endParaRPr kumimoji="1" lang="en-US" altLang="zh-CN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905" y="1006281"/>
            <a:ext cx="8575127" cy="5657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First, the costs of all the children (and grandchildren, etc.) of node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en-US" altLang="zh-CN" dirty="0"/>
              <a:t> are found recursively.</a:t>
            </a:r>
            <a:endParaRPr kumimoji="1" lang="en-US" altLang="zh-CN" dirty="0"/>
          </a:p>
          <a:p>
            <a:r>
              <a:rPr kumimoji="1" lang="en-US" altLang="zh-CN" dirty="0"/>
              <a:t>Then, each </a:t>
            </a:r>
            <a:r>
              <a:rPr kumimoji="1" lang="en-US" altLang="zh-CN" dirty="0">
                <a:solidFill>
                  <a:srgbClr val="0070C0"/>
                </a:solidFill>
              </a:rPr>
              <a:t>tree-pattern</a:t>
            </a:r>
            <a:r>
              <a:rPr kumimoji="1" lang="en-US" altLang="zh-CN" dirty="0"/>
              <a:t> (tile kind) is matched against node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zero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leaves,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subtrees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attached.</a:t>
            </a:r>
            <a:endParaRPr kumimoji="1" lang="en-US" altLang="zh-CN" dirty="0"/>
          </a:p>
          <a:p>
            <a:r>
              <a:rPr kumimoji="1" lang="en-US" altLang="zh-CN" sz="2600" dirty="0"/>
              <a:t>For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each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tile</a:t>
            </a:r>
            <a:r>
              <a:rPr kumimoji="1" lang="zh-CN" altLang="en-US" sz="2600" dirty="0"/>
              <a:t> </a:t>
            </a:r>
            <a:r>
              <a:rPr kumimoji="1" lang="en-US" altLang="zh-CN" sz="2600" i="1" dirty="0">
                <a:solidFill>
                  <a:srgbClr val="0070C0"/>
                </a:solidFill>
              </a:rPr>
              <a:t>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of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cost</a:t>
            </a:r>
            <a:r>
              <a:rPr kumimoji="1" lang="zh-CN" altLang="en-US" sz="2600" dirty="0"/>
              <a:t> </a:t>
            </a:r>
            <a:r>
              <a:rPr kumimoji="1" lang="en-US" altLang="zh-CN" sz="2600" i="1" dirty="0" err="1">
                <a:solidFill>
                  <a:srgbClr val="0070C0"/>
                </a:solidFill>
              </a:rPr>
              <a:t>c</a:t>
            </a:r>
            <a:r>
              <a:rPr kumimoji="1" lang="en-US" altLang="zh-CN" sz="2600" i="1" baseline="-25000" dirty="0" err="1">
                <a:solidFill>
                  <a:srgbClr val="0070C0"/>
                </a:solidFill>
              </a:rPr>
              <a:t>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that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matches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node</a:t>
            </a:r>
            <a:r>
              <a:rPr kumimoji="1" lang="zh-CN" altLang="en-US" sz="2600" dirty="0"/>
              <a:t> </a:t>
            </a:r>
            <a:r>
              <a:rPr kumimoji="1" lang="en-US" altLang="zh-CN" sz="2600" i="1" dirty="0">
                <a:solidFill>
                  <a:srgbClr val="0070C0"/>
                </a:solidFill>
              </a:rPr>
              <a:t>n</a:t>
            </a:r>
            <a:r>
              <a:rPr kumimoji="1" lang="en-US" altLang="zh-CN" sz="2600" dirty="0"/>
              <a:t>,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cost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of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matching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tile</a:t>
            </a:r>
            <a:r>
              <a:rPr kumimoji="1" lang="zh-CN" altLang="en-US" sz="2600" dirty="0"/>
              <a:t> </a:t>
            </a:r>
            <a:r>
              <a:rPr kumimoji="1" lang="en-US" altLang="zh-CN" sz="2600" i="1" dirty="0">
                <a:solidFill>
                  <a:srgbClr val="0070C0"/>
                </a:solidFill>
              </a:rPr>
              <a:t>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is: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(</a:t>
            </a:r>
            <a:r>
              <a:rPr kumimoji="1" lang="en-US" altLang="zh-CN" sz="2600" i="1" dirty="0">
                <a:solidFill>
                  <a:srgbClr val="0070C0"/>
                </a:solidFill>
              </a:rPr>
              <a:t>c</a:t>
            </a:r>
            <a:r>
              <a:rPr kumimoji="1" lang="en-US" altLang="zh-CN" sz="2600" i="1" baseline="-25000" dirty="0">
                <a:solidFill>
                  <a:srgbClr val="0070C0"/>
                </a:solidFill>
              </a:rPr>
              <a:t>i</a:t>
            </a:r>
            <a:r>
              <a:rPr kumimoji="1" lang="zh-CN" altLang="en-US" sz="2600" i="1" baseline="-25000" dirty="0"/>
              <a:t> </a:t>
            </a:r>
            <a:r>
              <a:rPr kumimoji="1" lang="en-US" altLang="zh-CN" sz="2600" dirty="0"/>
              <a:t>has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already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been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computed)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0559" y="4667109"/>
            <a:ext cx="1671375" cy="176538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81314" y="5247641"/>
            <a:ext cx="688435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leaf1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98658" y="6197505"/>
            <a:ext cx="683276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leaf2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26370" y="4667109"/>
                <a:ext cx="8384608" cy="913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latin typeface="Cambria Math" panose="02040503050406030204" pitchFamily="18" charset="0"/>
                            </a:rPr>
                            <m:t>ll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latin typeface="Cambria Math" panose="02040503050406030204" pitchFamily="18" charset="0"/>
                            </a:rPr>
                            <m:t>leaves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zh-CN" alt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zh-CN" sz="22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70" y="4667109"/>
                <a:ext cx="8384608" cy="913905"/>
              </a:xfrm>
              <a:prstGeom prst="rect">
                <a:avLst/>
              </a:prstGeom>
              <a:blipFill rotWithShape="1">
                <a:blip r:embed="rId2"/>
                <a:stretch>
                  <a:fillRect l="-3" t="-54" r="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61244" y="5791240"/>
            <a:ext cx="6361225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600" dirty="0"/>
              <a:t>The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tree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pattern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leading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to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minimum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cost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is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chosen</a:t>
            </a:r>
            <a:endParaRPr kumimoji="1" lang="en-US" altLang="zh-CN" sz="2600" dirty="0"/>
          </a:p>
        </p:txBody>
      </p:sp>
      <p:sp>
        <p:nvSpPr>
          <p:cNvPr id="12" name="圆角矩形 11"/>
          <p:cNvSpPr/>
          <p:nvPr/>
        </p:nvSpPr>
        <p:spPr>
          <a:xfrm>
            <a:off x="6774934" y="4631484"/>
            <a:ext cx="2166402" cy="2032765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812671" y="1315322"/>
            <a:ext cx="1512000" cy="654393"/>
            <a:chOff x="3831472" y="983123"/>
            <a:chExt cx="1512000" cy="654393"/>
          </a:xfrm>
        </p:grpSpPr>
        <p:sp>
          <p:nvSpPr>
            <p:cNvPr id="7" name="圆角矩形 95"/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marL="0" marR="0" lvl="0" indent="0" algn="ctr" defTabSz="4572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Introduction</a:t>
              </a: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63550" y="2343374"/>
            <a:ext cx="8610243" cy="3828826"/>
            <a:chOff x="263550" y="2362200"/>
            <a:chExt cx="8610242" cy="3828828"/>
          </a:xfrm>
        </p:grpSpPr>
        <p:grpSp>
          <p:nvGrpSpPr>
            <p:cNvPr id="10" name="组合 9"/>
            <p:cNvGrpSpPr/>
            <p:nvPr>
              <p:custDataLst>
                <p:tags r:id="rId1"/>
              </p:custDataLst>
            </p:nvPr>
          </p:nvGrpSpPr>
          <p:grpSpPr>
            <a:xfrm>
              <a:off x="450658" y="2492896"/>
              <a:ext cx="8242684" cy="3548019"/>
              <a:chOff x="566592" y="2324036"/>
              <a:chExt cx="8242684" cy="3548019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7" name="圆角矩形 14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Lexical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2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5" name="圆角矩形 13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Parsing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3" name="圆角矩形 136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Abstract Syntax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1" name="圆角矩形 134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Semantic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49" name="圆角矩形 13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Activation Records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47" name="圆角矩形 13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Interm</a:t>
                  </a:r>
                  <a:r>
                    <a:rPr kumimoji="1" lang="en-US" altLang="zh-CN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. Code</a:t>
                  </a:r>
                  <a:endParaRPr kumimoji="1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1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45" name="圆角矩形 128"/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Blocks &amp; Traces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43" name="圆角矩形 126"/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Instruct. Selection</a:t>
                  </a:r>
                  <a:endParaRPr kumimoji="1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41" name="圆角矩形 124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Liveness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39" name="圆角矩形 12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Register Allocation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11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37" name="圆角矩形 120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Garbage Collection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13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35" name="圆角矩形 11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Loop Optimizations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18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27" name="直线箭头连接符 110"/>
              <p:cNvCxnSpPr>
                <a:stCxn id="57" idx="3"/>
                <a:endCxn id="55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111"/>
              <p:cNvCxnSpPr>
                <a:stCxn id="55" idx="3"/>
                <a:endCxn id="53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112"/>
              <p:cNvCxnSpPr>
                <a:stCxn id="53" idx="3"/>
                <a:endCxn id="51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113"/>
              <p:cNvCxnSpPr>
                <a:stCxn id="51" idx="2"/>
                <a:endCxn id="47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114"/>
              <p:cNvCxnSpPr>
                <a:stCxn id="47" idx="1"/>
                <a:endCxn id="45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箭头连接符 115"/>
              <p:cNvCxnSpPr>
                <a:stCxn id="41" idx="3"/>
                <a:endCxn id="39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肘形连接符 116"/>
              <p:cNvCxnSpPr>
                <a:stCxn id="49" idx="2"/>
                <a:endCxn id="47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肘形连接符 117"/>
              <p:cNvCxnSpPr>
                <a:endCxn id="35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27"/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2" y="-553447"/>
              <a:ext cx="2772293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3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矩形 27"/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8" y="1409056"/>
              <a:ext cx="936379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3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4"/>
              </p:custDataLst>
            </p:nvPr>
          </p:nvSpPr>
          <p:spPr>
            <a:xfrm>
              <a:off x="263550" y="476997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Fundamentals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5"/>
              </p:custDataLst>
            </p:nvPr>
          </p:nvSpPr>
          <p:spPr>
            <a:xfrm>
              <a:off x="263550" y="5821696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Advanced Topics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3387" y="1732568"/>
            <a:ext cx="3785446" cy="1960053"/>
          </a:xfrm>
          <a:prstGeom prst="rect">
            <a:avLst/>
          </a:prstGeom>
        </p:spPr>
      </p:pic>
      <p:sp>
        <p:nvSpPr>
          <p:cNvPr id="16" name="内容占位符 2"/>
          <p:cNvSpPr txBox="1"/>
          <p:nvPr/>
        </p:nvSpPr>
        <p:spPr>
          <a:xfrm>
            <a:off x="272005" y="3814612"/>
            <a:ext cx="8628211" cy="461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Consider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node:</a:t>
            </a:r>
            <a:endParaRPr kumimoji="1" lang="en-US" altLang="zh-CN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961761" y="4539310"/>
          <a:ext cx="722047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4378"/>
                <a:gridCol w="1147156"/>
                <a:gridCol w="2028558"/>
                <a:gridCol w="8803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Pattern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(Tile)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Cost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Leaves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Cost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Total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(8)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CONST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2395471" y="2884867"/>
            <a:ext cx="104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</a:rPr>
              <a:t>(1,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8)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05342" y="2901720"/>
            <a:ext cx="104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</a:rPr>
              <a:t>(1,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8)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366406" y="1569321"/>
                <a:ext cx="2592900" cy="91390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ll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leaves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zh-CN" alt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zh-CN" sz="2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406" y="1569321"/>
                <a:ext cx="2592900" cy="913905"/>
              </a:xfrm>
              <a:prstGeom prst="rect">
                <a:avLst/>
              </a:prstGeom>
              <a:blipFill rotWithShape="1">
                <a:blip r:embed="rId2"/>
                <a:stretch>
                  <a:fillRect l="-559" t="-1624" r="-535" b="-155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72005" y="2466372"/>
            <a:ext cx="457949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Bottom-Up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3" y="1732568"/>
            <a:ext cx="2451586" cy="2065579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257894" y="982015"/>
            <a:ext cx="8449734" cy="87254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0070C0"/>
                </a:solidFill>
              </a:rPr>
              <a:t>(a,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b)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minimum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number.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3387" y="1732568"/>
            <a:ext cx="3785446" cy="1960053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57894" y="982015"/>
            <a:ext cx="8449734" cy="87254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0070C0"/>
                </a:solidFill>
              </a:rPr>
              <a:t>(a,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b)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minimum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number.</a:t>
            </a:r>
            <a:endParaRPr kumimoji="1" lang="en-US" altLang="zh-CN" dirty="0"/>
          </a:p>
        </p:txBody>
      </p:sp>
      <p:sp>
        <p:nvSpPr>
          <p:cNvPr id="16" name="内容占位符 2"/>
          <p:cNvSpPr txBox="1"/>
          <p:nvPr/>
        </p:nvSpPr>
        <p:spPr>
          <a:xfrm>
            <a:off x="272005" y="3814612"/>
            <a:ext cx="8628211" cy="461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Consider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node:</a:t>
            </a:r>
            <a:endParaRPr kumimoji="1" lang="en-US" altLang="zh-CN" dirty="0"/>
          </a:p>
        </p:txBody>
      </p:sp>
      <p:graphicFrame>
        <p:nvGraphicFramePr>
          <p:cNvPr id="18" name="表格 18"/>
          <p:cNvGraphicFramePr>
            <a:graphicFrameLocks noGrp="1"/>
          </p:cNvGraphicFramePr>
          <p:nvPr/>
        </p:nvGraphicFramePr>
        <p:xfrm>
          <a:off x="898029" y="4392185"/>
          <a:ext cx="73479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5196"/>
                <a:gridCol w="1190342"/>
                <a:gridCol w="1648165"/>
                <a:gridCol w="10742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Pattern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(Tile)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Cost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Leaves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Cost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Total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(2)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+(e1,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e2)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(6)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+(CONST,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e1)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(7)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+(e1,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CONST)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395471" y="2884867"/>
            <a:ext cx="104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</a:rPr>
              <a:t>(1,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8)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05342" y="2901720"/>
            <a:ext cx="104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</a:rPr>
              <a:t>(1,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8)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7144" y="2372920"/>
            <a:ext cx="104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</a:rPr>
              <a:t>(2,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6/7)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366406" y="1569321"/>
                <a:ext cx="2592900" cy="91390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ll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leaves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zh-CN" alt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zh-CN" sz="2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406" y="1569321"/>
                <a:ext cx="2592900" cy="913905"/>
              </a:xfrm>
              <a:prstGeom prst="rect">
                <a:avLst/>
              </a:prstGeom>
              <a:blipFill rotWithShape="1">
                <a:blip r:embed="rId2"/>
                <a:stretch>
                  <a:fillRect l="-559" t="-1624" r="-535" b="-155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3" y="1732568"/>
            <a:ext cx="2451586" cy="2065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3387" y="1732568"/>
            <a:ext cx="3785446" cy="1960053"/>
          </a:xfrm>
          <a:prstGeom prst="rect">
            <a:avLst/>
          </a:prstGeom>
        </p:spPr>
      </p:pic>
      <p:sp>
        <p:nvSpPr>
          <p:cNvPr id="16" name="内容占位符 2"/>
          <p:cNvSpPr txBox="1"/>
          <p:nvPr/>
        </p:nvSpPr>
        <p:spPr>
          <a:xfrm>
            <a:off x="272005" y="3814612"/>
            <a:ext cx="8628211" cy="461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Consider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MEM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node:</a:t>
            </a:r>
            <a:endParaRPr kumimoji="1" lang="en-US" altLang="zh-CN" dirty="0"/>
          </a:p>
        </p:txBody>
      </p:sp>
      <p:graphicFrame>
        <p:nvGraphicFramePr>
          <p:cNvPr id="18" name="表格 18"/>
          <p:cNvGraphicFramePr>
            <a:graphicFrameLocks noGrp="1"/>
          </p:cNvGraphicFramePr>
          <p:nvPr/>
        </p:nvGraphicFramePr>
        <p:xfrm>
          <a:off x="784034" y="4407039"/>
          <a:ext cx="760415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9463"/>
                <a:gridCol w="1128432"/>
                <a:gridCol w="1728084"/>
                <a:gridCol w="9581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Pattern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(Tile)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Cost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Leaves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Cost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Total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(13)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MEM(e1)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(10)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MEM(+(e1,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CONST))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(11)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MEM(+(CONST,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e1))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395471" y="2884867"/>
            <a:ext cx="104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</a:rPr>
              <a:t>(1,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8)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05342" y="2901720"/>
            <a:ext cx="104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</a:rPr>
              <a:t>(1,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8)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28662" y="1454809"/>
            <a:ext cx="153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</a:rPr>
              <a:t>(2,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10/11)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366406" y="1569321"/>
                <a:ext cx="2592900" cy="91390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ll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leaves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zh-CN" alt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brk m:alnAt="7"/>
                            </m:rPr>
                            <a:rPr kumimoji="1" lang="zh-CN" alt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zh-CN" sz="2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406" y="1569321"/>
                <a:ext cx="2592900" cy="913905"/>
              </a:xfrm>
              <a:prstGeom prst="rect">
                <a:avLst/>
              </a:prstGeom>
              <a:blipFill rotWithShape="1">
                <a:blip r:embed="rId2"/>
                <a:stretch>
                  <a:fillRect l="-559" t="-1624" r="-535" b="-155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3" y="1732568"/>
            <a:ext cx="2451586" cy="2065579"/>
          </a:xfrm>
          <a:prstGeom prst="rect">
            <a:avLst/>
          </a:prstGeom>
        </p:spPr>
      </p:pic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57894" y="982015"/>
            <a:ext cx="8449734" cy="87254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0070C0"/>
                </a:solidFill>
              </a:rPr>
              <a:t>(a,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b)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minimum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number.</a:t>
            </a:r>
            <a:endParaRPr kumimoji="1"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4727144" y="2372920"/>
            <a:ext cx="104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</a:rPr>
              <a:t>(2,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6/7)</a:t>
            </a:r>
            <a:endParaRPr kumimoji="1" lang="zh-CN" alt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Emission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52" y="1050641"/>
            <a:ext cx="8807282" cy="5177896"/>
          </a:xfrm>
        </p:spPr>
        <p:txBody>
          <a:bodyPr/>
          <a:lstStyle/>
          <a:p>
            <a:r>
              <a:rPr kumimoji="1" lang="en-US" altLang="zh-CN" dirty="0"/>
              <a:t>Once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(and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thus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tree)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found,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instruction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emission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begins.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follows: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Emission(node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n)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en-US" altLang="zh-CN" dirty="0"/>
              <a:t> 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leaf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li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Emission(li).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Emit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n.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Emission(li):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leaves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tile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925" y="4760110"/>
            <a:ext cx="3478663" cy="18012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0009" y="5876785"/>
            <a:ext cx="958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</a:rPr>
              <a:t>(1,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8)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69880" y="5881763"/>
            <a:ext cx="958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</a:rPr>
              <a:t>(1,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8)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0648" y="5400463"/>
            <a:ext cx="958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</a:rPr>
              <a:t>(2,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6)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93200" y="4482352"/>
            <a:ext cx="958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>
                <a:solidFill>
                  <a:srgbClr val="0070C0"/>
                </a:solidFill>
              </a:rPr>
              <a:t>(2,</a:t>
            </a:r>
            <a:r>
              <a:rPr kumimoji="1" lang="zh-CN" altLang="en-US" sz="2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</a:rPr>
              <a:t>10)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885214" y="5182632"/>
            <a:ext cx="772732" cy="280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12132" y="4937973"/>
            <a:ext cx="2534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2200" dirty="0"/>
              <a:t>ADDI r1 ← r0 + 1</a:t>
            </a:r>
            <a:endParaRPr kumimoji="1" lang="en-GB" altLang="zh-CN" sz="2200" dirty="0"/>
          </a:p>
          <a:p>
            <a:r>
              <a:rPr kumimoji="1" lang="en-GB" altLang="zh-CN" sz="2200" dirty="0"/>
              <a:t>LOAD r1 ← M[r1 + 2]</a:t>
            </a:r>
            <a:endParaRPr kumimoji="1" lang="zh-CN" altLang="en-US" sz="2200" dirty="0"/>
          </a:p>
        </p:txBody>
      </p:sp>
      <p:sp>
        <p:nvSpPr>
          <p:cNvPr id="13" name="椭圆 12"/>
          <p:cNvSpPr/>
          <p:nvPr/>
        </p:nvSpPr>
        <p:spPr>
          <a:xfrm>
            <a:off x="1876300" y="4336344"/>
            <a:ext cx="2752225" cy="226438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53922" y="5831350"/>
            <a:ext cx="1732342" cy="76938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曲线连接符 11"/>
          <p:cNvCxnSpPr>
            <a:endCxn id="10" idx="0"/>
          </p:cNvCxnSpPr>
          <p:nvPr/>
        </p:nvCxnSpPr>
        <p:spPr>
          <a:xfrm flipV="1">
            <a:off x="1101777" y="4937973"/>
            <a:ext cx="5977585" cy="769380"/>
          </a:xfrm>
          <a:prstGeom prst="curvedConnector4">
            <a:avLst>
              <a:gd name="adj1" fmla="val -3482"/>
              <a:gd name="adj2" fmla="val 20764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endCxn id="10" idx="2"/>
          </p:cNvCxnSpPr>
          <p:nvPr/>
        </p:nvCxnSpPr>
        <p:spPr>
          <a:xfrm flipV="1">
            <a:off x="4327139" y="5707414"/>
            <a:ext cx="2752223" cy="600258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complex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instruction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several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classes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addressing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modes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algorithm.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9143365" cy="6858000"/>
            <a:chOff x="0" y="0"/>
            <a:chExt cx="14399" cy="108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9673" cy="108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9673" y="274"/>
              <a:ext cx="4727" cy="9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200" dirty="0"/>
                <a:t>The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brain-damaged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version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of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i="1" dirty="0" err="1">
                  <a:solidFill>
                    <a:srgbClr val="0070C0"/>
                  </a:solidFill>
                </a:rPr>
                <a:t>Jouette</a:t>
              </a:r>
              <a:r>
                <a:rPr kumimoji="1" lang="en-US" altLang="zh-CN" sz="2200" dirty="0"/>
                <a:t>:</a:t>
              </a:r>
              <a:endParaRPr kumimoji="1" lang="en-US" altLang="zh-CN" sz="22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zh-CN" sz="2200" b="1" i="1" dirty="0">
                  <a:solidFill>
                    <a:srgbClr val="0070C0"/>
                  </a:solidFill>
                </a:rPr>
                <a:t>a</a:t>
              </a:r>
              <a:r>
                <a:rPr kumimoji="1" lang="zh-CN" altLang="en-US" sz="2200" b="1" dirty="0"/>
                <a:t> </a:t>
              </a:r>
              <a:r>
                <a:rPr kumimoji="1" lang="en-US" altLang="zh-CN" sz="2200" b="1" dirty="0"/>
                <a:t>registers</a:t>
              </a:r>
              <a:r>
                <a:rPr kumimoji="1" lang="zh-CN" altLang="en-US" sz="2200" b="1" dirty="0"/>
                <a:t> </a:t>
              </a:r>
              <a:r>
                <a:rPr kumimoji="1" lang="en-US" altLang="zh-CN" sz="2200" b="1" dirty="0"/>
                <a:t>for</a:t>
              </a:r>
              <a:r>
                <a:rPr kumimoji="1" lang="zh-CN" altLang="en-US" sz="2200" b="1" dirty="0"/>
                <a:t> </a:t>
              </a:r>
              <a:r>
                <a:rPr kumimoji="1" lang="en-US" altLang="zh-CN" sz="2200" b="1" dirty="0"/>
                <a:t>addressing</a:t>
              </a:r>
              <a:endParaRPr kumimoji="1" lang="en-US" altLang="zh-CN" sz="2200" b="1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zh-CN" sz="2200" b="1" i="1" dirty="0">
                  <a:solidFill>
                    <a:srgbClr val="0070C0"/>
                  </a:solidFill>
                </a:rPr>
                <a:t>d</a:t>
              </a:r>
              <a:r>
                <a:rPr kumimoji="1" lang="zh-CN" altLang="en-US" sz="2200" b="1" dirty="0"/>
                <a:t> </a:t>
              </a:r>
              <a:r>
                <a:rPr kumimoji="1" lang="en-US" altLang="zh-CN" sz="2200" b="1" dirty="0"/>
                <a:t>registers</a:t>
              </a:r>
              <a:r>
                <a:rPr kumimoji="1" lang="zh-CN" altLang="en-US" sz="2200" b="1" dirty="0"/>
                <a:t> </a:t>
              </a:r>
              <a:r>
                <a:rPr kumimoji="1" lang="en-US" altLang="zh-CN" sz="2200" b="1" dirty="0"/>
                <a:t>for</a:t>
              </a:r>
              <a:r>
                <a:rPr kumimoji="1" lang="zh-CN" altLang="en-US" sz="2200" b="1" dirty="0"/>
                <a:t> </a:t>
              </a:r>
              <a:r>
                <a:rPr kumimoji="1" lang="en-US" altLang="zh-CN" sz="2200" b="1" dirty="0"/>
                <a:t>“data”</a:t>
              </a:r>
              <a:endParaRPr kumimoji="1" lang="en-US" altLang="zh-CN" sz="2200" b="1" dirty="0"/>
            </a:p>
            <a:p>
              <a:endParaRPr kumimoji="1" lang="en-US" altLang="zh-CN" sz="2200" dirty="0"/>
            </a:p>
            <a:p>
              <a:endParaRPr kumimoji="1" lang="en-US" altLang="zh-CN" sz="2200" dirty="0"/>
            </a:p>
            <a:p>
              <a:r>
                <a:rPr kumimoji="1" lang="en-US" altLang="zh-CN" sz="2200" dirty="0"/>
                <a:t>The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root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and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leaves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of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each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tile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must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be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marked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with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i="1" dirty="0">
                  <a:solidFill>
                    <a:srgbClr val="0070C0"/>
                  </a:solidFill>
                </a:rPr>
                <a:t>a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or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i="1" dirty="0">
                  <a:solidFill>
                    <a:srgbClr val="0070C0"/>
                  </a:solidFill>
                </a:rPr>
                <a:t>d</a:t>
              </a:r>
              <a:r>
                <a:rPr kumimoji="1" lang="en-US" altLang="zh-CN" sz="2200" dirty="0"/>
                <a:t>.</a:t>
              </a:r>
              <a:endParaRPr kumimoji="1" lang="en-US" altLang="zh-CN" sz="2200" dirty="0"/>
            </a:p>
            <a:p>
              <a:endParaRPr kumimoji="1" lang="en-US" altLang="zh-CN" sz="2200" dirty="0"/>
            </a:p>
            <a:p>
              <a:endParaRPr kumimoji="1" lang="en-US" altLang="zh-CN" sz="2200" dirty="0"/>
            </a:p>
            <a:p>
              <a:r>
                <a:rPr kumimoji="1" lang="en-US" altLang="zh-CN" sz="2200" dirty="0"/>
                <a:t>The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DP algorithm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must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keep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track,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for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each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node,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of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the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min-cost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match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as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an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i="1" dirty="0">
                  <a:solidFill>
                    <a:srgbClr val="0070C0"/>
                  </a:solidFill>
                </a:rPr>
                <a:t>a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register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and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as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a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i="1" dirty="0">
                  <a:solidFill>
                    <a:srgbClr val="0070C0"/>
                  </a:solidFill>
                </a:rPr>
                <a:t>d</a:t>
              </a:r>
              <a:r>
                <a:rPr kumimoji="1" lang="zh-CN" altLang="en-US" sz="2200" dirty="0"/>
                <a:t> </a:t>
              </a:r>
              <a:r>
                <a:rPr kumimoji="1" lang="en-US" altLang="zh-CN" sz="2200" dirty="0"/>
                <a:t>register</a:t>
              </a:r>
              <a:endParaRPr kumimoji="1" lang="en-US" altLang="zh-CN" sz="2200" dirty="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context-free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tiles.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nonterminals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lvl="1"/>
            <a:r>
              <a:rPr kumimoji="1" lang="en-US" altLang="zh-CN" i="1" dirty="0">
                <a:solidFill>
                  <a:srgbClr val="0070C0"/>
                </a:solidFill>
              </a:rPr>
              <a:t>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statements</a:t>
            </a:r>
            <a:endParaRPr kumimoji="1" lang="en-US" altLang="zh-CN" dirty="0"/>
          </a:p>
          <a:p>
            <a:pPr lvl="1"/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endParaRPr kumimoji="1" lang="en-US" altLang="zh-CN" dirty="0"/>
          </a:p>
          <a:p>
            <a:pPr lvl="1"/>
            <a:r>
              <a:rPr kumimoji="1" lang="en-US" altLang="zh-CN" i="1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LOAD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MOVEA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MOVED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might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this: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26237" y="3791151"/>
            <a:ext cx="3073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6" defTabSz="457200" fontAlgn="base">
              <a:buFont typeface="Arial" panose="020B0604020202020204" pitchFamily="34" charset="0"/>
              <a:buNone/>
              <a:defRPr/>
            </a:pPr>
            <a:r>
              <a:rPr lang="zh-CN" altLang="en-US" sz="20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 → MEM(+(a, CONST))</a:t>
            </a:r>
            <a:endParaRPr lang="zh-CN" altLang="en-US" sz="2000" i="1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6" defTabSz="457200" fontAlgn="base">
              <a:buFont typeface="Arial" panose="020B0604020202020204" pitchFamily="34" charset="0"/>
              <a:buNone/>
              <a:defRPr/>
            </a:pPr>
            <a:r>
              <a:rPr lang="zh-CN" altLang="en-US" sz="20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 → MEM(+(CONST, a))</a:t>
            </a:r>
            <a:endParaRPr lang="zh-CN" altLang="en-US" sz="2000" i="1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6" defTabSz="457200" fontAlgn="base">
              <a:buFont typeface="Arial" panose="020B0604020202020204" pitchFamily="34" charset="0"/>
              <a:buNone/>
              <a:defRPr/>
            </a:pPr>
            <a:r>
              <a:rPr lang="zh-CN" altLang="en-US" sz="20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 → MEM(CONST)</a:t>
            </a:r>
            <a:endParaRPr lang="zh-CN" altLang="en-US" sz="2000" i="1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6" defTabSz="457200" fontAlgn="base">
              <a:buFont typeface="Arial" panose="020B0604020202020204" pitchFamily="34" charset="0"/>
              <a:buNone/>
              <a:defRPr/>
            </a:pPr>
            <a:r>
              <a:rPr lang="zh-CN" altLang="en-US" sz="20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 → MEM(a)</a:t>
            </a:r>
            <a:endParaRPr lang="zh-CN" altLang="en-US" sz="2000" i="1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6" defTabSz="457200" fontAlgn="base">
              <a:buFont typeface="Arial" panose="020B0604020202020204" pitchFamily="34" charset="0"/>
              <a:buNone/>
              <a:defRPr/>
            </a:pPr>
            <a:r>
              <a:rPr lang="zh-CN" altLang="en-US" sz="20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 → a</a:t>
            </a:r>
            <a:endParaRPr lang="zh-CN" altLang="en-US" sz="2000" i="1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6" defTabSz="457200" fontAlgn="base">
              <a:buFont typeface="Arial" panose="020B0604020202020204" pitchFamily="34" charset="0"/>
              <a:buNone/>
              <a:defRPr/>
            </a:pPr>
            <a:r>
              <a:rPr lang="zh-CN" altLang="en-US" sz="20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 → d</a:t>
            </a:r>
            <a:endParaRPr lang="zh-CN" altLang="en-US" sz="2000" i="1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363" y="5732771"/>
            <a:ext cx="7772400" cy="10747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367" y="4916765"/>
            <a:ext cx="5090396" cy="75288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ambiguous: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techniques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described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Chapter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useful.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However,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dynamic 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works</a:t>
            </a:r>
            <a:r>
              <a:rPr kumimoji="1" lang="zh-CN" altLang="en-US" dirty="0"/>
              <a:t> </a:t>
            </a:r>
            <a:r>
              <a:rPr kumimoji="1" lang="en-US" altLang="zh-CN" dirty="0"/>
              <a:t>quite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well: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742950" lvl="1" indent="-285750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minimum-cost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each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nonterminal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grammar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computed.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87191"/>
            <a:ext cx="8449733" cy="5746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Maximal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munch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dynamic-programming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node.</a:t>
            </a:r>
            <a:endParaRPr kumimoji="1" lang="en-US" altLang="zh-CN" dirty="0"/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nonleaf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(MEM,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etc.)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tree.</a:t>
            </a:r>
            <a:endParaRPr kumimoji="1" lang="en-US" altLang="zh-CN" dirty="0"/>
          </a:p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 (i.e., decision tree):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Goal: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twice</a:t>
            </a: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135200" y="3949031"/>
            <a:ext cx="28735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200" noProof="1">
                <a:cs typeface="+mn-ea"/>
              </a:rPr>
              <a:t>match(n) {</a:t>
            </a:r>
            <a:endParaRPr lang="en-US" altLang="zh-CN" sz="2200" noProof="1">
              <a:ea typeface="宋体" panose="02010600030101010101" pitchFamily="2" charset="-122"/>
              <a:cs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200" noProof="1">
                <a:cs typeface="+mn-ea"/>
              </a:rPr>
              <a:t>  </a:t>
            </a:r>
            <a:r>
              <a:rPr lang="en-US" altLang="zh-CN" sz="2200" noProof="1">
                <a:cs typeface="+mn-ea"/>
              </a:rPr>
              <a:t>switch (label(n)) {</a:t>
            </a:r>
            <a:endParaRPr lang="en-US" altLang="zh-CN" sz="2200" noProof="1">
              <a:ea typeface="宋体" panose="02010600030101010101" pitchFamily="2" charset="-122"/>
              <a:cs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200" noProof="1">
                <a:cs typeface="+mn-ea"/>
              </a:rPr>
              <a:t>    </a:t>
            </a:r>
            <a:r>
              <a:rPr lang="en-US" altLang="zh-CN" sz="2200" noProof="1">
                <a:cs typeface="+mn-ea"/>
              </a:rPr>
              <a:t>case MEM: ...</a:t>
            </a:r>
            <a:endParaRPr lang="en-US" altLang="zh-CN" sz="2200" noProof="1">
              <a:ea typeface="宋体" panose="02010600030101010101" pitchFamily="2" charset="-122"/>
              <a:cs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200" noProof="1">
                <a:cs typeface="+mn-ea"/>
              </a:rPr>
              <a:t>    </a:t>
            </a:r>
            <a:r>
              <a:rPr lang="en-US" altLang="zh-CN" sz="2200" noProof="1">
                <a:cs typeface="+mn-ea"/>
              </a:rPr>
              <a:t>case BINOP: ...</a:t>
            </a:r>
            <a:endParaRPr lang="en-US" altLang="zh-CN" sz="2200" noProof="1">
              <a:ea typeface="宋体" panose="02010600030101010101" pitchFamily="2" charset="-122"/>
              <a:cs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200" noProof="1">
                <a:cs typeface="+mn-ea"/>
              </a:rPr>
              <a:t>    </a:t>
            </a:r>
            <a:r>
              <a:rPr lang="en-US" altLang="zh-CN" sz="2200" noProof="1">
                <a:cs typeface="+mn-ea"/>
              </a:rPr>
              <a:t>case CONST: ...</a:t>
            </a:r>
            <a:endParaRPr lang="en-US" altLang="zh-CN" sz="2200" noProof="1">
              <a:ea typeface="宋体" panose="02010600030101010101" pitchFamily="2" charset="-122"/>
              <a:cs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200" noProof="1">
                <a:cs typeface="+mn-ea"/>
              </a:rPr>
              <a:t>  </a:t>
            </a:r>
            <a:r>
              <a:rPr lang="en-US" altLang="zh-CN" sz="2200" noProof="1">
                <a:cs typeface="+mn-ea"/>
              </a:rPr>
              <a:t>}</a:t>
            </a:r>
            <a:endParaRPr lang="en-US" altLang="zh-CN" sz="2200" noProof="1">
              <a:cs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Efficiency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723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expensive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maximal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munch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DP?</a:t>
            </a:r>
            <a:endParaRPr kumimoji="1" lang="en-US" altLang="zh-CN" dirty="0"/>
          </a:p>
          <a:p>
            <a:r>
              <a:rPr kumimoji="1" lang="en-US" altLang="zh-CN" dirty="0"/>
              <a:t>Suppose: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tiles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K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nonleaf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nodes.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K’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subtree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T’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average 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(tiles)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en-US" altLang="zh-CN" dirty="0"/>
          </a:p>
          <a:p>
            <a:r>
              <a:rPr kumimoji="1" lang="en-US" altLang="zh-CN" dirty="0"/>
              <a:t>Maximal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munch: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proportional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to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(K’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+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T’)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/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K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proportional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to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(K’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+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T’)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>
                <a:solidFill>
                  <a:srgbClr val="0070C0"/>
                </a:solidFill>
              </a:rPr>
              <a:t>K,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K’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T’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linear</a:t>
            </a:r>
            <a:r>
              <a:rPr kumimoji="1" lang="en-US" altLang="zh-CN" dirty="0"/>
              <a:t>.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5" y="3617844"/>
            <a:ext cx="8449733" cy="2832117"/>
          </a:xfrm>
        </p:spPr>
        <p:txBody>
          <a:bodyPr/>
          <a:lstStyle/>
          <a:p>
            <a:r>
              <a:rPr kumimoji="1" lang="en-US" altLang="zh-CN" b="1" dirty="0"/>
              <a:t>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goal: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a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target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language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program</a:t>
            </a:r>
            <a:endParaRPr kumimoji="1" lang="en-US" altLang="zh-CN" dirty="0"/>
          </a:p>
          <a:p>
            <a:r>
              <a:rPr kumimoji="1" lang="en-US" altLang="zh-CN" b="1" dirty="0"/>
              <a:t>Previous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lectures: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 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a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list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of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canonical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trees</a:t>
            </a:r>
            <a:endParaRPr kumimoji="1" lang="en-US" altLang="zh-CN" dirty="0"/>
          </a:p>
          <a:p>
            <a:r>
              <a:rPr kumimoji="1" lang="en-US" altLang="zh-CN" b="1" dirty="0"/>
              <a:t>This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lecture: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Instruction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Selection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canonical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en-US" altLang="zh-CN" dirty="0">
                <a:sym typeface="Wingdings" panose="05000000000000000000" pitchFamily="2" charset="2"/>
              </a:rPr>
              <a:t>Assembly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88" y="922075"/>
            <a:ext cx="6982178" cy="2506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66" y="1666443"/>
            <a:ext cx="1459924" cy="91849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7303666" y="1716258"/>
            <a:ext cx="1459924" cy="906082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Algorithms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b="1" dirty="0"/>
              <a:t>CISC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(Complex Instruction Set Computer) Machines</a:t>
            </a:r>
            <a:endParaRPr kumimoji="1" lang="en-US" altLang="zh-CN" b="1" dirty="0"/>
          </a:p>
          <a:p>
            <a:endParaRPr kumimoji="1" lang="en-US" altLang="zh-CN" dirty="0"/>
          </a:p>
          <a:p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6"/>
          <p:cNvGraphicFramePr>
            <a:graphicFrameLocks noGrp="1"/>
          </p:cNvGraphicFramePr>
          <p:nvPr/>
        </p:nvGraphicFramePr>
        <p:xfrm>
          <a:off x="90152" y="410630"/>
          <a:ext cx="8963696" cy="6036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1848"/>
                <a:gridCol w="4481848"/>
              </a:tblGrid>
              <a:tr h="45805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RISC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machine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CISC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machine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45805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32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registers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few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registers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(16,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or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8,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or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6)</a:t>
                      </a:r>
                      <a:endParaRPr lang="zh-CN" altLang="en-US" sz="2000" dirty="0"/>
                    </a:p>
                  </a:txBody>
                  <a:tcPr/>
                </a:tc>
              </a:tr>
              <a:tr h="45805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only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one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class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of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integer/pointer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register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2000" dirty="0"/>
                        <a:t>registers divided into different classes, with some operations available only on certain registers; </a:t>
                      </a:r>
                      <a:endParaRPr lang="en-GB" altLang="zh-CN" sz="2000" dirty="0"/>
                    </a:p>
                  </a:txBody>
                  <a:tcPr/>
                </a:tc>
              </a:tr>
              <a:tr h="45805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arithmetic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operations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only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between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registers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2000" dirty="0"/>
                        <a:t>arithmetic operations can access registers or memory through "addressing modes";</a:t>
                      </a:r>
                      <a:endParaRPr lang="en-GB" altLang="zh-CN" sz="2000" dirty="0"/>
                    </a:p>
                  </a:txBody>
                  <a:tcPr/>
                </a:tc>
              </a:tr>
              <a:tr h="458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/>
                        <a:t>“three-address”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instructions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of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the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form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noProof="1">
                          <a:solidFill>
                            <a:srgbClr val="000000"/>
                          </a:solidFill>
                          <a:cs typeface="+mn-ea"/>
                        </a:rPr>
                        <a:t>r1 ← r2 ⊕ r3</a:t>
                      </a:r>
                      <a:endParaRPr lang="en-US" altLang="zh-CN" sz="2000" noProof="1">
                        <a:solidFill>
                          <a:srgbClr val="000000"/>
                        </a:solidFill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2000" dirty="0"/>
                        <a:t>"two-address" instructions of the form</a:t>
                      </a:r>
                      <a:endParaRPr lang="en-GB" altLang="zh-CN" sz="2000" dirty="0"/>
                    </a:p>
                    <a:p>
                      <a:r>
                        <a:rPr lang="en-GB" altLang="zh-CN" sz="2000" dirty="0"/>
                        <a:t>r1 ← r1 ⊕ r2;</a:t>
                      </a:r>
                      <a:endParaRPr lang="en-GB" altLang="zh-CN" sz="2000" dirty="0"/>
                    </a:p>
                  </a:txBody>
                  <a:tcPr/>
                </a:tc>
              </a:tr>
              <a:tr h="45805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load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and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store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instructions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with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only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the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M[</a:t>
                      </a:r>
                      <a:r>
                        <a:rPr lang="en-US" altLang="zh-CN" sz="2000" dirty="0" err="1"/>
                        <a:t>reg+const</a:t>
                      </a:r>
                      <a:r>
                        <a:rPr lang="en-US" altLang="zh-CN" sz="2000" dirty="0"/>
                        <a:t>]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addressing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mode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2000" dirty="0"/>
                        <a:t>several different addressing modes;</a:t>
                      </a:r>
                      <a:endParaRPr lang="en-GB" altLang="zh-CN" sz="2000" dirty="0"/>
                    </a:p>
                  </a:txBody>
                  <a:tcPr/>
                </a:tc>
              </a:tr>
              <a:tr h="45805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Every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instruction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exactly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32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bits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long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2000" dirty="0"/>
                        <a:t>variable-length instructions, formed from variable-length opcode plus variable</a:t>
                      </a:r>
                      <a:r>
                        <a:rPr lang="en-US" altLang="zh-CN" sz="2000" dirty="0"/>
                        <a:t>-</a:t>
                      </a:r>
                      <a:r>
                        <a:rPr lang="en-GB" altLang="zh-CN" sz="2000" dirty="0"/>
                        <a:t>length addressing modes;</a:t>
                      </a:r>
                      <a:endParaRPr lang="en-GB" altLang="zh-CN" sz="2000" dirty="0"/>
                    </a:p>
                  </a:txBody>
                  <a:tcPr/>
                </a:tc>
              </a:tr>
              <a:tr h="45805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one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result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or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effect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per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instruction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2000" dirty="0"/>
                        <a:t>instructions with side effects such as "autoincrement" addressing modes.</a:t>
                      </a:r>
                      <a:endParaRPr lang="en-GB" altLang="zh-CN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CISC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Few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registers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Solution: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TEMP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assume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job.</a:t>
            </a:r>
            <a:endParaRPr kumimoji="1" lang="en-US" altLang="zh-CN" dirty="0"/>
          </a:p>
          <a:p>
            <a:r>
              <a:rPr kumimoji="1" lang="en-US" altLang="zh-CN" b="1" dirty="0"/>
              <a:t>Classes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registers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Multiply on Pentium: left operand must be </a:t>
            </a:r>
            <a:r>
              <a:rPr kumimoji="1" lang="en-US" altLang="zh-CN" dirty="0" err="1">
                <a:solidFill>
                  <a:srgbClr val="0070C0"/>
                </a:solidFill>
              </a:rPr>
              <a:t>eax</a:t>
            </a:r>
            <a:r>
              <a:rPr kumimoji="1" lang="en-US" altLang="zh-CN" dirty="0"/>
              <a:t>, the high-order bits of the result are put into </a:t>
            </a:r>
            <a:r>
              <a:rPr kumimoji="1" lang="en-US" altLang="zh-CN" dirty="0" err="1">
                <a:solidFill>
                  <a:srgbClr val="0070C0"/>
                </a:solidFill>
              </a:rPr>
              <a:t>edx</a:t>
            </a:r>
            <a:r>
              <a:rPr kumimoji="1" lang="en-US" altLang="zh-CN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(low-order bits in </a:t>
            </a:r>
            <a:r>
              <a:rPr kumimoji="1" lang="en-US" altLang="zh-CN" dirty="0" err="1">
                <a:solidFill>
                  <a:srgbClr val="0070C0"/>
                </a:solidFill>
              </a:rPr>
              <a:t>eax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marL="1069975" lvl="1" indent="-227330"/>
            <a:r>
              <a:rPr kumimoji="1" lang="en-US" altLang="zh-CN" sz="2200" dirty="0"/>
              <a:t>The high-order bits are useless to a Tiger program</a:t>
            </a:r>
            <a:endParaRPr kumimoji="1" lang="en-US" altLang="zh-CN" sz="2200" dirty="0"/>
          </a:p>
          <a:p>
            <a:pPr lvl="1"/>
            <a:r>
              <a:rPr kumimoji="1" lang="en-US" altLang="zh-CN" dirty="0"/>
              <a:t>Solution: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explicitly.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0" lang="en-US" altLang="zh-CN" sz="2400" dirty="0">
                <a:solidFill>
                  <a:srgbClr val="000000"/>
                </a:solidFill>
              </a:rPr>
              <a:t>t1 ← t2 × t3:</a:t>
            </a:r>
            <a:endParaRPr kumimoji="0" lang="en-US" altLang="zh-CN" sz="24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65000" y="4607303"/>
            <a:ext cx="76139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kumimoji="0"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t2 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 t2</a:t>
            </a:r>
            <a:endParaRPr kumimoji="0"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t3                </a:t>
            </a:r>
            <a:r>
              <a:rPr kumimoji="0"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kumimoji="0"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 t3;       </a:t>
            </a:r>
            <a:r>
              <a:rPr kumimoji="0"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 garbage</a:t>
            </a:r>
            <a:endParaRPr kumimoji="0"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t1, </a:t>
            </a:r>
            <a:r>
              <a:rPr kumimoji="0"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t1 ← </a:t>
            </a:r>
            <a:r>
              <a:rPr kumimoji="0"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kumimoji="0"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CISC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Two-address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instructions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destination register must be the same as the first source register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Solution: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0" lang="en-US" altLang="zh-CN" sz="2400" dirty="0">
                <a:solidFill>
                  <a:srgbClr val="000000"/>
                </a:solidFill>
              </a:rPr>
              <a:t>t1 ← t2 + t3 </a:t>
            </a:r>
            <a:endParaRPr kumimoji="0" lang="en-US" altLang="zh-CN" sz="2400" dirty="0">
              <a:solidFill>
                <a:srgbClr val="000000"/>
              </a:solidFill>
            </a:endParaRPr>
          </a:p>
          <a:p>
            <a:pPr lvl="1"/>
            <a:endParaRPr lang="en-US" altLang="zh-CN" dirty="0">
              <a:solidFill>
                <a:srgbClr val="000000"/>
              </a:solidFill>
            </a:endParaRPr>
          </a:p>
          <a:p>
            <a:pPr lvl="1"/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r>
              <a:rPr kumimoji="0" lang="en-US" altLang="zh-CN" sz="2400" dirty="0">
                <a:solidFill>
                  <a:srgbClr val="000000"/>
                </a:solidFill>
              </a:rPr>
              <a:t>Then we hope that the register allocator will be able to allocate t1 and t2 to the same register, so that the </a:t>
            </a:r>
            <a:r>
              <a:rPr kumimoji="0" lang="en-US" altLang="zh-CN" sz="2400" dirty="0">
                <a:solidFill>
                  <a:srgbClr val="FF0000"/>
                </a:solidFill>
              </a:rPr>
              <a:t>move</a:t>
            </a:r>
            <a:r>
              <a:rPr kumimoji="0" lang="en-US" altLang="zh-CN" sz="2400" dirty="0">
                <a:solidFill>
                  <a:srgbClr val="000000"/>
                </a:solidFill>
              </a:rPr>
              <a:t> instruction will be deleted.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96890" y="2921168"/>
            <a:ext cx="45784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t1,t2      t1 ← t2</a:t>
            </a:r>
            <a:endParaRPr kumimoji="0"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t1, t3      t1 ← t1 + t3</a:t>
            </a:r>
            <a:endParaRPr kumimoji="0"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CISC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159" y="982441"/>
            <a:ext cx="8449733" cy="2691978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Arithmetic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operations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can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address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memory: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TEMP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“register”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reference.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“registers”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actually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locations.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Solution: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Fetch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afterwards.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thing:</a:t>
            </a: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27215" y="3521509"/>
            <a:ext cx="77585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eax, [ebp - 8]</a:t>
            </a:r>
            <a:endParaRPr lang="en-US" altLang="zh-CN" sz="2400" noProof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eax, ecx               </a:t>
            </a:r>
            <a:r>
              <a:rPr lang="en-US" altLang="zh-CN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CN" sz="2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add [ebp - 8], ecx</a:t>
            </a:r>
            <a:endParaRPr lang="en-US" altLang="zh-CN" sz="2400" noProof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[ebp - 8], eax</a:t>
            </a:r>
            <a:endParaRPr lang="en-US" altLang="zh-CN" sz="2400" noProof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0160" y="5060734"/>
            <a:ext cx="8449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sequence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right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concise,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two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sequences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equally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fast.</a:t>
            </a:r>
            <a:endParaRPr kumimoji="1"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sequence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left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significant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disadvantage: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trashes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value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register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eax</a:t>
            </a:r>
            <a:r>
              <a:rPr kumimoji="1" lang="en-US" altLang="zh-CN" sz="2400" dirty="0"/>
              <a:t>.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CISC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Several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addressing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modes: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An addressing mode that accomplishes six things typically takes six steps to execute.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advantages: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“trash”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fewer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shorter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work,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tree-matching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CISC,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fast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RISC-like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endParaRPr kumimoji="1" lang="en-US" altLang="zh-CN" dirty="0"/>
          </a:p>
          <a:p>
            <a:r>
              <a:rPr kumimoji="1" lang="en-US" altLang="zh-CN" b="1" dirty="0"/>
              <a:t>Variable-length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instructions: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compiler;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trivial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(though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tedious)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encodings.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CISC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Instructions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with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side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effects: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Problem: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“autoincrement”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fetch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is: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Difficult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produces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two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results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solutions: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Ignore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autoincrement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hope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go</a:t>
            </a:r>
            <a:r>
              <a:rPr kumimoji="1" lang="zh-CN" altLang="en-US" dirty="0"/>
              <a:t> </a:t>
            </a:r>
            <a:r>
              <a:rPr kumimoji="1" lang="en-US" altLang="zh-CN" dirty="0"/>
              <a:t>away.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idioms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ad</a:t>
            </a:r>
            <a:r>
              <a:rPr kumimoji="1" lang="zh-CN" altLang="en-US" dirty="0"/>
              <a:t> </a:t>
            </a:r>
            <a:r>
              <a:rPr kumimoji="1" lang="en-US" altLang="zh-CN" dirty="0"/>
              <a:t>hoc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pattern-matching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generator.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entirely,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DAG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 (cf. Dragon book)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patterns.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296890" y="2091622"/>
            <a:ext cx="4578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algn="ctr" defTabSz="457200" fontAlgn="base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 ← M[r1]; </a:t>
            </a:r>
            <a:r>
              <a:rPr lang="zh-CN" altLang="en-US" sz="2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 ← r1 + 4</a:t>
            </a:r>
            <a:endParaRPr lang="en-US" altLang="zh-CN" sz="2400" noProof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Algorithms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CISC</a:t>
            </a:r>
            <a:r>
              <a:rPr kumimoji="1" lang="zh-CN" altLang="en-US" dirty="0"/>
              <a:t> </a:t>
            </a:r>
            <a:r>
              <a:rPr kumimoji="1" lang="en-US" altLang="zh-CN" dirty="0"/>
              <a:t>(Complex Instruction Set Computer) Machines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b="1" dirty="0"/>
              <a:t>Instruction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Selection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Tiger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Compiler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318" y="999066"/>
            <a:ext cx="8627586" cy="5571552"/>
          </a:xfrm>
        </p:spPr>
        <p:txBody>
          <a:bodyPr lIns="90000">
            <a:noAutofit/>
          </a:bodyPr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register.</a:t>
            </a:r>
            <a:endParaRPr kumimoji="1" lang="en-US" altLang="zh-CN" dirty="0"/>
          </a:p>
          <a:p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use?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register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register-numbers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node.</a:t>
            </a:r>
            <a:endParaRPr kumimoji="1" lang="en-US" altLang="zh-CN" dirty="0"/>
          </a:p>
          <a:p>
            <a:r>
              <a:rPr kumimoji="1" lang="en-US" altLang="zh-CN" dirty="0"/>
              <a:t>Many aspects of register allocation are independent of the particular target-machine instruction set.</a:t>
            </a:r>
            <a:endParaRPr kumimoji="1" lang="en-US" altLang="zh-CN" dirty="0"/>
          </a:p>
          <a:p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either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since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tiles)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explicit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accurate.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selection.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3077" y="110066"/>
            <a:ext cx="1536700" cy="88900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endParaRPr kumimoji="1" lang="zh-CN" altLang="en-US" b="0" dirty="0"/>
          </a:p>
        </p:txBody>
      </p:sp>
      <p:sp>
        <p:nvSpPr>
          <p:cNvPr id="5" name="文本框 4"/>
          <p:cNvSpPr txBox="1"/>
          <p:nvPr/>
        </p:nvSpPr>
        <p:spPr>
          <a:xfrm>
            <a:off x="136460" y="1009243"/>
            <a:ext cx="8899301" cy="286232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Temp_labelList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labels;} *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AS_targets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I_OPER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I_LABEL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I_MOVE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{string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assem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AS_targets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jumps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OPER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{string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assem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Temp_label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{string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assem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*</a:t>
            </a:r>
            <a:r>
              <a:rPr lang="en-GB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AS_instr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461" y="3994629"/>
            <a:ext cx="8899300" cy="274102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holds: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solidFill>
                  <a:srgbClr val="0070C0"/>
                </a:solidFill>
              </a:rPr>
              <a:t>assem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solidFill>
                  <a:srgbClr val="0070C0"/>
                </a:solidFill>
              </a:rPr>
              <a:t>src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(may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empty)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solidFill>
                  <a:srgbClr val="0070C0"/>
                </a:solidFill>
              </a:rPr>
              <a:t>dst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(may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empty)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jumps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“target”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jump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jumps=NULL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1238909"/>
            <a:ext cx="8449733" cy="2071588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(Tree)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fetch,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subtraction,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jump,</a:t>
            </a:r>
            <a:r>
              <a:rPr kumimoji="1" lang="zh-CN" altLang="en-US" dirty="0"/>
              <a:t> </a:t>
            </a:r>
            <a:r>
              <a:rPr kumimoji="1" lang="en-US" altLang="zh-CN" dirty="0"/>
              <a:t>...</a:t>
            </a:r>
            <a:endParaRPr kumimoji="1" lang="en-US" altLang="zh-CN" dirty="0"/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primitive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818" y="3392811"/>
            <a:ext cx="2857500" cy="2235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33100" y="4189819"/>
            <a:ext cx="249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noProof="1">
                <a:solidFill>
                  <a:srgbClr val="000000"/>
                </a:solidFill>
                <a:cs typeface="+mn-ea"/>
              </a:rPr>
              <a:t>LOAD</a:t>
            </a:r>
            <a:r>
              <a:rPr lang="zh-CN" altLang="en-US" sz="2400" noProof="1">
                <a:solidFill>
                  <a:srgbClr val="000000"/>
                </a:solidFill>
                <a:cs typeface="+mn-ea"/>
              </a:rPr>
              <a:t> </a:t>
            </a:r>
            <a:r>
              <a:rPr lang="en-US" altLang="zh-CN" sz="2400" noProof="1">
                <a:solidFill>
                  <a:srgbClr val="000000"/>
                </a:solidFill>
                <a:cs typeface="+mn-ea"/>
              </a:rPr>
              <a:t>ri ← M[rj</a:t>
            </a:r>
            <a:r>
              <a:rPr lang="zh-CN" altLang="en-US" sz="2400" noProof="1">
                <a:solidFill>
                  <a:srgbClr val="000000"/>
                </a:solidFill>
                <a:cs typeface="+mn-ea"/>
              </a:rPr>
              <a:t> </a:t>
            </a:r>
            <a:r>
              <a:rPr lang="en-US" altLang="zh-CN" sz="2400" noProof="1">
                <a:solidFill>
                  <a:srgbClr val="000000"/>
                </a:solidFill>
                <a:cs typeface="+mn-ea"/>
              </a:rPr>
              <a:t>+</a:t>
            </a:r>
            <a:r>
              <a:rPr lang="zh-CN" altLang="en-US" sz="2400" noProof="1">
                <a:solidFill>
                  <a:srgbClr val="000000"/>
                </a:solidFill>
                <a:cs typeface="+mn-ea"/>
              </a:rPr>
              <a:t> </a:t>
            </a:r>
            <a:r>
              <a:rPr lang="en-US" altLang="zh-CN" sz="2400" noProof="1">
                <a:solidFill>
                  <a:srgbClr val="000000"/>
                </a:solidFill>
                <a:cs typeface="+mn-ea"/>
              </a:rPr>
              <a:t>c]</a:t>
            </a:r>
            <a:endParaRPr lang="en-US" altLang="zh-CN" sz="2400" noProof="1">
              <a:solidFill>
                <a:srgbClr val="000000"/>
              </a:solidFill>
              <a:cs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291822" y="4266193"/>
            <a:ext cx="803190" cy="308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内容占位符 2"/>
          <p:cNvSpPr txBox="1"/>
          <p:nvPr/>
        </p:nvSpPr>
        <p:spPr>
          <a:xfrm>
            <a:off x="361243" y="5710325"/>
            <a:ext cx="8449733" cy="96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instruction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selection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phase: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appropriate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tree.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6460" y="1009243"/>
            <a:ext cx="8899301" cy="286232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Temp_labelList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labels;} *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AS_targets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I_OPER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I_LABEL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I_MOVE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{string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assem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AS_targets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jumps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OPER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{string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assem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Temp_label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{string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assem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*</a:t>
            </a:r>
            <a:r>
              <a:rPr lang="en-GB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AS_instr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461" y="3994629"/>
            <a:ext cx="8899300" cy="274102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jumps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go.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solidFill>
                  <a:srgbClr val="0070C0"/>
                </a:solidFill>
              </a:rPr>
              <a:t>assem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label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was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endParaRPr kumimoji="1" lang="zh-CN" altLang="en-US" b="0" dirty="0"/>
          </a:p>
        </p:txBody>
      </p:sp>
      <p:sp>
        <p:nvSpPr>
          <p:cNvPr id="5" name="文本框 4"/>
          <p:cNvSpPr txBox="1"/>
          <p:nvPr/>
        </p:nvSpPr>
        <p:spPr>
          <a:xfrm>
            <a:off x="136460" y="1009243"/>
            <a:ext cx="8899301" cy="34163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Temp_labelList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labels;} *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AS_targets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I_OPER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I_LABEL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I_MOVE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{string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assem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AS_targets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jumps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OPER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{string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assem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Temp_label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{string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assem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*</a:t>
            </a:r>
            <a:r>
              <a:rPr lang="en-GB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AS_instr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AS_print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(FILE *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AS_instr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Temp_map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461" y="4548628"/>
            <a:ext cx="8899300" cy="218702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transfer</a:t>
            </a:r>
            <a:endParaRPr kumimoji="1" lang="en-US" altLang="zh-CN" dirty="0"/>
          </a:p>
          <a:p>
            <a:r>
              <a:rPr kumimoji="1" lang="en-US" altLang="zh-CN" dirty="0" err="1">
                <a:solidFill>
                  <a:srgbClr val="0070C0"/>
                </a:solidFill>
              </a:rPr>
              <a:t>AS_print</a:t>
            </a:r>
            <a:r>
              <a:rPr kumimoji="1" lang="en-US" altLang="zh-CN" dirty="0">
                <a:solidFill>
                  <a:srgbClr val="0070C0"/>
                </a:solidFill>
              </a:rPr>
              <a:t>(f,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formats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m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temp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mapping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3703324"/>
            <a:ext cx="8449733" cy="300657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Temp_map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Temp_temp</a:t>
            </a:r>
            <a:r>
              <a:rPr kumimoji="1" lang="en-US" altLang="zh-CN" dirty="0" err="1"/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bindings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string</a:t>
            </a:r>
            <a:r>
              <a:rPr kumimoji="1" lang="en-US" altLang="zh-CN" dirty="0"/>
              <a:t>s.</a:t>
            </a:r>
            <a:endParaRPr kumimoji="1" lang="en-US" altLang="zh-CN" dirty="0"/>
          </a:p>
          <a:p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another.</a:t>
            </a:r>
            <a:endParaRPr kumimoji="1" lang="en-US" altLang="zh-CN" dirty="0"/>
          </a:p>
          <a:p>
            <a:pPr lvl="1"/>
            <a:r>
              <a:rPr kumimoji="1" lang="en-GB" altLang="zh-CN" dirty="0"/>
              <a:t>if </a:t>
            </a:r>
            <a:r>
              <a:rPr kumimoji="1" lang="el-GR" altLang="zh-CN" dirty="0">
                <a:solidFill>
                  <a:srgbClr val="0070C0"/>
                </a:solidFill>
              </a:rPr>
              <a:t>σ3= </a:t>
            </a:r>
            <a:r>
              <a:rPr kumimoji="1" lang="en-GB" altLang="zh-CN" dirty="0" err="1">
                <a:solidFill>
                  <a:srgbClr val="0070C0"/>
                </a:solidFill>
              </a:rPr>
              <a:t>layerMap</a:t>
            </a:r>
            <a:r>
              <a:rPr kumimoji="1" lang="en-GB" altLang="zh-CN" dirty="0">
                <a:solidFill>
                  <a:srgbClr val="0070C0"/>
                </a:solidFill>
              </a:rPr>
              <a:t>(</a:t>
            </a:r>
            <a:r>
              <a:rPr kumimoji="1" lang="el-GR" altLang="zh-CN" dirty="0">
                <a:solidFill>
                  <a:srgbClr val="0070C0"/>
                </a:solidFill>
              </a:rPr>
              <a:t>σ1, σ2)</a:t>
            </a:r>
            <a:r>
              <a:rPr kumimoji="1" lang="el-GR" altLang="zh-CN" dirty="0"/>
              <a:t>, </a:t>
            </a:r>
            <a:r>
              <a:rPr kumimoji="1" lang="en-GB" altLang="zh-CN" dirty="0"/>
              <a:t>this means that </a:t>
            </a:r>
            <a:r>
              <a:rPr kumimoji="1" lang="en-GB" altLang="zh-CN" dirty="0">
                <a:solidFill>
                  <a:srgbClr val="0070C0"/>
                </a:solidFill>
              </a:rPr>
              <a:t>look(</a:t>
            </a:r>
            <a:r>
              <a:rPr kumimoji="1" lang="el-GR" altLang="zh-CN" dirty="0">
                <a:solidFill>
                  <a:srgbClr val="0070C0"/>
                </a:solidFill>
              </a:rPr>
              <a:t>σ3, </a:t>
            </a:r>
            <a:r>
              <a:rPr kumimoji="1" lang="en-GB" altLang="zh-CN" dirty="0">
                <a:solidFill>
                  <a:srgbClr val="0070C0"/>
                </a:solidFill>
              </a:rPr>
              <a:t>t) </a:t>
            </a:r>
            <a:r>
              <a:rPr kumimoji="1" lang="en-GB" altLang="zh-CN" dirty="0"/>
              <a:t>will ﬁrst try </a:t>
            </a:r>
            <a:r>
              <a:rPr kumimoji="1" lang="en-GB" altLang="zh-CN" dirty="0">
                <a:solidFill>
                  <a:srgbClr val="0070C0"/>
                </a:solidFill>
              </a:rPr>
              <a:t>look(</a:t>
            </a:r>
            <a:r>
              <a:rPr kumimoji="1" lang="el-GR" altLang="zh-CN" dirty="0">
                <a:solidFill>
                  <a:srgbClr val="0070C0"/>
                </a:solidFill>
              </a:rPr>
              <a:t>σ1, </a:t>
            </a:r>
            <a:r>
              <a:rPr kumimoji="1" lang="en-GB" altLang="zh-CN" dirty="0">
                <a:solidFill>
                  <a:srgbClr val="0070C0"/>
                </a:solidFill>
              </a:rPr>
              <a:t>t)</a:t>
            </a:r>
            <a:r>
              <a:rPr kumimoji="1" lang="en-GB" altLang="zh-CN" dirty="0"/>
              <a:t>, and if that fails it will try </a:t>
            </a:r>
            <a:r>
              <a:rPr kumimoji="1" lang="en-GB" altLang="zh-CN" dirty="0">
                <a:solidFill>
                  <a:srgbClr val="0070C0"/>
                </a:solidFill>
              </a:rPr>
              <a:t>look(</a:t>
            </a:r>
            <a:r>
              <a:rPr kumimoji="1" lang="el-GR" altLang="zh-CN" dirty="0">
                <a:solidFill>
                  <a:srgbClr val="0070C0"/>
                </a:solidFill>
              </a:rPr>
              <a:t>σ2, </a:t>
            </a:r>
            <a:r>
              <a:rPr kumimoji="1" lang="en-GB" altLang="zh-CN" dirty="0">
                <a:solidFill>
                  <a:srgbClr val="0070C0"/>
                </a:solidFill>
              </a:rPr>
              <a:t>t)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Temp_map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register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allocator</a:t>
            </a:r>
            <a:r>
              <a:rPr kumimoji="1" lang="en-US" altLang="zh-CN" dirty="0"/>
              <a:t>.</a:t>
            </a:r>
            <a:endParaRPr kumimoji="1" lang="en-GB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33022" y="1002089"/>
            <a:ext cx="8477954" cy="25853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 </a:t>
            </a:r>
            <a:r>
              <a:rPr lang="en-GB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temp.h</a:t>
            </a:r>
            <a:r>
              <a:rPr lang="en-GB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*/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Temp_map</a:t>
            </a:r>
            <a:r>
              <a:rPr lang="en-GB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GB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Temp_map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Temp_map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Temp_empty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/* create a new, empty map */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Temp_map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Temp_layerMap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Temp_map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Temp_map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under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Temp_enter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Temp_map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string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GB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Temp_look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Temp_map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Temp_map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Temp_name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Machine-Independence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8"/>
            <a:ext cx="8449733" cy="1307898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AS_instr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independent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chosen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target-machine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language.</a:t>
            </a:r>
            <a:endParaRPr kumimoji="1" lang="en-US" altLang="zh-CN" dirty="0"/>
          </a:p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i="1" dirty="0" err="1"/>
              <a:t>Jouette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illustration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" y="2473734"/>
            <a:ext cx="2673663" cy="1420787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>
          <a:xfrm>
            <a:off x="4502799" y="3829313"/>
            <a:ext cx="3812743" cy="444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i="1" dirty="0" err="1"/>
              <a:t>Jouette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assembly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language</a:t>
            </a:r>
            <a:endParaRPr kumimoji="1" lang="en-US" altLang="zh-CN" i="1" dirty="0"/>
          </a:p>
        </p:txBody>
      </p:sp>
      <p:sp>
        <p:nvSpPr>
          <p:cNvPr id="7" name="文本框 6"/>
          <p:cNvSpPr txBox="1"/>
          <p:nvPr/>
        </p:nvSpPr>
        <p:spPr>
          <a:xfrm>
            <a:off x="3735508" y="2306965"/>
            <a:ext cx="5344484" cy="1477328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AS_Oper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"LOAD ‘d0 &lt;- M[‘s0+8]"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Temp_newtemp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T_Temp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F_FP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()),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595994" y="2965187"/>
            <a:ext cx="554426" cy="218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内容占位符 2"/>
          <p:cNvSpPr txBox="1"/>
          <p:nvPr/>
        </p:nvSpPr>
        <p:spPr>
          <a:xfrm>
            <a:off x="277932" y="4294274"/>
            <a:ext cx="8449733" cy="908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 err="1"/>
              <a:t>Jouette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might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245374" y="5093892"/>
            <a:ext cx="46814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LOAD r1 </a:t>
            </a:r>
            <a:r>
              <a:rPr lang="en-US" altLang="zh-CN" sz="2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&lt;-</a:t>
            </a:r>
            <a:r>
              <a:rPr lang="zh-CN" altLang="en-US" sz="2200" b="1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M[r27+8]</a:t>
            </a:r>
            <a:endParaRPr lang="zh-CN" altLang="en-US" sz="2200" b="1" dirty="0">
              <a:solidFill>
                <a:srgbClr val="0070C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277931" y="5533038"/>
            <a:ext cx="8449733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Assem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assignments.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`s0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destination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`d0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37694" y="2525528"/>
            <a:ext cx="861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assem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37694" y="2804438"/>
            <a:ext cx="861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dst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37694" y="3083348"/>
            <a:ext cx="861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src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37694" y="3362258"/>
            <a:ext cx="861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jumps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0" grpId="0"/>
      <p:bldP spid="12" grpId="0"/>
      <p:bldP spid="13" grpId="0"/>
      <p:bldP spid="8" grpId="0"/>
      <p:bldP spid="11" grpId="0"/>
      <p:bldP spid="14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Machine-Independence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60430"/>
            <a:ext cx="8449733" cy="593898"/>
          </a:xfrm>
        </p:spPr>
        <p:txBody>
          <a:bodyPr/>
          <a:lstStyle/>
          <a:p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example: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05" y="1360257"/>
            <a:ext cx="4993010" cy="1767189"/>
          </a:xfrm>
          <a:prstGeom prst="rect">
            <a:avLst/>
          </a:prstGeom>
        </p:spPr>
      </p:pic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236243" y="3186699"/>
          <a:ext cx="527481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9241"/>
                <a:gridCol w="800027"/>
                <a:gridCol w="14755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err="1"/>
                        <a:t>assem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/>
                        <a:t>dst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/>
                        <a:t>src</a:t>
                      </a:r>
                      <a:endParaRPr lang="zh-CN" altLang="en-US" sz="2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ADDI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`d0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&lt;-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`s0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+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3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t908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t87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LOAD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`d0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&lt;-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M[`s0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+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0]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t909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t92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MUL</a:t>
                      </a:r>
                      <a:r>
                        <a:rPr lang="zh-CN" altLang="en-US" sz="2200" dirty="0"/>
                        <a:t>  </a:t>
                      </a:r>
                      <a:r>
                        <a:rPr lang="en-US" altLang="zh-CN" sz="2200" dirty="0"/>
                        <a:t>`d0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&lt;-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`s0</a:t>
                      </a:r>
                      <a:r>
                        <a:rPr lang="zh-CN" altLang="en-US" sz="2200" dirty="0"/>
                        <a:t> * </a:t>
                      </a:r>
                      <a:r>
                        <a:rPr lang="en-US" altLang="zh-CN" sz="2200" dirty="0"/>
                        <a:t>`s1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t910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t908,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t909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2"/>
          <p:cNvSpPr txBox="1"/>
          <p:nvPr/>
        </p:nvSpPr>
        <p:spPr>
          <a:xfrm>
            <a:off x="5780743" y="3267192"/>
            <a:ext cx="3127014" cy="154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/>
              <a:t>where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t908,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t909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t910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temporaries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newly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chosen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instruction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selector.</a:t>
            </a:r>
            <a:endParaRPr kumimoji="1"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804801" y="1952347"/>
            <a:ext cx="707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</a:rPr>
              <a:t>t908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00604" y="1952347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</a:rPr>
              <a:t>t909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75720" y="1238601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>
                <a:solidFill>
                  <a:srgbClr val="0070C0"/>
                </a:solidFill>
              </a:rPr>
              <a:t>t910</a:t>
            </a:r>
            <a:endParaRPr kumimoji="1"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236243" y="5056961"/>
            <a:ext cx="8574733" cy="86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61243" y="5647240"/>
            <a:ext cx="84497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 defTabSz="457200" fontAlgn="base">
              <a:defRPr/>
            </a:pPr>
            <a:r>
              <a:rPr lang="zh-CN" altLang="en-US" sz="2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ADDI      r1 &lt;- r12+3</a:t>
            </a:r>
            <a:endParaRPr lang="zh-CN" altLang="en-US" sz="22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 defTabSz="457200" fontAlgn="base">
              <a:defRPr/>
            </a:pPr>
            <a:r>
              <a:rPr lang="zh-CN" altLang="en-US" sz="2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LOAD     r2 &lt;- M[r13+0]</a:t>
            </a:r>
            <a:endParaRPr lang="zh-CN" altLang="en-US" sz="22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 defTabSz="457200" fontAlgn="base">
              <a:defRPr/>
            </a:pPr>
            <a:r>
              <a:rPr lang="zh-CN" altLang="en-US" sz="2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MUL       r1 &lt;- r1 * r2</a:t>
            </a:r>
            <a:endParaRPr lang="zh-CN" altLang="en-US" sz="22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Two-Address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operands,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target.</a:t>
            </a:r>
            <a:endParaRPr kumimoji="1" lang="en-US" altLang="zh-CN" dirty="0"/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t1,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kumimoji="1" lang="en-US" altLang="zh-CN" dirty="0"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which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has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effect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of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t1</a:t>
            </a:r>
            <a:r>
              <a:rPr kumimoji="1"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&lt;-</a:t>
            </a:r>
            <a:r>
              <a:rPr kumimoji="1"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t1</a:t>
            </a:r>
            <a:r>
              <a:rPr kumimoji="1"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+</a:t>
            </a:r>
            <a:r>
              <a:rPr kumimoji="1"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t2</a:t>
            </a:r>
            <a:r>
              <a:rPr kumimoji="1" lang="en-US" altLang="zh-CN" dirty="0"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can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be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described</a:t>
            </a:r>
            <a:r>
              <a:rPr kumimoji="1" lang="zh-CN" altLang="en-US" dirty="0"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as</a:t>
            </a:r>
            <a:endParaRPr kumimoji="1" lang="en-US" altLang="zh-CN" dirty="0">
              <a:cs typeface="Times New Roman" panose="02020603050405020304" pitchFamily="18" charset="0"/>
            </a:endParaRPr>
          </a:p>
          <a:p>
            <a:endParaRPr kumimoji="1"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cs typeface="Times New Roman" panose="02020603050405020304" pitchFamily="18" charset="0"/>
              </a:rPr>
              <a:t>where ‘s0 is implicitly, but not explicitly, mentioned in the </a:t>
            </a:r>
            <a:r>
              <a:rPr kumimoji="1" lang="en-US" altLang="zh-CN" dirty="0" err="1">
                <a:cs typeface="Times New Roman" panose="02020603050405020304" pitchFamily="18" charset="0"/>
              </a:rPr>
              <a:t>assem</a:t>
            </a:r>
            <a:r>
              <a:rPr kumimoji="1" lang="en-US" altLang="zh-CN" dirty="0">
                <a:cs typeface="Times New Roman" panose="02020603050405020304" pitchFamily="18" charset="0"/>
              </a:rPr>
              <a:t> string.</a:t>
            </a:r>
            <a:endParaRPr kumimoji="1"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5"/>
          <p:cNvGraphicFramePr>
            <a:graphicFrameLocks noGrp="1"/>
          </p:cNvGraphicFramePr>
          <p:nvPr/>
        </p:nvGraphicFramePr>
        <p:xfrm>
          <a:off x="1652919" y="3244379"/>
          <a:ext cx="5274812" cy="919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9241"/>
                <a:gridCol w="800027"/>
                <a:gridCol w="1475544"/>
              </a:tblGrid>
              <a:tr h="492367">
                <a:tc>
                  <a:txBody>
                    <a:bodyPr/>
                    <a:lstStyle/>
                    <a:p>
                      <a:r>
                        <a:rPr lang="en-US" altLang="zh-CN" sz="2200" b="1" dirty="0" err="1"/>
                        <a:t>assem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/>
                        <a:t>dst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/>
                        <a:t>src</a:t>
                      </a:r>
                      <a:endParaRPr lang="zh-CN" altLang="en-US" sz="2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add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`d0,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`s1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t1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t1,</a:t>
                      </a:r>
                      <a:r>
                        <a:rPr lang="zh-CN" altLang="en-US" sz="2200" dirty="0"/>
                        <a:t> </a:t>
                      </a:r>
                      <a:r>
                        <a:rPr lang="en-US" altLang="zh-CN" sz="2200" dirty="0"/>
                        <a:t>t2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132" y="922262"/>
            <a:ext cx="8449733" cy="2106767"/>
          </a:xfrm>
        </p:spPr>
        <p:txBody>
          <a:bodyPr/>
          <a:lstStyle/>
          <a:p>
            <a:r>
              <a:rPr kumimoji="1" lang="en-US" altLang="zh-CN" dirty="0"/>
              <a:t>Now,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“munch”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Assem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instructions?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munchStm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munchExp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Assem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bottom-up,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effects.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munchExp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held.</a:t>
            </a: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764405" y="2921168"/>
            <a:ext cx="5125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Temp_temp </a:t>
            </a:r>
            <a:r>
              <a:rPr lang="en-GB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munchExp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(T_exp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0006" y="3290500"/>
            <a:ext cx="77039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switch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 e ) 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//switch tree tiles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case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MEM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BINOP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(PLUS,e1,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(i))): { 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Temp_temp r =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Temp_newtemp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();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//generate a new reg. name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emit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AS_Oper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“LOAD ‘d0 &lt;- M[‘s0+”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+ i +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“]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\n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”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L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(r,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NULL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),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	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	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L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highlight>
                  <a:srgbClr val="FFFF00"/>
                </a:highlight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munchExp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(e1)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,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NULL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), 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NULL</a:t>
            </a:r>
            <a:r>
              <a:rPr kumimoji="0" lang="en-GB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))</a:t>
            </a:r>
            <a:endParaRPr kumimoji="0" lang="en-GB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 sz="160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  </a:t>
            </a:r>
            <a:r>
              <a:rPr lang="en-GB" altLang="zh-CN" sz="16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//generate instruction text, dst reg. list, src reg. list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28553" y="4972975"/>
            <a:ext cx="4577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static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void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munchStm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(T_stm 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s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);</a:t>
            </a:r>
            <a:endParaRPr kumimoji="0" lang="en-GB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4999" y="5397268"/>
            <a:ext cx="83459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case 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MOVE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MEM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BINOP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(PLUS,e1,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(i))),e2):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//switch tiles</a:t>
            </a:r>
            <a:endParaRPr kumimoji="0" lang="en-GB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emit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AS_Oper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“STORE M[‘s0+”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+ i + 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“] &lt;- ‘s1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\n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”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NULL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       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L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munchExp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(e1), 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L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munchExp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(e2), 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NULL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)), 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NULL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));</a:t>
            </a:r>
            <a:endParaRPr kumimoji="0" lang="en-GB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   </a:t>
            </a:r>
            <a:r>
              <a:rPr lang="en-GB" altLang="zh-CN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//almost same as munchExp, but no new reg.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等线" panose="02010600030101010101" pitchFamily="2" charset="-122"/>
                <a:cs typeface="+mn-cs"/>
              </a:rPr>
              <a:t> </a:t>
            </a:r>
            <a:endParaRPr kumimoji="0" lang="en-GB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Menlo" panose="020B0609030804020204" pitchFamily="49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Assembly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5" y="3903913"/>
            <a:ext cx="8449733" cy="99006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accumulates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later.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7134" y="980252"/>
            <a:ext cx="8449732" cy="2585323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 </a:t>
            </a:r>
            <a:r>
              <a:rPr lang="en-GB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codegen.c</a:t>
            </a:r>
            <a:r>
              <a:rPr lang="en-GB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*/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AS_instrList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iList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last=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emit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AS_instr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(last!=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 = 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tail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AS_InstrList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inst,</a:t>
            </a:r>
            <a:r>
              <a:rPr lang="en-GB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 = 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iList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AS_InstrList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inst,</a:t>
            </a:r>
            <a:r>
              <a:rPr lang="en-GB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Procedure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2" y="893572"/>
            <a:ext cx="8449733" cy="1244946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Procedure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calls: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EXP(CALL(f,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args</a:t>
            </a:r>
            <a:r>
              <a:rPr kumimoji="1" lang="en-US" altLang="zh-CN" sz="2400" dirty="0">
                <a:solidFill>
                  <a:srgbClr val="0070C0"/>
                </a:solidFill>
              </a:rPr>
              <a:t>))</a:t>
            </a:r>
            <a:r>
              <a:rPr kumimoji="1" lang="en-US" altLang="zh-CN" sz="2400" dirty="0">
                <a:solidFill>
                  <a:srgbClr val="002060"/>
                </a:solidFill>
              </a:rPr>
              <a:t>,</a:t>
            </a:r>
            <a:r>
              <a:rPr kumimoji="1" lang="zh-CN" altLang="en-US" sz="2400" dirty="0">
                <a:solidFill>
                  <a:srgbClr val="002060"/>
                </a:solidFill>
              </a:rPr>
              <a:t> </a:t>
            </a:r>
            <a:r>
              <a:rPr kumimoji="1" lang="en-US" altLang="zh-CN" sz="2400" dirty="0"/>
              <a:t>Function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calls: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MOVE(TEMP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t,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CALL(f,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args</a:t>
            </a:r>
            <a:r>
              <a:rPr kumimoji="1" lang="en-US" altLang="zh-CN" sz="2400" dirty="0">
                <a:solidFill>
                  <a:srgbClr val="0070C0"/>
                </a:solidFill>
              </a:rPr>
              <a:t>))</a:t>
            </a:r>
            <a:endParaRPr kumimoji="1" lang="en-US" altLang="zh-CN" sz="2400" dirty="0">
              <a:solidFill>
                <a:srgbClr val="0070C0"/>
              </a:solidFill>
            </a:endParaRPr>
          </a:p>
          <a:p>
            <a:r>
              <a:rPr kumimoji="1" lang="en-US" altLang="zh-CN" sz="2400" dirty="0"/>
              <a:t>These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trees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matched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tiles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such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47134" y="2138518"/>
            <a:ext cx="8449732" cy="120032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case </a:t>
            </a:r>
            <a:r>
              <a:rPr lang="en-GB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CALL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e,args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{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 = </a:t>
            </a:r>
            <a:r>
              <a:rPr lang="en-GB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munchExp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(e);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Temp_tempList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 = </a:t>
            </a:r>
            <a:r>
              <a:rPr lang="en-GB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munchArgs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,args);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emit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AS_Oper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“CALL ‘s0</a:t>
            </a:r>
            <a:r>
              <a:rPr lang="en-GB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calldefs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r,l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GB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));}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242872" y="3429000"/>
            <a:ext cx="8449733" cy="3481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 err="1">
                <a:solidFill>
                  <a:srgbClr val="0070C0"/>
                </a:solidFill>
              </a:rPr>
              <a:t>munchArgs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generates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code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arguments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their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correct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positions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registers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memory).</a:t>
            </a:r>
            <a:endParaRPr kumimoji="1" lang="en-US" altLang="zh-CN" sz="2400" dirty="0"/>
          </a:p>
          <a:p>
            <a:pPr lvl="1"/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integer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parameter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dirty="0" err="1">
                <a:solidFill>
                  <a:srgbClr val="0070C0"/>
                </a:solidFill>
              </a:rPr>
              <a:t>munchArgs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for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 err="1"/>
              <a:t>ith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argument</a:t>
            </a:r>
            <a:endParaRPr kumimoji="1" lang="en-US" altLang="zh-CN" sz="2200" dirty="0"/>
          </a:p>
          <a:p>
            <a:pPr lvl="1"/>
            <a:r>
              <a:rPr kumimoji="1" lang="en-US" altLang="zh-CN" sz="2200" dirty="0" err="1">
                <a:solidFill>
                  <a:srgbClr val="0070C0"/>
                </a:solidFill>
              </a:rPr>
              <a:t>munchArgs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will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recur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with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i+1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for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next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argument,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on</a:t>
            </a:r>
            <a:endParaRPr kumimoji="1" lang="en-US" altLang="zh-CN" sz="2200" dirty="0"/>
          </a:p>
          <a:p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CALL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expected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“trash”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certain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registers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(caller-save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registers,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return-address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register,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return-value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register).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lis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calldefs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should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listed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“destinations”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CALL.</a:t>
            </a:r>
            <a:endParaRPr kumimoji="1" lang="en-US" altLang="zh-CN" sz="2400" dirty="0"/>
          </a:p>
          <a:p>
            <a:r>
              <a:rPr kumimoji="0" lang="zh-CN" altLang="en-US" sz="2400" dirty="0"/>
              <a:t>In general, any instruction that has the side effect of writing to another register requires this treatment. </a:t>
            </a:r>
            <a:endParaRPr kumimoji="1" lang="en-US" altLang="zh-CN" sz="2400" dirty="0"/>
          </a:p>
          <a:p>
            <a:endParaRPr kumimoji="1"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365" y="999067"/>
            <a:ext cx="8566626" cy="517789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call,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incremented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Virtual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endParaRPr kumimoji="1" lang="en-US" altLang="zh-CN" dirty="0"/>
          </a:p>
          <a:p>
            <a:r>
              <a:rPr kumimoji="1" lang="en-US" altLang="zh-CN" dirty="0"/>
              <a:t>Saves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(no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instruction)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(one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purposes)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codegen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FP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k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SP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k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fs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size.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 a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fragment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tree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pattern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Instruction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selection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patterns.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Tiling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non-overlapping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</a:t>
            </a:r>
            <a:endParaRPr kumimoji="1" lang="en-US" altLang="zh-CN" dirty="0"/>
          </a:p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illustrate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Jouette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architecture 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Jouette</a:t>
            </a:r>
            <a:r>
              <a:rPr kumimoji="1" lang="en-US" altLang="zh-CN" sz="2400" dirty="0"/>
              <a:t> means </a:t>
            </a:r>
            <a:r>
              <a:rPr kumimoji="1" lang="en-US" altLang="zh-CN" sz="2400" i="1" dirty="0"/>
              <a:t>toy</a:t>
            </a:r>
            <a:r>
              <a:rPr kumimoji="1" lang="en-US" altLang="zh-CN" sz="2400" dirty="0"/>
              <a:t> in French)</a:t>
            </a:r>
            <a:r>
              <a:rPr kumimoji="1" lang="en-US" altLang="zh-CN" dirty="0"/>
              <a:t>.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8566" y="1879686"/>
            <a:ext cx="2857500" cy="2235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8551" y="2540901"/>
            <a:ext cx="249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noProof="1">
                <a:solidFill>
                  <a:srgbClr val="000000"/>
                </a:solidFill>
                <a:cs typeface="+mn-ea"/>
              </a:rPr>
              <a:t>LOAD</a:t>
            </a:r>
            <a:r>
              <a:rPr lang="zh-CN" altLang="en-US" sz="2400" noProof="1">
                <a:solidFill>
                  <a:srgbClr val="000000"/>
                </a:solidFill>
                <a:cs typeface="+mn-ea"/>
              </a:rPr>
              <a:t> </a:t>
            </a:r>
            <a:r>
              <a:rPr lang="en-US" altLang="zh-CN" sz="2400" noProof="1">
                <a:solidFill>
                  <a:srgbClr val="000000"/>
                </a:solidFill>
                <a:cs typeface="+mn-ea"/>
              </a:rPr>
              <a:t>ri ← M[rj</a:t>
            </a:r>
            <a:r>
              <a:rPr lang="zh-CN" altLang="en-US" sz="2400" noProof="1">
                <a:solidFill>
                  <a:srgbClr val="000000"/>
                </a:solidFill>
                <a:cs typeface="+mn-ea"/>
              </a:rPr>
              <a:t> </a:t>
            </a:r>
            <a:r>
              <a:rPr lang="en-US" altLang="zh-CN" sz="2400" noProof="1">
                <a:solidFill>
                  <a:srgbClr val="000000"/>
                </a:solidFill>
                <a:cs typeface="+mn-ea"/>
              </a:rPr>
              <a:t>+</a:t>
            </a:r>
            <a:r>
              <a:rPr lang="zh-CN" altLang="en-US" sz="2400" noProof="1">
                <a:solidFill>
                  <a:srgbClr val="000000"/>
                </a:solidFill>
                <a:cs typeface="+mn-ea"/>
              </a:rPr>
              <a:t> </a:t>
            </a:r>
            <a:r>
              <a:rPr lang="en-US" altLang="zh-CN" sz="2400" noProof="1">
                <a:solidFill>
                  <a:srgbClr val="000000"/>
                </a:solidFill>
                <a:cs typeface="+mn-ea"/>
              </a:rPr>
              <a:t>c]</a:t>
            </a:r>
            <a:endParaRPr lang="en-US" altLang="zh-CN" sz="2400" noProof="1">
              <a:solidFill>
                <a:srgbClr val="000000"/>
              </a:solidFill>
              <a:cs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872678" y="2617275"/>
            <a:ext cx="803190" cy="308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b="1" dirty="0"/>
              <a:t>9.1</a:t>
            </a:r>
            <a:endParaRPr kumimoji="1" lang="zh-CN" altLang="en-US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Jouette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86178"/>
            <a:ext cx="7087812" cy="5971822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997871" y="1141011"/>
            <a:ext cx="2146129" cy="5971822"/>
          </a:xfrm>
        </p:spPr>
        <p:txBody>
          <a:bodyPr>
            <a:normAutofit/>
          </a:bodyPr>
          <a:lstStyle/>
          <a:p>
            <a:endParaRPr kumimoji="1" lang="en-GB" altLang="zh-CN" sz="2200" dirty="0"/>
          </a:p>
          <a:p>
            <a:endParaRPr kumimoji="1" lang="en-GB" altLang="zh-CN" sz="2200" dirty="0"/>
          </a:p>
          <a:p>
            <a:r>
              <a:rPr kumimoji="1" lang="en-US" altLang="zh-CN" sz="2200" dirty="0"/>
              <a:t>BINOP(PLUS,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x,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y)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=&gt;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+(x,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y)</a:t>
            </a:r>
            <a:endParaRPr kumimoji="1" lang="en-US" altLang="zh-CN" sz="2200" dirty="0"/>
          </a:p>
          <a:p>
            <a:endParaRPr kumimoji="1" lang="en-US" altLang="zh-CN" sz="2200" dirty="0"/>
          </a:p>
          <a:p>
            <a:pPr>
              <a:spcBef>
                <a:spcPts val="0"/>
              </a:spcBef>
            </a:pPr>
            <a:r>
              <a:rPr kumimoji="1" lang="en-US" altLang="zh-CN" sz="2200" dirty="0"/>
              <a:t>r0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=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0</a:t>
            </a:r>
            <a:endParaRPr kumimoji="1" lang="en-GB" altLang="zh-CN" sz="2200" dirty="0"/>
          </a:p>
          <a:p>
            <a:endParaRPr kumimoji="1" lang="en-US" altLang="zh-CN" sz="2200" dirty="0"/>
          </a:p>
          <a:p>
            <a:endParaRPr kumimoji="1" lang="en-US" altLang="zh-CN" sz="22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kumimoji="1" lang="en-GB" altLang="zh-CN" sz="2200" dirty="0"/>
              <a:t>c can be 0</a:t>
            </a:r>
            <a:endParaRPr kumimoji="1" lang="en-GB" altLang="zh-CN" sz="2200" dirty="0"/>
          </a:p>
          <a:p>
            <a:r>
              <a:rPr kumimoji="1" lang="en-GB" altLang="zh-CN" sz="2200" dirty="0"/>
              <a:t>The actual values of CONST and TEMP nodes will not always be shown.</a:t>
            </a:r>
            <a:endParaRPr kumimoji="1" lang="zh-CN" alt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307" y="1051914"/>
            <a:ext cx="8711227" cy="1449266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Some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instructions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correspond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more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than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one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pattern</a:t>
            </a:r>
            <a:endParaRPr kumimoji="1" lang="en-US" altLang="zh-CN" b="1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fundamental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tiling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tree.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546592" y="2554389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MOVE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32755" y="3249714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MEM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9867" y="3249714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MEM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32755" y="3947420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+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30549" y="4645126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MEM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02049" y="4664414"/>
            <a:ext cx="1137853" cy="3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200" dirty="0">
                <a:solidFill>
                  <a:schemeClr val="tx1"/>
                </a:solidFill>
              </a:rPr>
              <a:t>*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49731" y="5459382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TEMP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i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3673" y="5480450"/>
            <a:ext cx="1314450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CONST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4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20854" y="4758036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FP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96526" y="4687627"/>
            <a:ext cx="1314450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CONST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x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cxnSp>
        <p:nvCxnSpPr>
          <p:cNvPr id="14" name="直线连接符 13"/>
          <p:cNvCxnSpPr>
            <a:stCxn id="4" idx="2"/>
            <a:endCxn id="5" idx="0"/>
          </p:cNvCxnSpPr>
          <p:nvPr/>
        </p:nvCxnSpPr>
        <p:spPr>
          <a:xfrm flipH="1">
            <a:off x="4901682" y="2992539"/>
            <a:ext cx="1213837" cy="257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4" idx="2"/>
            <a:endCxn id="6" idx="0"/>
          </p:cNvCxnSpPr>
          <p:nvPr/>
        </p:nvCxnSpPr>
        <p:spPr>
          <a:xfrm>
            <a:off x="6115519" y="2992539"/>
            <a:ext cx="1423275" cy="257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5" idx="2"/>
            <a:endCxn id="7" idx="0"/>
          </p:cNvCxnSpPr>
          <p:nvPr/>
        </p:nvCxnSpPr>
        <p:spPr>
          <a:xfrm>
            <a:off x="4901682" y="3687864"/>
            <a:ext cx="0" cy="2595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7" idx="2"/>
            <a:endCxn id="8" idx="0"/>
          </p:cNvCxnSpPr>
          <p:nvPr/>
        </p:nvCxnSpPr>
        <p:spPr>
          <a:xfrm flipH="1">
            <a:off x="3999476" y="4385570"/>
            <a:ext cx="902206" cy="2595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7" idx="2"/>
            <a:endCxn id="9" idx="0"/>
          </p:cNvCxnSpPr>
          <p:nvPr/>
        </p:nvCxnSpPr>
        <p:spPr>
          <a:xfrm>
            <a:off x="4901682" y="4385570"/>
            <a:ext cx="1069294" cy="2788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9" idx="2"/>
            <a:endCxn id="10" idx="0"/>
          </p:cNvCxnSpPr>
          <p:nvPr/>
        </p:nvCxnSpPr>
        <p:spPr>
          <a:xfrm flipH="1">
            <a:off x="5618658" y="5022069"/>
            <a:ext cx="352318" cy="437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9" idx="2"/>
            <a:endCxn id="11" idx="0"/>
          </p:cNvCxnSpPr>
          <p:nvPr/>
        </p:nvCxnSpPr>
        <p:spPr>
          <a:xfrm>
            <a:off x="5970976" y="5022069"/>
            <a:ext cx="799922" cy="458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38" idx="2"/>
            <a:endCxn id="12" idx="0"/>
          </p:cNvCxnSpPr>
          <p:nvPr/>
        </p:nvCxnSpPr>
        <p:spPr>
          <a:xfrm flipH="1">
            <a:off x="6989781" y="4457216"/>
            <a:ext cx="555783" cy="3008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38" idx="2"/>
            <a:endCxn id="13" idx="0"/>
          </p:cNvCxnSpPr>
          <p:nvPr/>
        </p:nvCxnSpPr>
        <p:spPr>
          <a:xfrm>
            <a:off x="7545564" y="4457216"/>
            <a:ext cx="608187" cy="2304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873957" y="6214952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FP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30599" y="6213762"/>
            <a:ext cx="1314450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CONST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a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cxnSp>
        <p:nvCxnSpPr>
          <p:cNvPr id="29" name="直线连接符 28"/>
          <p:cNvCxnSpPr>
            <a:stCxn id="33" idx="2"/>
            <a:endCxn id="27" idx="0"/>
          </p:cNvCxnSpPr>
          <p:nvPr/>
        </p:nvCxnSpPr>
        <p:spPr>
          <a:xfrm flipH="1">
            <a:off x="3442884" y="5818425"/>
            <a:ext cx="559581" cy="396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stCxn id="33" idx="2"/>
            <a:endCxn id="28" idx="0"/>
          </p:cNvCxnSpPr>
          <p:nvPr/>
        </p:nvCxnSpPr>
        <p:spPr>
          <a:xfrm>
            <a:off x="4002465" y="5818425"/>
            <a:ext cx="485359" cy="3953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433538" y="5380275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+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cxnSp>
        <p:nvCxnSpPr>
          <p:cNvPr id="34" name="直线连接符 33"/>
          <p:cNvCxnSpPr>
            <a:stCxn id="8" idx="2"/>
            <a:endCxn id="33" idx="0"/>
          </p:cNvCxnSpPr>
          <p:nvPr/>
        </p:nvCxnSpPr>
        <p:spPr>
          <a:xfrm>
            <a:off x="3999476" y="5083276"/>
            <a:ext cx="2989" cy="296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976637" y="4031460"/>
            <a:ext cx="1137853" cy="425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+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cxnSp>
        <p:nvCxnSpPr>
          <p:cNvPr id="39" name="直线连接符 38"/>
          <p:cNvCxnSpPr>
            <a:endCxn id="38" idx="0"/>
          </p:cNvCxnSpPr>
          <p:nvPr/>
        </p:nvCxnSpPr>
        <p:spPr>
          <a:xfrm>
            <a:off x="7535889" y="3716076"/>
            <a:ext cx="9675" cy="3153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62132" y="2594824"/>
            <a:ext cx="4577542" cy="166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tiles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are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set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of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tree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patterns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corresponding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to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legal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machine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instructions</a:t>
            </a:r>
            <a:endParaRPr kumimoji="1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For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example: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a[</a:t>
            </a:r>
            <a:r>
              <a:rPr kumimoji="1" lang="en-US" altLang="zh-CN" sz="2600" b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1" lang="en-US" altLang="zh-CN" sz="2600" b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 := x</a:t>
            </a:r>
            <a:endParaRPr kumimoji="1" lang="en-US" altLang="zh-CN" sz="26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27" grpId="0"/>
      <p:bldP spid="28" grpId="0"/>
      <p:bldP spid="33" grpId="0"/>
      <p:bldP spid="38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4642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a[</a:t>
            </a:r>
            <a:r>
              <a:rPr kumimoji="1" lang="en-US" altLang="zh-CN" dirty="0" err="1">
                <a:solidFill>
                  <a:srgbClr val="0070C0"/>
                </a:solidFill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</a:rPr>
              <a:t>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:=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ways: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089" y="1446635"/>
            <a:ext cx="3364851" cy="4491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347" y="1447361"/>
            <a:ext cx="3198825" cy="4489961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361243" y="6049514"/>
            <a:ext cx="8449733" cy="711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Tiles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1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3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7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correspond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machine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instructions,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because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just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registers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(TEMPs).</a:t>
            </a:r>
            <a:endParaRPr kumimoji="1" lang="en-US" altLang="zh-CN" sz="2400" dirty="0"/>
          </a:p>
        </p:txBody>
      </p:sp>
      <p:sp>
        <p:nvSpPr>
          <p:cNvPr id="7" name="圆角矩形 6"/>
          <p:cNvSpPr/>
          <p:nvPr/>
        </p:nvSpPr>
        <p:spPr>
          <a:xfrm>
            <a:off x="7195279" y="1993785"/>
            <a:ext cx="577121" cy="35217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091659" y="5214113"/>
            <a:ext cx="2890603" cy="54642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tiny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tiles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covering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 (except for MOVE).</a:t>
            </a:r>
            <a:endParaRPr kumimoji="1" lang="en-US" altLang="zh-CN" dirty="0"/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a[</a:t>
            </a:r>
            <a:r>
              <a:rPr kumimoji="1" lang="en-US" altLang="zh-CN" dirty="0" err="1">
                <a:solidFill>
                  <a:srgbClr val="0070C0"/>
                </a:solidFill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</a:rPr>
              <a:t>]:=x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03706" y="2457662"/>
            <a:ext cx="3090820" cy="4292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6" defTabSz="457200" fontAlgn="base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cs typeface="+mn-ea"/>
              </a:rPr>
              <a:t>ADDI       r1 ← r0 + a </a:t>
            </a:r>
            <a:endParaRPr lang="en-US" altLang="zh-CN" sz="2200" b="1" noProof="1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lvl="6" defTabSz="457200" fontAlgn="base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cs typeface="+mn-ea"/>
              </a:rPr>
              <a:t>ADD        r1 ← fp + r1 </a:t>
            </a:r>
            <a:endParaRPr lang="en-US" altLang="zh-CN" sz="2200" b="1" noProof="1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lvl="6" defTabSz="457200" fontAlgn="base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cs typeface="+mn-ea"/>
              </a:rPr>
              <a:t>LOAD      r1 ← M[r1 + 0]</a:t>
            </a:r>
            <a:endParaRPr lang="en-US" altLang="zh-CN" sz="2200" b="1" noProof="1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lvl="6" defTabSz="457200" fontAlgn="base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cs typeface="+mn-ea"/>
              </a:rPr>
              <a:t>ADDI       r2 ← r0 + 4</a:t>
            </a:r>
            <a:endParaRPr lang="en-US" altLang="zh-CN" sz="2200" b="1" noProof="1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lvl="6" defTabSz="457200" fontAlgn="base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cs typeface="+mn-ea"/>
              </a:rPr>
              <a:t>MUL        r2 ← ri × r2 </a:t>
            </a:r>
            <a:endParaRPr lang="en-US" altLang="zh-CN" sz="2200" b="1" noProof="1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lvl="6" defTabSz="457200" fontAlgn="base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cs typeface="+mn-ea"/>
              </a:rPr>
              <a:t>ADD        r1 ← r1 + r2 </a:t>
            </a:r>
            <a:endParaRPr lang="en-US" altLang="zh-CN" sz="2200" b="1" noProof="1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lvl="6" defTabSz="457200" fontAlgn="base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cs typeface="+mn-ea"/>
              </a:rPr>
              <a:t>ADDI       r2 ← r0 + x </a:t>
            </a:r>
            <a:endParaRPr lang="en-US" altLang="zh-CN" sz="2200" b="1" noProof="1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lvl="6" defTabSz="457200" fontAlgn="base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cs typeface="+mn-ea"/>
              </a:rPr>
              <a:t>ADD        r2 ← fp + r2 </a:t>
            </a:r>
            <a:endParaRPr lang="en-US" altLang="zh-CN" sz="2200" b="1" noProof="1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lvl="6" defTabSz="457200" fontAlgn="base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cs typeface="+mn-ea"/>
              </a:rPr>
              <a:t>LOAD      r2 ← M[r2 + 0]</a:t>
            </a:r>
            <a:endParaRPr lang="en-US" altLang="zh-CN" sz="2200" b="1" noProof="1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lvl="6" defTabSz="457200" fontAlgn="base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noProof="1">
                <a:solidFill>
                  <a:srgbClr val="000000"/>
                </a:solidFill>
                <a:cs typeface="+mn-ea"/>
              </a:rPr>
              <a:t>STORE   M[r1 + 0] ← r2 </a:t>
            </a:r>
            <a:endParaRPr lang="zh-CN" altLang="en-US" sz="2200" b="1" dirty="0"/>
          </a:p>
        </p:txBody>
      </p:sp>
      <p:sp>
        <p:nvSpPr>
          <p:cNvPr id="8" name="矩形 7"/>
          <p:cNvSpPr/>
          <p:nvPr/>
        </p:nvSpPr>
        <p:spPr>
          <a:xfrm>
            <a:off x="2607864" y="2465898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MOVE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4027" y="3161223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MEM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31139" y="3161223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MEM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94027" y="3858929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+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1821" y="4556635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MEM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63321" y="4575923"/>
            <a:ext cx="1137853" cy="35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200" dirty="0">
                <a:solidFill>
                  <a:schemeClr val="tx1"/>
                </a:solidFill>
              </a:rPr>
              <a:t>*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11003" y="5370891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TEMP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 err="1">
                <a:solidFill>
                  <a:schemeClr val="tx1"/>
                </a:solidFill>
              </a:rPr>
              <a:t>i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74945" y="5391959"/>
            <a:ext cx="1314450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CONST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4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82126" y="4669545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FP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57798" y="4599136"/>
            <a:ext cx="1314450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CONST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x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cxnSp>
        <p:nvCxnSpPr>
          <p:cNvPr id="21" name="直线连接符 20"/>
          <p:cNvCxnSpPr>
            <a:stCxn id="8" idx="2"/>
            <a:endCxn id="9" idx="0"/>
          </p:cNvCxnSpPr>
          <p:nvPr/>
        </p:nvCxnSpPr>
        <p:spPr>
          <a:xfrm flipH="1">
            <a:off x="1962954" y="2904048"/>
            <a:ext cx="1213837" cy="257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8" idx="2"/>
            <a:endCxn id="10" idx="0"/>
          </p:cNvCxnSpPr>
          <p:nvPr/>
        </p:nvCxnSpPr>
        <p:spPr>
          <a:xfrm>
            <a:off x="3176791" y="2904048"/>
            <a:ext cx="1423275" cy="257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9" idx="2"/>
            <a:endCxn id="11" idx="0"/>
          </p:cNvCxnSpPr>
          <p:nvPr/>
        </p:nvCxnSpPr>
        <p:spPr>
          <a:xfrm>
            <a:off x="1962954" y="3599373"/>
            <a:ext cx="0" cy="2595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11" idx="2"/>
            <a:endCxn id="12" idx="0"/>
          </p:cNvCxnSpPr>
          <p:nvPr/>
        </p:nvCxnSpPr>
        <p:spPr>
          <a:xfrm flipH="1">
            <a:off x="1060748" y="4297079"/>
            <a:ext cx="902206" cy="2595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11" idx="2"/>
            <a:endCxn id="13" idx="0"/>
          </p:cNvCxnSpPr>
          <p:nvPr/>
        </p:nvCxnSpPr>
        <p:spPr>
          <a:xfrm>
            <a:off x="1962954" y="4297079"/>
            <a:ext cx="1069294" cy="2788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>
            <a:stCxn id="13" idx="2"/>
            <a:endCxn id="16" idx="0"/>
          </p:cNvCxnSpPr>
          <p:nvPr/>
        </p:nvCxnSpPr>
        <p:spPr>
          <a:xfrm flipH="1">
            <a:off x="2679930" y="4933578"/>
            <a:ext cx="352318" cy="437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>
            <a:stCxn id="13" idx="2"/>
            <a:endCxn id="17" idx="0"/>
          </p:cNvCxnSpPr>
          <p:nvPr/>
        </p:nvCxnSpPr>
        <p:spPr>
          <a:xfrm>
            <a:off x="3032248" y="4933578"/>
            <a:ext cx="799922" cy="458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>
            <a:stCxn id="87" idx="2"/>
            <a:endCxn id="18" idx="0"/>
          </p:cNvCxnSpPr>
          <p:nvPr/>
        </p:nvCxnSpPr>
        <p:spPr>
          <a:xfrm flipH="1">
            <a:off x="4051053" y="4368725"/>
            <a:ext cx="555783" cy="3008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>
            <a:stCxn id="87" idx="2"/>
            <a:endCxn id="19" idx="0"/>
          </p:cNvCxnSpPr>
          <p:nvPr/>
        </p:nvCxnSpPr>
        <p:spPr>
          <a:xfrm>
            <a:off x="4606836" y="4368725"/>
            <a:ext cx="608187" cy="2304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2171762" y="5355247"/>
            <a:ext cx="1023874" cy="47486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3214879" y="5321226"/>
            <a:ext cx="1214928" cy="52602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2521056" y="4561378"/>
            <a:ext cx="1068601" cy="73040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325922" y="3915601"/>
            <a:ext cx="1330051" cy="681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-64771" y="6126461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FP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91871" y="6125271"/>
            <a:ext cx="1314450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CONST</a:t>
            </a:r>
            <a:r>
              <a:rPr kumimoji="1" lang="zh-CN" altLang="en-US" sz="22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a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cxnSp>
        <p:nvCxnSpPr>
          <p:cNvPr id="65" name="直线连接符 64"/>
          <p:cNvCxnSpPr>
            <a:stCxn id="69" idx="2"/>
            <a:endCxn id="63" idx="0"/>
          </p:cNvCxnSpPr>
          <p:nvPr/>
        </p:nvCxnSpPr>
        <p:spPr>
          <a:xfrm flipH="1">
            <a:off x="504156" y="5729934"/>
            <a:ext cx="559581" cy="396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>
            <a:stCxn id="69" idx="2"/>
            <a:endCxn id="64" idx="0"/>
          </p:cNvCxnSpPr>
          <p:nvPr/>
        </p:nvCxnSpPr>
        <p:spPr>
          <a:xfrm>
            <a:off x="1063737" y="5729934"/>
            <a:ext cx="485359" cy="3953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937591" y="6125271"/>
            <a:ext cx="1235933" cy="45921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4626" y="6073156"/>
            <a:ext cx="764006" cy="4381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94810" y="5291784"/>
            <a:ext cx="1137853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+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cxnSp>
        <p:nvCxnSpPr>
          <p:cNvPr id="72" name="直线连接符 71"/>
          <p:cNvCxnSpPr>
            <a:stCxn id="12" idx="2"/>
            <a:endCxn id="69" idx="0"/>
          </p:cNvCxnSpPr>
          <p:nvPr/>
        </p:nvCxnSpPr>
        <p:spPr>
          <a:xfrm>
            <a:off x="1060748" y="4994785"/>
            <a:ext cx="2989" cy="296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380232" y="5350054"/>
            <a:ext cx="1330051" cy="681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394121" y="4495859"/>
            <a:ext cx="1330051" cy="63156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932135" y="3155702"/>
            <a:ext cx="1330051" cy="47188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1369842" y="2330883"/>
            <a:ext cx="2585799" cy="1415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4037909" y="3942969"/>
            <a:ext cx="1137853" cy="425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+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cxnSp>
        <p:nvCxnSpPr>
          <p:cNvPr id="92" name="直线连接符 91"/>
          <p:cNvCxnSpPr>
            <a:stCxn id="78" idx="4"/>
            <a:endCxn id="87" idx="0"/>
          </p:cNvCxnSpPr>
          <p:nvPr/>
        </p:nvCxnSpPr>
        <p:spPr>
          <a:xfrm>
            <a:off x="4597161" y="3627585"/>
            <a:ext cx="9675" cy="3153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3671373" y="4616095"/>
            <a:ext cx="736122" cy="4643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600819" y="4562290"/>
            <a:ext cx="1207524" cy="54757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000066" y="3957862"/>
            <a:ext cx="1207524" cy="54757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SHAPEID" val=" 115"/>
</p:tagLst>
</file>

<file path=ppt/tags/tag2.xml><?xml version="1.0" encoding="utf-8"?>
<p:tagLst xmlns:p="http://schemas.openxmlformats.org/presentationml/2006/main">
  <p:tag name="SHAPEID" val=" 116"/>
</p:tagLst>
</file>

<file path=ppt/tags/tag3.xml><?xml version="1.0" encoding="utf-8"?>
<p:tagLst xmlns:p="http://schemas.openxmlformats.org/presentationml/2006/main">
  <p:tag name="SHAPEID" val=" 118"/>
</p:tagLst>
</file>

<file path=ppt/tags/tag4.xml><?xml version="1.0" encoding="utf-8"?>
<p:tagLst xmlns:p="http://schemas.openxmlformats.org/presentationml/2006/main">
  <p:tag name="SHAPEID" val=" 120"/>
</p:tagLst>
</file>

<file path=ppt/tags/tag5.xml><?xml version="1.0" encoding="utf-8"?>
<p:tagLst xmlns:p="http://schemas.openxmlformats.org/presentationml/2006/main">
  <p:tag name="SHAPEID" val=" 121"/>
</p:tagLst>
</file>

<file path=ppt/tags/tag6.xml><?xml version="1.0" encoding="utf-8"?>
<p:tagLst xmlns:p="http://schemas.openxmlformats.org/presentationml/2006/main">
  <p:tag name="commondata" val="eyJoZGlkIjoiNjc2Y2I4ZTQ1YjAxMzBjM2UzZDZjMGJkY2U3OTQ2NjA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0" marR="0" indent="0" algn="ctr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kern="120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19597</Words>
  <Application>WPS 演示</Application>
  <PresentationFormat>全屏显示(4:3)</PresentationFormat>
  <Paragraphs>897</Paragraphs>
  <Slides>50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7" baseType="lpstr">
      <vt:lpstr>Arial</vt:lpstr>
      <vt:lpstr>宋体</vt:lpstr>
      <vt:lpstr>Wingdings</vt:lpstr>
      <vt:lpstr>Calibri</vt:lpstr>
      <vt:lpstr>等线</vt:lpstr>
      <vt:lpstr>Calibri</vt:lpstr>
      <vt:lpstr>微软雅黑</vt:lpstr>
      <vt:lpstr>Times New Roman</vt:lpstr>
      <vt:lpstr>黑体</vt:lpstr>
      <vt:lpstr>Cambria Math</vt:lpstr>
      <vt:lpstr>Arial Unicode MS</vt:lpstr>
      <vt:lpstr>等线 Light</vt:lpstr>
      <vt:lpstr>Calibri Light</vt:lpstr>
      <vt:lpstr>Menlo</vt:lpstr>
      <vt:lpstr>Segoe Print</vt:lpstr>
      <vt:lpstr>Times New Roman</vt:lpstr>
      <vt:lpstr>Office 主题​​</vt:lpstr>
      <vt:lpstr>PowerPoint 演示文稿</vt:lpstr>
      <vt:lpstr>Overview</vt:lpstr>
      <vt:lpstr>Overview</vt:lpstr>
      <vt:lpstr>Why and What</vt:lpstr>
      <vt:lpstr>Tree Patterns</vt:lpstr>
      <vt:lpstr>The Jouette architecture</vt:lpstr>
      <vt:lpstr>Tree Patterns</vt:lpstr>
      <vt:lpstr>Tree Patterns - Example</vt:lpstr>
      <vt:lpstr>Tree Patterns - Example</vt:lpstr>
      <vt:lpstr>Optimal and Optimum Tilings</vt:lpstr>
      <vt:lpstr>Optimal and Optimum Tilings - Example</vt:lpstr>
      <vt:lpstr>Outline</vt:lpstr>
      <vt:lpstr>Outline</vt:lpstr>
      <vt:lpstr>Algorithms for Instruction Selection</vt:lpstr>
      <vt:lpstr>Maximal Munch</vt:lpstr>
      <vt:lpstr>Maximal Munch - Implementation</vt:lpstr>
      <vt:lpstr>Maximal Munch - Implementation</vt:lpstr>
      <vt:lpstr>Dynamic Programming</vt:lpstr>
      <vt:lpstr>Dynamic Programming - Details</vt:lpstr>
      <vt:lpstr>Dynamic Programming - Example</vt:lpstr>
      <vt:lpstr>Dynamic Programming - Example</vt:lpstr>
      <vt:lpstr>Dynamic Programming - Example</vt:lpstr>
      <vt:lpstr>Dynamic Programming – Instruction Emission	</vt:lpstr>
      <vt:lpstr>Tree Grammars</vt:lpstr>
      <vt:lpstr>PowerPoint 演示文稿</vt:lpstr>
      <vt:lpstr>Tree Grammars</vt:lpstr>
      <vt:lpstr>Tree Grammars</vt:lpstr>
      <vt:lpstr>Fast Matching</vt:lpstr>
      <vt:lpstr>Efficiency of Tiling Algorithms</vt:lpstr>
      <vt:lpstr>Outline</vt:lpstr>
      <vt:lpstr>PowerPoint 演示文稿</vt:lpstr>
      <vt:lpstr>Problems and Solutions of CISC</vt:lpstr>
      <vt:lpstr>Problems and Solutions of CISC</vt:lpstr>
      <vt:lpstr>Problems and Solutions of CISC</vt:lpstr>
      <vt:lpstr>Problems and Solutions of CISC</vt:lpstr>
      <vt:lpstr>Problems and Solution of CISC</vt:lpstr>
      <vt:lpstr>Outline</vt:lpstr>
      <vt:lpstr>Instruction Selection for Tiger</vt:lpstr>
      <vt:lpstr>Abstract Assembly Language Instructions</vt:lpstr>
      <vt:lpstr>Abstract Assembly Language Instructions</vt:lpstr>
      <vt:lpstr>Abstract Assembly Language Instructions</vt:lpstr>
      <vt:lpstr>Abstract Assembly Language Instructions</vt:lpstr>
      <vt:lpstr>Machine-Independence</vt:lpstr>
      <vt:lpstr>Machine-Independence</vt:lpstr>
      <vt:lpstr>Two-Address Instructions</vt:lpstr>
      <vt:lpstr>Producing Assembly Instructions</vt:lpstr>
      <vt:lpstr>Producing Assembly Instructions</vt:lpstr>
      <vt:lpstr>Procedure Calls</vt:lpstr>
      <vt:lpstr>If There’s No Frame Pointer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小明Wilson</cp:lastModifiedBy>
  <cp:revision>4024</cp:revision>
  <dcterms:created xsi:type="dcterms:W3CDTF">2020-08-10T07:34:00Z</dcterms:created>
  <dcterms:modified xsi:type="dcterms:W3CDTF">2024-05-19T09:13:22Z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4DFCA096646E4F66B1F0AB2B7D38A0EE_12</vt:lpwstr>
  </property>
  <property fmtid="{D5CDD505-2E9C-101B-9397-08002B2CF9AE}" pid="3" name="KSOProductBuildVer">
    <vt:lpwstr>2052-12.1.0.16120</vt:lpwstr>
  </property>
</Properties>
</file>