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Thin"/>
      <p:regular r:id="rId29"/>
      <p:bold r:id="rId30"/>
      <p:italic r:id="rId31"/>
      <p:boldItalic r:id="rId32"/>
    </p:embeddedFont>
    <p:embeddedFont>
      <p:font typeface="Roboto Black"/>
      <p:bold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Old Standard TT"/>
      <p:regular r:id="rId43"/>
      <p:bold r:id="rId44"/>
      <p:italic r:id="rId45"/>
    </p:embeddedFont>
    <p:embeddedFont>
      <p:font typeface="Roboto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  <p15:guide id="2" orient="horz" pos="22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8CFEA5-BC7B-4D5F-88BD-64A52E6866B5}">
  <a:tblStyle styleId="{AB8CFEA5-BC7B-4D5F-88BD-64A52E686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23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OldStandardTT-bold.fntdata"/><Relationship Id="rId43" Type="http://schemas.openxmlformats.org/officeDocument/2006/relationships/font" Target="fonts/OldStandardTT-regular.fntdata"/><Relationship Id="rId46" Type="http://schemas.openxmlformats.org/officeDocument/2006/relationships/font" Target="fonts/RobotoLight-regular.fntdata"/><Relationship Id="rId45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Light-italic.fntdata"/><Relationship Id="rId47" Type="http://schemas.openxmlformats.org/officeDocument/2006/relationships/font" Target="fonts/RobotoLight-bold.fntdata"/><Relationship Id="rId49" Type="http://schemas.openxmlformats.org/officeDocument/2006/relationships/font" Target="fonts/Roboto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Thin-italic.fntdata"/><Relationship Id="rId30" Type="http://schemas.openxmlformats.org/officeDocument/2006/relationships/font" Target="fonts/RobotoThin-bold.fntdata"/><Relationship Id="rId33" Type="http://schemas.openxmlformats.org/officeDocument/2006/relationships/font" Target="fonts/RobotoBlack-bold.fntdata"/><Relationship Id="rId32" Type="http://schemas.openxmlformats.org/officeDocument/2006/relationships/font" Target="fonts/RobotoThin-boldItalic.fntdata"/><Relationship Id="rId35" Type="http://schemas.openxmlformats.org/officeDocument/2006/relationships/font" Target="fonts/RobotoMedium-regular.fntdata"/><Relationship Id="rId34" Type="http://schemas.openxmlformats.org/officeDocument/2006/relationships/font" Target="fonts/RobotoBlack-boldItalic.fntdata"/><Relationship Id="rId37" Type="http://schemas.openxmlformats.org/officeDocument/2006/relationships/font" Target="fonts/RobotoMedium-italic.fntdata"/><Relationship Id="rId36" Type="http://schemas.openxmlformats.org/officeDocument/2006/relationships/font" Target="fonts/RobotoMedium-bold.fntdata"/><Relationship Id="rId39" Type="http://schemas.openxmlformats.org/officeDocument/2006/relationships/font" Target="fonts/Roboto-regular.fntdata"/><Relationship Id="rId38" Type="http://schemas.openxmlformats.org/officeDocument/2006/relationships/font" Target="fonts/RobotoMedium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RobotoThin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798eb4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798eb4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623a2bef4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623a2bef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98eb4c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98eb4c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623a2bef4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623a2bef4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23a2bef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23a2bef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623a2bef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623a2bef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623a2bef4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623a2bef4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798eb4c4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798eb4c4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798eb4c4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798eb4c4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798eb4c4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798eb4c4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798eb4c4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798eb4c4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23a2be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23a2be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798eb4c4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798eb4c4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798eb4c4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798eb4c4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98eb4c4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98eb4c4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f7e6291e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f7e6291e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798eb4c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798eb4c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798eb4c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798eb4c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98eb4c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98eb4c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98eb4c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98eb4c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623a2be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623a2be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623a2bef4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623a2bef4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Transition Slide">
  <p:cSld name="CUSTOM_17_2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title"/>
          </p:nvPr>
        </p:nvSpPr>
        <p:spPr>
          <a:xfrm>
            <a:off x="237100" y="208847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 fontScale="25000" lnSpcReduction="20000"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Text Only">
  <p:cSld name="CUSTOM_2_7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 fontScale="25000" lnSpcReduction="20000"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3" type="body"/>
          </p:nvPr>
        </p:nvSpPr>
        <p:spPr>
          <a:xfrm>
            <a:off x="175" y="1284250"/>
            <a:ext cx="9144000" cy="358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ubsection Slide">
  <p:cSld name="CUSTOM_17_2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idx="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 fontScale="25000" lnSpcReduction="20000"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Text with Sidebar">
  <p:cSld name="CUSTOM_2_4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119" l="0" r="0" t="119"/>
          <a:stretch/>
        </p:blipFill>
        <p:spPr>
          <a:xfrm>
            <a:off x="7048950" y="910275"/>
            <a:ext cx="1828800" cy="378479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0" y="675975"/>
            <a:ext cx="66747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0" y="1245800"/>
            <a:ext cx="6699600" cy="38976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3" type="subTitle"/>
          </p:nvPr>
        </p:nvSpPr>
        <p:spPr>
          <a:xfrm>
            <a:off x="7056300" y="910475"/>
            <a:ext cx="1814100" cy="3784800"/>
          </a:xfrm>
          <a:prstGeom prst="rect">
            <a:avLst/>
          </a:prstGeom>
          <a:ln cap="flat" cmpd="sng" w="9525">
            <a:solidFill>
              <a:srgbClr val="DBD9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-12425" y="0"/>
            <a:ext cx="6699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 fontScale="25000" lnSpcReduction="20000"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>
            <p:ph idx="4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. Numbered 1–2 (Blue)">
  <p:cSld name="CUSTOM_2_7_1_5_2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75" y="649650"/>
            <a:ext cx="827450" cy="41152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87" name="Google Shape;87;p17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 fontScale="25000" lnSpcReduction="20000"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7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92" name="Google Shape;92;p17"/>
          <p:cNvSpPr/>
          <p:nvPr/>
        </p:nvSpPr>
        <p:spPr>
          <a:xfrm>
            <a:off x="4936274" y="890150"/>
            <a:ext cx="2688300" cy="476700"/>
          </a:xfrm>
          <a:prstGeom prst="roundRect">
            <a:avLst>
              <a:gd fmla="val 16667" name="adj"/>
            </a:avLst>
          </a:prstGeom>
          <a:solidFill>
            <a:srgbClr val="365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System Hardening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7"/>
          <p:cNvSpPr/>
          <p:nvPr/>
        </p:nvSpPr>
        <p:spPr>
          <a:xfrm rot="10800000">
            <a:off x="5072469" y="1278938"/>
            <a:ext cx="261029" cy="144694"/>
          </a:xfrm>
          <a:prstGeom prst="flowChartExtract">
            <a:avLst/>
          </a:prstGeom>
          <a:solidFill>
            <a:srgbClr val="365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57246" y="887925"/>
            <a:ext cx="2688300" cy="476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Alarm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7"/>
          <p:cNvSpPr/>
          <p:nvPr/>
        </p:nvSpPr>
        <p:spPr>
          <a:xfrm rot="10800000">
            <a:off x="575363" y="1276701"/>
            <a:ext cx="226486" cy="144694"/>
          </a:xfrm>
          <a:prstGeom prst="flowChartExtra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. The End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  <p:sp>
        <p:nvSpPr>
          <p:cNvPr id="100" name="Google Shape;100;p18"/>
          <p:cNvSpPr txBox="1"/>
          <p:nvPr/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99" y="496138"/>
            <a:ext cx="5046801" cy="4151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aw.io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74350" y="170392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Engagement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Assessment, Analysis, </a:t>
            </a:r>
            <a:br>
              <a:rPr lang="en" sz="3100">
                <a:latin typeface="Roboto"/>
                <a:ea typeface="Roboto"/>
                <a:cs typeface="Roboto"/>
                <a:sym typeface="Roboto"/>
              </a:rPr>
            </a:br>
            <a:r>
              <a:rPr lang="en" sz="3100">
                <a:latin typeface="Roboto"/>
                <a:ea typeface="Roboto"/>
                <a:cs typeface="Roboto"/>
                <a:sym typeface="Roboto"/>
              </a:rPr>
              <a:t>and Hardening of a Vulnerable System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499300" y="4203025"/>
            <a:ext cx="53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Boston, Carlos Noriega, Dan Murphy, David Wilson &amp; Randy Johnson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6000725" y="-414101"/>
            <a:ext cx="23715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</a:rPr>
              <a:t>Exploitation: </a:t>
            </a:r>
            <a:r>
              <a:rPr b="1" lang="en" sz="2150">
                <a:latin typeface="Roboto"/>
                <a:ea typeface="Roboto"/>
                <a:cs typeface="Roboto"/>
                <a:sym typeface="Roboto"/>
              </a:rPr>
              <a:t>Password Hash Crack</a:t>
            </a:r>
            <a:endParaRPr sz="2150"/>
          </a:p>
        </p:txBody>
      </p:sp>
      <p:sp>
        <p:nvSpPr>
          <p:cNvPr id="227" name="Google Shape;227;p28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 flipH="1">
            <a:off x="724275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724275" y="1480624"/>
            <a:ext cx="2371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access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to Webdev a hash password was found. Using websites like crackstation.net, hashes.com and onlinehashcrack.com.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0" name="Google Shape;230;p28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231" name="Google Shape;231;p28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8"/>
          <p:cNvGrpSpPr/>
          <p:nvPr/>
        </p:nvGrpSpPr>
        <p:grpSpPr>
          <a:xfrm>
            <a:off x="3228956" y="887903"/>
            <a:ext cx="533372" cy="533480"/>
            <a:chOff x="457200" y="1378813"/>
            <a:chExt cx="695400" cy="695450"/>
          </a:xfrm>
        </p:grpSpPr>
        <p:sp>
          <p:nvSpPr>
            <p:cNvPr id="234" name="Google Shape;234;p28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8"/>
          <p:cNvSpPr/>
          <p:nvPr/>
        </p:nvSpPr>
        <p:spPr>
          <a:xfrm flipH="1">
            <a:off x="3496050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3496050" y="1480625"/>
            <a:ext cx="2428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Full access to company’s folder. Password:Linux4u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75" y="3994575"/>
            <a:ext cx="7724500" cy="6402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28"/>
          <p:cNvGrpSpPr/>
          <p:nvPr/>
        </p:nvGrpSpPr>
        <p:grpSpPr>
          <a:xfrm>
            <a:off x="7653806" y="3481678"/>
            <a:ext cx="533372" cy="559755"/>
            <a:chOff x="1198318" y="2677176"/>
            <a:chExt cx="695400" cy="729702"/>
          </a:xfrm>
        </p:grpSpPr>
        <p:sp>
          <p:nvSpPr>
            <p:cNvPr id="240" name="Google Shape;240;p28"/>
            <p:cNvSpPr/>
            <p:nvPr/>
          </p:nvSpPr>
          <p:spPr>
            <a:xfrm>
              <a:off x="1198318" y="2677176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 rot="10800000">
              <a:off x="1375861" y="3218254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>
            <p:ph type="title"/>
          </p:nvPr>
        </p:nvSpPr>
        <p:spPr>
          <a:xfrm>
            <a:off x="274325" y="1687275"/>
            <a:ext cx="85953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 Team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Log Analysis and </a:t>
            </a:r>
            <a:br>
              <a:rPr lang="en" sz="3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Attack Characterization</a:t>
            </a:r>
            <a:endParaRPr sz="3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Identifying the Port Scan</a:t>
            </a:r>
            <a:endParaRPr/>
          </a:p>
        </p:txBody>
      </p:sp>
      <p:sp>
        <p:nvSpPr>
          <p:cNvPr id="254" name="Google Shape;254;p30"/>
          <p:cNvSpPr txBox="1"/>
          <p:nvPr>
            <p:ph idx="1" type="subTitle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p30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port scan.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0"/>
          <p:cNvSpPr txBox="1"/>
          <p:nvPr>
            <p:ph idx="3" type="body"/>
          </p:nvPr>
        </p:nvSpPr>
        <p:spPr>
          <a:xfrm>
            <a:off x="3712025" y="675975"/>
            <a:ext cx="4911000" cy="97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 fontScale="25000" lnSpcReduction="20000"/>
          </a:bodyPr>
          <a:lstStyle/>
          <a:p>
            <a:pPr indent="-110490" lvl="0" marL="32004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What time did the port scan occur?</a:t>
            </a:r>
            <a:endParaRPr sz="1200"/>
          </a:p>
          <a:p>
            <a:pPr indent="-110490" lvl="0" marL="32004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How many packets were sent, and from which IP?</a:t>
            </a:r>
            <a:endParaRPr sz="1200"/>
          </a:p>
          <a:p>
            <a:pPr indent="-110490" lvl="0" marL="320040" rtl="0" algn="l"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1200"/>
              <a:t>What indicates that this was a port scan?</a:t>
            </a:r>
            <a:endParaRPr sz="1200"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Request for the Hidden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5" name="Google Shape;265;p31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request for the hidden directory.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1"/>
          <p:cNvSpPr txBox="1"/>
          <p:nvPr>
            <p:ph idx="3" type="body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 fontScale="25000" lnSpcReduction="20000"/>
          </a:bodyPr>
          <a:lstStyle/>
          <a:p>
            <a:pPr indent="-110490" lvl="0" marL="32004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What time did the request occur? How many requests were made?</a:t>
            </a:r>
            <a:endParaRPr sz="1200"/>
          </a:p>
          <a:p>
            <a:pPr indent="-110490" lvl="0" marL="320040" rtl="0" algn="l"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1200"/>
              <a:t>Which files were requested? What did they contain?</a:t>
            </a:r>
            <a:endParaRPr sz="1200"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Uncovering the Brute Force Attack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32"/>
          <p:cNvSpPr txBox="1"/>
          <p:nvPr>
            <p:ph idx="1" type="subTitle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5" name="Google Shape;275;p32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brute force attack.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2"/>
          <p:cNvSpPr txBox="1"/>
          <p:nvPr>
            <p:ph idx="3" type="body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 fontScale="25000" lnSpcReduction="20000"/>
          </a:bodyPr>
          <a:lstStyle/>
          <a:p>
            <a:pPr indent="-110490" lvl="0" marL="32004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How many requests were made in the attack?</a:t>
            </a:r>
            <a:endParaRPr sz="1200"/>
          </a:p>
          <a:p>
            <a:pPr indent="-110490" lvl="0" marL="320040" rtl="0" algn="l"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1200"/>
              <a:t>How many requests had been made before the attacker </a:t>
            </a:r>
            <a:br>
              <a:rPr lang="en" sz="1200"/>
            </a:br>
            <a:r>
              <a:rPr lang="en" sz="1200"/>
              <a:t>discovered the password?</a:t>
            </a:r>
            <a:endParaRPr sz="1200"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WebDAV Connection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33"/>
          <p:cNvSpPr txBox="1"/>
          <p:nvPr>
            <p:ph idx="1" type="subTitle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" name="Google Shape;285;p33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a screenshot of Kibana logs depicting the WebDAV connection.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3"/>
          <p:cNvSpPr txBox="1"/>
          <p:nvPr>
            <p:ph idx="3" type="body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 fontScale="25000" lnSpcReduction="20000"/>
          </a:bodyPr>
          <a:lstStyle/>
          <a:p>
            <a:pPr indent="-110490" lvl="0" marL="32004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How many requests were made to this directory?</a:t>
            </a:r>
            <a:endParaRPr sz="1200"/>
          </a:p>
          <a:p>
            <a:pPr indent="-110490" lvl="0" marL="320040" rtl="0" algn="l"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1200"/>
              <a:t>Which files were requested?</a:t>
            </a:r>
            <a:endParaRPr sz="1200"/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>
            <p:ph type="title"/>
          </p:nvPr>
        </p:nvSpPr>
        <p:spPr>
          <a:xfrm>
            <a:off x="274325" y="1631275"/>
            <a:ext cx="8595300" cy="20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 Team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Proposed Alarms and </a:t>
            </a:r>
            <a:br>
              <a:rPr lang="en" sz="3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Mitigation Strategies</a:t>
            </a:r>
            <a:endParaRPr sz="3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Blocking the Port Scan</a:t>
            </a:r>
            <a:endParaRPr/>
          </a:p>
        </p:txBody>
      </p:sp>
      <p:sp>
        <p:nvSpPr>
          <p:cNvPr id="301" name="Google Shape;301;p35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 txBox="1"/>
          <p:nvPr>
            <p:ph idx="2" type="subTitle"/>
          </p:nvPr>
        </p:nvSpPr>
        <p:spPr>
          <a:xfrm>
            <a:off x="-12300" y="1602450"/>
            <a:ext cx="4298400" cy="30513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port scans?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What threshold would you set to activate this alarm?</a:t>
            </a:r>
            <a:endParaRPr sz="1400"/>
          </a:p>
        </p:txBody>
      </p:sp>
      <p:sp>
        <p:nvSpPr>
          <p:cNvPr id="303" name="Google Shape;303;p35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configurations can be set on the host to mitigate port scans?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required command lines.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</a:t>
            </a:r>
            <a:r>
              <a:rPr lang="en"/>
              <a:t>Finding the Request for the Hidden Directory</a:t>
            </a:r>
            <a:endParaRPr/>
          </a:p>
        </p:txBody>
      </p:sp>
      <p:sp>
        <p:nvSpPr>
          <p:cNvPr id="309" name="Google Shape;309;p36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unauthorized access?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1" name="Google Shape;311;p36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unwanted access?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required command lines.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Preventing Brute Force Attacks</a:t>
            </a:r>
            <a:endParaRPr/>
          </a:p>
        </p:txBody>
      </p:sp>
      <p:sp>
        <p:nvSpPr>
          <p:cNvPr id="317" name="Google Shape;317;p37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brute force attacks?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9" name="Google Shape;319;p37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brute force attacks?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line(s).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document contains the following sections:</a:t>
            </a:r>
            <a:endParaRPr/>
          </a:p>
        </p:txBody>
      </p:sp>
      <p:sp>
        <p:nvSpPr>
          <p:cNvPr id="115" name="Google Shape;115;p20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1352550" y="137882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20"/>
          <p:cNvGrpSpPr/>
          <p:nvPr/>
        </p:nvGrpSpPr>
        <p:grpSpPr>
          <a:xfrm>
            <a:off x="457200" y="1378813"/>
            <a:ext cx="776889" cy="621300"/>
            <a:chOff x="457200" y="1378813"/>
            <a:chExt cx="776889" cy="621300"/>
          </a:xfrm>
        </p:grpSpPr>
        <p:sp>
          <p:nvSpPr>
            <p:cNvPr id="118" name="Google Shape;118;p2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457200" y="2228725"/>
            <a:ext cx="776889" cy="621300"/>
            <a:chOff x="457200" y="1378813"/>
            <a:chExt cx="776889" cy="621300"/>
          </a:xfrm>
        </p:grpSpPr>
        <p:sp>
          <p:nvSpPr>
            <p:cNvPr id="121" name="Google Shape;121;p2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0"/>
          <p:cNvGrpSpPr/>
          <p:nvPr/>
        </p:nvGrpSpPr>
        <p:grpSpPr>
          <a:xfrm>
            <a:off x="457200" y="3073850"/>
            <a:ext cx="776889" cy="621300"/>
            <a:chOff x="457200" y="1378813"/>
            <a:chExt cx="776889" cy="621300"/>
          </a:xfrm>
        </p:grpSpPr>
        <p:sp>
          <p:nvSpPr>
            <p:cNvPr id="124" name="Google Shape;124;p2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20"/>
          <p:cNvGrpSpPr/>
          <p:nvPr/>
        </p:nvGrpSpPr>
        <p:grpSpPr>
          <a:xfrm>
            <a:off x="457200" y="3923750"/>
            <a:ext cx="776889" cy="621300"/>
            <a:chOff x="457200" y="1378813"/>
            <a:chExt cx="776889" cy="621300"/>
          </a:xfrm>
        </p:grpSpPr>
        <p:sp>
          <p:nvSpPr>
            <p:cNvPr id="127" name="Google Shape;127;p2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 txBox="1"/>
          <p:nvPr/>
        </p:nvSpPr>
        <p:spPr>
          <a:xfrm>
            <a:off x="-12450" y="137882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Topology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352550" y="22311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352550" y="3073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1352550" y="39189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-12425" y="22335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 Team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Security Assessment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50" y="3076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Blue Team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Log Analysis and Attack Characterization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-12300" y="39189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Hardening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Proposed Alarms and Mitigation Strategies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Detecting</a:t>
            </a:r>
            <a:r>
              <a:rPr lang="en"/>
              <a:t> the WebDAV Connection</a:t>
            </a:r>
            <a:endParaRPr/>
          </a:p>
        </p:txBody>
      </p:sp>
      <p:sp>
        <p:nvSpPr>
          <p:cNvPr id="325" name="Google Shape;325;p38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access to this directory?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7" name="Google Shape;327;p38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control access?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line(s).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Identifying Reverse Shell Uploads</a:t>
            </a:r>
            <a:endParaRPr/>
          </a:p>
        </p:txBody>
      </p:sp>
      <p:sp>
        <p:nvSpPr>
          <p:cNvPr id="333" name="Google Shape;333;p39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file uploads?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5" name="Google Shape;335;p39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file uploads?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Describe the solution. If possible, provide the required command line.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Topology 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115375" y="910475"/>
            <a:ext cx="6699600" cy="3897600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anchorCtr="0" anchor="t" bIns="914400" lIns="457200" spcFirstLastPara="1" rIns="457200" wrap="square" tIns="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[Insert Here]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draw.io</a:t>
            </a:r>
            <a:r>
              <a:rPr lang="en">
                <a:solidFill>
                  <a:schemeClr val="dk1"/>
                </a:solidFill>
              </a:rPr>
              <a:t> to create</a:t>
            </a:r>
            <a:r>
              <a:rPr lang="en"/>
              <a:t> a diagram of the network.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Add your diagram to this slide and fill out the data in the sidebar.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3" type="subTitle"/>
          </p:nvPr>
        </p:nvSpPr>
        <p:spPr>
          <a:xfrm>
            <a:off x="7056300" y="910475"/>
            <a:ext cx="1814100" cy="37848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" sz="5100">
                <a:latin typeface="Roboto Black"/>
                <a:ea typeface="Roboto Black"/>
                <a:cs typeface="Roboto Black"/>
                <a:sym typeface="Roboto Black"/>
              </a:rPr>
              <a:t>N</a:t>
            </a:r>
            <a:r>
              <a:rPr lang="en" sz="4700">
                <a:latin typeface="Roboto Black"/>
                <a:ea typeface="Roboto Black"/>
                <a:cs typeface="Roboto Black"/>
                <a:sym typeface="Roboto Black"/>
              </a:rPr>
              <a:t>etwork</a:t>
            </a:r>
            <a:endParaRPr sz="47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Address </a:t>
            </a:r>
            <a:r>
              <a:rPr lang="en" sz="4600"/>
              <a:t>Range: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Netmask: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Gateway: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7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0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47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IPv4: 192.168.1.90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OS: Linux 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Hostname: Kali 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IPv4: 192.168.1.105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OS: Linux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Hostname: Capstone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IPv4: 192.168.1.100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OS: Linux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Hostname: ELK Stack 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IPv4: 192.168.1.1 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OS: Windows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/>
              <a:t>Hostname: Hyper-V 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-12425" y="0"/>
            <a:ext cx="6699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Topology</a:t>
            </a:r>
            <a:endParaRPr/>
          </a:p>
        </p:txBody>
      </p:sp>
      <p:sp>
        <p:nvSpPr>
          <p:cNvPr id="150" name="Google Shape;150;p22"/>
          <p:cNvSpPr txBox="1"/>
          <p:nvPr>
            <p:ph idx="4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63" y="958600"/>
            <a:ext cx="6622825" cy="389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2057400" y="1921825"/>
            <a:ext cx="128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Attack machine to find </a:t>
            </a:r>
            <a:r>
              <a:rPr b="1" lang="en" sz="800"/>
              <a:t>vulnerabilities</a:t>
            </a:r>
            <a:r>
              <a:rPr b="1" lang="en" sz="800"/>
              <a:t> </a:t>
            </a:r>
            <a:endParaRPr b="1" sz="800"/>
          </a:p>
        </p:txBody>
      </p:sp>
      <p:sp>
        <p:nvSpPr>
          <p:cNvPr id="153" name="Google Shape;153;p22"/>
          <p:cNvSpPr txBox="1"/>
          <p:nvPr/>
        </p:nvSpPr>
        <p:spPr>
          <a:xfrm>
            <a:off x="712250" y="2890275"/>
            <a:ext cx="19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Network logs sent to ELK for monitoring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863850" y="3741050"/>
            <a:ext cx="68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Logs analyzed with Kibana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274325" y="1851100"/>
            <a:ext cx="85953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/>
              <a:t>Red Team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Security Assessment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Recon: Describing the Target</a:t>
            </a:r>
            <a:endParaRPr/>
          </a:p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Nmap identified the following hosts on the network: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9" name="Google Shape;169;p24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419800" y="119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{AB8CFEA5-BC7B-4D5F-88BD-64A52E6866B5}</a:tableStyleId>
              </a:tblPr>
              <a:tblGrid>
                <a:gridCol w="2782200"/>
                <a:gridCol w="2782200"/>
                <a:gridCol w="2782200"/>
              </a:tblGrid>
              <a:tr h="40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Hostname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IP Address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 on Network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Kali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192.168.1.90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Attacker Machine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Capstone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192.168.1.105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Machine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ELK Stack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 monitoring &amp; logging data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Hyper-V Azure Machine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based host machine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</a:t>
            </a:r>
            <a:r>
              <a:rPr lang="en"/>
              <a:t>Assessment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The assessment uncovered the following critical vulnerabilities in the target:</a:t>
            </a:r>
            <a:endParaRPr/>
          </a:p>
        </p:txBody>
      </p:sp>
      <p:sp>
        <p:nvSpPr>
          <p:cNvPr id="177" name="Google Shape;177;p25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5"/>
          <p:cNvGraphicFramePr/>
          <p:nvPr/>
        </p:nvGraphicFramePr>
        <p:xfrm>
          <a:off x="467150" y="120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{AB8CFEA5-BC7B-4D5F-88BD-64A52E6866B5}</a:tableStyleId>
              </a:tblPr>
              <a:tblGrid>
                <a:gridCol w="2787500"/>
                <a:gridCol w="2787500"/>
                <a:gridCol w="2787500"/>
              </a:tblGrid>
              <a:tr h="39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Vulnerability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Impact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Passwords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passwords are 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simplistic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in nature. 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 to the 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simplicity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of each password, they can easily be 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discovered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by tools such as Hydra. 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 80/TCP CVE-2019-6579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 is open and unsecure. 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 attacker can easily access 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administrative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privileges</a:t>
                      </a:r>
                      <a:r>
                        <a:rPr i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by entering the network through an open port. </a:t>
                      </a:r>
                      <a:endParaRPr i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names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Every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username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the user’s first name.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first username an attacker may use may be the victim’s first name.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Sensitive Data poorly named.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Folders with important data named, “secret folder”.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Attackers may gravitate towards folders or files with words which implies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Exploitation: Brute-force attack </a:t>
            </a:r>
            <a:endParaRPr/>
          </a:p>
        </p:txBody>
      </p:sp>
      <p:sp>
        <p:nvSpPr>
          <p:cNvPr id="184" name="Google Shape;184;p26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-12300" y="1190750"/>
            <a:ext cx="38544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Tools &amp; Processes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Utilizing a Hydra attack we will run: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hydra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-l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ashton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-P /usr/share/wordlist/rockyou.txt -s 80 -f -vV 192.168.1.105 http-get  /company_folders/secret_folder.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457181" y="666903"/>
            <a:ext cx="533372" cy="476599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01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87" name="Google Shape;187;p26"/>
          <p:cNvGrpSpPr/>
          <p:nvPr/>
        </p:nvGrpSpPr>
        <p:grpSpPr>
          <a:xfrm>
            <a:off x="323631" y="2819378"/>
            <a:ext cx="533372" cy="588380"/>
            <a:chOff x="-3330708" y="3896705"/>
            <a:chExt cx="695400" cy="767018"/>
          </a:xfrm>
        </p:grpSpPr>
        <p:sp>
          <p:nvSpPr>
            <p:cNvPr id="188" name="Google Shape;188;p26"/>
            <p:cNvSpPr/>
            <p:nvPr/>
          </p:nvSpPr>
          <p:spPr>
            <a:xfrm>
              <a:off x="-3330708" y="3896705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 rot="10800000">
              <a:off x="-3223324" y="447509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6"/>
          <p:cNvSpPr/>
          <p:nvPr/>
        </p:nvSpPr>
        <p:spPr>
          <a:xfrm flipH="1">
            <a:off x="3768450" y="1480575"/>
            <a:ext cx="21561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322725" y="3392075"/>
            <a:ext cx="31734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gave us Ashton’s password and access to webdav.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" name="Google Shape;192;p26"/>
          <p:cNvGrpSpPr/>
          <p:nvPr/>
        </p:nvGrpSpPr>
        <p:grpSpPr>
          <a:xfrm>
            <a:off x="6134081" y="821703"/>
            <a:ext cx="533372" cy="600430"/>
            <a:chOff x="457200" y="1291536"/>
            <a:chExt cx="695400" cy="782727"/>
          </a:xfrm>
        </p:grpSpPr>
        <p:sp>
          <p:nvSpPr>
            <p:cNvPr id="193" name="Google Shape;193;p26"/>
            <p:cNvSpPr/>
            <p:nvPr/>
          </p:nvSpPr>
          <p:spPr>
            <a:xfrm>
              <a:off x="457200" y="1291536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6"/>
          <p:cNvSpPr/>
          <p:nvPr/>
        </p:nvSpPr>
        <p:spPr>
          <a:xfrm flipH="1">
            <a:off x="6401175" y="1481325"/>
            <a:ext cx="2428500" cy="3252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6401175" y="1481374"/>
            <a:ext cx="23715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100" y="1353437"/>
            <a:ext cx="4703724" cy="352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9075"/>
            <a:ext cx="4378099" cy="64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000000"/>
                </a:solidFill>
              </a:rPr>
              <a:t>Exploitation: </a:t>
            </a:r>
            <a:r>
              <a:rPr lang="en" sz="2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Shell PHP Exploit</a:t>
            </a:r>
            <a:endParaRPr sz="235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27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 flipH="1">
            <a:off x="724275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619275" y="1480625"/>
            <a:ext cx="2638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Tools &amp; Processes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Msfvenom and Metasploit was used to send a payload to the victim’s computer(Capstone computer).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7" name="Google Shape;207;p27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208" name="Google Shape;208;p2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3228956" y="887903"/>
            <a:ext cx="533372" cy="533480"/>
            <a:chOff x="457200" y="1378813"/>
            <a:chExt cx="695400" cy="695450"/>
          </a:xfrm>
        </p:grpSpPr>
        <p:sp>
          <p:nvSpPr>
            <p:cNvPr id="211" name="Google Shape;211;p2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7"/>
          <p:cNvSpPr/>
          <p:nvPr/>
        </p:nvSpPr>
        <p:spPr>
          <a:xfrm flipH="1">
            <a:off x="3496050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3496050" y="1480625"/>
            <a:ext cx="19509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allowed us access to view files on the vulnerable machine.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5" name="Google Shape;215;p27"/>
          <p:cNvGrpSpPr/>
          <p:nvPr/>
        </p:nvGrpSpPr>
        <p:grpSpPr>
          <a:xfrm>
            <a:off x="6134081" y="888653"/>
            <a:ext cx="533372" cy="533480"/>
            <a:chOff x="457200" y="1378813"/>
            <a:chExt cx="695400" cy="695450"/>
          </a:xfrm>
        </p:grpSpPr>
        <p:sp>
          <p:nvSpPr>
            <p:cNvPr id="216" name="Google Shape;216;p2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7"/>
          <p:cNvSpPr/>
          <p:nvPr/>
        </p:nvSpPr>
        <p:spPr>
          <a:xfrm flipH="1">
            <a:off x="6401175" y="1481325"/>
            <a:ext cx="2428500" cy="3252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6401175" y="1481374"/>
            <a:ext cx="23715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825" y="1481375"/>
            <a:ext cx="3826175" cy="31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