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4" r:id="rId1"/>
  </p:sldMasterIdLst>
  <p:notesMasterIdLst>
    <p:notesMasterId r:id="rId59"/>
  </p:notesMasterIdLst>
  <p:handoutMasterIdLst>
    <p:handoutMasterId r:id="rId60"/>
  </p:handoutMasterIdLst>
  <p:sldIdLst>
    <p:sldId id="256" r:id="rId2"/>
    <p:sldId id="323" r:id="rId3"/>
    <p:sldId id="324" r:id="rId4"/>
    <p:sldId id="326" r:id="rId5"/>
    <p:sldId id="325" r:id="rId6"/>
    <p:sldId id="376" r:id="rId7"/>
    <p:sldId id="377" r:id="rId8"/>
    <p:sldId id="378" r:id="rId9"/>
    <p:sldId id="327" r:id="rId10"/>
    <p:sldId id="374" r:id="rId11"/>
    <p:sldId id="328" r:id="rId12"/>
    <p:sldId id="329" r:id="rId13"/>
    <p:sldId id="330" r:id="rId14"/>
    <p:sldId id="331" r:id="rId15"/>
    <p:sldId id="332" r:id="rId16"/>
    <p:sldId id="333" r:id="rId17"/>
    <p:sldId id="341" r:id="rId18"/>
    <p:sldId id="345" r:id="rId19"/>
    <p:sldId id="342" r:id="rId20"/>
    <p:sldId id="343" r:id="rId21"/>
    <p:sldId id="344" r:id="rId22"/>
    <p:sldId id="363" r:id="rId23"/>
    <p:sldId id="364" r:id="rId24"/>
    <p:sldId id="365" r:id="rId25"/>
    <p:sldId id="366" r:id="rId26"/>
    <p:sldId id="368" r:id="rId27"/>
    <p:sldId id="375" r:id="rId28"/>
    <p:sldId id="369" r:id="rId29"/>
    <p:sldId id="367" r:id="rId30"/>
    <p:sldId id="370" r:id="rId31"/>
    <p:sldId id="334" r:id="rId32"/>
    <p:sldId id="346" r:id="rId33"/>
    <p:sldId id="335" r:id="rId34"/>
    <p:sldId id="336" r:id="rId35"/>
    <p:sldId id="337" r:id="rId36"/>
    <p:sldId id="338" r:id="rId37"/>
    <p:sldId id="339" r:id="rId38"/>
    <p:sldId id="371" r:id="rId39"/>
    <p:sldId id="372" r:id="rId40"/>
    <p:sldId id="379" r:id="rId41"/>
    <p:sldId id="387" r:id="rId42"/>
    <p:sldId id="388" r:id="rId43"/>
    <p:sldId id="389" r:id="rId44"/>
    <p:sldId id="394" r:id="rId45"/>
    <p:sldId id="395" r:id="rId46"/>
    <p:sldId id="396" r:id="rId47"/>
    <p:sldId id="390" r:id="rId48"/>
    <p:sldId id="391" r:id="rId49"/>
    <p:sldId id="392" r:id="rId50"/>
    <p:sldId id="393" r:id="rId51"/>
    <p:sldId id="373" r:id="rId52"/>
    <p:sldId id="380" r:id="rId53"/>
    <p:sldId id="384" r:id="rId54"/>
    <p:sldId id="381" r:id="rId55"/>
    <p:sldId id="385" r:id="rId56"/>
    <p:sldId id="383" r:id="rId57"/>
    <p:sldId id="386" r:id="rId58"/>
  </p:sldIdLst>
  <p:sldSz cx="9144000" cy="6858000" type="screen4x3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FF33"/>
    <a:srgbClr val="00CC00"/>
    <a:srgbClr val="0033CC"/>
    <a:srgbClr val="FF000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034" autoAdjust="0"/>
  </p:normalViewPr>
  <p:slideViewPr>
    <p:cSldViewPr>
      <p:cViewPr varScale="1">
        <p:scale>
          <a:sx n="110" d="100"/>
          <a:sy n="110" d="100"/>
        </p:scale>
        <p:origin x="15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latin typeface="+mn-lt"/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latin typeface="+mn-lt"/>
              </a:defRPr>
            </a:lvl1pPr>
            <a:extLst/>
          </a:lstStyle>
          <a:p>
            <a:pPr>
              <a:defRPr/>
            </a:pPr>
            <a:fld id="{095713F2-F73B-41A9-84F0-B9938897EE72}" type="datetimeFigureOut">
              <a:rPr lang="pl-PL"/>
              <a:pPr>
                <a:defRPr/>
              </a:pPr>
              <a:t>08.11.2019</a:t>
            </a:fld>
            <a:endParaRPr lang="pl-PL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latin typeface="+mn-lt"/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Calibri" panose="020F0502020204030204" pitchFamily="34" charset="0"/>
              </a:defRPr>
            </a:lvl1pPr>
          </a:lstStyle>
          <a:p>
            <a:fld id="{89743765-1DDC-4AE0-8349-D0F48079B8D4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latin typeface="+mn-lt"/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latin typeface="+mn-lt"/>
              </a:defRPr>
            </a:lvl1pPr>
            <a:extLst/>
          </a:lstStyle>
          <a:p>
            <a:pPr>
              <a:defRPr/>
            </a:pPr>
            <a:fld id="{DD2BDA0E-E050-4CB1-92DF-3E4A029BFEB5}" type="datetimeFigureOut">
              <a:rPr lang="pl-PL"/>
              <a:pPr>
                <a:defRPr/>
              </a:pPr>
              <a:t>08.11.2019</a:t>
            </a:fld>
            <a:endParaRPr lang="pl-PL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pl-PL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0"/>
            <a:r>
              <a:rPr lang="pl-PL" noProof="0"/>
              <a:t>Drugi poziom</a:t>
            </a:r>
          </a:p>
          <a:p>
            <a:pPr lvl="0"/>
            <a:r>
              <a:rPr lang="pl-PL" noProof="0"/>
              <a:t>Trzeci poziom</a:t>
            </a:r>
          </a:p>
          <a:p>
            <a:pPr lvl="0"/>
            <a:r>
              <a:rPr lang="pl-PL" noProof="0"/>
              <a:t>Czwarty poziom</a:t>
            </a:r>
          </a:p>
          <a:p>
            <a:pPr lvl="0"/>
            <a:r>
              <a:rPr lang="pl-PL" noProof="0"/>
              <a:t>Piąty poziom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0">
                <a:latin typeface="+mn-lt"/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Calibri" panose="020F0502020204030204" pitchFamily="34" charset="0"/>
              </a:defRPr>
            </a:lvl1pPr>
          </a:lstStyle>
          <a:p>
            <a:fld id="{F830DDB7-FE4D-42E2-880D-3FC87B9726B9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l-PL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l-PL" sz="1800" b="1">
              <a:latin typeface="Arial" panose="020B0604020202020204" pitchFamily="34" charset="0"/>
            </a:endParaRPr>
          </a:p>
        </p:txBody>
      </p:sp>
      <p:sp>
        <p:nvSpPr>
          <p:cNvPr id="5120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3E8110-92B0-49B6-8D5D-1A0BB513F8A7}" type="slidenum">
              <a:rPr lang="pl-PL" altLang="pl-PL" b="0">
                <a:latin typeface="Calibri" panose="020F0502020204030204" pitchFamily="34" charset="0"/>
              </a:rPr>
              <a:pPr/>
              <a:t>1</a:t>
            </a:fld>
            <a:endParaRPr lang="pl-PL" altLang="pl-PL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b="0"/>
          </a:p>
        </p:txBody>
      </p:sp>
      <p:pic>
        <p:nvPicPr>
          <p:cNvPr id="5" name="Contos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791200"/>
            <a:ext cx="1371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b="0"/>
          </a:p>
        </p:txBody>
      </p:sp>
      <p:sp>
        <p:nvSpPr>
          <p:cNvPr id="7" name="Rectangle 11"/>
          <p:cNvSpPr/>
          <p:nvPr userDrawn="1"/>
        </p:nvSpPr>
        <p:spPr>
          <a:xfrm>
            <a:off x="0" y="4646613"/>
            <a:ext cx="9144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b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lang="pl-PL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pl-PL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8" name="Rectangle 15"/>
          <p:cNvSpPr>
            <a:spLocks noGrp="1"/>
          </p:cNvSpPr>
          <p:nvPr>
            <p:ph type="sldNum" sz="quarter" idx="10"/>
          </p:nvPr>
        </p:nvSpPr>
        <p:spPr>
          <a:xfrm>
            <a:off x="6477000" y="6477000"/>
            <a:ext cx="1020763" cy="304800"/>
          </a:xfrm>
        </p:spPr>
        <p:txBody>
          <a:bodyPr/>
          <a:lstStyle>
            <a:lvl1pPr>
              <a:defRPr/>
            </a:lvl1pPr>
          </a:lstStyle>
          <a:p>
            <a:fld id="{45390CDC-6583-4F9B-BDD2-1904C4EAD1B2}" type="slidenum">
              <a:rPr lang="pl-PL" altLang="pl-PL"/>
              <a:pPr/>
              <a:t>‹#›</a:t>
            </a:fld>
            <a:endParaRPr lang="pl-PL" altLang="pl-PL"/>
          </a:p>
        </p:txBody>
      </p:sp>
      <p:sp>
        <p:nvSpPr>
          <p:cNvPr id="9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pl-PL" sz="1000">
                <a:solidFill>
                  <a:srgbClr val="A0A0A0"/>
                </a:solidFill>
              </a:defRPr>
            </a:lvl1pPr>
            <a:extLst/>
          </a:lstStyle>
          <a:p>
            <a:pPr>
              <a:defRPr/>
            </a:pPr>
            <a:fld id="{9D4CDA17-8FB2-4BB0-8E7F-05667FADA882}" type="datetime1">
              <a:rPr lang="pl-PL"/>
              <a:pPr>
                <a:defRPr/>
              </a:pPr>
              <a:t>08.11.2019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90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b="0"/>
          </a:p>
        </p:txBody>
      </p:sp>
      <p:sp>
        <p:nvSpPr>
          <p:cNvPr id="33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b="0"/>
          </a:p>
        </p:txBody>
      </p:sp>
      <p:pic>
        <p:nvPicPr>
          <p:cNvPr id="34" name="Contos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6238875"/>
            <a:ext cx="8382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 baseline="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 baseline="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 baseline="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pl-PL" sz="1100"/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pl-PL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5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pl-PL" sz="1100"/>
            </a:lvl1pPr>
            <a:extLst/>
          </a:lstStyle>
          <a:p>
            <a:pPr>
              <a:defRPr/>
            </a:pPr>
            <a:fld id="{9464DE72-3C1F-4233-9952-CA58DB6580D6}" type="datetime1">
              <a:rPr lang="pl-PL"/>
              <a:pPr>
                <a:defRPr/>
              </a:pPr>
              <a:t>08.11.2019</a:t>
            </a:fld>
            <a:endParaRPr/>
          </a:p>
        </p:txBody>
      </p:sp>
      <p:sp>
        <p:nvSpPr>
          <p:cNvPr id="36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>
              <a:defRPr/>
            </a:lvl1pPr>
          </a:lstStyle>
          <a:p>
            <a:fld id="{FEFDA8CD-DC92-46D5-BF76-71293224BD20}" type="slidenum">
              <a:rPr lang="pl-PL" altLang="pl-PL"/>
              <a:pPr/>
              <a:t>‹#›</a:t>
            </a:fld>
            <a:endParaRPr lang="pl-PL" altLang="pl-PL"/>
          </a:p>
        </p:txBody>
      </p:sp>
      <p:sp>
        <p:nvSpPr>
          <p:cNvPr id="38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3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04800" y="381000"/>
            <a:ext cx="80772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10" name="Rectangle 32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l-PL" sz="1100" b="0">
                <a:solidFill>
                  <a:schemeClr val="tx1">
                    <a:tint val="6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0017C3FF-C797-4F2E-93AD-95F22243EA9A}" type="datetime1">
              <a:rPr lang="pl-PL"/>
              <a:pPr>
                <a:defRPr/>
              </a:pPr>
              <a:t>08.11.2019</a:t>
            </a:fld>
            <a:endParaRPr/>
          </a:p>
        </p:txBody>
      </p:sp>
      <p:sp>
        <p:nvSpPr>
          <p:cNvPr id="11" name="Rectangle 33"/>
          <p:cNvSpPr>
            <a:spLocks noGrp="1"/>
          </p:cNvSpPr>
          <p:nvPr>
            <p:ph type="sldNum" sz="quarter" idx="4"/>
          </p:nvPr>
        </p:nvSpPr>
        <p:spPr>
          <a:xfrm>
            <a:off x="6503988" y="6473825"/>
            <a:ext cx="990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fld id="{34B1A5A2-9627-4088-9CFD-C653C5AF1692}" type="slidenum">
              <a:rPr lang="pl-PL" altLang="pl-PL"/>
              <a:pPr/>
              <a:t>‹#›</a:t>
            </a:fld>
            <a:endParaRPr lang="pl-PL" altLang="pl-PL"/>
          </a:p>
        </p:txBody>
      </p:sp>
      <p:sp>
        <p:nvSpPr>
          <p:cNvPr id="12" name="Rectangle 34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>
                <a:solidFill>
                  <a:sysClr val="windowText" lastClr="000000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pl-PL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pl-PL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pl-PL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pl-PL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pl-PL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pl-PL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l-PL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#operatory.arytmetyczne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57188" y="1643063"/>
            <a:ext cx="4429125" cy="9286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Technologie</a:t>
            </a:r>
            <a:r>
              <a:rPr dirty="0"/>
              <a:t> </a:t>
            </a:r>
            <a:r>
              <a:rPr dirty="0" err="1"/>
              <a:t>internetowe</a:t>
            </a:r>
            <a:endParaRPr dirty="0"/>
          </a:p>
        </p:txBody>
      </p:sp>
      <p:sp>
        <p:nvSpPr>
          <p:cNvPr id="4099" name="pole tekstowe 3"/>
          <p:cNvSpPr txBox="1">
            <a:spLocks noChangeArrowheads="1"/>
          </p:cNvSpPr>
          <p:nvPr/>
        </p:nvSpPr>
        <p:spPr bwMode="auto">
          <a:xfrm>
            <a:off x="7215188" y="4929188"/>
            <a:ext cx="158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>
                <a:latin typeface="Calibri" panose="020F0502020204030204" pitchFamily="34" charset="0"/>
              </a:rPr>
              <a:t>Szymon Smaga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PHP</a:t>
            </a:r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2009 – (PHP 5.3) wprowadzenie: obsługi przestrzeni nazw, wyrażenia lambda,  domknięcia, obsługa metod statycznych i poprawiono działanie PHP pod systemem Windows</a:t>
            </a:r>
          </a:p>
          <a:p>
            <a:pPr eaLnBrk="1" hangingPunct="1"/>
            <a:r>
              <a:rPr lang="pl-PL" altLang="pl-PL" b="0"/>
              <a:t>2010 – (PHP 5.4)</a:t>
            </a:r>
          </a:p>
          <a:p>
            <a:pPr eaLnBrk="1" hangingPunct="1"/>
            <a:r>
              <a:rPr lang="pl-PL" altLang="pl-PL" b="0"/>
              <a:t>2014 – Rozpoczęcie prac nad (PHP 7)</a:t>
            </a:r>
          </a:p>
          <a:p>
            <a:pPr eaLnBrk="1" hangingPunct="1"/>
            <a:r>
              <a:rPr lang="pl-PL" altLang="pl-PL" b="0"/>
              <a:t>2015 – (PHP 7.0) 100% wzrost wydajności, poprawienie modelu obiektowego, dodanie nowych operatorów </a:t>
            </a:r>
          </a:p>
          <a:p>
            <a:pPr eaLnBrk="1" hangingPunct="1"/>
            <a:endParaRPr lang="pl-PL" altLang="pl-PL" b="0"/>
          </a:p>
        </p:txBody>
      </p:sp>
      <p:sp>
        <p:nvSpPr>
          <p:cNvPr id="13315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3316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Historia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Sposoby osadzania skryptu w dokumencie (X)HTML</a:t>
            </a:r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Aby osadzić skrypt w dokumencie musimy posłużyć się specjalnymi rodzajami znaczników oddzielających skrypt od kodu (X)HTLM</a:t>
            </a:r>
          </a:p>
          <a:p>
            <a:pPr eaLnBrk="1" hangingPunct="1">
              <a:buFontTx/>
              <a:buAutoNum type="arabicPeriod"/>
            </a:pPr>
            <a:r>
              <a:rPr lang="pl-PL" altLang="pl-PL" b="0"/>
              <a:t>Znaczniki SGML &lt;? … ?&gt;</a:t>
            </a:r>
          </a:p>
          <a:p>
            <a:pPr eaLnBrk="1" hangingPunct="1">
              <a:buFontTx/>
              <a:buAutoNum type="arabicPeriod"/>
            </a:pPr>
            <a:r>
              <a:rPr lang="pl-PL" altLang="pl-PL" b="0"/>
              <a:t>Znaczniki kanoniczne &lt;?php … ?&gt;</a:t>
            </a:r>
          </a:p>
          <a:p>
            <a:pPr eaLnBrk="1" hangingPunct="1">
              <a:buFontTx/>
              <a:buAutoNum type="arabicPeriod"/>
            </a:pPr>
            <a:r>
              <a:rPr lang="pl-PL" altLang="pl-PL" b="0"/>
              <a:t>Znacznik skryptów HTML &lt;script language="php"&gt; …&lt;/script&gt;</a:t>
            </a:r>
          </a:p>
          <a:p>
            <a:pPr eaLnBrk="1" hangingPunct="1">
              <a:buFontTx/>
              <a:buAutoNum type="arabicPeriod"/>
            </a:pPr>
            <a:r>
              <a:rPr lang="pl-PL" altLang="pl-PL" b="0"/>
              <a:t>Znaczniki typu ASP &lt;% … %&gt; &lt;%= $variable; # To jest skrót dla "&lt;% echo ..." %&gt;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Dla 1 w pliku konfiguracyjnym php.ini umieszczamy linie </a:t>
            </a:r>
            <a:br>
              <a:rPr lang="pl-PL" altLang="pl-PL" b="0"/>
            </a:br>
            <a:r>
              <a:rPr lang="pl-PL" altLang="pl-PL" b="0"/>
              <a:t>short_open_tag = On</a:t>
            </a:r>
          </a:p>
          <a:p>
            <a:pPr eaLnBrk="1" hangingPunct="1"/>
            <a:r>
              <a:rPr lang="pl-PL" altLang="pl-PL" b="0"/>
              <a:t>Dla 4 w pliku konfiguracyjnym włączamy opcje asp_tags = On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/>
              <a:t>Zmienne w PHP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Zmienna jest to identyfikator znakowy, któremu przypisano jakąś wartość. W języku PHP zmienną definiuje się wstawiając znak „$” przed identyfikatorem. Należy pamiętać, że w PHP ważna jest wielkość znaków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	</a:t>
            </a:r>
          </a:p>
        </p:txBody>
      </p:sp>
      <p:sp>
        <p:nvSpPr>
          <p:cNvPr id="14339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4340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1800" cap="none"/>
              <a:t>HP - Osadzanie skryptu, zmienne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Zmienne w PHP - cd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/>
              <a:t>Przykład: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	$liczba = 1; - liczba dziesiętna</a:t>
            </a:r>
          </a:p>
          <a:p>
            <a:pPr eaLnBrk="1" hangingPunct="1"/>
            <a:r>
              <a:rPr lang="pl-PL" altLang="pl-PL" b="0"/>
              <a:t>	$liczba = -1; - liczba ujemna </a:t>
            </a:r>
          </a:p>
          <a:p>
            <a:pPr eaLnBrk="1" hangingPunct="1"/>
            <a:r>
              <a:rPr lang="pl-PL" altLang="pl-PL" b="0"/>
              <a:t>	$liczba = 0123; - liczba ósemkowa (równoznaczne z 			                            dziesiętnym 83)</a:t>
            </a:r>
          </a:p>
          <a:p>
            <a:pPr eaLnBrk="1" hangingPunct="1"/>
            <a:r>
              <a:rPr lang="pl-PL" altLang="pl-PL" b="0"/>
              <a:t>	$liczba = 0x12; - liczba szesnastkowa (równoznaczne z 	 		             dziesiętnym 18)</a:t>
            </a:r>
          </a:p>
          <a:p>
            <a:pPr eaLnBrk="1" hangingPunct="1"/>
            <a:r>
              <a:rPr lang="pl-PL" altLang="pl-PL" b="0"/>
              <a:t>     	$ tekst = „Tekst”; - ciąg</a:t>
            </a:r>
          </a:p>
          <a:p>
            <a:pPr eaLnBrk="1" hangingPunct="1"/>
            <a:r>
              <a:rPr lang="pl-PL" altLang="pl-PL" b="0"/>
              <a:t>	$liczba = 3.2 – liczba rzeczywista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Typ zmiennych:</a:t>
            </a:r>
            <a:r>
              <a:rPr lang="pl-PL" altLang="pl-PL" b="0"/>
              <a:t>	</a:t>
            </a:r>
          </a:p>
          <a:p>
            <a:pPr eaLnBrk="1" hangingPunct="1"/>
            <a:r>
              <a:rPr lang="pl-PL" altLang="pl-PL"/>
              <a:t>	</a:t>
            </a:r>
          </a:p>
          <a:p>
            <a:pPr eaLnBrk="1" hangingPunct="1"/>
            <a:r>
              <a:rPr lang="pl-PL" altLang="pl-PL"/>
              <a:t>	</a:t>
            </a:r>
            <a:r>
              <a:rPr lang="pl-PL" altLang="pl-PL" b="0"/>
              <a:t>liczby całkowite (integer)</a:t>
            </a:r>
          </a:p>
          <a:p>
            <a:pPr eaLnBrk="1" hangingPunct="1"/>
            <a:r>
              <a:rPr lang="pl-PL" altLang="pl-PL" b="0"/>
              <a:t>	liczby rzeczywiste (double)</a:t>
            </a:r>
          </a:p>
          <a:p>
            <a:pPr eaLnBrk="1" hangingPunct="1"/>
            <a:r>
              <a:rPr lang="pl-PL" altLang="pl-PL" b="0"/>
              <a:t>	ciągi (string)</a:t>
            </a:r>
          </a:p>
          <a:p>
            <a:pPr eaLnBrk="1" hangingPunct="1"/>
            <a:r>
              <a:rPr lang="pl-PL" altLang="pl-PL" b="0"/>
              <a:t>	tablice (array)</a:t>
            </a:r>
          </a:p>
          <a:p>
            <a:pPr eaLnBrk="1" hangingPunct="1"/>
            <a:r>
              <a:rPr lang="pl-PL" altLang="pl-PL" b="0"/>
              <a:t>	obiekty (object)</a:t>
            </a:r>
          </a:p>
          <a:p>
            <a:pPr eaLnBrk="1" hangingPunct="1"/>
            <a:r>
              <a:rPr lang="pl-PL" altLang="pl-PL" b="0"/>
              <a:t> </a:t>
            </a:r>
          </a:p>
          <a:p>
            <a:pPr algn="ctr" eaLnBrk="1" hangingPunct="1"/>
            <a:r>
              <a:rPr lang="pl-PL" altLang="pl-PL" b="0">
                <a:solidFill>
                  <a:srgbClr val="FF0000"/>
                </a:solidFill>
              </a:rPr>
              <a:t>Typ zmiennej jest określany podczas przypisywania jej wartości !</a:t>
            </a:r>
          </a:p>
          <a:p>
            <a:pPr eaLnBrk="1" hangingPunct="1"/>
            <a:endParaRPr lang="pl-PL" altLang="pl-PL" b="0"/>
          </a:p>
        </p:txBody>
      </p:sp>
      <p:sp>
        <p:nvSpPr>
          <p:cNvPr id="15363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5364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Zmienne</a:t>
            </a:r>
          </a:p>
        </p:txBody>
      </p:sp>
      <p:sp>
        <p:nvSpPr>
          <p:cNvPr id="15365" name="pole tekstowe 1"/>
          <p:cNvSpPr txBox="1">
            <a:spLocks noChangeArrowheads="1"/>
          </p:cNvSpPr>
          <p:nvPr/>
        </p:nvSpPr>
        <p:spPr bwMode="auto">
          <a:xfrm>
            <a:off x="5003800" y="3644900"/>
            <a:ext cx="3455988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var_dump - </a:t>
            </a:r>
            <a:r>
              <a:rPr lang="pl-PL" altLang="pl-PL" b="0"/>
              <a:t>metoda wyświetlająca informacje o typie zmiennej, ilości znaków oraz zawartości. Metę tą wykorzystuje się do debugowania błędów. 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/>
              <a:t>var_dump("hello world");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pl-PL" dirty="0">
                <a:latin typeface="Arial" charset="0"/>
              </a:rPr>
              <a:t>Zmienne w PHP - </a:t>
            </a:r>
            <a:r>
              <a:rPr lang="pl-PL" dirty="0" err="1">
                <a:latin typeface="Arial" charset="0"/>
              </a:rPr>
              <a:t>cd</a:t>
            </a:r>
            <a:endParaRPr lang="pl-PL" dirty="0">
              <a:latin typeface="Arial" charset="0"/>
            </a:endParaRPr>
          </a:p>
          <a:p>
            <a:pPr marL="342900" indent="-342900" eaLnBrk="1" hangingPunct="1">
              <a:defRPr/>
            </a:pPr>
            <a:endParaRPr lang="pl-PL" dirty="0"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pl-PL" dirty="0">
                <a:latin typeface="Arial" charset="0"/>
              </a:rPr>
              <a:t>Aby zmienić przypisany typ zmiennej należy:</a:t>
            </a:r>
          </a:p>
          <a:p>
            <a:pPr marL="342900" indent="-342900" eaLnBrk="1" hangingPunct="1">
              <a:defRPr/>
            </a:pPr>
            <a:r>
              <a:rPr lang="pl-PL" b="0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pl-PL" b="0" dirty="0">
                <a:latin typeface="Arial" charset="0"/>
              </a:rPr>
              <a:t>a) dokonać rzutowania na typ (</a:t>
            </a:r>
            <a:r>
              <a:rPr lang="pl-PL" b="0" dirty="0">
                <a:solidFill>
                  <a:srgbClr val="FF0000"/>
                </a:solidFill>
                <a:latin typeface="Arial" charset="0"/>
              </a:rPr>
              <a:t>operacja jednorazowa</a:t>
            </a:r>
            <a:r>
              <a:rPr lang="pl-PL" b="0" dirty="0">
                <a:latin typeface="Arial" charset="0"/>
              </a:rPr>
              <a:t>)</a:t>
            </a:r>
          </a:p>
          <a:p>
            <a:pPr marL="342900" indent="-342900" eaLnBrk="1" hangingPunct="1">
              <a:defRPr/>
            </a:pPr>
            <a:r>
              <a:rPr lang="pl-PL" b="0" dirty="0">
                <a:latin typeface="Arial" charset="0"/>
              </a:rPr>
              <a:t>	b) wykorzystać do zmiany typu funkcję </a:t>
            </a:r>
            <a:r>
              <a:rPr lang="pl-PL" i="1" dirty="0" err="1">
                <a:latin typeface="Arial" charset="0"/>
              </a:rPr>
              <a:t>settype</a:t>
            </a:r>
            <a:r>
              <a:rPr lang="pl-PL" b="0" dirty="0">
                <a:latin typeface="Arial" charset="0"/>
              </a:rPr>
              <a:t> (</a:t>
            </a:r>
            <a:r>
              <a:rPr lang="pl-PL" b="0" dirty="0">
                <a:solidFill>
                  <a:srgbClr val="FF0000"/>
                </a:solidFill>
                <a:latin typeface="Arial" charset="0"/>
              </a:rPr>
              <a:t>trwała zmiana typu</a:t>
            </a:r>
            <a:r>
              <a:rPr lang="pl-PL" b="0" dirty="0">
                <a:latin typeface="Arial" charset="0"/>
              </a:rPr>
              <a:t>)</a:t>
            </a:r>
          </a:p>
          <a:p>
            <a:pPr marL="342900" indent="-342900" eaLnBrk="1" hangingPunct="1">
              <a:defRPr/>
            </a:pPr>
            <a:endParaRPr lang="pl-PL" b="0" dirty="0">
              <a:latin typeface="Arial" charset="0"/>
            </a:endParaRPr>
          </a:p>
          <a:p>
            <a:pPr marL="342900" indent="-342900" eaLnBrk="1" hangingPunct="1">
              <a:defRPr/>
            </a:pPr>
            <a:endParaRPr lang="pl-PL" b="0" dirty="0"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pl-PL" dirty="0">
                <a:latin typeface="Arial" charset="0"/>
              </a:rPr>
              <a:t>Przykład:</a:t>
            </a:r>
          </a:p>
          <a:p>
            <a:pPr marL="342900" indent="-342900" eaLnBrk="1" hangingPunct="1">
              <a:defRPr/>
            </a:pPr>
            <a:endParaRPr lang="pl-PL" b="0" dirty="0"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pl-PL" b="0" dirty="0">
                <a:latin typeface="Arial" charset="0"/>
              </a:rPr>
              <a:t>		$liczba = 10; – liczba dziesiętna</a:t>
            </a:r>
          </a:p>
          <a:p>
            <a:pPr marL="342900" indent="-342900" eaLnBrk="1" hangingPunct="1">
              <a:defRPr/>
            </a:pPr>
            <a:r>
              <a:rPr lang="pl-PL" b="0" dirty="0">
                <a:latin typeface="Arial" charset="0"/>
              </a:rPr>
              <a:t>		</a:t>
            </a:r>
            <a:r>
              <a:rPr lang="pl-PL" dirty="0">
                <a:latin typeface="Arial" charset="0"/>
              </a:rPr>
              <a:t>$liczba = </a:t>
            </a:r>
            <a:r>
              <a:rPr lang="pl-PL" dirty="0" err="1">
                <a:latin typeface="Arial" charset="0"/>
              </a:rPr>
              <a:t>(rea</a:t>
            </a:r>
            <a:r>
              <a:rPr lang="pl-PL" dirty="0">
                <a:latin typeface="Arial" charset="0"/>
              </a:rPr>
              <a:t>l) $liczba;</a:t>
            </a:r>
          </a:p>
          <a:p>
            <a:pPr marL="342900" indent="-342900" eaLnBrk="1" hangingPunct="1">
              <a:defRPr/>
            </a:pPr>
            <a:r>
              <a:rPr lang="pl-PL" b="0" dirty="0">
                <a:latin typeface="Arial" charset="0"/>
              </a:rPr>
              <a:t>		</a:t>
            </a:r>
            <a:r>
              <a:rPr lang="pl-PL" dirty="0" err="1">
                <a:latin typeface="Arial" charset="0"/>
              </a:rPr>
              <a:t>settype</a:t>
            </a:r>
            <a:r>
              <a:rPr lang="pl-PL" dirty="0">
                <a:latin typeface="Arial" charset="0"/>
              </a:rPr>
              <a:t>($</a:t>
            </a:r>
            <a:r>
              <a:rPr lang="pl-PL" dirty="0" err="1">
                <a:latin typeface="Arial" charset="0"/>
              </a:rPr>
              <a:t>liczba,”double</a:t>
            </a:r>
            <a:r>
              <a:rPr lang="pl-PL" dirty="0">
                <a:latin typeface="Arial" charset="0"/>
              </a:rPr>
              <a:t>”);</a:t>
            </a:r>
          </a:p>
          <a:p>
            <a:pPr marL="342900" indent="-342900" eaLnBrk="1" hangingPunct="1">
              <a:defRPr/>
            </a:pPr>
            <a:endParaRPr lang="pl-PL" b="0" dirty="0">
              <a:latin typeface="Arial" charset="0"/>
            </a:endParaRPr>
          </a:p>
          <a:p>
            <a:pPr marL="342900" indent="-342900" eaLnBrk="1" hangingPunct="1">
              <a:defRPr/>
            </a:pPr>
            <a:r>
              <a:rPr lang="pl-PL" b="0" dirty="0">
                <a:latin typeface="Arial" charset="0"/>
              </a:rPr>
              <a:t>Dla rzutowania możemy posłużyć się jednym z poniżej zamieszczonych typów</a:t>
            </a:r>
          </a:p>
          <a:p>
            <a:pPr marL="342900" indent="-342900" eaLnBrk="1" hangingPunct="1">
              <a:defRPr/>
            </a:pPr>
            <a:endParaRPr lang="pl-PL" b="0" dirty="0">
              <a:latin typeface="Arial" charset="0"/>
            </a:endParaRPr>
          </a:p>
          <a:p>
            <a:pPr eaLnBrk="1" hangingPunct="1">
              <a:defRPr/>
            </a:pPr>
            <a:r>
              <a:rPr lang="pl-PL" dirty="0">
                <a:latin typeface="Arial" charset="0"/>
              </a:rPr>
              <a:t>	(</a:t>
            </a:r>
            <a:r>
              <a:rPr lang="pl-PL" dirty="0" err="1">
                <a:latin typeface="Arial" charset="0"/>
              </a:rPr>
              <a:t>int</a:t>
            </a:r>
            <a:r>
              <a:rPr lang="pl-PL" dirty="0">
                <a:latin typeface="Arial" charset="0"/>
              </a:rPr>
              <a:t>), (</a:t>
            </a:r>
            <a:r>
              <a:rPr lang="pl-PL" dirty="0" err="1">
                <a:latin typeface="Arial" charset="0"/>
              </a:rPr>
              <a:t>integer</a:t>
            </a:r>
            <a:r>
              <a:rPr lang="pl-PL" dirty="0">
                <a:latin typeface="Arial" charset="0"/>
              </a:rPr>
              <a:t>) – rzutuj do typu całkowitego</a:t>
            </a:r>
          </a:p>
          <a:p>
            <a:pPr eaLnBrk="1" hangingPunct="1">
              <a:defRPr/>
            </a:pPr>
            <a:r>
              <a:rPr lang="pl-PL" dirty="0">
                <a:latin typeface="Arial" charset="0"/>
              </a:rPr>
              <a:t>	</a:t>
            </a:r>
            <a:r>
              <a:rPr lang="pl-PL" dirty="0" err="1">
                <a:latin typeface="Arial" charset="0"/>
              </a:rPr>
              <a:t>(rea</a:t>
            </a:r>
            <a:r>
              <a:rPr lang="pl-PL" dirty="0">
                <a:latin typeface="Arial" charset="0"/>
              </a:rPr>
              <a:t>l), (double), (</a:t>
            </a:r>
            <a:r>
              <a:rPr lang="pl-PL" dirty="0" err="1">
                <a:latin typeface="Arial" charset="0"/>
              </a:rPr>
              <a:t>float</a:t>
            </a:r>
            <a:r>
              <a:rPr lang="pl-PL" dirty="0">
                <a:latin typeface="Arial" charset="0"/>
              </a:rPr>
              <a:t>) – rzutuj do typu rzeczywistego</a:t>
            </a:r>
          </a:p>
          <a:p>
            <a:pPr eaLnBrk="1" hangingPunct="1">
              <a:defRPr/>
            </a:pPr>
            <a:r>
              <a:rPr lang="pl-PL" dirty="0">
                <a:latin typeface="Arial" charset="0"/>
              </a:rPr>
              <a:t>	(</a:t>
            </a:r>
            <a:r>
              <a:rPr lang="pl-PL" dirty="0" err="1">
                <a:latin typeface="Arial" charset="0"/>
              </a:rPr>
              <a:t>string</a:t>
            </a:r>
            <a:r>
              <a:rPr lang="pl-PL" dirty="0">
                <a:latin typeface="Arial" charset="0"/>
              </a:rPr>
              <a:t>) – rzutuj do ciągu</a:t>
            </a:r>
          </a:p>
          <a:p>
            <a:pPr eaLnBrk="1" hangingPunct="1">
              <a:defRPr/>
            </a:pPr>
            <a:r>
              <a:rPr lang="pl-PL" dirty="0">
                <a:latin typeface="Arial" charset="0"/>
              </a:rPr>
              <a:t>	(</a:t>
            </a:r>
            <a:r>
              <a:rPr lang="pl-PL" dirty="0" err="1">
                <a:latin typeface="Arial" charset="0"/>
              </a:rPr>
              <a:t>array</a:t>
            </a:r>
            <a:r>
              <a:rPr lang="pl-PL" dirty="0">
                <a:latin typeface="Arial" charset="0"/>
              </a:rPr>
              <a:t>) – rzutuj do tablicy</a:t>
            </a:r>
          </a:p>
          <a:p>
            <a:pPr eaLnBrk="1" hangingPunct="1">
              <a:defRPr/>
            </a:pPr>
            <a:r>
              <a:rPr lang="pl-PL" dirty="0">
                <a:latin typeface="Arial" charset="0"/>
              </a:rPr>
              <a:t>	(</a:t>
            </a:r>
            <a:r>
              <a:rPr lang="pl-PL" dirty="0" err="1">
                <a:latin typeface="Arial" charset="0"/>
              </a:rPr>
              <a:t>object</a:t>
            </a:r>
            <a:r>
              <a:rPr lang="pl-PL" dirty="0">
                <a:latin typeface="Arial" charset="0"/>
              </a:rPr>
              <a:t>) – rzutuj do obiektu</a:t>
            </a:r>
          </a:p>
          <a:p>
            <a:pPr marL="342900" indent="-342900" eaLnBrk="1" hangingPunct="1">
              <a:defRPr/>
            </a:pPr>
            <a:endParaRPr lang="pl-PL" b="0" dirty="0">
              <a:latin typeface="Arial" charset="0"/>
            </a:endParaRPr>
          </a:p>
        </p:txBody>
      </p:sp>
      <p:sp>
        <p:nvSpPr>
          <p:cNvPr id="16387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638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Zmienne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Zmienne w PHP - cd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Dla zmiany typu poprzez funkcję </a:t>
            </a:r>
            <a:r>
              <a:rPr lang="pl-PL" altLang="pl-PL" i="1"/>
              <a:t>settype</a:t>
            </a:r>
            <a:r>
              <a:rPr lang="pl-PL" altLang="pl-PL" b="0"/>
              <a:t> możemy posłużyć się jednym z poniżej zamieszczonych argumentów funkcji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	</a:t>
            </a:r>
            <a:r>
              <a:rPr lang="en-US" altLang="pl-PL"/>
              <a:t>“integer”</a:t>
            </a:r>
            <a:r>
              <a:rPr lang="pl-PL" altLang="pl-PL"/>
              <a:t> – konwersja na typ całkowity</a:t>
            </a:r>
            <a:endParaRPr lang="en-US" altLang="pl-PL"/>
          </a:p>
          <a:p>
            <a:pPr eaLnBrk="1" hangingPunct="1"/>
            <a:r>
              <a:rPr lang="pl-PL" altLang="pl-PL"/>
              <a:t>	</a:t>
            </a:r>
            <a:r>
              <a:rPr lang="en-US" altLang="pl-PL"/>
              <a:t>“double”</a:t>
            </a:r>
            <a:r>
              <a:rPr lang="pl-PL" altLang="pl-PL"/>
              <a:t> – konwersja na typ rzeczywisty</a:t>
            </a:r>
            <a:endParaRPr lang="en-US" altLang="pl-PL"/>
          </a:p>
          <a:p>
            <a:pPr eaLnBrk="1" hangingPunct="1"/>
            <a:r>
              <a:rPr lang="pl-PL" altLang="pl-PL"/>
              <a:t>	</a:t>
            </a:r>
            <a:r>
              <a:rPr lang="en-US" altLang="pl-PL"/>
              <a:t>“string”</a:t>
            </a:r>
            <a:r>
              <a:rPr lang="pl-PL" altLang="pl-PL"/>
              <a:t> – konwersja na typ ”ciąg”</a:t>
            </a:r>
            <a:endParaRPr lang="en-US" altLang="pl-PL"/>
          </a:p>
          <a:p>
            <a:pPr eaLnBrk="1" hangingPunct="1"/>
            <a:r>
              <a:rPr lang="pl-PL" altLang="pl-PL"/>
              <a:t>	</a:t>
            </a:r>
            <a:r>
              <a:rPr lang="en-US" altLang="pl-PL"/>
              <a:t>“array”</a:t>
            </a:r>
            <a:r>
              <a:rPr lang="pl-PL" altLang="pl-PL"/>
              <a:t> – konwersja na typ tablicowy</a:t>
            </a:r>
            <a:endParaRPr lang="en-US" altLang="pl-PL"/>
          </a:p>
          <a:p>
            <a:pPr eaLnBrk="1" hangingPunct="1"/>
            <a:r>
              <a:rPr lang="pl-PL" altLang="pl-PL"/>
              <a:t>	</a:t>
            </a:r>
            <a:r>
              <a:rPr lang="en-US" altLang="pl-PL"/>
              <a:t>“object”</a:t>
            </a:r>
            <a:r>
              <a:rPr lang="pl-PL" altLang="pl-PL"/>
              <a:t> – konwersja na typ ”object”</a:t>
            </a:r>
          </a:p>
          <a:p>
            <a:pPr eaLnBrk="1" hangingPunct="1"/>
            <a:endParaRPr lang="pl-PL" altLang="pl-PL"/>
          </a:p>
          <a:p>
            <a:pPr eaLnBrk="1" hangingPunct="1"/>
            <a:endParaRPr lang="pl-PL" altLang="pl-PL" b="0"/>
          </a:p>
        </p:txBody>
      </p:sp>
      <p:sp>
        <p:nvSpPr>
          <p:cNvPr id="17411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7412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Zmienne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Operacje na zmiennych  w PHP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Aby wykonać jakąkolwiek operacje na zdefiniowanych zmiennych należy do tego celu posłużyć się odpowiednimi operatorami należącymi do podanych poniżej grup:</a:t>
            </a:r>
          </a:p>
          <a:p>
            <a:pPr eaLnBrk="1" hangingPunct="1"/>
            <a:r>
              <a:rPr lang="pl-PL" altLang="pl-PL" b="0"/>
              <a:t>	a) operatory arytmetyczne</a:t>
            </a:r>
          </a:p>
          <a:p>
            <a:pPr eaLnBrk="1" hangingPunct="1"/>
            <a:r>
              <a:rPr lang="pl-PL" altLang="pl-PL" b="0"/>
              <a:t>	b) operatory przypisania</a:t>
            </a:r>
          </a:p>
          <a:p>
            <a:pPr eaLnBrk="1" hangingPunct="1"/>
            <a:r>
              <a:rPr lang="pl-PL" altLang="pl-PL" b="0"/>
              <a:t>	c) operatory operacji bitowych</a:t>
            </a:r>
          </a:p>
          <a:p>
            <a:pPr eaLnBrk="1" hangingPunct="1"/>
            <a:r>
              <a:rPr lang="pl-PL" altLang="pl-PL" b="0"/>
              <a:t>	d) operatory porównania (relacji)</a:t>
            </a:r>
          </a:p>
          <a:p>
            <a:pPr eaLnBrk="1" hangingPunct="1"/>
            <a:r>
              <a:rPr lang="pl-PL" altLang="pl-PL" b="0"/>
              <a:t>	e) operator kontroli błędów</a:t>
            </a:r>
          </a:p>
          <a:p>
            <a:pPr eaLnBrk="1" hangingPunct="1"/>
            <a:r>
              <a:rPr lang="pl-PL" altLang="pl-PL" b="0"/>
              <a:t>	f) operator wywołania</a:t>
            </a:r>
          </a:p>
          <a:p>
            <a:pPr eaLnBrk="1" hangingPunct="1"/>
            <a:r>
              <a:rPr lang="pl-PL" altLang="pl-PL" b="0"/>
              <a:t>	g) operatory inkrementacji i dekrementacji</a:t>
            </a:r>
          </a:p>
          <a:p>
            <a:pPr eaLnBrk="1" hangingPunct="1"/>
            <a:r>
              <a:rPr lang="pl-PL" altLang="pl-PL" b="0"/>
              <a:t>	h) operatory logiczne</a:t>
            </a:r>
          </a:p>
          <a:p>
            <a:pPr eaLnBrk="1" hangingPunct="1"/>
            <a:r>
              <a:rPr lang="pl-PL" altLang="pl-PL" b="0"/>
              <a:t>	i) operator ciągu		</a:t>
            </a:r>
          </a:p>
          <a:p>
            <a:pPr eaLnBrk="1" hangingPunct="1"/>
            <a:endParaRPr lang="pl-PL" altLang="pl-PL" b="0">
              <a:hlinkClick r:id="rId2" action="ppaction://hlinkfile"/>
            </a:endParaRPr>
          </a:p>
          <a:p>
            <a:pPr eaLnBrk="1" hangingPunct="1"/>
            <a:r>
              <a:rPr lang="pl-PL" altLang="pl-PL"/>
              <a:t>Operatory arytmetyczne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+</a:t>
            </a:r>
            <a:r>
              <a:rPr lang="pl-PL" altLang="pl-PL" b="0"/>
              <a:t> $b Suma $a i $b.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–</a:t>
            </a:r>
            <a:r>
              <a:rPr lang="pl-PL" altLang="pl-PL" b="0"/>
              <a:t> $b Różnica $a i $b.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*</a:t>
            </a:r>
            <a:r>
              <a:rPr lang="pl-PL" altLang="pl-PL" b="0"/>
              <a:t> $b Iloczyn $a i $b.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/</a:t>
            </a:r>
            <a:r>
              <a:rPr lang="pl-PL" altLang="pl-PL" b="0"/>
              <a:t> $b Iloraz $a i $b (bez reszty).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%</a:t>
            </a:r>
            <a:r>
              <a:rPr lang="pl-PL" altLang="pl-PL" b="0"/>
              <a:t> $b Modulo $a przez $b.</a:t>
            </a:r>
          </a:p>
          <a:p>
            <a:pPr eaLnBrk="1" hangingPunct="1"/>
            <a:r>
              <a:rPr lang="pl-PL" altLang="pl-PL"/>
              <a:t>	</a:t>
            </a:r>
            <a:endParaRPr lang="pl-PL" altLang="pl-PL" b="0"/>
          </a:p>
        </p:txBody>
      </p:sp>
      <p:sp>
        <p:nvSpPr>
          <p:cNvPr id="18435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8436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1700" cap="none"/>
              <a:t>TECHNOLOGIE INTERNETOWE – Operacje na zmiennych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Operatory przypisania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$a </a:t>
            </a:r>
            <a:r>
              <a:rPr lang="pl-PL" altLang="pl-PL" b="0">
                <a:solidFill>
                  <a:srgbClr val="FF0000"/>
                </a:solidFill>
              </a:rPr>
              <a:t>+=</a:t>
            </a:r>
            <a:r>
              <a:rPr lang="pl-PL" altLang="pl-PL" b="0"/>
              <a:t> 2 - Do zmiennej $a dodane zostanie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 b="0">
                <a:solidFill>
                  <a:srgbClr val="FF0000"/>
                </a:solidFill>
              </a:rPr>
              <a:t>-=</a:t>
            </a:r>
            <a:r>
              <a:rPr lang="pl-PL" altLang="pl-PL" b="0"/>
              <a:t> 2 - Od zmiennej $a odjęte zostanie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 b="0">
                <a:solidFill>
                  <a:srgbClr val="FF0000"/>
                </a:solidFill>
              </a:rPr>
              <a:t>*=</a:t>
            </a:r>
            <a:r>
              <a:rPr lang="pl-PL" altLang="pl-PL" b="0"/>
              <a:t> 2 - Zmienna $a zostanie pomnożona przez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 b="0">
                <a:solidFill>
                  <a:srgbClr val="FF0000"/>
                </a:solidFill>
              </a:rPr>
              <a:t>/=</a:t>
            </a:r>
            <a:r>
              <a:rPr lang="pl-PL" altLang="pl-PL" b="0"/>
              <a:t> 2 - Zmienna $a dodane podzielona przez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 b="0">
                <a:solidFill>
                  <a:srgbClr val="FF0000"/>
                </a:solidFill>
              </a:rPr>
              <a:t>%=</a:t>
            </a:r>
            <a:r>
              <a:rPr lang="pl-PL" altLang="pl-PL" b="0"/>
              <a:t> 2 - Zmienna $a przyjmie wartość reszty z dzielenia $a przez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 b="0">
                <a:solidFill>
                  <a:srgbClr val="FF0000"/>
                </a:solidFill>
              </a:rPr>
              <a:t>.=</a:t>
            </a:r>
            <a:r>
              <a:rPr lang="pl-PL" altLang="pl-PL" b="0"/>
              <a:t> ” dalszy ciąg” - Do zmiennej $a na końcu dodany zostanie ciąg </a:t>
            </a:r>
            <a:br>
              <a:rPr lang="pl-PL" altLang="pl-PL" b="0"/>
            </a:br>
            <a:r>
              <a:rPr lang="pl-PL" altLang="pl-PL" b="0"/>
              <a:t>		    </a:t>
            </a:r>
            <a:r>
              <a:rPr lang="pl-PL" altLang="pl-PL" b="0">
                <a:solidFill>
                  <a:srgbClr val="FF0000"/>
                </a:solidFill>
              </a:rPr>
              <a:t>” dalszy ciąg”</a:t>
            </a:r>
            <a:r>
              <a:rPr lang="pl-PL" altLang="pl-PL"/>
              <a:t>	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/>
              <a:t>Operatory inkrementacji i dekrementacji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>
                <a:solidFill>
                  <a:srgbClr val="FF0000"/>
                </a:solidFill>
              </a:rPr>
              <a:t>++</a:t>
            </a:r>
            <a:r>
              <a:rPr lang="pl-PL" altLang="pl-PL" b="0"/>
              <a:t> - operator zwiększania wartości o 1 (inkrementacji)</a:t>
            </a:r>
          </a:p>
          <a:p>
            <a:pPr eaLnBrk="1" hangingPunct="1"/>
            <a:r>
              <a:rPr lang="pl-PL" altLang="pl-PL">
                <a:solidFill>
                  <a:srgbClr val="FF0000"/>
                </a:solidFill>
              </a:rPr>
              <a:t>--</a:t>
            </a:r>
            <a:r>
              <a:rPr lang="pl-PL" altLang="pl-PL" b="0"/>
              <a:t> - operator zmniejszania wartości o 1 (dekrementacji)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Oba operatory występować mogą w postaci przedrostkowej (--$a, ++$a) </a:t>
            </a:r>
            <a:br>
              <a:rPr lang="pl-PL" altLang="pl-PL" b="0"/>
            </a:br>
            <a:r>
              <a:rPr lang="pl-PL" altLang="pl-PL" b="0"/>
              <a:t>lub przyrostkowej ($a--, $a++)</a:t>
            </a:r>
          </a:p>
          <a:p>
            <a:pPr eaLnBrk="1" hangingPunct="1"/>
            <a:endParaRPr lang="pl-PL" altLang="pl-PL"/>
          </a:p>
        </p:txBody>
      </p:sp>
      <p:sp>
        <p:nvSpPr>
          <p:cNvPr id="19459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9460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Operatory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9248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Operatory porównania (relacji)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Operatory porównania w języku PHP podobnie jak i w innych językach służą do budowy prostych wyrażeń logicznych stosowanych w instrukcjach iteracyjnych i sterujących. Proste wyrażenia logiczne definiuje się wg. Podanego poniżej wzorca</a:t>
            </a:r>
          </a:p>
          <a:p>
            <a:pPr eaLnBrk="1" hangingPunct="1"/>
            <a:endParaRPr lang="pl-PL" altLang="pl-PL" b="0"/>
          </a:p>
          <a:p>
            <a:pPr algn="ctr" eaLnBrk="1" hangingPunct="1"/>
            <a:r>
              <a:rPr lang="pl-PL" altLang="pl-PL" b="0"/>
              <a:t>(zdanie logiczne1 </a:t>
            </a:r>
            <a:r>
              <a:rPr lang="pl-PL" altLang="pl-PL" b="0">
                <a:solidFill>
                  <a:srgbClr val="FF0000"/>
                </a:solidFill>
              </a:rPr>
              <a:t>operator relacji</a:t>
            </a:r>
            <a:r>
              <a:rPr lang="pl-PL" altLang="pl-PL" b="0"/>
              <a:t> zdanie logiczne2)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Jak widać z zapisu powyżej, wszystkie operatory relacji są dwuargumentowe i aby utworzyć wyrażenie logiczne proste należy dwa zdania logiczne połączyć jednym z operatorów wymienionych poniżej</a:t>
            </a:r>
            <a:r>
              <a:rPr lang="pl-PL" altLang="pl-PL"/>
              <a:t> </a:t>
            </a:r>
          </a:p>
          <a:p>
            <a:pPr eaLnBrk="1" hangingPunct="1"/>
            <a:r>
              <a:rPr lang="pl-PL" altLang="pl-PL"/>
              <a:t>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&gt;</a:t>
            </a:r>
            <a:r>
              <a:rPr lang="pl-PL" altLang="pl-PL" b="0"/>
              <a:t> 2 – Wyrażenie zwróci wartość True jeżeli wartość zmiennej $a 	będzie większa od wartości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&lt;</a:t>
            </a:r>
            <a:r>
              <a:rPr lang="pl-PL" altLang="pl-PL" b="0"/>
              <a:t> 2 - Wyrażenie zwróci wartość True jeżeli wartość zmiennej $a 	będzie mniejsza od wartości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&gt;=</a:t>
            </a:r>
            <a:r>
              <a:rPr lang="pl-PL" altLang="pl-PL" b="0"/>
              <a:t> 2 - Wyrażenie zwróci wartość True jeżeli wartość zmiennej $a 	będzie większa lub równa wartości 2 </a:t>
            </a:r>
          </a:p>
        </p:txBody>
      </p:sp>
      <p:sp>
        <p:nvSpPr>
          <p:cNvPr id="20483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20484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Operatory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9248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Operatory porównania (relacji) – cd.</a:t>
            </a:r>
          </a:p>
          <a:p>
            <a:pPr eaLnBrk="1" hangingPunct="1"/>
            <a:endParaRPr lang="pl-PL" altLang="pl-PL"/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&lt;=</a:t>
            </a:r>
            <a:r>
              <a:rPr lang="pl-PL" altLang="pl-PL" b="0"/>
              <a:t> 2 - Wyrażenie zwróci wartość True jeżeli wartość zmiennej $a 	będzie mniejsza lub równa wartości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==</a:t>
            </a:r>
            <a:r>
              <a:rPr lang="pl-PL" altLang="pl-PL" b="0"/>
              <a:t> 2 - Wyrażenie zwróci wartość True jeżeli wartość zmiennej $a 	będzie równa wartości 2 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===</a:t>
            </a:r>
            <a:r>
              <a:rPr lang="pl-PL" altLang="pl-PL" b="0"/>
              <a:t> 2 - Wyrażenie zwróci wartość True jeżeli wartość zmiennej $a 	  	   będzie równa wartości 2 i będzie tego samego typu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&lt;&gt;</a:t>
            </a:r>
            <a:r>
              <a:rPr lang="pl-PL" altLang="pl-PL" b="0"/>
              <a:t> 2 – Wyrażenie zwróci wartość True jeżeli wartość zmiennej a 	 	  będzie różna od wartości 2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!=</a:t>
            </a:r>
            <a:r>
              <a:rPr lang="pl-PL" altLang="pl-PL" b="0"/>
              <a:t> 2 – Wyrażenie zwróci wartość True jeżeli wartość zmiennej a 	 	  będzie różna od wartości 2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!==</a:t>
            </a:r>
            <a:r>
              <a:rPr lang="pl-PL" altLang="pl-PL" b="0"/>
              <a:t> 2 – Wyrażenie zwróci wartość True jeżeli wartość zmiennej a 	 	  będzie różna od wartości 2 i będzie różniła się co do typu</a:t>
            </a:r>
          </a:p>
          <a:p>
            <a:pPr eaLnBrk="1" hangingPunct="1"/>
            <a:endParaRPr lang="pl-PL" altLang="pl-PL"/>
          </a:p>
        </p:txBody>
      </p:sp>
      <p:sp>
        <p:nvSpPr>
          <p:cNvPr id="21507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2150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Operatory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9248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Operatory logiczne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Operatory logiczne w PHP pozwalają wykonywać operacje logiczne i są stosowane do budowy wyrażeń logicznych złożonych wg podanego poniżej wzorca</a:t>
            </a:r>
          </a:p>
          <a:p>
            <a:pPr eaLnBrk="1" hangingPunct="1"/>
            <a:endParaRPr lang="pl-PL" altLang="pl-PL" b="0"/>
          </a:p>
          <a:p>
            <a:pPr algn="ctr" eaLnBrk="1" hangingPunct="1"/>
            <a:r>
              <a:rPr lang="pl-PL" altLang="pl-PL" b="0"/>
              <a:t>(wyr. logiczne proste1 </a:t>
            </a:r>
            <a:r>
              <a:rPr lang="pl-PL" altLang="pl-PL" b="0">
                <a:solidFill>
                  <a:srgbClr val="FF0000"/>
                </a:solidFill>
              </a:rPr>
              <a:t>operator logiczny</a:t>
            </a:r>
            <a:r>
              <a:rPr lang="pl-PL" altLang="pl-PL" b="0"/>
              <a:t> wyr. logiczne proste2)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Trzeba zaznaczyć, że większość z tych operatorów jest dwuargumentowa.</a:t>
            </a:r>
          </a:p>
          <a:p>
            <a:pPr eaLnBrk="1" hangingPunct="1"/>
            <a:r>
              <a:rPr lang="pl-PL" altLang="pl-PL" b="0"/>
              <a:t>Aby móc realizować tego typu zagadnienia należy posłużyć się jednym </a:t>
            </a:r>
            <a:br>
              <a:rPr lang="pl-PL" altLang="pl-PL" b="0"/>
            </a:br>
            <a:r>
              <a:rPr lang="pl-PL" altLang="pl-PL" b="0"/>
              <a:t>z poniżej wymienionych operatorów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Iloczyn logiczny (and lub &amp;&amp;)</a:t>
            </a:r>
          </a:p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and</a:t>
            </a:r>
            <a:r>
              <a:rPr lang="pl-PL" altLang="pl-PL" b="0"/>
              <a:t> $b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&amp;&amp;</a:t>
            </a:r>
            <a:r>
              <a:rPr lang="pl-PL" altLang="pl-PL" b="0"/>
              <a:t> $b</a:t>
            </a:r>
          </a:p>
          <a:p>
            <a:pPr eaLnBrk="1" hangingPunct="1"/>
            <a:endParaRPr lang="pl-PL" altLang="pl-PL"/>
          </a:p>
        </p:txBody>
      </p:sp>
      <p:sp>
        <p:nvSpPr>
          <p:cNvPr id="22531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Operatory</a:t>
            </a:r>
          </a:p>
        </p:txBody>
      </p:sp>
      <p:graphicFrame>
        <p:nvGraphicFramePr>
          <p:cNvPr id="104491" name="Group 43"/>
          <p:cNvGraphicFramePr>
            <a:graphicFrameLocks noGrp="1"/>
          </p:cNvGraphicFramePr>
          <p:nvPr/>
        </p:nvGraphicFramePr>
        <p:xfrm>
          <a:off x="3200400" y="4140200"/>
          <a:ext cx="4686300" cy="2032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Zdanie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Zdanie2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Wynik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Serwery WWW: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Serwer Internetowy</a:t>
            </a:r>
            <a:r>
              <a:rPr lang="pl-PL" altLang="pl-PL" b="0"/>
              <a:t> -  to komputer, który świadczy usługi użytkownikowi podłączonemu do sieci internet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Rodzaje serwerów internetowych:</a:t>
            </a:r>
          </a:p>
          <a:p>
            <a:pPr eaLnBrk="1" hangingPunct="1"/>
            <a:r>
              <a:rPr lang="pl-PL" altLang="pl-PL" b="0"/>
              <a:t>	a) serwer stron WWW, </a:t>
            </a:r>
          </a:p>
          <a:p>
            <a:pPr eaLnBrk="1" hangingPunct="1"/>
            <a:r>
              <a:rPr lang="pl-PL" altLang="pl-PL" b="0"/>
              <a:t>	b) serwer pocztowy,</a:t>
            </a:r>
          </a:p>
          <a:p>
            <a:pPr eaLnBrk="1" hangingPunct="1"/>
            <a:r>
              <a:rPr lang="pl-PL" altLang="pl-PL" b="0"/>
              <a:t>	c) serwer FTP</a:t>
            </a:r>
          </a:p>
          <a:p>
            <a:pPr eaLnBrk="1" hangingPunct="1"/>
            <a:r>
              <a:rPr lang="pl-PL" altLang="pl-PL" b="0"/>
              <a:t>	d) inne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Serwer WWW</a:t>
            </a:r>
            <a:r>
              <a:rPr lang="pl-PL" altLang="pl-PL" b="0"/>
              <a:t> – to program działający na serwerze internetowym, obsługujący żądania protokołu HTTP.  (na serwerze www załadowane są pliki serwisu internetowego, których treść poprzez przeglądarkę internetową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Najpopularniejsze serwery WWW </a:t>
            </a:r>
          </a:p>
          <a:p>
            <a:pPr eaLnBrk="1" hangingPunct="1"/>
            <a:r>
              <a:rPr lang="pl-PL" altLang="pl-PL" b="0"/>
              <a:t>	a) Apache – obsługuje prawie 54% wszystkich witryn internetowych </a:t>
            </a:r>
            <a:br>
              <a:rPr lang="pl-PL" altLang="pl-PL" b="0"/>
            </a:br>
            <a:r>
              <a:rPr lang="pl-PL" altLang="pl-PL" b="0"/>
              <a:t>	           na świecie. (wg. Web Server Survey | Netcraft) </a:t>
            </a:r>
          </a:p>
          <a:p>
            <a:pPr eaLnBrk="1" hangingPunct="1"/>
            <a:r>
              <a:rPr lang="pl-PL" altLang="pl-PL" b="0"/>
              <a:t>	b) Internet Information Service(IIS) – serwer firmy Microsoft</a:t>
            </a:r>
          </a:p>
          <a:p>
            <a:pPr eaLnBrk="1" hangingPunct="1"/>
            <a:endParaRPr lang="pl-PL" altLang="pl-PL"/>
          </a:p>
        </p:txBody>
      </p:sp>
      <p:sp>
        <p:nvSpPr>
          <p:cNvPr id="5123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5124" name="Rectangle 5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Serwery WWW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9248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Operatory logiczne – cd.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/>
              <a:t>Suma logiczna (or lub ||)</a:t>
            </a:r>
          </a:p>
          <a:p>
            <a:pPr eaLnBrk="1" hangingPunct="1"/>
            <a:endParaRPr lang="pl-PL" altLang="pl-PL"/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or</a:t>
            </a:r>
            <a:r>
              <a:rPr lang="pl-PL" altLang="pl-PL" b="0"/>
              <a:t> $b</a:t>
            </a:r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||</a:t>
            </a:r>
            <a:r>
              <a:rPr lang="pl-PL" altLang="pl-PL" b="0"/>
              <a:t> $b</a:t>
            </a:r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Logiczna alternatywa wykluczająca (xor)</a:t>
            </a:r>
          </a:p>
          <a:p>
            <a:pPr eaLnBrk="1" hangingPunct="1"/>
            <a:endParaRPr lang="pl-PL" altLang="pl-PL"/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$a </a:t>
            </a:r>
            <a:r>
              <a:rPr lang="pl-PL" altLang="pl-PL">
                <a:solidFill>
                  <a:srgbClr val="FF0000"/>
                </a:solidFill>
              </a:rPr>
              <a:t>xor</a:t>
            </a:r>
            <a:r>
              <a:rPr lang="pl-PL" altLang="pl-PL" b="0"/>
              <a:t> $b</a:t>
            </a:r>
          </a:p>
          <a:p>
            <a:pPr eaLnBrk="1" hangingPunct="1"/>
            <a:endParaRPr lang="pl-PL" altLang="pl-PL"/>
          </a:p>
        </p:txBody>
      </p:sp>
      <p:sp>
        <p:nvSpPr>
          <p:cNvPr id="23555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23556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Operatory</a:t>
            </a:r>
          </a:p>
        </p:txBody>
      </p:sp>
      <p:graphicFrame>
        <p:nvGraphicFramePr>
          <p:cNvPr id="107525" name="Group 5"/>
          <p:cNvGraphicFramePr>
            <a:graphicFrameLocks noGrp="1"/>
          </p:cNvGraphicFramePr>
          <p:nvPr/>
        </p:nvGraphicFramePr>
        <p:xfrm>
          <a:off x="3429000" y="1371600"/>
          <a:ext cx="4686300" cy="2032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Zdanie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Zdanie2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Wynik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551" name="Group 31"/>
          <p:cNvGraphicFramePr>
            <a:graphicFrameLocks noGrp="1"/>
          </p:cNvGraphicFramePr>
          <p:nvPr/>
        </p:nvGraphicFramePr>
        <p:xfrm>
          <a:off x="3429000" y="4191000"/>
          <a:ext cx="4686300" cy="2032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Zdanie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Zdanie2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Wynik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924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Operatory logiczne – cd.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/>
              <a:t>Negacja (!)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Jest operatorem jednoargumentowym i służy do zmiany wartości wyrażenia logicznego na przeciwny</a:t>
            </a:r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>
                <a:solidFill>
                  <a:srgbClr val="FF0000"/>
                </a:solidFill>
              </a:rPr>
              <a:t>!</a:t>
            </a:r>
            <a:r>
              <a:rPr lang="pl-PL" altLang="pl-PL" b="0"/>
              <a:t>$a</a:t>
            </a:r>
          </a:p>
          <a:p>
            <a:pPr eaLnBrk="1" hangingPunct="1"/>
            <a:endParaRPr lang="pl-PL" altLang="pl-PL" b="0"/>
          </a:p>
        </p:txBody>
      </p:sp>
      <p:sp>
        <p:nvSpPr>
          <p:cNvPr id="24579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24580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Operatory</a:t>
            </a:r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3962400" y="2286000"/>
          <a:ext cx="3124200" cy="12192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Zdanie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Wynik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endParaRPr cap="none"/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800"/>
              <a:t>Zmienne predefiniowane przez serwer</a:t>
            </a:r>
          </a:p>
          <a:p>
            <a:pPr>
              <a:buFontTx/>
              <a:buNone/>
            </a:pPr>
            <a:r>
              <a:rPr altLang="pl-PL" sz="1800"/>
              <a:t>W każdym skrypcie możemy użyć kilku zdefiniowanych i gotowych do użycia zmiennych. Ich wartości zależą od ustawień serwera. Oto najważniejsze z nich:</a:t>
            </a:r>
          </a:p>
          <a:p>
            <a:pPr>
              <a:buFontTx/>
              <a:buNone/>
            </a:pPr>
            <a:endParaRPr altLang="pl-PL" sz="1800"/>
          </a:p>
          <a:p>
            <a:pPr>
              <a:buFontTx/>
              <a:buNone/>
            </a:pPr>
            <a:r>
              <a:rPr altLang="pl-PL" sz="1800"/>
              <a:t>DOCUMENT_ROOT – zwraca katalog główny serwera WWW, gdzie umieszczony jest skrypt,</a:t>
            </a:r>
          </a:p>
          <a:p>
            <a:pPr>
              <a:buFontTx/>
              <a:buNone/>
            </a:pPr>
            <a:r>
              <a:rPr altLang="pl-PL" sz="1800"/>
              <a:t>HTTP_ACCEPT_CHARSET – zwraca zawartość nagłówka „Accept-Charset” z aktualnego zapytania, jeśli taki istnieje, np. iso-8859-1, utf-8 etc.,</a:t>
            </a:r>
          </a:p>
          <a:p>
            <a:pPr>
              <a:buFontTx/>
              <a:buNone/>
            </a:pPr>
            <a:r>
              <a:rPr altLang="pl-PL" sz="1800"/>
              <a:t>HTTP_HOST – zwraca zawartość nagłówka „Host” z aktualnego zapytania, jeśli taki istnieje,</a:t>
            </a:r>
          </a:p>
          <a:p>
            <a:pPr>
              <a:buFontTx/>
              <a:buNone/>
            </a:pPr>
            <a:r>
              <a:rPr altLang="pl-PL" sz="1800"/>
              <a:t>HTTP_REFERER – zwraca adres strony (jeśli taka istniała), która przekierowała do przeglądarkę do naszej witryny. Wartość ta powinna być ustalona przez przeglądarkę, ale nie wszystkie aplikacje sobie z tym radzą. Zmienna ta jest używana często przy tworzeniu statystyk WWW,</a:t>
            </a:r>
          </a:p>
          <a:p>
            <a:pPr>
              <a:buFontTx/>
              <a:buNone/>
            </a:pPr>
            <a:r>
              <a:rPr altLang="pl-PL" sz="1800"/>
              <a:t>HTTP_USER_AGENT – zwraca zawartość nagłówka „User-Agent” z zapytania, jeśli taki istnieje. Jest to ciąg informujący o przeglądarce, która została użyta do wyświetlenia bieżącej strony,</a:t>
            </a:r>
          </a:p>
          <a:p>
            <a:pPr>
              <a:buFontTx/>
              <a:buNone/>
            </a:pPr>
            <a:r>
              <a:rPr altLang="pl-PL" sz="1800"/>
              <a:t>REMOTE_ADDR – zwraca adres IP użytkownika, który wyświetlił bieżącą stronę,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endParaRPr cap="none"/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800"/>
              <a:t>SCRIPT_FILENAME – zwraca ścieżkę do wykonywanego skryptu,</a:t>
            </a:r>
          </a:p>
          <a:p>
            <a:pPr>
              <a:buFontTx/>
              <a:buNone/>
            </a:pPr>
            <a:r>
              <a:rPr altLang="pl-PL" sz="1800"/>
              <a:t>SERVER_ADMIN – zwraca adres administratora serwera WWW. Jeśli skrypt działa na wirtualnym serwerze, to będzie to wartość podana dla tego wirtualnego serwera,</a:t>
            </a:r>
          </a:p>
          <a:p>
            <a:pPr>
              <a:buFontTx/>
              <a:buNone/>
            </a:pPr>
            <a:r>
              <a:rPr altLang="pl-PL" sz="1800"/>
              <a:t>SERVER_PORT – zwraca port na serwerze, którego użyto do połączenia. Dla standardowych połączeń będzie to wartość 80,</a:t>
            </a:r>
          </a:p>
          <a:p>
            <a:pPr>
              <a:buFontTx/>
              <a:buNone/>
            </a:pPr>
            <a:r>
              <a:rPr altLang="pl-PL" sz="1800"/>
              <a:t>SERVER_SIGNATURE – zwraca ciąg zawierający wersję i nazwę wirtualnego hosta, który jest dodawany do stron generowanych przez serwer,</a:t>
            </a:r>
          </a:p>
          <a:p>
            <a:pPr>
              <a:buFontTx/>
              <a:buNone/>
            </a:pPr>
            <a:r>
              <a:rPr altLang="pl-PL" sz="1800"/>
              <a:t>SCRIPT_NAME – zwraca ścieżkę do wykonywanego pliku. Jest to przydatne w wypadku skryptów odwołujących się do samych siebie.</a:t>
            </a:r>
          </a:p>
          <a:p>
            <a:pPr>
              <a:buFontTx/>
              <a:buNone/>
            </a:pPr>
            <a:endParaRPr altLang="pl-PL" sz="1800"/>
          </a:p>
          <a:p>
            <a:pPr>
              <a:buFontTx/>
              <a:buNone/>
            </a:pPr>
            <a:r>
              <a:rPr altLang="pl-PL" sz="1800"/>
              <a:t>&lt;?</a:t>
            </a:r>
            <a:br>
              <a:rPr altLang="pl-PL" sz="1800"/>
            </a:br>
            <a:r>
              <a:rPr altLang="pl-PL" sz="1800"/>
              <a:t>echo $_SERVER['nazwa_zmiennej_predefiniowanej'] ;</a:t>
            </a:r>
          </a:p>
          <a:p>
            <a:pPr>
              <a:buFontTx/>
              <a:buNone/>
            </a:pPr>
            <a:r>
              <a:rPr altLang="pl-PL" sz="1800"/>
              <a:t>?&gt;</a:t>
            </a:r>
          </a:p>
          <a:p>
            <a:pPr>
              <a:buFontTx/>
              <a:buNone/>
            </a:pPr>
            <a:endParaRPr altLang="pl-P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- stałe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800"/>
              <a:t>Stałe</a:t>
            </a:r>
          </a:p>
          <a:p>
            <a:pPr>
              <a:buFontTx/>
              <a:buNone/>
            </a:pPr>
            <a:r>
              <a:rPr altLang="pl-PL" sz="1800"/>
              <a:t>W PHP istnieją też obiekty, które nazywamy „stałymi” – są to rodzaje zmiennych, które przechowują pewne określone dane i nie można zmienić ich wartości w trakcie wykonywania skryptu. W zapisie różnią się one od tradycyjnych zmiennych tym, że nie mają znaku dolara na początku. PHP tworzy automatycznie kilka stałych gotowych do wykorzystania w skryptach:</a:t>
            </a:r>
          </a:p>
          <a:p>
            <a:pPr>
              <a:buFontTx/>
              <a:buNone/>
            </a:pPr>
            <a:r>
              <a:rPr altLang="pl-PL" sz="1800"/>
              <a:t>__FILE__ – zawiera nazwę pliku, który jest akurat przetwarzany. Jeśli stała ta znajduje się w pliku, którego treść znajduje się w innym zbiorze (include), to również zwracana jest nazwa pliku podstawowego, gdzie użyto stałej,</a:t>
            </a:r>
          </a:p>
          <a:p>
            <a:pPr>
              <a:buFontTx/>
              <a:buNone/>
            </a:pPr>
            <a:r>
              <a:rPr altLang="pl-PL" sz="1800"/>
              <a:t>__LINE__– zawiera numer akurat przetwarzanej linii skryptu. Jeśli stała ta znajduje się w pliku, którego treść znajduje się w innym zbiorze (include), to również zwracany jest numer linii z pliku podstawowego,</a:t>
            </a:r>
          </a:p>
          <a:p>
            <a:pPr>
              <a:buFontTx/>
              <a:buNone/>
            </a:pPr>
            <a:r>
              <a:rPr altLang="pl-PL" sz="1800"/>
              <a:t>PHP_VERSION – zawiera wersję akurat używanego parsera PHP,</a:t>
            </a:r>
          </a:p>
          <a:p>
            <a:pPr>
              <a:buFontTx/>
              <a:buNone/>
            </a:pPr>
            <a:r>
              <a:rPr altLang="pl-PL" sz="1800"/>
              <a:t>PHP_OS – zawiera nazwę systemu operacyjnego, na którym uruchamiany jest parser PHP.</a:t>
            </a:r>
          </a:p>
          <a:p>
            <a:pPr>
              <a:buFontTx/>
              <a:buNone/>
            </a:pPr>
            <a:r>
              <a:rPr altLang="pl-PL" sz="1800"/>
              <a:t>Własne stałe można definiować funkcją define(), która pobiera dwa argumenty – nazwę stałej i jej wartość. Dla przykładu:</a:t>
            </a:r>
          </a:p>
          <a:p>
            <a:pPr>
              <a:buFontTx/>
              <a:buNone/>
            </a:pPr>
            <a:r>
              <a:rPr altLang="pl-PL" sz="1800"/>
              <a:t>&lt;? </a:t>
            </a:r>
            <a:br>
              <a:rPr altLang="pl-PL" sz="1800"/>
            </a:br>
            <a:r>
              <a:rPr altLang="pl-PL" sz="1800"/>
              <a:t>define(HELLO, "Witam!")</a:t>
            </a:r>
            <a:br>
              <a:rPr altLang="pl-PL" sz="1800"/>
            </a:br>
            <a:r>
              <a:rPr altLang="pl-PL" sz="1800"/>
              <a:t>echo HELLO; //Wyświetli: Witam!</a:t>
            </a:r>
          </a:p>
          <a:p>
            <a:pPr>
              <a:buFontTx/>
              <a:buNone/>
            </a:pPr>
            <a:r>
              <a:rPr altLang="pl-PL" sz="1800"/>
              <a:t>?&gt;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tablice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5600" indent="-355600">
              <a:buFontTx/>
              <a:buNone/>
            </a:pPr>
            <a:r>
              <a:rPr altLang="pl-PL" sz="1800"/>
              <a:t>Tablice - zmienne, które służą do przechowywania innych zmiennych (mogą posłużyć do przeglądania wpisów pobranych z bazy danych, odczytania listy plików z foldera na serwerze itp. Najwiekszą zaletą tablic w PHP jest możliwość ich deklaracji bez podawania rozmiaru. Tablice w PHP maja rozmiar dynamiczny tzn. może się zmieniać w trakcie obsługi tego typu zmiennych.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Rodzaje tablic w PHP:</a:t>
            </a:r>
          </a:p>
          <a:p>
            <a:pPr marL="355600" indent="-355600">
              <a:buFontTx/>
              <a:buNone/>
            </a:pPr>
            <a:r>
              <a:rPr altLang="pl-PL" sz="1800"/>
              <a:t>	* Tablice jednowymiarowe</a:t>
            </a:r>
          </a:p>
          <a:p>
            <a:pPr marL="355600" indent="-355600">
              <a:buFontTx/>
              <a:buNone/>
            </a:pPr>
            <a:r>
              <a:rPr altLang="pl-PL" sz="1800"/>
              <a:t>	* Tablice wielowymiarowe</a:t>
            </a:r>
          </a:p>
          <a:p>
            <a:pPr marL="355600" indent="-355600">
              <a:buFontTx/>
              <a:buNone/>
            </a:pPr>
            <a:r>
              <a:rPr altLang="pl-PL" sz="1800"/>
              <a:t>	* Tablice asocjacyjne</a:t>
            </a:r>
          </a:p>
          <a:p>
            <a:pPr marL="355600" indent="-355600">
              <a:buFontTx/>
              <a:buNone/>
            </a:pPr>
            <a:r>
              <a:rPr altLang="pl-PL" sz="1800"/>
              <a:t>	* Tablice superglobalne</a:t>
            </a:r>
          </a:p>
          <a:p>
            <a:pPr marL="355600" indent="-355600"/>
            <a:endParaRPr altLang="pl-PL" sz="1800"/>
          </a:p>
          <a:p>
            <a:pPr marL="355600" indent="-355600">
              <a:buFontTx/>
              <a:buNone/>
            </a:pPr>
            <a:r>
              <a:rPr altLang="pl-PL" sz="1800" u="sng"/>
              <a:t>Definicja tablic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a) </a:t>
            </a:r>
          </a:p>
          <a:p>
            <a:pPr marL="355600" indent="-355600">
              <a:buFontTx/>
              <a:buNone/>
            </a:pPr>
            <a:r>
              <a:rPr altLang="pl-PL" sz="1800"/>
              <a:t>&lt;?php</a:t>
            </a:r>
          </a:p>
          <a:p>
            <a:pPr marL="355600" indent="-355600">
              <a:buFontTx/>
              <a:buNone/>
            </a:pPr>
            <a:r>
              <a:rPr altLang="pl-PL" sz="1800"/>
              <a:t>   $tab[] = ”Ala”; $tab[] =”Ola”; $tab[] = ”Zosia”</a:t>
            </a:r>
          </a:p>
          <a:p>
            <a:pPr marL="355600" indent="-355600">
              <a:buFontTx/>
              <a:buNone/>
            </a:pPr>
            <a:r>
              <a:rPr altLang="pl-PL" sz="1800"/>
              <a:t>?&gt;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tablice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5600" indent="-355600">
              <a:buFontTx/>
              <a:buNone/>
            </a:pPr>
            <a:r>
              <a:rPr altLang="pl-PL" sz="1800" u="sng"/>
              <a:t>Definicja tablic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b) </a:t>
            </a:r>
          </a:p>
          <a:p>
            <a:pPr marL="355600" indent="-355600">
              <a:buFontTx/>
              <a:buNone/>
            </a:pPr>
            <a:r>
              <a:rPr altLang="pl-PL" sz="1800"/>
              <a:t>&lt;?php</a:t>
            </a:r>
          </a:p>
          <a:p>
            <a:pPr marL="355600" indent="-355600">
              <a:buFontTx/>
              <a:buNone/>
            </a:pPr>
            <a:r>
              <a:rPr altLang="pl-PL" sz="1800"/>
              <a:t>   $tab[0] = ”Ala”; $tab[1] = ”Ola”; $tab[2] = „Zosia””;</a:t>
            </a:r>
          </a:p>
          <a:p>
            <a:pPr marL="355600" indent="-355600">
              <a:buFontTx/>
              <a:buNone/>
            </a:pPr>
            <a:r>
              <a:rPr altLang="pl-PL" sz="1800"/>
              <a:t>?&gt;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c)</a:t>
            </a:r>
          </a:p>
          <a:p>
            <a:pPr marL="355600" indent="-355600">
              <a:buFontTx/>
              <a:buNone/>
            </a:pPr>
            <a:r>
              <a:rPr altLang="pl-PL" sz="1800"/>
              <a:t>&lt;?php</a:t>
            </a:r>
          </a:p>
          <a:p>
            <a:pPr marL="355600" indent="-355600">
              <a:buFontTx/>
              <a:buNone/>
            </a:pPr>
            <a:r>
              <a:rPr altLang="pl-PL" sz="1800"/>
              <a:t>   $tab=Array(”Ala”, ”Ola”, ”Zosia”);</a:t>
            </a:r>
          </a:p>
          <a:p>
            <a:pPr marL="355600" indent="-355600">
              <a:buFontTx/>
              <a:buNone/>
            </a:pPr>
            <a:r>
              <a:rPr altLang="pl-PL" sz="1800"/>
              <a:t>?&gt; 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d)</a:t>
            </a:r>
          </a:p>
          <a:p>
            <a:pPr marL="355600" indent="-355600">
              <a:buFontTx/>
              <a:buNone/>
            </a:pPr>
            <a:r>
              <a:rPr altLang="pl-PL" sz="1800"/>
              <a:t>&lt;?php</a:t>
            </a:r>
          </a:p>
          <a:p>
            <a:pPr marL="355600" indent="-355600">
              <a:buFontTx/>
              <a:buNone/>
            </a:pPr>
            <a:r>
              <a:rPr altLang="pl-PL" sz="1800"/>
              <a:t>   $tab=Array(10=&gt;”Ala”, 20=&gt;”Ola”,30=&gt;”Zosia”)</a:t>
            </a:r>
          </a:p>
          <a:p>
            <a:pPr marL="355600" indent="-355600">
              <a:buFontTx/>
              <a:buNone/>
            </a:pPr>
            <a:r>
              <a:rPr altLang="pl-PL" sz="1800"/>
              <a:t>?&gt;</a:t>
            </a:r>
          </a:p>
          <a:p>
            <a:pPr marL="355600" indent="-355600">
              <a:buFontTx/>
              <a:buNone/>
            </a:pPr>
            <a:r>
              <a:rPr altLang="pl-PL" sz="1800"/>
              <a:t>e)</a:t>
            </a:r>
          </a:p>
          <a:p>
            <a:pPr marL="355600" indent="-355600">
              <a:buFontTx/>
              <a:buNone/>
            </a:pPr>
            <a:endParaRPr altLang="pl-PL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tablice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5600" indent="-355600">
              <a:buFontTx/>
              <a:buNone/>
            </a:pPr>
            <a:r>
              <a:rPr altLang="pl-PL" sz="1800" u="sng"/>
              <a:t>Definicja tablic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e)</a:t>
            </a:r>
          </a:p>
          <a:p>
            <a:pPr marL="355600" indent="-355600">
              <a:buFontTx/>
              <a:buNone/>
            </a:pPr>
            <a:r>
              <a:rPr altLang="pl-PL" sz="1800"/>
              <a:t>&lt;?php</a:t>
            </a:r>
          </a:p>
          <a:p>
            <a:pPr marL="355600" indent="-355600">
              <a:buFontTx/>
              <a:buNone/>
            </a:pPr>
            <a:r>
              <a:rPr altLang="pl-PL" sz="1800"/>
              <a:t>	$samochody = array(</a:t>
            </a:r>
          </a:p>
          <a:p>
            <a:pPr marL="355600" indent="-355600">
              <a:buFontTx/>
              <a:buNone/>
            </a:pPr>
            <a:r>
              <a:rPr altLang="pl-PL" sz="1800"/>
              <a:t>		”marka" =&gt; array(”fajna", ”nie fajna"),</a:t>
            </a:r>
          </a:p>
          <a:p>
            <a:pPr marL="355600" indent="-355600">
              <a:buFontTx/>
              <a:buNone/>
            </a:pPr>
            <a:r>
              <a:rPr altLang="pl-PL" sz="1800"/>
              <a:t>		”rodzaj" =&gt; array(”ok", ”nie", ”a może"),</a:t>
            </a:r>
          </a:p>
          <a:p>
            <a:pPr marL="355600" indent="-355600">
              <a:buFontTx/>
              <a:buNone/>
            </a:pPr>
            <a:r>
              <a:rPr altLang="pl-PL" sz="1800"/>
              <a:t>	);</a:t>
            </a:r>
          </a:p>
          <a:p>
            <a:pPr marL="355600" indent="-355600">
              <a:buFontTx/>
              <a:buNone/>
            </a:pPr>
            <a:r>
              <a:rPr altLang="pl-PL" sz="1800"/>
              <a:t>	echo $samochody[”marka"][1];</a:t>
            </a:r>
          </a:p>
          <a:p>
            <a:pPr marL="355600" indent="-355600">
              <a:buFontTx/>
              <a:buNone/>
            </a:pPr>
            <a:r>
              <a:rPr altLang="pl-PL" sz="1800"/>
              <a:t>?&gt;</a:t>
            </a:r>
          </a:p>
          <a:p>
            <a:pPr marL="355600" indent="-355600">
              <a:buFontTx/>
              <a:buNone/>
            </a:pPr>
            <a:endParaRPr altLang="pl-PL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tablice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5600" indent="-355600">
              <a:buFontTx/>
              <a:buNone/>
            </a:pPr>
            <a:r>
              <a:rPr altLang="pl-PL" sz="1800" u="sng"/>
              <a:t>Definicja tablic asocjacyjnych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Tablice asocjacyjne - to tablice posiadające klucz w postaci łańcucha tekstowego</a:t>
            </a:r>
          </a:p>
          <a:p>
            <a:pPr marL="355600" indent="-355600">
              <a:buFontTx/>
              <a:buNone/>
            </a:pPr>
            <a:endParaRPr altLang="pl-PL" sz="1800"/>
          </a:p>
          <a:p>
            <a:pPr marL="355600" indent="-355600">
              <a:buFontTx/>
              <a:buNone/>
            </a:pPr>
            <a:r>
              <a:rPr altLang="pl-PL" sz="1800"/>
              <a:t>	&lt;?php</a:t>
            </a:r>
          </a:p>
          <a:p>
            <a:pPr marL="355600" indent="-355600">
              <a:buFontTx/>
              <a:buNone/>
            </a:pPr>
            <a:r>
              <a:rPr altLang="pl-PL" sz="1800"/>
              <a:t>  		 $rekord = Array(</a:t>
            </a:r>
          </a:p>
          <a:p>
            <a:pPr marL="355600" indent="-355600">
              <a:buFontTx/>
              <a:buNone/>
            </a:pPr>
            <a:r>
              <a:rPr altLang="pl-PL" sz="1800"/>
              <a:t>			”id”=&gt;1,</a:t>
            </a:r>
          </a:p>
          <a:p>
            <a:pPr marL="355600" indent="-355600">
              <a:buFontTx/>
              <a:buNone/>
            </a:pPr>
            <a:r>
              <a:rPr altLang="pl-PL" sz="1800"/>
              <a:t>		  	”imie”=&gt;”Aleksandra”,</a:t>
            </a:r>
          </a:p>
          <a:p>
            <a:pPr marL="355600" indent="-355600">
              <a:buFontTx/>
              <a:buNone/>
            </a:pPr>
            <a:r>
              <a:rPr altLang="pl-PL" sz="1800"/>
              <a:t>			”nazwisko”=&gt;”Kowalska”</a:t>
            </a:r>
          </a:p>
          <a:p>
            <a:pPr marL="355600" indent="-355600">
              <a:buFontTx/>
              <a:buNone/>
            </a:pPr>
            <a:r>
              <a:rPr altLang="pl-PL" sz="1800"/>
              <a:t>			)</a:t>
            </a:r>
          </a:p>
          <a:p>
            <a:pPr marL="355600" indent="-355600">
              <a:buFontTx/>
              <a:buNone/>
            </a:pPr>
            <a:r>
              <a:rPr altLang="pl-PL" sz="1800"/>
              <a:t>	?&gt;</a:t>
            </a:r>
          </a:p>
          <a:p>
            <a:pPr marL="355600" indent="-355600">
              <a:buFontTx/>
              <a:buNone/>
            </a:pPr>
            <a:r>
              <a:rPr altLang="pl-PL" sz="1800"/>
              <a:t>lub</a:t>
            </a:r>
          </a:p>
          <a:p>
            <a:pPr marL="355600" indent="-355600">
              <a:buFontTx/>
              <a:buNone/>
            </a:pPr>
            <a:r>
              <a:rPr altLang="pl-PL" sz="1800"/>
              <a:t>	&lt;?php</a:t>
            </a:r>
          </a:p>
          <a:p>
            <a:pPr marL="355600" indent="-355600">
              <a:buFontTx/>
              <a:buNone/>
            </a:pPr>
            <a:r>
              <a:rPr altLang="pl-PL" sz="1800"/>
              <a:t>  		 $rekord[”id”] = 1;</a:t>
            </a:r>
          </a:p>
          <a:p>
            <a:pPr marL="355600" indent="-355600">
              <a:buFontTx/>
              <a:buNone/>
            </a:pPr>
            <a:r>
              <a:rPr altLang="pl-PL" sz="1800"/>
              <a:t>  		 $rekord[”imie”]=”Aleksandra”;</a:t>
            </a:r>
          </a:p>
          <a:p>
            <a:pPr marL="355600" indent="-355600">
              <a:buFontTx/>
              <a:buNone/>
            </a:pPr>
            <a:r>
              <a:rPr altLang="pl-PL" sz="1800"/>
              <a:t>  		 $rekord[”nazwisko”]=”Kowalska”;</a:t>
            </a:r>
          </a:p>
          <a:p>
            <a:pPr marL="355600" indent="-355600">
              <a:buFontTx/>
              <a:buNone/>
            </a:pPr>
            <a:r>
              <a:rPr altLang="pl-PL" sz="1800"/>
              <a:t>	?&gt;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tablice superglobalne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800" u="sng"/>
              <a:t>Tablice superglobalne</a:t>
            </a:r>
          </a:p>
          <a:p>
            <a:pPr>
              <a:buFontTx/>
              <a:buNone/>
            </a:pPr>
            <a:endParaRPr altLang="pl-PL" sz="1800" u="sng"/>
          </a:p>
          <a:p>
            <a:pPr>
              <a:buFontTx/>
              <a:buNone/>
            </a:pPr>
            <a:r>
              <a:rPr altLang="pl-PL" sz="1800"/>
              <a:t>$GLOBALS – przechowuje wszystkie zmienne globalne w skrypcie,</a:t>
            </a:r>
          </a:p>
          <a:p>
            <a:pPr>
              <a:buFontTx/>
              <a:buNone/>
            </a:pPr>
            <a:r>
              <a:rPr altLang="pl-PL" sz="1800"/>
              <a:t>$_POST – wszystkie zmienne wysłane metodą POST,</a:t>
            </a:r>
          </a:p>
          <a:p>
            <a:pPr>
              <a:buFontTx/>
              <a:buNone/>
            </a:pPr>
            <a:r>
              <a:rPr altLang="pl-PL" sz="1800"/>
              <a:t>$_GET – wszystkie zmienne wysłane metodą GET,</a:t>
            </a:r>
          </a:p>
          <a:p>
            <a:pPr>
              <a:buFontTx/>
              <a:buNone/>
            </a:pPr>
            <a:r>
              <a:rPr altLang="pl-PL" sz="1800"/>
              <a:t>$_SERVER – przechowuje zmienne tworzone przez serwer lub przez środowisko uruchamiania skryptu,</a:t>
            </a:r>
          </a:p>
          <a:p>
            <a:pPr>
              <a:buFontTx/>
              <a:buNone/>
            </a:pPr>
            <a:r>
              <a:rPr altLang="pl-PL" sz="1800"/>
              <a:t>$_ENV – przechowuje zmienne tworzone przez środowisko wykonywania skryptu,</a:t>
            </a:r>
          </a:p>
          <a:p>
            <a:pPr>
              <a:buFontTx/>
              <a:buNone/>
            </a:pPr>
            <a:r>
              <a:rPr altLang="pl-PL" sz="1800"/>
              <a:t>$_COOKIE – przechowuje zmienne pochodzące z ciasteczek,</a:t>
            </a:r>
          </a:p>
          <a:p>
            <a:pPr>
              <a:buFontTx/>
              <a:buNone/>
            </a:pPr>
            <a:r>
              <a:rPr altLang="pl-PL" sz="1800"/>
              <a:t>$_REQUEST – przechowuje zmienne dostarczane przez różne mechanizmy wejścia ($_GET, $_POST, $_ENV, $_COOKIE) razem. Nie jest bezpieczna, ponieważ nie wyszczególnia tego, skąd pochodzi dana zmienna,</a:t>
            </a:r>
          </a:p>
          <a:p>
            <a:pPr>
              <a:buFontTx/>
              <a:buNone/>
            </a:pPr>
            <a:r>
              <a:rPr altLang="pl-PL" sz="1800"/>
              <a:t>$_SESSION – przechowuje zmienne pochodzące z sesji,</a:t>
            </a:r>
          </a:p>
          <a:p>
            <a:pPr>
              <a:buFontTx/>
              <a:buNone/>
            </a:pPr>
            <a:r>
              <a:rPr altLang="pl-PL" sz="1800"/>
              <a:t>$_FILES – przechowuje pliki wgrane na serwer poprzez formularz.</a:t>
            </a:r>
          </a:p>
          <a:p>
            <a:pPr>
              <a:buFontTx/>
              <a:buNone/>
            </a:pPr>
            <a:endParaRPr altLang="pl-PL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Serwer Apache: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Serwer Apache jest jednym z najpopularniejszych serwerów stron WWW. Działa zarówno w środowisku Windows, jak i w środowisku linux. Nadaje się do lokalnego uruchamiania i testowania skryptów CGI, PHP oraz do tworzenia wirtualnych serwerów.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Historia: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Serwer Apache wywodzi się z kodu serwera HTTP napisanego przez Roba McCoola, pracownika NCSA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kwiecień 1995 - wersja 0.6.2 pierwsza oficjalna wersja serwera HTTP Apache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sierpień 1995 - wersja 0.8.8 dodanie standardowego API i modularyzacja kodu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grudzień 1995 - wersja 1.0 ulepszenie modułów serwera, napisanie dokumentacji, przeniesienie serwera na wiele różnych platform systemowych</a:t>
            </a:r>
          </a:p>
          <a:p>
            <a:pPr eaLnBrk="1" hangingPunct="1"/>
            <a:endParaRPr lang="pl-PL" altLang="pl-PL" b="0"/>
          </a:p>
        </p:txBody>
      </p:sp>
      <p:sp>
        <p:nvSpPr>
          <p:cNvPr id="6147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614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Serwer Apache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tablice superglobalne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800" u="sng"/>
              <a:t>Funkcje obsługi tablic</a:t>
            </a:r>
          </a:p>
          <a:p>
            <a:pPr>
              <a:buFontTx/>
              <a:buNone/>
            </a:pPr>
            <a:endParaRPr altLang="pl-PL" sz="1800" u="sng"/>
          </a:p>
          <a:p>
            <a:r>
              <a:rPr altLang="pl-PL" sz="1800"/>
              <a:t>asort() - sortuje tablice asocjacyjne zachowując przypisanie kluczy do 	     wartości </a:t>
            </a:r>
          </a:p>
          <a:p>
            <a:r>
              <a:rPr altLang="pl-PL" sz="1800"/>
              <a:t>arsort() - sortuje w odwrotnej kolejności tablice asocjacyjne zachowując 	      przypisanie kluczy do wartości</a:t>
            </a:r>
          </a:p>
          <a:p>
            <a:r>
              <a:rPr altLang="pl-PL" sz="1800"/>
              <a:t>ksort() - sortuje tablice asocjacyjne według kluczy</a:t>
            </a:r>
          </a:p>
          <a:p>
            <a:r>
              <a:rPr altLang="pl-PL" sz="1800"/>
              <a:t>rsort() – sortuje zwykłe tablice w odwrotnej kolejności</a:t>
            </a:r>
          </a:p>
          <a:p>
            <a:r>
              <a:rPr altLang="pl-PL" sz="1800"/>
              <a:t>sort() - sortuje zwykłe tablice w o kolejności alfabetycznej</a:t>
            </a:r>
          </a:p>
          <a:p>
            <a:r>
              <a:rPr altLang="pl-PL" sz="1800"/>
              <a:t>uasort() - funkcja sortująca tablice asocjacyjne za pomocą zdefiniowanej przez użytkownika (nazwa tej funkcji podawana jest jako drugi argument) </a:t>
            </a:r>
          </a:p>
          <a:p>
            <a:r>
              <a:rPr altLang="pl-PL" sz="1800"/>
              <a:t>usort() - funkcja sortująca zwykłe tablice za pomocą funkcji zdefiniowanej przez użytkownika</a:t>
            </a:r>
          </a:p>
          <a:p>
            <a:r>
              <a:rPr altLang="pl-PL" sz="1800"/>
              <a:t>uksort() - funkcja sortująca tablice asocjacyjne według klucza za pomocą funkcji zdefiniowanej przez użytkownika</a:t>
            </a:r>
          </a:p>
          <a:p>
            <a:pPr>
              <a:buFontTx/>
              <a:buNone/>
            </a:pPr>
            <a:endParaRPr altLang="pl-PL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Instrukcje sterujące w PHP</a:t>
            </a:r>
          </a:p>
          <a:p>
            <a:pPr eaLnBrk="1" hangingPunct="1"/>
            <a:endParaRPr lang="pl-PL" altLang="pl-PL"/>
          </a:p>
          <a:p>
            <a:pPr lvl="1" eaLnBrk="1" hangingPunct="1"/>
            <a:r>
              <a:rPr lang="pl-PL" altLang="pl-PL" b="0"/>
              <a:t>1. Instrukcja warunkowa:</a:t>
            </a:r>
          </a:p>
          <a:p>
            <a:pPr lvl="1" eaLnBrk="1" hangingPunct="1"/>
            <a:r>
              <a:rPr lang="pl-PL" altLang="pl-PL" i="1"/>
              <a:t>	a) prosta</a:t>
            </a:r>
          </a:p>
          <a:p>
            <a:pPr lvl="1" eaLnBrk="1" hangingPunct="1"/>
            <a:r>
              <a:rPr lang="pl-PL" altLang="pl-PL" i="1"/>
              <a:t>	b) złożona</a:t>
            </a:r>
          </a:p>
          <a:p>
            <a:pPr lvl="1" eaLnBrk="1" hangingPunct="1"/>
            <a:r>
              <a:rPr lang="pl-PL" altLang="pl-PL" i="1"/>
              <a:t>	c) zagnieżdżona</a:t>
            </a:r>
          </a:p>
          <a:p>
            <a:pPr lvl="1" eaLnBrk="1" hangingPunct="1"/>
            <a:r>
              <a:rPr lang="pl-PL" altLang="pl-PL" b="0"/>
              <a:t>2. Instrukcja wyboru</a:t>
            </a:r>
            <a:endParaRPr lang="pl-PL" altLang="pl-PL" i="1"/>
          </a:p>
          <a:p>
            <a:pPr eaLnBrk="1" hangingPunct="1"/>
            <a:endParaRPr lang="pl-PL" altLang="pl-PL" i="1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endParaRPr lang="pl-PL" altLang="pl-PL" b="0"/>
          </a:p>
          <a:p>
            <a:pPr algn="ctr" eaLnBrk="1" hangingPunct="1"/>
            <a:r>
              <a:rPr lang="pl-PL" altLang="pl-PL">
                <a:solidFill>
                  <a:srgbClr val="FF0000"/>
                </a:solidFill>
              </a:rPr>
              <a:t>I co myślicie, że będę to omawiał ?</a:t>
            </a:r>
          </a:p>
        </p:txBody>
      </p:sp>
      <p:sp>
        <p:nvSpPr>
          <p:cNvPr id="34819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1800" cap="none"/>
              <a:t>PHP– Instrukcje sterujace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Pętle  w PHP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/>
              <a:t>Pętle są to konstrukcje języka programowania pozwalające na wielokrotne wykonywanie jakiegoś kodu. W języku PHP podobnie jak i w innych językach wywodzących się od języka C możemy podczas opisu rzeczywistości skorzystać z jednej z czterech konstrukcji instrukcji powtarzania:</a:t>
            </a:r>
          </a:p>
          <a:p>
            <a:pPr lvl="1" eaLnBrk="1" hangingPunct="1">
              <a:buFontTx/>
              <a:buAutoNum type="arabicPeriod"/>
            </a:pPr>
            <a:r>
              <a:rPr lang="pl-PL" altLang="pl-PL" b="0"/>
              <a:t>pętla </a:t>
            </a:r>
            <a:r>
              <a:rPr lang="pl-PL" altLang="pl-PL" i="1"/>
              <a:t>for</a:t>
            </a:r>
          </a:p>
          <a:p>
            <a:pPr lvl="1" eaLnBrk="1" hangingPunct="1">
              <a:buFontTx/>
              <a:buAutoNum type="arabicPeriod"/>
            </a:pPr>
            <a:r>
              <a:rPr lang="pl-PL" altLang="pl-PL" b="0"/>
              <a:t>petla </a:t>
            </a:r>
            <a:r>
              <a:rPr lang="pl-PL" altLang="pl-PL" i="1"/>
              <a:t>while</a:t>
            </a:r>
          </a:p>
          <a:p>
            <a:pPr lvl="1" eaLnBrk="1" hangingPunct="1">
              <a:buFontTx/>
              <a:buAutoNum type="arabicPeriod"/>
            </a:pPr>
            <a:r>
              <a:rPr lang="pl-PL" altLang="pl-PL" b="0"/>
              <a:t>pętla </a:t>
            </a:r>
            <a:r>
              <a:rPr lang="pl-PL" altLang="pl-PL" i="1"/>
              <a:t>do...while</a:t>
            </a:r>
          </a:p>
          <a:p>
            <a:pPr lvl="1" eaLnBrk="1" hangingPunct="1">
              <a:buFontTx/>
              <a:buAutoNum type="arabicPeriod"/>
            </a:pPr>
            <a:r>
              <a:rPr lang="pl-PL" altLang="pl-PL" b="0"/>
              <a:t>pętla </a:t>
            </a:r>
            <a:r>
              <a:rPr lang="pl-PL" altLang="pl-PL" i="1"/>
              <a:t>foreach</a:t>
            </a:r>
          </a:p>
          <a:p>
            <a:pPr eaLnBrk="1" hangingPunct="1"/>
            <a:endParaRPr lang="pl-PL" altLang="pl-PL" i="1"/>
          </a:p>
          <a:p>
            <a:pPr eaLnBrk="1" hangingPunct="1"/>
            <a:r>
              <a:rPr lang="pl-PL" altLang="pl-PL"/>
              <a:t>Ad.1.</a:t>
            </a:r>
            <a:r>
              <a:rPr lang="pl-PL" altLang="pl-PL" b="0"/>
              <a:t>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Pętla for jest instrukcja najczęściej wykorzystywaną w konstrukcjach programistycznych. Stosowana jest zazwyczaj w przypadkach kiedy wiadomo jest ile razy należy powtórzyć jakąś czynność. Jej ogólna postać przedstawiona została poniżej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 i="1"/>
              <a:t>for (wyrażenie początkowe; wyrażenie logiczne; wyrażenie modyfikacji)</a:t>
            </a:r>
          </a:p>
          <a:p>
            <a:pPr eaLnBrk="1" hangingPunct="1"/>
            <a:r>
              <a:rPr lang="pl-PL" altLang="pl-PL" b="0" i="1"/>
              <a:t>	{</a:t>
            </a:r>
          </a:p>
          <a:p>
            <a:pPr eaLnBrk="1" hangingPunct="1"/>
            <a:r>
              <a:rPr lang="pl-PL" altLang="pl-PL" b="0" i="1"/>
              <a:t>		instrukcje;</a:t>
            </a:r>
          </a:p>
          <a:p>
            <a:pPr eaLnBrk="1" hangingPunct="1"/>
            <a:r>
              <a:rPr lang="pl-PL" altLang="pl-PL" b="0" i="1"/>
              <a:t>	}</a:t>
            </a:r>
          </a:p>
        </p:txBody>
      </p:sp>
      <p:sp>
        <p:nvSpPr>
          <p:cNvPr id="35843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35844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Petle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>
                <a:solidFill>
                  <a:srgbClr val="FF0000"/>
                </a:solidFill>
              </a:rPr>
              <a:t>Argumenty pętli for nie są obowiązkowe!</a:t>
            </a:r>
            <a:r>
              <a:rPr lang="pl-PL" altLang="pl-PL" b="0"/>
              <a:t>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Przykład:</a:t>
            </a:r>
          </a:p>
          <a:p>
            <a:pPr eaLnBrk="1" hangingPunct="1"/>
            <a:endParaRPr lang="pl-PL" altLang="pl-PL" b="0"/>
          </a:p>
          <a:p>
            <a:pPr eaLnBrk="1" hangingPunct="1">
              <a:buFontTx/>
              <a:buAutoNum type="alphaLcParenR"/>
            </a:pPr>
            <a:r>
              <a:rPr lang="pl-PL" altLang="pl-PL" i="1"/>
              <a:t>Pełna konstrukcja pętli</a:t>
            </a:r>
          </a:p>
          <a:p>
            <a:pPr eaLnBrk="1" hangingPunct="1"/>
            <a:endParaRPr lang="pl-PL" altLang="pl-PL" i="1"/>
          </a:p>
          <a:p>
            <a:pPr eaLnBrk="1" hangingPunct="1"/>
            <a:r>
              <a:rPr lang="pl-PL" altLang="pl-PL" b="0"/>
              <a:t>&lt;?php</a:t>
            </a:r>
          </a:p>
          <a:p>
            <a:pPr eaLnBrk="1" hangingPunct="1"/>
            <a:r>
              <a:rPr lang="pl-PL" altLang="pl-PL" b="0"/>
              <a:t>for ($i=0; $i&lt;5; $i++)</a:t>
            </a:r>
          </a:p>
          <a:p>
            <a:pPr eaLnBrk="1" hangingPunct="1"/>
            <a:r>
              <a:rPr lang="pl-PL" altLang="pl-PL" b="0"/>
              <a:t>{</a:t>
            </a:r>
          </a:p>
          <a:p>
            <a:pPr eaLnBrk="1" hangingPunct="1"/>
            <a:r>
              <a:rPr lang="pl-PL" altLang="pl-PL" b="0"/>
              <a:t>	echo $i,”&lt;br&gt;”;</a:t>
            </a:r>
          </a:p>
          <a:p>
            <a:pPr eaLnBrk="1" hangingPunct="1"/>
            <a:r>
              <a:rPr lang="pl-PL" altLang="pl-PL" b="0"/>
              <a:t>}</a:t>
            </a:r>
          </a:p>
          <a:p>
            <a:pPr eaLnBrk="1" hangingPunct="1"/>
            <a:r>
              <a:rPr lang="pl-PL" altLang="pl-PL" b="0"/>
              <a:t>?&gt;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i="1"/>
              <a:t>b) Pętla bez wyrażenia </a:t>
            </a:r>
            <a:br>
              <a:rPr lang="pl-PL" altLang="pl-PL" i="1"/>
            </a:br>
            <a:r>
              <a:rPr lang="pl-PL" altLang="pl-PL" i="1"/>
              <a:t>początkowego</a:t>
            </a:r>
          </a:p>
          <a:p>
            <a:pPr eaLnBrk="1" hangingPunct="1"/>
            <a:endParaRPr lang="pl-PL" altLang="pl-PL" i="1"/>
          </a:p>
          <a:p>
            <a:pPr eaLnBrk="1" hangingPunct="1"/>
            <a:r>
              <a:rPr lang="pl-PL" altLang="pl-PL" b="0"/>
              <a:t>&lt;?php</a:t>
            </a:r>
          </a:p>
          <a:p>
            <a:pPr eaLnBrk="1" hangingPunct="1"/>
            <a:r>
              <a:rPr lang="pl-PL" altLang="pl-PL" b="0"/>
              <a:t>$i=0;</a:t>
            </a:r>
          </a:p>
          <a:p>
            <a:pPr eaLnBrk="1" hangingPunct="1"/>
            <a:r>
              <a:rPr lang="pl-PL" altLang="pl-PL" b="0"/>
              <a:t>for (; $i&lt;5; $i++)</a:t>
            </a:r>
          </a:p>
          <a:p>
            <a:pPr eaLnBrk="1" hangingPunct="1"/>
            <a:r>
              <a:rPr lang="pl-PL" altLang="pl-PL" b="0"/>
              <a:t>{</a:t>
            </a:r>
          </a:p>
          <a:p>
            <a:pPr eaLnBrk="1" hangingPunct="1"/>
            <a:r>
              <a:rPr lang="pl-PL" altLang="pl-PL" b="0"/>
              <a:t>	echo $i,” &lt;br&gt;”;</a:t>
            </a:r>
          </a:p>
          <a:p>
            <a:pPr eaLnBrk="1" hangingPunct="1"/>
            <a:r>
              <a:rPr lang="pl-PL" altLang="pl-PL" b="0"/>
              <a:t>}</a:t>
            </a:r>
          </a:p>
          <a:p>
            <a:pPr eaLnBrk="1" hangingPunct="1"/>
            <a:r>
              <a:rPr lang="pl-PL" altLang="pl-PL" b="0"/>
              <a:t>?&gt;</a:t>
            </a:r>
          </a:p>
        </p:txBody>
      </p:sp>
      <p:sp>
        <p:nvSpPr>
          <p:cNvPr id="36867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36868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Petle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114800" y="998538"/>
            <a:ext cx="44958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i="1" dirty="0"/>
              <a:t>c) Pętla bez wyrażenia początkowego </a:t>
            </a:r>
            <a:br>
              <a:rPr lang="pl-PL" altLang="pl-PL" i="1" dirty="0"/>
            </a:br>
            <a:r>
              <a:rPr lang="pl-PL" altLang="pl-PL" i="1" dirty="0"/>
              <a:t>i modyfikującego</a:t>
            </a:r>
          </a:p>
          <a:p>
            <a:pPr eaLnBrk="1" hangingPunct="1"/>
            <a:endParaRPr lang="pl-PL" altLang="pl-PL" i="1" dirty="0"/>
          </a:p>
          <a:p>
            <a:pPr eaLnBrk="1" hangingPunct="1"/>
            <a:r>
              <a:rPr lang="pl-PL" altLang="pl-PL" b="0" dirty="0"/>
              <a:t>&lt;?</a:t>
            </a:r>
            <a:r>
              <a:rPr lang="pl-PL" altLang="pl-PL" b="0" dirty="0" err="1"/>
              <a:t>php</a:t>
            </a:r>
            <a:endParaRPr lang="pl-PL" altLang="pl-PL" b="0" dirty="0"/>
          </a:p>
          <a:p>
            <a:pPr eaLnBrk="1" hangingPunct="1"/>
            <a:r>
              <a:rPr lang="pl-PL" altLang="pl-PL" b="0" dirty="0"/>
              <a:t>$i=0;</a:t>
            </a:r>
          </a:p>
          <a:p>
            <a:pPr eaLnBrk="1" hangingPunct="1"/>
            <a:r>
              <a:rPr lang="pl-PL" altLang="pl-PL" b="0" dirty="0"/>
              <a:t>for (; $i&lt;5;) </a:t>
            </a:r>
          </a:p>
          <a:p>
            <a:pPr eaLnBrk="1" hangingPunct="1"/>
            <a:r>
              <a:rPr lang="pl-PL" altLang="pl-PL" b="0" dirty="0"/>
              <a:t>{</a:t>
            </a:r>
          </a:p>
          <a:p>
            <a:pPr eaLnBrk="1" hangingPunct="1"/>
            <a:r>
              <a:rPr lang="pl-PL" altLang="pl-PL" b="0" dirty="0"/>
              <a:t>	echo $i,”&lt;</a:t>
            </a:r>
            <a:r>
              <a:rPr lang="pl-PL" altLang="pl-PL" b="0" dirty="0" err="1"/>
              <a:t>br</a:t>
            </a:r>
            <a:r>
              <a:rPr lang="pl-PL" altLang="pl-PL" b="0" dirty="0"/>
              <a:t>&gt;”; $i++;</a:t>
            </a:r>
          </a:p>
          <a:p>
            <a:pPr eaLnBrk="1" hangingPunct="1"/>
            <a:r>
              <a:rPr lang="pl-PL" altLang="pl-PL" b="0" dirty="0"/>
              <a:t>}</a:t>
            </a:r>
          </a:p>
          <a:p>
            <a:pPr eaLnBrk="1" hangingPunct="1"/>
            <a:r>
              <a:rPr lang="pl-PL" altLang="pl-PL" b="0" dirty="0"/>
              <a:t>?&gt;</a:t>
            </a:r>
          </a:p>
          <a:p>
            <a:pPr eaLnBrk="1" hangingPunct="1"/>
            <a:endParaRPr lang="pl-PL" altLang="pl-PL" i="1" dirty="0"/>
          </a:p>
          <a:p>
            <a:pPr eaLnBrk="1" hangingPunct="1"/>
            <a:r>
              <a:rPr lang="pl-PL" altLang="pl-PL" i="1" dirty="0"/>
              <a:t>d) Pętla bez wszystkich wyrażeń</a:t>
            </a:r>
          </a:p>
          <a:p>
            <a:pPr eaLnBrk="1" hangingPunct="1"/>
            <a:endParaRPr lang="pl-PL" altLang="pl-PL" i="1" dirty="0"/>
          </a:p>
          <a:p>
            <a:pPr eaLnBrk="1" hangingPunct="1"/>
            <a:r>
              <a:rPr lang="pl-PL" altLang="pl-PL" b="0" dirty="0"/>
              <a:t>&lt;?</a:t>
            </a:r>
            <a:r>
              <a:rPr lang="pl-PL" altLang="pl-PL" b="0" dirty="0" err="1"/>
              <a:t>php</a:t>
            </a:r>
            <a:endParaRPr lang="pl-PL" altLang="pl-PL" b="0" dirty="0"/>
          </a:p>
          <a:p>
            <a:pPr eaLnBrk="1" hangingPunct="1"/>
            <a:r>
              <a:rPr lang="pl-PL" altLang="pl-PL" b="0" dirty="0"/>
              <a:t>$i=0;</a:t>
            </a:r>
          </a:p>
          <a:p>
            <a:pPr eaLnBrk="1" hangingPunct="1"/>
            <a:r>
              <a:rPr lang="pl-PL" altLang="pl-PL" b="0" dirty="0"/>
              <a:t>for (;;)</a:t>
            </a:r>
          </a:p>
          <a:p>
            <a:pPr eaLnBrk="1" hangingPunct="1"/>
            <a:r>
              <a:rPr lang="pl-PL" altLang="pl-PL" b="0" dirty="0"/>
              <a:t>{</a:t>
            </a:r>
          </a:p>
          <a:p>
            <a:pPr eaLnBrk="1" hangingPunct="1"/>
            <a:r>
              <a:rPr lang="pl-PL" altLang="pl-PL" b="0" dirty="0"/>
              <a:t>	echo $i,”&lt;</a:t>
            </a:r>
            <a:r>
              <a:rPr lang="pl-PL" altLang="pl-PL" b="0" dirty="0" err="1"/>
              <a:t>br</a:t>
            </a:r>
            <a:r>
              <a:rPr lang="pl-PL" altLang="pl-PL" b="0" dirty="0"/>
              <a:t>&gt;”;if ($i++&lt;5) </a:t>
            </a:r>
            <a:r>
              <a:rPr lang="pl-PL" altLang="pl-PL" b="0" dirty="0" err="1"/>
              <a:t>break</a:t>
            </a:r>
            <a:r>
              <a:rPr lang="pl-PL" altLang="pl-PL" b="0" dirty="0"/>
              <a:t>;</a:t>
            </a:r>
          </a:p>
          <a:p>
            <a:pPr eaLnBrk="1" hangingPunct="1"/>
            <a:r>
              <a:rPr lang="pl-PL" altLang="pl-PL" b="0" dirty="0"/>
              <a:t>}</a:t>
            </a:r>
          </a:p>
          <a:p>
            <a:pPr eaLnBrk="1" hangingPunct="1"/>
            <a:r>
              <a:rPr lang="pl-PL" altLang="pl-PL" b="0" dirty="0"/>
              <a:t>?&gt;</a:t>
            </a:r>
          </a:p>
          <a:p>
            <a:pPr eaLnBrk="1" hangingPunct="1"/>
            <a:endParaRPr lang="pl-PL" alt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Ad.2.</a:t>
            </a:r>
            <a:r>
              <a:rPr lang="pl-PL" altLang="pl-PL" b="0"/>
              <a:t>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Pętla while jest instrukcją stosowaną w przypadkach kiedy nie wiadomo ile razy należy powtórzyć jakąś czynność. Jej ogólna postać przedstawiona została poniżej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 i="1"/>
              <a:t>while (wyrażenie logiczne)</a:t>
            </a:r>
          </a:p>
          <a:p>
            <a:pPr eaLnBrk="1" hangingPunct="1"/>
            <a:r>
              <a:rPr lang="pl-PL" altLang="pl-PL" b="0" i="1"/>
              <a:t>	{</a:t>
            </a:r>
          </a:p>
          <a:p>
            <a:pPr eaLnBrk="1" hangingPunct="1"/>
            <a:r>
              <a:rPr lang="pl-PL" altLang="pl-PL" b="0" i="1"/>
              <a:t>		instrukcje;</a:t>
            </a:r>
          </a:p>
          <a:p>
            <a:pPr eaLnBrk="1" hangingPunct="1"/>
            <a:r>
              <a:rPr lang="pl-PL" altLang="pl-PL" b="0" i="1"/>
              <a:t>	}</a:t>
            </a:r>
          </a:p>
          <a:p>
            <a:pPr eaLnBrk="1" hangingPunct="1"/>
            <a:endParaRPr lang="pl-PL" altLang="pl-PL" b="0" i="1"/>
          </a:p>
          <a:p>
            <a:pPr eaLnBrk="1" hangingPunct="1"/>
            <a:r>
              <a:rPr lang="pl-PL" altLang="pl-PL"/>
              <a:t>Przykład:</a:t>
            </a:r>
            <a:r>
              <a:rPr lang="pl-PL" altLang="pl-PL" b="0" i="1"/>
              <a:t> </a:t>
            </a:r>
          </a:p>
          <a:p>
            <a:pPr eaLnBrk="1" hangingPunct="1"/>
            <a:endParaRPr lang="pl-PL" altLang="pl-PL" b="0" i="1"/>
          </a:p>
          <a:p>
            <a:pPr eaLnBrk="1" hangingPunct="1"/>
            <a:r>
              <a:rPr lang="pl-PL" altLang="pl-PL" b="0"/>
              <a:t>&lt;?php</a:t>
            </a:r>
          </a:p>
          <a:p>
            <a:pPr eaLnBrk="1" hangingPunct="1"/>
            <a:r>
              <a:rPr lang="pl-PL" altLang="pl-PL" b="0"/>
              <a:t>$i=0;</a:t>
            </a:r>
          </a:p>
          <a:p>
            <a:pPr eaLnBrk="1" hangingPunct="1"/>
            <a:r>
              <a:rPr lang="pl-PL" altLang="pl-PL" b="0"/>
              <a:t>while ($i&lt;5)</a:t>
            </a:r>
          </a:p>
          <a:p>
            <a:pPr eaLnBrk="1" hangingPunct="1"/>
            <a:r>
              <a:rPr lang="pl-PL" altLang="pl-PL" b="0"/>
              <a:t>{</a:t>
            </a:r>
          </a:p>
          <a:p>
            <a:pPr eaLnBrk="1" hangingPunct="1"/>
            <a:r>
              <a:rPr lang="pl-PL" altLang="pl-PL" b="0"/>
              <a:t>	echo $i,”&lt;br&gt;”;</a:t>
            </a:r>
          </a:p>
          <a:p>
            <a:pPr eaLnBrk="1" hangingPunct="1"/>
            <a:r>
              <a:rPr lang="pl-PL" altLang="pl-PL" b="0"/>
              <a:t>	$i++;</a:t>
            </a:r>
          </a:p>
          <a:p>
            <a:pPr eaLnBrk="1" hangingPunct="1"/>
            <a:r>
              <a:rPr lang="pl-PL" altLang="pl-PL" b="0"/>
              <a:t>}</a:t>
            </a:r>
          </a:p>
          <a:p>
            <a:pPr eaLnBrk="1" hangingPunct="1"/>
            <a:r>
              <a:rPr lang="pl-PL" altLang="pl-PL" b="0"/>
              <a:t>?&gt;</a:t>
            </a:r>
          </a:p>
        </p:txBody>
      </p:sp>
      <p:sp>
        <p:nvSpPr>
          <p:cNvPr id="37891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37892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TECHNOLOGIE INTERNETOWE – Petle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Ad.3.</a:t>
            </a:r>
            <a:r>
              <a:rPr lang="pl-PL" altLang="pl-PL" b="0"/>
              <a:t>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Pętla do...while jest instrukcją bardzo podobną do pętli while. Różnica między tymi instrukcjami polega na miejscu sprawdzenia warunku wyjścia. W pęli while warunek ten sprawdzany jest przed wykonaniem instrukcji pętli, a w do...while dopiero po wykonaniu instrukcji. Podejście takie powoduje, że instrukcje pętli do...while wykonane zostaną przynajmniej jeden raz. Poniżej przedstawiona została konstrukcja pętli.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do</a:t>
            </a:r>
          </a:p>
          <a:p>
            <a:pPr eaLnBrk="1" hangingPunct="1"/>
            <a:r>
              <a:rPr lang="pl-PL" altLang="pl-PL" b="0" i="1"/>
              <a:t>	{</a:t>
            </a:r>
          </a:p>
          <a:p>
            <a:pPr eaLnBrk="1" hangingPunct="1"/>
            <a:r>
              <a:rPr lang="pl-PL" altLang="pl-PL" b="0" i="1"/>
              <a:t>		instrukcje;</a:t>
            </a:r>
          </a:p>
          <a:p>
            <a:pPr eaLnBrk="1" hangingPunct="1"/>
            <a:r>
              <a:rPr lang="pl-PL" altLang="pl-PL" b="0" i="1"/>
              <a:t>	}</a:t>
            </a:r>
          </a:p>
          <a:p>
            <a:pPr eaLnBrk="1" hangingPunct="1"/>
            <a:r>
              <a:rPr lang="pl-PL" altLang="pl-PL" b="0" i="1"/>
              <a:t>while (wyrażenie logiczne);</a:t>
            </a:r>
          </a:p>
          <a:p>
            <a:pPr eaLnBrk="1" hangingPunct="1"/>
            <a:endParaRPr lang="pl-PL" altLang="pl-PL" b="0" i="1"/>
          </a:p>
        </p:txBody>
      </p:sp>
      <p:sp>
        <p:nvSpPr>
          <p:cNvPr id="38915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38916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Pętla do … while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181600" y="3470275"/>
            <a:ext cx="27368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Przykład:</a:t>
            </a:r>
            <a:r>
              <a:rPr lang="pl-PL" altLang="pl-PL" b="0" i="1"/>
              <a:t> </a:t>
            </a:r>
          </a:p>
          <a:p>
            <a:pPr eaLnBrk="1" hangingPunct="1"/>
            <a:endParaRPr lang="pl-PL" altLang="pl-PL" b="0" i="1"/>
          </a:p>
          <a:p>
            <a:pPr eaLnBrk="1" hangingPunct="1"/>
            <a:r>
              <a:rPr lang="pl-PL" altLang="pl-PL" b="0"/>
              <a:t>&lt;?php</a:t>
            </a:r>
          </a:p>
          <a:p>
            <a:pPr eaLnBrk="1" hangingPunct="1"/>
            <a:r>
              <a:rPr lang="pl-PL" altLang="pl-PL" b="0"/>
              <a:t>$i=0;</a:t>
            </a:r>
          </a:p>
          <a:p>
            <a:pPr eaLnBrk="1" hangingPunct="1"/>
            <a:r>
              <a:rPr lang="pl-PL" altLang="pl-PL" b="0"/>
              <a:t>do</a:t>
            </a:r>
          </a:p>
          <a:p>
            <a:pPr eaLnBrk="1" hangingPunct="1"/>
            <a:r>
              <a:rPr lang="pl-PL" altLang="pl-PL" b="0"/>
              <a:t>{</a:t>
            </a:r>
          </a:p>
          <a:p>
            <a:pPr eaLnBrk="1" hangingPunct="1"/>
            <a:r>
              <a:rPr lang="pl-PL" altLang="pl-PL" b="0"/>
              <a:t>	echo (”$i &lt;br&gt;”);</a:t>
            </a:r>
          </a:p>
          <a:p>
            <a:pPr eaLnBrk="1" hangingPunct="1"/>
            <a:r>
              <a:rPr lang="pl-PL" altLang="pl-PL" b="0"/>
              <a:t>	$i++;</a:t>
            </a:r>
          </a:p>
          <a:p>
            <a:pPr eaLnBrk="1" hangingPunct="1"/>
            <a:r>
              <a:rPr lang="pl-PL" altLang="pl-PL" b="0"/>
              <a:t>} </a:t>
            </a:r>
          </a:p>
          <a:p>
            <a:pPr eaLnBrk="1" hangingPunct="1"/>
            <a:r>
              <a:rPr lang="pl-PL" altLang="pl-PL" b="0"/>
              <a:t>while ($i&lt;5);</a:t>
            </a:r>
          </a:p>
          <a:p>
            <a:pPr eaLnBrk="1" hangingPunct="1"/>
            <a:r>
              <a:rPr lang="pl-PL" altLang="pl-PL" b="0"/>
              <a:t>?&gt;</a:t>
            </a:r>
          </a:p>
          <a:p>
            <a:pPr eaLnBrk="1" hangingPunct="1"/>
            <a:endParaRPr lang="pl-PL" altLang="pl-P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Ad.4.</a:t>
            </a:r>
            <a:r>
              <a:rPr lang="pl-PL" altLang="pl-PL" b="0"/>
              <a:t> 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Pętla foreach jest instrukcją stosowaną do czytania elementów zbiorów. Jest to pętla jednoargumentowa, która zawsze wykona się dla wszystkich elementów czytanego zbioru. Jej konstrukcja podana jest poniżej.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 i="1"/>
              <a:t>foreach (zbior as wartosc)</a:t>
            </a:r>
          </a:p>
          <a:p>
            <a:pPr eaLnBrk="1" hangingPunct="1"/>
            <a:r>
              <a:rPr lang="pl-PL" altLang="pl-PL" b="0" i="1"/>
              <a:t>{</a:t>
            </a:r>
          </a:p>
          <a:p>
            <a:pPr eaLnBrk="1" hangingPunct="1"/>
            <a:r>
              <a:rPr lang="pl-PL" altLang="pl-PL" b="0" i="1"/>
              <a:t>	instrukcje;</a:t>
            </a:r>
          </a:p>
          <a:p>
            <a:pPr eaLnBrk="1" hangingPunct="1"/>
            <a:r>
              <a:rPr lang="pl-PL" altLang="pl-PL" b="0" i="1"/>
              <a:t>}</a:t>
            </a:r>
          </a:p>
          <a:p>
            <a:pPr eaLnBrk="1" hangingPunct="1"/>
            <a:endParaRPr lang="pl-PL" altLang="pl-PL" b="0" i="1"/>
          </a:p>
          <a:p>
            <a:pPr eaLnBrk="1" hangingPunct="1"/>
            <a:r>
              <a:rPr lang="pl-PL" altLang="pl-PL"/>
              <a:t>Lub</a:t>
            </a:r>
          </a:p>
          <a:p>
            <a:pPr eaLnBrk="1" hangingPunct="1"/>
            <a:endParaRPr lang="pl-PL" altLang="pl-PL"/>
          </a:p>
          <a:p>
            <a:pPr eaLnBrk="1" hangingPunct="1"/>
            <a:r>
              <a:rPr lang="pl-PL" altLang="pl-PL" b="0" i="1"/>
              <a:t>foreach (zbior as klucz =&gt; wartosc)</a:t>
            </a:r>
          </a:p>
          <a:p>
            <a:pPr eaLnBrk="1" hangingPunct="1"/>
            <a:r>
              <a:rPr lang="pl-PL" altLang="pl-PL" b="0" i="1"/>
              <a:t>{</a:t>
            </a:r>
          </a:p>
          <a:p>
            <a:pPr eaLnBrk="1" hangingPunct="1"/>
            <a:r>
              <a:rPr lang="pl-PL" altLang="pl-PL" b="0" i="1"/>
              <a:t>	instrukcje;</a:t>
            </a:r>
          </a:p>
          <a:p>
            <a:pPr eaLnBrk="1" hangingPunct="1"/>
            <a:r>
              <a:rPr lang="pl-PL" altLang="pl-PL" b="0" i="1"/>
              <a:t>}</a:t>
            </a:r>
          </a:p>
          <a:p>
            <a:pPr eaLnBrk="1" hangingPunct="1"/>
            <a:endParaRPr lang="pl-PL" altLang="pl-PL" b="0" i="1"/>
          </a:p>
          <a:p>
            <a:pPr eaLnBrk="1" hangingPunct="1"/>
            <a:r>
              <a:rPr lang="pl-PL" altLang="pl-PL" b="0"/>
              <a:t>W drugiej konstrukcji oprócz wartości zbioru pobieramy także jego aktualny klucz.</a:t>
            </a:r>
          </a:p>
        </p:txBody>
      </p:sp>
      <p:sp>
        <p:nvSpPr>
          <p:cNvPr id="39939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39940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– Pętla foreach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Przykład:</a:t>
            </a:r>
            <a:r>
              <a:rPr lang="pl-PL" altLang="pl-PL" b="0" i="1"/>
              <a:t> </a:t>
            </a:r>
          </a:p>
          <a:p>
            <a:pPr eaLnBrk="1" hangingPunct="1"/>
            <a:endParaRPr lang="pl-PL" altLang="pl-PL" b="0" i="1"/>
          </a:p>
          <a:p>
            <a:pPr eaLnBrk="1" hangingPunct="1"/>
            <a:r>
              <a:rPr lang="pl-PL" altLang="pl-PL" b="0"/>
              <a:t>&lt;?php</a:t>
            </a:r>
          </a:p>
          <a:p>
            <a:pPr eaLnBrk="1" hangingPunct="1"/>
            <a:r>
              <a:rPr lang="pl-PL" altLang="pl-PL" b="0"/>
              <a:t>//deklaracja zbioru</a:t>
            </a:r>
          </a:p>
          <a:p>
            <a:pPr eaLnBrk="1" hangingPunct="1"/>
            <a:r>
              <a:rPr lang="pl-PL" altLang="pl-PL" b="0"/>
              <a:t>$tab = array (</a:t>
            </a:r>
          </a:p>
          <a:p>
            <a:pPr eaLnBrk="1" hangingPunct="1"/>
            <a:r>
              <a:rPr lang="pl-PL" altLang="pl-PL" b="0"/>
              <a:t>1 =&gt; ‘Ala’,</a:t>
            </a:r>
          </a:p>
          <a:p>
            <a:pPr eaLnBrk="1" hangingPunct="1"/>
            <a:r>
              <a:rPr lang="pl-PL" altLang="pl-PL" b="0"/>
              <a:t>2 =&gt; ‘Ola’,</a:t>
            </a:r>
          </a:p>
          <a:p>
            <a:pPr eaLnBrk="1" hangingPunct="1"/>
            <a:r>
              <a:rPr lang="pl-PL" altLang="pl-PL" b="0"/>
              <a:t>‘trzy’ =&gt; 1,</a:t>
            </a:r>
          </a:p>
          <a:p>
            <a:pPr eaLnBrk="1" hangingPunct="1"/>
            <a:r>
              <a:rPr lang="pl-PL" altLang="pl-PL" b="0"/>
              <a:t>4 =&gt; 2</a:t>
            </a:r>
          </a:p>
          <a:p>
            <a:pPr eaLnBrk="1" hangingPunct="1"/>
            <a:r>
              <a:rPr lang="pl-PL" altLang="pl-PL" b="0"/>
              <a:t>);</a:t>
            </a:r>
          </a:p>
          <a:p>
            <a:pPr eaLnBrk="1" hangingPunct="1"/>
            <a:r>
              <a:rPr lang="pl-PL" altLang="pl-PL" b="0"/>
              <a:t>//czytanie elementów zbioru</a:t>
            </a:r>
          </a:p>
          <a:p>
            <a:pPr eaLnBrk="1" hangingPunct="1"/>
            <a:r>
              <a:rPr lang="pl-PL" altLang="pl-PL" b="0"/>
              <a:t>foreach($tab as $a)</a:t>
            </a:r>
          </a:p>
          <a:p>
            <a:pPr eaLnBrk="1" hangingPunct="1"/>
            <a:r>
              <a:rPr lang="pl-PL" altLang="pl-PL" b="0"/>
              <a:t>{</a:t>
            </a:r>
          </a:p>
          <a:p>
            <a:pPr eaLnBrk="1" hangingPunct="1"/>
            <a:r>
              <a:rPr lang="pl-PL" altLang="pl-PL" b="0"/>
              <a:t>	echo (”$a &lt;br&gt;”);</a:t>
            </a:r>
          </a:p>
          <a:p>
            <a:pPr eaLnBrk="1" hangingPunct="1"/>
            <a:r>
              <a:rPr lang="pl-PL" altLang="pl-PL" b="0"/>
              <a:t>}</a:t>
            </a:r>
          </a:p>
          <a:p>
            <a:pPr eaLnBrk="1" hangingPunct="1"/>
            <a:r>
              <a:rPr lang="pl-PL" altLang="pl-PL" b="0"/>
              <a:t>?&gt;</a:t>
            </a:r>
          </a:p>
        </p:txBody>
      </p:sp>
      <p:sp>
        <p:nvSpPr>
          <p:cNvPr id="40963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40964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-  Pętla foreach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495800" y="838200"/>
            <a:ext cx="342265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&lt;?php</a:t>
            </a:r>
          </a:p>
          <a:p>
            <a:pPr eaLnBrk="1" hangingPunct="1"/>
            <a:r>
              <a:rPr lang="pl-PL" altLang="pl-PL" b="0"/>
              <a:t>//deklaracja zbioru</a:t>
            </a:r>
          </a:p>
          <a:p>
            <a:pPr eaLnBrk="1" hangingPunct="1"/>
            <a:r>
              <a:rPr lang="pl-PL" altLang="pl-PL" b="0"/>
              <a:t>$tab = array (</a:t>
            </a:r>
          </a:p>
          <a:p>
            <a:pPr eaLnBrk="1" hangingPunct="1"/>
            <a:r>
              <a:rPr lang="pl-PL" altLang="pl-PL" b="0"/>
              <a:t>1 =&gt; ‘Ala’,</a:t>
            </a:r>
          </a:p>
          <a:p>
            <a:pPr eaLnBrk="1" hangingPunct="1"/>
            <a:r>
              <a:rPr lang="pl-PL" altLang="pl-PL" b="0"/>
              <a:t>2 =&gt; ‘Ola’,</a:t>
            </a:r>
          </a:p>
          <a:p>
            <a:pPr eaLnBrk="1" hangingPunct="1"/>
            <a:r>
              <a:rPr lang="pl-PL" altLang="pl-PL" b="0"/>
              <a:t>‘trzy’ =&gt; 1,</a:t>
            </a:r>
          </a:p>
          <a:p>
            <a:pPr eaLnBrk="1" hangingPunct="1"/>
            <a:r>
              <a:rPr lang="pl-PL" altLang="pl-PL" b="0"/>
              <a:t>4 =&gt; 2</a:t>
            </a:r>
          </a:p>
          <a:p>
            <a:pPr eaLnBrk="1" hangingPunct="1"/>
            <a:r>
              <a:rPr lang="pl-PL" altLang="pl-PL" b="0"/>
              <a:t>);</a:t>
            </a:r>
          </a:p>
          <a:p>
            <a:pPr eaLnBrk="1" hangingPunct="1"/>
            <a:r>
              <a:rPr lang="pl-PL" altLang="pl-PL" b="0"/>
              <a:t>//czytanie elementów zbioru</a:t>
            </a:r>
          </a:p>
          <a:p>
            <a:pPr eaLnBrk="1" hangingPunct="1"/>
            <a:r>
              <a:rPr lang="pl-PL" altLang="pl-PL" b="0"/>
              <a:t>foreach($tab as $key =&gt; $a)</a:t>
            </a:r>
          </a:p>
          <a:p>
            <a:pPr eaLnBrk="1" hangingPunct="1"/>
            <a:r>
              <a:rPr lang="pl-PL" altLang="pl-PL" b="0"/>
              <a:t>{</a:t>
            </a:r>
          </a:p>
          <a:p>
            <a:pPr eaLnBrk="1" hangingPunct="1"/>
            <a:r>
              <a:rPr lang="pl-PL" altLang="pl-PL" b="0"/>
              <a:t>	echo (”$key: $a &lt;br&gt;”);</a:t>
            </a:r>
          </a:p>
          <a:p>
            <a:pPr eaLnBrk="1" hangingPunct="1"/>
            <a:r>
              <a:rPr lang="pl-PL" altLang="pl-PL" b="0"/>
              <a:t>}</a:t>
            </a:r>
          </a:p>
          <a:p>
            <a:pPr eaLnBrk="1" hangingPunct="1"/>
            <a:r>
              <a:rPr lang="pl-PL" altLang="pl-PL" b="0"/>
              <a:t>?&gt;</a:t>
            </a:r>
          </a:p>
          <a:p>
            <a:pPr eaLnBrk="1" hangingPunct="1"/>
            <a:endParaRPr lang="pl-PL" altLang="pl-P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Obsługa daty 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/>
              <a:t>Data w PHP</a:t>
            </a:r>
          </a:p>
          <a:p>
            <a:pPr>
              <a:buFontTx/>
              <a:buNone/>
            </a:pPr>
            <a:endParaRPr altLang="pl-PL" sz="1400" b="1"/>
          </a:p>
          <a:p>
            <a:pPr>
              <a:buFontTx/>
              <a:buNone/>
            </a:pPr>
            <a:r>
              <a:rPr altLang="pl-PL" sz="1400"/>
              <a:t>- funkcja </a:t>
            </a:r>
            <a:r>
              <a:rPr altLang="pl-PL" sz="1400" b="1"/>
              <a:t>checkdate()</a:t>
            </a:r>
            <a:r>
              <a:rPr altLang="pl-PL" sz="1400"/>
              <a:t> – sprawdzanie poprawności daty</a:t>
            </a:r>
          </a:p>
          <a:p>
            <a:pPr>
              <a:buFontTx/>
              <a:buNone/>
            </a:pPr>
            <a:endParaRPr altLang="pl-PL"/>
          </a:p>
          <a:p>
            <a:pPr>
              <a:buFontTx/>
              <a:buNone/>
            </a:pPr>
            <a:r>
              <a:rPr altLang="pl-PL" sz="1400" b="1"/>
              <a:t>&lt;?php</a:t>
            </a:r>
          </a:p>
          <a:p>
            <a:pPr>
              <a:buFontTx/>
              <a:buNone/>
            </a:pPr>
            <a:r>
              <a:rPr altLang="pl-PL" sz="1400" b="1"/>
              <a:t>	 </a:t>
            </a:r>
            <a:r>
              <a:rPr altLang="pl-PL" sz="1400"/>
              <a:t>if (checkdate( $_GET['miesiac'], $_GET['dzien'], $_GET['rok'])) { </a:t>
            </a:r>
          </a:p>
          <a:p>
            <a:pPr>
              <a:buFontTx/>
              <a:buNone/>
            </a:pPr>
            <a:r>
              <a:rPr altLang="pl-PL" sz="1400"/>
              <a:t>		echo 'Data jest poprawna';</a:t>
            </a:r>
          </a:p>
          <a:p>
            <a:pPr>
              <a:buFontTx/>
              <a:buNone/>
            </a:pPr>
            <a:r>
              <a:rPr altLang="pl-PL" sz="1400"/>
              <a:t>	 } else { </a:t>
            </a:r>
          </a:p>
          <a:p>
            <a:pPr>
              <a:buFontTx/>
              <a:buNone/>
            </a:pPr>
            <a:r>
              <a:rPr altLang="pl-PL" sz="1400"/>
              <a:t>		echo 'Data jest niepoprawna'; </a:t>
            </a:r>
          </a:p>
          <a:p>
            <a:pPr>
              <a:buFontTx/>
              <a:buNone/>
            </a:pPr>
            <a:r>
              <a:rPr altLang="pl-PL" sz="1400"/>
              <a:t>	}</a:t>
            </a:r>
          </a:p>
          <a:p>
            <a:pPr>
              <a:buFontTx/>
              <a:buNone/>
            </a:pPr>
            <a:r>
              <a:rPr altLang="pl-PL" sz="1400" b="1"/>
              <a:t>?&gt; </a:t>
            </a:r>
          </a:p>
          <a:p>
            <a:pPr>
              <a:buFontTx/>
              <a:buNone/>
            </a:pPr>
            <a:endParaRPr altLang="pl-PL" sz="1400" b="1"/>
          </a:p>
          <a:p>
            <a:pPr>
              <a:buFontTx/>
              <a:buChar char="-"/>
            </a:pPr>
            <a:r>
              <a:rPr altLang="pl-PL" sz="1400"/>
              <a:t>funcka</a:t>
            </a:r>
            <a:r>
              <a:rPr altLang="pl-PL" sz="1400" b="1"/>
              <a:t> date() - </a:t>
            </a:r>
            <a:r>
              <a:rPr altLang="pl-PL" sz="1400"/>
              <a:t>służy do zapisywania daty w preferowanym formacie. Jej argumentem jest ciąg </a:t>
            </a:r>
            <a:br>
              <a:rPr altLang="pl-PL" sz="1400"/>
            </a:br>
            <a:r>
              <a:rPr altLang="pl-PL" sz="1400"/>
              <a:t>	        tekstowy, który służy jako opis formatu </a:t>
            </a:r>
          </a:p>
          <a:p>
            <a:pPr>
              <a:buFontTx/>
              <a:buChar char="-"/>
            </a:pPr>
            <a:endParaRPr altLang="pl-PL" sz="1400"/>
          </a:p>
          <a:p>
            <a:pPr>
              <a:buFontTx/>
              <a:buNone/>
            </a:pPr>
            <a:r>
              <a:rPr altLang="pl-PL" sz="1400"/>
              <a:t>$data = date(‘d.m.Y’)   wynik: </a:t>
            </a:r>
            <a:r>
              <a:rPr altLang="pl-PL"/>
              <a:t> </a:t>
            </a:r>
            <a:r>
              <a:rPr altLang="pl-PL" sz="1400"/>
              <a:t>30.05.2012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Symbole funkcji </a:t>
            </a:r>
            <a:r>
              <a:rPr altLang="pl-PL" cap="none" dirty="0" err="1"/>
              <a:t>Date</a:t>
            </a:r>
            <a:r>
              <a:rPr altLang="pl-PL" cap="none" dirty="0"/>
              <a:t>()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altLang="pl-PL" sz="1400" b="1"/>
              <a:t>Symbole funkcji date()</a:t>
            </a:r>
          </a:p>
          <a:p>
            <a:pPr>
              <a:lnSpc>
                <a:spcPct val="90000"/>
              </a:lnSpc>
              <a:buFontTx/>
              <a:buNone/>
            </a:pPr>
            <a:endParaRPr altLang="pl-PL" sz="1400" b="1"/>
          </a:p>
          <a:p>
            <a:pPr>
              <a:lnSpc>
                <a:spcPct val="90000"/>
              </a:lnSpc>
            </a:pPr>
            <a:endParaRPr altLang="pl-PL" sz="1400"/>
          </a:p>
          <a:p>
            <a:pPr>
              <a:lnSpc>
                <a:spcPct val="90000"/>
              </a:lnSpc>
            </a:pPr>
            <a:r>
              <a:rPr altLang="pl-PL" sz="1400"/>
              <a:t> a - "am" lub "pm"</a:t>
            </a:r>
          </a:p>
          <a:p>
            <a:pPr>
              <a:lnSpc>
                <a:spcPct val="90000"/>
              </a:lnSpc>
            </a:pPr>
            <a:r>
              <a:rPr altLang="pl-PL" sz="1400"/>
              <a:t>A - "AM" lub "PM"</a:t>
            </a:r>
          </a:p>
          <a:p>
            <a:pPr>
              <a:lnSpc>
                <a:spcPct val="90000"/>
              </a:lnSpc>
            </a:pPr>
            <a:r>
              <a:rPr altLang="pl-PL" sz="1400"/>
              <a:t>B - Czas internetowy Swatcha</a:t>
            </a:r>
          </a:p>
          <a:p>
            <a:pPr>
              <a:lnSpc>
                <a:spcPct val="90000"/>
              </a:lnSpc>
            </a:pPr>
            <a:r>
              <a:rPr altLang="pl-PL" sz="1400"/>
              <a:t>d - dzień miesiąca, 2 cyfry z zerem na początku; tzn. od "01" do "31"</a:t>
            </a:r>
          </a:p>
          <a:p>
            <a:pPr>
              <a:lnSpc>
                <a:spcPct val="90000"/>
              </a:lnSpc>
            </a:pPr>
            <a:r>
              <a:rPr altLang="pl-PL" sz="1400"/>
              <a:t>D - dzień tygodnia, tekst, 3 litery; np. "Fri"</a:t>
            </a:r>
          </a:p>
          <a:p>
            <a:pPr>
              <a:lnSpc>
                <a:spcPct val="90000"/>
              </a:lnSpc>
            </a:pPr>
            <a:r>
              <a:rPr altLang="pl-PL" sz="1400"/>
              <a:t>F - miesiąc, tekst, pełna nazwa; np. "January"</a:t>
            </a:r>
          </a:p>
          <a:p>
            <a:pPr>
              <a:lnSpc>
                <a:spcPct val="90000"/>
              </a:lnSpc>
            </a:pPr>
            <a:r>
              <a:rPr altLang="pl-PL" sz="1400"/>
              <a:t>g - godzina, format 12-godzinny bez zera na początku; tzn. od "1" do "12"</a:t>
            </a:r>
          </a:p>
          <a:p>
            <a:pPr>
              <a:lnSpc>
                <a:spcPct val="90000"/>
              </a:lnSpc>
            </a:pPr>
            <a:r>
              <a:rPr altLang="pl-PL" sz="1400"/>
              <a:t>G - godzina, format 24-godzinny bez zera na początku; tzn. od "0" do "23"</a:t>
            </a:r>
          </a:p>
          <a:p>
            <a:pPr>
              <a:lnSpc>
                <a:spcPct val="90000"/>
              </a:lnSpc>
            </a:pPr>
            <a:r>
              <a:rPr altLang="pl-PL" sz="1400"/>
              <a:t>h - godzina, format 12-godzinny z zerem na początku; tzn. od "01" do "12"</a:t>
            </a:r>
          </a:p>
          <a:p>
            <a:pPr>
              <a:lnSpc>
                <a:spcPct val="90000"/>
              </a:lnSpc>
            </a:pPr>
            <a:r>
              <a:rPr altLang="pl-PL" sz="1400"/>
              <a:t>H - godzina, format 24-godzinny z zerem na początku; tzn. od "00" do "23"</a:t>
            </a:r>
          </a:p>
          <a:p>
            <a:pPr>
              <a:lnSpc>
                <a:spcPct val="90000"/>
              </a:lnSpc>
            </a:pPr>
            <a:r>
              <a:rPr altLang="pl-PL" sz="1400"/>
              <a:t>i - minuty; tzn. od "00" do "59"</a:t>
            </a:r>
          </a:p>
          <a:p>
            <a:pPr>
              <a:lnSpc>
                <a:spcPct val="90000"/>
              </a:lnSpc>
            </a:pPr>
            <a:r>
              <a:rPr altLang="pl-PL" sz="1400"/>
              <a:t>I (duża litera i) - "1" jeśli czas oszczędzania światła słonecznego (w Polsce - czas letni), "0" jeśli czas standardowy (w Polsce - zimowy)</a:t>
            </a:r>
          </a:p>
          <a:p>
            <a:pPr>
              <a:lnSpc>
                <a:spcPct val="90000"/>
              </a:lnSpc>
            </a:pPr>
            <a:r>
              <a:rPr altLang="pl-PL" sz="1400"/>
              <a:t>j - dzień miesiąca bez zera na początku; tzn. od "1" do "31"</a:t>
            </a:r>
          </a:p>
          <a:p>
            <a:pPr>
              <a:lnSpc>
                <a:spcPct val="90000"/>
              </a:lnSpc>
            </a:pPr>
            <a:r>
              <a:rPr altLang="pl-PL" sz="1400"/>
              <a:t>l (mała litera 'L') - dzień tygodnia, tekst, pełna nazwa; n.p. "Friday"</a:t>
            </a:r>
          </a:p>
          <a:p>
            <a:pPr>
              <a:lnSpc>
                <a:spcPct val="90000"/>
              </a:lnSpc>
            </a:pPr>
            <a:r>
              <a:rPr altLang="pl-PL" sz="1400"/>
              <a:t>L - "1" jeśli rok przestępny, "0" w przeciwnym razie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l-PL" altLang="pl-PL" b="0"/>
              <a:t>wersja 1.3 -  wprowadzenie modułów eksperymentalnych:</a:t>
            </a:r>
          </a:p>
          <a:p>
            <a:pPr eaLnBrk="1" hangingPunct="1"/>
            <a:r>
              <a:rPr lang="pl-PL" altLang="pl-PL" b="0"/>
              <a:t>	moduł mod_auth_digest, mod_mmap_static. </a:t>
            </a:r>
          </a:p>
          <a:p>
            <a:pPr eaLnBrk="1" hangingPunct="1"/>
            <a:r>
              <a:rPr lang="pl-PL" altLang="pl-PL" b="0"/>
              <a:t>	Rozkład oparty jest na  niezależnym katalogu src.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wersja 2.0 – eksperymentalny moduł moduł mod_auth_digest staje się standardem, a moduł mod_mmap_static zastąpiony zostaje przez mod_file_cache. Reorganizacja rozkładu – zamiast src źródła są logicznie zorganizowane w ramach głównego katalogu dystrybucji i instalacji. Dodano wiele nowych funkcji.</a:t>
            </a:r>
          </a:p>
        </p:txBody>
      </p:sp>
      <p:sp>
        <p:nvSpPr>
          <p:cNvPr id="7171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7172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Serwer Apache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obiektowość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/>
              <a:t>Symbole funkcji date() – cd.</a:t>
            </a:r>
          </a:p>
          <a:p>
            <a:endParaRPr altLang="pl-PL" sz="1400" b="1"/>
          </a:p>
          <a:p>
            <a:r>
              <a:rPr altLang="pl-PL" sz="1400"/>
              <a:t>m - miesiąc; tzn. "01" to "12"</a:t>
            </a:r>
          </a:p>
          <a:p>
            <a:r>
              <a:rPr altLang="pl-PL" sz="1400"/>
              <a:t>M - miesiąc, tekst, 3 litery; np. "Jan"</a:t>
            </a:r>
          </a:p>
          <a:p>
            <a:r>
              <a:rPr altLang="pl-PL" sz="1400"/>
              <a:t>n - miesiąc bez zera na początku; tzn. "1" to "12"</a:t>
            </a:r>
          </a:p>
          <a:p>
            <a:r>
              <a:rPr altLang="pl-PL" sz="1400"/>
              <a:t>O - różnica w stosunku do czasu Greenwich; np. "+0200"</a:t>
            </a:r>
          </a:p>
          <a:p>
            <a:r>
              <a:rPr altLang="pl-PL" sz="1400"/>
              <a:t>r - data sformatowana według RFC 822; np. "Thu, 21 Dec 2000 16:01:07 +0200" (dodane w PHP 4.0.4)</a:t>
            </a:r>
          </a:p>
          <a:p>
            <a:r>
              <a:rPr altLang="pl-PL" sz="1400"/>
              <a:t>s - sekundy; i.e. "00" to "59"</a:t>
            </a:r>
          </a:p>
          <a:p>
            <a:r>
              <a:rPr altLang="pl-PL" sz="1400"/>
              <a:t>S - standardowy angielski sufiks liczebnika porządkowego, 2 litery; tzn. "st", "nd", "rd" lub "th"</a:t>
            </a:r>
          </a:p>
          <a:p>
            <a:r>
              <a:rPr altLang="pl-PL" sz="1400"/>
              <a:t>t - liczba dni w danym miesiącu; tzn. od "28" do "31"</a:t>
            </a:r>
          </a:p>
          <a:p>
            <a:r>
              <a:rPr altLang="pl-PL" sz="1400"/>
              <a:t>T - strefa czasowa ustawiona na tej maszynie; np. "EST" lub "MDT"</a:t>
            </a:r>
          </a:p>
          <a:p>
            <a:r>
              <a:rPr altLang="pl-PL" sz="1400"/>
              <a:t>U - liczba sekund od uniksowej Epoki (1 stycznia 1970 00:00:00 GMT)</a:t>
            </a:r>
          </a:p>
          <a:p>
            <a:r>
              <a:rPr altLang="pl-PL" sz="1400"/>
              <a:t>w - dzień tygodnia, liczbowy, tzn. od "0" (Niedziela) do "6" (Sobota)</a:t>
            </a:r>
          </a:p>
          <a:p>
            <a:r>
              <a:rPr altLang="pl-PL" sz="1400"/>
              <a:t>W - numer tygodnia w roku według ISO-8601, tydzień zaczyna się w poniedziałek (dodane w PHP 4.1.0)</a:t>
            </a:r>
          </a:p>
          <a:p>
            <a:r>
              <a:rPr altLang="pl-PL" sz="1400"/>
              <a:t>Y - rok, 4 liczby; np. "1999"</a:t>
            </a:r>
          </a:p>
          <a:p>
            <a:r>
              <a:rPr altLang="pl-PL" sz="1400"/>
              <a:t>y - rok, 2 liczby; np. "99"</a:t>
            </a:r>
          </a:p>
          <a:p>
            <a:r>
              <a:rPr altLang="pl-PL" sz="1400"/>
              <a:t>z - dzień roku; tzn. od "0" do "365"</a:t>
            </a:r>
          </a:p>
          <a:p>
            <a:r>
              <a:rPr altLang="pl-PL" sz="1400"/>
              <a:t>Z - ofset strefy czasowej w sekundach (tzn. pomiędzy "-43200" a "43200"). Ofset dla stref czasowych na zachód od UTC (południka zero) jest zawsze ujemny a dla tych na wschód od UTC jest zawsze dodatni.</a:t>
            </a:r>
          </a:p>
          <a:p>
            <a:pPr>
              <a:buFontTx/>
              <a:buNone/>
            </a:pPr>
            <a:endParaRPr altLang="pl-PL" sz="1400"/>
          </a:p>
          <a:p>
            <a:endParaRPr altLang="pl-PL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cookie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Ciasteczka </a:t>
            </a:r>
            <a:r>
              <a:rPr lang="pl-PL" altLang="pl-PL" sz="1400" dirty="0"/>
              <a:t>(ang. </a:t>
            </a:r>
            <a:r>
              <a:rPr lang="pl-PL" altLang="pl-PL" sz="1400" dirty="0" err="1"/>
              <a:t>cookies</a:t>
            </a:r>
            <a:r>
              <a:rPr lang="pl-PL" altLang="pl-PL" sz="1400" dirty="0"/>
              <a:t>) </a:t>
            </a:r>
            <a:endParaRPr altLang="pl-PL" sz="1400" b="1" dirty="0"/>
          </a:p>
          <a:p>
            <a:endParaRPr altLang="pl-PL" sz="1400" b="1" dirty="0"/>
          </a:p>
          <a:p>
            <a:pPr marL="182563" indent="0">
              <a:buNone/>
            </a:pPr>
            <a:r>
              <a:rPr lang="pl-PL" altLang="pl-PL" sz="1400" dirty="0"/>
              <a:t>niewielkie informacje tekstowe przekazywane przez serwer WWW do przeglądarki użytkownika. Wykorzystywane są jako: </a:t>
            </a:r>
          </a:p>
          <a:p>
            <a:pPr marL="1079500" indent="-365125"/>
            <a:r>
              <a:rPr lang="pl-PL" altLang="pl-PL" sz="1400" dirty="0"/>
              <a:t>w licznikach</a:t>
            </a:r>
          </a:p>
          <a:p>
            <a:pPr marL="1079500" indent="-365125"/>
            <a:r>
              <a:rPr lang="pl-PL" altLang="pl-PL" sz="1400" dirty="0"/>
              <a:t>ankietach, sondach </a:t>
            </a:r>
          </a:p>
          <a:p>
            <a:pPr marL="1079500" indent="-365125"/>
            <a:r>
              <a:rPr lang="pl-PL" altLang="pl-PL" sz="1400" dirty="0"/>
              <a:t>sklepy internetowe </a:t>
            </a:r>
          </a:p>
          <a:p>
            <a:pPr marL="1079500" indent="-365125"/>
            <a:r>
              <a:rPr lang="pl-PL" altLang="pl-PL" sz="1400" dirty="0"/>
              <a:t>uwierzytelnienia na stronach</a:t>
            </a:r>
          </a:p>
          <a:p>
            <a:pPr marL="1079500" indent="-365125"/>
            <a:r>
              <a:rPr lang="pl-PL" altLang="pl-PL" sz="1400" dirty="0"/>
              <a:t>itp.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182563" indent="0">
              <a:buNone/>
            </a:pPr>
            <a:r>
              <a:rPr lang="pl-PL" altLang="pl-PL" sz="1400" dirty="0"/>
              <a:t>Ciasteczka a PHP</a:t>
            </a:r>
          </a:p>
          <a:p>
            <a:pPr marL="182563" indent="0">
              <a:buNone/>
            </a:pPr>
            <a:endParaRPr altLang="pl-PL" sz="1400" dirty="0"/>
          </a:p>
          <a:p>
            <a:pPr marL="182563" indent="0">
              <a:buNone/>
            </a:pPr>
            <a:r>
              <a:rPr lang="pl-PL" altLang="pl-PL" sz="1400" dirty="0"/>
              <a:t>Ciasteczka przekazywane są za pomocą nagłówków HTTP dlatego wiec:</a:t>
            </a:r>
          </a:p>
          <a:p>
            <a:pPr marL="1079500" indent="-365125"/>
            <a:r>
              <a:rPr lang="pl-PL" altLang="pl-PL" sz="1400" dirty="0"/>
              <a:t>wysłane są do przeglądarki zanim zostanie wysłana jakakolwiek inna treść</a:t>
            </a:r>
          </a:p>
          <a:p>
            <a:pPr marL="1079500" indent="-365125"/>
            <a:r>
              <a:rPr lang="pl-PL" altLang="pl-PL" sz="1400" dirty="0" err="1"/>
              <a:t>tag</a:t>
            </a:r>
            <a:r>
              <a:rPr lang="pl-PL" altLang="pl-PL" sz="1400" dirty="0"/>
              <a:t> otwierający PHP musi być pierwszymi znakami w pliku </a:t>
            </a:r>
          </a:p>
          <a:p>
            <a:pPr marL="1079500" indent="-365125"/>
            <a:r>
              <a:rPr lang="pl-PL" altLang="pl-PL" sz="1400" dirty="0"/>
              <a:t>nie może być żadnej spacji ani pustych wierszy (po </a:t>
            </a:r>
            <a:r>
              <a:rPr lang="pl-PL" altLang="pl-PL" sz="1400" dirty="0" err="1"/>
              <a:t>tagu</a:t>
            </a:r>
            <a:r>
              <a:rPr lang="pl-PL" altLang="pl-PL" sz="1400" dirty="0"/>
              <a:t> ani przed)</a:t>
            </a:r>
          </a:p>
          <a:p>
            <a:pPr marL="1079500" indent="-365125"/>
            <a:r>
              <a:rPr lang="pl-PL" altLang="pl-PL" sz="1400" dirty="0"/>
              <a:t>przed zapisaniem ciasteczka nie można przekazywać przez echo żadnych elementów</a:t>
            </a:r>
          </a:p>
          <a:p>
            <a:pPr marL="1079500" indent="-365125"/>
            <a:r>
              <a:rPr lang="pl-PL" altLang="pl-PL" sz="1400" dirty="0"/>
              <a:t>ustawienie zmiennych jest automatyczne i przechowywane są w $_COOKIE (tablica asocjacyjna, kluczami są nazwy zmiennych)</a:t>
            </a:r>
          </a:p>
          <a:p>
            <a:pPr marL="714375" indent="0">
              <a:buNone/>
            </a:pPr>
            <a:endParaRPr lang="pl-PL" altLang="pl-PL" sz="1400" dirty="0"/>
          </a:p>
          <a:p>
            <a:endParaRPr altLang="pl-PL" sz="1400" dirty="0"/>
          </a:p>
        </p:txBody>
      </p:sp>
    </p:spTree>
    <p:extLst>
      <p:ext uri="{BB962C8B-B14F-4D97-AF65-F5344CB8AC3E}">
        <p14:creationId xmlns:p14="http://schemas.microsoft.com/office/powerpoint/2010/main" val="2660533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cookie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Obsługa ciasteczka</a:t>
            </a:r>
          </a:p>
          <a:p>
            <a:pPr marL="714375" indent="0">
              <a:buNone/>
            </a:pPr>
            <a:endParaRPr lang="pl-PL" altLang="pl-PL" sz="1400" dirty="0"/>
          </a:p>
          <a:p>
            <a:pPr>
              <a:buFont typeface="+mj-lt"/>
              <a:buAutoNum type="arabicPeriod"/>
            </a:pPr>
            <a:r>
              <a:rPr lang="pl-PL" altLang="pl-PL" sz="1400" dirty="0"/>
              <a:t>Ustawienie ciasteczek odbywa się poprzez funkcje </a:t>
            </a:r>
            <a:br>
              <a:rPr lang="pl-PL" altLang="pl-PL" sz="1400" dirty="0"/>
            </a:br>
            <a:r>
              <a:rPr lang="pl-PL" altLang="pl-PL" sz="1400" b="1" dirty="0" err="1"/>
              <a:t>setcookie</a:t>
            </a:r>
            <a:r>
              <a:rPr lang="pl-PL" altLang="pl-PL" sz="1400" b="1" dirty="0"/>
              <a:t>( nazwa, wartość, </a:t>
            </a:r>
            <a:r>
              <a:rPr lang="pl-PL" altLang="pl-PL" sz="1400" b="1" dirty="0" err="1"/>
              <a:t>czas_wygaśnięcia</a:t>
            </a:r>
            <a:r>
              <a:rPr lang="pl-PL" altLang="pl-PL" sz="1400" b="1" dirty="0"/>
              <a:t>, ścieżka, domena, bezpieczeństwo)</a:t>
            </a:r>
            <a:endParaRPr lang="pl-PL" altLang="pl-PL" sz="1400" dirty="0"/>
          </a:p>
          <a:p>
            <a:pPr marL="0" indent="357188">
              <a:buNone/>
            </a:pPr>
            <a:r>
              <a:rPr lang="pl-PL" altLang="pl-PL" sz="1400" dirty="0"/>
              <a:t>gdzie:</a:t>
            </a:r>
          </a:p>
          <a:p>
            <a:pPr marL="1079500" indent="-365125"/>
            <a:r>
              <a:rPr lang="pl-PL" altLang="pl-PL" sz="1400" dirty="0"/>
              <a:t>nazwa – nazwa ciasteczka</a:t>
            </a:r>
          </a:p>
          <a:p>
            <a:pPr marL="1079500" indent="-365125"/>
            <a:r>
              <a:rPr lang="pl-PL" altLang="pl-PL" sz="1400" dirty="0"/>
              <a:t>wartość – wartość przypisana do ciastka</a:t>
            </a:r>
          </a:p>
          <a:p>
            <a:pPr marL="1079500" indent="-365125"/>
            <a:r>
              <a:rPr lang="pl-PL" altLang="pl-PL" sz="1400" dirty="0" err="1"/>
              <a:t>czas_wygaśnięcia</a:t>
            </a:r>
            <a:r>
              <a:rPr lang="pl-PL" altLang="pl-PL" sz="1400" dirty="0"/>
              <a:t> - data wygaśnięcia ciasteczka</a:t>
            </a:r>
          </a:p>
          <a:p>
            <a:pPr marL="1079500" indent="-365125"/>
            <a:r>
              <a:rPr lang="pl-PL" altLang="pl-PL" sz="1400" dirty="0"/>
              <a:t>ścieżka i domena - mogą być stosowane do określenia adresów, dla których cookie jest ważne</a:t>
            </a:r>
          </a:p>
          <a:p>
            <a:pPr marL="1079500" indent="-365125"/>
            <a:r>
              <a:rPr lang="pl-PL" altLang="pl-PL" sz="1400" dirty="0"/>
              <a:t>bezpieczne - oznacza, że cookie nie będzie wysyłane przez zwykłe połączenie HTTP</a:t>
            </a:r>
          </a:p>
          <a:p>
            <a:pPr marL="1079500" indent="-365125"/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	</a:t>
            </a:r>
            <a:r>
              <a:rPr lang="pl-PL" altLang="pl-PL" sz="1400" dirty="0" err="1"/>
              <a:t>setcookie</a:t>
            </a:r>
            <a:r>
              <a:rPr lang="pl-PL" altLang="pl-PL" sz="1400" dirty="0"/>
              <a:t>("</a:t>
            </a:r>
            <a:r>
              <a:rPr lang="pl-PL" altLang="pl-PL" sz="1400" dirty="0" err="1"/>
              <a:t>user</a:t>
            </a:r>
            <a:r>
              <a:rPr lang="pl-PL" altLang="pl-PL" sz="1400" dirty="0"/>
              <a:t>", "Anna", </a:t>
            </a:r>
            <a:r>
              <a:rPr lang="pl-PL" altLang="pl-PL" sz="1400" dirty="0" err="1"/>
              <a:t>time</a:t>
            </a:r>
            <a:r>
              <a:rPr lang="pl-PL" altLang="pl-PL" sz="1400" dirty="0"/>
              <a:t>()+3600);</a:t>
            </a:r>
          </a:p>
          <a:p>
            <a:pPr marL="714375" indent="0">
              <a:buNone/>
            </a:pPr>
            <a:r>
              <a:rPr lang="pl-PL" altLang="pl-PL" sz="1400" dirty="0"/>
              <a:t>	</a:t>
            </a:r>
            <a:r>
              <a:rPr lang="pl-PL" altLang="pl-PL" sz="1400" dirty="0" err="1"/>
              <a:t>setcookie</a:t>
            </a:r>
            <a:r>
              <a:rPr lang="pl-PL" altLang="pl-PL" sz="1400" dirty="0"/>
              <a:t>("</a:t>
            </a:r>
            <a:r>
              <a:rPr lang="pl-PL" altLang="pl-PL" sz="1400" dirty="0" err="1"/>
              <a:t>passwd</a:t>
            </a:r>
            <a:r>
              <a:rPr lang="pl-PL" altLang="pl-PL" sz="1400" dirty="0"/>
              <a:t>", "pw12d", </a:t>
            </a:r>
            <a:r>
              <a:rPr lang="pl-PL" altLang="pl-PL" sz="1400" dirty="0" err="1"/>
              <a:t>time</a:t>
            </a:r>
            <a:r>
              <a:rPr lang="pl-PL" altLang="pl-PL" sz="1400" dirty="0"/>
              <a:t>()+3600);</a:t>
            </a:r>
          </a:p>
          <a:p>
            <a:pPr marL="714375" indent="0">
              <a:buNone/>
            </a:pPr>
            <a:r>
              <a:rPr lang="pl-PL" altLang="pl-PL" sz="1400" dirty="0"/>
              <a:t>?&gt;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-714375">
              <a:buNone/>
            </a:pPr>
            <a:r>
              <a:rPr lang="pl-PL" altLang="pl-PL" sz="1400" dirty="0"/>
              <a:t>2. Sprawdzenie obecności ciasteczka</a:t>
            </a:r>
          </a:p>
          <a:p>
            <a:pPr marL="714375" indent="-714375">
              <a:buNone/>
            </a:pPr>
            <a:endParaRPr lang="pl-PL" altLang="pl-PL" sz="1400" dirty="0"/>
          </a:p>
          <a:p>
            <a:pPr marL="1079500" indent="-365125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1079500" indent="-365125">
              <a:buNone/>
            </a:pPr>
            <a:r>
              <a:rPr lang="pl-PL" altLang="pl-PL" sz="1400" dirty="0"/>
              <a:t>    </a:t>
            </a:r>
            <a:r>
              <a:rPr lang="pl-PL" altLang="pl-PL" sz="1400" dirty="0" err="1"/>
              <a:t>if</a:t>
            </a:r>
            <a:r>
              <a:rPr lang="pl-PL" altLang="pl-PL" sz="1400" dirty="0"/>
              <a:t> (</a:t>
            </a:r>
            <a:r>
              <a:rPr lang="pl-PL" altLang="pl-PL" sz="1400" dirty="0" err="1"/>
              <a:t>isset</a:t>
            </a:r>
            <a:r>
              <a:rPr lang="pl-PL" altLang="pl-PL" sz="1400" dirty="0"/>
              <a:t>($_COOKIE['</a:t>
            </a:r>
            <a:r>
              <a:rPr lang="pl-PL" altLang="pl-PL" sz="1400" dirty="0" err="1"/>
              <a:t>user</a:t>
            </a:r>
            <a:r>
              <a:rPr lang="pl-PL" altLang="pl-PL" sz="1400" dirty="0"/>
              <a:t>'])) echo "Ciasteczko istnieje";</a:t>
            </a:r>
          </a:p>
          <a:p>
            <a:pPr marL="1079500" indent="-365125">
              <a:buNone/>
            </a:pPr>
            <a:r>
              <a:rPr lang="pl-PL" altLang="pl-PL" sz="1400" dirty="0"/>
              <a:t>    </a:t>
            </a:r>
            <a:r>
              <a:rPr lang="pl-PL" altLang="pl-PL" sz="1400" dirty="0" err="1"/>
              <a:t>else</a:t>
            </a:r>
            <a:r>
              <a:rPr lang="pl-PL" altLang="pl-PL" sz="1400" dirty="0"/>
              <a:t> echo "Brak ciasteczka";</a:t>
            </a:r>
          </a:p>
          <a:p>
            <a:pPr marL="1079500" indent="-365125">
              <a:buNone/>
            </a:pPr>
            <a:r>
              <a:rPr lang="pl-PL" altLang="pl-PL" sz="1400" dirty="0"/>
              <a:t>?&gt;</a:t>
            </a:r>
            <a:endParaRPr altLang="pl-PL" sz="1400" dirty="0"/>
          </a:p>
        </p:txBody>
      </p:sp>
    </p:spTree>
    <p:extLst>
      <p:ext uri="{BB962C8B-B14F-4D97-AF65-F5344CB8AC3E}">
        <p14:creationId xmlns:p14="http://schemas.microsoft.com/office/powerpoint/2010/main" val="2012055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cookie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Obsługa ciasteczka</a:t>
            </a:r>
          </a:p>
          <a:p>
            <a:pPr marL="714375" indent="0">
              <a:buNone/>
            </a:pPr>
            <a:endParaRPr lang="pl-PL" altLang="pl-PL" sz="1400" dirty="0"/>
          </a:p>
          <a:p>
            <a:pPr>
              <a:buFont typeface="+mj-lt"/>
              <a:buAutoNum type="arabicPeriod" startAt="3"/>
            </a:pPr>
            <a:r>
              <a:rPr lang="pl-PL" altLang="pl-PL" sz="1400" dirty="0"/>
              <a:t>Odczytywanie ciasteczka</a:t>
            </a:r>
          </a:p>
          <a:p>
            <a:pPr>
              <a:buFont typeface="+mj-lt"/>
              <a:buAutoNum type="arabicPeriod" startAt="3"/>
            </a:pPr>
            <a:endParaRPr lang="pl-PL" altLang="pl-PL" sz="1400" dirty="0"/>
          </a:p>
          <a:p>
            <a:pPr marL="1079500" indent="-365125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1079500" indent="-365125">
              <a:buNone/>
            </a:pPr>
            <a:r>
              <a:rPr lang="pl-PL" altLang="pl-PL" sz="1400" dirty="0"/>
              <a:t>     echo "Nazwa użytkownika: ".$_COOKIE['</a:t>
            </a:r>
            <a:r>
              <a:rPr lang="pl-PL" altLang="pl-PL" sz="1400" dirty="0" err="1"/>
              <a:t>user</a:t>
            </a:r>
            <a:r>
              <a:rPr lang="pl-PL" altLang="pl-PL" sz="1400" dirty="0"/>
              <a:t>'];</a:t>
            </a:r>
          </a:p>
          <a:p>
            <a:pPr marL="1079500" indent="-365125">
              <a:buNone/>
            </a:pPr>
            <a:r>
              <a:rPr lang="pl-PL" altLang="pl-PL" sz="1400" dirty="0"/>
              <a:t>     echo "Hasło: ".$_COOKIE['</a:t>
            </a:r>
            <a:r>
              <a:rPr lang="pl-PL" altLang="pl-PL" sz="1400" dirty="0" err="1"/>
              <a:t>passwd</a:t>
            </a:r>
            <a:r>
              <a:rPr lang="pl-PL" altLang="pl-PL" sz="1400" dirty="0"/>
              <a:t>'];</a:t>
            </a:r>
          </a:p>
          <a:p>
            <a:pPr marL="1079500" indent="-365125">
              <a:buNone/>
            </a:pPr>
            <a:r>
              <a:rPr lang="pl-PL" altLang="pl-PL" sz="1400" dirty="0"/>
              <a:t>?&gt;</a:t>
            </a:r>
          </a:p>
          <a:p>
            <a:pPr marL="1079500" indent="-365125">
              <a:buNone/>
            </a:pPr>
            <a:endParaRPr lang="pl-PL" altLang="pl-PL" sz="1400" dirty="0"/>
          </a:p>
          <a:p>
            <a:pPr>
              <a:buFont typeface="+mj-lt"/>
              <a:buAutoNum type="arabicPeriod" startAt="4"/>
            </a:pPr>
            <a:r>
              <a:rPr lang="pl-PL" altLang="pl-PL" sz="1400" dirty="0"/>
              <a:t>Kasowanie ciasteczka</a:t>
            </a:r>
          </a:p>
          <a:p>
            <a:pPr marL="0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Aby skasować ciasteczko szybciej niż jest to określone w </a:t>
            </a:r>
            <a:r>
              <a:rPr lang="pl-PL" altLang="pl-PL" sz="1400" dirty="0" err="1"/>
              <a:t>paramenrze</a:t>
            </a:r>
            <a:r>
              <a:rPr lang="pl-PL" altLang="pl-PL" sz="1400" dirty="0"/>
              <a:t> ”czas”, należy ponownie posłużyć się funkcją </a:t>
            </a:r>
            <a:r>
              <a:rPr lang="pl-PL" altLang="pl-PL" sz="1400" b="1" i="1" dirty="0" err="1"/>
              <a:t>setcookie</a:t>
            </a:r>
            <a:r>
              <a:rPr lang="pl-PL" altLang="pl-PL" sz="1400" dirty="0"/>
              <a:t> i  czas na czas przeszły (</a:t>
            </a:r>
            <a:r>
              <a:rPr lang="pl-PL" altLang="pl-PL" sz="1400" dirty="0" err="1"/>
              <a:t>time</a:t>
            </a:r>
            <a:r>
              <a:rPr lang="pl-PL" altLang="pl-PL" sz="1400" dirty="0"/>
              <a:t>() - 3600 s)</a:t>
            </a:r>
          </a:p>
          <a:p>
            <a:pPr marL="539750" indent="0">
              <a:buNone/>
            </a:pPr>
            <a:endParaRPr lang="pl-PL" altLang="pl-PL" sz="1400" dirty="0"/>
          </a:p>
          <a:p>
            <a:pPr marL="1079500" indent="-365125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1079500" indent="-365125">
              <a:buNone/>
            </a:pPr>
            <a:r>
              <a:rPr lang="pl-PL" altLang="pl-PL" sz="1400" dirty="0"/>
              <a:t>     </a:t>
            </a:r>
            <a:r>
              <a:rPr lang="pl-PL" altLang="pl-PL" sz="1400" dirty="0" err="1"/>
              <a:t>setcookie</a:t>
            </a:r>
            <a:r>
              <a:rPr lang="pl-PL" altLang="pl-PL" sz="1400" dirty="0"/>
              <a:t> ("</a:t>
            </a:r>
            <a:r>
              <a:rPr lang="pl-PL" altLang="pl-PL" sz="1400" dirty="0" err="1"/>
              <a:t>user</a:t>
            </a:r>
            <a:r>
              <a:rPr lang="pl-PL" altLang="pl-PL" sz="1400" dirty="0"/>
              <a:t>", "", </a:t>
            </a:r>
            <a:r>
              <a:rPr lang="pl-PL" altLang="pl-PL" sz="1400" dirty="0" err="1"/>
              <a:t>time</a:t>
            </a:r>
            <a:r>
              <a:rPr lang="pl-PL" altLang="pl-PL" sz="1400" dirty="0"/>
              <a:t>() - 3600);</a:t>
            </a:r>
          </a:p>
          <a:p>
            <a:pPr marL="1079500" indent="-365125">
              <a:buNone/>
            </a:pPr>
            <a:r>
              <a:rPr lang="pl-PL" altLang="pl-PL" sz="1400" dirty="0"/>
              <a:t>?&gt;</a:t>
            </a:r>
            <a:endParaRPr altLang="pl-PL" sz="1400" dirty="0"/>
          </a:p>
        </p:txBody>
      </p:sp>
    </p:spTree>
    <p:extLst>
      <p:ext uri="{BB962C8B-B14F-4D97-AF65-F5344CB8AC3E}">
        <p14:creationId xmlns:p14="http://schemas.microsoft.com/office/powerpoint/2010/main" val="1452822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sesje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Obsługa sesji - s</a:t>
            </a:r>
            <a:r>
              <a:rPr lang="pl-PL" altLang="pl-PL" sz="1400" dirty="0"/>
              <a:t>esja to czas, w którym użytkownik przegląda witrynę internetową, mechanizm ten służy do kontroli jego poczynań w odwiedzanym serwisie.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r>
              <a:rPr lang="pl-PL" altLang="pl-PL" sz="1400" dirty="0"/>
              <a:t>Tryby pracy z mechanizmem sesji </a:t>
            </a:r>
          </a:p>
          <a:p>
            <a:pPr>
              <a:buFontTx/>
              <a:buNone/>
            </a:pPr>
            <a:r>
              <a:rPr lang="pl-PL" altLang="pl-PL" sz="1400" dirty="0"/>
              <a:t>	1. Inicjacja sesji</a:t>
            </a:r>
          </a:p>
          <a:p>
            <a:pPr>
              <a:buFontTx/>
              <a:buNone/>
            </a:pPr>
            <a:r>
              <a:rPr lang="pl-PL" altLang="pl-PL" sz="1400" dirty="0"/>
              <a:t>	2. Obsługa zmiennych sesyjnych</a:t>
            </a:r>
          </a:p>
          <a:p>
            <a:pPr>
              <a:buFontTx/>
              <a:buNone/>
            </a:pPr>
            <a:r>
              <a:rPr lang="pl-PL" altLang="pl-PL" sz="1400" dirty="0"/>
              <a:t>	3. Kończenie sesji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r>
              <a:rPr lang="pl-PL" altLang="pl-PL" sz="1400" dirty="0"/>
              <a:t>Ad. 1. </a:t>
            </a:r>
          </a:p>
          <a:p>
            <a:pPr>
              <a:buFontTx/>
              <a:buNone/>
            </a:pPr>
            <a:r>
              <a:rPr lang="pl-PL" altLang="pl-PL" sz="1400" dirty="0"/>
              <a:t>	Aby można było wykorzystywać mechanizm sesji w budowanym systemie informatycznym należy zainicjować sesje. Zrealizować można to na dwa sposoby:</a:t>
            </a:r>
          </a:p>
          <a:p>
            <a:pPr>
              <a:buFontTx/>
              <a:buNone/>
            </a:pPr>
            <a:r>
              <a:rPr lang="pl-PL" altLang="pl-PL" sz="1400" dirty="0"/>
              <a:t>		a) odnaleźć informacje w pliku php.ini o inicjowaniu automatycznym sesji</a:t>
            </a:r>
          </a:p>
          <a:p>
            <a:pPr>
              <a:buFontTx/>
              <a:buNone/>
            </a:pPr>
            <a:r>
              <a:rPr lang="pl-PL" altLang="pl-PL" sz="1400" dirty="0"/>
              <a:t>		b) posłużyć się metodą</a:t>
            </a:r>
          </a:p>
          <a:p>
            <a:pPr>
              <a:buFontTx/>
              <a:buNone/>
            </a:pPr>
            <a:r>
              <a:rPr lang="pl-PL" altLang="pl-PL" sz="1400" dirty="0"/>
              <a:t>			</a:t>
            </a:r>
          </a:p>
          <a:p>
            <a:pPr algn="ctr">
              <a:buFontTx/>
              <a:buNone/>
            </a:pPr>
            <a:r>
              <a:rPr lang="pl-PL" altLang="pl-PL" sz="1400" dirty="0" err="1"/>
              <a:t>session_start</a:t>
            </a:r>
            <a:r>
              <a:rPr lang="pl-PL" altLang="pl-PL" sz="1400" dirty="0"/>
              <a:t>()</a:t>
            </a:r>
          </a:p>
          <a:p>
            <a:pPr algn="ctr"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r>
              <a:rPr lang="pl-PL" altLang="pl-PL" sz="1400" dirty="0"/>
              <a:t>	</a:t>
            </a:r>
            <a:r>
              <a:rPr lang="pl-PL" altLang="pl-PL" sz="1400" dirty="0"/>
              <a:t>Podczas pierwszego wywołania metody tworzony jest identyfikator sesji, w przeciwnym przypadku funkcja pobierze wartości wszystkich zmiennych obecnej sesji. Identyfikator sesji jest przechowywany w cookie w komputerze z przeglądarką lub jest wbudowany w argumenty GET, POST, które </a:t>
            </a:r>
            <a:r>
              <a:rPr lang="pl-PL" altLang="pl-PL" sz="1400" dirty="0" err="1"/>
              <a:t>sa</a:t>
            </a:r>
            <a:r>
              <a:rPr lang="pl-PL" altLang="pl-PL" sz="1400" dirty="0"/>
              <a:t> przekazywane </a:t>
            </a:r>
            <a:r>
              <a:rPr lang="pl-PL" altLang="pl-PL" sz="1400" dirty="0" err="1"/>
              <a:t>przekazywane</a:t>
            </a:r>
            <a:r>
              <a:rPr lang="pl-PL" altLang="pl-PL" sz="1400" dirty="0"/>
              <a:t> razem z żądaniem pobrania strony. W tym czasie automatycznie tworzona jest również tablica </a:t>
            </a:r>
            <a:r>
              <a:rPr lang="pl-PL" altLang="pl-PL" sz="1400" dirty="0" err="1"/>
              <a:t>superglobalna</a:t>
            </a:r>
            <a:r>
              <a:rPr lang="pl-PL" altLang="pl-PL" sz="1400" dirty="0"/>
              <a:t> $_SESSION</a:t>
            </a:r>
            <a:endParaRPr altLang="pl-PL" sz="1400" dirty="0"/>
          </a:p>
        </p:txBody>
      </p:sp>
    </p:spTree>
    <p:extLst>
      <p:ext uri="{BB962C8B-B14F-4D97-AF65-F5344CB8AC3E}">
        <p14:creationId xmlns:p14="http://schemas.microsoft.com/office/powerpoint/2010/main" val="3569003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sesje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l-PL" altLang="pl-PL" sz="1400" dirty="0"/>
              <a:t>Ad. 2. </a:t>
            </a:r>
          </a:p>
          <a:p>
            <a:pPr>
              <a:buFontTx/>
              <a:buNone/>
            </a:pPr>
            <a:r>
              <a:rPr lang="pl-PL" altLang="pl-PL" sz="1400" dirty="0"/>
              <a:t>	</a:t>
            </a:r>
          </a:p>
          <a:p>
            <a:pPr>
              <a:buFontTx/>
              <a:buNone/>
            </a:pPr>
            <a:r>
              <a:rPr lang="pl-PL" altLang="pl-PL" sz="1400" dirty="0"/>
              <a:t>Zamykanie sesji </a:t>
            </a:r>
            <a:r>
              <a:rPr lang="pl-PL" altLang="pl-PL" sz="1400" dirty="0" err="1"/>
              <a:t>realisowane</a:t>
            </a:r>
            <a:r>
              <a:rPr lang="pl-PL" altLang="pl-PL" sz="1400" dirty="0"/>
              <a:t> jest przez funkcje </a:t>
            </a:r>
            <a:r>
              <a:rPr lang="pl-PL" altLang="pl-PL" sz="1400" dirty="0" err="1"/>
              <a:t>session_de</a:t>
            </a:r>
            <a:endParaRPr lang="pl-PL" altLang="pl-PL" sz="1400" dirty="0"/>
          </a:p>
          <a:p>
            <a:pPr>
              <a:buFontTx/>
              <a:buNone/>
            </a:pPr>
            <a:endParaRPr lang="pl-PL" altLang="pl-PL" sz="1400" dirty="0"/>
          </a:p>
          <a:p>
            <a:pPr marL="714375" indent="-357188"/>
            <a:r>
              <a:rPr lang="pl-PL" altLang="pl-PL" sz="1400" dirty="0"/>
              <a:t>tworzenie zmiennych - do utworzenia zmiennych sesyjnych służy tablica $_SESSION, która pod indeksem o zdefiniowanej nazwie przechowuje konkretna wartość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 algn="ctr">
              <a:buFontTx/>
              <a:buNone/>
            </a:pPr>
            <a:r>
              <a:rPr lang="pl-PL" altLang="pl-PL" sz="1400" dirty="0"/>
              <a:t>$_SESSION['</a:t>
            </a:r>
            <a:r>
              <a:rPr lang="pl-PL" altLang="pl-PL" sz="1400" dirty="0" err="1"/>
              <a:t>zmienna_sesji</a:t>
            </a:r>
            <a:r>
              <a:rPr lang="pl-PL" altLang="pl-PL" sz="1400" dirty="0"/>
              <a:t>'] = wartość;</a:t>
            </a:r>
          </a:p>
          <a:p>
            <a:pPr algn="ctr">
              <a:buFontTx/>
              <a:buNone/>
            </a:pPr>
            <a:endParaRPr lang="pl-PL" altLang="pl-PL" sz="1400" dirty="0"/>
          </a:p>
          <a:p>
            <a:pPr marL="714375" indent="-357188" algn="just"/>
            <a:r>
              <a:rPr lang="pl-PL" altLang="pl-PL" sz="1400" dirty="0"/>
              <a:t>usuwanie zmiennych sesyjnych:</a:t>
            </a:r>
          </a:p>
          <a:p>
            <a:pPr marL="1114425" lvl="1" indent="-357188" algn="just"/>
            <a:r>
              <a:rPr lang="pl-PL" altLang="pl-PL" sz="1400" dirty="0"/>
              <a:t>metoda </a:t>
            </a:r>
            <a:r>
              <a:rPr lang="pl-PL" altLang="pl-PL" sz="1400" dirty="0" err="1"/>
              <a:t>unset</a:t>
            </a:r>
            <a:r>
              <a:rPr lang="pl-PL" altLang="pl-PL" sz="1400" dirty="0"/>
              <a:t> – usuwa pojedyncza zmienna wskazana jako argument</a:t>
            </a:r>
          </a:p>
          <a:p>
            <a:pPr marL="1114425" lvl="1" indent="-357188" algn="just"/>
            <a:endParaRPr lang="pl-PL" altLang="pl-PL" sz="1400" dirty="0"/>
          </a:p>
          <a:p>
            <a:pPr marL="755650" lvl="1" indent="-755650" algn="ctr">
              <a:buNone/>
            </a:pPr>
            <a:r>
              <a:rPr lang="pl-PL" altLang="pl-PL" sz="1400" dirty="0" err="1"/>
              <a:t>unset</a:t>
            </a:r>
            <a:r>
              <a:rPr lang="pl-PL" altLang="pl-PL" sz="1400" dirty="0"/>
              <a:t>($_SESSION['</a:t>
            </a:r>
            <a:r>
              <a:rPr lang="pl-PL" altLang="pl-PL" sz="1400" dirty="0" err="1"/>
              <a:t>zmienna_sesji</a:t>
            </a:r>
            <a:r>
              <a:rPr lang="pl-PL" altLang="pl-PL" sz="1400" dirty="0"/>
              <a:t>']);</a:t>
            </a:r>
          </a:p>
          <a:p>
            <a:pPr marL="755650" lvl="1" indent="-755650" algn="ctr">
              <a:buNone/>
            </a:pPr>
            <a:endParaRPr lang="pl-PL" altLang="pl-PL" sz="1400" dirty="0"/>
          </a:p>
          <a:p>
            <a:pPr marL="1114425" lvl="1" indent="-357188" algn="just"/>
            <a:r>
              <a:rPr lang="pl-PL" altLang="pl-PL" sz="1400" dirty="0"/>
              <a:t>przypisanie tablicy </a:t>
            </a:r>
            <a:r>
              <a:rPr lang="pl-PL" altLang="pl-PL" sz="1400" dirty="0" err="1"/>
              <a:t>superglobalnej</a:t>
            </a:r>
            <a:r>
              <a:rPr lang="pl-PL" altLang="pl-PL" sz="1400" dirty="0"/>
              <a:t> tablicy pustej – usuwa wszystkie zmienne</a:t>
            </a:r>
          </a:p>
          <a:p>
            <a:pPr marL="1114425" lvl="1" indent="-357188" algn="just"/>
            <a:endParaRPr lang="pl-PL" altLang="pl-PL" sz="1400" dirty="0"/>
          </a:p>
          <a:p>
            <a:pPr marL="0" lvl="1" indent="0" algn="ctr">
              <a:buNone/>
            </a:pPr>
            <a:r>
              <a:rPr lang="pl-PL" altLang="pl-PL" sz="1400" dirty="0"/>
              <a:t>$_SESSION = </a:t>
            </a:r>
            <a:r>
              <a:rPr lang="pl-PL" altLang="pl-PL" sz="1400" dirty="0" err="1"/>
              <a:t>array</a:t>
            </a:r>
            <a:r>
              <a:rPr lang="pl-PL" altLang="pl-PL" sz="1400" dirty="0"/>
              <a:t>();</a:t>
            </a:r>
          </a:p>
          <a:p>
            <a:pPr marL="0" lvl="1" indent="0" algn="ctr">
              <a:buNone/>
            </a:pPr>
            <a:endParaRPr lang="pl-PL" altLang="pl-PL" sz="1400" dirty="0"/>
          </a:p>
          <a:p>
            <a:pPr marL="714375" lvl="1" indent="-357188">
              <a:buFont typeface="Arial" panose="020B0604020202020204" pitchFamily="34" charset="0"/>
              <a:buChar char="•"/>
            </a:pPr>
            <a:r>
              <a:rPr lang="pl-PL" altLang="pl-PL" sz="1400" dirty="0"/>
              <a:t>czytanie zmiennej sesyjnej - polega na odwołaniu się do odpowiedniego indeksu tablicy </a:t>
            </a:r>
            <a:r>
              <a:rPr lang="pl-PL" altLang="pl-PL" sz="1400" dirty="0" err="1"/>
              <a:t>superglobalnej</a:t>
            </a:r>
            <a:r>
              <a:rPr lang="pl-PL" altLang="pl-PL" sz="1400" dirty="0"/>
              <a:t> $_SESSION</a:t>
            </a:r>
          </a:p>
          <a:p>
            <a:pPr marL="714375" lvl="1" indent="-357188">
              <a:buFont typeface="Arial" panose="020B0604020202020204" pitchFamily="34" charset="0"/>
              <a:buChar char="•"/>
            </a:pPr>
            <a:endParaRPr lang="pl-PL" altLang="pl-PL" sz="1400" dirty="0"/>
          </a:p>
          <a:p>
            <a:pPr marL="355600" lvl="1" indent="-355600" algn="ctr">
              <a:buNone/>
            </a:pPr>
            <a:r>
              <a:rPr lang="pl-PL" altLang="pl-PL" sz="1400" dirty="0"/>
              <a:t>Echo $_SESSION['</a:t>
            </a:r>
            <a:r>
              <a:rPr lang="pl-PL" altLang="pl-PL" sz="1400" dirty="0" err="1"/>
              <a:t>zmienna_sesji</a:t>
            </a:r>
            <a:r>
              <a:rPr lang="pl-PL" altLang="pl-PL" sz="1400" dirty="0"/>
              <a:t>'];</a:t>
            </a:r>
            <a:endParaRPr altLang="pl-PL" sz="1400" dirty="0"/>
          </a:p>
        </p:txBody>
      </p:sp>
    </p:spTree>
    <p:extLst>
      <p:ext uri="{BB962C8B-B14F-4D97-AF65-F5344CB8AC3E}">
        <p14:creationId xmlns:p14="http://schemas.microsoft.com/office/powerpoint/2010/main" val="1665487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sesje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l-PL" altLang="pl-PL" sz="1400" dirty="0"/>
              <a:t>Ad.3. 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r>
              <a:rPr lang="pl-PL" altLang="pl-PL" sz="1400" dirty="0"/>
              <a:t>	Kończenie sesji odbywa się poprzez wywołanie funkcji </a:t>
            </a:r>
            <a:r>
              <a:rPr lang="pl-PL" altLang="pl-PL" sz="1400" dirty="0" err="1"/>
              <a:t>session_destroy</a:t>
            </a:r>
            <a:r>
              <a:rPr lang="pl-PL" altLang="pl-PL" sz="1400" dirty="0"/>
              <a:t>(). 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Tx/>
              <a:buNone/>
            </a:pPr>
            <a:r>
              <a:rPr lang="pl-PL" altLang="pl-PL" sz="1400" dirty="0"/>
              <a:t>Inne metody obsługi sesji: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 marL="539750" indent="-182563"/>
            <a:r>
              <a:rPr lang="pl-PL" altLang="pl-PL" sz="1400" dirty="0" err="1"/>
              <a:t>session_register</a:t>
            </a:r>
            <a:r>
              <a:rPr lang="pl-PL" altLang="pl-PL" sz="1400" dirty="0"/>
              <a:t>() – rejestrowanie zmiennej sesyjnej w celu jej </a:t>
            </a:r>
            <a:r>
              <a:rPr lang="pl-PL" altLang="pl-PL" sz="1400" dirty="0" err="1"/>
              <a:t>śledzienia</a:t>
            </a:r>
            <a:endParaRPr lang="pl-PL" altLang="pl-PL" sz="1400" dirty="0"/>
          </a:p>
          <a:p>
            <a:pPr marL="539750" indent="-182563"/>
            <a:r>
              <a:rPr lang="pl-PL" altLang="pl-PL" sz="1400" dirty="0" err="1"/>
              <a:t>session_unregister</a:t>
            </a:r>
            <a:r>
              <a:rPr lang="pl-PL" altLang="pl-PL" sz="1400" dirty="0"/>
              <a:t>() – przeciwieństwo </a:t>
            </a:r>
            <a:r>
              <a:rPr lang="pl-PL" altLang="pl-PL" sz="1400" dirty="0" err="1"/>
              <a:t>session_register</a:t>
            </a:r>
            <a:r>
              <a:rPr lang="pl-PL" altLang="pl-PL" sz="1400" dirty="0"/>
              <a:t>(), wymaga ciągu jako argumentu i usuwa z listy zarejestrowanych zmiennych zmienną o nazwie przekazanej jako argument</a:t>
            </a:r>
          </a:p>
          <a:p>
            <a:pPr marL="539750" indent="-182563"/>
            <a:r>
              <a:rPr lang="pl-PL" altLang="pl-PL" sz="1400" dirty="0" err="1"/>
              <a:t>session_is_registered</a:t>
            </a:r>
            <a:r>
              <a:rPr lang="pl-PL" altLang="pl-PL" sz="1400" dirty="0"/>
              <a:t>() - sprawdza, czy zmienna o podanej nazwie jest zarejestrowana w bieżącej sesji</a:t>
            </a:r>
          </a:p>
          <a:p>
            <a:pPr marL="539750" indent="-182563"/>
            <a:r>
              <a:rPr lang="pl-PL" altLang="pl-PL" sz="1400" dirty="0" err="1"/>
              <a:t>session_save_path</a:t>
            </a:r>
            <a:r>
              <a:rPr lang="pl-PL" altLang="pl-PL" sz="1400" dirty="0"/>
              <a:t>() - zwraca (lub ustawia w przypadku podania argumentu) ścieżkę do katalogu, w którym zapisywane są wartości zmiennych sesyjnych</a:t>
            </a:r>
          </a:p>
          <a:p>
            <a:pPr marL="539750" indent="-182563"/>
            <a:r>
              <a:rPr lang="pl-PL" altLang="pl-PL" sz="1400" dirty="0" err="1"/>
              <a:t>session_encode</a:t>
            </a:r>
            <a:r>
              <a:rPr lang="pl-PL" altLang="pl-PL" sz="1400" dirty="0"/>
              <a:t>() - zwraca ciąg z zakodowanym stanem bieżącej sesji</a:t>
            </a:r>
          </a:p>
          <a:p>
            <a:pPr marL="539750" indent="-182563"/>
            <a:r>
              <a:rPr lang="pl-PL" altLang="pl-PL" sz="1400" dirty="0" err="1"/>
              <a:t>session_decode</a:t>
            </a:r>
            <a:r>
              <a:rPr lang="pl-PL" altLang="pl-PL" sz="1400" dirty="0"/>
              <a:t>() - pobiera wynik działania funkcji </a:t>
            </a:r>
            <a:r>
              <a:rPr lang="pl-PL" altLang="pl-PL" sz="1400" dirty="0" err="1"/>
              <a:t>session_encode</a:t>
            </a:r>
            <a:r>
              <a:rPr lang="pl-PL" altLang="pl-PL" sz="1400" dirty="0"/>
              <a:t>() i odtwarza stan sesji, zmieniając zmienne sesji na zmienne strony </a:t>
            </a:r>
            <a:endParaRPr altLang="pl-PL" sz="1400" dirty="0"/>
          </a:p>
        </p:txBody>
      </p:sp>
    </p:spTree>
    <p:extLst>
      <p:ext uri="{BB962C8B-B14F-4D97-AF65-F5344CB8AC3E}">
        <p14:creationId xmlns:p14="http://schemas.microsoft.com/office/powerpoint/2010/main" val="461641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pliki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Obsługa plików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Utworzenia wskaźnika do pliku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 algn="ctr">
              <a:buNone/>
            </a:pPr>
            <a:r>
              <a:rPr lang="pl-PL" altLang="pl-PL" sz="1400" dirty="0" err="1"/>
              <a:t>fopen</a:t>
            </a:r>
            <a:r>
              <a:rPr lang="pl-PL" altLang="pl-PL" sz="1400" dirty="0"/>
              <a:t>( nazwa pliku, tryb )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b="1" dirty="0"/>
              <a:t>Tryby otwarcia plików:</a:t>
            </a:r>
          </a:p>
          <a:p>
            <a:pPr marL="1000125" indent="-285750"/>
            <a:r>
              <a:rPr lang="pl-PL" altLang="pl-PL" sz="1400" dirty="0"/>
              <a:t>‚r’ - plik tylko do odczytu; wewnętrzny wskaźnik pliku umieszczany jest na początku pliku</a:t>
            </a:r>
          </a:p>
          <a:p>
            <a:pPr marL="1000125" indent="-285750"/>
            <a:endParaRPr lang="pl-PL" altLang="pl-PL" sz="1400" dirty="0"/>
          </a:p>
          <a:p>
            <a:pPr marL="1000125" indent="-285750"/>
            <a:r>
              <a:rPr lang="pl-PL" altLang="pl-PL" sz="1400" dirty="0"/>
              <a:t>‚r+’ - plik do odczytu i zapisu; wewnętrzny wskaźnik pliku umieszczany jest na początku pliku</a:t>
            </a:r>
          </a:p>
          <a:p>
            <a:pPr marL="1000125" indent="-285750"/>
            <a:endParaRPr lang="pl-PL" altLang="pl-PL" sz="1400" dirty="0"/>
          </a:p>
          <a:p>
            <a:pPr marL="1000125" indent="-285750"/>
            <a:r>
              <a:rPr lang="pl-PL" altLang="pl-PL" sz="1400" dirty="0"/>
              <a:t>‚w’ - plik tylko do zapisu; wewnętrzny wskaźnik pliku umieszczany jest na końcu pliku; zawartość pliku jest niszczona (długość pliku jest zmieniana na zero); jeśli plik nie istnieje PHP próbuje go stworzyć</a:t>
            </a:r>
          </a:p>
          <a:p>
            <a:pPr marL="1000125" indent="-285750"/>
            <a:endParaRPr lang="pl-PL" altLang="pl-PL" sz="1400" dirty="0"/>
          </a:p>
          <a:p>
            <a:pPr marL="1000125" indent="-285750"/>
            <a:r>
              <a:rPr lang="pl-PL" altLang="pl-PL" sz="1400" dirty="0"/>
              <a:t>‚w+’ - plik do odczytu i do zapisu; wewnętrzny wskaźnik pliku umieszczany jest na końcu pliku; zawartość pliku jest niszczona (długość pliku jest zmieniana na zero); jeśli plik nie istnieje</a:t>
            </a:r>
          </a:p>
          <a:p>
            <a:pPr marL="1000125" indent="-285750"/>
            <a:endParaRPr lang="pl-PL" altLang="pl-PL" sz="1400" dirty="0"/>
          </a:p>
          <a:p>
            <a:pPr marL="1000125" indent="-285750"/>
            <a:r>
              <a:rPr lang="pl-PL" altLang="pl-PL" sz="1400" dirty="0"/>
              <a:t>‚a’ - plik tylko do zapisu; wewnętrzny wskaźnik pliku umieszczany jest na końcu pliku; jeśli plik nie istnieje PHP próbuje go stworzyć</a:t>
            </a:r>
          </a:p>
        </p:txBody>
      </p:sp>
    </p:spTree>
    <p:extLst>
      <p:ext uri="{BB962C8B-B14F-4D97-AF65-F5344CB8AC3E}">
        <p14:creationId xmlns:p14="http://schemas.microsoft.com/office/powerpoint/2010/main" val="692138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pliki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Obsługa plików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Odczyt pliku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 err="1"/>
              <a:t>fread</a:t>
            </a:r>
            <a:r>
              <a:rPr lang="pl-PL" altLang="pl-PL" sz="1400" dirty="0"/>
              <a:t>() – to funkcja która powoduje przesunięcie wewnętrznego wskaźnika pliku do miejsca, w którym zakończyło się czytanie, Zakończenie może być końcem pliku lub ilością czytanych znaków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b="1" dirty="0"/>
              <a:t>-1-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     $plik = </a:t>
            </a:r>
            <a:r>
              <a:rPr lang="pl-PL" altLang="pl-PL" sz="1400" dirty="0" err="1"/>
              <a:t>fopen</a:t>
            </a:r>
            <a:r>
              <a:rPr lang="pl-PL" altLang="pl-PL" sz="1400" dirty="0"/>
              <a:t>("plik.txt", "r");</a:t>
            </a:r>
          </a:p>
          <a:p>
            <a:pPr marL="714375" indent="0">
              <a:buNone/>
            </a:pPr>
            <a:r>
              <a:rPr lang="pl-PL" altLang="pl-PL" sz="1400" dirty="0"/>
              <a:t>     $p = </a:t>
            </a:r>
            <a:r>
              <a:rPr lang="pl-PL" altLang="pl-PL" sz="1400" dirty="0" err="1"/>
              <a:t>fread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fp</a:t>
            </a:r>
            <a:r>
              <a:rPr lang="pl-PL" altLang="pl-PL" sz="1400" dirty="0"/>
              <a:t>, 10);</a:t>
            </a:r>
          </a:p>
          <a:p>
            <a:pPr marL="714375" indent="0">
              <a:buNone/>
            </a:pPr>
            <a:r>
              <a:rPr lang="pl-PL" altLang="pl-PL" sz="1400" dirty="0"/>
              <a:t>     </a:t>
            </a:r>
            <a:r>
              <a:rPr lang="pl-PL" altLang="pl-PL" sz="1400" dirty="0" err="1"/>
              <a:t>fclose</a:t>
            </a:r>
            <a:r>
              <a:rPr lang="pl-PL" altLang="pl-PL" sz="1400" dirty="0"/>
              <a:t>($plik);</a:t>
            </a:r>
          </a:p>
          <a:p>
            <a:pPr marL="714375" indent="0">
              <a:buNone/>
            </a:pPr>
            <a:r>
              <a:rPr lang="pl-PL" altLang="pl-PL" sz="1400" dirty="0"/>
              <a:t>?&gt;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b="1" dirty="0"/>
              <a:t>-2-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	 $plik = </a:t>
            </a:r>
            <a:r>
              <a:rPr lang="pl-PL" altLang="pl-PL" sz="1400" dirty="0" err="1"/>
              <a:t>fread</a:t>
            </a:r>
            <a:r>
              <a:rPr lang="pl-PL" altLang="pl-PL" sz="1400" dirty="0"/>
              <a:t>(</a:t>
            </a:r>
            <a:r>
              <a:rPr lang="pl-PL" altLang="pl-PL" sz="1400" dirty="0" err="1"/>
              <a:t>fopen</a:t>
            </a:r>
            <a:r>
              <a:rPr lang="pl-PL" altLang="pl-PL" sz="1400" dirty="0"/>
              <a:t>("plik.txt", "r"), </a:t>
            </a:r>
            <a:r>
              <a:rPr lang="pl-PL" altLang="pl-PL" sz="1400" dirty="0" err="1"/>
              <a:t>filesize</a:t>
            </a:r>
            <a:r>
              <a:rPr lang="pl-PL" altLang="pl-PL" sz="1400" dirty="0"/>
              <a:t>("plik.txt"));</a:t>
            </a:r>
          </a:p>
          <a:p>
            <a:pPr marL="714375" indent="0">
              <a:buNone/>
            </a:pPr>
            <a:r>
              <a:rPr lang="pl-PL" altLang="pl-PL" sz="1400" dirty="0"/>
              <a:t>?&gt;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file($</a:t>
            </a:r>
            <a:r>
              <a:rPr lang="pl-PL" altLang="pl-PL" sz="1400" dirty="0" err="1"/>
              <a:t>nazwa_pliku</a:t>
            </a:r>
            <a:r>
              <a:rPr lang="pl-PL" altLang="pl-PL" sz="1400" dirty="0"/>
              <a:t>) - zwraca tablicę, w której każdy element jest osobnym wierszem z pliku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endParaRPr lang="pl-PL" altLang="pl-PL" sz="1400" dirty="0"/>
          </a:p>
        </p:txBody>
      </p:sp>
    </p:spTree>
    <p:extLst>
      <p:ext uri="{BB962C8B-B14F-4D97-AF65-F5344CB8AC3E}">
        <p14:creationId xmlns:p14="http://schemas.microsoft.com/office/powerpoint/2010/main" val="3658178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pliki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Obsługa plików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b="1" dirty="0"/>
              <a:t>-3-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	 $plik = </a:t>
            </a:r>
            <a:r>
              <a:rPr lang="pl-PL" altLang="pl-PL" sz="1400" dirty="0" err="1"/>
              <a:t>implode</a:t>
            </a:r>
            <a:r>
              <a:rPr lang="pl-PL" altLang="pl-PL" sz="1400" dirty="0"/>
              <a:t>(’ ’, file("plik.txt"));</a:t>
            </a:r>
          </a:p>
          <a:p>
            <a:pPr marL="714375" indent="0">
              <a:buNone/>
            </a:pPr>
            <a:r>
              <a:rPr lang="pl-PL" altLang="pl-PL" sz="1400" dirty="0"/>
              <a:t>?&gt;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Funkcja </a:t>
            </a:r>
            <a:r>
              <a:rPr lang="pl-PL" altLang="pl-PL" sz="1400" dirty="0" err="1"/>
              <a:t>implode</a:t>
            </a:r>
            <a:r>
              <a:rPr lang="pl-PL" altLang="pl-PL" sz="1400" dirty="0"/>
              <a:t>(znak, tablica) - rozbija tablice na ciąg rozdzielony ustalonym znakiem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Inne funkcje służące do odczytu danych z pliku:</a:t>
            </a:r>
          </a:p>
          <a:p>
            <a:pPr marL="714375" indent="0">
              <a:buNone/>
            </a:pPr>
            <a:r>
              <a:rPr lang="pl-PL" altLang="pl-PL" sz="1400" dirty="0"/>
              <a:t>	 </a:t>
            </a:r>
            <a:r>
              <a:rPr lang="pl-PL" altLang="pl-PL" sz="1400" dirty="0" err="1"/>
              <a:t>fgets</a:t>
            </a:r>
            <a:r>
              <a:rPr lang="pl-PL" altLang="pl-PL" sz="1400" dirty="0"/>
              <a:t>($plik) – czytanie linii</a:t>
            </a:r>
          </a:p>
          <a:p>
            <a:pPr marL="714375" indent="0">
              <a:buNone/>
            </a:pPr>
            <a:r>
              <a:rPr lang="pl-PL" altLang="pl-PL" sz="1400" dirty="0"/>
              <a:t>	 </a:t>
            </a:r>
            <a:r>
              <a:rPr lang="pl-PL" altLang="pl-PL" sz="1400" dirty="0" err="1"/>
              <a:t>fgetc</a:t>
            </a:r>
            <a:r>
              <a:rPr lang="pl-PL" altLang="pl-PL" sz="1400" dirty="0"/>
              <a:t>($plik) – czytanie po znaku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 err="1"/>
              <a:t>Zapids</a:t>
            </a:r>
            <a:r>
              <a:rPr lang="pl-PL" altLang="pl-PL" sz="1400" dirty="0"/>
              <a:t> do pliku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&lt;?</a:t>
            </a:r>
            <a:r>
              <a:rPr lang="pl-PL" altLang="pl-PL" sz="1400" dirty="0" err="1"/>
              <a:t>php</a:t>
            </a: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dirty="0"/>
              <a:t>     $plik = </a:t>
            </a:r>
            <a:r>
              <a:rPr lang="pl-PL" altLang="pl-PL" sz="1400" dirty="0" err="1"/>
              <a:t>fopen</a:t>
            </a:r>
            <a:r>
              <a:rPr lang="pl-PL" altLang="pl-PL" sz="1400" dirty="0"/>
              <a:t>("plik.txt", "w");</a:t>
            </a:r>
          </a:p>
          <a:p>
            <a:pPr marL="714375" indent="0">
              <a:buNone/>
            </a:pPr>
            <a:r>
              <a:rPr lang="pl-PL" altLang="pl-PL" sz="1400" dirty="0"/>
              <a:t>     </a:t>
            </a:r>
            <a:r>
              <a:rPr lang="pl-PL" altLang="pl-PL" sz="1400" dirty="0" err="1"/>
              <a:t>fputs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fp</a:t>
            </a:r>
            <a:r>
              <a:rPr lang="pl-PL" altLang="pl-PL" sz="1400" dirty="0"/>
              <a:t>, $</a:t>
            </a:r>
            <a:r>
              <a:rPr lang="pl-PL" altLang="pl-PL" sz="1400" dirty="0" err="1"/>
              <a:t>noweDane</a:t>
            </a:r>
            <a:r>
              <a:rPr lang="pl-PL" altLang="pl-PL" sz="1400" dirty="0"/>
              <a:t>);</a:t>
            </a:r>
          </a:p>
          <a:p>
            <a:pPr marL="714375" indent="0">
              <a:buNone/>
            </a:pPr>
            <a:r>
              <a:rPr lang="pl-PL" altLang="pl-PL" sz="1400" dirty="0"/>
              <a:t>     </a:t>
            </a:r>
            <a:r>
              <a:rPr lang="pl-PL" altLang="pl-PL" sz="1400" dirty="0" err="1"/>
              <a:t>fclose</a:t>
            </a:r>
            <a:r>
              <a:rPr lang="pl-PL" altLang="pl-PL" sz="1400" dirty="0"/>
              <a:t>($plik);</a:t>
            </a:r>
          </a:p>
          <a:p>
            <a:pPr marL="714375" indent="0">
              <a:buNone/>
            </a:pPr>
            <a:r>
              <a:rPr lang="pl-PL" altLang="pl-PL" sz="1400" dirty="0"/>
              <a:t>?&gt;</a:t>
            </a:r>
          </a:p>
          <a:p>
            <a:pPr marL="714375" indent="0">
              <a:buNone/>
            </a:pPr>
            <a:endParaRPr lang="pl-PL" altLang="pl-PL" sz="1400" dirty="0"/>
          </a:p>
        </p:txBody>
      </p:sp>
    </p:spTree>
    <p:extLst>
      <p:ext uri="{BB962C8B-B14F-4D97-AF65-F5344CB8AC3E}">
        <p14:creationId xmlns:p14="http://schemas.microsoft.com/office/powerpoint/2010/main" val="273985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Zalety serwera Apache:</a:t>
            </a:r>
          </a:p>
          <a:p>
            <a:pPr eaLnBrk="1" hangingPunct="1"/>
            <a:endParaRPr lang="pl-PL" altLang="pl-PL"/>
          </a:p>
          <a:p>
            <a:pPr eaLnBrk="1" hangingPunct="1">
              <a:buFontTx/>
              <a:buChar char="•"/>
            </a:pPr>
            <a:r>
              <a:rPr lang="pl-PL" altLang="pl-PL" b="0"/>
              <a:t>szybkość działania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małe wymagania sprzętowe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dostępność dla wielu systemów operacyjnych m.in. UNIX, Linux, BSD, Microsoft Windows, Mac OS X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wielowątkowość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skalowalność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bezpieczeństwo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możliwość osadzania interpreterów języków skryptowych np. PHP, Perl, Python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obsługa wirtualnych hostów</a:t>
            </a:r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/>
              <a:t>Moduły:</a:t>
            </a:r>
          </a:p>
          <a:p>
            <a:pPr eaLnBrk="1" hangingPunct="1"/>
            <a:endParaRPr lang="pl-PL" altLang="pl-PL" b="0"/>
          </a:p>
          <a:p>
            <a:pPr eaLnBrk="1" hangingPunct="1">
              <a:buFontTx/>
              <a:buChar char="•"/>
            </a:pPr>
            <a:r>
              <a:rPr lang="pl-PL" altLang="pl-PL" b="0"/>
              <a:t>kontrola dostępu i uwierzytelnianie: mod_access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translacja adresów URL: mod_rewrite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poufność i integralność transmisji SSL: mod_ssl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proxy typu HTTP, FTP, CONNECT: mod_proxy</a:t>
            </a:r>
          </a:p>
          <a:p>
            <a:pPr eaLnBrk="1" hangingPunct="1">
              <a:buFontTx/>
              <a:buChar char="•"/>
            </a:pPr>
            <a:r>
              <a:rPr lang="pl-PL" altLang="pl-PL" b="0"/>
              <a:t>informacje o aktywności i wydajności serwera: mod_status</a:t>
            </a:r>
          </a:p>
          <a:p>
            <a:pPr eaLnBrk="1" hangingPunct="1"/>
            <a:endParaRPr lang="pl-PL" altLang="pl-PL" b="0"/>
          </a:p>
        </p:txBody>
      </p:sp>
      <p:sp>
        <p:nvSpPr>
          <p:cNvPr id="8195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8196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Serwer Apache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pliki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Obsługa plików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r>
              <a:rPr lang="pl-PL" altLang="pl-PL" sz="1400" b="1" dirty="0"/>
              <a:t>Operacje na plikach</a:t>
            </a:r>
          </a:p>
          <a:p>
            <a:pPr marL="714375" indent="0">
              <a:buNone/>
            </a:pPr>
            <a:endParaRPr lang="pl-PL" altLang="pl-PL" sz="1400" b="1" dirty="0"/>
          </a:p>
          <a:p>
            <a:pPr marL="1000125" indent="-285750"/>
            <a:r>
              <a:rPr lang="pl-PL" altLang="pl-PL" sz="1400" dirty="0" err="1"/>
              <a:t>copy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source</a:t>
            </a:r>
            <a:r>
              <a:rPr lang="pl-PL" altLang="pl-PL" sz="1400" dirty="0"/>
              <a:t>, $</a:t>
            </a:r>
            <a:r>
              <a:rPr lang="pl-PL" altLang="pl-PL" sz="1400" dirty="0" err="1"/>
              <a:t>destination</a:t>
            </a:r>
            <a:r>
              <a:rPr lang="pl-PL" altLang="pl-PL" sz="1400" dirty="0"/>
              <a:t>)		- kopiowanie</a:t>
            </a:r>
          </a:p>
          <a:p>
            <a:pPr marL="1000125" indent="-285750"/>
            <a:r>
              <a:rPr lang="pl-PL" altLang="pl-PL" sz="1400" dirty="0" err="1"/>
              <a:t>rename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source</a:t>
            </a:r>
            <a:r>
              <a:rPr lang="pl-PL" altLang="pl-PL" sz="1400" dirty="0"/>
              <a:t>, $</a:t>
            </a:r>
            <a:r>
              <a:rPr lang="pl-PL" altLang="pl-PL" sz="1400" dirty="0" err="1"/>
              <a:t>destination</a:t>
            </a:r>
            <a:r>
              <a:rPr lang="pl-PL" altLang="pl-PL" sz="1400" dirty="0"/>
              <a:t>)		- przenoszenie, zmiana nazwy</a:t>
            </a:r>
          </a:p>
          <a:p>
            <a:pPr marL="1000125" indent="-285750"/>
            <a:r>
              <a:rPr lang="pl-PL" altLang="pl-PL" sz="1400" dirty="0" err="1"/>
              <a:t>rmdir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source</a:t>
            </a:r>
            <a:r>
              <a:rPr lang="pl-PL" altLang="pl-PL" sz="1400" dirty="0"/>
              <a:t>)			- usuwanie</a:t>
            </a:r>
          </a:p>
          <a:p>
            <a:pPr marL="1000125" indent="-285750"/>
            <a:r>
              <a:rPr lang="pl-PL" altLang="pl-PL" sz="1400" dirty="0" err="1"/>
              <a:t>flock</a:t>
            </a:r>
            <a:r>
              <a:rPr lang="pl-PL" altLang="pl-PL" sz="1400" dirty="0"/>
              <a:t>(wskaźnik, operacja )		- blokowanie plików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1400175" lvl="1"/>
            <a:r>
              <a:rPr lang="pl-PL" altLang="pl-PL" sz="1400" dirty="0"/>
              <a:t>LOCK_SH -  zakładanie blokady dzielonej</a:t>
            </a:r>
          </a:p>
          <a:p>
            <a:pPr marL="1400175" lvl="1"/>
            <a:r>
              <a:rPr lang="pl-PL" altLang="pl-PL" sz="1400" dirty="0"/>
              <a:t>LOCK_EX - zakładanie blokady wyłącznej</a:t>
            </a:r>
          </a:p>
          <a:p>
            <a:pPr marL="1400175" lvl="1"/>
            <a:r>
              <a:rPr lang="pl-PL" altLang="pl-PL" sz="1400" dirty="0"/>
              <a:t>LOCK_UN – zdejmowanie blokady</a:t>
            </a:r>
          </a:p>
          <a:p>
            <a:pPr marL="714375" indent="0">
              <a:buNone/>
            </a:pPr>
            <a:endParaRPr lang="pl-PL" altLang="pl-PL" sz="1400" dirty="0"/>
          </a:p>
          <a:p>
            <a:pPr marL="714375" indent="0">
              <a:buNone/>
            </a:pPr>
            <a:endParaRPr lang="pl-PL" altLang="pl-PL" sz="1400" dirty="0"/>
          </a:p>
        </p:txBody>
      </p:sp>
    </p:spTree>
    <p:extLst>
      <p:ext uri="{BB962C8B-B14F-4D97-AF65-F5344CB8AC3E}">
        <p14:creationId xmlns:p14="http://schemas.microsoft.com/office/powerpoint/2010/main" val="3948705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Symbole funkcji </a:t>
            </a:r>
            <a:r>
              <a:rPr altLang="pl-PL" cap="none" dirty="0" err="1"/>
              <a:t>Date</a:t>
            </a:r>
            <a:r>
              <a:rPr altLang="pl-PL" cap="none" dirty="0"/>
              <a:t>()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altLang="pl-PL" sz="1400" b="1" dirty="0"/>
              <a:t>Oczywiście wiemy co to jest obiektowość, znamy pojęcie klasy i paradygmaty obiektowości. </a:t>
            </a:r>
          </a:p>
          <a:p>
            <a:pPr>
              <a:buFontTx/>
              <a:buNone/>
              <a:defRPr/>
            </a:pPr>
            <a:r>
              <a:rPr altLang="pl-PL" sz="1400" b="1" dirty="0"/>
              <a:t>Dlatego też: </a:t>
            </a:r>
          </a:p>
          <a:p>
            <a:pPr>
              <a:buFontTx/>
              <a:buNone/>
              <a:defRPr/>
            </a:pPr>
            <a:endParaRPr altLang="pl-PL" sz="1400" b="1" dirty="0"/>
          </a:p>
          <a:p>
            <a:pPr>
              <a:buFontTx/>
              <a:buNone/>
              <a:defRPr/>
            </a:pPr>
            <a:r>
              <a:rPr altLang="pl-PL" sz="1400" b="1" dirty="0"/>
              <a:t>Budowa klasy</a:t>
            </a:r>
          </a:p>
          <a:p>
            <a:pPr>
              <a:buFontTx/>
              <a:buNone/>
              <a:defRPr/>
            </a:pPr>
            <a:endParaRPr altLang="pl-PL" sz="1400" dirty="0"/>
          </a:p>
          <a:p>
            <a:pPr>
              <a:buFontTx/>
              <a:buNone/>
              <a:defRPr/>
            </a:pPr>
            <a:r>
              <a:rPr altLang="pl-PL" sz="1400" dirty="0"/>
              <a:t>		</a:t>
            </a:r>
            <a:r>
              <a:rPr altLang="pl-PL" sz="1400" dirty="0" err="1"/>
              <a:t>class</a:t>
            </a:r>
            <a:r>
              <a:rPr altLang="pl-PL" sz="1400" dirty="0"/>
              <a:t> nazwa{</a:t>
            </a:r>
          </a:p>
          <a:p>
            <a:pPr>
              <a:buFontTx/>
              <a:buNone/>
              <a:defRPr/>
            </a:pPr>
            <a:r>
              <a:rPr altLang="pl-PL" sz="1400" dirty="0"/>
              <a:t>			//ciało klasy</a:t>
            </a:r>
          </a:p>
          <a:p>
            <a:pPr>
              <a:buFontTx/>
              <a:buNone/>
              <a:defRPr/>
            </a:pPr>
            <a:r>
              <a:rPr altLang="pl-PL" sz="1400" dirty="0"/>
              <a:t>		}</a:t>
            </a:r>
          </a:p>
          <a:p>
            <a:pPr marL="0" indent="0">
              <a:buFontTx/>
              <a:buNone/>
              <a:defRPr/>
            </a:pPr>
            <a:endParaRPr altLang="pl-PL" sz="1400" dirty="0"/>
          </a:p>
          <a:p>
            <a:pPr marL="0" indent="0">
              <a:buFontTx/>
              <a:buNone/>
              <a:defRPr/>
            </a:pPr>
            <a:r>
              <a:rPr altLang="pl-PL" sz="1400" dirty="0"/>
              <a:t>	- atrybuty dostępu do metod i pól klas są takie same jak w C++, C#, JAVA a więc:</a:t>
            </a:r>
          </a:p>
          <a:p>
            <a:pPr marL="1976438" indent="-276225">
              <a:defRPr/>
            </a:pPr>
            <a:r>
              <a:rPr altLang="pl-PL" sz="1400" dirty="0"/>
              <a:t>public</a:t>
            </a:r>
          </a:p>
          <a:p>
            <a:pPr marL="1976438" indent="-276225">
              <a:defRPr/>
            </a:pPr>
            <a:r>
              <a:rPr altLang="pl-PL" sz="1400" dirty="0" err="1"/>
              <a:t>protected</a:t>
            </a:r>
            <a:endParaRPr altLang="pl-PL" sz="1400" dirty="0"/>
          </a:p>
          <a:p>
            <a:pPr marL="1976438" indent="-276225">
              <a:defRPr/>
            </a:pPr>
            <a:r>
              <a:rPr altLang="pl-PL" sz="1400" dirty="0" err="1"/>
              <a:t>private</a:t>
            </a:r>
            <a:endParaRPr altLang="pl-PL" sz="1400" dirty="0"/>
          </a:p>
          <a:p>
            <a:pPr marL="1700213" indent="-717550">
              <a:buFontTx/>
              <a:buNone/>
              <a:defRPr/>
            </a:pPr>
            <a:r>
              <a:rPr altLang="pl-PL" sz="1400" dirty="0"/>
              <a:t>Jedyna różnica to: Domyślnie atrybut dostępu ustawiany jest na </a:t>
            </a:r>
            <a:r>
              <a:rPr altLang="pl-PL" sz="1400" b="1" dirty="0"/>
              <a:t>public</a:t>
            </a:r>
          </a:p>
        </p:txBody>
      </p:sp>
      <p:sp>
        <p:nvSpPr>
          <p:cNvPr id="2" name="pole tekstowe 1"/>
          <p:cNvSpPr txBox="1">
            <a:spLocks noChangeArrowheads="1"/>
          </p:cNvSpPr>
          <p:nvPr/>
        </p:nvSpPr>
        <p:spPr bwMode="auto">
          <a:xfrm>
            <a:off x="468313" y="4149725"/>
            <a:ext cx="7775575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sz="1400"/>
              <a:t>Przykład</a:t>
            </a:r>
          </a:p>
          <a:p>
            <a:pPr eaLnBrk="1" hangingPunct="1"/>
            <a:r>
              <a:rPr lang="pl-PL" altLang="pl-PL" sz="1400" b="0"/>
              <a:t>		class Moja</a:t>
            </a:r>
          </a:p>
          <a:p>
            <a:pPr eaLnBrk="1" hangingPunct="1"/>
            <a:r>
              <a:rPr lang="pl-PL" altLang="pl-PL" sz="1400" b="0"/>
              <a:t>		{</a:t>
            </a:r>
          </a:p>
          <a:p>
            <a:pPr eaLnBrk="1" hangingPunct="1"/>
            <a:r>
              <a:rPr lang="pl-PL" altLang="pl-PL" sz="1400" b="0"/>
              <a:t>			</a:t>
            </a:r>
            <a:r>
              <a:rPr lang="pl-PL" altLang="pl-PL" sz="1400" b="0">
                <a:solidFill>
                  <a:srgbClr val="0070C0"/>
                </a:solidFill>
              </a:rPr>
              <a:t>//definicja i inicjacja prywatnego pola</a:t>
            </a:r>
          </a:p>
          <a:p>
            <a:pPr eaLnBrk="1" hangingPunct="1"/>
            <a:r>
              <a:rPr lang="pl-PL" altLang="pl-PL" sz="1400" b="0"/>
              <a:t>			private $pole = ”wartość”;</a:t>
            </a:r>
          </a:p>
          <a:p>
            <a:pPr eaLnBrk="1" hangingPunct="1"/>
            <a:r>
              <a:rPr lang="pl-PL" altLang="pl-PL" sz="1400" b="0"/>
              <a:t>			</a:t>
            </a:r>
            <a:r>
              <a:rPr lang="pl-PL" altLang="pl-PL" sz="1400" b="0">
                <a:solidFill>
                  <a:srgbClr val="0070C0"/>
                </a:solidFill>
              </a:rPr>
              <a:t>//definicja metody</a:t>
            </a:r>
          </a:p>
          <a:p>
            <a:pPr eaLnBrk="1" hangingPunct="1"/>
            <a:r>
              <a:rPr lang="pl-PL" altLang="pl-PL" sz="1400" b="0"/>
              <a:t>			public function metoda () {…}</a:t>
            </a:r>
          </a:p>
          <a:p>
            <a:pPr eaLnBrk="1" hangingPunct="1"/>
            <a:r>
              <a:rPr lang="pl-PL" altLang="pl-PL" sz="1400" b="0"/>
              <a:t>		}</a:t>
            </a:r>
          </a:p>
          <a:p>
            <a:pPr eaLnBrk="1" hangingPunct="1"/>
            <a:endParaRPr lang="pl-PL" altLang="pl-PL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Klasy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Konstruktor: </a:t>
            </a:r>
            <a:r>
              <a:rPr altLang="pl-PL" sz="1400" dirty="0"/>
              <a:t>_ _</a:t>
            </a:r>
            <a:r>
              <a:rPr altLang="pl-PL" sz="1400" dirty="0" err="1"/>
              <a:t>construct</a:t>
            </a:r>
            <a:r>
              <a:rPr altLang="pl-PL" sz="1400" dirty="0"/>
              <a:t>(){…}</a:t>
            </a:r>
          </a:p>
          <a:p>
            <a:pPr>
              <a:buFontTx/>
              <a:buNone/>
            </a:pPr>
            <a:r>
              <a:rPr altLang="pl-PL" sz="1400" b="1" dirty="0"/>
              <a:t>Dziedziczenie: </a:t>
            </a:r>
            <a:r>
              <a:rPr altLang="pl-PL" sz="1400" dirty="0" err="1"/>
              <a:t>class</a:t>
            </a:r>
            <a:r>
              <a:rPr altLang="pl-PL" sz="1400" dirty="0"/>
              <a:t> </a:t>
            </a:r>
            <a:r>
              <a:rPr altLang="pl-PL" sz="1400" dirty="0" err="1"/>
              <a:t>className</a:t>
            </a:r>
            <a:r>
              <a:rPr altLang="pl-PL" sz="1400" dirty="0"/>
              <a:t> </a:t>
            </a:r>
            <a:r>
              <a:rPr altLang="pl-PL" sz="1400" dirty="0" err="1"/>
              <a:t>extends</a:t>
            </a:r>
            <a:r>
              <a:rPr altLang="pl-PL" sz="1400" dirty="0"/>
              <a:t> className2 </a:t>
            </a:r>
            <a:r>
              <a:rPr altLang="pl-PL" sz="1400" b="1" dirty="0"/>
              <a:t>Dziedziczyć można tylko jedną klasę</a:t>
            </a:r>
          </a:p>
          <a:p>
            <a:pPr>
              <a:buFontTx/>
              <a:buNone/>
            </a:pPr>
            <a:r>
              <a:rPr altLang="pl-PL" sz="1400" b="1" dirty="0"/>
              <a:t>Implementacja interfejsów: </a:t>
            </a:r>
            <a:r>
              <a:rPr altLang="pl-PL" sz="1400" dirty="0" err="1"/>
              <a:t>class</a:t>
            </a:r>
            <a:r>
              <a:rPr altLang="pl-PL" sz="1400" dirty="0"/>
              <a:t> </a:t>
            </a:r>
            <a:r>
              <a:rPr altLang="pl-PL" sz="1400" dirty="0" err="1"/>
              <a:t>className</a:t>
            </a:r>
            <a:r>
              <a:rPr altLang="pl-PL" sz="1400" dirty="0"/>
              <a:t> </a:t>
            </a:r>
            <a:r>
              <a:rPr altLang="pl-PL" sz="1400" dirty="0" err="1"/>
              <a:t>implements</a:t>
            </a:r>
            <a:r>
              <a:rPr altLang="pl-PL" sz="1400" dirty="0"/>
              <a:t> interface1, interface2, …</a:t>
            </a:r>
          </a:p>
          <a:p>
            <a:pPr>
              <a:buFontTx/>
              <a:buNone/>
            </a:pPr>
            <a:r>
              <a:rPr altLang="pl-PL" sz="1400" b="1" dirty="0"/>
              <a:t>			          Ale za to Implementować można wiele interfejsów</a:t>
            </a:r>
          </a:p>
          <a:p>
            <a:pPr>
              <a:buFontTx/>
              <a:buNone/>
            </a:pPr>
            <a:endParaRPr altLang="pl-PL" sz="1400" b="1" dirty="0"/>
          </a:p>
          <a:p>
            <a:pPr>
              <a:buFontTx/>
              <a:buNone/>
            </a:pPr>
            <a:r>
              <a:rPr altLang="pl-PL" sz="1400" b="1" dirty="0"/>
              <a:t>Jak skorzystać z definicji klasy? </a:t>
            </a:r>
          </a:p>
          <a:p>
            <a:pPr>
              <a:buFontTx/>
              <a:buNone/>
            </a:pPr>
            <a:r>
              <a:rPr altLang="pl-PL" sz="1400" b="1" dirty="0"/>
              <a:t>Tak samo jak w innych językach obiektowych.</a:t>
            </a:r>
          </a:p>
          <a:p>
            <a:pPr>
              <a:buFontTx/>
              <a:buNone/>
            </a:pPr>
            <a:r>
              <a:rPr altLang="pl-PL" sz="1400" b="1" dirty="0"/>
              <a:t>Należy utworzyć obiekt</a:t>
            </a:r>
          </a:p>
          <a:p>
            <a:pPr algn="ctr">
              <a:buFontTx/>
              <a:buNone/>
            </a:pPr>
            <a:r>
              <a:rPr altLang="pl-PL" sz="1400" dirty="0"/>
              <a:t>$obiekt = </a:t>
            </a:r>
            <a:r>
              <a:rPr altLang="pl-PL" sz="1400" dirty="0" err="1"/>
              <a:t>new</a:t>
            </a:r>
            <a:r>
              <a:rPr altLang="pl-PL" sz="1400" dirty="0"/>
              <a:t> </a:t>
            </a:r>
            <a:r>
              <a:rPr altLang="pl-PL" sz="1400" dirty="0" err="1"/>
              <a:t>className</a:t>
            </a:r>
            <a:r>
              <a:rPr altLang="pl-PL" sz="1400" dirty="0"/>
              <a:t>();</a:t>
            </a:r>
          </a:p>
          <a:p>
            <a:pPr>
              <a:buFontTx/>
              <a:buNone/>
            </a:pPr>
            <a:endParaRPr altLang="pl-PL" sz="1400" b="1" dirty="0"/>
          </a:p>
          <a:p>
            <a:pPr>
              <a:buFontTx/>
              <a:buNone/>
            </a:pPr>
            <a:r>
              <a:rPr altLang="pl-PL" sz="1400" b="1" dirty="0"/>
              <a:t>Teraz można już dowoływać się do pól oraz metod klasy.</a:t>
            </a:r>
          </a:p>
          <a:p>
            <a:pPr>
              <a:buFontTx/>
              <a:buNone/>
            </a:pPr>
            <a:r>
              <a:rPr altLang="pl-PL" sz="1400" b="1" dirty="0"/>
              <a:t>Odbywa się za pomocą -&gt;.</a:t>
            </a:r>
          </a:p>
          <a:p>
            <a:pPr>
              <a:buFontTx/>
              <a:buNone/>
            </a:pPr>
            <a:r>
              <a:rPr altLang="pl-PL" sz="1400" b="1" dirty="0"/>
              <a:t>			wywołanie metody: </a:t>
            </a:r>
            <a:r>
              <a:rPr altLang="pl-PL" sz="1400" dirty="0"/>
              <a:t>$obiekt-&gt;</a:t>
            </a:r>
            <a:r>
              <a:rPr altLang="pl-PL" sz="1400" dirty="0" err="1"/>
              <a:t>myFunction</a:t>
            </a:r>
            <a:r>
              <a:rPr altLang="pl-PL" sz="1400" dirty="0"/>
              <a:t>();</a:t>
            </a:r>
          </a:p>
          <a:p>
            <a:pPr>
              <a:buFontTx/>
              <a:buNone/>
            </a:pPr>
            <a:r>
              <a:rPr altLang="pl-PL" sz="1400" b="1" dirty="0"/>
              <a:t>			odwołanie do pola: </a:t>
            </a:r>
            <a:r>
              <a:rPr altLang="pl-PL" sz="1400" dirty="0"/>
              <a:t>$obiekt-&gt;</a:t>
            </a:r>
            <a:r>
              <a:rPr altLang="pl-PL" sz="1400" dirty="0" err="1"/>
              <a:t>myElement</a:t>
            </a:r>
            <a:r>
              <a:rPr altLang="pl-PL" sz="1400" dirty="0"/>
              <a:t>;</a:t>
            </a:r>
          </a:p>
          <a:p>
            <a:pPr>
              <a:buFontTx/>
              <a:buNone/>
            </a:pPr>
            <a:endParaRPr altLang="pl-PL" sz="1400" b="1" dirty="0"/>
          </a:p>
          <a:p>
            <a:pPr>
              <a:buFontTx/>
              <a:buNone/>
            </a:pPr>
            <a:r>
              <a:rPr altLang="pl-PL" sz="1400" b="1" dirty="0"/>
              <a:t>Odwoływanie się do elementów będąc w danej klasie odbywa się za pomocą:</a:t>
            </a:r>
          </a:p>
          <a:p>
            <a:pPr>
              <a:buFontTx/>
              <a:buNone/>
            </a:pPr>
            <a:r>
              <a:rPr altLang="pl-PL" sz="1400" b="1" dirty="0"/>
              <a:t>			</a:t>
            </a:r>
            <a:r>
              <a:rPr altLang="pl-PL" sz="1400" dirty="0"/>
              <a:t>$</a:t>
            </a:r>
            <a:r>
              <a:rPr altLang="pl-PL" sz="1400" dirty="0" err="1"/>
              <a:t>this</a:t>
            </a:r>
            <a:r>
              <a:rPr altLang="pl-PL" sz="1400" dirty="0"/>
              <a:t>-&gt;  </a:t>
            </a:r>
            <a:r>
              <a:rPr altLang="pl-PL" sz="1400" b="1" dirty="0"/>
              <a:t>- do zwykłego pola</a:t>
            </a:r>
          </a:p>
          <a:p>
            <a:pPr>
              <a:buFontTx/>
              <a:buNone/>
            </a:pPr>
            <a:r>
              <a:rPr altLang="pl-PL" sz="1400" b="1" dirty="0"/>
              <a:t>			</a:t>
            </a:r>
            <a:r>
              <a:rPr altLang="pl-PL" sz="1400" dirty="0" err="1"/>
              <a:t>self</a:t>
            </a:r>
            <a:r>
              <a:rPr altLang="pl-PL" sz="1400" dirty="0"/>
              <a:t>::     </a:t>
            </a:r>
            <a:r>
              <a:rPr altLang="pl-PL" sz="1400" b="1" dirty="0"/>
              <a:t>- do pola statycznego</a:t>
            </a:r>
          </a:p>
          <a:p>
            <a:pPr>
              <a:buFontTx/>
              <a:buNone/>
            </a:pPr>
            <a:r>
              <a:rPr altLang="pl-PL" sz="1400" b="1" dirty="0"/>
              <a:t>np..</a:t>
            </a:r>
          </a:p>
          <a:p>
            <a:pPr>
              <a:buFontTx/>
              <a:buNone/>
            </a:pPr>
            <a:r>
              <a:rPr altLang="pl-PL" sz="1400" b="1" dirty="0"/>
              <a:t>		</a:t>
            </a:r>
            <a:r>
              <a:rPr altLang="pl-PL" sz="1400" dirty="0"/>
              <a:t>$</a:t>
            </a:r>
            <a:r>
              <a:rPr altLang="pl-PL" sz="1400" dirty="0" err="1"/>
              <a:t>this</a:t>
            </a:r>
            <a:r>
              <a:rPr altLang="pl-PL" sz="1400" dirty="0"/>
              <a:t>-&gt;</a:t>
            </a:r>
            <a:r>
              <a:rPr altLang="pl-PL" sz="1400" dirty="0" err="1"/>
              <a:t>nazwaPola</a:t>
            </a: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		</a:t>
            </a:r>
            <a:r>
              <a:rPr altLang="pl-PL" sz="1400" dirty="0" err="1"/>
              <a:t>self</a:t>
            </a:r>
            <a:r>
              <a:rPr altLang="pl-PL" sz="1400" dirty="0"/>
              <a:t>::$</a:t>
            </a:r>
            <a:r>
              <a:rPr altLang="pl-PL" sz="1400" dirty="0" err="1"/>
              <a:t>nazwaPola</a:t>
            </a:r>
            <a:endParaRPr altLang="pl-PL" sz="1400" dirty="0"/>
          </a:p>
          <a:p>
            <a:pPr>
              <a:buFontTx/>
              <a:buNone/>
            </a:pPr>
            <a:endParaRPr altLang="pl-PL" sz="1400" b="1" dirty="0"/>
          </a:p>
          <a:p>
            <a:pPr>
              <a:buFontTx/>
              <a:buNone/>
            </a:pPr>
            <a:endParaRPr altLang="pl-PL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– Klasy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l-PL" altLang="pl-PL" sz="1400" b="1" dirty="0"/>
              <a:t>Budowa klasy abstrakcyjnej</a:t>
            </a:r>
            <a:endParaRPr altLang="pl-PL" sz="1400" b="1" dirty="0"/>
          </a:p>
          <a:p>
            <a:pPr>
              <a:buFontTx/>
              <a:buNone/>
            </a:pPr>
            <a:br>
              <a:rPr lang="pl-PL" sz="1400" i="1" dirty="0"/>
            </a:br>
            <a:r>
              <a:rPr lang="pl-PL" sz="1400" b="1" dirty="0" err="1"/>
              <a:t>abstract</a:t>
            </a:r>
            <a:r>
              <a:rPr lang="pl-PL" sz="1400" b="1" dirty="0"/>
              <a:t> </a:t>
            </a:r>
            <a:r>
              <a:rPr lang="pl-PL" sz="1400" b="1" dirty="0" err="1"/>
              <a:t>class</a:t>
            </a:r>
            <a:r>
              <a:rPr lang="pl-PL" sz="1400" b="1" dirty="0"/>
              <a:t> </a:t>
            </a:r>
            <a:r>
              <a:rPr lang="pl-PL" sz="1400" dirty="0" err="1"/>
              <a:t>AbstractClass</a:t>
            </a:r>
            <a:br>
              <a:rPr lang="pl-PL" sz="1400" dirty="0"/>
            </a:br>
            <a:r>
              <a:rPr lang="pl-PL" sz="1400" dirty="0"/>
              <a:t>{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/>
              <a:t>public </a:t>
            </a:r>
            <a:r>
              <a:rPr lang="pl-PL" sz="1400" b="1" dirty="0" err="1"/>
              <a:t>function</a:t>
            </a:r>
            <a:r>
              <a:rPr lang="pl-PL" sz="1400" b="1" dirty="0"/>
              <a:t> </a:t>
            </a:r>
            <a:r>
              <a:rPr lang="pl-PL" sz="1400" dirty="0"/>
              <a:t>metoda1() {</a:t>
            </a:r>
            <a:br>
              <a:rPr lang="pl-PL" sz="1400" dirty="0"/>
            </a:br>
            <a:r>
              <a:rPr lang="pl-PL" sz="1400" dirty="0"/>
              <a:t>	//ciało</a:t>
            </a:r>
            <a:br>
              <a:rPr lang="pl-PL" sz="1400" dirty="0"/>
            </a:br>
            <a:r>
              <a:rPr lang="pl-PL" sz="1400" dirty="0"/>
              <a:t>    }</a:t>
            </a:r>
            <a:br>
              <a:rPr lang="pl-PL" sz="1400" dirty="0"/>
            </a:b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 err="1"/>
              <a:t>abstract</a:t>
            </a:r>
            <a:r>
              <a:rPr lang="pl-PL" sz="1400" b="1" dirty="0"/>
              <a:t> public </a:t>
            </a:r>
            <a:r>
              <a:rPr lang="pl-PL" sz="1400" b="1" dirty="0" err="1"/>
              <a:t>function</a:t>
            </a:r>
            <a:r>
              <a:rPr lang="pl-PL" sz="1400" b="1" dirty="0"/>
              <a:t> </a:t>
            </a:r>
            <a:r>
              <a:rPr lang="pl-PL" sz="1400" dirty="0"/>
              <a:t>metoda2();</a:t>
            </a:r>
            <a:br>
              <a:rPr lang="pl-PL" sz="1400" dirty="0"/>
            </a:br>
            <a:r>
              <a:rPr lang="pl-PL" sz="1400" dirty="0"/>
              <a:t>}</a:t>
            </a:r>
          </a:p>
          <a:p>
            <a:pPr>
              <a:buFontTx/>
              <a:buNone/>
            </a:pPr>
            <a:endParaRPr lang="pl-PL" sz="1400" dirty="0"/>
          </a:p>
          <a:p>
            <a:pPr>
              <a:buFontTx/>
              <a:buNone/>
            </a:pPr>
            <a:r>
              <a:rPr lang="pl-PL" sz="1400" b="1" i="1" dirty="0"/>
              <a:t>Definicja interfejsów</a:t>
            </a:r>
            <a:br>
              <a:rPr lang="pl-PL" sz="1400" i="1" dirty="0"/>
            </a:br>
            <a:br>
              <a:rPr lang="pl-PL" sz="1400" i="1" dirty="0"/>
            </a:br>
            <a:r>
              <a:rPr lang="pl-PL" sz="1400" b="1" dirty="0" err="1"/>
              <a:t>interface</a:t>
            </a:r>
            <a:r>
              <a:rPr lang="pl-PL" sz="1400" b="1" dirty="0"/>
              <a:t> </a:t>
            </a:r>
            <a:r>
              <a:rPr lang="pl-PL" sz="1400" dirty="0" err="1"/>
              <a:t>InterfaceName</a:t>
            </a:r>
            <a:r>
              <a:rPr lang="pl-PL" sz="1400" dirty="0"/>
              <a:t> </a:t>
            </a:r>
            <a:br>
              <a:rPr lang="pl-PL" sz="1400" dirty="0"/>
            </a:br>
            <a:r>
              <a:rPr lang="pl-PL" sz="1400" dirty="0"/>
              <a:t>{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 err="1"/>
              <a:t>const</a:t>
            </a:r>
            <a:r>
              <a:rPr lang="pl-PL" sz="1400" b="1" dirty="0"/>
              <a:t> </a:t>
            </a:r>
            <a:r>
              <a:rPr lang="pl-PL" sz="1400" b="1" i="1" dirty="0"/>
              <a:t>pole </a:t>
            </a:r>
            <a:r>
              <a:rPr lang="pl-PL" sz="1400" dirty="0"/>
              <a:t>= 1;</a:t>
            </a:r>
            <a:br>
              <a:rPr lang="pl-PL" sz="1400" dirty="0"/>
            </a:b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/>
              <a:t>public </a:t>
            </a:r>
            <a:r>
              <a:rPr lang="pl-PL" sz="1400" b="1" dirty="0" err="1"/>
              <a:t>function</a:t>
            </a:r>
            <a:r>
              <a:rPr lang="pl-PL" sz="1400" b="1" dirty="0"/>
              <a:t> </a:t>
            </a:r>
            <a:r>
              <a:rPr lang="pl-PL" sz="1400" dirty="0"/>
              <a:t>metoda1();</a:t>
            </a:r>
            <a:br>
              <a:rPr lang="pl-PL" sz="1400" dirty="0"/>
            </a:br>
            <a:r>
              <a:rPr lang="pl-PL" sz="1400" dirty="0"/>
              <a:t>    </a:t>
            </a:r>
            <a:r>
              <a:rPr lang="pl-PL" sz="1400" b="1" dirty="0"/>
              <a:t>public </a:t>
            </a:r>
            <a:r>
              <a:rPr lang="pl-PL" sz="1400" b="1" dirty="0" err="1"/>
              <a:t>function</a:t>
            </a:r>
            <a:r>
              <a:rPr lang="pl-PL" sz="1400" b="1" dirty="0"/>
              <a:t> </a:t>
            </a:r>
            <a:r>
              <a:rPr lang="pl-PL" sz="1400" dirty="0"/>
              <a:t>metoda2();</a:t>
            </a:r>
            <a:br>
              <a:rPr lang="pl-PL" sz="1400" dirty="0"/>
            </a:br>
            <a:br>
              <a:rPr lang="pl-PL" sz="1400" dirty="0"/>
            </a:br>
            <a:r>
              <a:rPr lang="pl-PL" sz="1400" dirty="0"/>
              <a:t>}</a:t>
            </a:r>
            <a:endParaRPr altLang="pl-PL" sz="14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3059832" y="5229200"/>
            <a:ext cx="44759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0" dirty="0"/>
              <a:t>Wszystkie pola interfejsów są polami statycznymi, </a:t>
            </a:r>
            <a:br>
              <a:rPr lang="pl-PL" sz="1400" b="0" dirty="0"/>
            </a:br>
            <a:r>
              <a:rPr lang="pl-PL" sz="1400" b="0" dirty="0"/>
              <a:t>muszą więc być poprzedzone słowem </a:t>
            </a:r>
            <a:r>
              <a:rPr lang="pl-PL" sz="1400" dirty="0" err="1"/>
              <a:t>const</a:t>
            </a:r>
            <a:endParaRPr lang="pl-PL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0" dirty="0"/>
              <a:t>wszystkie metody interfejsów są abstrakcyjne</a:t>
            </a:r>
            <a:br>
              <a:rPr lang="pl-PL" sz="1400" b="0" dirty="0"/>
            </a:br>
            <a:r>
              <a:rPr lang="pl-PL" sz="1400" b="0" dirty="0"/>
              <a:t>ale nie trzeba przed atrybutem dostępu wstawiać </a:t>
            </a:r>
            <a:br>
              <a:rPr lang="pl-PL" sz="1400" b="0" dirty="0"/>
            </a:br>
            <a:r>
              <a:rPr lang="pl-PL" sz="1400" b="0" dirty="0"/>
              <a:t>słowa </a:t>
            </a:r>
            <a:r>
              <a:rPr lang="pl-PL" sz="1400" dirty="0" err="1"/>
              <a:t>abstract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4517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+ </a:t>
            </a:r>
            <a:r>
              <a:rPr altLang="pl-PL" cap="none" dirty="0" err="1"/>
              <a:t>MySQL</a:t>
            </a:r>
            <a:endParaRPr altLang="pl-PL" cap="none" dirty="0"/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/>
              <a:t>Oczywiście potrzebujemy serwera bazodanowego</a:t>
            </a:r>
          </a:p>
          <a:p>
            <a:pPr>
              <a:buFontTx/>
              <a:buNone/>
            </a:pPr>
            <a:endParaRPr altLang="pl-PL" sz="1400"/>
          </a:p>
          <a:p>
            <a:pPr>
              <a:buFontTx/>
              <a:buNone/>
            </a:pPr>
            <a:endParaRPr altLang="pl-PL" sz="1400"/>
          </a:p>
          <a:p>
            <a:pPr>
              <a:buFontTx/>
              <a:buNone/>
            </a:pPr>
            <a:endParaRPr altLang="pl-PL" sz="1400"/>
          </a:p>
          <a:p>
            <a:pPr>
              <a:buFontTx/>
              <a:buNone/>
            </a:pPr>
            <a:endParaRPr altLang="pl-PL" sz="1400" b="1"/>
          </a:p>
          <a:p>
            <a:pPr>
              <a:buFontTx/>
              <a:buNone/>
            </a:pPr>
            <a:endParaRPr altLang="pl-PL" sz="1400" b="1"/>
          </a:p>
        </p:txBody>
      </p:sp>
      <p:sp>
        <p:nvSpPr>
          <p:cNvPr id="8" name="pole tekstowe 7"/>
          <p:cNvSpPr txBox="1">
            <a:spLocks noChangeArrowheads="1"/>
          </p:cNvSpPr>
          <p:nvPr/>
        </p:nvSpPr>
        <p:spPr bwMode="auto">
          <a:xfrm>
            <a:off x="5508625" y="1700213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/>
              <a:t>Kliknij więc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43243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Łącznik prosty ze strzałką 6"/>
          <p:cNvCxnSpPr/>
          <p:nvPr/>
        </p:nvCxnSpPr>
        <p:spPr>
          <a:xfrm flipH="1">
            <a:off x="2484438" y="1916113"/>
            <a:ext cx="2951162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08050"/>
            <a:ext cx="4321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Łącznik prosty ze strzałką 11"/>
          <p:cNvCxnSpPr/>
          <p:nvPr/>
        </p:nvCxnSpPr>
        <p:spPr>
          <a:xfrm flipH="1">
            <a:off x="3419475" y="1916113"/>
            <a:ext cx="20161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>
            <a:spLocks noChangeArrowheads="1"/>
          </p:cNvSpPr>
          <p:nvPr/>
        </p:nvSpPr>
        <p:spPr bwMode="auto">
          <a:xfrm>
            <a:off x="5435600" y="1700213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/>
              <a:t>A teraz tutaj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36838"/>
            <a:ext cx="4948237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pole tekstowe 13"/>
          <p:cNvSpPr txBox="1">
            <a:spLocks noChangeArrowheads="1"/>
          </p:cNvSpPr>
          <p:nvPr/>
        </p:nvSpPr>
        <p:spPr bwMode="auto">
          <a:xfrm>
            <a:off x="395288" y="5157788"/>
            <a:ext cx="26463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pl-PL"/>
              <a:t>Możesz utworzyć bazę</a:t>
            </a:r>
            <a:br>
              <a:rPr lang="pl-PL" altLang="pl-PL"/>
            </a:br>
            <a:r>
              <a:rPr lang="pl-PL" altLang="pl-PL"/>
              <a:t>danych na potrzeby </a:t>
            </a:r>
            <a:br>
              <a:rPr lang="pl-PL" altLang="pl-PL"/>
            </a:br>
            <a:r>
              <a:rPr lang="pl-PL" altLang="pl-PL"/>
              <a:t>budowanego systemu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+ </a:t>
            </a:r>
            <a:r>
              <a:rPr altLang="pl-PL" cap="none" dirty="0" err="1"/>
              <a:t>MySQL</a:t>
            </a:r>
            <a:endParaRPr altLang="pl-PL" cap="none" dirty="0"/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A co w skrypcie PHP?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Korzystamy z metod PHP do obsługi baz, a więc: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AutoNum type="arabicPeriod"/>
            </a:pPr>
            <a:r>
              <a:rPr altLang="pl-PL" sz="1400" dirty="0"/>
              <a:t>Definiujemy elementy potrzebne do zdefiniowania połączenia z serwerem baz danych, </a:t>
            </a:r>
          </a:p>
          <a:p>
            <a:pPr marL="0" indent="0"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	$</a:t>
            </a:r>
            <a:r>
              <a:rPr altLang="pl-PL" sz="1400" dirty="0" err="1"/>
              <a:t>userName</a:t>
            </a:r>
            <a:r>
              <a:rPr altLang="pl-PL" sz="1400" dirty="0"/>
              <a:t> = </a:t>
            </a:r>
            <a:r>
              <a:rPr altLang="pl-PL" sz="1400" b="1" dirty="0"/>
              <a:t>"</a:t>
            </a:r>
            <a:r>
              <a:rPr altLang="pl-PL" sz="1400" b="1" dirty="0" err="1"/>
              <a:t>root</a:t>
            </a:r>
            <a:r>
              <a:rPr altLang="pl-PL" sz="1400" b="1" dirty="0"/>
              <a:t>"</a:t>
            </a:r>
            <a:r>
              <a:rPr altLang="pl-PL" sz="1400" dirty="0"/>
              <a:t>;</a:t>
            </a:r>
            <a:br>
              <a:rPr altLang="pl-PL" sz="1400" dirty="0"/>
            </a:br>
            <a:r>
              <a:rPr altLang="pl-PL" sz="1400" dirty="0"/>
              <a:t>$</a:t>
            </a:r>
            <a:r>
              <a:rPr altLang="pl-PL" sz="1400" dirty="0" err="1"/>
              <a:t>password</a:t>
            </a:r>
            <a:r>
              <a:rPr altLang="pl-PL" sz="1400" dirty="0"/>
              <a:t> = </a:t>
            </a:r>
            <a:r>
              <a:rPr altLang="pl-PL" sz="1400" b="1" dirty="0"/>
              <a:t>""</a:t>
            </a:r>
            <a:r>
              <a:rPr altLang="pl-PL" sz="1400" dirty="0"/>
              <a:t>;</a:t>
            </a:r>
            <a:br>
              <a:rPr altLang="pl-PL" sz="1400" dirty="0"/>
            </a:br>
            <a:r>
              <a:rPr altLang="pl-PL" sz="1400" dirty="0"/>
              <a:t>$</a:t>
            </a:r>
            <a:r>
              <a:rPr altLang="pl-PL" sz="1400" dirty="0" err="1"/>
              <a:t>dbName</a:t>
            </a:r>
            <a:r>
              <a:rPr altLang="pl-PL" sz="1400" dirty="0"/>
              <a:t> = </a:t>
            </a:r>
            <a:r>
              <a:rPr altLang="pl-PL" sz="1400" b="1" dirty="0"/>
              <a:t>"</a:t>
            </a:r>
            <a:r>
              <a:rPr altLang="pl-PL" sz="1400" b="1" dirty="0" err="1"/>
              <a:t>myDB</a:t>
            </a:r>
            <a:r>
              <a:rPr altLang="pl-PL" sz="1400" b="1" dirty="0"/>
              <a:t>"</a:t>
            </a:r>
            <a:r>
              <a:rPr altLang="pl-PL" sz="1400" dirty="0"/>
              <a:t>;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2. Tworzymy obiekt połączenia</a:t>
            </a:r>
          </a:p>
          <a:p>
            <a:pPr>
              <a:buFontTx/>
              <a:buNone/>
            </a:pPr>
            <a:br>
              <a:rPr altLang="pl-PL" sz="1400" dirty="0"/>
            </a:br>
            <a:r>
              <a:rPr altLang="pl-PL" sz="1400" dirty="0"/>
              <a:t>a) $</a:t>
            </a:r>
            <a:r>
              <a:rPr altLang="pl-PL" sz="1400" dirty="0" err="1"/>
              <a:t>mysqli</a:t>
            </a:r>
            <a:r>
              <a:rPr altLang="pl-PL" sz="1400" dirty="0"/>
              <a:t> = @</a:t>
            </a:r>
            <a:r>
              <a:rPr altLang="pl-PL" sz="1400" b="1" dirty="0" err="1"/>
              <a:t>new</a:t>
            </a:r>
            <a:r>
              <a:rPr altLang="pl-PL" sz="1400" b="1" dirty="0"/>
              <a:t> </a:t>
            </a:r>
            <a:r>
              <a:rPr altLang="pl-PL" sz="1400" dirty="0" err="1"/>
              <a:t>mysqli</a:t>
            </a:r>
            <a:r>
              <a:rPr altLang="pl-PL" sz="1400" dirty="0"/>
              <a:t>("</a:t>
            </a:r>
            <a:r>
              <a:rPr altLang="pl-PL" sz="1400" dirty="0" err="1"/>
              <a:t>localhost</a:t>
            </a:r>
            <a:r>
              <a:rPr altLang="pl-PL" sz="1400" dirty="0"/>
              <a:t>", $</a:t>
            </a:r>
            <a:r>
              <a:rPr altLang="pl-PL" sz="1400" dirty="0" err="1"/>
              <a:t>userName</a:t>
            </a:r>
            <a:r>
              <a:rPr altLang="pl-PL" sz="1400" dirty="0"/>
              <a:t>, $</a:t>
            </a:r>
            <a:r>
              <a:rPr altLang="pl-PL" sz="1400" dirty="0" err="1"/>
              <a:t>password</a:t>
            </a:r>
            <a:r>
              <a:rPr altLang="pl-PL" sz="1400" dirty="0"/>
              <a:t>, $</a:t>
            </a:r>
            <a:r>
              <a:rPr altLang="pl-PL" sz="1400" dirty="0" err="1"/>
              <a:t>dbName</a:t>
            </a:r>
            <a:r>
              <a:rPr altLang="pl-PL" sz="1400" dirty="0"/>
              <a:t>);</a:t>
            </a:r>
          </a:p>
          <a:p>
            <a:pPr>
              <a:buFontTx/>
              <a:buNone/>
            </a:pPr>
            <a:r>
              <a:rPr lang="pl-PL" altLang="pl-PL" sz="1400" dirty="0"/>
              <a:t>	b) $</a:t>
            </a:r>
            <a:r>
              <a:rPr lang="pl-PL" altLang="pl-PL" sz="1400" dirty="0" err="1"/>
              <a:t>mysqli</a:t>
            </a:r>
            <a:r>
              <a:rPr lang="pl-PL" altLang="pl-PL" sz="1400" dirty="0"/>
              <a:t> = @</a:t>
            </a:r>
            <a:r>
              <a:rPr lang="pl-PL" altLang="pl-PL" sz="1400" dirty="0" err="1"/>
              <a:t>mysqli_connect</a:t>
            </a:r>
            <a:r>
              <a:rPr lang="pl-PL" altLang="pl-PL" sz="1400" dirty="0"/>
              <a:t>("</a:t>
            </a:r>
            <a:r>
              <a:rPr lang="pl-PL" altLang="pl-PL" sz="1400" dirty="0" err="1"/>
              <a:t>localhost</a:t>
            </a:r>
            <a:r>
              <a:rPr lang="pl-PL" altLang="pl-PL" sz="1400" dirty="0"/>
              <a:t>", $</a:t>
            </a:r>
            <a:r>
              <a:rPr lang="pl-PL" altLang="pl-PL" sz="1400" dirty="0" err="1"/>
              <a:t>userName</a:t>
            </a:r>
            <a:r>
              <a:rPr lang="pl-PL" altLang="pl-PL" sz="1400" dirty="0"/>
              <a:t>, $</a:t>
            </a:r>
            <a:r>
              <a:rPr lang="pl-PL" altLang="pl-PL" sz="1400" dirty="0" err="1"/>
              <a:t>password</a:t>
            </a:r>
            <a:r>
              <a:rPr lang="pl-PL" altLang="pl-PL" sz="1400" dirty="0"/>
              <a:t>, $</a:t>
            </a:r>
            <a:r>
              <a:rPr lang="pl-PL" altLang="pl-PL" sz="1400" dirty="0" err="1"/>
              <a:t>dbName</a:t>
            </a:r>
            <a:r>
              <a:rPr lang="pl-PL" altLang="pl-PL" sz="1400" dirty="0"/>
              <a:t>);</a:t>
            </a:r>
            <a:endParaRPr altLang="pl-PL" sz="1400" dirty="0"/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3. Sprawdzamy stan obiektu $</a:t>
            </a:r>
            <a:r>
              <a:rPr altLang="pl-PL" sz="1400" dirty="0" err="1"/>
              <a:t>mysqli</a:t>
            </a:r>
            <a:r>
              <a:rPr altLang="pl-PL" sz="1400" dirty="0"/>
              <a:t> (</a:t>
            </a:r>
            <a:r>
              <a:rPr altLang="pl-PL" sz="1400" dirty="0" err="1"/>
              <a:t>mysqli</a:t>
            </a:r>
            <a:r>
              <a:rPr altLang="pl-PL" sz="1400" dirty="0"/>
              <a:t>::$</a:t>
            </a:r>
            <a:r>
              <a:rPr altLang="pl-PL" sz="1400" dirty="0" err="1"/>
              <a:t>connect_errno</a:t>
            </a:r>
            <a:r>
              <a:rPr altLang="pl-PL" sz="1400" dirty="0"/>
              <a:t>, </a:t>
            </a:r>
            <a:r>
              <a:rPr altLang="pl-PL" sz="1400" dirty="0" err="1"/>
              <a:t>mysqli</a:t>
            </a:r>
            <a:r>
              <a:rPr altLang="pl-PL" sz="1400" dirty="0"/>
              <a:t>::$error)</a:t>
            </a:r>
          </a:p>
          <a:p>
            <a:pPr>
              <a:buFontTx/>
              <a:buNone/>
            </a:pPr>
            <a:br>
              <a:rPr altLang="pl-PL" sz="1400" dirty="0"/>
            </a:br>
            <a:r>
              <a:rPr altLang="pl-PL" sz="1400" b="1" dirty="0"/>
              <a:t>if </a:t>
            </a:r>
            <a:r>
              <a:rPr altLang="pl-PL" sz="1400" dirty="0"/>
              <a:t>($</a:t>
            </a:r>
            <a:r>
              <a:rPr altLang="pl-PL" sz="1400" dirty="0" err="1"/>
              <a:t>mysqli</a:t>
            </a:r>
            <a:r>
              <a:rPr altLang="pl-PL" sz="1400" dirty="0"/>
              <a:t>-&gt;</a:t>
            </a:r>
            <a:r>
              <a:rPr altLang="pl-PL" sz="1400" b="1" dirty="0" err="1"/>
              <a:t>connect_errno</a:t>
            </a:r>
            <a:r>
              <a:rPr altLang="pl-PL" sz="1400" dirty="0"/>
              <a:t>){</a:t>
            </a:r>
          </a:p>
          <a:p>
            <a:pPr>
              <a:buFontTx/>
              <a:buNone/>
            </a:pPr>
            <a:r>
              <a:rPr lang="pl-PL" altLang="pl-PL" sz="1400" dirty="0"/>
              <a:t>	</a:t>
            </a:r>
            <a:r>
              <a:rPr altLang="pl-PL" sz="1400" dirty="0"/>
              <a:t>   </a:t>
            </a:r>
            <a:r>
              <a:rPr altLang="pl-PL" sz="1400" b="1" dirty="0" err="1"/>
              <a:t>die</a:t>
            </a:r>
            <a:r>
              <a:rPr altLang="pl-PL" sz="1400" b="1" dirty="0"/>
              <a:t> ('N: (' </a:t>
            </a:r>
            <a:r>
              <a:rPr altLang="pl-PL" sz="1400" dirty="0"/>
              <a:t>. $</a:t>
            </a:r>
            <a:r>
              <a:rPr altLang="pl-PL" sz="1400" dirty="0" err="1"/>
              <a:t>mysqli</a:t>
            </a:r>
            <a:r>
              <a:rPr altLang="pl-PL" sz="1400" dirty="0"/>
              <a:t>-&gt;</a:t>
            </a:r>
            <a:r>
              <a:rPr altLang="pl-PL" sz="1400" b="1" dirty="0" err="1"/>
              <a:t>connect_errno</a:t>
            </a:r>
            <a:r>
              <a:rPr altLang="pl-PL" sz="1400" b="1" dirty="0"/>
              <a:t> </a:t>
            </a:r>
            <a:r>
              <a:rPr altLang="pl-PL" sz="1400" dirty="0"/>
              <a:t>. </a:t>
            </a:r>
            <a:r>
              <a:rPr altLang="pl-PL" sz="1400" b="1" dirty="0"/>
              <a:t>') ';</a:t>
            </a:r>
            <a:r>
              <a:rPr altLang="pl-PL" sz="1400" dirty="0"/>
              <a:t>	</a:t>
            </a:r>
          </a:p>
          <a:p>
            <a:pPr>
              <a:buFontTx/>
              <a:buNone/>
            </a:pPr>
            <a:r>
              <a:rPr altLang="pl-PL" sz="1400" dirty="0"/>
              <a:t>	}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4. Definiujemy obiekt zawierający instrukcje SQL, która ma być wykonana 	</a:t>
            </a:r>
            <a:br>
              <a:rPr altLang="pl-PL" sz="1400" dirty="0"/>
            </a:br>
            <a:r>
              <a:rPr altLang="pl-PL" sz="1400" dirty="0"/>
              <a:t>$</a:t>
            </a:r>
            <a:r>
              <a:rPr altLang="pl-PL" sz="1400" dirty="0" err="1"/>
              <a:t>query</a:t>
            </a:r>
            <a:r>
              <a:rPr altLang="pl-PL" sz="1400" dirty="0"/>
              <a:t> = ”</a:t>
            </a:r>
            <a:r>
              <a:rPr altLang="pl-PL" sz="1400" dirty="0" err="1"/>
              <a:t>select</a:t>
            </a:r>
            <a:r>
              <a:rPr altLang="pl-PL" sz="1400" dirty="0"/>
              <a:t> * from tabela”;</a:t>
            </a:r>
            <a:br>
              <a:rPr altLang="pl-PL" sz="1400" dirty="0"/>
            </a:br>
            <a:endParaRPr altLang="pl-PL" sz="1400" dirty="0"/>
          </a:p>
          <a:p>
            <a:pPr>
              <a:buFontTx/>
              <a:buNone/>
            </a:pPr>
            <a:endParaRPr altLang="pl-PL" sz="1400" b="1" dirty="0"/>
          </a:p>
          <a:p>
            <a:pPr>
              <a:buFontTx/>
              <a:buNone/>
            </a:pPr>
            <a:endParaRPr altLang="pl-PL" sz="14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3707904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lub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279642" y="1876182"/>
            <a:ext cx="275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dirty="0" err="1"/>
              <a:t>define</a:t>
            </a:r>
            <a:r>
              <a:rPr lang="pl-PL" sz="1400" b="0" dirty="0"/>
              <a:t>(”_</a:t>
            </a:r>
            <a:r>
              <a:rPr lang="pl-PL" sz="1400" b="0" dirty="0" err="1"/>
              <a:t>userName</a:t>
            </a:r>
            <a:r>
              <a:rPr lang="pl-PL" sz="1400" b="0" dirty="0"/>
              <a:t>”,”</a:t>
            </a:r>
            <a:r>
              <a:rPr lang="pl-PL" sz="1400" b="0" dirty="0" err="1"/>
              <a:t>root</a:t>
            </a:r>
            <a:r>
              <a:rPr lang="pl-PL" sz="1400" b="0" dirty="0"/>
              <a:t>”);</a:t>
            </a:r>
          </a:p>
          <a:p>
            <a:r>
              <a:rPr lang="pl-PL" sz="1400" b="0" dirty="0" err="1"/>
              <a:t>define</a:t>
            </a:r>
            <a:r>
              <a:rPr lang="pl-PL" sz="1400" b="0" dirty="0"/>
              <a:t>(”_</a:t>
            </a:r>
            <a:r>
              <a:rPr lang="pl-PL" sz="1400" b="0" dirty="0" err="1"/>
              <a:t>password</a:t>
            </a:r>
            <a:r>
              <a:rPr lang="pl-PL" sz="1400" b="0" dirty="0"/>
              <a:t>”,””);</a:t>
            </a:r>
          </a:p>
          <a:p>
            <a:r>
              <a:rPr lang="pl-PL" sz="1400" b="0" dirty="0" err="1"/>
              <a:t>define</a:t>
            </a:r>
            <a:r>
              <a:rPr lang="pl-PL" sz="1400" b="0" dirty="0"/>
              <a:t>(”_</a:t>
            </a:r>
            <a:r>
              <a:rPr lang="pl-PL" sz="1400" b="0" dirty="0" err="1"/>
              <a:t>dbName</a:t>
            </a:r>
            <a:r>
              <a:rPr lang="pl-PL" sz="1400" b="0" dirty="0"/>
              <a:t>”,”</a:t>
            </a:r>
            <a:r>
              <a:rPr lang="pl-PL" sz="1400" b="0" dirty="0" err="1"/>
              <a:t>myDB</a:t>
            </a:r>
            <a:r>
              <a:rPr lang="pl-PL" sz="1400" b="0"/>
              <a:t>”);</a:t>
            </a:r>
            <a:endParaRPr lang="pl-PL" sz="1400" b="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932040" y="4509120"/>
            <a:ext cx="32960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if </a:t>
            </a:r>
            <a:r>
              <a:rPr lang="pl-PL" sz="1400" b="0" dirty="0"/>
              <a:t>(!$</a:t>
            </a:r>
            <a:r>
              <a:rPr lang="pl-PL" sz="1400" b="0" dirty="0" err="1"/>
              <a:t>mysqli</a:t>
            </a:r>
            <a:r>
              <a:rPr lang="pl-PL" sz="1400" b="0" dirty="0"/>
              <a:t>){</a:t>
            </a:r>
          </a:p>
          <a:p>
            <a:r>
              <a:rPr lang="pl-PL" sz="1400" b="0" dirty="0"/>
              <a:t>    </a:t>
            </a:r>
            <a:r>
              <a:rPr lang="pl-PL" sz="1400" dirty="0" err="1"/>
              <a:t>die</a:t>
            </a:r>
            <a:r>
              <a:rPr lang="pl-PL" sz="1400" dirty="0"/>
              <a:t>(’N: ’.</a:t>
            </a:r>
            <a:r>
              <a:rPr lang="pl-PL" sz="1400" b="0" dirty="0" err="1"/>
              <a:t>mysqli_connect_errano</a:t>
            </a:r>
            <a:r>
              <a:rPr lang="pl-PL" sz="1400" b="0" dirty="0"/>
              <a:t>()</a:t>
            </a:r>
            <a:r>
              <a:rPr lang="pl-PL" sz="1400" dirty="0"/>
              <a:t>.’)’</a:t>
            </a:r>
            <a:r>
              <a:rPr lang="pl-PL" sz="1400" b="0" dirty="0"/>
              <a:t>;</a:t>
            </a:r>
          </a:p>
          <a:p>
            <a:r>
              <a:rPr lang="pl-PL" sz="1400" b="0" dirty="0"/>
              <a:t>}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2936799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+ </a:t>
            </a:r>
            <a:r>
              <a:rPr altLang="pl-PL" cap="none" dirty="0" err="1"/>
              <a:t>MySQL</a:t>
            </a:r>
            <a:endParaRPr altLang="pl-PL" cap="none" dirty="0"/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A co w skrypcie PHP?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Korzystamy z metod PHP do obsługi baz, a więc: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i="1" dirty="0"/>
              <a:t>5. Tworzymy obiekt przechowujący wynik instrukcji SQL </a:t>
            </a:r>
            <a:r>
              <a:rPr lang="pl-PL" altLang="pl-PL" sz="1400" i="1" dirty="0"/>
              <a:t>(</a:t>
            </a:r>
            <a:r>
              <a:rPr lang="pl-PL" altLang="pl-PL" sz="1400" i="1" dirty="0" err="1"/>
              <a:t>mysqli</a:t>
            </a:r>
            <a:r>
              <a:rPr lang="pl-PL" altLang="pl-PL" sz="1400" i="1" dirty="0"/>
              <a:t>::$</a:t>
            </a:r>
            <a:r>
              <a:rPr lang="pl-PL" altLang="pl-PL" sz="1400" i="1" dirty="0" err="1"/>
              <a:t>query</a:t>
            </a:r>
            <a:r>
              <a:rPr lang="pl-PL" altLang="pl-PL" sz="1400" i="1" dirty="0"/>
              <a:t>)</a:t>
            </a:r>
          </a:p>
          <a:p>
            <a:pPr>
              <a:buFontTx/>
              <a:buNone/>
            </a:pPr>
            <a:endParaRPr altLang="pl-PL" sz="1400" i="1" dirty="0"/>
          </a:p>
          <a:p>
            <a:pPr>
              <a:buFontTx/>
              <a:buNone/>
            </a:pPr>
            <a:r>
              <a:rPr altLang="pl-PL" sz="1400" i="1" dirty="0"/>
              <a:t>	</a:t>
            </a:r>
            <a:r>
              <a:rPr altLang="pl-PL" sz="1400" dirty="0"/>
              <a:t>$</a:t>
            </a:r>
            <a:r>
              <a:rPr altLang="pl-PL" sz="1400" dirty="0" err="1"/>
              <a:t>result</a:t>
            </a:r>
            <a:r>
              <a:rPr altLang="pl-PL" sz="1400" dirty="0"/>
              <a:t> = </a:t>
            </a:r>
            <a:r>
              <a:rPr altLang="pl-PL" sz="1400" dirty="0" err="1"/>
              <a:t>mysqli</a:t>
            </a:r>
            <a:r>
              <a:rPr altLang="pl-PL" sz="1400" dirty="0"/>
              <a:t>-&gt;</a:t>
            </a:r>
            <a:r>
              <a:rPr altLang="pl-PL" sz="1400" dirty="0" err="1"/>
              <a:t>query</a:t>
            </a:r>
            <a:r>
              <a:rPr altLang="pl-PL" sz="1400" dirty="0"/>
              <a:t>($</a:t>
            </a:r>
            <a:r>
              <a:rPr altLang="pl-PL" sz="1400" dirty="0" err="1"/>
              <a:t>mysqli</a:t>
            </a:r>
            <a:r>
              <a:rPr altLang="pl-PL" sz="1400" dirty="0"/>
              <a:t>, $</a:t>
            </a:r>
            <a:r>
              <a:rPr altLang="pl-PL" sz="1400" dirty="0" err="1"/>
              <a:t>query</a:t>
            </a:r>
            <a:r>
              <a:rPr altLang="pl-PL" sz="1400" dirty="0"/>
              <a:t>);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6. Wyświetlamy zawartość obiektu $</a:t>
            </a:r>
            <a:r>
              <a:rPr altLang="pl-PL" sz="1400" dirty="0" err="1"/>
              <a:t>result</a:t>
            </a:r>
            <a:r>
              <a:rPr altLang="pl-PL" sz="1400" dirty="0"/>
              <a:t> (</a:t>
            </a:r>
            <a:r>
              <a:rPr altLang="pl-PL" sz="1400" dirty="0" err="1"/>
              <a:t>mysqli_result</a:t>
            </a:r>
            <a:r>
              <a:rPr altLang="pl-PL" sz="1400" dirty="0"/>
              <a:t>)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altLang="pl-PL" sz="1400" dirty="0" err="1"/>
              <a:t>mysqli</a:t>
            </a:r>
            <a:r>
              <a:rPr lang="pl-PL" altLang="pl-PL" sz="1400" dirty="0"/>
              <a:t>::</a:t>
            </a:r>
            <a:r>
              <a:rPr lang="pl-PL" altLang="pl-PL" sz="1400" dirty="0" err="1"/>
              <a:t>fetch_field</a:t>
            </a:r>
            <a:endParaRPr lang="pl-PL" altLang="pl-PL" sz="1400" dirty="0"/>
          </a:p>
          <a:p>
            <a:pPr marL="0" indent="0">
              <a:buNone/>
            </a:pPr>
            <a:r>
              <a:rPr lang="pl-PL" altLang="pl-PL" sz="1400" dirty="0"/>
              <a:t>	</a:t>
            </a:r>
            <a:r>
              <a:rPr lang="pl-PL" altLang="pl-PL" sz="1400" dirty="0" err="1"/>
              <a:t>while</a:t>
            </a:r>
            <a:r>
              <a:rPr lang="pl-PL" altLang="pl-PL" sz="1400" dirty="0"/>
              <a:t>($pole=$</a:t>
            </a:r>
            <a:r>
              <a:rPr lang="pl-PL" altLang="pl-PL" sz="1400" dirty="0" err="1"/>
              <a:t>result</a:t>
            </a:r>
            <a:r>
              <a:rPr lang="pl-PL" altLang="pl-PL" sz="1400" dirty="0"/>
              <a:t>-&gt;</a:t>
            </a:r>
            <a:r>
              <a:rPr lang="pl-PL" altLang="pl-PL" sz="1400" dirty="0" err="1"/>
              <a:t>fetch_field</a:t>
            </a:r>
            <a:r>
              <a:rPr lang="pl-PL" altLang="pl-PL" sz="1400" dirty="0"/>
              <a:t>()){</a:t>
            </a:r>
          </a:p>
          <a:p>
            <a:pPr marL="0" indent="0">
              <a:buNone/>
            </a:pPr>
            <a:r>
              <a:rPr lang="pl-PL" altLang="pl-PL" sz="1400" dirty="0"/>
              <a:t>	   echo ”Nazwa: ”, $pole-&gt;</a:t>
            </a:r>
            <a:r>
              <a:rPr lang="pl-PL" altLang="pl-PL" sz="1400" dirty="0" err="1"/>
              <a:t>name</a:t>
            </a:r>
            <a:r>
              <a:rPr lang="pl-PL" altLang="pl-PL" sz="1400" dirty="0"/>
              <a:t>;</a:t>
            </a:r>
          </a:p>
          <a:p>
            <a:pPr marL="0" indent="0">
              <a:buNone/>
            </a:pPr>
            <a:r>
              <a:rPr lang="pl-PL" altLang="pl-PL" sz="1400" dirty="0"/>
              <a:t>	   …</a:t>
            </a:r>
          </a:p>
          <a:p>
            <a:pPr marL="0" indent="0">
              <a:buNone/>
            </a:pPr>
            <a:r>
              <a:rPr lang="pl-PL" altLang="pl-PL" sz="1400" dirty="0"/>
              <a:t>	}</a:t>
            </a:r>
          </a:p>
          <a:p>
            <a:pPr marL="0" indent="0">
              <a:buNone/>
            </a:pPr>
            <a:endParaRPr lang="pl-PL" alt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altLang="pl-PL" sz="1400" dirty="0" err="1"/>
              <a:t>mysqli</a:t>
            </a:r>
            <a:r>
              <a:rPr lang="pl-PL" altLang="pl-PL" sz="1400" dirty="0"/>
              <a:t>::</a:t>
            </a:r>
            <a:r>
              <a:rPr lang="pl-PL" altLang="pl-PL" sz="1400" dirty="0" err="1"/>
              <a:t>fetch_array</a:t>
            </a:r>
            <a:endParaRPr lang="pl-PL" altLang="pl-PL" sz="1400" dirty="0"/>
          </a:p>
          <a:p>
            <a:pPr marL="0" indent="0">
              <a:buNone/>
            </a:pPr>
            <a:r>
              <a:rPr lang="pl-PL" altLang="pl-PL" sz="1400" dirty="0"/>
              <a:t>	$</a:t>
            </a:r>
            <a:r>
              <a:rPr lang="pl-PL" altLang="pl-PL" sz="1400" dirty="0" err="1"/>
              <a:t>row</a:t>
            </a:r>
            <a:r>
              <a:rPr lang="pl-PL" altLang="pl-PL" sz="1400" dirty="0"/>
              <a:t> = $</a:t>
            </a:r>
            <a:r>
              <a:rPr lang="pl-PL" altLang="pl-PL" sz="1400" dirty="0" err="1"/>
              <a:t>result</a:t>
            </a:r>
            <a:r>
              <a:rPr lang="pl-PL" altLang="pl-PL" sz="1400" dirty="0"/>
              <a:t>-&gt;</a:t>
            </a:r>
            <a:r>
              <a:rPr lang="pl-PL" altLang="pl-PL" sz="1400" dirty="0" err="1"/>
              <a:t>fetch_array</a:t>
            </a:r>
            <a:r>
              <a:rPr lang="pl-PL" altLang="pl-PL" sz="1400" dirty="0"/>
              <a:t>();</a:t>
            </a:r>
          </a:p>
          <a:p>
            <a:pPr marL="0" indent="0">
              <a:buNone/>
            </a:pPr>
            <a:r>
              <a:rPr lang="pl-PL" altLang="pl-PL" sz="1400" dirty="0"/>
              <a:t>	echo $</a:t>
            </a:r>
            <a:r>
              <a:rPr lang="pl-PL" altLang="pl-PL" sz="1400" dirty="0" err="1"/>
              <a:t>row</a:t>
            </a:r>
            <a:r>
              <a:rPr lang="pl-PL" altLang="pl-PL" sz="1400" dirty="0"/>
              <a:t>[0],” ”,$</a:t>
            </a:r>
            <a:r>
              <a:rPr lang="pl-PL" altLang="pl-PL" sz="1400" dirty="0" err="1"/>
              <a:t>row</a:t>
            </a:r>
            <a:r>
              <a:rPr lang="pl-PL" altLang="pl-PL" sz="1400" dirty="0"/>
              <a:t>[1];</a:t>
            </a:r>
            <a:br>
              <a:rPr altLang="pl-PL" sz="1400" dirty="0"/>
            </a:br>
            <a:endParaRPr altLang="pl-PL" sz="1400" b="1" dirty="0"/>
          </a:p>
          <a:p>
            <a:pPr>
              <a:buFontTx/>
              <a:buNone/>
            </a:pPr>
            <a:r>
              <a:rPr lang="pl-PL" altLang="pl-PL" sz="1400" dirty="0"/>
              <a:t>7. Dobrze by było zwolnić obiekt przechowujący wynik (</a:t>
            </a:r>
            <a:r>
              <a:rPr lang="pl-PL" altLang="pl-PL" sz="1400" dirty="0" err="1"/>
              <a:t>mysqli_result</a:t>
            </a:r>
            <a:r>
              <a:rPr lang="pl-PL" altLang="pl-PL" sz="1400" dirty="0"/>
              <a:t>::</a:t>
            </a:r>
            <a:r>
              <a:rPr lang="pl-PL" altLang="pl-PL" sz="1400" dirty="0" err="1"/>
              <a:t>free</a:t>
            </a:r>
            <a:r>
              <a:rPr lang="pl-PL" altLang="pl-PL" sz="1400" dirty="0"/>
              <a:t>)</a:t>
            </a:r>
          </a:p>
          <a:p>
            <a:pPr>
              <a:buFontTx/>
              <a:buNone/>
            </a:pPr>
            <a:r>
              <a:rPr lang="pl-PL" altLang="pl-PL" sz="1400" dirty="0"/>
              <a:t>	a) $</a:t>
            </a:r>
            <a:r>
              <a:rPr lang="pl-PL" altLang="pl-PL" sz="1400" dirty="0" err="1"/>
              <a:t>result</a:t>
            </a:r>
            <a:r>
              <a:rPr lang="pl-PL" altLang="pl-PL" sz="1400" dirty="0"/>
              <a:t>-&gt;</a:t>
            </a:r>
            <a:r>
              <a:rPr lang="pl-PL" altLang="pl-PL" sz="1400" dirty="0" err="1"/>
              <a:t>free</a:t>
            </a:r>
            <a:r>
              <a:rPr lang="pl-PL" altLang="pl-PL" sz="1400" dirty="0"/>
              <a:t>();</a:t>
            </a:r>
          </a:p>
          <a:p>
            <a:pPr>
              <a:buFontTx/>
              <a:buNone/>
            </a:pPr>
            <a:r>
              <a:rPr lang="pl-PL" altLang="pl-PL" sz="1400" dirty="0"/>
              <a:t>	b) </a:t>
            </a:r>
            <a:r>
              <a:rPr lang="pl-PL" altLang="pl-PL" sz="1400" dirty="0" err="1"/>
              <a:t>mysqli_free_result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result</a:t>
            </a:r>
            <a:r>
              <a:rPr lang="pl-PL" altLang="pl-PL" sz="1400" dirty="0"/>
              <a:t>);</a:t>
            </a:r>
            <a:endParaRPr altLang="pl-PL" sz="1400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543784" y="2924944"/>
            <a:ext cx="4066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0" dirty="0" err="1"/>
              <a:t>mysqli</a:t>
            </a:r>
            <a:r>
              <a:rPr lang="pl-PL" sz="1400" b="0" dirty="0"/>
              <a:t>::</a:t>
            </a:r>
            <a:r>
              <a:rPr lang="pl-PL" sz="1400" b="0" dirty="0" err="1"/>
              <a:t>fetch_row</a:t>
            </a:r>
            <a:endParaRPr lang="pl-PL" sz="1400" b="0" dirty="0"/>
          </a:p>
          <a:p>
            <a:r>
              <a:rPr lang="pl-PL" sz="1400" b="0" dirty="0"/>
              <a:t>	</a:t>
            </a:r>
            <a:r>
              <a:rPr lang="pl-PL" sz="1400" b="0" dirty="0" err="1"/>
              <a:t>while</a:t>
            </a:r>
            <a:r>
              <a:rPr lang="pl-PL" sz="1400" b="0" dirty="0"/>
              <a:t>($</a:t>
            </a:r>
            <a:r>
              <a:rPr lang="pl-PL" sz="1400" b="0" dirty="0" err="1"/>
              <a:t>row</a:t>
            </a:r>
            <a:r>
              <a:rPr lang="pl-PL" sz="1400" b="0" dirty="0"/>
              <a:t>=$</a:t>
            </a:r>
            <a:r>
              <a:rPr lang="pl-PL" sz="1400" b="0" dirty="0" err="1"/>
              <a:t>result</a:t>
            </a:r>
            <a:r>
              <a:rPr lang="pl-PL" sz="1400" b="0" dirty="0"/>
              <a:t>-&gt;</a:t>
            </a:r>
            <a:r>
              <a:rPr lang="pl-PL" sz="1400" b="0" dirty="0" err="1"/>
              <a:t>fetch_row</a:t>
            </a:r>
            <a:r>
              <a:rPr lang="pl-PL" sz="1400" b="0" dirty="0"/>
              <a:t>()){</a:t>
            </a:r>
          </a:p>
          <a:p>
            <a:r>
              <a:rPr lang="pl-PL" sz="1400" b="0" dirty="0"/>
              <a:t>	   echo $</a:t>
            </a:r>
            <a:r>
              <a:rPr lang="pl-PL" sz="1400" b="0" dirty="0" err="1"/>
              <a:t>row</a:t>
            </a:r>
            <a:r>
              <a:rPr lang="pl-PL" sz="1400" b="0" dirty="0"/>
              <a:t>[0],” ”,$</a:t>
            </a:r>
            <a:r>
              <a:rPr lang="pl-PL" sz="1400" b="0" dirty="0" err="1"/>
              <a:t>row</a:t>
            </a:r>
            <a:r>
              <a:rPr lang="pl-PL" sz="1400" b="0" dirty="0"/>
              <a:t>[1];</a:t>
            </a:r>
          </a:p>
          <a:p>
            <a:r>
              <a:rPr lang="pl-PL" sz="1400" b="0" dirty="0"/>
              <a:t>	}</a:t>
            </a:r>
          </a:p>
          <a:p>
            <a:endParaRPr lang="pl-PL" sz="1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0" dirty="0" err="1"/>
              <a:t>mysqli</a:t>
            </a:r>
            <a:r>
              <a:rPr lang="pl-PL" sz="1400" b="0" dirty="0"/>
              <a:t>::</a:t>
            </a:r>
            <a:r>
              <a:rPr lang="pl-PL" sz="1400" b="0" dirty="0" err="1"/>
              <a:t>fetch_assoc</a:t>
            </a:r>
            <a:endParaRPr lang="pl-PL" sz="1400" b="0" dirty="0"/>
          </a:p>
          <a:p>
            <a:r>
              <a:rPr lang="pl-PL" sz="1400" b="0" dirty="0"/>
              <a:t>	</a:t>
            </a:r>
            <a:r>
              <a:rPr lang="pl-PL" sz="1400" b="0" dirty="0" err="1"/>
              <a:t>while</a:t>
            </a:r>
            <a:r>
              <a:rPr lang="pl-PL" sz="1400" b="0" dirty="0"/>
              <a:t>($</a:t>
            </a:r>
            <a:r>
              <a:rPr lang="pl-PL" sz="1400" b="0" dirty="0" err="1"/>
              <a:t>row</a:t>
            </a:r>
            <a:r>
              <a:rPr lang="pl-PL" sz="1400" b="0" dirty="0"/>
              <a:t>=$</a:t>
            </a:r>
            <a:r>
              <a:rPr lang="pl-PL" sz="1400" b="0" dirty="0" err="1"/>
              <a:t>result</a:t>
            </a:r>
            <a:r>
              <a:rPr lang="pl-PL" sz="1400" b="0" dirty="0"/>
              <a:t>-&gt;</a:t>
            </a:r>
            <a:r>
              <a:rPr lang="pl-PL" sz="1400" b="0" dirty="0" err="1"/>
              <a:t>fetch_assoc</a:t>
            </a:r>
            <a:r>
              <a:rPr lang="pl-PL" sz="1400" b="0" dirty="0"/>
              <a:t>()){</a:t>
            </a:r>
          </a:p>
          <a:p>
            <a:r>
              <a:rPr lang="pl-PL" sz="1400" b="0" dirty="0"/>
              <a:t>	   echo $</a:t>
            </a:r>
            <a:r>
              <a:rPr lang="pl-PL" sz="1400" b="0" dirty="0" err="1"/>
              <a:t>row</a:t>
            </a:r>
            <a:r>
              <a:rPr lang="pl-PL" sz="1400" b="0" dirty="0"/>
              <a:t>[’</a:t>
            </a:r>
            <a:r>
              <a:rPr lang="pl-PL" sz="1400" b="0" dirty="0" err="1"/>
              <a:t>poleName</a:t>
            </a:r>
            <a:r>
              <a:rPr lang="pl-PL" sz="1400" b="0" dirty="0"/>
              <a:t>’];</a:t>
            </a:r>
          </a:p>
          <a:p>
            <a:r>
              <a:rPr lang="pl-PL" sz="1400" b="0" dirty="0"/>
              <a:t>	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altLang="pl-PL" cap="none" dirty="0"/>
              <a:t>PHP + </a:t>
            </a:r>
            <a:r>
              <a:rPr altLang="pl-PL" cap="none" dirty="0" err="1"/>
              <a:t>MySQL</a:t>
            </a:r>
            <a:endParaRPr altLang="pl-PL" cap="none" dirty="0"/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altLang="pl-PL" sz="1400" b="1" dirty="0"/>
              <a:t>A co w skrypcie PHP?</a:t>
            </a:r>
          </a:p>
          <a:p>
            <a:pPr>
              <a:buFontTx/>
              <a:buNone/>
            </a:pPr>
            <a:endParaRPr altLang="pl-PL" sz="1400" dirty="0"/>
          </a:p>
          <a:p>
            <a:pPr>
              <a:buFontTx/>
              <a:buNone/>
            </a:pPr>
            <a:r>
              <a:rPr altLang="pl-PL" sz="1400" dirty="0"/>
              <a:t>Inne przydatne metody</a:t>
            </a:r>
          </a:p>
          <a:p>
            <a:pPr>
              <a:buFontTx/>
              <a:buNone/>
            </a:pPr>
            <a:endParaRPr lang="pl-PL" alt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altLang="pl-PL" sz="1400" dirty="0"/>
              <a:t>Sprawdzanie ilości wyników (</a:t>
            </a:r>
            <a:r>
              <a:rPr lang="pl-PL" altLang="pl-PL" sz="1400" dirty="0" err="1"/>
              <a:t>mysqli_result</a:t>
            </a:r>
            <a:r>
              <a:rPr lang="pl-PL" altLang="pl-PL" sz="1400" dirty="0"/>
              <a:t>:$</a:t>
            </a:r>
            <a:r>
              <a:rPr lang="pl-PL" altLang="pl-PL" sz="1400" dirty="0" err="1"/>
              <a:t>num_rows</a:t>
            </a:r>
            <a:r>
              <a:rPr lang="pl-PL" altLang="pl-PL" sz="1400" dirty="0"/>
              <a:t>)</a:t>
            </a:r>
          </a:p>
          <a:p>
            <a:pPr marL="0" indent="0">
              <a:buNone/>
            </a:pPr>
            <a:r>
              <a:rPr lang="pl-PL" altLang="pl-PL" sz="1400" dirty="0"/>
              <a:t>	a) $</a:t>
            </a:r>
            <a:r>
              <a:rPr lang="pl-PL" altLang="pl-PL" sz="1400" dirty="0" err="1"/>
              <a:t>num</a:t>
            </a:r>
            <a:r>
              <a:rPr lang="pl-PL" altLang="pl-PL" sz="1400" dirty="0"/>
              <a:t> = </a:t>
            </a:r>
            <a:r>
              <a:rPr lang="pl-PL" altLang="pl-PL" sz="1400" dirty="0" err="1"/>
              <a:t>result</a:t>
            </a:r>
            <a:r>
              <a:rPr lang="pl-PL" altLang="pl-PL" sz="1400" dirty="0"/>
              <a:t>-&gt;</a:t>
            </a:r>
            <a:r>
              <a:rPr lang="pl-PL" altLang="pl-PL" sz="1400" dirty="0" err="1"/>
              <a:t>num_rows</a:t>
            </a:r>
            <a:r>
              <a:rPr lang="pl-PL" altLang="pl-PL" sz="1400" dirty="0"/>
              <a:t>();</a:t>
            </a:r>
          </a:p>
          <a:p>
            <a:pPr marL="0" indent="0">
              <a:buNone/>
            </a:pPr>
            <a:r>
              <a:rPr lang="pl-PL" altLang="pl-PL" sz="1400" dirty="0"/>
              <a:t>	b) $</a:t>
            </a:r>
            <a:r>
              <a:rPr lang="pl-PL" altLang="pl-PL" sz="1400" dirty="0" err="1"/>
              <a:t>num</a:t>
            </a:r>
            <a:r>
              <a:rPr lang="pl-PL" altLang="pl-PL" sz="1400" dirty="0"/>
              <a:t> = </a:t>
            </a:r>
            <a:r>
              <a:rPr lang="pl-PL" altLang="pl-PL" sz="1400" dirty="0" err="1"/>
              <a:t>mysqli_num_rows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result</a:t>
            </a:r>
            <a:r>
              <a:rPr lang="pl-PL" altLang="pl-PL" sz="1400" dirty="0"/>
              <a:t>);</a:t>
            </a:r>
          </a:p>
          <a:p>
            <a:pPr marL="0" indent="0">
              <a:buNone/>
            </a:pPr>
            <a:endParaRPr lang="pl-PL" altLang="pl-P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altLang="pl-PL" sz="1400" dirty="0"/>
              <a:t>Zamykanie połączenia z bazą (</a:t>
            </a:r>
            <a:r>
              <a:rPr lang="pl-PL" altLang="pl-PL" sz="1400" dirty="0" err="1"/>
              <a:t>mysqli</a:t>
            </a:r>
            <a:r>
              <a:rPr lang="pl-PL" altLang="pl-PL" sz="1400" dirty="0"/>
              <a:t>::</a:t>
            </a:r>
            <a:r>
              <a:rPr lang="pl-PL" altLang="pl-PL" sz="1400" dirty="0" err="1"/>
              <a:t>close</a:t>
            </a:r>
            <a:r>
              <a:rPr lang="pl-PL" altLang="pl-PL" sz="1400" dirty="0"/>
              <a:t>)</a:t>
            </a:r>
          </a:p>
          <a:p>
            <a:pPr marL="0" indent="0">
              <a:buNone/>
            </a:pPr>
            <a:r>
              <a:rPr lang="pl-PL" altLang="pl-PL" sz="1400" dirty="0"/>
              <a:t>	a) $</a:t>
            </a:r>
            <a:r>
              <a:rPr lang="pl-PL" altLang="pl-PL" sz="1400" dirty="0" err="1"/>
              <a:t>mysqli</a:t>
            </a:r>
            <a:r>
              <a:rPr lang="pl-PL" altLang="pl-PL" sz="1400" dirty="0"/>
              <a:t>-&gt;</a:t>
            </a:r>
            <a:r>
              <a:rPr lang="pl-PL" altLang="pl-PL" sz="1400" dirty="0" err="1"/>
              <a:t>close</a:t>
            </a:r>
            <a:r>
              <a:rPr lang="pl-PL" altLang="pl-PL" sz="1400" dirty="0"/>
              <a:t>();</a:t>
            </a:r>
          </a:p>
          <a:p>
            <a:pPr marL="0" indent="0">
              <a:buNone/>
            </a:pPr>
            <a:r>
              <a:rPr lang="pl-PL" altLang="pl-PL" sz="1400" dirty="0"/>
              <a:t>	b) </a:t>
            </a:r>
            <a:r>
              <a:rPr lang="pl-PL" altLang="pl-PL" sz="1400" dirty="0" err="1"/>
              <a:t>mysqli_close</a:t>
            </a:r>
            <a:r>
              <a:rPr lang="pl-PL" altLang="pl-PL" sz="1400" dirty="0"/>
              <a:t>($</a:t>
            </a:r>
            <a:r>
              <a:rPr lang="pl-PL" altLang="pl-PL" sz="1400" dirty="0" err="1"/>
              <a:t>mysqli</a:t>
            </a:r>
            <a:r>
              <a:rPr lang="pl-PL" altLang="pl-PL" sz="1400" dirty="0"/>
              <a:t>);</a:t>
            </a:r>
            <a:endParaRPr altLang="pl-PL" sz="1400" dirty="0"/>
          </a:p>
        </p:txBody>
      </p:sp>
    </p:spTree>
    <p:extLst>
      <p:ext uri="{BB962C8B-B14F-4D97-AF65-F5344CB8AC3E}">
        <p14:creationId xmlns:p14="http://schemas.microsoft.com/office/powerpoint/2010/main" val="9719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Serwer Apache – Gdy mamy problem</a:t>
            </a:r>
          </a:p>
        </p:txBody>
      </p:sp>
      <p:pic>
        <p:nvPicPr>
          <p:cNvPr id="9220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700"/>
            <a:ext cx="390207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>
            <a:spLocks noChangeArrowheads="1"/>
          </p:cNvSpPr>
          <p:nvPr/>
        </p:nvSpPr>
        <p:spPr bwMode="auto">
          <a:xfrm>
            <a:off x="4427538" y="304800"/>
            <a:ext cx="41354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Najczęstsza przyczyna to:</a:t>
            </a:r>
          </a:p>
          <a:p>
            <a:pPr eaLnBrk="1" hangingPunct="1"/>
            <a:r>
              <a:rPr lang="pl-PL" altLang="pl-PL" b="0"/>
              <a:t>	- inna aplikacja działa na tym </a:t>
            </a:r>
            <a:br>
              <a:rPr lang="pl-PL" altLang="pl-PL" b="0"/>
            </a:br>
            <a:r>
              <a:rPr lang="pl-PL" altLang="pl-PL" b="0"/>
              <a:t>	  samym porcie</a:t>
            </a:r>
          </a:p>
          <a:p>
            <a:pPr eaLnBrk="1" hangingPunct="1"/>
            <a:r>
              <a:rPr lang="pl-PL" altLang="pl-PL" b="0"/>
              <a:t>Co zrobić?</a:t>
            </a:r>
          </a:p>
          <a:p>
            <a:pPr eaLnBrk="1" hangingPunct="1"/>
            <a:r>
              <a:rPr lang="pl-PL" altLang="pl-PL" b="0"/>
              <a:t>Zacząć myśleć!</a:t>
            </a:r>
          </a:p>
        </p:txBody>
      </p:sp>
      <p:cxnSp>
        <p:nvCxnSpPr>
          <p:cNvPr id="7" name="Łącznik prosty ze strzałką 6"/>
          <p:cNvCxnSpPr/>
          <p:nvPr/>
        </p:nvCxnSpPr>
        <p:spPr>
          <a:xfrm flipH="1" flipV="1">
            <a:off x="3132138" y="1042988"/>
            <a:ext cx="1655762" cy="166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>
            <a:spLocks noChangeArrowheads="1"/>
          </p:cNvSpPr>
          <p:nvPr/>
        </p:nvSpPr>
        <p:spPr bwMode="auto">
          <a:xfrm>
            <a:off x="4760913" y="2524125"/>
            <a:ext cx="174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Kliknij i wybierz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928938"/>
            <a:ext cx="23907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ole tekstowe 11"/>
          <p:cNvSpPr txBox="1">
            <a:spLocks noChangeArrowheads="1"/>
          </p:cNvSpPr>
          <p:nvPr/>
        </p:nvSpPr>
        <p:spPr bwMode="auto">
          <a:xfrm>
            <a:off x="323850" y="3141663"/>
            <a:ext cx="5159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W pliku konfiguracyjnym znajdź wszystkie wpisy </a:t>
            </a:r>
            <a:br>
              <a:rPr lang="pl-PL" altLang="pl-PL" b="0"/>
            </a:br>
            <a:r>
              <a:rPr lang="pl-PL" altLang="pl-PL" b="0"/>
              <a:t>dotyczące portu (domyślnie 80) i zmień go np. </a:t>
            </a:r>
            <a:br>
              <a:rPr lang="pl-PL" altLang="pl-PL" b="0"/>
            </a:br>
            <a:r>
              <a:rPr lang="pl-PL" altLang="pl-PL" b="0"/>
              <a:t>na 8081. </a:t>
            </a: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4005263"/>
            <a:ext cx="3648075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0243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Serwer Apache – Gdy mamy problem</a:t>
            </a:r>
          </a:p>
        </p:txBody>
      </p:sp>
      <p:pic>
        <p:nvPicPr>
          <p:cNvPr id="10244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700"/>
            <a:ext cx="390207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>
            <a:spLocks noChangeArrowheads="1"/>
          </p:cNvSpPr>
          <p:nvPr/>
        </p:nvSpPr>
        <p:spPr bwMode="auto">
          <a:xfrm>
            <a:off x="4427538" y="304800"/>
            <a:ext cx="222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Nie to nie wszystko!</a:t>
            </a:r>
          </a:p>
        </p:txBody>
      </p:sp>
      <p:cxnSp>
        <p:nvCxnSpPr>
          <p:cNvPr id="7" name="Łącznik prosty ze strzałką 6"/>
          <p:cNvCxnSpPr>
            <a:stCxn id="8" idx="1"/>
          </p:cNvCxnSpPr>
          <p:nvPr/>
        </p:nvCxnSpPr>
        <p:spPr>
          <a:xfrm flipH="1" flipV="1">
            <a:off x="4067175" y="674688"/>
            <a:ext cx="1022350" cy="68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>
            <a:spLocks noChangeArrowheads="1"/>
          </p:cNvSpPr>
          <p:nvPr/>
        </p:nvSpPr>
        <p:spPr bwMode="auto">
          <a:xfrm>
            <a:off x="5089525" y="117316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Kliknij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908050"/>
            <a:ext cx="2589213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Łącznik prosty ze strzałką 10"/>
          <p:cNvCxnSpPr/>
          <p:nvPr/>
        </p:nvCxnSpPr>
        <p:spPr>
          <a:xfrm flipV="1">
            <a:off x="7172325" y="3429000"/>
            <a:ext cx="639763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>
            <a:spLocks noChangeArrowheads="1"/>
          </p:cNvSpPr>
          <p:nvPr/>
        </p:nvSpPr>
        <p:spPr bwMode="auto">
          <a:xfrm>
            <a:off x="5873750" y="4144963"/>
            <a:ext cx="1606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Jeszcze raz kliknij</a:t>
            </a: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232150"/>
            <a:ext cx="34591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Łącznik prosty ze strzałką 17"/>
          <p:cNvCxnSpPr/>
          <p:nvPr/>
        </p:nvCxnSpPr>
        <p:spPr>
          <a:xfrm flipH="1" flipV="1">
            <a:off x="2843213" y="4791075"/>
            <a:ext cx="792162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>
          <a:xfrm flipH="1" flipV="1">
            <a:off x="3276600" y="4791075"/>
            <a:ext cx="35877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>
            <a:spLocks noChangeArrowheads="1"/>
          </p:cNvSpPr>
          <p:nvPr/>
        </p:nvSpPr>
        <p:spPr bwMode="auto">
          <a:xfrm>
            <a:off x="3678238" y="5348288"/>
            <a:ext cx="4532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Zmień ”Main Port” na taki jaki ustawiłeś </a:t>
            </a:r>
            <a:br>
              <a:rPr lang="pl-PL" altLang="pl-PL" b="0"/>
            </a:br>
            <a:r>
              <a:rPr lang="pl-PL" altLang="pl-PL" b="0"/>
              <a:t>w pliku konfiguracyjnym, a najlepiej zmień </a:t>
            </a:r>
            <a:br>
              <a:rPr lang="pl-PL" altLang="pl-PL" b="0"/>
            </a:br>
            <a:r>
              <a:rPr lang="pl-PL" altLang="pl-PL" b="0"/>
              <a:t>także ”SSL Port”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1267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Serwer Apache – Gdy mamy problem</a:t>
            </a:r>
          </a:p>
        </p:txBody>
      </p:sp>
      <p:pic>
        <p:nvPicPr>
          <p:cNvPr id="11268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700"/>
            <a:ext cx="390207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>
            <a:spLocks noChangeArrowheads="1"/>
          </p:cNvSpPr>
          <p:nvPr/>
        </p:nvSpPr>
        <p:spPr bwMode="auto">
          <a:xfrm>
            <a:off x="4427538" y="304800"/>
            <a:ext cx="310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Nadal to nie to nie wszystko!</a:t>
            </a:r>
          </a:p>
        </p:txBody>
      </p:sp>
      <p:cxnSp>
        <p:nvCxnSpPr>
          <p:cNvPr id="7" name="Łącznik prosty ze strzałką 6"/>
          <p:cNvCxnSpPr>
            <a:stCxn id="8" idx="1"/>
          </p:cNvCxnSpPr>
          <p:nvPr/>
        </p:nvCxnSpPr>
        <p:spPr>
          <a:xfrm flipH="1" flipV="1">
            <a:off x="3132138" y="1052513"/>
            <a:ext cx="195738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>
            <a:spLocks noChangeArrowheads="1"/>
          </p:cNvSpPr>
          <p:nvPr/>
        </p:nvSpPr>
        <p:spPr bwMode="auto">
          <a:xfrm>
            <a:off x="5089525" y="117316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Kliknij, lecz teraz wybierz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1681163"/>
            <a:ext cx="24003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06763"/>
            <a:ext cx="4462462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ole tekstowe 9"/>
          <p:cNvSpPr txBox="1">
            <a:spLocks noChangeArrowheads="1"/>
          </p:cNvSpPr>
          <p:nvPr/>
        </p:nvSpPr>
        <p:spPr bwMode="auto">
          <a:xfrm>
            <a:off x="4987925" y="3716338"/>
            <a:ext cx="36226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 b="0"/>
              <a:t>W pliku konfiguracyjnym znajdź </a:t>
            </a:r>
            <a:br>
              <a:rPr lang="pl-PL" altLang="pl-PL" b="0"/>
            </a:br>
            <a:r>
              <a:rPr lang="pl-PL" altLang="pl-PL" b="0"/>
              <a:t>wszystkie wpisy dotyczące </a:t>
            </a:r>
            <a:br>
              <a:rPr lang="pl-PL" altLang="pl-PL" b="0"/>
            </a:br>
            <a:r>
              <a:rPr lang="pl-PL" altLang="pl-PL" b="0"/>
              <a:t>poru SSL i zmień je na wartość </a:t>
            </a:r>
            <a:br>
              <a:rPr lang="pl-PL" altLang="pl-PL" b="0"/>
            </a:br>
            <a:r>
              <a:rPr lang="pl-PL" altLang="pl-PL" b="0"/>
              <a:t>taką jaką ustawiłeś </a:t>
            </a:r>
            <a:br>
              <a:rPr lang="pl-PL" altLang="pl-PL" b="0"/>
            </a:br>
            <a:r>
              <a:rPr lang="pl-PL" altLang="pl-PL" b="0"/>
              <a:t>w ”Service Settings”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5438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l-PL" altLang="pl-PL"/>
              <a:t>PHP</a:t>
            </a:r>
            <a:endParaRPr lang="pl-PL" altLang="pl-PL" b="0"/>
          </a:p>
          <a:p>
            <a:pPr eaLnBrk="1" hangingPunct="1"/>
            <a:endParaRPr lang="pl-PL" altLang="pl-PL" b="0"/>
          </a:p>
          <a:p>
            <a:pPr eaLnBrk="1" hangingPunct="1"/>
            <a:r>
              <a:rPr lang="pl-PL" altLang="pl-PL" b="0"/>
              <a:t>Jest językiem stworzonym w 1994 roku przez Rasmus Leadorf. Początkowo narzędzie to służyło do śledzenia odwołań do jego prywatnej strony i miało charakter skryptów znanych pod nazwą Personal HomePage Tools. </a:t>
            </a:r>
          </a:p>
          <a:p>
            <a:pPr eaLnBrk="1" hangingPunct="1"/>
            <a:r>
              <a:rPr lang="pl-PL" altLang="pl-PL" b="0"/>
              <a:t>1995 - ogromne zainteresowanie jakie wzbudziło to narzędzie wśród użytkowników przyczyniło się do wydania w  roku publicznej wersji PHP/FI (Personal HomePage/Form Interpreter. </a:t>
            </a:r>
          </a:p>
          <a:p>
            <a:pPr eaLnBrk="1" hangingPunct="1"/>
            <a:r>
              <a:rPr lang="pl-PL" altLang="pl-PL" b="0"/>
              <a:t>1997 - opublikowana kolejna wersja PHP/FI 2.0</a:t>
            </a:r>
          </a:p>
          <a:p>
            <a:pPr eaLnBrk="1" hangingPunct="1"/>
            <a:r>
              <a:rPr lang="pl-PL" altLang="pl-PL" b="0"/>
              <a:t>1998 - (PHP 3.0) cały język zostaje napisany od nowa, dodanie modułowości, początki obiektowości</a:t>
            </a:r>
          </a:p>
          <a:p>
            <a:pPr eaLnBrk="1" hangingPunct="1"/>
            <a:r>
              <a:rPr lang="pl-PL" altLang="pl-PL" b="0"/>
              <a:t>1999 – (Zend Engine) nowy silnik języka skryptowego</a:t>
            </a:r>
          </a:p>
          <a:p>
            <a:pPr eaLnBrk="1" hangingPunct="1"/>
            <a:r>
              <a:rPr lang="pl-PL" altLang="pl-PL" b="0"/>
              <a:t>2000 – (PHP 4) kolejny raz całość zostaje napisana od początku, rezultat: poprawienie modułowości oraz wydajności złożonych aplikacji</a:t>
            </a:r>
          </a:p>
          <a:p>
            <a:pPr eaLnBrk="1" hangingPunct="1"/>
            <a:r>
              <a:rPr lang="pl-PL" altLang="pl-PL" b="0"/>
              <a:t>2002 – Rozpoczęcie prac nad modernizacją silnika PHP mającą na celu dodanie do tego języka modelu obiektowego</a:t>
            </a:r>
          </a:p>
          <a:p>
            <a:pPr eaLnBrk="1" hangingPunct="1"/>
            <a:r>
              <a:rPr lang="pl-PL" altLang="pl-PL" b="0"/>
              <a:t>2003 – Alpha wersja (PHP 5.0.0) Nowy model programowania obiektowego.</a:t>
            </a:r>
          </a:p>
          <a:p>
            <a:pPr eaLnBrk="1" hangingPunct="1"/>
            <a:r>
              <a:rPr lang="pl-PL" altLang="pl-PL" b="0"/>
              <a:t>2005 – Rozpoczęcie prac nad (PHP 6)</a:t>
            </a:r>
          </a:p>
          <a:p>
            <a:pPr eaLnBrk="1" hangingPunct="1"/>
            <a:endParaRPr lang="pl-PL" altLang="pl-PL" b="0"/>
          </a:p>
        </p:txBody>
      </p:sp>
      <p:sp>
        <p:nvSpPr>
          <p:cNvPr id="12291" name="Tytuł 1"/>
          <p:cNvSpPr>
            <a:spLocks/>
          </p:cNvSpPr>
          <p:nvPr/>
        </p:nvSpPr>
        <p:spPr bwMode="auto">
          <a:xfrm>
            <a:off x="8610600" y="381000"/>
            <a:ext cx="533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l-PL" altLang="pl-PL" sz="2000" b="0">
              <a:solidFill>
                <a:schemeClr val="bg1"/>
              </a:solidFill>
            </a:endParaRPr>
          </a:p>
        </p:txBody>
      </p:sp>
      <p:sp>
        <p:nvSpPr>
          <p:cNvPr id="12292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8610600" y="381000"/>
            <a:ext cx="533400" cy="609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altLang="pl-PL" sz="2000" cap="none"/>
              <a:t>PHP Historia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_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6_Pitchboo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TI_PHP</Template>
  <TotalTime>0</TotalTime>
  <Words>3241</Words>
  <Application>Microsoft Office PowerPoint</Application>
  <PresentationFormat>Pokaz na ekranie (4:3)</PresentationFormat>
  <Paragraphs>959</Paragraphs>
  <Slides>57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0" baseType="lpstr">
      <vt:lpstr>Arial</vt:lpstr>
      <vt:lpstr>Calibri</vt:lpstr>
      <vt:lpstr>6_Pitchbook</vt:lpstr>
      <vt:lpstr>Technologie internetowe</vt:lpstr>
      <vt:lpstr>Serwery WWW</vt:lpstr>
      <vt:lpstr>Serwer Apache</vt:lpstr>
      <vt:lpstr>Serwer Apache</vt:lpstr>
      <vt:lpstr>Serwer Apache</vt:lpstr>
      <vt:lpstr>Serwer Apache – Gdy mamy problem</vt:lpstr>
      <vt:lpstr>Serwer Apache – Gdy mamy problem</vt:lpstr>
      <vt:lpstr>Serwer Apache – Gdy mamy problem</vt:lpstr>
      <vt:lpstr>PHP Historia</vt:lpstr>
      <vt:lpstr>PHP Historia</vt:lpstr>
      <vt:lpstr>HP - Osadzanie skryptu, zmienne</vt:lpstr>
      <vt:lpstr>TECHNOLOGIE INTERNETOWE – Zmienne</vt:lpstr>
      <vt:lpstr>TECHNOLOGIE INTERNETOWE – Zmienne</vt:lpstr>
      <vt:lpstr>TECHNOLOGIE INTERNETOWE – Zmienne</vt:lpstr>
      <vt:lpstr>TECHNOLOGIE INTERNETOWE – Operacje na zmiennych</vt:lpstr>
      <vt:lpstr>TECHNOLOGIE INTERNETOWE – Operatory</vt:lpstr>
      <vt:lpstr>TECHNOLOGIE INTERNETOWE – Operatory</vt:lpstr>
      <vt:lpstr>TECHNOLOGIE INTERNETOWE – Operatory</vt:lpstr>
      <vt:lpstr>TECHNOLOGIE INTERNETOWE – Operatory</vt:lpstr>
      <vt:lpstr>TECHNOLOGIE INTERNETOWE – Operatory</vt:lpstr>
      <vt:lpstr>TECHNOLOGIE INTERNETOWE – Operatory</vt:lpstr>
      <vt:lpstr>Prezentacja programu PowerPoint</vt:lpstr>
      <vt:lpstr>Prezentacja programu PowerPoint</vt:lpstr>
      <vt:lpstr>PHP - stałe</vt:lpstr>
      <vt:lpstr>PHP – tablice</vt:lpstr>
      <vt:lpstr>PHP – tablice</vt:lpstr>
      <vt:lpstr>PHP – tablice</vt:lpstr>
      <vt:lpstr>PHP – tablice</vt:lpstr>
      <vt:lpstr>PHP – tablice superglobalne</vt:lpstr>
      <vt:lpstr>PHP – tablice superglobalne</vt:lpstr>
      <vt:lpstr>PHP– Instrukcje sterujace</vt:lpstr>
      <vt:lpstr>TECHNOLOGIE INTERNETOWE – Petle</vt:lpstr>
      <vt:lpstr>TECHNOLOGIE INTERNETOWE – Petle</vt:lpstr>
      <vt:lpstr>TECHNOLOGIE INTERNETOWE – Petle</vt:lpstr>
      <vt:lpstr>PHP – Pętla do … while</vt:lpstr>
      <vt:lpstr>PHP – Pętla foreach</vt:lpstr>
      <vt:lpstr>PHP -  Pętla foreach</vt:lpstr>
      <vt:lpstr>PHP – Obsługa daty </vt:lpstr>
      <vt:lpstr>PHP – Symbole funkcji Date()</vt:lpstr>
      <vt:lpstr>PHP – obiektowość</vt:lpstr>
      <vt:lpstr>PHP – cookie</vt:lpstr>
      <vt:lpstr>PHP – cookie</vt:lpstr>
      <vt:lpstr>PHP – cookie</vt:lpstr>
      <vt:lpstr>PHP – sesje</vt:lpstr>
      <vt:lpstr>PHP – sesje</vt:lpstr>
      <vt:lpstr>PHP – sesje</vt:lpstr>
      <vt:lpstr>PHP – pliki</vt:lpstr>
      <vt:lpstr>PHP – pliki</vt:lpstr>
      <vt:lpstr>PHP – pliki</vt:lpstr>
      <vt:lpstr>PHP – pliki</vt:lpstr>
      <vt:lpstr>PHP – Symbole funkcji Date()</vt:lpstr>
      <vt:lpstr>PHP – Klasy</vt:lpstr>
      <vt:lpstr>PHP – Klasy</vt:lpstr>
      <vt:lpstr>PHP + MySQL</vt:lpstr>
      <vt:lpstr>PHP + MySQL</vt:lpstr>
      <vt:lpstr>PHP + MySQL</vt:lpstr>
      <vt:lpstr>PHP +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2017-10-31T07:14:48Z</dcterms:created>
  <dcterms:modified xsi:type="dcterms:W3CDTF">2019-11-08T14:32:19Z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1045</vt:i4>
  </property>
  <property fmtid="{D5CDD505-2E9C-101B-9397-08002B2CF9AE}" pid="3" name="_Version">
    <vt:lpwstr>12.0.4518</vt:lpwstr>
  </property>
</Properties>
</file>