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1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73" r:id="rId5"/>
    <p:sldId id="267" r:id="rId6"/>
    <p:sldId id="259" r:id="rId7"/>
    <p:sldId id="268" r:id="rId8"/>
    <p:sldId id="269" r:id="rId9"/>
    <p:sldId id="258" r:id="rId10"/>
    <p:sldId id="262" r:id="rId11"/>
    <p:sldId id="266" r:id="rId12"/>
    <p:sldId id="272" r:id="rId13"/>
    <p:sldId id="270" r:id="rId14"/>
    <p:sldId id="271" r:id="rId15"/>
    <p:sldId id="261" r:id="rId16"/>
    <p:sldId id="260" r:id="rId1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4F4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56" autoAdjust="0"/>
  </p:normalViewPr>
  <p:slideViewPr>
    <p:cSldViewPr snapToObjects="1" showGuides="1">
      <p:cViewPr>
        <p:scale>
          <a:sx n="125" d="100"/>
          <a:sy n="125" d="100"/>
        </p:scale>
        <p:origin x="666" y="-510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9/12/2018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9/12/2018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G8T9" TargetMode="External"/><Relationship Id="rId7" Type="http://schemas.openxmlformats.org/officeDocument/2006/relationships/image" Target="../media/image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mix3d.com/details/G009SX7VGL2M" TargetMode="External"/><Relationship Id="rId5" Type="http://schemas.microsoft.com/office/2017/06/relationships/model3d" Target="../media/model3d2.glb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Final</a:t>
            </a:r>
            <a:r>
              <a:rPr lang="nl-BE" dirty="0"/>
              <a:t> </a:t>
            </a:r>
            <a:r>
              <a:rPr lang="nl-BE" dirty="0" err="1"/>
              <a:t>presentation</a:t>
            </a:r>
            <a:r>
              <a:rPr lang="nl-BE" dirty="0"/>
              <a:t> Group 3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Arnaud Van Mieghem</a:t>
            </a:r>
          </a:p>
          <a:p>
            <a:r>
              <a:rPr lang="nl-BE" dirty="0"/>
              <a:t>Wim Kunnen</a:t>
            </a:r>
          </a:p>
          <a:p>
            <a:r>
              <a:rPr lang="nl-BE" dirty="0" err="1"/>
              <a:t>Yrjo</a:t>
            </a:r>
            <a:r>
              <a:rPr lang="nl-BE" dirty="0"/>
              <a:t> </a:t>
            </a:r>
            <a:r>
              <a:rPr lang="nl-BE" dirty="0" err="1"/>
              <a:t>Koyen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Deze</a:t>
            </a:r>
            <a:r>
              <a:rPr lang="en-US" dirty="0"/>
              <a:t> mag </a:t>
            </a:r>
            <a:r>
              <a:rPr lang="en-US" dirty="0" err="1"/>
              <a:t>weg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lvl="1" indent="-360000">
              <a:buSzPct val="110000"/>
              <a:buFont typeface="Arial" pitchFamily="34" charset="0"/>
              <a:buChar char="•"/>
            </a:pPr>
            <a:r>
              <a:rPr lang="en-US" dirty="0"/>
              <a:t>HW/SW boundaries</a:t>
            </a:r>
          </a:p>
          <a:p>
            <a:pPr lvl="1"/>
            <a:r>
              <a:rPr lang="en-US" dirty="0"/>
              <a:t>Drawing of your architecture</a:t>
            </a:r>
          </a:p>
          <a:p>
            <a:pPr lvl="1"/>
            <a:r>
              <a:rPr lang="en-US" dirty="0"/>
              <a:t>Critical path</a:t>
            </a:r>
          </a:p>
          <a:p>
            <a:pPr lvl="1"/>
            <a:endParaRPr lang="en-US" dirty="0"/>
          </a:p>
          <a:p>
            <a:r>
              <a:rPr lang="en-US" dirty="0"/>
              <a:t>HW/SW interface</a:t>
            </a:r>
          </a:p>
          <a:p>
            <a:pPr lvl="1"/>
            <a:r>
              <a:rPr lang="en-US" dirty="0"/>
              <a:t>List of commands</a:t>
            </a:r>
          </a:p>
          <a:p>
            <a:pPr lvl="1"/>
            <a:r>
              <a:rPr lang="en-US" dirty="0"/>
              <a:t>How commands and data transferred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70830A-E634-478B-A571-B97F6471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8676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hardware design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70830A-E634-478B-A571-B97F6471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11</a:t>
            </a:fld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8548300-9AF6-4FF3-AACC-68A158E885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65257"/>
            <a:ext cx="6048672" cy="482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29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hardware design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70830A-E634-478B-A571-B97F6471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12</a:t>
            </a:fld>
            <a:endParaRPr lang="nl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BE4B511-7A45-466A-B085-D8ECDDA627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70" y="1106819"/>
            <a:ext cx="6040060" cy="48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64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hardware design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70830A-E634-478B-A571-B97F6471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13</a:t>
            </a:fld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37B11D4-9413-456D-93FC-A8471671E3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24" y="1243587"/>
            <a:ext cx="6880752" cy="469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16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Deze</a:t>
            </a:r>
            <a:r>
              <a:rPr lang="en-US" dirty="0"/>
              <a:t> mag </a:t>
            </a:r>
            <a:r>
              <a:rPr lang="en-US" dirty="0" err="1"/>
              <a:t>weg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with results of your implementation</a:t>
            </a:r>
          </a:p>
          <a:p>
            <a:pPr lvl="1"/>
            <a:r>
              <a:rPr lang="en-US" dirty="0"/>
              <a:t>Area </a:t>
            </a:r>
          </a:p>
          <a:p>
            <a:pPr lvl="2"/>
            <a:r>
              <a:rPr lang="en-US" dirty="0"/>
              <a:t>Slice LUTs and flip-flop count</a:t>
            </a:r>
          </a:p>
          <a:p>
            <a:pPr lvl="1"/>
            <a:r>
              <a:rPr lang="en-US" dirty="0"/>
              <a:t>Time</a:t>
            </a:r>
          </a:p>
          <a:p>
            <a:pPr lvl="2"/>
            <a:r>
              <a:rPr lang="en-US" dirty="0"/>
              <a:t>Cycles</a:t>
            </a:r>
          </a:p>
          <a:p>
            <a:pPr lvl="1"/>
            <a:r>
              <a:rPr lang="en-US" dirty="0"/>
              <a:t>Flexibility </a:t>
            </a:r>
          </a:p>
          <a:p>
            <a:pPr lvl="2"/>
            <a:r>
              <a:rPr lang="en-US" dirty="0"/>
              <a:t>Explain how flexible is your design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E5C8A8-DB8A-443E-BE85-323240C1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3062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Deze</a:t>
            </a:r>
            <a:r>
              <a:rPr lang="en-US" dirty="0"/>
              <a:t> mag </a:t>
            </a:r>
            <a:r>
              <a:rPr lang="en-US" dirty="0" err="1"/>
              <a:t>weg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fill the rest of slides at will:</a:t>
            </a:r>
          </a:p>
          <a:p>
            <a:pPr lvl="1"/>
            <a:r>
              <a:rPr lang="en-US" dirty="0"/>
              <a:t>Interesting design decisions</a:t>
            </a:r>
          </a:p>
          <a:p>
            <a:pPr lvl="1"/>
            <a:r>
              <a:rPr lang="en-US" dirty="0"/>
              <a:t>Optimizations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 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… but remember you only have </a:t>
            </a:r>
            <a:r>
              <a:rPr lang="en-US"/>
              <a:t>5 minutes !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3EA358-976A-4928-A484-2571D6B8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6347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elijkbenige driehoek 22">
            <a:extLst>
              <a:ext uri="{FF2B5EF4-FFF2-40B4-BE49-F238E27FC236}">
                <a16:creationId xmlns:a16="http://schemas.microsoft.com/office/drawing/2014/main" id="{A58EBE6F-DF7F-4E34-BCC6-6EC14558442F}"/>
              </a:ext>
            </a:extLst>
          </p:cNvPr>
          <p:cNvSpPr/>
          <p:nvPr/>
        </p:nvSpPr>
        <p:spPr>
          <a:xfrm>
            <a:off x="2139305" y="2947976"/>
            <a:ext cx="5224983" cy="1800200"/>
          </a:xfrm>
          <a:prstGeom prst="triangle">
            <a:avLst>
              <a:gd name="adj" fmla="val 50000"/>
            </a:avLst>
          </a:prstGeom>
          <a:solidFill>
            <a:srgbClr val="2C6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Design </a:t>
            </a:r>
            <a:r>
              <a:rPr lang="nl-BE" dirty="0" err="1"/>
              <a:t>decisions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Trade off in a </a:t>
            </a:r>
            <a:r>
              <a:rPr lang="nl-BE" dirty="0" err="1"/>
              <a:t>triangle</a:t>
            </a:r>
            <a:endParaRPr lang="nl-BE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827983" y="2297137"/>
            <a:ext cx="1828800" cy="527050"/>
          </a:xfrm>
          <a:prstGeom prst="rect">
            <a:avLst/>
          </a:prstGeom>
          <a:gradFill rotWithShape="0">
            <a:gsLst>
              <a:gs pos="0">
                <a:srgbClr val="DDFAED"/>
              </a:gs>
              <a:gs pos="100000">
                <a:srgbClr val="00B05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FLEXIBILITY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637496" y="3848076"/>
            <a:ext cx="228600" cy="228600"/>
          </a:xfrm>
          <a:prstGeom prst="ellipse">
            <a:avLst/>
          </a:prstGeom>
          <a:solidFill>
            <a:srgbClr val="FF420E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15608" y="4883175"/>
            <a:ext cx="1828800" cy="527050"/>
          </a:xfrm>
          <a:prstGeom prst="rect">
            <a:avLst/>
          </a:prstGeom>
          <a:gradFill rotWithShape="0">
            <a:gsLst>
              <a:gs pos="0">
                <a:srgbClr val="DDFAED"/>
              </a:gs>
              <a:gs pos="100000">
                <a:srgbClr val="00B05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68921" y="4883175"/>
            <a:ext cx="1828800" cy="527050"/>
          </a:xfrm>
          <a:prstGeom prst="rect">
            <a:avLst/>
          </a:prstGeom>
          <a:gradFill rotWithShape="0">
            <a:gsLst>
              <a:gs pos="0">
                <a:srgbClr val="DDFAED"/>
              </a:gs>
              <a:gs pos="100000">
                <a:srgbClr val="00B05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AREA</a:t>
            </a:r>
          </a:p>
        </p:txBody>
      </p:sp>
      <p:sp>
        <p:nvSpPr>
          <p:cNvPr id="25" name="Tijdelijke aanduiding voor dianummer 24">
            <a:extLst>
              <a:ext uri="{FF2B5EF4-FFF2-40B4-BE49-F238E27FC236}">
                <a16:creationId xmlns:a16="http://schemas.microsoft.com/office/drawing/2014/main" id="{3048226E-98E1-45D7-9A8D-7C2F621D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09166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94444E-6 2.22222E-6 L -0.12205 0.0902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11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5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2205 0.09028 L 0.18194 0.09491 " pathEditMode="relative" rAng="0" ptsTypes="AA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Design </a:t>
            </a:r>
            <a:r>
              <a:rPr lang="nl-BE" dirty="0" err="1"/>
              <a:t>decisions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0000" y="1349999"/>
            <a:ext cx="7632400" cy="4428000"/>
          </a:xfrm>
        </p:spPr>
        <p:txBody>
          <a:bodyPr/>
          <a:lstStyle/>
          <a:p>
            <a:r>
              <a:rPr lang="nl-BE" dirty="0"/>
              <a:t>Trade off in a </a:t>
            </a:r>
            <a:r>
              <a:rPr lang="nl-BE" dirty="0" err="1"/>
              <a:t>tetrahedron</a:t>
            </a:r>
            <a:endParaRPr lang="nl-BE" dirty="0"/>
          </a:p>
          <a:p>
            <a:endParaRPr lang="nl-BE" dirty="0"/>
          </a:p>
        </p:txBody>
      </p:sp>
      <p:sp>
        <p:nvSpPr>
          <p:cNvPr id="25" name="Tijdelijke aanduiding voor dianummer 24">
            <a:extLst>
              <a:ext uri="{FF2B5EF4-FFF2-40B4-BE49-F238E27FC236}">
                <a16:creationId xmlns:a16="http://schemas.microsoft.com/office/drawing/2014/main" id="{3048226E-98E1-45D7-9A8D-7C2F621D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5D5C65D6-50BF-49D5-806D-A4870BED4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100" y="4241064"/>
            <a:ext cx="1828800" cy="527050"/>
          </a:xfrm>
          <a:prstGeom prst="rect">
            <a:avLst/>
          </a:prstGeom>
          <a:gradFill rotWithShape="0">
            <a:gsLst>
              <a:gs pos="0">
                <a:srgbClr val="DDFAED"/>
              </a:gs>
              <a:gs pos="100000">
                <a:srgbClr val="00B05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FLEXIBILITY</a:t>
            </a: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1C261932-8D62-4ECF-8262-91A1D9952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568" y="1215272"/>
            <a:ext cx="1828800" cy="527050"/>
          </a:xfrm>
          <a:prstGeom prst="rect">
            <a:avLst/>
          </a:prstGeom>
          <a:gradFill rotWithShape="0">
            <a:gsLst>
              <a:gs pos="0">
                <a:srgbClr val="DDFAED"/>
              </a:gs>
              <a:gs pos="100000">
                <a:srgbClr val="00B05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SECURITY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D00BA867-1310-4421-B14A-5B12360D6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828" y="5258376"/>
            <a:ext cx="1828800" cy="527050"/>
          </a:xfrm>
          <a:prstGeom prst="rect">
            <a:avLst/>
          </a:prstGeom>
          <a:gradFill rotWithShape="0">
            <a:gsLst>
              <a:gs pos="0">
                <a:srgbClr val="DDFAED"/>
              </a:gs>
              <a:gs pos="100000">
                <a:srgbClr val="00B05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AREA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-model 12" descr="Tetrahedron">
                <a:extLst>
                  <a:ext uri="{FF2B5EF4-FFF2-40B4-BE49-F238E27FC236}">
                    <a16:creationId xmlns:a16="http://schemas.microsoft.com/office/drawing/2014/main" id="{276508AB-E578-42A6-8F38-BB36A378AB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9060350"/>
                  </p:ext>
                </p:extLst>
              </p:nvPr>
            </p:nvGraphicFramePr>
            <p:xfrm>
              <a:off x="3543772" y="1374781"/>
              <a:ext cx="3021160" cy="386186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21160" cy="3861862"/>
                    </a:xfrm>
                    <a:prstGeom prst="rect">
                      <a:avLst/>
                    </a:prstGeom>
                  </am3d:spPr>
                  <am3d:camera>
                    <am3d:pos x="0" y="0" z="742719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66890" d="1000000"/>
                    <am3d:preTrans dx="531" dy="-15492322" dz="-513158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605650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-model 12" descr="Tetrahedron">
                <a:extLst>
                  <a:ext uri="{FF2B5EF4-FFF2-40B4-BE49-F238E27FC236}">
                    <a16:creationId xmlns:a16="http://schemas.microsoft.com/office/drawing/2014/main" id="{276508AB-E578-42A6-8F38-BB36A378A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3772" y="1374781"/>
                <a:ext cx="3021160" cy="3861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Tijdelijke aanduiding voor inhoud 25" descr="Red Sphere">
                <a:extLst>
                  <a:ext uri="{FF2B5EF4-FFF2-40B4-BE49-F238E27FC236}">
                    <a16:creationId xmlns:a16="http://schemas.microsoft.com/office/drawing/2014/main" id="{4AC4CD60-65B3-43DE-92AA-1BFB68C00C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5698689"/>
                  </p:ext>
                </p:extLst>
              </p:nvPr>
            </p:nvGraphicFramePr>
            <p:xfrm>
              <a:off x="5856536" y="4389213"/>
              <a:ext cx="415701" cy="396805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415701" cy="396805"/>
                    </a:xfrm>
                    <a:prstGeom prst="rect">
                      <a:avLst/>
                    </a:prstGeom>
                    <a:noFill/>
                    <a:scene3d>
                      <a:camera prst="orthographicFront"/>
                      <a:lightRig rig="threePt" dir="t"/>
                    </a:scene3d>
                    <a:sp3d prstMaterial="translucentPowder"/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5926512" ay="103223" az="10139648"/>
                    <am3d:postTrans dx="0" dy="0" dz="0"/>
                  </am3d:trans>
                  <am3d:attrSrcUrl r:id="rId6"/>
                  <am3d:raster rName="Office3DRenderer" rVer="16.0.8326">
                    <am3d:blip r:embed="rId7"/>
                  </am3d:raster>
                  <am3d:objViewport viewportSz="5857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Tijdelijke aanduiding voor inhoud 25" descr="Red Sphere">
                <a:extLst>
                  <a:ext uri="{FF2B5EF4-FFF2-40B4-BE49-F238E27FC236}">
                    <a16:creationId xmlns:a16="http://schemas.microsoft.com/office/drawing/2014/main" id="{4AC4CD60-65B3-43DE-92AA-1BFB68C00C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56536" y="4389213"/>
                <a:ext cx="415701" cy="396805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 prstMaterial="translucentPowder"/>
            </p:spPr>
          </p:pic>
        </mc:Fallback>
      </mc:AlternateContent>
      <p:sp>
        <p:nvSpPr>
          <p:cNvPr id="15" name="Rectangle 17">
            <a:extLst>
              <a:ext uri="{FF2B5EF4-FFF2-40B4-BE49-F238E27FC236}">
                <a16:creationId xmlns:a16="http://schemas.microsoft.com/office/drawing/2014/main" id="{D8FF33A3-6139-43D8-9610-8A01D16A8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804" y="4224528"/>
            <a:ext cx="1828800" cy="527050"/>
          </a:xfrm>
          <a:prstGeom prst="rect">
            <a:avLst/>
          </a:prstGeom>
          <a:gradFill rotWithShape="0">
            <a:gsLst>
              <a:gs pos="0">
                <a:srgbClr val="DDFAED"/>
              </a:gs>
              <a:gs pos="100000">
                <a:srgbClr val="00B050"/>
              </a:gs>
            </a:gsLst>
            <a:lin ang="5400000" scaled="1"/>
          </a:gra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64296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44444E-6 -1.48148E-6 L -0.05468 -0.2085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hardware design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70830A-E634-478B-A571-B97F6471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</a:t>
            </a:fld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8548300-9AF6-4FF3-AACC-68A158E885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65257"/>
            <a:ext cx="6048672" cy="482109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37B11D4-9413-456D-93FC-A8471671E3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24" y="1243587"/>
            <a:ext cx="6880752" cy="469909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CBE4B511-7A45-466A-B085-D8ECDDA627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70" y="1106819"/>
            <a:ext cx="6040060" cy="48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Hardware-Software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lvl="1" indent="-360000">
              <a:buSzPct val="110000"/>
              <a:buFont typeface="Arial" pitchFamily="34" charset="0"/>
              <a:buChar char="•"/>
            </a:pPr>
            <a:r>
              <a:rPr lang="en-US" dirty="0"/>
              <a:t>XXXXXXXXXXXXXXXXXXXXXXXXXXXXX</a:t>
            </a:r>
          </a:p>
          <a:p>
            <a:pPr marL="360000" lvl="1" indent="-360000">
              <a:buSzPct val="110000"/>
              <a:buFont typeface="Arial" pitchFamily="34" charset="0"/>
              <a:buChar char="•"/>
            </a:pPr>
            <a:r>
              <a:rPr lang="en-US" dirty="0"/>
              <a:t>HW/SW boundaries</a:t>
            </a:r>
          </a:p>
          <a:p>
            <a:pPr lvl="1"/>
            <a:r>
              <a:rPr lang="en-US" dirty="0"/>
              <a:t>Drawing of your architecture</a:t>
            </a:r>
          </a:p>
          <a:p>
            <a:pPr lvl="1"/>
            <a:r>
              <a:rPr lang="en-US" dirty="0"/>
              <a:t>Critical path</a:t>
            </a:r>
          </a:p>
          <a:p>
            <a:pPr lvl="1"/>
            <a:endParaRPr lang="en-US" dirty="0"/>
          </a:p>
          <a:p>
            <a:r>
              <a:rPr lang="en-US" dirty="0"/>
              <a:t>HW/SW interface</a:t>
            </a:r>
          </a:p>
          <a:p>
            <a:pPr lvl="1"/>
            <a:r>
              <a:rPr lang="en-US" dirty="0"/>
              <a:t>List of commands</a:t>
            </a:r>
          </a:p>
          <a:p>
            <a:pPr lvl="1"/>
            <a:r>
              <a:rPr lang="en-US" dirty="0"/>
              <a:t>How commands and data transferred</a:t>
            </a:r>
          </a:p>
          <a:p>
            <a:pPr lvl="1"/>
            <a:endParaRPr lang="en-US" dirty="0"/>
          </a:p>
          <a:p>
            <a:r>
              <a:rPr lang="en-US" dirty="0"/>
              <a:t>XXXXXXXXXXXXXXXXXXXXXXXXXXXXXXXXX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70830A-E634-478B-A571-B97F6471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9731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implementation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0DCDA197-D6D0-421D-9570-81D597A94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887351"/>
              </p:ext>
            </p:extLst>
          </p:nvPr>
        </p:nvGraphicFramePr>
        <p:xfrm>
          <a:off x="688411" y="1358776"/>
          <a:ext cx="73171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602571231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1751293039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48320189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612629312"/>
                    </a:ext>
                  </a:extLst>
                </a:gridCol>
                <a:gridCol w="1285974">
                  <a:extLst>
                    <a:ext uri="{9D8B030D-6E8A-4147-A177-3AD203B41FA5}">
                      <a16:colId xmlns:a16="http://schemas.microsoft.com/office/drawing/2014/main" val="1641284920"/>
                    </a:ext>
                  </a:extLst>
                </a:gridCol>
                <a:gridCol w="1095276">
                  <a:extLst>
                    <a:ext uri="{9D8B030D-6E8A-4147-A177-3AD203B41FA5}">
                      <a16:colId xmlns:a16="http://schemas.microsoft.com/office/drawing/2014/main" val="370851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ADDER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Add-width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WNS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LUT’s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Flip Flops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Cycles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4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1,884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5183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27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0,127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1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0,104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3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0,066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089122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E5C8A8-DB8A-443E-BE85-323240C1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  <p:graphicFrame>
        <p:nvGraphicFramePr>
          <p:cNvPr id="6" name="Tijdelijke aanduiding voor inhoud 4">
            <a:extLst>
              <a:ext uri="{FF2B5EF4-FFF2-40B4-BE49-F238E27FC236}">
                <a16:creationId xmlns:a16="http://schemas.microsoft.com/office/drawing/2014/main" id="{187EBDE0-88AB-41A6-B8DB-0C2EC6A31E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097746"/>
              </p:ext>
            </p:extLst>
          </p:nvPr>
        </p:nvGraphicFramePr>
        <p:xfrm>
          <a:off x="351861" y="3592820"/>
          <a:ext cx="79775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60257123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751293039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48320189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612629312"/>
                    </a:ext>
                  </a:extLst>
                </a:gridCol>
                <a:gridCol w="1285974">
                  <a:extLst>
                    <a:ext uri="{9D8B030D-6E8A-4147-A177-3AD203B41FA5}">
                      <a16:colId xmlns:a16="http://schemas.microsoft.com/office/drawing/2014/main" val="1641284920"/>
                    </a:ext>
                  </a:extLst>
                </a:gridCol>
                <a:gridCol w="1095276">
                  <a:extLst>
                    <a:ext uri="{9D8B030D-6E8A-4147-A177-3AD203B41FA5}">
                      <a16:colId xmlns:a16="http://schemas.microsoft.com/office/drawing/2014/main" val="370851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MONTGOMERY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Adder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WNS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LUT’s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Flip Flops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Cycles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4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Split </a:t>
                      </a:r>
                      <a:r>
                        <a:rPr lang="nl-BE" dirty="0" err="1"/>
                        <a:t>algorithm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7 // 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0,174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6554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7210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27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Merged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algorithm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7 // 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0,095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10883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16514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10941"/>
                  </a:ext>
                </a:extLst>
              </a:tr>
            </a:tbl>
          </a:graphicData>
        </a:graphic>
      </p:graphicFrame>
      <p:graphicFrame>
        <p:nvGraphicFramePr>
          <p:cNvPr id="7" name="Tijdelijke aanduiding voor inhoud 4">
            <a:extLst>
              <a:ext uri="{FF2B5EF4-FFF2-40B4-BE49-F238E27FC236}">
                <a16:creationId xmlns:a16="http://schemas.microsoft.com/office/drawing/2014/main" id="{34942575-F6E0-4E41-BC1A-5A4C32BC36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080843"/>
              </p:ext>
            </p:extLst>
          </p:nvPr>
        </p:nvGraphicFramePr>
        <p:xfrm>
          <a:off x="544584" y="5085184"/>
          <a:ext cx="7592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602571231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109611508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751293039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483201894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3612629312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641284920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3708511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Montgomery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Adder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WNS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LUT’s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Flip Flops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Cycles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4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Split </a:t>
                      </a:r>
                      <a:r>
                        <a:rPr lang="nl-BE" dirty="0" err="1"/>
                        <a:t>algorithm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7 // 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0,174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14 490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20 995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131 350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27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755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even more test vectors</a:t>
            </a:r>
          </a:p>
          <a:p>
            <a:pPr lvl="1"/>
            <a:r>
              <a:rPr lang="en-US" dirty="0"/>
              <a:t>More edge cases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Security further improved</a:t>
            </a:r>
          </a:p>
          <a:p>
            <a:endParaRPr lang="en-US" dirty="0"/>
          </a:p>
          <a:p>
            <a:r>
              <a:rPr lang="en-US" dirty="0"/>
              <a:t>Optimized code for less Area usage</a:t>
            </a:r>
          </a:p>
          <a:p>
            <a:r>
              <a:rPr lang="en-US" dirty="0"/>
              <a:t>Other FPGA for faster Montgomery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3EA358-976A-4928-A484-2571D6B8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4008E42C-CBBE-49E8-B88E-6FD88CBA6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99356"/>
              </p:ext>
            </p:extLst>
          </p:nvPr>
        </p:nvGraphicFramePr>
        <p:xfrm>
          <a:off x="1223680" y="2348880"/>
          <a:ext cx="576064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98817715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2192094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17490949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41813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dirty="0" err="1"/>
                        <a:t>Instance</a:t>
                      </a:r>
                      <a:r>
                        <a:rPr lang="nl-BE" dirty="0"/>
                        <a:t>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Adder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Montgomery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RSA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94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Number</a:t>
                      </a:r>
                      <a:r>
                        <a:rPr lang="nl-BE" dirty="0"/>
                        <a:t> of </a:t>
                      </a:r>
                      <a:r>
                        <a:rPr lang="nl-BE" dirty="0" err="1"/>
                        <a:t>testvectors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115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Questions</a:t>
            </a:r>
            <a:r>
              <a:rPr lang="nl-BE" dirty="0"/>
              <a:t>?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902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C2DCA-BD49-4DDF-8A99-0F57B134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Deze mag weg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E0088C-D753-4496-83BA-CED5110F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Mandatory to include: </a:t>
            </a:r>
          </a:p>
          <a:p>
            <a:r>
              <a:rPr lang="en-US" dirty="0"/>
              <a:t>o 1 slide: design decisions </a:t>
            </a:r>
          </a:p>
          <a:p>
            <a:r>
              <a:rPr lang="en-US" dirty="0"/>
              <a:t>o 1 slide: HW/SW boundaries and interface </a:t>
            </a:r>
          </a:p>
          <a:p>
            <a:r>
              <a:rPr lang="en-US" dirty="0"/>
              <a:t>o 1 slide: Architecture diagram showing critical path </a:t>
            </a:r>
          </a:p>
          <a:p>
            <a:r>
              <a:rPr lang="en-US" dirty="0"/>
              <a:t>o 1 slide: results table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241407-C9E2-4213-8428-F0FBD893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0746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405</TotalTime>
  <Words>320</Words>
  <Application>Microsoft Office PowerPoint</Application>
  <PresentationFormat>Diavoorstelling (4:3)</PresentationFormat>
  <Paragraphs>154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Corporate-KU Leuven-Liggend-Achtergrond Wit</vt:lpstr>
      <vt:lpstr>Corporate-KU Leuven-Liggend-Achtergrond Wit en Watermerk</vt:lpstr>
      <vt:lpstr>Final presentation Group 3</vt:lpstr>
      <vt:lpstr>Design decisions</vt:lpstr>
      <vt:lpstr>Design decisions</vt:lpstr>
      <vt:lpstr>Architecture of hardware design</vt:lpstr>
      <vt:lpstr>Hardware-Software interface</vt:lpstr>
      <vt:lpstr>Overview of implementation</vt:lpstr>
      <vt:lpstr>Further improvements</vt:lpstr>
      <vt:lpstr>Questions?</vt:lpstr>
      <vt:lpstr>Deze mag weg</vt:lpstr>
      <vt:lpstr>Deze mag weg</vt:lpstr>
      <vt:lpstr>Architecture of hardware design</vt:lpstr>
      <vt:lpstr>Architecture of hardware design</vt:lpstr>
      <vt:lpstr>Architecture of hardware design</vt:lpstr>
      <vt:lpstr>Deze mag weg</vt:lpstr>
      <vt:lpstr>Deze mag weg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Arnaud Van Mieghem</cp:lastModifiedBy>
  <cp:revision>59</cp:revision>
  <dcterms:created xsi:type="dcterms:W3CDTF">2012-07-10T07:57:57Z</dcterms:created>
  <dcterms:modified xsi:type="dcterms:W3CDTF">2018-12-09T12:17:43Z</dcterms:modified>
</cp:coreProperties>
</file>