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82" y="-108"/>
      </p:cViewPr>
      <p:guideLst>
        <p:guide orient="horz" pos="2160"/>
        <p:guide pos="2880"/>
      </p:guideLst>
    </p:cSldViewPr>
  </p:slideViewPr>
  <p:notesTextViewPr>
    <p:cViewPr>
      <p:scale>
        <a:sx n="1" d="1"/>
        <a:sy n="1" d="1"/>
      </p:scale>
      <p:origin x="24" y="15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B45E5E-F2B9-4BBE-B6D2-FE0A63410498}" type="datetimeFigureOut">
              <a:rPr lang="en-US" smtClean="0"/>
              <a:t>7/27/2023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87070-7B73-4D8F-9B37-93AFBB1AA124}" type="slidenum">
              <a:rPr lang="en-US" smtClean="0"/>
              <a:t>‹#›</a:t>
            </a:fld>
            <a:endParaRPr lang="en-US"/>
          </a:p>
        </p:txBody>
      </p:sp>
    </p:spTree>
    <p:extLst>
      <p:ext uri="{BB962C8B-B14F-4D97-AF65-F5344CB8AC3E}">
        <p14:creationId xmlns:p14="http://schemas.microsoft.com/office/powerpoint/2010/main" val="346339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 We need to send data to a number of partners. The origin of the data is always the same system, which we will name </a:t>
            </a:r>
            <a:r>
              <a:rPr lang="en-US" dirty="0" err="1" smtClean="0"/>
              <a:t>main_system</a:t>
            </a:r>
            <a:r>
              <a:rPr lang="en-US" dirty="0" smtClean="0"/>
              <a:t>. Some partners have APIs, and some partners do not. The partners that do not have an API, are willing to integrate with an API of ours. The number of partners that we expect to integrate with </a:t>
            </a:r>
            <a:r>
              <a:rPr lang="en-US" smtClean="0"/>
              <a:t>this 	platform </a:t>
            </a:r>
            <a:r>
              <a:rPr lang="en-US" dirty="0" smtClean="0"/>
              <a:t>is between 200 and 300. Once a partner is integrated their integrated changes only once a year at most. Your task Design the architecture of a solution that delivers above requirements. You can use any technology you see fit. We suggest that as a Cloud provider you consider AWS, although you can choose any other public cloud. Things that will be evaluated: scalability, reliability, cost, ease of maintenance for a development team, ease of operation management of the whole system.</a:t>
            </a:r>
            <a:endParaRPr lang="en-US" dirty="0"/>
          </a:p>
        </p:txBody>
      </p:sp>
      <p:sp>
        <p:nvSpPr>
          <p:cNvPr id="4" name="Slide Number Placeholder 3"/>
          <p:cNvSpPr>
            <a:spLocks noGrp="1"/>
          </p:cNvSpPr>
          <p:nvPr>
            <p:ph type="sldNum" sz="quarter" idx="10"/>
          </p:nvPr>
        </p:nvSpPr>
        <p:spPr/>
        <p:txBody>
          <a:bodyPr/>
          <a:lstStyle/>
          <a:p>
            <a:fld id="{C0A87070-7B73-4D8F-9B37-93AFBB1AA124}" type="slidenum">
              <a:rPr lang="en-US" smtClean="0"/>
              <a:t>1</a:t>
            </a:fld>
            <a:endParaRPr lang="en-US"/>
          </a:p>
        </p:txBody>
      </p:sp>
    </p:spTree>
    <p:extLst>
      <p:ext uri="{BB962C8B-B14F-4D97-AF65-F5344CB8AC3E}">
        <p14:creationId xmlns:p14="http://schemas.microsoft.com/office/powerpoint/2010/main" val="411731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85B217-B77A-4FB0-A242-A8A4AC35B34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175879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5B217-B77A-4FB0-A242-A8A4AC35B34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47365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5B217-B77A-4FB0-A242-A8A4AC35B34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37145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5B217-B77A-4FB0-A242-A8A4AC35B34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256123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85B217-B77A-4FB0-A242-A8A4AC35B34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349965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85B217-B77A-4FB0-A242-A8A4AC35B34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355698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85B217-B77A-4FB0-A242-A8A4AC35B34C}"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183644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85B217-B77A-4FB0-A242-A8A4AC35B34C}"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21573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5B217-B77A-4FB0-A242-A8A4AC35B34C}"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201575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85B217-B77A-4FB0-A242-A8A4AC35B34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391805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85B217-B77A-4FB0-A242-A8A4AC35B34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7AE6C-F443-40B8-9FC8-2458470B6E8B}" type="slidenum">
              <a:rPr lang="en-US" smtClean="0"/>
              <a:t>‹#›</a:t>
            </a:fld>
            <a:endParaRPr lang="en-US"/>
          </a:p>
        </p:txBody>
      </p:sp>
    </p:spTree>
    <p:extLst>
      <p:ext uri="{BB962C8B-B14F-4D97-AF65-F5344CB8AC3E}">
        <p14:creationId xmlns:p14="http://schemas.microsoft.com/office/powerpoint/2010/main" val="257079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5B217-B77A-4FB0-A242-A8A4AC35B34C}" type="datetimeFigureOut">
              <a:rPr lang="en-US" smtClean="0"/>
              <a:t>7/26/2023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7AE6C-F443-40B8-9FC8-2458470B6E8B}" type="slidenum">
              <a:rPr lang="en-US" smtClean="0"/>
              <a:t>‹#›</a:t>
            </a:fld>
            <a:endParaRPr lang="en-US"/>
          </a:p>
        </p:txBody>
      </p:sp>
    </p:spTree>
    <p:extLst>
      <p:ext uri="{BB962C8B-B14F-4D97-AF65-F5344CB8AC3E}">
        <p14:creationId xmlns:p14="http://schemas.microsoft.com/office/powerpoint/2010/main" val="315729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819400" y="685800"/>
            <a:ext cx="0" cy="541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791200" y="685800"/>
            <a:ext cx="0" cy="5410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09600" y="533400"/>
            <a:ext cx="19050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Internet/Public Zone</a:t>
            </a:r>
            <a:endParaRPr lang="en-US" sz="1400" dirty="0"/>
          </a:p>
        </p:txBody>
      </p:sp>
      <p:sp>
        <p:nvSpPr>
          <p:cNvPr id="9" name="Rounded Rectangle 8"/>
          <p:cNvSpPr/>
          <p:nvPr/>
        </p:nvSpPr>
        <p:spPr>
          <a:xfrm>
            <a:off x="3200400" y="533400"/>
            <a:ext cx="19050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DMZ</a:t>
            </a:r>
            <a:endParaRPr lang="en-US" sz="1400" dirty="0"/>
          </a:p>
        </p:txBody>
      </p:sp>
      <p:sp>
        <p:nvSpPr>
          <p:cNvPr id="10" name="Rounded Rectangle 9"/>
          <p:cNvSpPr/>
          <p:nvPr/>
        </p:nvSpPr>
        <p:spPr>
          <a:xfrm>
            <a:off x="6248400" y="533400"/>
            <a:ext cx="19050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Trusted Zone</a:t>
            </a:r>
            <a:endParaRPr lang="en-US" sz="1400" dirty="0"/>
          </a:p>
        </p:txBody>
      </p:sp>
      <p:sp>
        <p:nvSpPr>
          <p:cNvPr id="11" name="8-Point Star 10"/>
          <p:cNvSpPr/>
          <p:nvPr/>
        </p:nvSpPr>
        <p:spPr>
          <a:xfrm>
            <a:off x="4285404" y="3420772"/>
            <a:ext cx="1066800" cy="762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API Gateway</a:t>
            </a:r>
            <a:endParaRPr lang="en-US" sz="1050" dirty="0"/>
          </a:p>
        </p:txBody>
      </p:sp>
      <p:sp>
        <p:nvSpPr>
          <p:cNvPr id="12" name="server"/>
          <p:cNvSpPr>
            <a:spLocks noEditPoints="1" noChangeArrowheads="1"/>
          </p:cNvSpPr>
          <p:nvPr/>
        </p:nvSpPr>
        <p:spPr bwMode="auto">
          <a:xfrm>
            <a:off x="7285759" y="4110038"/>
            <a:ext cx="1248641" cy="84296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13" name="Firewall"/>
          <p:cNvSpPr>
            <a:spLocks noEditPoints="1" noChangeArrowheads="1"/>
          </p:cNvSpPr>
          <p:nvPr/>
        </p:nvSpPr>
        <p:spPr bwMode="auto">
          <a:xfrm>
            <a:off x="5562599" y="1507547"/>
            <a:ext cx="774195" cy="473653"/>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r>
              <a:rPr lang="en-US" sz="1200" dirty="0" smtClean="0"/>
              <a:t>Firewall</a:t>
            </a:r>
            <a:endParaRPr lang="en-US" sz="1200" dirty="0"/>
          </a:p>
        </p:txBody>
      </p:sp>
      <p:sp>
        <p:nvSpPr>
          <p:cNvPr id="14" name="Firewall"/>
          <p:cNvSpPr>
            <a:spLocks noEditPoints="1" noChangeArrowheads="1"/>
          </p:cNvSpPr>
          <p:nvPr/>
        </p:nvSpPr>
        <p:spPr bwMode="auto">
          <a:xfrm>
            <a:off x="2438400" y="1473200"/>
            <a:ext cx="733425" cy="508000"/>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r>
              <a:rPr lang="en-US" sz="1200" dirty="0" smtClean="0"/>
              <a:t>Firewall</a:t>
            </a:r>
            <a:endParaRPr lang="en-US" sz="1200" dirty="0"/>
          </a:p>
        </p:txBody>
      </p:sp>
      <p:sp>
        <p:nvSpPr>
          <p:cNvPr id="15" name="Rounded Rectangle 14"/>
          <p:cNvSpPr/>
          <p:nvPr/>
        </p:nvSpPr>
        <p:spPr>
          <a:xfrm>
            <a:off x="460663" y="1507547"/>
            <a:ext cx="1042555" cy="62605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Partners API</a:t>
            </a:r>
            <a:endParaRPr lang="en-US" sz="1200" dirty="0"/>
          </a:p>
        </p:txBody>
      </p:sp>
      <p:sp>
        <p:nvSpPr>
          <p:cNvPr id="16" name="Rounded Rectangle 15"/>
          <p:cNvSpPr/>
          <p:nvPr/>
        </p:nvSpPr>
        <p:spPr>
          <a:xfrm>
            <a:off x="519545" y="3107746"/>
            <a:ext cx="1042555" cy="62605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a:t>Partners without </a:t>
            </a:r>
            <a:r>
              <a:rPr lang="en-US" sz="1200" b="1" dirty="0" smtClean="0"/>
              <a:t>APIs</a:t>
            </a:r>
            <a:endParaRPr lang="en-US" sz="1200" dirty="0"/>
          </a:p>
        </p:txBody>
      </p:sp>
      <p:sp>
        <p:nvSpPr>
          <p:cNvPr id="17" name="8-Point Star 16"/>
          <p:cNvSpPr/>
          <p:nvPr/>
        </p:nvSpPr>
        <p:spPr>
          <a:xfrm>
            <a:off x="6885709" y="1981199"/>
            <a:ext cx="1066800" cy="762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Internal API Gateway</a:t>
            </a:r>
            <a:endParaRPr lang="en-US" sz="1050" dirty="0"/>
          </a:p>
        </p:txBody>
      </p:sp>
      <p:cxnSp>
        <p:nvCxnSpPr>
          <p:cNvPr id="19" name="Elbow Connector 18"/>
          <p:cNvCxnSpPr/>
          <p:nvPr/>
        </p:nvCxnSpPr>
        <p:spPr>
          <a:xfrm flipH="1" flipV="1">
            <a:off x="7419109" y="2837801"/>
            <a:ext cx="490971" cy="1200799"/>
          </a:xfrm>
          <a:prstGeom prst="bentConnector4">
            <a:avLst>
              <a:gd name="adj1" fmla="val -46561"/>
              <a:gd name="adj2"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7" idx="4"/>
            <a:endCxn id="13" idx="3"/>
          </p:cNvCxnSpPr>
          <p:nvPr/>
        </p:nvCxnSpPr>
        <p:spPr>
          <a:xfrm rot="10800000">
            <a:off x="6317439" y="1744373"/>
            <a:ext cx="568270" cy="6178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7"/>
            <a:endCxn id="11" idx="6"/>
          </p:cNvCxnSpPr>
          <p:nvPr/>
        </p:nvCxnSpPr>
        <p:spPr>
          <a:xfrm flipH="1">
            <a:off x="4818804" y="1744373"/>
            <a:ext cx="763150" cy="1676399"/>
          </a:xfrm>
          <a:prstGeom prst="bentConnector4">
            <a:avLst>
              <a:gd name="adj1" fmla="val 99373"/>
              <a:gd name="adj2" fmla="val 570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1" idx="4"/>
            <a:endCxn id="14" idx="3"/>
          </p:cNvCxnSpPr>
          <p:nvPr/>
        </p:nvCxnSpPr>
        <p:spPr>
          <a:xfrm rot="10800000">
            <a:off x="3153490" y="1727200"/>
            <a:ext cx="1131915" cy="20745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7"/>
            <a:endCxn id="15" idx="0"/>
          </p:cNvCxnSpPr>
          <p:nvPr/>
        </p:nvCxnSpPr>
        <p:spPr>
          <a:xfrm flipH="1" flipV="1">
            <a:off x="981941" y="1507547"/>
            <a:ext cx="1474795" cy="219653"/>
          </a:xfrm>
          <a:prstGeom prst="bentConnector4">
            <a:avLst>
              <a:gd name="adj1" fmla="val 31833"/>
              <a:gd name="adj2" fmla="val 21971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361063" y="1820573"/>
            <a:ext cx="944783" cy="6919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smtClean="0"/>
              <a:t>Identity and Access Management (IAM)</a:t>
            </a:r>
            <a:endParaRPr lang="en-US" sz="1050" dirty="0"/>
          </a:p>
        </p:txBody>
      </p:sp>
      <p:sp>
        <p:nvSpPr>
          <p:cNvPr id="55" name="cddrive"/>
          <p:cNvSpPr>
            <a:spLocks noEditPoints="1" noChangeArrowheads="1"/>
          </p:cNvSpPr>
          <p:nvPr/>
        </p:nvSpPr>
        <p:spPr bwMode="auto">
          <a:xfrm>
            <a:off x="7417770" y="5744368"/>
            <a:ext cx="1003154" cy="45243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686 w 21600"/>
              <a:gd name="T9" fmla="*/ 23059 h 21600"/>
              <a:gd name="T10" fmla="*/ 21005 w 21600"/>
              <a:gd name="T11" fmla="*/ 30503 h 21600"/>
            </a:gdLst>
            <a:ahLst/>
            <a:cxnLst>
              <a:cxn ang="0">
                <a:pos x="T0" y="T1"/>
              </a:cxn>
              <a:cxn ang="0">
                <a:pos x="T2" y="T3"/>
              </a:cxn>
              <a:cxn ang="0">
                <a:pos x="T4" y="T5"/>
              </a:cxn>
              <a:cxn ang="0">
                <a:pos x="T6" y="T7"/>
              </a:cxn>
            </a:cxnLst>
            <a:rect l="T8" t="T9" r="T10" b="T11"/>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200" dirty="0" smtClean="0"/>
              <a:t>DB Storage</a:t>
            </a:r>
            <a:endParaRPr lang="en-US" sz="1200" dirty="0"/>
          </a:p>
        </p:txBody>
      </p:sp>
      <p:cxnSp>
        <p:nvCxnSpPr>
          <p:cNvPr id="57" name="Elbow Connector 56"/>
          <p:cNvCxnSpPr>
            <a:stCxn id="12" idx="5"/>
            <a:endCxn id="55" idx="0"/>
          </p:cNvCxnSpPr>
          <p:nvPr/>
        </p:nvCxnSpPr>
        <p:spPr>
          <a:xfrm>
            <a:off x="7910080" y="4953000"/>
            <a:ext cx="9267" cy="791368"/>
          </a:xfrm>
          <a:prstGeom prst="bentConnector3">
            <a:avLst>
              <a:gd name="adj1" fmla="val 276314"/>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28600" y="5970587"/>
            <a:ext cx="1490738" cy="307777"/>
          </a:xfrm>
          <a:prstGeom prst="rect">
            <a:avLst/>
          </a:prstGeom>
          <a:noFill/>
        </p:spPr>
        <p:txBody>
          <a:bodyPr wrap="square" rtlCol="0">
            <a:spAutoFit/>
          </a:bodyPr>
          <a:lstStyle/>
          <a:p>
            <a:r>
              <a:rPr lang="en-US" sz="1400" dirty="0" smtClean="0"/>
              <a:t>Protocol: ?</a:t>
            </a:r>
            <a:endParaRPr lang="en-US" sz="1400" dirty="0"/>
          </a:p>
        </p:txBody>
      </p:sp>
      <p:sp>
        <p:nvSpPr>
          <p:cNvPr id="79" name="Rectangle 78"/>
          <p:cNvSpPr/>
          <p:nvPr/>
        </p:nvSpPr>
        <p:spPr>
          <a:xfrm>
            <a:off x="3361063" y="3080493"/>
            <a:ext cx="685801" cy="347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Load balancer</a:t>
            </a:r>
            <a:endParaRPr lang="en-US" sz="1100" dirty="0"/>
          </a:p>
        </p:txBody>
      </p:sp>
      <p:sp>
        <p:nvSpPr>
          <p:cNvPr id="87" name="server"/>
          <p:cNvSpPr>
            <a:spLocks noEditPoints="1" noChangeArrowheads="1"/>
          </p:cNvSpPr>
          <p:nvPr/>
        </p:nvSpPr>
        <p:spPr bwMode="auto">
          <a:xfrm>
            <a:off x="7086600" y="4267200"/>
            <a:ext cx="1329908" cy="685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err="1" smtClean="0"/>
              <a:t>Main_System</a:t>
            </a:r>
            <a:endParaRPr lang="en-US" sz="1400" dirty="0"/>
          </a:p>
        </p:txBody>
      </p:sp>
      <p:sp>
        <p:nvSpPr>
          <p:cNvPr id="93" name="Rectangle 92"/>
          <p:cNvSpPr/>
          <p:nvPr/>
        </p:nvSpPr>
        <p:spPr>
          <a:xfrm>
            <a:off x="7945798" y="1156583"/>
            <a:ext cx="941421" cy="5706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smtClean="0"/>
              <a:t>Active Directory </a:t>
            </a:r>
            <a:endParaRPr lang="en-US" sz="1050" dirty="0"/>
          </a:p>
        </p:txBody>
      </p:sp>
      <p:cxnSp>
        <p:nvCxnSpPr>
          <p:cNvPr id="95" name="Elbow Connector 94"/>
          <p:cNvCxnSpPr>
            <a:endCxn id="17" idx="0"/>
          </p:cNvCxnSpPr>
          <p:nvPr/>
        </p:nvCxnSpPr>
        <p:spPr>
          <a:xfrm rot="5400000">
            <a:off x="7875596" y="1821287"/>
            <a:ext cx="617826" cy="4639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7735123" y="3176444"/>
            <a:ext cx="685801" cy="347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Load balancer</a:t>
            </a:r>
            <a:endParaRPr lang="en-US" sz="1100" dirty="0"/>
          </a:p>
        </p:txBody>
      </p:sp>
      <p:cxnSp>
        <p:nvCxnSpPr>
          <p:cNvPr id="111" name="Elbow Connector 110"/>
          <p:cNvCxnSpPr>
            <a:stCxn id="14" idx="6"/>
            <a:endCxn id="16" idx="0"/>
          </p:cNvCxnSpPr>
          <p:nvPr/>
        </p:nvCxnSpPr>
        <p:spPr>
          <a:xfrm flipH="1">
            <a:off x="1040823" y="1981200"/>
            <a:ext cx="1415913" cy="1126546"/>
          </a:xfrm>
          <a:prstGeom prst="bentConnector4">
            <a:avLst>
              <a:gd name="adj1" fmla="val -16145"/>
              <a:gd name="adj2"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11" idx="2"/>
          </p:cNvCxnSpPr>
          <p:nvPr/>
        </p:nvCxnSpPr>
        <p:spPr>
          <a:xfrm rot="5400000">
            <a:off x="4487495" y="4469291"/>
            <a:ext cx="617829" cy="44790"/>
          </a:xfrm>
          <a:prstGeom prst="bentConnector4">
            <a:avLst>
              <a:gd name="adj1" fmla="val 50000"/>
              <a:gd name="adj2" fmla="val -16202"/>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593828" y="4630383"/>
            <a:ext cx="1988126" cy="738664"/>
          </a:xfrm>
          <a:prstGeom prst="rect">
            <a:avLst/>
          </a:prstGeom>
          <a:solidFill>
            <a:schemeClr val="accent6">
              <a:lumMod val="20000"/>
              <a:lumOff val="80000"/>
            </a:schemeClr>
          </a:solidFill>
        </p:spPr>
        <p:txBody>
          <a:bodyPr wrap="square" rtlCol="0">
            <a:spAutoFit/>
          </a:bodyPr>
          <a:lstStyle/>
          <a:p>
            <a:r>
              <a:rPr lang="en-US" sz="1400" dirty="0" smtClean="0"/>
              <a:t>Different Integration modules </a:t>
            </a:r>
            <a:r>
              <a:rPr lang="en-US" sz="1400" dirty="0" smtClean="0"/>
              <a:t>for partners that have APIs</a:t>
            </a:r>
            <a:r>
              <a:rPr lang="en-US" sz="1400" dirty="0" smtClean="0"/>
              <a:t>.</a:t>
            </a:r>
            <a:endParaRPr lang="en-US" sz="1400" dirty="0"/>
          </a:p>
        </p:txBody>
      </p:sp>
      <p:sp>
        <p:nvSpPr>
          <p:cNvPr id="128" name="8-Point Star 127"/>
          <p:cNvSpPr/>
          <p:nvPr/>
        </p:nvSpPr>
        <p:spPr>
          <a:xfrm>
            <a:off x="6918161" y="2044457"/>
            <a:ext cx="1066800" cy="762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Internal API Gateway</a:t>
            </a:r>
            <a:endParaRPr lang="en-US" sz="1050" dirty="0"/>
          </a:p>
        </p:txBody>
      </p:sp>
      <p:sp>
        <p:nvSpPr>
          <p:cNvPr id="132" name="8-Point Star 131"/>
          <p:cNvSpPr/>
          <p:nvPr/>
        </p:nvSpPr>
        <p:spPr>
          <a:xfrm>
            <a:off x="4332379" y="3467162"/>
            <a:ext cx="1066800" cy="762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API Gateway</a:t>
            </a:r>
            <a:endParaRPr lang="en-US" sz="1050" dirty="0"/>
          </a:p>
        </p:txBody>
      </p:sp>
      <p:sp>
        <p:nvSpPr>
          <p:cNvPr id="134" name="cddrive"/>
          <p:cNvSpPr>
            <a:spLocks noEditPoints="1" noChangeArrowheads="1"/>
          </p:cNvSpPr>
          <p:nvPr/>
        </p:nvSpPr>
        <p:spPr bwMode="auto">
          <a:xfrm>
            <a:off x="7483384" y="5817181"/>
            <a:ext cx="1003154" cy="45243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686 w 21600"/>
              <a:gd name="T9" fmla="*/ 23059 h 21600"/>
              <a:gd name="T10" fmla="*/ 21005 w 21600"/>
              <a:gd name="T11" fmla="*/ 30503 h 21600"/>
            </a:gdLst>
            <a:ahLst/>
            <a:cxnLst>
              <a:cxn ang="0">
                <a:pos x="T0" y="T1"/>
              </a:cxn>
              <a:cxn ang="0">
                <a:pos x="T2" y="T3"/>
              </a:cxn>
              <a:cxn ang="0">
                <a:pos x="T4" y="T5"/>
              </a:cxn>
              <a:cxn ang="0">
                <a:pos x="T6" y="T7"/>
              </a:cxn>
            </a:cxnLst>
            <a:rect l="T8" t="T9" r="T10" b="T11"/>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200" dirty="0" smtClean="0"/>
              <a:t>DB Storage</a:t>
            </a:r>
            <a:endParaRPr lang="en-US" sz="1200" dirty="0"/>
          </a:p>
        </p:txBody>
      </p:sp>
    </p:spTree>
    <p:extLst>
      <p:ext uri="{BB962C8B-B14F-4D97-AF65-F5344CB8AC3E}">
        <p14:creationId xmlns:p14="http://schemas.microsoft.com/office/powerpoint/2010/main" val="4111171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123</Words>
  <Application>Microsoft Office PowerPoint</Application>
  <PresentationFormat>On-screen Show (4:3)</PresentationFormat>
  <Paragraphs>22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11</cp:revision>
  <dcterms:created xsi:type="dcterms:W3CDTF">2023-07-26T18:16:02Z</dcterms:created>
  <dcterms:modified xsi:type="dcterms:W3CDTF">2023-07-26T23:33:19Z</dcterms:modified>
</cp:coreProperties>
</file>