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3" r:id="rId1"/>
  </p:sldMasterIdLst>
  <p:notesMasterIdLst>
    <p:notesMasterId r:id="rId13"/>
  </p:notesMasterIdLst>
  <p:handoutMasterIdLst>
    <p:handoutMasterId r:id="rId14"/>
  </p:handoutMasterIdLst>
  <p:sldIdLst>
    <p:sldId id="313" r:id="rId2"/>
    <p:sldId id="481" r:id="rId3"/>
    <p:sldId id="482" r:id="rId4"/>
    <p:sldId id="483" r:id="rId5"/>
    <p:sldId id="484" r:id="rId6"/>
    <p:sldId id="485" r:id="rId7"/>
    <p:sldId id="486" r:id="rId8"/>
    <p:sldId id="488" r:id="rId9"/>
    <p:sldId id="489" r:id="rId10"/>
    <p:sldId id="487" r:id="rId11"/>
    <p:sldId id="490" r:id="rId12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rgbClr val="0000CC"/>
        </a:solidFill>
        <a:latin typeface="Lucida Sans Unicode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rgbClr val="0000CC"/>
        </a:solidFill>
        <a:latin typeface="Lucida Sans Unicode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rgbClr val="0000CC"/>
        </a:solidFill>
        <a:latin typeface="Lucida Sans Unicode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rgbClr val="0000CC"/>
        </a:solidFill>
        <a:latin typeface="Lucida Sans Unicode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rgbClr val="0000CC"/>
        </a:solidFill>
        <a:latin typeface="Lucida Sans Unicode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rgbClr val="0000CC"/>
        </a:solidFill>
        <a:latin typeface="Lucida Sans Unicode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rgbClr val="0000CC"/>
        </a:solidFill>
        <a:latin typeface="Lucida Sans Unicode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rgbClr val="0000CC"/>
        </a:solidFill>
        <a:latin typeface="Lucida Sans Unicode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rgbClr val="0000CC"/>
        </a:solidFill>
        <a:latin typeface="Lucida Sans Unicode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FF9966"/>
    <a:srgbClr val="333399"/>
    <a:srgbClr val="3333CC"/>
    <a:srgbClr val="000066"/>
    <a:srgbClr val="FF0000"/>
    <a:srgbClr val="FF66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43" autoAdjust="0"/>
    <p:restoredTop sz="98167" autoAdjust="0"/>
  </p:normalViewPr>
  <p:slideViewPr>
    <p:cSldViewPr>
      <p:cViewPr varScale="1">
        <p:scale>
          <a:sx n="65" d="100"/>
          <a:sy n="65" d="100"/>
        </p:scale>
        <p:origin x="-1904" y="-112"/>
      </p:cViewPr>
      <p:guideLst>
        <p:guide orient="horz" pos="1661"/>
        <p:guide orient="horz" pos="4201"/>
        <p:guide pos="567"/>
        <p:guide pos="3742"/>
        <p:guide pos="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536" y="-91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4" Type="http://schemas.openxmlformats.org/officeDocument/2006/relationships/image" Target="../media/image7.wmf"/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6" tIns="47453" rIns="94906" bIns="47453" numCol="1" anchor="t" anchorCtr="0" compatLnSpc="1">
            <a:prstTxWarp prst="textNoShape">
              <a:avLst/>
            </a:prstTxWarp>
          </a:bodyPr>
          <a:lstStyle>
            <a:lvl1pPr defTabSz="949325" eaLnBrk="1" hangingPunct="1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6" tIns="47453" rIns="94906" bIns="47453" numCol="1" anchor="t" anchorCtr="0" compatLnSpc="1">
            <a:prstTxWarp prst="textNoShape">
              <a:avLst/>
            </a:prstTxWarp>
          </a:bodyPr>
          <a:lstStyle>
            <a:lvl1pPr algn="r" defTabSz="949325" eaLnBrk="1" hangingPunct="1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48E4F46-BC6A-4465-97C0-642CDEDB3B8D}" type="datetime1">
              <a:rPr lang="en-US"/>
              <a:pPr>
                <a:defRPr/>
              </a:pPr>
              <a:t>19/10/18</a:t>
            </a:fld>
            <a:endParaRPr lang="en-US"/>
          </a:p>
        </p:txBody>
      </p:sp>
      <p:sp>
        <p:nvSpPr>
          <p:cNvPr id="68612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6" tIns="47453" rIns="94906" bIns="47453" numCol="1" anchor="b" anchorCtr="0" compatLnSpc="1">
            <a:prstTxWarp prst="textNoShape">
              <a:avLst/>
            </a:prstTxWarp>
          </a:bodyPr>
          <a:lstStyle>
            <a:lvl1pPr defTabSz="949325" eaLnBrk="1" hangingPunct="1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3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6" tIns="47453" rIns="94906" bIns="47453" numCol="1" anchor="b" anchorCtr="0" compatLnSpc="1">
            <a:prstTxWarp prst="textNoShape">
              <a:avLst/>
            </a:prstTxWarp>
          </a:bodyPr>
          <a:lstStyle>
            <a:lvl1pPr algn="r" defTabSz="949325" eaLnBrk="1" hangingPunct="1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18E9050-F768-498B-A744-C9D43D6349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1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6" tIns="47453" rIns="94906" bIns="47453" numCol="1" anchor="t" anchorCtr="0" compatLnSpc="1">
            <a:prstTxWarp prst="textNoShape">
              <a:avLst/>
            </a:prstTxWarp>
          </a:bodyPr>
          <a:lstStyle>
            <a:lvl1pPr defTabSz="949325" eaLnBrk="1" hangingPunct="1">
              <a:defRPr sz="12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6" tIns="47453" rIns="94906" bIns="47453" numCol="1" anchor="t" anchorCtr="0" compatLnSpc="1">
            <a:prstTxWarp prst="textNoShape">
              <a:avLst/>
            </a:prstTxWarp>
          </a:bodyPr>
          <a:lstStyle>
            <a:lvl1pPr algn="r" defTabSz="949325" eaLnBrk="1" hangingPunct="1">
              <a:defRPr sz="12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47FA917D-FE15-4304-8633-464BB81745A6}" type="datetime1">
              <a:rPr lang="en-US"/>
              <a:pPr>
                <a:defRPr/>
              </a:pPr>
              <a:t>19/10/18</a:t>
            </a:fld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6" tIns="47453" rIns="94906" bIns="474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6" tIns="47453" rIns="94906" bIns="47453" numCol="1" anchor="b" anchorCtr="0" compatLnSpc="1">
            <a:prstTxWarp prst="textNoShape">
              <a:avLst/>
            </a:prstTxWarp>
          </a:bodyPr>
          <a:lstStyle>
            <a:lvl1pPr defTabSz="949325" eaLnBrk="1" hangingPunct="1">
              <a:defRPr sz="12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6" tIns="47453" rIns="94906" bIns="47453" numCol="1" anchor="b" anchorCtr="0" compatLnSpc="1">
            <a:prstTxWarp prst="textNoShape">
              <a:avLst/>
            </a:prstTxWarp>
          </a:bodyPr>
          <a:lstStyle>
            <a:lvl1pPr algn="r" defTabSz="949325" eaLnBrk="1" hangingPunct="1">
              <a:defRPr sz="12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6F65E14C-2611-4941-BE0A-CCD40D493E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7331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8A9C44-A5BD-4E09-9B80-D64247602E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61ED11-8BE6-4986-ACBB-B4E8CFFECC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056CC7-DEFD-4D5A-AFD0-2BC64CB7D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 txBox="1">
            <a:spLocks noChangeArrowheads="1"/>
          </p:cNvSpPr>
          <p:nvPr userDrawn="1"/>
        </p:nvSpPr>
        <p:spPr bwMode="auto">
          <a:xfrm>
            <a:off x="7010400" y="6669088"/>
            <a:ext cx="2133600" cy="1905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4CEABB24-8180-41AA-89A1-9436ADF9D748}" type="slidenum">
              <a:rPr lang="en-US" sz="1000">
                <a:solidFill>
                  <a:srgbClr val="C00000"/>
                </a:solidFill>
                <a:latin typeface="Times New Roman" pitchFamily="18" charset="0"/>
              </a:rPr>
              <a:pPr algn="r">
                <a:defRPr/>
              </a:pPr>
              <a:t>‹#›</a:t>
            </a:fld>
            <a:endParaRPr lang="en-US" sz="1000" dirty="0">
              <a:solidFill>
                <a:srgbClr val="C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FAAB3-F7B7-4056-8DE2-BEE19A95BA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1F0903-6D9A-4444-A6F3-AF39E122BA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4668E-5537-44C3-BBAF-86A7C48834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FE5BDA-8D70-4B73-8D9F-B0AFD3E876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57A98B-41DE-40E1-8FD9-1C43402B6C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E345A7-85A6-451A-86CB-7A83017834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85BEDE-D050-49CA-A2C6-EAF474FD7D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EF479D-C437-4BCA-8636-A5953A9B31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emf"/><Relationship Id="rId15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5" descr="grauerbalken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350" y="6711950"/>
            <a:ext cx="9156700" cy="22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013" name="Text Box 13"/>
          <p:cNvSpPr txBox="1">
            <a:spLocks noChangeArrowheads="1"/>
          </p:cNvSpPr>
          <p:nvPr/>
        </p:nvSpPr>
        <p:spPr bwMode="auto">
          <a:xfrm>
            <a:off x="-36513" y="6694488"/>
            <a:ext cx="211574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900" dirty="0">
                <a:solidFill>
                  <a:schemeClr val="bg2"/>
                </a:solidFill>
                <a:cs typeface="Lucida Sans Unicode" pitchFamily="34" charset="0"/>
              </a:rPr>
              <a:t>Introduction to Intelligent Systems </a:t>
            </a:r>
            <a:endParaRPr lang="en-US" sz="900" dirty="0">
              <a:solidFill>
                <a:schemeClr val="bg2"/>
              </a:solidFill>
              <a:cs typeface="Lucida Sans Unicode" pitchFamily="34" charset="0"/>
            </a:endParaRPr>
          </a:p>
        </p:txBody>
      </p:sp>
      <p:sp>
        <p:nvSpPr>
          <p:cNvPr id="128015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8500" y="666273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solidFill>
                  <a:srgbClr val="4D4D4D"/>
                </a:solidFill>
                <a:latin typeface="+mn-lt"/>
              </a:defRPr>
            </a:lvl1pPr>
          </a:lstStyle>
          <a:p>
            <a:pPr>
              <a:defRPr/>
            </a:pPr>
            <a:fld id="{1E29398B-AF41-4CFB-A23F-1F341101FC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077" name="Picture 23" descr="ruglogoneu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07950" y="44450"/>
            <a:ext cx="201612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24" descr="grauerbalken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6350" y="657225"/>
            <a:ext cx="91567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5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6.w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4.w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8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8"/>
          <p:cNvSpPr txBox="1">
            <a:spLocks noChangeArrowheads="1"/>
          </p:cNvSpPr>
          <p:nvPr/>
        </p:nvSpPr>
        <p:spPr bwMode="auto">
          <a:xfrm>
            <a:off x="860425" y="4868863"/>
            <a:ext cx="52879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b="1">
                <a:solidFill>
                  <a:srgbClr val="000066"/>
                </a:solidFill>
              </a:rPr>
              <a:t>Introduction to Intelligent Systems</a:t>
            </a:r>
          </a:p>
          <a:p>
            <a:r>
              <a:rPr lang="en-GB" sz="2400" b="1">
                <a:solidFill>
                  <a:srgbClr val="000066"/>
                </a:solidFill>
              </a:rPr>
              <a:t>Michael Biehl </a:t>
            </a:r>
          </a:p>
        </p:txBody>
      </p:sp>
      <p:pic>
        <p:nvPicPr>
          <p:cNvPr id="4099" name="Picture 33" descr="roterbalke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050" y="1543050"/>
            <a:ext cx="9205913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ext Box 32"/>
          <p:cNvSpPr txBox="1">
            <a:spLocks noChangeArrowheads="1"/>
          </p:cNvSpPr>
          <p:nvPr/>
        </p:nvSpPr>
        <p:spPr bwMode="auto">
          <a:xfrm>
            <a:off x="2535238" y="1989138"/>
            <a:ext cx="40830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GB" sz="2800" b="1">
                <a:solidFill>
                  <a:schemeClr val="bg1"/>
                </a:solidFill>
              </a:rPr>
              <a:t>Validation procedures,</a:t>
            </a:r>
          </a:p>
          <a:p>
            <a:pPr algn="ctr" eaLnBrk="1" hangingPunct="1"/>
            <a:r>
              <a:rPr lang="en-GB" sz="2800" b="1">
                <a:solidFill>
                  <a:schemeClr val="bg1"/>
                </a:solidFill>
              </a:rPr>
              <a:t>over-fitting</a:t>
            </a:r>
          </a:p>
        </p:txBody>
      </p:sp>
      <p:pic>
        <p:nvPicPr>
          <p:cNvPr id="4101" name="Picture 34" descr="ruglogoneu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4488" y="115888"/>
            <a:ext cx="3492500" cy="96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35" descr="grauerbalke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6350" y="1196975"/>
            <a:ext cx="915670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36" descr="grauerbalke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4763" y="6453188"/>
            <a:ext cx="9156701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9AF950-F00C-413F-8349-16C756611DA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6804025" y="152400"/>
            <a:ext cx="1692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000066"/>
                </a:solidFill>
              </a:rPr>
              <a:t>over-fitting </a:t>
            </a: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11268" name="Text Box 30"/>
          <p:cNvSpPr txBox="1">
            <a:spLocks noChangeArrowheads="1"/>
          </p:cNvSpPr>
          <p:nvPr/>
        </p:nvSpPr>
        <p:spPr bwMode="auto">
          <a:xfrm>
            <a:off x="519113" y="1817688"/>
            <a:ext cx="257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 </a:t>
            </a:r>
            <a:endParaRPr lang="en-US"/>
          </a:p>
        </p:txBody>
      </p:sp>
      <p:sp>
        <p:nvSpPr>
          <p:cNvPr id="11269" name="Text Box 32"/>
          <p:cNvSpPr txBox="1">
            <a:spLocks noChangeArrowheads="1"/>
          </p:cNvSpPr>
          <p:nvPr/>
        </p:nvSpPr>
        <p:spPr bwMode="auto">
          <a:xfrm>
            <a:off x="592138" y="1052513"/>
            <a:ext cx="11382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0066"/>
                </a:solidFill>
              </a:rPr>
              <a:t>Remarks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11270" name="Text Box 33"/>
          <p:cNvSpPr txBox="1">
            <a:spLocks noChangeArrowheads="1"/>
          </p:cNvSpPr>
          <p:nvPr/>
        </p:nvSpPr>
        <p:spPr bwMode="auto">
          <a:xfrm>
            <a:off x="539552" y="1556792"/>
            <a:ext cx="7198054" cy="1812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GB" dirty="0" smtClean="0">
                <a:solidFill>
                  <a:srgbClr val="000066"/>
                </a:solidFill>
              </a:rPr>
              <a:t>- in a potentially </a:t>
            </a:r>
            <a:r>
              <a:rPr lang="en-GB" dirty="0" err="1" smtClean="0">
                <a:solidFill>
                  <a:srgbClr val="000066"/>
                </a:solidFill>
              </a:rPr>
              <a:t>overfitting</a:t>
            </a:r>
            <a:r>
              <a:rPr lang="en-GB" dirty="0" smtClean="0">
                <a:solidFill>
                  <a:srgbClr val="000066"/>
                </a:solidFill>
              </a:rPr>
              <a:t> learning system, we can use  </a:t>
            </a:r>
          </a:p>
          <a:p>
            <a:pPr>
              <a:lnSpc>
                <a:spcPct val="125000"/>
              </a:lnSpc>
            </a:pPr>
            <a:r>
              <a:rPr lang="en-GB" b="1" dirty="0" smtClean="0">
                <a:solidFill>
                  <a:srgbClr val="000066"/>
                </a:solidFill>
              </a:rPr>
              <a:t>   algorithm</a:t>
            </a:r>
            <a:r>
              <a:rPr lang="en-GB" dirty="0" smtClean="0">
                <a:solidFill>
                  <a:srgbClr val="000066"/>
                </a:solidFill>
              </a:rPr>
              <a:t> </a:t>
            </a:r>
            <a:r>
              <a:rPr lang="en-GB" dirty="0">
                <a:solidFill>
                  <a:srgbClr val="000066"/>
                </a:solidFill>
              </a:rPr>
              <a:t>parameters </a:t>
            </a:r>
            <a:r>
              <a:rPr lang="en-GB" dirty="0" smtClean="0">
                <a:solidFill>
                  <a:srgbClr val="000066"/>
                </a:solidFill>
              </a:rPr>
              <a:t>to </a:t>
            </a:r>
            <a:r>
              <a:rPr lang="en-GB" dirty="0">
                <a:solidFill>
                  <a:srgbClr val="000066"/>
                </a:solidFill>
              </a:rPr>
              <a:t>control </a:t>
            </a:r>
            <a:r>
              <a:rPr lang="en-GB" b="1" i="1" dirty="0">
                <a:solidFill>
                  <a:srgbClr val="000066"/>
                </a:solidFill>
              </a:rPr>
              <a:t>effective complexity</a:t>
            </a:r>
          </a:p>
          <a:p>
            <a:pPr>
              <a:lnSpc>
                <a:spcPct val="125000"/>
              </a:lnSpc>
            </a:pPr>
            <a:r>
              <a:rPr lang="en-GB" i="1" dirty="0">
                <a:solidFill>
                  <a:srgbClr val="000066"/>
                </a:solidFill>
              </a:rPr>
              <a:t>   </a:t>
            </a:r>
            <a:r>
              <a:rPr lang="en-GB" dirty="0">
                <a:solidFill>
                  <a:srgbClr val="000066"/>
                </a:solidFill>
              </a:rPr>
              <a:t>i.e. the degree to which the training error can be minimized</a:t>
            </a:r>
            <a:r>
              <a:rPr lang="en-GB" i="1" dirty="0">
                <a:solidFill>
                  <a:srgbClr val="000066"/>
                </a:solidFill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GB" i="1" dirty="0">
                <a:solidFill>
                  <a:srgbClr val="000066"/>
                </a:solidFill>
              </a:rPr>
              <a:t>   </a:t>
            </a:r>
            <a:r>
              <a:rPr lang="en-GB" dirty="0">
                <a:solidFill>
                  <a:srgbClr val="000066"/>
                </a:solidFill>
              </a:rPr>
              <a:t>e.g.     number of training epochs  </a:t>
            </a:r>
            <a:endParaRPr lang="en-GB" i="1" dirty="0">
              <a:solidFill>
                <a:srgbClr val="000066"/>
              </a:solidFill>
            </a:endParaRPr>
          </a:p>
          <a:p>
            <a:pPr>
              <a:lnSpc>
                <a:spcPct val="125000"/>
              </a:lnSpc>
            </a:pPr>
            <a:r>
              <a:rPr lang="en-GB" i="1" dirty="0">
                <a:solidFill>
                  <a:srgbClr val="000066"/>
                </a:solidFill>
              </a:rPr>
              <a:t>              </a:t>
            </a:r>
            <a:r>
              <a:rPr lang="en-GB" dirty="0">
                <a:solidFill>
                  <a:srgbClr val="000066"/>
                </a:solidFill>
              </a:rPr>
              <a:t>learning rates </a:t>
            </a:r>
            <a:endParaRPr lang="en-GB" dirty="0" smtClean="0">
              <a:solidFill>
                <a:srgbClr val="000066"/>
              </a:solidFill>
            </a:endParaRPr>
          </a:p>
        </p:txBody>
      </p:sp>
      <p:sp>
        <p:nvSpPr>
          <p:cNvPr id="11271" name="Text Box 34"/>
          <p:cNvSpPr txBox="1">
            <a:spLocks noChangeArrowheads="1"/>
          </p:cNvSpPr>
          <p:nvPr/>
        </p:nvSpPr>
        <p:spPr bwMode="auto">
          <a:xfrm>
            <a:off x="584200" y="3716338"/>
            <a:ext cx="8164513" cy="249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GB" dirty="0">
                <a:solidFill>
                  <a:srgbClr val="000066"/>
                </a:solidFill>
              </a:rPr>
              <a:t>- </a:t>
            </a:r>
            <a:r>
              <a:rPr lang="en-GB" b="1" dirty="0">
                <a:solidFill>
                  <a:srgbClr val="000066"/>
                </a:solidFill>
              </a:rPr>
              <a:t>validation procedures can </a:t>
            </a:r>
            <a:r>
              <a:rPr lang="en-GB" b="1" dirty="0" err="1">
                <a:solidFill>
                  <a:srgbClr val="000066"/>
                </a:solidFill>
              </a:rPr>
              <a:t>overfit</a:t>
            </a:r>
            <a:r>
              <a:rPr lang="en-GB" b="1" dirty="0">
                <a:solidFill>
                  <a:srgbClr val="000066"/>
                </a:solidFill>
              </a:rPr>
              <a:t> !!! </a:t>
            </a:r>
          </a:p>
          <a:p>
            <a:pPr>
              <a:lnSpc>
                <a:spcPct val="125000"/>
              </a:lnSpc>
            </a:pPr>
            <a:r>
              <a:rPr lang="en-GB" b="1" dirty="0">
                <a:solidFill>
                  <a:srgbClr val="000066"/>
                </a:solidFill>
              </a:rPr>
              <a:t>   </a:t>
            </a:r>
            <a:r>
              <a:rPr lang="en-GB" dirty="0">
                <a:solidFill>
                  <a:srgbClr val="000066"/>
                </a:solidFill>
              </a:rPr>
              <a:t>example: selection of parameters based on   </a:t>
            </a:r>
            <a:r>
              <a:rPr lang="en-GB" dirty="0" err="1">
                <a:solidFill>
                  <a:srgbClr val="000066"/>
                </a:solidFill>
              </a:rPr>
              <a:t>E</a:t>
            </a:r>
            <a:r>
              <a:rPr lang="en-GB" i="1" baseline="-25000" dirty="0" err="1">
                <a:solidFill>
                  <a:srgbClr val="000066"/>
                </a:solidFill>
              </a:rPr>
              <a:t>test</a:t>
            </a:r>
            <a:r>
              <a:rPr lang="en-GB" i="1" dirty="0">
                <a:solidFill>
                  <a:srgbClr val="000066"/>
                </a:solidFill>
              </a:rPr>
              <a:t>   </a:t>
            </a:r>
            <a:r>
              <a:rPr lang="en-GB" dirty="0">
                <a:solidFill>
                  <a:srgbClr val="000066"/>
                </a:solidFill>
              </a:rPr>
              <a:t>by cross-validation</a:t>
            </a:r>
          </a:p>
          <a:p>
            <a:pPr>
              <a:lnSpc>
                <a:spcPct val="125000"/>
              </a:lnSpc>
            </a:pPr>
            <a:r>
              <a:rPr lang="en-GB" dirty="0">
                <a:solidFill>
                  <a:srgbClr val="000066"/>
                </a:solidFill>
              </a:rPr>
              <a:t> </a:t>
            </a:r>
            <a:r>
              <a:rPr lang="en-GB" i="1" dirty="0">
                <a:solidFill>
                  <a:srgbClr val="000066"/>
                </a:solidFill>
              </a:rPr>
              <a:t> </a:t>
            </a:r>
            <a:r>
              <a:rPr lang="en-GB" baseline="-25000" dirty="0">
                <a:solidFill>
                  <a:srgbClr val="000066"/>
                </a:solidFill>
              </a:rPr>
              <a:t>                        </a:t>
            </a:r>
            <a:r>
              <a:rPr lang="en-GB" dirty="0">
                <a:solidFill>
                  <a:srgbClr val="000066"/>
                </a:solidFill>
              </a:rPr>
              <a:t>does depend on the entire data set D</a:t>
            </a:r>
          </a:p>
          <a:p>
            <a:pPr>
              <a:lnSpc>
                <a:spcPct val="125000"/>
              </a:lnSpc>
            </a:pPr>
            <a:r>
              <a:rPr lang="en-GB" dirty="0">
                <a:solidFill>
                  <a:srgbClr val="000066"/>
                </a:solidFill>
              </a:rPr>
              <a:t>                 </a:t>
            </a:r>
            <a:r>
              <a:rPr lang="en-GB" dirty="0" smtClean="0">
                <a:solidFill>
                  <a:srgbClr val="000066"/>
                </a:solidFill>
              </a:rPr>
              <a:t> unclear performance </a:t>
            </a:r>
            <a:r>
              <a:rPr lang="en-GB" dirty="0">
                <a:solidFill>
                  <a:srgbClr val="000066"/>
                </a:solidFill>
              </a:rPr>
              <a:t>with respect to entirely new data </a:t>
            </a:r>
          </a:p>
          <a:p>
            <a:pPr>
              <a:lnSpc>
                <a:spcPct val="125000"/>
              </a:lnSpc>
            </a:pPr>
            <a:endParaRPr lang="en-GB" dirty="0">
              <a:solidFill>
                <a:srgbClr val="000066"/>
              </a:solidFill>
            </a:endParaRPr>
          </a:p>
          <a:p>
            <a:pPr>
              <a:lnSpc>
                <a:spcPct val="125000"/>
              </a:lnSpc>
            </a:pPr>
            <a:r>
              <a:rPr lang="en-GB" dirty="0">
                <a:solidFill>
                  <a:srgbClr val="000066"/>
                </a:solidFill>
              </a:rPr>
              <a:t>   strategies:  - second level of validation (extra data?) </a:t>
            </a:r>
          </a:p>
          <a:p>
            <a:pPr>
              <a:lnSpc>
                <a:spcPct val="125000"/>
              </a:lnSpc>
            </a:pPr>
            <a:r>
              <a:rPr lang="en-GB" dirty="0">
                <a:solidFill>
                  <a:srgbClr val="000066"/>
                </a:solidFill>
              </a:rPr>
              <a:t>                     - base selection only on training error, if possible  </a:t>
            </a:r>
            <a:endParaRPr lang="en-US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7"/>
          <p:cNvSpPr txBox="1">
            <a:spLocks noChangeArrowheads="1"/>
          </p:cNvSpPr>
          <p:nvPr/>
        </p:nvSpPr>
        <p:spPr bwMode="auto">
          <a:xfrm>
            <a:off x="5940152" y="95564"/>
            <a:ext cx="3672433" cy="453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real world example </a:t>
            </a:r>
            <a:endParaRPr lang="en-US" sz="24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9459" name="Picture 9" descr="C:\Users\biehl\Desktop\trainingerrorwith116.png"/>
          <p:cNvPicPr>
            <a:picLocks noChangeAspect="1" noChangeArrowheads="1"/>
          </p:cNvPicPr>
          <p:nvPr/>
        </p:nvPicPr>
        <p:blipFill>
          <a:blip r:embed="rId2" cstate="print"/>
          <a:srcRect l="6509" t="2687" r="6973" b="2687"/>
          <a:stretch>
            <a:fillRect/>
          </a:stretch>
        </p:blipFill>
        <p:spPr bwMode="auto">
          <a:xfrm>
            <a:off x="1476375" y="887415"/>
            <a:ext cx="4933950" cy="280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 rot="16200000">
            <a:off x="54788" y="1768843"/>
            <a:ext cx="1604927" cy="81047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2800"/>
              </a:lnSpc>
              <a:defRPr/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training set</a:t>
            </a:r>
          </a:p>
          <a:p>
            <a:pPr algn="ctr">
              <a:lnSpc>
                <a:spcPts val="2800"/>
              </a:lnSpc>
              <a:defRPr/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errors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18693" y="4705718"/>
            <a:ext cx="1846979" cy="81047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2800"/>
              </a:lnSpc>
              <a:defRPr/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validation set</a:t>
            </a:r>
          </a:p>
          <a:p>
            <a:pPr algn="ctr">
              <a:lnSpc>
                <a:spcPts val="2800"/>
              </a:lnSpc>
              <a:defRPr/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errors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6444208" y="1081290"/>
            <a:ext cx="2279841" cy="25545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Leukaemia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diag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-</a:t>
            </a:r>
          </a:p>
          <a:p>
            <a:pPr>
              <a:defRPr/>
            </a:pP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nosis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from flow  </a:t>
            </a:r>
          </a:p>
          <a:p>
            <a:pPr>
              <a:defRPr/>
            </a:pP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cytometry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data”</a:t>
            </a:r>
          </a:p>
          <a:p>
            <a:pPr>
              <a:defRPr/>
            </a:pP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defRPr/>
            </a:pP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over-fitting</a:t>
            </a:r>
          </a:p>
          <a:p>
            <a:pPr>
              <a:defRPr/>
            </a:pP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(here: due to </a:t>
            </a:r>
          </a:p>
          <a:p>
            <a:pPr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mislabelled</a:t>
            </a:r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defRPr/>
            </a:pP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example  data) 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9463" name="Picture 11" descr="C:\Users\biehl\Desktop\testerrorwith116.png"/>
          <p:cNvPicPr>
            <a:picLocks noChangeAspect="1" noChangeArrowheads="1"/>
          </p:cNvPicPr>
          <p:nvPr/>
        </p:nvPicPr>
        <p:blipFill>
          <a:blip r:embed="rId3" cstate="print"/>
          <a:srcRect l="6973" t="3583" r="6973"/>
          <a:stretch>
            <a:fillRect/>
          </a:stretch>
        </p:blipFill>
        <p:spPr bwMode="auto">
          <a:xfrm>
            <a:off x="1506539" y="3644902"/>
            <a:ext cx="4941887" cy="287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851474" y="1053107"/>
            <a:ext cx="144462" cy="5256213"/>
          </a:xfrm>
          <a:prstGeom prst="rect">
            <a:avLst/>
          </a:prstGeom>
          <a:solidFill>
            <a:srgbClr val="006600">
              <a:alpha val="14902"/>
            </a:srgbClr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solidFill>
                <a:srgbClr val="0000CC"/>
              </a:solidFill>
              <a:latin typeface="Lucida Sans Unicode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04248" y="5301208"/>
            <a:ext cx="23136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:e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arly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stopping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”</a:t>
            </a:r>
          </a:p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as a method</a:t>
            </a:r>
          </a:p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of </a:t>
            </a:r>
            <a:r>
              <a:rPr lang="en-US" sz="2000" i="1" dirty="0" smtClean="0">
                <a:solidFill>
                  <a:schemeClr val="accent6">
                    <a:lumMod val="50000"/>
                  </a:schemeClr>
                </a:solidFill>
              </a:rPr>
              <a:t>regularization</a:t>
            </a:r>
            <a:endParaRPr lang="en-US" sz="2000" i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EB37F8-F996-4D71-857D-7E36AA7FD09B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468313" y="981075"/>
            <a:ext cx="4283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>
                <a:solidFill>
                  <a:srgbClr val="000066"/>
                </a:solidFill>
              </a:rPr>
              <a:t>key problems in supervised learning 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5124" name="Rectangle 13"/>
          <p:cNvSpPr>
            <a:spLocks noChangeArrowheads="1"/>
          </p:cNvSpPr>
          <p:nvPr/>
        </p:nvSpPr>
        <p:spPr bwMode="auto">
          <a:xfrm>
            <a:off x="7524750" y="152400"/>
            <a:ext cx="1463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000066"/>
                </a:solidFill>
              </a:rPr>
              <a:t>validation </a:t>
            </a: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321565" name="Text Box 29"/>
          <p:cNvSpPr txBox="1">
            <a:spLocks noChangeArrowheads="1"/>
          </p:cNvSpPr>
          <p:nvPr/>
        </p:nvSpPr>
        <p:spPr bwMode="auto">
          <a:xfrm>
            <a:off x="519113" y="47704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126" name="Text Box 30"/>
          <p:cNvSpPr txBox="1">
            <a:spLocks noChangeArrowheads="1"/>
          </p:cNvSpPr>
          <p:nvPr/>
        </p:nvSpPr>
        <p:spPr bwMode="auto">
          <a:xfrm>
            <a:off x="471488" y="1557338"/>
            <a:ext cx="8207375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GB" b="1">
                <a:solidFill>
                  <a:srgbClr val="000066"/>
                </a:solidFill>
              </a:rPr>
              <a:t>model selection</a:t>
            </a:r>
            <a:r>
              <a:rPr lang="en-GB">
                <a:solidFill>
                  <a:srgbClr val="000066"/>
                </a:solidFill>
              </a:rPr>
              <a:t>:      LVQ, Neural Networks, Support Vector Machine,… ?</a:t>
            </a:r>
          </a:p>
          <a:p>
            <a:pPr>
              <a:lnSpc>
                <a:spcPct val="125000"/>
              </a:lnSpc>
            </a:pPr>
            <a:r>
              <a:rPr lang="en-GB">
                <a:solidFill>
                  <a:srgbClr val="000066"/>
                </a:solidFill>
              </a:rPr>
              <a:t>                               how many prototypes, neurons, which kernel,…    ? 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5127" name="Text Box 31"/>
          <p:cNvSpPr txBox="1">
            <a:spLocks noChangeArrowheads="1"/>
          </p:cNvSpPr>
          <p:nvPr/>
        </p:nvSpPr>
        <p:spPr bwMode="auto">
          <a:xfrm>
            <a:off x="439738" y="3071813"/>
            <a:ext cx="8121650" cy="11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GB" b="1">
                <a:solidFill>
                  <a:srgbClr val="000066"/>
                </a:solidFill>
              </a:rPr>
              <a:t>algorithm, (hyper-) parameters: </a:t>
            </a:r>
          </a:p>
          <a:p>
            <a:pPr>
              <a:lnSpc>
                <a:spcPct val="125000"/>
              </a:lnSpc>
            </a:pPr>
            <a:r>
              <a:rPr lang="en-GB">
                <a:solidFill>
                  <a:srgbClr val="000066"/>
                </a:solidFill>
              </a:rPr>
              <a:t>                             which training prescription ? </a:t>
            </a:r>
          </a:p>
          <a:p>
            <a:pPr>
              <a:lnSpc>
                <a:spcPct val="125000"/>
              </a:lnSpc>
            </a:pPr>
            <a:r>
              <a:rPr lang="en-GB">
                <a:solidFill>
                  <a:srgbClr val="000066"/>
                </a:solidFill>
              </a:rPr>
              <a:t>                             how many training epochs, which learning rate, … ? 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321568" name="Line 32"/>
          <p:cNvSpPr>
            <a:spLocks noChangeShapeType="1"/>
          </p:cNvSpPr>
          <p:nvPr/>
        </p:nvSpPr>
        <p:spPr bwMode="auto">
          <a:xfrm>
            <a:off x="0" y="43656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1569" name="Text Box 33"/>
          <p:cNvSpPr txBox="1">
            <a:spLocks noChangeArrowheads="1"/>
          </p:cNvSpPr>
          <p:nvPr/>
        </p:nvSpPr>
        <p:spPr bwMode="auto">
          <a:xfrm>
            <a:off x="588963" y="4652963"/>
            <a:ext cx="6910387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GB">
                <a:solidFill>
                  <a:srgbClr val="000066"/>
                </a:solidFill>
              </a:rPr>
              <a:t>training: based on performance with respect to training data</a:t>
            </a:r>
          </a:p>
          <a:p>
            <a:pPr>
              <a:lnSpc>
                <a:spcPct val="125000"/>
              </a:lnSpc>
            </a:pPr>
            <a:r>
              <a:rPr lang="en-GB">
                <a:solidFill>
                  <a:srgbClr val="000066"/>
                </a:solidFill>
              </a:rPr>
              <a:t>aim      : low error with respect to new data   </a:t>
            </a:r>
            <a:r>
              <a:rPr lang="en-GB" b="1">
                <a:solidFill>
                  <a:srgbClr val="000066"/>
                </a:solidFill>
              </a:rPr>
              <a:t>generalization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321570" name="Text Box 34"/>
          <p:cNvSpPr txBox="1">
            <a:spLocks noChangeArrowheads="1"/>
          </p:cNvSpPr>
          <p:nvPr/>
        </p:nvSpPr>
        <p:spPr bwMode="auto">
          <a:xfrm>
            <a:off x="611188" y="5734050"/>
            <a:ext cx="5991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>
                <a:solidFill>
                  <a:srgbClr val="000066"/>
                </a:solidFill>
              </a:rPr>
              <a:t>how can we test the generalization performance  ?   </a:t>
            </a:r>
            <a:endParaRPr lang="en-GB">
              <a:solidFill>
                <a:srgbClr val="000066"/>
              </a:solidFill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5131" name="Text Box 35"/>
          <p:cNvSpPr txBox="1">
            <a:spLocks noChangeArrowheads="1"/>
          </p:cNvSpPr>
          <p:nvPr/>
        </p:nvSpPr>
        <p:spPr bwMode="auto">
          <a:xfrm>
            <a:off x="438150" y="2420938"/>
            <a:ext cx="8237538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GB" b="1">
                <a:solidFill>
                  <a:srgbClr val="000066"/>
                </a:solidFill>
              </a:rPr>
              <a:t>data representation: </a:t>
            </a:r>
            <a:r>
              <a:rPr lang="en-GB">
                <a:solidFill>
                  <a:srgbClr val="000066"/>
                </a:solidFill>
              </a:rPr>
              <a:t>coding, normalization, transformation, …             ? </a:t>
            </a:r>
            <a:endParaRPr lang="en-US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65" grpId="0"/>
      <p:bldP spid="321568" grpId="0" animBg="1"/>
      <p:bldP spid="321569" grpId="0"/>
      <p:bldP spid="32157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942C6-E505-4039-B9E4-8B5F7940CBF4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031" name="Text Box 5"/>
          <p:cNvSpPr txBox="1">
            <a:spLocks noChangeArrowheads="1"/>
          </p:cNvSpPr>
          <p:nvPr/>
        </p:nvSpPr>
        <p:spPr bwMode="auto">
          <a:xfrm>
            <a:off x="471488" y="1052513"/>
            <a:ext cx="26924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GB" b="1">
                <a:solidFill>
                  <a:srgbClr val="000066"/>
                </a:solidFill>
              </a:rPr>
              <a:t>Validation procedures 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1032" name="Text Box 11"/>
          <p:cNvSpPr txBox="1">
            <a:spLocks noChangeArrowheads="1"/>
          </p:cNvSpPr>
          <p:nvPr/>
        </p:nvSpPr>
        <p:spPr bwMode="auto">
          <a:xfrm>
            <a:off x="519113" y="1890713"/>
            <a:ext cx="3886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>
                <a:solidFill>
                  <a:srgbClr val="000066"/>
                </a:solidFill>
              </a:rPr>
              <a:t>basic idea:     split available data </a:t>
            </a:r>
            <a:endParaRPr lang="en-US">
              <a:solidFill>
                <a:srgbClr val="000066"/>
              </a:solidFill>
            </a:endParaRPr>
          </a:p>
        </p:txBody>
      </p:sp>
      <p:graphicFrame>
        <p:nvGraphicFramePr>
          <p:cNvPr id="1026" name="Object 12"/>
          <p:cNvGraphicFramePr>
            <a:graphicFrameLocks noChangeAspect="1"/>
          </p:cNvGraphicFramePr>
          <p:nvPr/>
        </p:nvGraphicFramePr>
        <p:xfrm>
          <a:off x="4443413" y="1652588"/>
          <a:ext cx="2551112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3" imgW="1269720" imgH="368280" progId="Equation.DSMT4">
                  <p:embed/>
                </p:oleObj>
              </mc:Choice>
              <mc:Fallback>
                <p:oleObj name="Equation" r:id="rId3" imgW="1269720" imgH="36828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3413" y="1652588"/>
                        <a:ext cx="2551112" cy="73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21" name="Object 13"/>
          <p:cNvGraphicFramePr>
            <a:graphicFrameLocks noChangeAspect="1"/>
          </p:cNvGraphicFramePr>
          <p:nvPr/>
        </p:nvGraphicFramePr>
        <p:xfrm>
          <a:off x="519113" y="3213100"/>
          <a:ext cx="3189287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5" imgW="1587240" imgH="368280" progId="Equation.DSMT4">
                  <p:embed/>
                </p:oleObj>
              </mc:Choice>
              <mc:Fallback>
                <p:oleObj name="Equation" r:id="rId5" imgW="1587240" imgH="3682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13" y="3213100"/>
                        <a:ext cx="3189287" cy="73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22" name="Object 14"/>
          <p:cNvGraphicFramePr>
            <a:graphicFrameLocks noChangeAspect="1"/>
          </p:cNvGraphicFramePr>
          <p:nvPr/>
        </p:nvGraphicFramePr>
        <p:xfrm>
          <a:off x="4456113" y="3194050"/>
          <a:ext cx="3087687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7" imgW="1536480" imgH="368280" progId="Equation.DSMT4">
                  <p:embed/>
                </p:oleObj>
              </mc:Choice>
              <mc:Fallback>
                <p:oleObj name="Equation" r:id="rId7" imgW="1536480" imgH="3682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113" y="3194050"/>
                        <a:ext cx="3087687" cy="73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Text Box 15"/>
          <p:cNvSpPr txBox="1">
            <a:spLocks noChangeArrowheads="1"/>
          </p:cNvSpPr>
          <p:nvPr/>
        </p:nvSpPr>
        <p:spPr bwMode="auto">
          <a:xfrm>
            <a:off x="2073275" y="2486025"/>
            <a:ext cx="3305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>
                <a:solidFill>
                  <a:srgbClr val="000066"/>
                </a:solidFill>
              </a:rPr>
              <a:t>(randomly) into disjoint sets</a:t>
            </a:r>
            <a:endParaRPr lang="en-US">
              <a:solidFill>
                <a:srgbClr val="000066"/>
              </a:solidFill>
            </a:endParaRP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79388" y="4619625"/>
            <a:ext cx="8459787" cy="1617663"/>
            <a:chOff x="113" y="2910"/>
            <a:chExt cx="5329" cy="1019"/>
          </a:xfrm>
        </p:grpSpPr>
        <p:sp>
          <p:nvSpPr>
            <p:cNvPr id="1036" name="Text Box 17"/>
            <p:cNvSpPr txBox="1">
              <a:spLocks noChangeArrowheads="1"/>
            </p:cNvSpPr>
            <p:nvPr/>
          </p:nvSpPr>
          <p:spPr bwMode="auto">
            <a:xfrm>
              <a:off x="113" y="2955"/>
              <a:ext cx="469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>
                  <a:solidFill>
                    <a:srgbClr val="000066"/>
                  </a:solidFill>
                  <a:ea typeface="Lucida Sans Unicode" pitchFamily="34" charset="0"/>
                  <a:cs typeface="Lucida Sans Unicode" pitchFamily="34" charset="0"/>
                </a:rPr>
                <a:t>→ </a:t>
              </a:r>
              <a:r>
                <a:rPr lang="en-GB">
                  <a:solidFill>
                    <a:srgbClr val="000066"/>
                  </a:solidFill>
                </a:rPr>
                <a:t>estimate of  test error         (e.g. number of misclassifications) </a:t>
              </a:r>
              <a:endParaRPr lang="en-US">
                <a:solidFill>
                  <a:srgbClr val="000066"/>
                </a:solidFill>
              </a:endParaRPr>
            </a:p>
          </p:txBody>
        </p:sp>
        <p:graphicFrame>
          <p:nvGraphicFramePr>
            <p:cNvPr id="1029" name="Object 18"/>
            <p:cNvGraphicFramePr>
              <a:graphicFrameLocks noChangeAspect="1"/>
            </p:cNvGraphicFramePr>
            <p:nvPr/>
          </p:nvGraphicFramePr>
          <p:xfrm>
            <a:off x="1927" y="2910"/>
            <a:ext cx="386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" name="Equation" r:id="rId9" imgW="304560" imgH="228600" progId="Equation.DSMT4">
                    <p:embed/>
                  </p:oleObj>
                </mc:Choice>
                <mc:Fallback>
                  <p:oleObj name="Equation" r:id="rId9" imgW="304560" imgH="2286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" y="2910"/>
                          <a:ext cx="386" cy="2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7" name="Text Box 19"/>
            <p:cNvSpPr txBox="1">
              <a:spLocks noChangeArrowheads="1"/>
            </p:cNvSpPr>
            <p:nvPr/>
          </p:nvSpPr>
          <p:spPr bwMode="auto">
            <a:xfrm>
              <a:off x="117" y="3331"/>
              <a:ext cx="53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>
                  <a:solidFill>
                    <a:srgbClr val="000066"/>
                  </a:solidFill>
                  <a:ea typeface="Lucida Sans Unicode" pitchFamily="34" charset="0"/>
                  <a:cs typeface="Lucida Sans Unicode" pitchFamily="34" charset="0"/>
                </a:rPr>
                <a:t>→ </a:t>
              </a:r>
              <a:r>
                <a:rPr lang="en-GB">
                  <a:solidFill>
                    <a:srgbClr val="000066"/>
                  </a:solidFill>
                </a:rPr>
                <a:t>comparison/choice  of different models, algorithms, parameter settings</a:t>
              </a:r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1038" name="Text Box 21"/>
            <p:cNvSpPr txBox="1">
              <a:spLocks noChangeArrowheads="1"/>
            </p:cNvSpPr>
            <p:nvPr/>
          </p:nvSpPr>
          <p:spPr bwMode="auto">
            <a:xfrm>
              <a:off x="113" y="3698"/>
              <a:ext cx="437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>
                  <a:solidFill>
                    <a:srgbClr val="000066"/>
                  </a:solidFill>
                  <a:ea typeface="Lucida Sans Unicode" pitchFamily="34" charset="0"/>
                  <a:cs typeface="Lucida Sans Unicode" pitchFamily="34" charset="0"/>
                </a:rPr>
                <a:t>→ prediction of performance with respect to novel data  ( ? ) </a:t>
              </a:r>
              <a:endParaRPr lang="en-US">
                <a:solidFill>
                  <a:srgbClr val="000066"/>
                </a:solidFill>
              </a:endParaRPr>
            </a:p>
          </p:txBody>
        </p:sp>
      </p:grpSp>
      <p:sp>
        <p:nvSpPr>
          <p:cNvPr id="1035" name="Rectangle 23"/>
          <p:cNvSpPr>
            <a:spLocks noChangeArrowheads="1"/>
          </p:cNvSpPr>
          <p:nvPr/>
        </p:nvSpPr>
        <p:spPr bwMode="auto">
          <a:xfrm>
            <a:off x="7572375" y="152400"/>
            <a:ext cx="1463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000066"/>
                </a:solidFill>
              </a:rPr>
              <a:t>validation </a:t>
            </a:r>
            <a:endParaRPr lang="en-US" sz="2000" b="1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236A8B-D338-4147-9F73-593D012E65B8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471488" y="1052513"/>
            <a:ext cx="137795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GB" b="1">
                <a:solidFill>
                  <a:srgbClr val="000066"/>
                </a:solidFill>
              </a:rPr>
              <a:t>problems:</a:t>
            </a:r>
            <a:r>
              <a:rPr lang="en-GB">
                <a:solidFill>
                  <a:srgbClr val="000066"/>
                </a:solidFill>
              </a:rPr>
              <a:t> 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6148" name="Text Box 17"/>
          <p:cNvSpPr txBox="1">
            <a:spLocks noChangeArrowheads="1"/>
          </p:cNvSpPr>
          <p:nvPr/>
        </p:nvSpPr>
        <p:spPr bwMode="auto">
          <a:xfrm>
            <a:off x="401638" y="1651000"/>
            <a:ext cx="7185025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GB">
                <a:solidFill>
                  <a:srgbClr val="000066"/>
                </a:solidFill>
                <a:ea typeface="Lucida Sans Unicode" pitchFamily="34" charset="0"/>
                <a:cs typeface="Lucida Sans Unicode" pitchFamily="34" charset="0"/>
              </a:rPr>
              <a:t> - </a:t>
            </a:r>
            <a:r>
              <a:rPr lang="en-GB" b="1">
                <a:solidFill>
                  <a:srgbClr val="000066"/>
                </a:solidFill>
                <a:ea typeface="Lucida Sans Unicode" pitchFamily="34" charset="0"/>
                <a:cs typeface="Lucida Sans Unicode" pitchFamily="34" charset="0"/>
              </a:rPr>
              <a:t>lack of data</a:t>
            </a:r>
          </a:p>
          <a:p>
            <a:pPr>
              <a:lnSpc>
                <a:spcPct val="125000"/>
              </a:lnSpc>
            </a:pPr>
            <a:r>
              <a:rPr lang="en-GB">
                <a:solidFill>
                  <a:srgbClr val="000066"/>
                </a:solidFill>
                <a:ea typeface="Lucida Sans Unicode" pitchFamily="34" charset="0"/>
                <a:cs typeface="Lucida Sans Unicode" pitchFamily="34" charset="0"/>
              </a:rPr>
              <a:t>    can we afford to </a:t>
            </a:r>
            <a:r>
              <a:rPr lang="en-GB" i="1">
                <a:solidFill>
                  <a:srgbClr val="000066"/>
                </a:solidFill>
                <a:ea typeface="Lucida Sans Unicode" pitchFamily="34" charset="0"/>
                <a:cs typeface="Lucida Sans Unicode" pitchFamily="34" charset="0"/>
              </a:rPr>
              <a:t>waste </a:t>
            </a:r>
            <a:r>
              <a:rPr lang="en-GB">
                <a:solidFill>
                  <a:srgbClr val="000066"/>
                </a:solidFill>
                <a:ea typeface="Lucida Sans Unicode" pitchFamily="34" charset="0"/>
                <a:cs typeface="Lucida Sans Unicode" pitchFamily="34" charset="0"/>
              </a:rPr>
              <a:t> example data </a:t>
            </a:r>
            <a:r>
              <a:rPr lang="en-GB" i="1">
                <a:solidFill>
                  <a:srgbClr val="000066"/>
                </a:solidFill>
                <a:ea typeface="Lucida Sans Unicode" pitchFamily="34" charset="0"/>
                <a:cs typeface="Lucida Sans Unicode" pitchFamily="34" charset="0"/>
              </a:rPr>
              <a:t> only  </a:t>
            </a:r>
            <a:r>
              <a:rPr lang="en-GB">
                <a:solidFill>
                  <a:srgbClr val="000066"/>
                </a:solidFill>
                <a:ea typeface="Lucida Sans Unicode" pitchFamily="34" charset="0"/>
                <a:cs typeface="Lucida Sans Unicode" pitchFamily="34" charset="0"/>
              </a:rPr>
              <a:t>for validation </a:t>
            </a:r>
            <a:r>
              <a:rPr lang="en-GB" i="1">
                <a:solidFill>
                  <a:srgbClr val="000066"/>
                </a:solidFill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GB">
                <a:solidFill>
                  <a:srgbClr val="000066"/>
                </a:solidFill>
                <a:ea typeface="Lucida Sans Unicode" pitchFamily="34" charset="0"/>
                <a:cs typeface="Lucida Sans Unicode" pitchFamily="34" charset="0"/>
              </a:rPr>
              <a:t>? 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6149" name="Text Box 19"/>
          <p:cNvSpPr txBox="1">
            <a:spLocks noChangeArrowheads="1"/>
          </p:cNvSpPr>
          <p:nvPr/>
        </p:nvSpPr>
        <p:spPr bwMode="auto">
          <a:xfrm>
            <a:off x="395288" y="2651125"/>
            <a:ext cx="762635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GB">
                <a:solidFill>
                  <a:srgbClr val="000066"/>
                </a:solidFill>
                <a:ea typeface="Lucida Sans Unicode" pitchFamily="34" charset="0"/>
                <a:cs typeface="Lucida Sans Unicode" pitchFamily="34" charset="0"/>
              </a:rPr>
              <a:t> - </a:t>
            </a:r>
            <a:r>
              <a:rPr lang="en-GB" b="1">
                <a:solidFill>
                  <a:srgbClr val="000066"/>
                </a:solidFill>
                <a:ea typeface="Lucida Sans Unicode" pitchFamily="34" charset="0"/>
                <a:cs typeface="Lucida Sans Unicode" pitchFamily="34" charset="0"/>
              </a:rPr>
              <a:t>representative results ? </a:t>
            </a:r>
          </a:p>
          <a:p>
            <a:pPr>
              <a:lnSpc>
                <a:spcPct val="125000"/>
              </a:lnSpc>
            </a:pPr>
            <a:r>
              <a:rPr lang="en-GB">
                <a:solidFill>
                  <a:srgbClr val="000066"/>
                </a:solidFill>
                <a:ea typeface="Lucida Sans Unicode" pitchFamily="34" charset="0"/>
                <a:cs typeface="Lucida Sans Unicode" pitchFamily="34" charset="0"/>
              </a:rPr>
              <a:t>    </a:t>
            </a:r>
            <a:r>
              <a:rPr lang="en-GB" i="1">
                <a:solidFill>
                  <a:srgbClr val="000066"/>
                </a:solidFill>
                <a:ea typeface="Lucida Sans Unicode" pitchFamily="34" charset="0"/>
                <a:cs typeface="Lucida Sans Unicode" pitchFamily="34" charset="0"/>
              </a:rPr>
              <a:t>lucky / unlucky  </a:t>
            </a:r>
            <a:r>
              <a:rPr lang="en-GB">
                <a:solidFill>
                  <a:srgbClr val="000066"/>
                </a:solidFill>
                <a:ea typeface="Lucida Sans Unicode" pitchFamily="34" charset="0"/>
                <a:cs typeface="Lucida Sans Unicode" pitchFamily="34" charset="0"/>
              </a:rPr>
              <a:t>set composition can give misleading outcome ! 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6150" name="Text Box 20"/>
          <p:cNvSpPr txBox="1">
            <a:spLocks noChangeArrowheads="1"/>
          </p:cNvSpPr>
          <p:nvPr/>
        </p:nvSpPr>
        <p:spPr bwMode="auto">
          <a:xfrm>
            <a:off x="417513" y="3730625"/>
            <a:ext cx="6937375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GB">
                <a:solidFill>
                  <a:srgbClr val="000066"/>
                </a:solidFill>
                <a:ea typeface="Lucida Sans Unicode" pitchFamily="34" charset="0"/>
                <a:cs typeface="Lucida Sans Unicode" pitchFamily="34" charset="0"/>
              </a:rPr>
              <a:t> - </a:t>
            </a:r>
            <a:r>
              <a:rPr lang="en-GB" b="1">
                <a:solidFill>
                  <a:srgbClr val="000066"/>
                </a:solidFill>
                <a:ea typeface="Lucida Sans Unicode" pitchFamily="34" charset="0"/>
                <a:cs typeface="Lucida Sans Unicode" pitchFamily="34" charset="0"/>
              </a:rPr>
              <a:t>variation of results ?  </a:t>
            </a:r>
            <a:r>
              <a:rPr lang="en-GB">
                <a:solidFill>
                  <a:srgbClr val="000066"/>
                </a:solidFill>
                <a:ea typeface="Lucida Sans Unicode" pitchFamily="34" charset="0"/>
                <a:cs typeface="Lucida Sans Unicode" pitchFamily="34" charset="0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GB">
                <a:solidFill>
                  <a:srgbClr val="000066"/>
                </a:solidFill>
                <a:ea typeface="Lucida Sans Unicode" pitchFamily="34" charset="0"/>
                <a:cs typeface="Lucida Sans Unicode" pitchFamily="34" charset="0"/>
              </a:rPr>
              <a:t>    how safe is the prediction ?  error bars of the estimates ?  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6151" name="Rectangle 21"/>
          <p:cNvSpPr>
            <a:spLocks noChangeArrowheads="1"/>
          </p:cNvSpPr>
          <p:nvPr/>
        </p:nvSpPr>
        <p:spPr bwMode="auto">
          <a:xfrm>
            <a:off x="7572375" y="152400"/>
            <a:ext cx="1463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000066"/>
                </a:solidFill>
              </a:rPr>
              <a:t>validation </a:t>
            </a:r>
            <a:endParaRPr lang="en-US" sz="2000" b="1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4C4BB1-6F56-4D01-A755-CE66908D9638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053" name="Text Box 3"/>
          <p:cNvSpPr txBox="1">
            <a:spLocks noChangeArrowheads="1"/>
          </p:cNvSpPr>
          <p:nvPr/>
        </p:nvSpPr>
        <p:spPr bwMode="auto">
          <a:xfrm>
            <a:off x="471488" y="1052513"/>
            <a:ext cx="5586412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GB" b="1">
                <a:solidFill>
                  <a:srgbClr val="000066"/>
                </a:solidFill>
              </a:rPr>
              <a:t>example strategy:     " </a:t>
            </a:r>
            <a:r>
              <a:rPr lang="en-GB" b="1">
                <a:solidFill>
                  <a:schemeClr val="tx1"/>
                </a:solidFill>
              </a:rPr>
              <a:t>n</a:t>
            </a:r>
            <a:r>
              <a:rPr lang="en-GB" b="1">
                <a:solidFill>
                  <a:srgbClr val="000066"/>
                </a:solidFill>
              </a:rPr>
              <a:t>-fold cross-validation "  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2054" name="Text Box 7"/>
          <p:cNvSpPr txBox="1">
            <a:spLocks noChangeArrowheads="1"/>
          </p:cNvSpPr>
          <p:nvPr/>
        </p:nvSpPr>
        <p:spPr bwMode="auto">
          <a:xfrm>
            <a:off x="519113" y="1890713"/>
            <a:ext cx="12938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>
                <a:solidFill>
                  <a:srgbClr val="000066"/>
                </a:solidFill>
              </a:rPr>
              <a:t>split data </a:t>
            </a:r>
            <a:endParaRPr lang="en-US">
              <a:solidFill>
                <a:srgbClr val="000066"/>
              </a:solidFill>
            </a:endParaRPr>
          </a:p>
        </p:txBody>
      </p:sp>
      <p:graphicFrame>
        <p:nvGraphicFramePr>
          <p:cNvPr id="2050" name="Object 8"/>
          <p:cNvGraphicFramePr>
            <a:graphicFrameLocks noChangeAspect="1"/>
          </p:cNvGraphicFramePr>
          <p:nvPr/>
        </p:nvGraphicFramePr>
        <p:xfrm>
          <a:off x="1979613" y="1652588"/>
          <a:ext cx="2551112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3" imgW="1269720" imgH="368280" progId="Equation.DSMT4">
                  <p:embed/>
                </p:oleObj>
              </mc:Choice>
              <mc:Fallback>
                <p:oleObj name="Equation" r:id="rId3" imgW="1269720" imgH="3682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652588"/>
                        <a:ext cx="2551112" cy="73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65" name="Object 9"/>
          <p:cNvGraphicFramePr>
            <a:graphicFrameLocks noChangeAspect="1"/>
          </p:cNvGraphicFramePr>
          <p:nvPr/>
        </p:nvGraphicFramePr>
        <p:xfrm>
          <a:off x="1042988" y="2633663"/>
          <a:ext cx="645160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tion" r:id="rId5" imgW="3213000" imgH="431640" progId="Equation.DSMT4">
                  <p:embed/>
                </p:oleObj>
              </mc:Choice>
              <mc:Fallback>
                <p:oleObj name="Equation" r:id="rId5" imgW="3213000" imgH="431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633663"/>
                        <a:ext cx="6451600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 Box 11"/>
          <p:cNvSpPr txBox="1">
            <a:spLocks noChangeArrowheads="1"/>
          </p:cNvSpPr>
          <p:nvPr/>
        </p:nvSpPr>
        <p:spPr bwMode="auto">
          <a:xfrm>
            <a:off x="4859338" y="1773238"/>
            <a:ext cx="35194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>
                <a:solidFill>
                  <a:srgbClr val="000066"/>
                </a:solidFill>
              </a:rPr>
              <a:t>(randomly) into </a:t>
            </a:r>
            <a:r>
              <a:rPr lang="en-GB" b="1">
                <a:solidFill>
                  <a:schemeClr val="tx1"/>
                </a:solidFill>
              </a:rPr>
              <a:t>n </a:t>
            </a:r>
            <a:r>
              <a:rPr lang="en-GB">
                <a:solidFill>
                  <a:srgbClr val="000066"/>
                </a:solidFill>
              </a:rPr>
              <a:t>disjoint sets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2056" name="Text Box 12"/>
          <p:cNvSpPr txBox="1">
            <a:spLocks noChangeArrowheads="1"/>
          </p:cNvSpPr>
          <p:nvPr/>
        </p:nvSpPr>
        <p:spPr bwMode="auto">
          <a:xfrm>
            <a:off x="1042988" y="3644900"/>
            <a:ext cx="65293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66"/>
                </a:solidFill>
              </a:rPr>
              <a:t>all data                    training data (</a:t>
            </a:r>
            <a:r>
              <a:rPr lang="en-GB" dirty="0" err="1">
                <a:solidFill>
                  <a:srgbClr val="000066"/>
                </a:solidFill>
              </a:rPr>
              <a:t>i</a:t>
            </a:r>
            <a:r>
              <a:rPr lang="en-GB" dirty="0">
                <a:solidFill>
                  <a:srgbClr val="000066"/>
                </a:solidFill>
              </a:rPr>
              <a:t>)              test data (</a:t>
            </a:r>
            <a:r>
              <a:rPr lang="en-GB" dirty="0" err="1">
                <a:solidFill>
                  <a:srgbClr val="000066"/>
                </a:solidFill>
              </a:rPr>
              <a:t>i</a:t>
            </a:r>
            <a:r>
              <a:rPr lang="en-GB" dirty="0">
                <a:solidFill>
                  <a:srgbClr val="000066"/>
                </a:solidFill>
              </a:rPr>
              <a:t>) 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2057" name="Text Box 13"/>
          <p:cNvSpPr txBox="1">
            <a:spLocks noChangeArrowheads="1"/>
          </p:cNvSpPr>
          <p:nvPr/>
        </p:nvSpPr>
        <p:spPr bwMode="auto">
          <a:xfrm>
            <a:off x="542925" y="4235450"/>
            <a:ext cx="66929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GB">
                <a:solidFill>
                  <a:srgbClr val="000066"/>
                </a:solidFill>
              </a:rPr>
              <a:t>- repeat training </a:t>
            </a:r>
            <a:r>
              <a:rPr lang="en-GB">
                <a:solidFill>
                  <a:schemeClr val="tx1"/>
                </a:solidFill>
              </a:rPr>
              <a:t>n</a:t>
            </a:r>
            <a:r>
              <a:rPr lang="en-GB">
                <a:solidFill>
                  <a:srgbClr val="000066"/>
                </a:solidFill>
              </a:rPr>
              <a:t> times</a:t>
            </a:r>
          </a:p>
          <a:p>
            <a:pPr>
              <a:lnSpc>
                <a:spcPct val="125000"/>
              </a:lnSpc>
            </a:pPr>
            <a:r>
              <a:rPr lang="en-GB">
                <a:solidFill>
                  <a:srgbClr val="000066"/>
                </a:solidFill>
              </a:rPr>
              <a:t>- calculate average training / test errors   ( and variances )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2058" name="Line 14"/>
          <p:cNvSpPr>
            <a:spLocks noChangeShapeType="1"/>
          </p:cNvSpPr>
          <p:nvPr/>
        </p:nvSpPr>
        <p:spPr bwMode="auto">
          <a:xfrm>
            <a:off x="0" y="537368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9" name="Text Box 17"/>
          <p:cNvSpPr txBox="1">
            <a:spLocks noChangeArrowheads="1"/>
          </p:cNvSpPr>
          <p:nvPr/>
        </p:nvSpPr>
        <p:spPr bwMode="auto">
          <a:xfrm>
            <a:off x="468313" y="5589588"/>
            <a:ext cx="8123237" cy="11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GB">
                <a:solidFill>
                  <a:srgbClr val="000066"/>
                </a:solidFill>
              </a:rPr>
              <a:t>- repeat cross-validation for different models, parameter settings, etc. </a:t>
            </a:r>
          </a:p>
          <a:p>
            <a:pPr>
              <a:lnSpc>
                <a:spcPct val="125000"/>
              </a:lnSpc>
            </a:pPr>
            <a:r>
              <a:rPr lang="en-GB">
                <a:solidFill>
                  <a:srgbClr val="000066"/>
                </a:solidFill>
              </a:rPr>
              <a:t>- select the best system with respect to test errors </a:t>
            </a:r>
          </a:p>
          <a:p>
            <a:pPr>
              <a:lnSpc>
                <a:spcPct val="125000"/>
              </a:lnSpc>
            </a:pPr>
            <a:r>
              <a:rPr lang="en-GB">
                <a:solidFill>
                  <a:srgbClr val="000066"/>
                </a:solidFill>
              </a:rPr>
              <a:t>                          (model, number of units, learning rate, … ) 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2060" name="Rectangle 18"/>
          <p:cNvSpPr>
            <a:spLocks noChangeArrowheads="1"/>
          </p:cNvSpPr>
          <p:nvPr/>
        </p:nvSpPr>
        <p:spPr bwMode="auto">
          <a:xfrm>
            <a:off x="6804025" y="152400"/>
            <a:ext cx="22621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000066"/>
                </a:solidFill>
              </a:rPr>
              <a:t>cross-validation </a:t>
            </a:r>
            <a:endParaRPr lang="en-US" sz="2000" b="1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6" grpId="0"/>
      <p:bldP spid="2057" grpId="0"/>
      <p:bldP spid="2058" grpId="0" animBg="1"/>
      <p:bldP spid="20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D12EAC-F07A-4AE3-9041-2815E04A26C6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107950" y="1154113"/>
            <a:ext cx="1235075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GB" b="1">
                <a:solidFill>
                  <a:srgbClr val="000066"/>
                </a:solidFill>
              </a:rPr>
              <a:t>remarks:</a:t>
            </a:r>
            <a:r>
              <a:rPr lang="en-GB">
                <a:solidFill>
                  <a:srgbClr val="000066"/>
                </a:solidFill>
              </a:rPr>
              <a:t> 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87313" y="1516063"/>
            <a:ext cx="6897687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GB">
                <a:solidFill>
                  <a:srgbClr val="000066"/>
                </a:solidFill>
                <a:ea typeface="Lucida Sans Unicode" pitchFamily="34" charset="0"/>
                <a:cs typeface="Lucida Sans Unicode" pitchFamily="34" charset="0"/>
              </a:rPr>
              <a:t> - </a:t>
            </a:r>
            <a:r>
              <a:rPr lang="en-GB" b="1">
                <a:solidFill>
                  <a:srgbClr val="000066"/>
                </a:solidFill>
                <a:ea typeface="Lucida Sans Unicode" pitchFamily="34" charset="0"/>
                <a:cs typeface="Lucida Sans Unicode" pitchFamily="34" charset="0"/>
              </a:rPr>
              <a:t>which </a:t>
            </a:r>
            <a:r>
              <a:rPr lang="en-GB" b="1">
                <a:solidFill>
                  <a:schemeClr val="tx1"/>
                </a:solidFill>
                <a:ea typeface="Lucida Sans Unicode" pitchFamily="34" charset="0"/>
                <a:cs typeface="Lucida Sans Unicode" pitchFamily="34" charset="0"/>
              </a:rPr>
              <a:t>n</a:t>
            </a:r>
            <a:r>
              <a:rPr lang="en-GB" b="1">
                <a:solidFill>
                  <a:srgbClr val="000066"/>
                </a:solidFill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GB">
                <a:solidFill>
                  <a:srgbClr val="000066"/>
                </a:solidFill>
                <a:ea typeface="Lucida Sans Unicode" pitchFamily="34" charset="0"/>
                <a:cs typeface="Lucida Sans Unicode" pitchFamily="34" charset="0"/>
              </a:rPr>
              <a:t>in </a:t>
            </a:r>
            <a:r>
              <a:rPr lang="en-GB">
                <a:solidFill>
                  <a:schemeClr val="tx1"/>
                </a:solidFill>
                <a:ea typeface="Lucida Sans Unicode" pitchFamily="34" charset="0"/>
                <a:cs typeface="Lucida Sans Unicode" pitchFamily="34" charset="0"/>
              </a:rPr>
              <a:t>n</a:t>
            </a:r>
            <a:r>
              <a:rPr lang="en-GB">
                <a:solidFill>
                  <a:srgbClr val="000066"/>
                </a:solidFill>
                <a:ea typeface="Lucida Sans Unicode" pitchFamily="34" charset="0"/>
                <a:cs typeface="Lucida Sans Unicode" pitchFamily="34" charset="0"/>
              </a:rPr>
              <a:t>-fold cross-validation ?</a:t>
            </a:r>
            <a:r>
              <a:rPr lang="en-GB" b="1">
                <a:solidFill>
                  <a:srgbClr val="000066"/>
                </a:solidFill>
                <a:ea typeface="Lucida Sans Unicode" pitchFamily="34" charset="0"/>
                <a:cs typeface="Lucida Sans Unicode" pitchFamily="34" charset="0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GB">
                <a:solidFill>
                  <a:srgbClr val="000066"/>
                </a:solidFill>
                <a:ea typeface="Lucida Sans Unicode" pitchFamily="34" charset="0"/>
                <a:cs typeface="Lucida Sans Unicode" pitchFamily="34" charset="0"/>
              </a:rPr>
              <a:t>    larger n   →  larger fraction of D used in each training run</a:t>
            </a:r>
          </a:p>
          <a:p>
            <a:pPr>
              <a:lnSpc>
                <a:spcPct val="125000"/>
              </a:lnSpc>
            </a:pPr>
            <a:r>
              <a:rPr lang="en-GB">
                <a:solidFill>
                  <a:srgbClr val="000066"/>
                </a:solidFill>
                <a:ea typeface="Lucida Sans Unicode" pitchFamily="34" charset="0"/>
                <a:cs typeface="Lucida Sans Unicode" pitchFamily="34" charset="0"/>
              </a:rPr>
              <a:t>                   →  more estimates of E</a:t>
            </a:r>
            <a:r>
              <a:rPr lang="en-GB" baseline="-25000">
                <a:solidFill>
                  <a:srgbClr val="000066"/>
                </a:solidFill>
                <a:ea typeface="Lucida Sans Unicode" pitchFamily="34" charset="0"/>
                <a:cs typeface="Lucida Sans Unicode" pitchFamily="34" charset="0"/>
              </a:rPr>
              <a:t>test </a:t>
            </a:r>
            <a:r>
              <a:rPr lang="en-GB">
                <a:solidFill>
                  <a:srgbClr val="000066"/>
                </a:solidFill>
                <a:ea typeface="Lucida Sans Unicode" pitchFamily="34" charset="0"/>
                <a:cs typeface="Lucida Sans Unicode" pitchFamily="34" charset="0"/>
              </a:rPr>
              <a:t> / smaller test sets </a:t>
            </a:r>
          </a:p>
          <a:p>
            <a:pPr>
              <a:lnSpc>
                <a:spcPct val="125000"/>
              </a:lnSpc>
            </a:pPr>
            <a:r>
              <a:rPr lang="en-GB">
                <a:solidFill>
                  <a:srgbClr val="000066"/>
                </a:solidFill>
                <a:ea typeface="Lucida Sans Unicode" pitchFamily="34" charset="0"/>
                <a:cs typeface="Lucida Sans Unicode" pitchFamily="34" charset="0"/>
              </a:rPr>
              <a:t>                   →  higher computational effort</a:t>
            </a:r>
          </a:p>
        </p:txBody>
      </p:sp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131763" y="3100388"/>
            <a:ext cx="7319962" cy="11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GB">
                <a:solidFill>
                  <a:srgbClr val="000066"/>
                </a:solidFill>
                <a:ea typeface="Lucida Sans Unicode" pitchFamily="34" charset="0"/>
                <a:cs typeface="Lucida Sans Unicode" pitchFamily="34" charset="0"/>
              </a:rPr>
              <a:t>    extreme case:  </a:t>
            </a:r>
            <a:r>
              <a:rPr lang="en-GB">
                <a:solidFill>
                  <a:schemeClr val="tx1"/>
                </a:solidFill>
                <a:ea typeface="Lucida Sans Unicode" pitchFamily="34" charset="0"/>
                <a:cs typeface="Lucida Sans Unicode" pitchFamily="34" charset="0"/>
              </a:rPr>
              <a:t>n = P</a:t>
            </a:r>
            <a:r>
              <a:rPr lang="en-GB">
                <a:solidFill>
                  <a:srgbClr val="000066"/>
                </a:solidFill>
                <a:ea typeface="Lucida Sans Unicode" pitchFamily="34" charset="0"/>
                <a:cs typeface="Lucida Sans Unicode" pitchFamily="34" charset="0"/>
              </a:rPr>
              <a:t> </a:t>
            </a:r>
            <a:endParaRPr lang="en-GB" b="1">
              <a:solidFill>
                <a:srgbClr val="000066"/>
              </a:solidFill>
              <a:ea typeface="Lucida Sans Unicode" pitchFamily="34" charset="0"/>
              <a:cs typeface="Lucida Sans Unicode" pitchFamily="34" charset="0"/>
            </a:endParaRPr>
          </a:p>
          <a:p>
            <a:pPr>
              <a:lnSpc>
                <a:spcPct val="125000"/>
              </a:lnSpc>
            </a:pPr>
            <a:r>
              <a:rPr lang="en-GB">
                <a:solidFill>
                  <a:srgbClr val="000066"/>
                </a:solidFill>
                <a:ea typeface="Lucida Sans Unicode" pitchFamily="34" charset="0"/>
                <a:cs typeface="Lucida Sans Unicode" pitchFamily="34" charset="0"/>
              </a:rPr>
              <a:t>    use all but one examples for training, test on single example,</a:t>
            </a:r>
          </a:p>
          <a:p>
            <a:pPr>
              <a:lnSpc>
                <a:spcPct val="125000"/>
              </a:lnSpc>
            </a:pPr>
            <a:r>
              <a:rPr lang="en-GB">
                <a:solidFill>
                  <a:srgbClr val="000066"/>
                </a:solidFill>
                <a:ea typeface="Lucida Sans Unicode" pitchFamily="34" charset="0"/>
                <a:cs typeface="Lucida Sans Unicode" pitchFamily="34" charset="0"/>
              </a:rPr>
              <a:t>    repeat P times    " </a:t>
            </a:r>
            <a:r>
              <a:rPr lang="en-GB" b="1">
                <a:solidFill>
                  <a:srgbClr val="000066"/>
                </a:solidFill>
                <a:ea typeface="Lucida Sans Unicode" pitchFamily="34" charset="0"/>
                <a:cs typeface="Lucida Sans Unicode" pitchFamily="34" charset="0"/>
              </a:rPr>
              <a:t>leave-one-out estimate " </a:t>
            </a:r>
            <a:endParaRPr lang="en-GB">
              <a:solidFill>
                <a:srgbClr val="000066"/>
              </a:solidFill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174" name="Text Box 7"/>
          <p:cNvSpPr txBox="1">
            <a:spLocks noChangeArrowheads="1"/>
          </p:cNvSpPr>
          <p:nvPr/>
        </p:nvSpPr>
        <p:spPr bwMode="auto">
          <a:xfrm>
            <a:off x="1508125" y="17780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175" name="Text Box 8"/>
          <p:cNvSpPr txBox="1">
            <a:spLocks noChangeArrowheads="1"/>
          </p:cNvSpPr>
          <p:nvPr/>
        </p:nvSpPr>
        <p:spPr bwMode="auto">
          <a:xfrm>
            <a:off x="34925" y="4646613"/>
            <a:ext cx="8972550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GB">
                <a:solidFill>
                  <a:srgbClr val="000066"/>
                </a:solidFill>
                <a:ea typeface="Lucida Sans Unicode" pitchFamily="34" charset="0"/>
                <a:cs typeface="Lucida Sans Unicode" pitchFamily="34" charset="0"/>
              </a:rPr>
              <a:t> - </a:t>
            </a:r>
            <a:r>
              <a:rPr lang="en-GB" b="1">
                <a:solidFill>
                  <a:srgbClr val="000066"/>
                </a:solidFill>
                <a:ea typeface="Lucida Sans Unicode" pitchFamily="34" charset="0"/>
                <a:cs typeface="Lucida Sans Unicode" pitchFamily="34" charset="0"/>
              </a:rPr>
              <a:t>statistics ? </a:t>
            </a:r>
          </a:p>
          <a:p>
            <a:pPr>
              <a:lnSpc>
                <a:spcPct val="125000"/>
              </a:lnSpc>
            </a:pPr>
            <a:r>
              <a:rPr lang="en-GB" b="1">
                <a:solidFill>
                  <a:srgbClr val="000066"/>
                </a:solidFill>
                <a:ea typeface="Lucida Sans Unicode" pitchFamily="34" charset="0"/>
                <a:cs typeface="Lucida Sans Unicode" pitchFamily="34" charset="0"/>
              </a:rPr>
              <a:t>   </a:t>
            </a:r>
            <a:r>
              <a:rPr lang="en-GB">
                <a:solidFill>
                  <a:srgbClr val="000066"/>
                </a:solidFill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GB">
                <a:solidFill>
                  <a:schemeClr val="tx1"/>
                </a:solidFill>
                <a:ea typeface="Lucida Sans Unicode" pitchFamily="34" charset="0"/>
                <a:cs typeface="Lucida Sans Unicode" pitchFamily="34" charset="0"/>
              </a:rPr>
              <a:t>n</a:t>
            </a:r>
            <a:r>
              <a:rPr lang="en-GB">
                <a:solidFill>
                  <a:srgbClr val="000066"/>
                </a:solidFill>
                <a:ea typeface="Lucida Sans Unicode" pitchFamily="34" charset="0"/>
                <a:cs typeface="Lucida Sans Unicode" pitchFamily="34" charset="0"/>
              </a:rPr>
              <a:t> results are not statistically independent</a:t>
            </a:r>
          </a:p>
          <a:p>
            <a:pPr>
              <a:lnSpc>
                <a:spcPct val="125000"/>
              </a:lnSpc>
            </a:pPr>
            <a:r>
              <a:rPr lang="en-GB">
                <a:solidFill>
                  <a:srgbClr val="000066"/>
                </a:solidFill>
                <a:ea typeface="Lucida Sans Unicode" pitchFamily="34" charset="0"/>
                <a:cs typeface="Lucida Sans Unicode" pitchFamily="34" charset="0"/>
              </a:rPr>
              <a:t>    highly overlapping training sets!  → difficult to estimate variances</a:t>
            </a:r>
          </a:p>
          <a:p>
            <a:pPr>
              <a:lnSpc>
                <a:spcPct val="125000"/>
              </a:lnSpc>
            </a:pPr>
            <a:r>
              <a:rPr lang="en-GB">
                <a:solidFill>
                  <a:srgbClr val="000066"/>
                </a:solidFill>
                <a:ea typeface="Lucida Sans Unicode" pitchFamily="34" charset="0"/>
                <a:cs typeface="Lucida Sans Unicode" pitchFamily="34" charset="0"/>
              </a:rPr>
              <a:t>                                                           with respect to training set dependence </a:t>
            </a:r>
          </a:p>
          <a:p>
            <a:pPr>
              <a:lnSpc>
                <a:spcPct val="125000"/>
              </a:lnSpc>
            </a:pPr>
            <a:r>
              <a:rPr lang="en-GB">
                <a:solidFill>
                  <a:srgbClr val="000066"/>
                </a:solidFill>
                <a:ea typeface="Lucida Sans Unicode" pitchFamily="34" charset="0"/>
                <a:cs typeface="Lucida Sans Unicode" pitchFamily="34" charset="0"/>
              </a:rPr>
              <a:t>   </a:t>
            </a:r>
          </a:p>
        </p:txBody>
      </p:sp>
      <p:sp>
        <p:nvSpPr>
          <p:cNvPr id="7176" name="Rectangle 9"/>
          <p:cNvSpPr>
            <a:spLocks noChangeArrowheads="1"/>
          </p:cNvSpPr>
          <p:nvPr/>
        </p:nvSpPr>
        <p:spPr bwMode="auto">
          <a:xfrm>
            <a:off x="6804025" y="152400"/>
            <a:ext cx="22621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000066"/>
                </a:solidFill>
              </a:rPr>
              <a:t>cross-validation </a:t>
            </a:r>
            <a:endParaRPr lang="en-US" sz="2000" b="1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6C4094-EA77-481F-8AF4-8E7CF293F831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8195" name="Rectangle 7"/>
          <p:cNvSpPr>
            <a:spLocks noChangeArrowheads="1"/>
          </p:cNvSpPr>
          <p:nvPr/>
        </p:nvSpPr>
        <p:spPr bwMode="auto">
          <a:xfrm>
            <a:off x="6804025" y="152400"/>
            <a:ext cx="1692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000066"/>
                </a:solidFill>
              </a:rPr>
              <a:t>over-fitting </a:t>
            </a: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8196" name="Text Box 8"/>
          <p:cNvSpPr txBox="1">
            <a:spLocks noChangeArrowheads="1"/>
          </p:cNvSpPr>
          <p:nvPr/>
        </p:nvSpPr>
        <p:spPr bwMode="auto">
          <a:xfrm>
            <a:off x="468313" y="908050"/>
            <a:ext cx="7413625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GB" b="1">
                <a:solidFill>
                  <a:srgbClr val="000066"/>
                </a:solidFill>
              </a:rPr>
              <a:t>test / training errors</a:t>
            </a:r>
            <a:r>
              <a:rPr lang="en-GB">
                <a:solidFill>
                  <a:srgbClr val="000066"/>
                </a:solidFill>
              </a:rPr>
              <a:t>             (e.g. observed in cross-validation) </a:t>
            </a:r>
          </a:p>
          <a:p>
            <a:pPr>
              <a:lnSpc>
                <a:spcPct val="125000"/>
              </a:lnSpc>
            </a:pPr>
            <a:r>
              <a:rPr lang="en-GB" b="1">
                <a:solidFill>
                  <a:srgbClr val="000066"/>
                </a:solidFill>
              </a:rPr>
              <a:t>vs. complexity of the model  (</a:t>
            </a:r>
            <a:r>
              <a:rPr lang="en-GB">
                <a:solidFill>
                  <a:srgbClr val="000066"/>
                </a:solidFill>
              </a:rPr>
              <a:t>e.g. # of prototypes, neurons, … )  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8197" name="Rectangle 10"/>
          <p:cNvSpPr>
            <a:spLocks noChangeArrowheads="1"/>
          </p:cNvSpPr>
          <p:nvPr/>
        </p:nvSpPr>
        <p:spPr bwMode="auto">
          <a:xfrm>
            <a:off x="835025" y="1774825"/>
            <a:ext cx="5557838" cy="2592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717" name="Oval 13"/>
          <p:cNvSpPr>
            <a:spLocks noChangeArrowheads="1"/>
          </p:cNvSpPr>
          <p:nvPr/>
        </p:nvSpPr>
        <p:spPr bwMode="auto">
          <a:xfrm>
            <a:off x="1208088" y="1990725"/>
            <a:ext cx="144462" cy="144463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718" name="Oval 14"/>
          <p:cNvSpPr>
            <a:spLocks noChangeArrowheads="1"/>
          </p:cNvSpPr>
          <p:nvPr/>
        </p:nvSpPr>
        <p:spPr bwMode="auto">
          <a:xfrm>
            <a:off x="1568450" y="2495550"/>
            <a:ext cx="144463" cy="144463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719" name="Oval 15"/>
          <p:cNvSpPr>
            <a:spLocks noChangeArrowheads="1"/>
          </p:cNvSpPr>
          <p:nvPr/>
        </p:nvSpPr>
        <p:spPr bwMode="auto">
          <a:xfrm>
            <a:off x="2000250" y="2854325"/>
            <a:ext cx="144463" cy="144463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720" name="Oval 16"/>
          <p:cNvSpPr>
            <a:spLocks noChangeArrowheads="1"/>
          </p:cNvSpPr>
          <p:nvPr/>
        </p:nvSpPr>
        <p:spPr bwMode="auto">
          <a:xfrm>
            <a:off x="2576513" y="3143250"/>
            <a:ext cx="144462" cy="144463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721" name="Oval 17"/>
          <p:cNvSpPr>
            <a:spLocks noChangeArrowheads="1"/>
          </p:cNvSpPr>
          <p:nvPr/>
        </p:nvSpPr>
        <p:spPr bwMode="auto">
          <a:xfrm>
            <a:off x="3224213" y="3359150"/>
            <a:ext cx="144462" cy="144463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722" name="Oval 18"/>
          <p:cNvSpPr>
            <a:spLocks noChangeArrowheads="1"/>
          </p:cNvSpPr>
          <p:nvPr/>
        </p:nvSpPr>
        <p:spPr bwMode="auto">
          <a:xfrm>
            <a:off x="3944938" y="3214688"/>
            <a:ext cx="144462" cy="144462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723" name="Oval 19"/>
          <p:cNvSpPr>
            <a:spLocks noChangeArrowheads="1"/>
          </p:cNvSpPr>
          <p:nvPr/>
        </p:nvSpPr>
        <p:spPr bwMode="auto">
          <a:xfrm>
            <a:off x="4519613" y="3070225"/>
            <a:ext cx="144462" cy="144463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724" name="Oval 20"/>
          <p:cNvSpPr>
            <a:spLocks noChangeArrowheads="1"/>
          </p:cNvSpPr>
          <p:nvPr/>
        </p:nvSpPr>
        <p:spPr bwMode="auto">
          <a:xfrm>
            <a:off x="5095875" y="2709863"/>
            <a:ext cx="144463" cy="144462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725" name="Oval 21"/>
          <p:cNvSpPr>
            <a:spLocks noChangeArrowheads="1"/>
          </p:cNvSpPr>
          <p:nvPr/>
        </p:nvSpPr>
        <p:spPr bwMode="auto">
          <a:xfrm>
            <a:off x="5745163" y="2349500"/>
            <a:ext cx="144462" cy="144463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1208088" y="2565400"/>
            <a:ext cx="4681537" cy="1657350"/>
            <a:chOff x="793" y="1842"/>
            <a:chExt cx="2949" cy="1044"/>
          </a:xfrm>
        </p:grpSpPr>
        <p:sp>
          <p:nvSpPr>
            <p:cNvPr id="8214" name="Oval 22"/>
            <p:cNvSpPr>
              <a:spLocks noChangeArrowheads="1"/>
            </p:cNvSpPr>
            <p:nvPr/>
          </p:nvSpPr>
          <p:spPr bwMode="auto">
            <a:xfrm>
              <a:off x="793" y="1842"/>
              <a:ext cx="91" cy="91"/>
            </a:xfrm>
            <a:prstGeom prst="ellipse">
              <a:avLst/>
            </a:prstGeom>
            <a:solidFill>
              <a:srgbClr val="3333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5" name="Oval 23"/>
            <p:cNvSpPr>
              <a:spLocks noChangeArrowheads="1"/>
            </p:cNvSpPr>
            <p:nvPr/>
          </p:nvSpPr>
          <p:spPr bwMode="auto">
            <a:xfrm>
              <a:off x="1020" y="2069"/>
              <a:ext cx="91" cy="91"/>
            </a:xfrm>
            <a:prstGeom prst="ellipse">
              <a:avLst/>
            </a:prstGeom>
            <a:solidFill>
              <a:srgbClr val="3333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6" name="Oval 24"/>
            <p:cNvSpPr>
              <a:spLocks noChangeArrowheads="1"/>
            </p:cNvSpPr>
            <p:nvPr/>
          </p:nvSpPr>
          <p:spPr bwMode="auto">
            <a:xfrm>
              <a:off x="1292" y="2250"/>
              <a:ext cx="91" cy="91"/>
            </a:xfrm>
            <a:prstGeom prst="ellipse">
              <a:avLst/>
            </a:prstGeom>
            <a:solidFill>
              <a:srgbClr val="3333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7" name="Oval 25"/>
            <p:cNvSpPr>
              <a:spLocks noChangeArrowheads="1"/>
            </p:cNvSpPr>
            <p:nvPr/>
          </p:nvSpPr>
          <p:spPr bwMode="auto">
            <a:xfrm>
              <a:off x="1646" y="2432"/>
              <a:ext cx="91" cy="91"/>
            </a:xfrm>
            <a:prstGeom prst="ellipse">
              <a:avLst/>
            </a:prstGeom>
            <a:solidFill>
              <a:srgbClr val="3333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8" name="Oval 26"/>
            <p:cNvSpPr>
              <a:spLocks noChangeArrowheads="1"/>
            </p:cNvSpPr>
            <p:nvPr/>
          </p:nvSpPr>
          <p:spPr bwMode="auto">
            <a:xfrm>
              <a:off x="2063" y="2568"/>
              <a:ext cx="91" cy="91"/>
            </a:xfrm>
            <a:prstGeom prst="ellipse">
              <a:avLst/>
            </a:prstGeom>
            <a:solidFill>
              <a:srgbClr val="3333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9" name="Oval 27"/>
            <p:cNvSpPr>
              <a:spLocks noChangeArrowheads="1"/>
            </p:cNvSpPr>
            <p:nvPr/>
          </p:nvSpPr>
          <p:spPr bwMode="auto">
            <a:xfrm>
              <a:off x="2517" y="2659"/>
              <a:ext cx="91" cy="91"/>
            </a:xfrm>
            <a:prstGeom prst="ellipse">
              <a:avLst/>
            </a:prstGeom>
            <a:solidFill>
              <a:srgbClr val="3333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0" name="Oval 28"/>
            <p:cNvSpPr>
              <a:spLocks noChangeArrowheads="1"/>
            </p:cNvSpPr>
            <p:nvPr/>
          </p:nvSpPr>
          <p:spPr bwMode="auto">
            <a:xfrm>
              <a:off x="2880" y="2704"/>
              <a:ext cx="91" cy="91"/>
            </a:xfrm>
            <a:prstGeom prst="ellipse">
              <a:avLst/>
            </a:prstGeom>
            <a:solidFill>
              <a:srgbClr val="3333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1" name="Oval 29"/>
            <p:cNvSpPr>
              <a:spLocks noChangeArrowheads="1"/>
            </p:cNvSpPr>
            <p:nvPr/>
          </p:nvSpPr>
          <p:spPr bwMode="auto">
            <a:xfrm>
              <a:off x="3243" y="2750"/>
              <a:ext cx="91" cy="91"/>
            </a:xfrm>
            <a:prstGeom prst="ellipse">
              <a:avLst/>
            </a:prstGeom>
            <a:solidFill>
              <a:srgbClr val="3333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2" name="Oval 30"/>
            <p:cNvSpPr>
              <a:spLocks noChangeArrowheads="1"/>
            </p:cNvSpPr>
            <p:nvPr/>
          </p:nvSpPr>
          <p:spPr bwMode="auto">
            <a:xfrm>
              <a:off x="3651" y="2795"/>
              <a:ext cx="91" cy="91"/>
            </a:xfrm>
            <a:prstGeom prst="ellipse">
              <a:avLst/>
            </a:prstGeom>
            <a:solidFill>
              <a:srgbClr val="3333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8736" name="Text Box 32"/>
          <p:cNvSpPr txBox="1">
            <a:spLocks noChangeArrowheads="1"/>
          </p:cNvSpPr>
          <p:nvPr/>
        </p:nvSpPr>
        <p:spPr bwMode="auto">
          <a:xfrm>
            <a:off x="6732588" y="2701925"/>
            <a:ext cx="1450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>
                <a:solidFill>
                  <a:schemeClr val="accent2"/>
                </a:solidFill>
              </a:rPr>
              <a:t>E</a:t>
            </a:r>
            <a:r>
              <a:rPr lang="en-GB" b="1" i="1" baseline="-25000">
                <a:solidFill>
                  <a:schemeClr val="accent2"/>
                </a:solidFill>
              </a:rPr>
              <a:t>train  </a:t>
            </a:r>
            <a:r>
              <a:rPr lang="en-GB" b="1">
                <a:solidFill>
                  <a:schemeClr val="tx1"/>
                </a:solidFill>
              </a:rPr>
              <a:t>&lt;</a:t>
            </a:r>
            <a:r>
              <a:rPr lang="en-GB" b="1">
                <a:solidFill>
                  <a:schemeClr val="accent2"/>
                </a:solidFill>
              </a:rPr>
              <a:t> </a:t>
            </a:r>
            <a:r>
              <a:rPr lang="en-GB" b="1">
                <a:solidFill>
                  <a:srgbClr val="008000"/>
                </a:solidFill>
              </a:rPr>
              <a:t>E</a:t>
            </a:r>
            <a:r>
              <a:rPr lang="en-GB" b="1" i="1" baseline="-25000">
                <a:solidFill>
                  <a:srgbClr val="008000"/>
                </a:solidFill>
              </a:rPr>
              <a:t>test </a:t>
            </a:r>
            <a:endParaRPr lang="en-US" b="1" baseline="-25000">
              <a:solidFill>
                <a:srgbClr val="008000"/>
              </a:solidFill>
            </a:endParaRPr>
          </a:p>
        </p:txBody>
      </p:sp>
      <p:sp>
        <p:nvSpPr>
          <p:cNvPr id="8209" name="Text Box 33"/>
          <p:cNvSpPr txBox="1">
            <a:spLocks noChangeArrowheads="1"/>
          </p:cNvSpPr>
          <p:nvPr/>
        </p:nvSpPr>
        <p:spPr bwMode="auto">
          <a:xfrm>
            <a:off x="755576" y="4437112"/>
            <a:ext cx="67532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"</a:t>
            </a:r>
            <a:r>
              <a:rPr lang="en-GB" dirty="0" smtClean="0">
                <a:solidFill>
                  <a:schemeClr val="tx1"/>
                </a:solidFill>
              </a:rPr>
              <a:t>complexity“  (e.g.: number of prototypes, hidden units… )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8739" name="Text Box 35"/>
          <p:cNvSpPr txBox="1">
            <a:spLocks noChangeArrowheads="1"/>
          </p:cNvSpPr>
          <p:nvPr/>
        </p:nvSpPr>
        <p:spPr bwMode="auto">
          <a:xfrm>
            <a:off x="595313" y="5084763"/>
            <a:ext cx="79676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>
                <a:solidFill>
                  <a:srgbClr val="000066"/>
                </a:solidFill>
              </a:rPr>
              <a:t>- expect: better classification ( of</a:t>
            </a:r>
            <a:r>
              <a:rPr lang="en-GB"/>
              <a:t>   </a:t>
            </a:r>
            <a:r>
              <a:rPr lang="en-GB">
                <a:solidFill>
                  <a:schemeClr val="tx1"/>
                </a:solidFill>
              </a:rPr>
              <a:t>D</a:t>
            </a:r>
            <a:r>
              <a:rPr lang="en-GB" i="1" baseline="-25000">
                <a:solidFill>
                  <a:schemeClr val="tx1"/>
                </a:solidFill>
              </a:rPr>
              <a:t>train   </a:t>
            </a:r>
            <a:r>
              <a:rPr lang="en-GB">
                <a:solidFill>
                  <a:srgbClr val="000066"/>
                </a:solidFill>
              </a:rPr>
              <a:t>) with increasing complexity </a:t>
            </a:r>
            <a:endParaRPr lang="en-US" i="1">
              <a:solidFill>
                <a:schemeClr val="tx1"/>
              </a:solidFill>
            </a:endParaRPr>
          </a:p>
        </p:txBody>
      </p:sp>
      <p:sp>
        <p:nvSpPr>
          <p:cNvPr id="328740" name="Text Box 36"/>
          <p:cNvSpPr txBox="1">
            <a:spLocks noChangeArrowheads="1"/>
          </p:cNvSpPr>
          <p:nvPr/>
        </p:nvSpPr>
        <p:spPr bwMode="auto">
          <a:xfrm>
            <a:off x="582613" y="5603875"/>
            <a:ext cx="7508875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GB">
                <a:solidFill>
                  <a:srgbClr val="000066"/>
                </a:solidFill>
              </a:rPr>
              <a:t>- classifier / regression can become over-specific to training set !</a:t>
            </a:r>
          </a:p>
          <a:p>
            <a:pPr>
              <a:lnSpc>
                <a:spcPct val="125000"/>
              </a:lnSpc>
            </a:pPr>
            <a:r>
              <a:rPr lang="en-GB">
                <a:solidFill>
                  <a:srgbClr val="000066"/>
                </a:solidFill>
              </a:rPr>
              <a:t>   </a:t>
            </a:r>
            <a:r>
              <a:rPr lang="en-GB" b="1">
                <a:solidFill>
                  <a:srgbClr val="000066"/>
                </a:solidFill>
              </a:rPr>
              <a:t>over-fitting    </a:t>
            </a:r>
            <a:r>
              <a:rPr lang="en-GB">
                <a:solidFill>
                  <a:srgbClr val="000066"/>
                </a:solidFill>
              </a:rPr>
              <a:t>( low training, high test error )  </a:t>
            </a:r>
            <a:endParaRPr lang="en-US" b="1" i="1">
              <a:solidFill>
                <a:srgbClr val="000066"/>
              </a:solidFill>
            </a:endParaRPr>
          </a:p>
        </p:txBody>
      </p:sp>
      <p:sp>
        <p:nvSpPr>
          <p:cNvPr id="328741" name="Text Box 37"/>
          <p:cNvSpPr txBox="1">
            <a:spLocks noChangeArrowheads="1"/>
          </p:cNvSpPr>
          <p:nvPr/>
        </p:nvSpPr>
        <p:spPr bwMode="auto">
          <a:xfrm>
            <a:off x="6713538" y="2178050"/>
            <a:ext cx="14366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>
                <a:solidFill>
                  <a:srgbClr val="000066"/>
                </a:solidFill>
              </a:rPr>
              <a:t>in general:</a:t>
            </a:r>
            <a:r>
              <a:rPr lang="en-GB"/>
              <a:t> </a:t>
            </a:r>
            <a:endParaRPr lang="en-US"/>
          </a:p>
        </p:txBody>
      </p:sp>
      <p:sp>
        <p:nvSpPr>
          <p:cNvPr id="8213" name="Text Box 38"/>
          <p:cNvSpPr txBox="1">
            <a:spLocks noChangeArrowheads="1"/>
          </p:cNvSpPr>
          <p:nvPr/>
        </p:nvSpPr>
        <p:spPr bwMode="auto">
          <a:xfrm>
            <a:off x="303213" y="217805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>
                <a:solidFill>
                  <a:schemeClr val="tx1"/>
                </a:solidFill>
              </a:rPr>
              <a:t>E 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17" grpId="0" animBg="1"/>
      <p:bldP spid="328718" grpId="0" animBg="1"/>
      <p:bldP spid="328719" grpId="0" animBg="1"/>
      <p:bldP spid="328720" grpId="0" animBg="1"/>
      <p:bldP spid="328721" grpId="0" animBg="1"/>
      <p:bldP spid="328722" grpId="0" animBg="1"/>
      <p:bldP spid="328723" grpId="0" animBg="1"/>
      <p:bldP spid="328724" grpId="0" animBg="1"/>
      <p:bldP spid="328725" grpId="0" animBg="1"/>
      <p:bldP spid="328736" grpId="0"/>
      <p:bldP spid="328739" grpId="0"/>
      <p:bldP spid="328740" grpId="0"/>
      <p:bldP spid="3287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8E1032-4726-4C47-A6C8-803C67165FA9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6804025" y="152400"/>
            <a:ext cx="2000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000066"/>
                </a:solidFill>
              </a:rPr>
              <a:t>bias / variance</a:t>
            </a: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468313" y="908050"/>
            <a:ext cx="61214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GB" b="1">
                <a:solidFill>
                  <a:srgbClr val="000066"/>
                </a:solidFill>
              </a:rPr>
              <a:t>the bias / variance dilemma  </a:t>
            </a:r>
            <a:r>
              <a:rPr lang="en-GB">
                <a:solidFill>
                  <a:srgbClr val="000066"/>
                </a:solidFill>
              </a:rPr>
              <a:t>(qualitative discussion) </a:t>
            </a:r>
            <a:r>
              <a:rPr lang="en-GB" b="1">
                <a:solidFill>
                  <a:srgbClr val="000066"/>
                </a:solidFill>
              </a:rPr>
              <a:t> 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9221" name="Text Box 30"/>
          <p:cNvSpPr txBox="1">
            <a:spLocks noChangeArrowheads="1"/>
          </p:cNvSpPr>
          <p:nvPr/>
        </p:nvSpPr>
        <p:spPr bwMode="auto">
          <a:xfrm>
            <a:off x="519113" y="1673225"/>
            <a:ext cx="32496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>
                <a:solidFill>
                  <a:srgbClr val="000066"/>
                </a:solidFill>
              </a:rPr>
              <a:t>competing aims in training: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9222" name="Text Box 31"/>
          <p:cNvSpPr txBox="1">
            <a:spLocks noChangeArrowheads="1"/>
          </p:cNvSpPr>
          <p:nvPr/>
        </p:nvSpPr>
        <p:spPr bwMode="auto">
          <a:xfrm>
            <a:off x="511175" y="2266950"/>
            <a:ext cx="8221663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GB">
                <a:solidFill>
                  <a:srgbClr val="000066"/>
                </a:solidFill>
              </a:rPr>
              <a:t>low </a:t>
            </a:r>
            <a:r>
              <a:rPr lang="en-GB" b="1">
                <a:solidFill>
                  <a:srgbClr val="000066"/>
                </a:solidFill>
              </a:rPr>
              <a:t>bias </a:t>
            </a:r>
            <a:r>
              <a:rPr lang="en-GB">
                <a:solidFill>
                  <a:srgbClr val="000066"/>
                </a:solidFill>
              </a:rPr>
              <a:t>         = small </a:t>
            </a:r>
            <a:r>
              <a:rPr lang="en-GB" b="1">
                <a:solidFill>
                  <a:srgbClr val="000066"/>
                </a:solidFill>
              </a:rPr>
              <a:t>systematic deviation</a:t>
            </a:r>
            <a:r>
              <a:rPr lang="en-GB">
                <a:solidFill>
                  <a:srgbClr val="000066"/>
                </a:solidFill>
              </a:rPr>
              <a:t> from the "true solution"</a:t>
            </a:r>
          </a:p>
          <a:p>
            <a:pPr>
              <a:lnSpc>
                <a:spcPct val="125000"/>
              </a:lnSpc>
            </a:pPr>
            <a:r>
              <a:rPr lang="en-GB">
                <a:solidFill>
                  <a:srgbClr val="000066"/>
                </a:solidFill>
              </a:rPr>
              <a:t>                          on average over all possible data sets of the same size 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9223" name="Text Box 32"/>
          <p:cNvSpPr txBox="1">
            <a:spLocks noChangeArrowheads="1"/>
          </p:cNvSpPr>
          <p:nvPr/>
        </p:nvSpPr>
        <p:spPr bwMode="auto">
          <a:xfrm>
            <a:off x="496888" y="3298825"/>
            <a:ext cx="7088187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GB">
                <a:solidFill>
                  <a:srgbClr val="000066"/>
                </a:solidFill>
              </a:rPr>
              <a:t>low </a:t>
            </a:r>
            <a:r>
              <a:rPr lang="en-GB" b="1">
                <a:solidFill>
                  <a:srgbClr val="000066"/>
                </a:solidFill>
              </a:rPr>
              <a:t>variance</a:t>
            </a:r>
            <a:r>
              <a:rPr lang="en-GB">
                <a:solidFill>
                  <a:srgbClr val="000066"/>
                </a:solidFill>
              </a:rPr>
              <a:t>    = weak dependence on the actual training set, </a:t>
            </a:r>
          </a:p>
          <a:p>
            <a:pPr>
              <a:lnSpc>
                <a:spcPct val="125000"/>
              </a:lnSpc>
            </a:pPr>
            <a:r>
              <a:rPr lang="en-GB">
                <a:solidFill>
                  <a:srgbClr val="000066"/>
                </a:solidFill>
              </a:rPr>
              <a:t>                          </a:t>
            </a:r>
            <a:r>
              <a:rPr lang="en-GB" b="1">
                <a:solidFill>
                  <a:srgbClr val="000066"/>
                </a:solidFill>
              </a:rPr>
              <a:t>robustness </a:t>
            </a:r>
            <a:r>
              <a:rPr lang="en-GB">
                <a:solidFill>
                  <a:srgbClr val="000066"/>
                </a:solidFill>
              </a:rPr>
              <a:t>of the hypothesis   </a:t>
            </a:r>
            <a:endParaRPr lang="en-US"/>
          </a:p>
        </p:txBody>
      </p:sp>
      <p:sp>
        <p:nvSpPr>
          <p:cNvPr id="9224" name="Text Box 34"/>
          <p:cNvSpPr txBox="1">
            <a:spLocks noChangeArrowheads="1"/>
          </p:cNvSpPr>
          <p:nvPr/>
        </p:nvSpPr>
        <p:spPr bwMode="auto">
          <a:xfrm>
            <a:off x="531813" y="4652963"/>
            <a:ext cx="7593012" cy="11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GB">
                <a:solidFill>
                  <a:srgbClr val="000066"/>
                </a:solidFill>
              </a:rPr>
              <a:t>dilemma:  </a:t>
            </a:r>
          </a:p>
          <a:p>
            <a:pPr>
              <a:lnSpc>
                <a:spcPct val="125000"/>
              </a:lnSpc>
            </a:pPr>
            <a:r>
              <a:rPr lang="en-GB">
                <a:solidFill>
                  <a:srgbClr val="000066"/>
                </a:solidFill>
              </a:rPr>
              <a:t>small variance: simple model,    </a:t>
            </a:r>
            <a:r>
              <a:rPr lang="en-GB" i="1">
                <a:solidFill>
                  <a:srgbClr val="000066"/>
                </a:solidFill>
              </a:rPr>
              <a:t>under-fitting   </a:t>
            </a:r>
            <a:r>
              <a:rPr lang="en-GB">
                <a:solidFill>
                  <a:srgbClr val="000066"/>
                </a:solidFill>
                <a:ea typeface="Lucida Sans Unicode" pitchFamily="34" charset="0"/>
                <a:cs typeface="Lucida Sans Unicode" pitchFamily="34" charset="0"/>
              </a:rPr>
              <a:t>→   </a:t>
            </a:r>
            <a:r>
              <a:rPr lang="en-GB">
                <a:solidFill>
                  <a:srgbClr val="000066"/>
                </a:solidFill>
              </a:rPr>
              <a:t> large bias</a:t>
            </a:r>
          </a:p>
          <a:p>
            <a:pPr>
              <a:lnSpc>
                <a:spcPct val="125000"/>
              </a:lnSpc>
            </a:pPr>
            <a:r>
              <a:rPr lang="en-GB">
                <a:solidFill>
                  <a:srgbClr val="000066"/>
                </a:solidFill>
              </a:rPr>
              <a:t>small bias:       complex model, over-fitting      </a:t>
            </a:r>
            <a:r>
              <a:rPr lang="en-GB">
                <a:solidFill>
                  <a:srgbClr val="000066"/>
                </a:solidFill>
                <a:ea typeface="Lucida Sans Unicode" pitchFamily="34" charset="0"/>
                <a:cs typeface="Lucida Sans Unicode" pitchFamily="34" charset="0"/>
              </a:rPr>
              <a:t>→    large variance 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B90403-A368-462D-8821-443C2F693B0D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592138" y="1098550"/>
            <a:ext cx="7737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>
                <a:solidFill>
                  <a:srgbClr val="000066"/>
                </a:solidFill>
              </a:rPr>
              <a:t>illustrative example: curve fitting to noisy data points  (regression)  </a:t>
            </a:r>
            <a:endParaRPr lang="en-US">
              <a:solidFill>
                <a:srgbClr val="000066"/>
              </a:solidFill>
            </a:endParaRPr>
          </a:p>
        </p:txBody>
      </p:sp>
      <p:grpSp>
        <p:nvGrpSpPr>
          <p:cNvPr id="10244" name="Group 76"/>
          <p:cNvGrpSpPr>
            <a:grpSpLocks/>
          </p:cNvGrpSpPr>
          <p:nvPr/>
        </p:nvGrpSpPr>
        <p:grpSpPr bwMode="auto">
          <a:xfrm>
            <a:off x="250825" y="1701800"/>
            <a:ext cx="8078788" cy="1655763"/>
            <a:chOff x="158" y="1072"/>
            <a:chExt cx="5089" cy="1043"/>
          </a:xfrm>
        </p:grpSpPr>
        <p:sp>
          <p:nvSpPr>
            <p:cNvPr id="10275" name="Rectangle 5"/>
            <p:cNvSpPr>
              <a:spLocks noChangeArrowheads="1"/>
            </p:cNvSpPr>
            <p:nvPr/>
          </p:nvSpPr>
          <p:spPr bwMode="auto">
            <a:xfrm>
              <a:off x="485" y="1072"/>
              <a:ext cx="1406" cy="10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6" name="Oval 7"/>
            <p:cNvSpPr>
              <a:spLocks noChangeArrowheads="1"/>
            </p:cNvSpPr>
            <p:nvPr/>
          </p:nvSpPr>
          <p:spPr bwMode="auto">
            <a:xfrm>
              <a:off x="666" y="1253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7" name="Oval 8"/>
            <p:cNvSpPr>
              <a:spLocks noChangeArrowheads="1"/>
            </p:cNvSpPr>
            <p:nvPr/>
          </p:nvSpPr>
          <p:spPr bwMode="auto">
            <a:xfrm>
              <a:off x="802" y="1479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8" name="Oval 9"/>
            <p:cNvSpPr>
              <a:spLocks noChangeArrowheads="1"/>
            </p:cNvSpPr>
            <p:nvPr/>
          </p:nvSpPr>
          <p:spPr bwMode="auto">
            <a:xfrm>
              <a:off x="1029" y="1570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9" name="Oval 10"/>
            <p:cNvSpPr>
              <a:spLocks noChangeArrowheads="1"/>
            </p:cNvSpPr>
            <p:nvPr/>
          </p:nvSpPr>
          <p:spPr bwMode="auto">
            <a:xfrm>
              <a:off x="1165" y="1707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0" name="Oval 11"/>
            <p:cNvSpPr>
              <a:spLocks noChangeArrowheads="1"/>
            </p:cNvSpPr>
            <p:nvPr/>
          </p:nvSpPr>
          <p:spPr bwMode="auto">
            <a:xfrm>
              <a:off x="1392" y="1616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1" name="Oval 12"/>
            <p:cNvSpPr>
              <a:spLocks noChangeArrowheads="1"/>
            </p:cNvSpPr>
            <p:nvPr/>
          </p:nvSpPr>
          <p:spPr bwMode="auto">
            <a:xfrm>
              <a:off x="1618" y="1389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2" name="Rectangle 14"/>
            <p:cNvSpPr>
              <a:spLocks noChangeArrowheads="1"/>
            </p:cNvSpPr>
            <p:nvPr/>
          </p:nvSpPr>
          <p:spPr bwMode="auto">
            <a:xfrm>
              <a:off x="2163" y="1072"/>
              <a:ext cx="1406" cy="10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3" name="Oval 15"/>
            <p:cNvSpPr>
              <a:spLocks noChangeArrowheads="1"/>
            </p:cNvSpPr>
            <p:nvPr/>
          </p:nvSpPr>
          <p:spPr bwMode="auto">
            <a:xfrm>
              <a:off x="2344" y="1253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4" name="Oval 16"/>
            <p:cNvSpPr>
              <a:spLocks noChangeArrowheads="1"/>
            </p:cNvSpPr>
            <p:nvPr/>
          </p:nvSpPr>
          <p:spPr bwMode="auto">
            <a:xfrm>
              <a:off x="2480" y="1479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5" name="Oval 17"/>
            <p:cNvSpPr>
              <a:spLocks noChangeArrowheads="1"/>
            </p:cNvSpPr>
            <p:nvPr/>
          </p:nvSpPr>
          <p:spPr bwMode="auto">
            <a:xfrm>
              <a:off x="2707" y="1570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6" name="Oval 18"/>
            <p:cNvSpPr>
              <a:spLocks noChangeArrowheads="1"/>
            </p:cNvSpPr>
            <p:nvPr/>
          </p:nvSpPr>
          <p:spPr bwMode="auto">
            <a:xfrm>
              <a:off x="2843" y="1707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7" name="Oval 19"/>
            <p:cNvSpPr>
              <a:spLocks noChangeArrowheads="1"/>
            </p:cNvSpPr>
            <p:nvPr/>
          </p:nvSpPr>
          <p:spPr bwMode="auto">
            <a:xfrm>
              <a:off x="3070" y="1606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8" name="Oval 20"/>
            <p:cNvSpPr>
              <a:spLocks noChangeArrowheads="1"/>
            </p:cNvSpPr>
            <p:nvPr/>
          </p:nvSpPr>
          <p:spPr bwMode="auto">
            <a:xfrm>
              <a:off x="3296" y="1389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9" name="Rectangle 21"/>
            <p:cNvSpPr>
              <a:spLocks noChangeArrowheads="1"/>
            </p:cNvSpPr>
            <p:nvPr/>
          </p:nvSpPr>
          <p:spPr bwMode="auto">
            <a:xfrm>
              <a:off x="3841" y="1072"/>
              <a:ext cx="1406" cy="10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0" name="Oval 22"/>
            <p:cNvSpPr>
              <a:spLocks noChangeArrowheads="1"/>
            </p:cNvSpPr>
            <p:nvPr/>
          </p:nvSpPr>
          <p:spPr bwMode="auto">
            <a:xfrm>
              <a:off x="4022" y="1253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1" name="Oval 23"/>
            <p:cNvSpPr>
              <a:spLocks noChangeArrowheads="1"/>
            </p:cNvSpPr>
            <p:nvPr/>
          </p:nvSpPr>
          <p:spPr bwMode="auto">
            <a:xfrm>
              <a:off x="4158" y="1479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2" name="Oval 24"/>
            <p:cNvSpPr>
              <a:spLocks noChangeArrowheads="1"/>
            </p:cNvSpPr>
            <p:nvPr/>
          </p:nvSpPr>
          <p:spPr bwMode="auto">
            <a:xfrm>
              <a:off x="4385" y="1570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3" name="Oval 25"/>
            <p:cNvSpPr>
              <a:spLocks noChangeArrowheads="1"/>
            </p:cNvSpPr>
            <p:nvPr/>
          </p:nvSpPr>
          <p:spPr bwMode="auto">
            <a:xfrm>
              <a:off x="4521" y="1707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4" name="Oval 26"/>
            <p:cNvSpPr>
              <a:spLocks noChangeArrowheads="1"/>
            </p:cNvSpPr>
            <p:nvPr/>
          </p:nvSpPr>
          <p:spPr bwMode="auto">
            <a:xfrm>
              <a:off x="4739" y="1634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5" name="Oval 27"/>
            <p:cNvSpPr>
              <a:spLocks noChangeArrowheads="1"/>
            </p:cNvSpPr>
            <p:nvPr/>
          </p:nvSpPr>
          <p:spPr bwMode="auto">
            <a:xfrm>
              <a:off x="4974" y="1389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6" name="Line 28"/>
            <p:cNvSpPr>
              <a:spLocks noChangeShapeType="1"/>
            </p:cNvSpPr>
            <p:nvPr/>
          </p:nvSpPr>
          <p:spPr bwMode="auto">
            <a:xfrm>
              <a:off x="485" y="1389"/>
              <a:ext cx="1406" cy="272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7" name="Freeform 30"/>
            <p:cNvSpPr>
              <a:spLocks/>
            </p:cNvSpPr>
            <p:nvPr/>
          </p:nvSpPr>
          <p:spPr bwMode="auto">
            <a:xfrm>
              <a:off x="2344" y="1163"/>
              <a:ext cx="1134" cy="589"/>
            </a:xfrm>
            <a:custGeom>
              <a:avLst/>
              <a:gdLst>
                <a:gd name="T0" fmla="*/ 0 w 1134"/>
                <a:gd name="T1" fmla="*/ 0 h 589"/>
                <a:gd name="T2" fmla="*/ 544 w 1134"/>
                <a:gd name="T3" fmla="*/ 589 h 589"/>
                <a:gd name="T4" fmla="*/ 1134 w 1134"/>
                <a:gd name="T5" fmla="*/ 0 h 589"/>
                <a:gd name="T6" fmla="*/ 0 60000 65536"/>
                <a:gd name="T7" fmla="*/ 0 60000 65536"/>
                <a:gd name="T8" fmla="*/ 0 60000 65536"/>
                <a:gd name="T9" fmla="*/ 0 w 1134"/>
                <a:gd name="T10" fmla="*/ 0 h 589"/>
                <a:gd name="T11" fmla="*/ 1134 w 1134"/>
                <a:gd name="T12" fmla="*/ 589 h 5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34" h="589">
                  <a:moveTo>
                    <a:pt x="0" y="0"/>
                  </a:moveTo>
                  <a:cubicBezTo>
                    <a:pt x="177" y="294"/>
                    <a:pt x="355" y="589"/>
                    <a:pt x="544" y="589"/>
                  </a:cubicBezTo>
                  <a:cubicBezTo>
                    <a:pt x="733" y="589"/>
                    <a:pt x="1036" y="98"/>
                    <a:pt x="1134" y="0"/>
                  </a:cubicBezTo>
                </a:path>
              </a:pathLst>
            </a:custGeom>
            <a:noFill/>
            <a:ln w="28575" cmpd="sng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8" name="Freeform 32"/>
            <p:cNvSpPr>
              <a:spLocks/>
            </p:cNvSpPr>
            <p:nvPr/>
          </p:nvSpPr>
          <p:spPr bwMode="auto">
            <a:xfrm>
              <a:off x="4023" y="1208"/>
              <a:ext cx="1088" cy="726"/>
            </a:xfrm>
            <a:custGeom>
              <a:avLst/>
              <a:gdLst>
                <a:gd name="T0" fmla="*/ 0 w 1088"/>
                <a:gd name="T1" fmla="*/ 23 h 726"/>
                <a:gd name="T2" fmla="*/ 90 w 1088"/>
                <a:gd name="T3" fmla="*/ 249 h 726"/>
                <a:gd name="T4" fmla="*/ 181 w 1088"/>
                <a:gd name="T5" fmla="*/ 340 h 726"/>
                <a:gd name="T6" fmla="*/ 272 w 1088"/>
                <a:gd name="T7" fmla="*/ 204 h 726"/>
                <a:gd name="T8" fmla="*/ 408 w 1088"/>
                <a:gd name="T9" fmla="*/ 431 h 726"/>
                <a:gd name="T10" fmla="*/ 544 w 1088"/>
                <a:gd name="T11" fmla="*/ 612 h 726"/>
                <a:gd name="T12" fmla="*/ 680 w 1088"/>
                <a:gd name="T13" fmla="*/ 703 h 726"/>
                <a:gd name="T14" fmla="*/ 771 w 1088"/>
                <a:gd name="T15" fmla="*/ 476 h 726"/>
                <a:gd name="T16" fmla="*/ 771 w 1088"/>
                <a:gd name="T17" fmla="*/ 385 h 726"/>
                <a:gd name="T18" fmla="*/ 907 w 1088"/>
                <a:gd name="T19" fmla="*/ 23 h 726"/>
                <a:gd name="T20" fmla="*/ 1088 w 1088"/>
                <a:gd name="T21" fmla="*/ 522 h 72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88"/>
                <a:gd name="T34" fmla="*/ 0 h 726"/>
                <a:gd name="T35" fmla="*/ 1088 w 1088"/>
                <a:gd name="T36" fmla="*/ 726 h 72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88" h="726">
                  <a:moveTo>
                    <a:pt x="0" y="23"/>
                  </a:moveTo>
                  <a:cubicBezTo>
                    <a:pt x="30" y="109"/>
                    <a:pt x="60" y="196"/>
                    <a:pt x="90" y="249"/>
                  </a:cubicBezTo>
                  <a:cubicBezTo>
                    <a:pt x="120" y="302"/>
                    <a:pt x="151" y="347"/>
                    <a:pt x="181" y="340"/>
                  </a:cubicBezTo>
                  <a:cubicBezTo>
                    <a:pt x="211" y="333"/>
                    <a:pt x="234" y="189"/>
                    <a:pt x="272" y="204"/>
                  </a:cubicBezTo>
                  <a:cubicBezTo>
                    <a:pt x="310" y="219"/>
                    <a:pt x="363" y="363"/>
                    <a:pt x="408" y="431"/>
                  </a:cubicBezTo>
                  <a:cubicBezTo>
                    <a:pt x="453" y="499"/>
                    <a:pt x="499" y="567"/>
                    <a:pt x="544" y="612"/>
                  </a:cubicBezTo>
                  <a:cubicBezTo>
                    <a:pt x="589" y="657"/>
                    <a:pt x="642" y="726"/>
                    <a:pt x="680" y="703"/>
                  </a:cubicBezTo>
                  <a:cubicBezTo>
                    <a:pt x="718" y="680"/>
                    <a:pt x="756" y="529"/>
                    <a:pt x="771" y="476"/>
                  </a:cubicBezTo>
                  <a:cubicBezTo>
                    <a:pt x="786" y="423"/>
                    <a:pt x="748" y="460"/>
                    <a:pt x="771" y="385"/>
                  </a:cubicBezTo>
                  <a:cubicBezTo>
                    <a:pt x="794" y="310"/>
                    <a:pt x="854" y="0"/>
                    <a:pt x="907" y="23"/>
                  </a:cubicBezTo>
                  <a:cubicBezTo>
                    <a:pt x="960" y="46"/>
                    <a:pt x="1058" y="439"/>
                    <a:pt x="1088" y="522"/>
                  </a:cubicBezTo>
                </a:path>
              </a:pathLst>
            </a:custGeom>
            <a:noFill/>
            <a:ln w="28575" cmpd="sng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9" name="Text Box 71"/>
            <p:cNvSpPr txBox="1">
              <a:spLocks noChangeArrowheads="1"/>
            </p:cNvSpPr>
            <p:nvPr/>
          </p:nvSpPr>
          <p:spPr bwMode="auto">
            <a:xfrm rot="-5400000">
              <a:off x="-155" y="1430"/>
              <a:ext cx="85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>
                  <a:solidFill>
                    <a:srgbClr val="000066"/>
                  </a:solidFill>
                </a:rPr>
                <a:t>data set 1 </a:t>
              </a:r>
              <a:endParaRPr lang="en-US">
                <a:solidFill>
                  <a:srgbClr val="000066"/>
                </a:solidFill>
              </a:endParaRPr>
            </a:p>
          </p:txBody>
        </p:sp>
      </p:grpSp>
      <p:grpSp>
        <p:nvGrpSpPr>
          <p:cNvPr id="3" name="Group 77"/>
          <p:cNvGrpSpPr>
            <a:grpSpLocks/>
          </p:cNvGrpSpPr>
          <p:nvPr/>
        </p:nvGrpSpPr>
        <p:grpSpPr bwMode="auto">
          <a:xfrm>
            <a:off x="252413" y="3933825"/>
            <a:ext cx="8062912" cy="2513013"/>
            <a:chOff x="159" y="2478"/>
            <a:chExt cx="5079" cy="1583"/>
          </a:xfrm>
        </p:grpSpPr>
        <p:sp>
          <p:nvSpPr>
            <p:cNvPr id="10247" name="Rectangle 33"/>
            <p:cNvSpPr>
              <a:spLocks noChangeArrowheads="1"/>
            </p:cNvSpPr>
            <p:nvPr/>
          </p:nvSpPr>
          <p:spPr bwMode="auto">
            <a:xfrm>
              <a:off x="476" y="2478"/>
              <a:ext cx="1406" cy="10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8" name="Oval 34"/>
            <p:cNvSpPr>
              <a:spLocks noChangeArrowheads="1"/>
            </p:cNvSpPr>
            <p:nvPr/>
          </p:nvSpPr>
          <p:spPr bwMode="auto">
            <a:xfrm>
              <a:off x="657" y="2750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9" name="Oval 35"/>
            <p:cNvSpPr>
              <a:spLocks noChangeArrowheads="1"/>
            </p:cNvSpPr>
            <p:nvPr/>
          </p:nvSpPr>
          <p:spPr bwMode="auto">
            <a:xfrm>
              <a:off x="793" y="2931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" name="Oval 36"/>
            <p:cNvSpPr>
              <a:spLocks noChangeArrowheads="1"/>
            </p:cNvSpPr>
            <p:nvPr/>
          </p:nvSpPr>
          <p:spPr bwMode="auto">
            <a:xfrm>
              <a:off x="1020" y="2886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1" name="Oval 37"/>
            <p:cNvSpPr>
              <a:spLocks noChangeArrowheads="1"/>
            </p:cNvSpPr>
            <p:nvPr/>
          </p:nvSpPr>
          <p:spPr bwMode="auto">
            <a:xfrm>
              <a:off x="1156" y="3022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2" name="Oval 38"/>
            <p:cNvSpPr>
              <a:spLocks noChangeArrowheads="1"/>
            </p:cNvSpPr>
            <p:nvPr/>
          </p:nvSpPr>
          <p:spPr bwMode="auto">
            <a:xfrm>
              <a:off x="1383" y="2931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3" name="Oval 39"/>
            <p:cNvSpPr>
              <a:spLocks noChangeArrowheads="1"/>
            </p:cNvSpPr>
            <p:nvPr/>
          </p:nvSpPr>
          <p:spPr bwMode="auto">
            <a:xfrm>
              <a:off x="1609" y="2659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4" name="Rectangle 40"/>
            <p:cNvSpPr>
              <a:spLocks noChangeArrowheads="1"/>
            </p:cNvSpPr>
            <p:nvPr/>
          </p:nvSpPr>
          <p:spPr bwMode="auto">
            <a:xfrm>
              <a:off x="2154" y="2478"/>
              <a:ext cx="1406" cy="10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5" name="Rectangle 47"/>
            <p:cNvSpPr>
              <a:spLocks noChangeArrowheads="1"/>
            </p:cNvSpPr>
            <p:nvPr/>
          </p:nvSpPr>
          <p:spPr bwMode="auto">
            <a:xfrm>
              <a:off x="3832" y="2478"/>
              <a:ext cx="1406" cy="10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6" name="Line 54"/>
            <p:cNvSpPr>
              <a:spLocks noChangeShapeType="1"/>
            </p:cNvSpPr>
            <p:nvPr/>
          </p:nvSpPr>
          <p:spPr bwMode="auto">
            <a:xfrm>
              <a:off x="476" y="2704"/>
              <a:ext cx="1369" cy="227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7" name="Freeform 55"/>
            <p:cNvSpPr>
              <a:spLocks/>
            </p:cNvSpPr>
            <p:nvPr/>
          </p:nvSpPr>
          <p:spPr bwMode="auto">
            <a:xfrm>
              <a:off x="2335" y="2523"/>
              <a:ext cx="1134" cy="634"/>
            </a:xfrm>
            <a:custGeom>
              <a:avLst/>
              <a:gdLst>
                <a:gd name="T0" fmla="*/ 0 w 1134"/>
                <a:gd name="T1" fmla="*/ 0 h 589"/>
                <a:gd name="T2" fmla="*/ 544 w 1134"/>
                <a:gd name="T3" fmla="*/ 589 h 589"/>
                <a:gd name="T4" fmla="*/ 1134 w 1134"/>
                <a:gd name="T5" fmla="*/ 0 h 589"/>
                <a:gd name="T6" fmla="*/ 0 60000 65536"/>
                <a:gd name="T7" fmla="*/ 0 60000 65536"/>
                <a:gd name="T8" fmla="*/ 0 60000 65536"/>
                <a:gd name="T9" fmla="*/ 0 w 1134"/>
                <a:gd name="T10" fmla="*/ 0 h 589"/>
                <a:gd name="T11" fmla="*/ 1134 w 1134"/>
                <a:gd name="T12" fmla="*/ 589 h 5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34" h="589">
                  <a:moveTo>
                    <a:pt x="0" y="0"/>
                  </a:moveTo>
                  <a:cubicBezTo>
                    <a:pt x="177" y="294"/>
                    <a:pt x="355" y="589"/>
                    <a:pt x="544" y="589"/>
                  </a:cubicBezTo>
                  <a:cubicBezTo>
                    <a:pt x="733" y="589"/>
                    <a:pt x="1036" y="98"/>
                    <a:pt x="1134" y="0"/>
                  </a:cubicBezTo>
                </a:path>
              </a:pathLst>
            </a:custGeom>
            <a:noFill/>
            <a:ln w="28575" cmpd="sng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8" name="Oval 57"/>
            <p:cNvSpPr>
              <a:spLocks noChangeArrowheads="1"/>
            </p:cNvSpPr>
            <p:nvPr/>
          </p:nvSpPr>
          <p:spPr bwMode="auto">
            <a:xfrm>
              <a:off x="2390" y="2795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9" name="Oval 58"/>
            <p:cNvSpPr>
              <a:spLocks noChangeArrowheads="1"/>
            </p:cNvSpPr>
            <p:nvPr/>
          </p:nvSpPr>
          <p:spPr bwMode="auto">
            <a:xfrm>
              <a:off x="2526" y="2976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0" name="Oval 59"/>
            <p:cNvSpPr>
              <a:spLocks noChangeArrowheads="1"/>
            </p:cNvSpPr>
            <p:nvPr/>
          </p:nvSpPr>
          <p:spPr bwMode="auto">
            <a:xfrm>
              <a:off x="2753" y="2931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1" name="Oval 60"/>
            <p:cNvSpPr>
              <a:spLocks noChangeArrowheads="1"/>
            </p:cNvSpPr>
            <p:nvPr/>
          </p:nvSpPr>
          <p:spPr bwMode="auto">
            <a:xfrm>
              <a:off x="2889" y="3067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2" name="Oval 61"/>
            <p:cNvSpPr>
              <a:spLocks noChangeArrowheads="1"/>
            </p:cNvSpPr>
            <p:nvPr/>
          </p:nvSpPr>
          <p:spPr bwMode="auto">
            <a:xfrm>
              <a:off x="3116" y="2976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3" name="Oval 62"/>
            <p:cNvSpPr>
              <a:spLocks noChangeArrowheads="1"/>
            </p:cNvSpPr>
            <p:nvPr/>
          </p:nvSpPr>
          <p:spPr bwMode="auto">
            <a:xfrm>
              <a:off x="3342" y="2704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4" name="Oval 63"/>
            <p:cNvSpPr>
              <a:spLocks noChangeArrowheads="1"/>
            </p:cNvSpPr>
            <p:nvPr/>
          </p:nvSpPr>
          <p:spPr bwMode="auto">
            <a:xfrm>
              <a:off x="4023" y="2795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5" name="Oval 64"/>
            <p:cNvSpPr>
              <a:spLocks noChangeArrowheads="1"/>
            </p:cNvSpPr>
            <p:nvPr/>
          </p:nvSpPr>
          <p:spPr bwMode="auto">
            <a:xfrm>
              <a:off x="4159" y="2976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6" name="Oval 65"/>
            <p:cNvSpPr>
              <a:spLocks noChangeArrowheads="1"/>
            </p:cNvSpPr>
            <p:nvPr/>
          </p:nvSpPr>
          <p:spPr bwMode="auto">
            <a:xfrm>
              <a:off x="4386" y="2931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7" name="Oval 66"/>
            <p:cNvSpPr>
              <a:spLocks noChangeArrowheads="1"/>
            </p:cNvSpPr>
            <p:nvPr/>
          </p:nvSpPr>
          <p:spPr bwMode="auto">
            <a:xfrm>
              <a:off x="4522" y="3067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8" name="Oval 67"/>
            <p:cNvSpPr>
              <a:spLocks noChangeArrowheads="1"/>
            </p:cNvSpPr>
            <p:nvPr/>
          </p:nvSpPr>
          <p:spPr bwMode="auto">
            <a:xfrm>
              <a:off x="4749" y="2976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9" name="Oval 68"/>
            <p:cNvSpPr>
              <a:spLocks noChangeArrowheads="1"/>
            </p:cNvSpPr>
            <p:nvPr/>
          </p:nvSpPr>
          <p:spPr bwMode="auto">
            <a:xfrm>
              <a:off x="4975" y="2704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0" name="Freeform 70"/>
            <p:cNvSpPr>
              <a:spLocks/>
            </p:cNvSpPr>
            <p:nvPr/>
          </p:nvSpPr>
          <p:spPr bwMode="auto">
            <a:xfrm>
              <a:off x="3977" y="2522"/>
              <a:ext cx="1044" cy="856"/>
            </a:xfrm>
            <a:custGeom>
              <a:avLst/>
              <a:gdLst>
                <a:gd name="T0" fmla="*/ 0 w 1044"/>
                <a:gd name="T1" fmla="*/ 681 h 856"/>
                <a:gd name="T2" fmla="*/ 91 w 1044"/>
                <a:gd name="T3" fmla="*/ 319 h 856"/>
                <a:gd name="T4" fmla="*/ 273 w 1044"/>
                <a:gd name="T5" fmla="*/ 591 h 856"/>
                <a:gd name="T6" fmla="*/ 454 w 1044"/>
                <a:gd name="T7" fmla="*/ 409 h 856"/>
                <a:gd name="T8" fmla="*/ 545 w 1044"/>
                <a:gd name="T9" fmla="*/ 273 h 856"/>
                <a:gd name="T10" fmla="*/ 681 w 1044"/>
                <a:gd name="T11" fmla="*/ 818 h 856"/>
                <a:gd name="T12" fmla="*/ 953 w 1044"/>
                <a:gd name="T13" fmla="*/ 46 h 856"/>
                <a:gd name="T14" fmla="*/ 1044 w 1044"/>
                <a:gd name="T15" fmla="*/ 545 h 8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44"/>
                <a:gd name="T25" fmla="*/ 0 h 856"/>
                <a:gd name="T26" fmla="*/ 1044 w 1044"/>
                <a:gd name="T27" fmla="*/ 856 h 85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44" h="856">
                  <a:moveTo>
                    <a:pt x="0" y="681"/>
                  </a:moveTo>
                  <a:cubicBezTo>
                    <a:pt x="22" y="507"/>
                    <a:pt x="45" y="334"/>
                    <a:pt x="91" y="319"/>
                  </a:cubicBezTo>
                  <a:cubicBezTo>
                    <a:pt x="137" y="304"/>
                    <a:pt x="213" y="576"/>
                    <a:pt x="273" y="591"/>
                  </a:cubicBezTo>
                  <a:cubicBezTo>
                    <a:pt x="333" y="606"/>
                    <a:pt x="409" y="462"/>
                    <a:pt x="454" y="409"/>
                  </a:cubicBezTo>
                  <a:cubicBezTo>
                    <a:pt x="499" y="356"/>
                    <a:pt x="507" y="205"/>
                    <a:pt x="545" y="273"/>
                  </a:cubicBezTo>
                  <a:cubicBezTo>
                    <a:pt x="583" y="341"/>
                    <a:pt x="613" y="856"/>
                    <a:pt x="681" y="818"/>
                  </a:cubicBezTo>
                  <a:cubicBezTo>
                    <a:pt x="749" y="780"/>
                    <a:pt x="893" y="92"/>
                    <a:pt x="953" y="46"/>
                  </a:cubicBezTo>
                  <a:cubicBezTo>
                    <a:pt x="1013" y="0"/>
                    <a:pt x="1029" y="462"/>
                    <a:pt x="1044" y="545"/>
                  </a:cubicBezTo>
                </a:path>
              </a:pathLst>
            </a:custGeom>
            <a:noFill/>
            <a:ln w="28575" cmpd="sng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1" name="Text Box 72"/>
            <p:cNvSpPr txBox="1">
              <a:spLocks noChangeArrowheads="1"/>
            </p:cNvSpPr>
            <p:nvPr/>
          </p:nvSpPr>
          <p:spPr bwMode="auto">
            <a:xfrm rot="-5400000">
              <a:off x="-177" y="2863"/>
              <a:ext cx="90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>
                  <a:solidFill>
                    <a:srgbClr val="000066"/>
                  </a:solidFill>
                </a:rPr>
                <a:t>data set 2  </a:t>
              </a:r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10272" name="Text Box 73"/>
            <p:cNvSpPr txBox="1">
              <a:spLocks noChangeArrowheads="1"/>
            </p:cNvSpPr>
            <p:nvPr/>
          </p:nvSpPr>
          <p:spPr bwMode="auto">
            <a:xfrm>
              <a:off x="735" y="3640"/>
              <a:ext cx="98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>
                  <a:solidFill>
                    <a:srgbClr val="000066"/>
                  </a:solidFill>
                </a:rPr>
                <a:t>low variance</a:t>
              </a:r>
            </a:p>
            <a:p>
              <a:r>
                <a:rPr lang="en-GB">
                  <a:solidFill>
                    <a:srgbClr val="000066"/>
                  </a:solidFill>
                </a:rPr>
                <a:t>  high bias </a:t>
              </a:r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10273" name="Text Box 74"/>
            <p:cNvSpPr txBox="1">
              <a:spLocks noChangeArrowheads="1"/>
            </p:cNvSpPr>
            <p:nvPr/>
          </p:nvSpPr>
          <p:spPr bwMode="auto">
            <a:xfrm>
              <a:off x="4014" y="3612"/>
              <a:ext cx="11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>
                  <a:solidFill>
                    <a:srgbClr val="000066"/>
                  </a:solidFill>
                </a:rPr>
                <a:t>   low bias</a:t>
              </a:r>
            </a:p>
            <a:p>
              <a:r>
                <a:rPr lang="en-GB">
                  <a:solidFill>
                    <a:srgbClr val="000066"/>
                  </a:solidFill>
                </a:rPr>
                <a:t>high variance  </a:t>
              </a:r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10274" name="Text Box 75"/>
            <p:cNvSpPr txBox="1">
              <a:spLocks noChangeArrowheads="1"/>
            </p:cNvSpPr>
            <p:nvPr/>
          </p:nvSpPr>
          <p:spPr bwMode="auto">
            <a:xfrm>
              <a:off x="2064" y="3657"/>
              <a:ext cx="158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 </a:t>
              </a:r>
              <a:r>
                <a:rPr lang="en-GB">
                  <a:solidFill>
                    <a:srgbClr val="000066"/>
                  </a:solidFill>
                </a:rPr>
                <a:t>best generalization,</a:t>
              </a:r>
            </a:p>
            <a:p>
              <a:r>
                <a:rPr lang="en-GB">
                  <a:solidFill>
                    <a:srgbClr val="000066"/>
                  </a:solidFill>
                </a:rPr>
                <a:t>matching complexity</a:t>
              </a:r>
              <a:endParaRPr lang="en-US">
                <a:solidFill>
                  <a:srgbClr val="000066"/>
                </a:solidFill>
              </a:endParaRPr>
            </a:p>
          </p:txBody>
        </p:sp>
      </p:grpSp>
      <p:sp>
        <p:nvSpPr>
          <p:cNvPr id="10246" name="Rectangle 78"/>
          <p:cNvSpPr>
            <a:spLocks noChangeArrowheads="1"/>
          </p:cNvSpPr>
          <p:nvPr/>
        </p:nvSpPr>
        <p:spPr bwMode="auto">
          <a:xfrm>
            <a:off x="6804025" y="152400"/>
            <a:ext cx="2000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000066"/>
                </a:solidFill>
              </a:rPr>
              <a:t>bias / variance</a:t>
            </a:r>
            <a:endParaRPr lang="en-US" sz="2000" b="1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00CC"/>
            </a:solidFill>
            <a:effectLst/>
            <a:latin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00CC"/>
            </a:solidFill>
            <a:effectLst/>
            <a:latin typeface="Lucida Sans Unicode" pitchFamily="34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781</Words>
  <Application>Microsoft Macintosh PowerPoint</Application>
  <PresentationFormat>On-screen Show (4:3)</PresentationFormat>
  <Paragraphs>124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Standarddesign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Effizientes Training lernender Netzwerke</dc:subject>
  <dc:creator>Michael Biehl</dc:creator>
  <cp:lastModifiedBy>Michael Biehl</cp:lastModifiedBy>
  <cp:revision>246</cp:revision>
  <dcterms:created xsi:type="dcterms:W3CDTF">1601-01-01T00:00:00Z</dcterms:created>
  <dcterms:modified xsi:type="dcterms:W3CDTF">2018-10-19T09:40:18Z</dcterms:modified>
  <cp:category>Vortrag</cp:category>
</cp:coreProperties>
</file>