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9" r:id="rId2"/>
    <p:sldId id="258" r:id="rId3"/>
    <p:sldId id="260" r:id="rId4"/>
    <p:sldId id="261" r:id="rId5"/>
    <p:sldId id="262"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86"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a:xfrm>
            <a:off x="2416500" y="329307"/>
            <a:ext cx="4973915" cy="309201"/>
          </a:xfrm>
        </p:spPr>
        <p:txBody>
          <a:bodyPr/>
          <a:lstStyle/>
          <a:p>
            <a:endParaRPr lang="de-AT"/>
          </a:p>
        </p:txBody>
      </p:sp>
      <p:sp>
        <p:nvSpPr>
          <p:cNvPr id="6" name="Slide Number Placeholder 5"/>
          <p:cNvSpPr>
            <a:spLocks noGrp="1"/>
          </p:cNvSpPr>
          <p:nvPr>
            <p:ph type="sldNum" sz="quarter" idx="12"/>
          </p:nvPr>
        </p:nvSpPr>
        <p:spPr>
          <a:xfrm>
            <a:off x="1437664" y="798973"/>
            <a:ext cx="811019" cy="503578"/>
          </a:xfrm>
        </p:spPr>
        <p:txBody>
          <a:bodyPr/>
          <a:lstStyle/>
          <a:p>
            <a:fld id="{2FF0B0F4-7DF8-4747-A7CD-C48092C50792}" type="slidenum">
              <a:rPr lang="de-AT" smtClean="0"/>
              <a:t>‹Nr.›</a:t>
            </a:fld>
            <a:endParaRPr lang="de-A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85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529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37DF6-C332-3B59-173A-D1FE2A178C48}"/>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1892A918-8D01-0B5C-533B-9C077FD79915}"/>
              </a:ext>
            </a:extLst>
          </p:cNvPr>
          <p:cNvSpPr>
            <a:spLocks noGrp="1"/>
          </p:cNvSpPr>
          <p:nvPr>
            <p:ph type="dt" sz="half" idx="10"/>
          </p:nvPr>
        </p:nvSpPr>
        <p:spPr/>
        <p:txBody>
          <a:bodyPr/>
          <a:lstStyle/>
          <a:p>
            <a:fld id="{85888428-8BD2-4538-89AF-7AD57697C2FC}" type="datetimeFigureOut">
              <a:rPr lang="de-AT" smtClean="0"/>
              <a:t>06.11.2024</a:t>
            </a:fld>
            <a:endParaRPr lang="de-AT"/>
          </a:p>
        </p:txBody>
      </p:sp>
      <p:sp>
        <p:nvSpPr>
          <p:cNvPr id="4" name="Fußzeilenplatzhalter 3">
            <a:extLst>
              <a:ext uri="{FF2B5EF4-FFF2-40B4-BE49-F238E27FC236}">
                <a16:creationId xmlns:a16="http://schemas.microsoft.com/office/drawing/2014/main" id="{62F4B380-3B52-F464-BB11-BC81759E656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1AB590CC-CD73-4FC4-B33B-FCBC6DDC7A19}"/>
              </a:ext>
            </a:extLst>
          </p:cNvPr>
          <p:cNvSpPr>
            <a:spLocks noGrp="1"/>
          </p:cNvSpPr>
          <p:nvPr>
            <p:ph type="sldNum" sz="quarter" idx="12"/>
          </p:nvPr>
        </p:nvSpPr>
        <p:spPr/>
        <p:txBody>
          <a:bodyPr/>
          <a:lstStyle/>
          <a:p>
            <a:fld id="{2FF0B0F4-7DF8-4747-A7CD-C48092C50792}" type="slidenum">
              <a:rPr lang="de-AT" smtClean="0"/>
              <a:t>‹Nr.›</a:t>
            </a:fld>
            <a:endParaRPr lang="de-AT"/>
          </a:p>
        </p:txBody>
      </p:sp>
    </p:spTree>
    <p:extLst>
      <p:ext uri="{BB962C8B-B14F-4D97-AF65-F5344CB8AC3E}">
        <p14:creationId xmlns:p14="http://schemas.microsoft.com/office/powerpoint/2010/main" val="121747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6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11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0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5888428-8BD2-4538-89AF-7AD57697C2FC}" type="datetimeFigureOut">
              <a:rPr lang="de-AT" smtClean="0"/>
              <a:t>06.11.2024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2FF0B0F4-7DF8-4747-A7CD-C48092C50792}" type="slidenum">
              <a:rPr lang="de-AT" smtClean="0"/>
              <a:t>‹Nr.›</a:t>
            </a:fld>
            <a:endParaRPr lang="de-A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6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5888428-8BD2-4538-89AF-7AD57697C2FC}" type="datetimeFigureOut">
              <a:rPr lang="de-AT" smtClean="0"/>
              <a:t>06.11.2024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2FF0B0F4-7DF8-4747-A7CD-C48092C50792}" type="slidenum">
              <a:rPr lang="de-AT" smtClean="0"/>
              <a:t>‹Nr.›</a:t>
            </a:fld>
            <a:endParaRPr lang="de-A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02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24378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68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a:xfrm>
            <a:off x="1447382" y="318640"/>
            <a:ext cx="5541004" cy="320931"/>
          </a:xfrm>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038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888428-8BD2-4538-89AF-7AD57697C2FC}" type="datetimeFigureOut">
              <a:rPr lang="de-AT" smtClean="0"/>
              <a:t>06.11.2024</a:t>
            </a:fld>
            <a:endParaRPr lang="de-A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F0B0F4-7DF8-4747-A7CD-C48092C50792}" type="slidenum">
              <a:rPr lang="de-AT" smtClean="0"/>
              <a:t>‹Nr.›</a:t>
            </a:fld>
            <a:endParaRPr lang="de-A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0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pic>
        <p:nvPicPr>
          <p:cNvPr id="3" name="Grafik 2" descr="Ein Bild, das Text, Kreis, Screenshot, Logo enthält.&#10;&#10;Automatisch generierte Beschreibung">
            <a:extLst>
              <a:ext uri="{FF2B5EF4-FFF2-40B4-BE49-F238E27FC236}">
                <a16:creationId xmlns:a16="http://schemas.microsoft.com/office/drawing/2014/main" id="{5E8327B6-7C4B-E14B-A6D4-5D3468EBFFF1}"/>
              </a:ext>
            </a:extLst>
          </p:cNvPr>
          <p:cNvPicPr>
            <a:picLocks noChangeAspect="1"/>
          </p:cNvPicPr>
          <p:nvPr/>
        </p:nvPicPr>
        <p:blipFill>
          <a:blip r:embed="rId2"/>
          <a:stretch>
            <a:fillRect/>
          </a:stretch>
        </p:blipFill>
        <p:spPr>
          <a:xfrm>
            <a:off x="966617" y="1496424"/>
            <a:ext cx="1210066" cy="1105534"/>
          </a:xfrm>
          <a:prstGeom prst="rect">
            <a:avLst/>
          </a:prstGeom>
        </p:spPr>
      </p:pic>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1</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45912" y="-5203999"/>
            <a:ext cx="204751"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616101"/>
          </a:xfrm>
          <a:prstGeom prst="rect">
            <a:avLst/>
          </a:prstGeom>
          <a:noFill/>
          <a:ln>
            <a:solidFill>
              <a:schemeClr val="tx1"/>
            </a:solidFill>
          </a:ln>
        </p:spPr>
        <p:txBody>
          <a:bodyPr wrap="square" rtlCol="0">
            <a:spAutoFit/>
          </a:bodyPr>
          <a:lstStyle/>
          <a:p>
            <a:r>
              <a:rPr lang="de-AT" dirty="0"/>
              <a:t>Arbeitsanweisung:</a:t>
            </a:r>
          </a:p>
          <a:p>
            <a:r>
              <a:rPr lang="de-DE" sz="1600" dirty="0"/>
              <a:t>Zu Beginn muss der / die BenutzerIn den Namen eingeben. </a:t>
            </a:r>
          </a:p>
          <a:p>
            <a:pPr lvl="1"/>
            <a:r>
              <a:rPr lang="de-AT" sz="1600" dirty="0"/>
              <a:t>1) Verschiebe die beiden Bausteine in der richtigen Reihenfolge in die „wiederhole bis“ Schleife</a:t>
            </a:r>
          </a:p>
          <a:p>
            <a:r>
              <a:rPr lang="de-AT" sz="1600" kern="100" dirty="0">
                <a:effectLst/>
                <a:ea typeface="Calibri" panose="020F0502020204030204" pitchFamily="34" charset="0"/>
                <a:cs typeface="Times New Roman" panose="02020603050405020304" pitchFamily="18" charset="0"/>
              </a:rPr>
              <a:t>Es wurde die Variable am Zug erstellt. Diese nimmt den Wert 0 an, wenn der Spieler am Zug ist und den Wert 1 an, wenn der Computer am Zug ist.</a:t>
            </a:r>
            <a:endParaRPr lang="de-AT" sz="1600" dirty="0"/>
          </a:p>
          <a:p>
            <a:r>
              <a:rPr lang="de-AT" sz="1600" dirty="0"/>
              <a:t>	2) </a:t>
            </a:r>
            <a:r>
              <a:rPr lang="de-AT" sz="1600" dirty="0">
                <a:effectLst/>
                <a:ea typeface="Calibri" panose="020F0502020204030204" pitchFamily="34" charset="0"/>
                <a:cs typeface="Times New Roman" panose="02020603050405020304" pitchFamily="18" charset="0"/>
              </a:rPr>
              <a:t>Füge bei „setze amZu</a:t>
            </a:r>
            <a:r>
              <a:rPr lang="de-AT" sz="1600" dirty="0">
                <a:ea typeface="Calibri" panose="020F0502020204030204" pitchFamily="34" charset="0"/>
                <a:cs typeface="Times New Roman" panose="02020603050405020304" pitchFamily="18" charset="0"/>
              </a:rPr>
              <a:t>g auf“ </a:t>
            </a:r>
            <a:r>
              <a:rPr lang="de-AT" sz="1600" dirty="0">
                <a:effectLst/>
                <a:ea typeface="Calibri" panose="020F0502020204030204" pitchFamily="34" charset="0"/>
                <a:cs typeface="Times New Roman" panose="02020603050405020304" pitchFamily="18" charset="0"/>
              </a:rPr>
              <a:t>die fehlende Zahl ein. Der Spieler soll beginnen.</a:t>
            </a:r>
            <a:endParaRPr lang="de-AT" sz="1600" dirty="0"/>
          </a:p>
          <a:p>
            <a:r>
              <a:rPr lang="de-AT" sz="1600" dirty="0"/>
              <a:t>Ändert sich die Variable amZug, so muss dies dem restlichen Programm mitgeteilt werden.</a:t>
            </a:r>
          </a:p>
          <a:p>
            <a:r>
              <a:rPr lang="de-AT" sz="1600" dirty="0"/>
              <a:t>	3) Sende „ZugWechsel“ an alle!</a:t>
            </a:r>
          </a:p>
          <a:p>
            <a:endParaRPr lang="de-AT" dirty="0"/>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308324"/>
          </a:xfrm>
          <a:prstGeom prst="rect">
            <a:avLst/>
          </a:prstGeom>
          <a:noFill/>
          <a:ln>
            <a:solidFill>
              <a:schemeClr val="tx1"/>
            </a:solidFill>
          </a:ln>
        </p:spPr>
        <p:txBody>
          <a:bodyPr wrap="square" rtlCol="0">
            <a:spAutoFit/>
          </a:bodyPr>
          <a:lstStyle/>
          <a:p>
            <a:r>
              <a:rPr lang="de-AT" sz="1600" dirty="0"/>
              <a:t>Tipps:</a:t>
            </a:r>
            <a:br>
              <a:rPr lang="de-AT" sz="1600" dirty="0"/>
            </a:br>
            <a:r>
              <a:rPr lang="de-AT" sz="1600" dirty="0"/>
              <a:t>Verändere in den Skripten der Figuren nur jenen Code, der in der Arbeitsanweisung beschrieben wird. </a:t>
            </a:r>
          </a:p>
          <a:p>
            <a:r>
              <a:rPr lang="de-AT" sz="1600" dirty="0"/>
              <a:t>Eine kleinste Veränderung im Skript kann große Auswirkungen auf das Programm haben.</a:t>
            </a:r>
          </a:p>
        </p:txBody>
      </p:sp>
      <p:pic>
        <p:nvPicPr>
          <p:cNvPr id="6" name="Grafik 5">
            <a:extLst>
              <a:ext uri="{FF2B5EF4-FFF2-40B4-BE49-F238E27FC236}">
                <a16:creationId xmlns:a16="http://schemas.microsoft.com/office/drawing/2014/main" id="{FA4EDF38-C680-50D5-24AC-0EA752ED0BAA}"/>
              </a:ext>
            </a:extLst>
          </p:cNvPr>
          <p:cNvPicPr>
            <a:picLocks noChangeAspect="1"/>
          </p:cNvPicPr>
          <p:nvPr/>
        </p:nvPicPr>
        <p:blipFill>
          <a:blip r:embed="rId5"/>
          <a:stretch>
            <a:fillRect/>
          </a:stretch>
        </p:blipFill>
        <p:spPr>
          <a:xfrm>
            <a:off x="3817087" y="3355283"/>
            <a:ext cx="3683850" cy="1484237"/>
          </a:xfrm>
          <a:prstGeom prst="rect">
            <a:avLst/>
          </a:prstGeom>
        </p:spPr>
      </p:pic>
      <p:sp>
        <p:nvSpPr>
          <p:cNvPr id="13" name="Pfeil: nach rechts 12">
            <a:extLst>
              <a:ext uri="{FF2B5EF4-FFF2-40B4-BE49-F238E27FC236}">
                <a16:creationId xmlns:a16="http://schemas.microsoft.com/office/drawing/2014/main" id="{E06C88CE-623E-D0B3-274F-0E508C1E4CAE}"/>
              </a:ext>
            </a:extLst>
          </p:cNvPr>
          <p:cNvSpPr/>
          <p:nvPr/>
        </p:nvSpPr>
        <p:spPr>
          <a:xfrm>
            <a:off x="5248287" y="4950492"/>
            <a:ext cx="3356195" cy="7987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Musterlösung</a:t>
            </a:r>
          </a:p>
        </p:txBody>
      </p:sp>
      <p:pic>
        <p:nvPicPr>
          <p:cNvPr id="15" name="Grafik 14">
            <a:extLst>
              <a:ext uri="{FF2B5EF4-FFF2-40B4-BE49-F238E27FC236}">
                <a16:creationId xmlns:a16="http://schemas.microsoft.com/office/drawing/2014/main" id="{E44CD8FF-245D-2F19-268D-AC2317BFF390}"/>
              </a:ext>
            </a:extLst>
          </p:cNvPr>
          <p:cNvPicPr>
            <a:picLocks noChangeAspect="1"/>
          </p:cNvPicPr>
          <p:nvPr/>
        </p:nvPicPr>
        <p:blipFill>
          <a:blip r:embed="rId6"/>
          <a:stretch>
            <a:fillRect/>
          </a:stretch>
        </p:blipFill>
        <p:spPr>
          <a:xfrm>
            <a:off x="8756798" y="3335684"/>
            <a:ext cx="3009900" cy="2590800"/>
          </a:xfrm>
          <a:prstGeom prst="rect">
            <a:avLst/>
          </a:prstGeom>
        </p:spPr>
      </p:pic>
    </p:spTree>
    <p:extLst>
      <p:ext uri="{BB962C8B-B14F-4D97-AF65-F5344CB8AC3E}">
        <p14:creationId xmlns:p14="http://schemas.microsoft.com/office/powerpoint/2010/main" val="30527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2</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4560"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endParaRPr lang="de-AT" dirty="0"/>
          </a:p>
          <a:p>
            <a:r>
              <a:rPr lang="de-AT" sz="1800" dirty="0">
                <a:effectLst/>
                <a:latin typeface="Calibri" panose="020F0502020204030204" pitchFamily="34" charset="0"/>
                <a:ea typeface="Calibri" panose="020F0502020204030204" pitchFamily="34" charset="0"/>
                <a:cs typeface="Times New Roman" panose="02020603050405020304" pitchFamily="18" charset="0"/>
              </a:rPr>
              <a:t>Nun sind drei Blöcke in der Figur „AmZug“ </a:t>
            </a:r>
            <a:r>
              <a:rPr lang="de-AT" dirty="0">
                <a:latin typeface="Calibri" panose="020F0502020204030204" pitchFamily="34" charset="0"/>
                <a:ea typeface="Calibri" panose="020F0502020204030204" pitchFamily="34" charset="0"/>
                <a:cs typeface="Times New Roman" panose="02020603050405020304" pitchFamily="18" charset="0"/>
              </a:rPr>
              <a:t>an </a:t>
            </a:r>
          </a:p>
          <a:p>
            <a:r>
              <a:rPr lang="de-AT" dirty="0">
                <a:latin typeface="Calibri" panose="020F0502020204030204" pitchFamily="34" charset="0"/>
                <a:ea typeface="Calibri" panose="020F0502020204030204" pitchFamily="34" charset="0"/>
                <a:cs typeface="Times New Roman" panose="02020603050405020304" pitchFamily="18" charset="0"/>
              </a:rPr>
              <a:t>die richtige Stelle </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verschieben. Siehe dir die </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Kostüme an und setze „amZug“ so, </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dass das richtige Kostüm angezeigt wird. </a:t>
            </a:r>
            <a:endParaRPr lang="de-AT" dirty="0"/>
          </a:p>
          <a:p>
            <a:endParaRPr lang="de-AT" dirty="0"/>
          </a:p>
          <a:p>
            <a:endParaRPr lang="de-AT" dirty="0"/>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339102"/>
          </a:xfrm>
          <a:prstGeom prst="rect">
            <a:avLst/>
          </a:prstGeom>
          <a:noFill/>
          <a:ln>
            <a:solidFill>
              <a:schemeClr val="tx1"/>
            </a:solidFill>
          </a:ln>
        </p:spPr>
        <p:txBody>
          <a:bodyPr wrap="square" rtlCol="0">
            <a:spAutoFit/>
          </a:bodyPr>
          <a:lstStyle/>
          <a:p>
            <a:r>
              <a:rPr lang="de-AT" dirty="0"/>
              <a:t>Tipps:</a:t>
            </a:r>
          </a:p>
          <a:p>
            <a:r>
              <a:rPr lang="de-AT" sz="1600" dirty="0"/>
              <a:t>Du kannst den Namen von Kostümen ändern und erhältst somit einen besseren Überblick. </a:t>
            </a:r>
          </a:p>
          <a:p>
            <a:endParaRPr lang="de-AT" sz="1600" dirty="0"/>
          </a:p>
          <a:p>
            <a:r>
              <a:rPr lang="de-AT" sz="1600" dirty="0"/>
              <a:t>Klicke links oben auf Kostüme und ändere die Kostümnamen.</a:t>
            </a:r>
          </a:p>
        </p:txBody>
      </p:sp>
      <p:sp>
        <p:nvSpPr>
          <p:cNvPr id="11" name="Textfeld 10">
            <a:extLst>
              <a:ext uri="{FF2B5EF4-FFF2-40B4-BE49-F238E27FC236}">
                <a16:creationId xmlns:a16="http://schemas.microsoft.com/office/drawing/2014/main" id="{AC375AAD-7A5A-4934-6315-DC5BCD38B3CC}"/>
              </a:ext>
            </a:extLst>
          </p:cNvPr>
          <p:cNvSpPr txBox="1"/>
          <p:nvPr/>
        </p:nvSpPr>
        <p:spPr>
          <a:xfrm>
            <a:off x="3817087" y="3946385"/>
            <a:ext cx="7949611" cy="1323439"/>
          </a:xfrm>
          <a:prstGeom prst="rect">
            <a:avLst/>
          </a:prstGeom>
          <a:noFill/>
          <a:ln>
            <a:solidFill>
              <a:schemeClr val="tx1"/>
            </a:solidFill>
          </a:ln>
        </p:spPr>
        <p:txBody>
          <a:bodyPr wrap="square" rtlCol="0">
            <a:spAutoFit/>
          </a:bodyPr>
          <a:lstStyle/>
          <a:p>
            <a:r>
              <a:rPr lang="de-AT" sz="2000" dirty="0"/>
              <a:t>Kontrolliere deine Implementierung selbstständig. </a:t>
            </a:r>
          </a:p>
          <a:p>
            <a:r>
              <a:rPr lang="de-AT" sz="2000" dirty="0"/>
              <a:t>Klicke auf Start und gib einen Namen ein. Erscheint „</a:t>
            </a:r>
            <a:r>
              <a:rPr lang="de-AT" sz="2000" dirty="0" err="1"/>
              <a:t>name</a:t>
            </a:r>
            <a:r>
              <a:rPr lang="de-AT" sz="2000" dirty="0"/>
              <a:t> ist am Zug“, ist die Reihenfolge korrekt.</a:t>
            </a:r>
          </a:p>
          <a:p>
            <a:endParaRPr lang="de-AT" sz="2000" dirty="0"/>
          </a:p>
        </p:txBody>
      </p:sp>
      <p:pic>
        <p:nvPicPr>
          <p:cNvPr id="14" name="Grafik 13">
            <a:extLst>
              <a:ext uri="{FF2B5EF4-FFF2-40B4-BE49-F238E27FC236}">
                <a16:creationId xmlns:a16="http://schemas.microsoft.com/office/drawing/2014/main" id="{434F13E3-1BCF-8499-B150-E59C856CA725}"/>
              </a:ext>
            </a:extLst>
          </p:cNvPr>
          <p:cNvPicPr>
            <a:picLocks noChangeAspect="1"/>
          </p:cNvPicPr>
          <p:nvPr/>
        </p:nvPicPr>
        <p:blipFill>
          <a:blip r:embed="rId4"/>
          <a:stretch>
            <a:fillRect/>
          </a:stretch>
        </p:blipFill>
        <p:spPr>
          <a:xfrm>
            <a:off x="964883" y="1462434"/>
            <a:ext cx="1212440" cy="1105009"/>
          </a:xfrm>
          <a:prstGeom prst="rect">
            <a:avLst/>
          </a:prstGeom>
        </p:spPr>
      </p:pic>
      <p:pic>
        <p:nvPicPr>
          <p:cNvPr id="18" name="Grafik 17">
            <a:extLst>
              <a:ext uri="{FF2B5EF4-FFF2-40B4-BE49-F238E27FC236}">
                <a16:creationId xmlns:a16="http://schemas.microsoft.com/office/drawing/2014/main" id="{58B4FB66-68CC-5E55-98D0-A74ACE63A162}"/>
              </a:ext>
            </a:extLst>
          </p:cNvPr>
          <p:cNvPicPr>
            <a:picLocks noChangeAspect="1"/>
          </p:cNvPicPr>
          <p:nvPr/>
        </p:nvPicPr>
        <p:blipFill>
          <a:blip r:embed="rId5"/>
          <a:stretch>
            <a:fillRect/>
          </a:stretch>
        </p:blipFill>
        <p:spPr>
          <a:xfrm>
            <a:off x="8413201" y="485311"/>
            <a:ext cx="2660633" cy="1893456"/>
          </a:xfrm>
          <a:prstGeom prst="rect">
            <a:avLst/>
          </a:prstGeom>
        </p:spPr>
      </p:pic>
    </p:spTree>
    <p:extLst>
      <p:ext uri="{BB962C8B-B14F-4D97-AF65-F5344CB8AC3E}">
        <p14:creationId xmlns:p14="http://schemas.microsoft.com/office/powerpoint/2010/main" val="360867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3</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r>
              <a:rPr lang="de-AT" dirty="0"/>
              <a:t>In diesem Skript wurden sämtliche Variablen und Kostüme noch nicht zugeordnet. Es wurden sämtliche Nachrichten nicht gesendet.</a:t>
            </a:r>
          </a:p>
          <a:p>
            <a:r>
              <a:rPr lang="de-AT" dirty="0"/>
              <a:t>Wie die Zuordnungen lauten, wurde in den Kommentaren im Skript beschrieben.</a:t>
            </a:r>
          </a:p>
          <a:p>
            <a:endParaRPr lang="de-AT" dirty="0"/>
          </a:p>
          <a:p>
            <a:pPr marL="342900" indent="-342900">
              <a:buAutoNum type="arabicParenR"/>
            </a:pPr>
            <a:r>
              <a:rPr lang="de-AT" dirty="0"/>
              <a:t>Ordne allen Variablen den richtigen Wert zu</a:t>
            </a:r>
          </a:p>
          <a:p>
            <a:r>
              <a:rPr lang="de-AT" dirty="0"/>
              <a:t>2)   Wechsle an den jeweiligen Stellen zu den richtigen Kostümen</a:t>
            </a:r>
          </a:p>
          <a:p>
            <a:r>
              <a:rPr lang="de-AT" dirty="0"/>
              <a:t>3)  Sende alle benötigten Nachrichten</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40611"/>
            <a:ext cx="2536062" cy="2339102"/>
          </a:xfrm>
          <a:prstGeom prst="rect">
            <a:avLst/>
          </a:prstGeom>
          <a:noFill/>
          <a:ln>
            <a:solidFill>
              <a:schemeClr val="tx1"/>
            </a:solidFill>
          </a:ln>
        </p:spPr>
        <p:txBody>
          <a:bodyPr wrap="square" rtlCol="0">
            <a:spAutoFit/>
          </a:bodyPr>
          <a:lstStyle/>
          <a:p>
            <a:r>
              <a:rPr lang="de-AT" dirty="0"/>
              <a:t>Tipps:</a:t>
            </a:r>
          </a:p>
          <a:p>
            <a:r>
              <a:rPr lang="de-AT" sz="1600" dirty="0"/>
              <a:t>Kommentare helfen beim Erstellen von Programmen. Einerseits weißt du zu einem späteren Zeitpunkt, was du gemacht hast.  Andererseits kann eine andere Person etwas mit deinem Code anfangen.</a:t>
            </a:r>
          </a:p>
        </p:txBody>
      </p:sp>
      <p:pic>
        <p:nvPicPr>
          <p:cNvPr id="14" name="Grafik 13">
            <a:extLst>
              <a:ext uri="{FF2B5EF4-FFF2-40B4-BE49-F238E27FC236}">
                <a16:creationId xmlns:a16="http://schemas.microsoft.com/office/drawing/2014/main" id="{0DFBB58C-18ED-50F2-9D25-9430C4E64F32}"/>
              </a:ext>
            </a:extLst>
          </p:cNvPr>
          <p:cNvPicPr>
            <a:picLocks noChangeAspect="1"/>
          </p:cNvPicPr>
          <p:nvPr/>
        </p:nvPicPr>
        <p:blipFill>
          <a:blip r:embed="rId4"/>
          <a:stretch>
            <a:fillRect/>
          </a:stretch>
        </p:blipFill>
        <p:spPr>
          <a:xfrm>
            <a:off x="4148488" y="3217459"/>
            <a:ext cx="7303353" cy="2754899"/>
          </a:xfrm>
          <a:prstGeom prst="rect">
            <a:avLst/>
          </a:prstGeom>
        </p:spPr>
      </p:pic>
      <p:sp>
        <p:nvSpPr>
          <p:cNvPr id="15" name="Rechteck 14">
            <a:extLst>
              <a:ext uri="{FF2B5EF4-FFF2-40B4-BE49-F238E27FC236}">
                <a16:creationId xmlns:a16="http://schemas.microsoft.com/office/drawing/2014/main" id="{CA9A3482-3267-A012-17D1-F517F8A94DB0}"/>
              </a:ext>
            </a:extLst>
          </p:cNvPr>
          <p:cNvSpPr/>
          <p:nvPr/>
        </p:nvSpPr>
        <p:spPr>
          <a:xfrm>
            <a:off x="3708794" y="3429000"/>
            <a:ext cx="2114490"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Musterlösung:</a:t>
            </a:r>
          </a:p>
        </p:txBody>
      </p:sp>
      <p:pic>
        <p:nvPicPr>
          <p:cNvPr id="16" name="Grafik 15">
            <a:extLst>
              <a:ext uri="{FF2B5EF4-FFF2-40B4-BE49-F238E27FC236}">
                <a16:creationId xmlns:a16="http://schemas.microsoft.com/office/drawing/2014/main" id="{9F02AB3C-0CF4-24F9-5BDF-0242D42C8F69}"/>
              </a:ext>
            </a:extLst>
          </p:cNvPr>
          <p:cNvPicPr>
            <a:picLocks noChangeAspect="1"/>
          </p:cNvPicPr>
          <p:nvPr/>
        </p:nvPicPr>
        <p:blipFill>
          <a:blip r:embed="rId5"/>
          <a:stretch>
            <a:fillRect/>
          </a:stretch>
        </p:blipFill>
        <p:spPr>
          <a:xfrm>
            <a:off x="947860" y="1432039"/>
            <a:ext cx="1178229" cy="1117584"/>
          </a:xfrm>
          <a:prstGeom prst="rect">
            <a:avLst/>
          </a:prstGeom>
        </p:spPr>
      </p:pic>
    </p:spTree>
    <p:extLst>
      <p:ext uri="{BB962C8B-B14F-4D97-AF65-F5344CB8AC3E}">
        <p14:creationId xmlns:p14="http://schemas.microsoft.com/office/powerpoint/2010/main" val="11645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4</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r>
              <a:rPr lang="de-AT" dirty="0"/>
              <a:t>In diesem Skript wurden noch keine Blöcke erstellt. </a:t>
            </a:r>
          </a:p>
          <a:p>
            <a:r>
              <a:rPr lang="de-AT" dirty="0"/>
              <a:t>Vergleiche mit den Skripten der anderen acht Felder.</a:t>
            </a:r>
          </a:p>
          <a:p>
            <a:r>
              <a:rPr lang="de-AT" dirty="0"/>
              <a:t>Achte auf die Kommentarblöcke im Skript</a:t>
            </a:r>
          </a:p>
          <a:p>
            <a:endParaRPr lang="de-AT" dirty="0"/>
          </a:p>
          <a:p>
            <a:pPr marL="342900" indent="-342900">
              <a:buAutoNum type="arabicParenR"/>
            </a:pPr>
            <a:r>
              <a:rPr lang="de-AT" dirty="0"/>
              <a:t>Ziehe den richtigen Block auf „Wenn Start angeklickt wird“</a:t>
            </a:r>
          </a:p>
          <a:p>
            <a:pPr marL="342900" indent="-342900">
              <a:buAutoNum type="arabicParenR"/>
            </a:pPr>
            <a:r>
              <a:rPr lang="de-AT" dirty="0"/>
              <a:t>Ziehe die richtigen Blöcke auf „Wenn diese Figur angeklickt wird“</a:t>
            </a:r>
          </a:p>
          <a:p>
            <a:r>
              <a:rPr lang="de-AT" dirty="0"/>
              <a:t>3)  Ziehe die richtigen Blöcke auf „Wenn </a:t>
            </a:r>
            <a:r>
              <a:rPr lang="de-AT" dirty="0" err="1"/>
              <a:t>ComputerSetztUR</a:t>
            </a:r>
            <a:r>
              <a:rPr lang="de-AT" dirty="0"/>
              <a:t> empfange“</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585323"/>
          </a:xfrm>
          <a:prstGeom prst="rect">
            <a:avLst/>
          </a:prstGeom>
          <a:noFill/>
          <a:ln>
            <a:solidFill>
              <a:schemeClr val="tx1"/>
            </a:solidFill>
          </a:ln>
        </p:spPr>
        <p:txBody>
          <a:bodyPr wrap="square" rtlCol="0">
            <a:spAutoFit/>
          </a:bodyPr>
          <a:lstStyle/>
          <a:p>
            <a:r>
              <a:rPr lang="de-AT" dirty="0"/>
              <a:t>Tipps:</a:t>
            </a:r>
          </a:p>
          <a:p>
            <a:r>
              <a:rPr lang="de-AT" dirty="0"/>
              <a:t>Wenn der gleiche oder der ähnliche Code bei verschiedenen Figuren benötigt wird, kann dieser von der einen in die andere Figur gezogen werden. Er muss nicht doppelt erstellt werden.</a:t>
            </a:r>
          </a:p>
        </p:txBody>
      </p:sp>
      <p:pic>
        <p:nvPicPr>
          <p:cNvPr id="6" name="Grafik 5" descr="Ein Bild, das Text, Screenshot, Electric Blue (Farbe), Rechteck enthält.&#10;&#10;Automatisch generierte Beschreibung">
            <a:extLst>
              <a:ext uri="{FF2B5EF4-FFF2-40B4-BE49-F238E27FC236}">
                <a16:creationId xmlns:a16="http://schemas.microsoft.com/office/drawing/2014/main" id="{92C4DACB-82A9-9850-7D6E-A248CD9DC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016" y="1489296"/>
            <a:ext cx="1313615" cy="1147685"/>
          </a:xfrm>
          <a:prstGeom prst="rect">
            <a:avLst/>
          </a:prstGeom>
        </p:spPr>
      </p:pic>
      <p:sp>
        <p:nvSpPr>
          <p:cNvPr id="14" name="Textfeld 13">
            <a:extLst>
              <a:ext uri="{FF2B5EF4-FFF2-40B4-BE49-F238E27FC236}">
                <a16:creationId xmlns:a16="http://schemas.microsoft.com/office/drawing/2014/main" id="{DFDBE41F-524F-35B0-E4E2-81B2BF2842D2}"/>
              </a:ext>
            </a:extLst>
          </p:cNvPr>
          <p:cNvSpPr txBox="1"/>
          <p:nvPr/>
        </p:nvSpPr>
        <p:spPr>
          <a:xfrm>
            <a:off x="3911791" y="4039445"/>
            <a:ext cx="7949611" cy="1292662"/>
          </a:xfrm>
          <a:prstGeom prst="rect">
            <a:avLst/>
          </a:prstGeom>
          <a:noFill/>
          <a:ln>
            <a:solidFill>
              <a:schemeClr val="tx1"/>
            </a:solidFill>
          </a:ln>
        </p:spPr>
        <p:txBody>
          <a:bodyPr wrap="square" rtlCol="0">
            <a:spAutoFit/>
          </a:bodyPr>
          <a:lstStyle/>
          <a:p>
            <a:r>
              <a:rPr lang="de-AT" sz="2000" dirty="0"/>
              <a:t>Kontrolliere deine Implementierung selbstständig. </a:t>
            </a:r>
          </a:p>
          <a:p>
            <a:r>
              <a:rPr lang="de-AT" sz="2000" dirty="0"/>
              <a:t>Versuche ein Kreuz unten rechts zu erstellen. Fordere den Computer so, dass er ein Kreuz unten rechts setzen muss.</a:t>
            </a:r>
          </a:p>
          <a:p>
            <a:endParaRPr lang="de-AT" dirty="0"/>
          </a:p>
        </p:txBody>
      </p:sp>
    </p:spTree>
    <p:extLst>
      <p:ext uri="{BB962C8B-B14F-4D97-AF65-F5344CB8AC3E}">
        <p14:creationId xmlns:p14="http://schemas.microsoft.com/office/powerpoint/2010/main" val="6267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pic>
        <p:nvPicPr>
          <p:cNvPr id="3" name="Grafik 2" descr="Ein Bild, das Text, Kreis, Screenshot, Logo enthält.&#10;&#10;Automatisch generierte Beschreibung">
            <a:extLst>
              <a:ext uri="{FF2B5EF4-FFF2-40B4-BE49-F238E27FC236}">
                <a16:creationId xmlns:a16="http://schemas.microsoft.com/office/drawing/2014/main" id="{5E8327B6-7C4B-E14B-A6D4-5D3468EBFFF1}"/>
              </a:ext>
            </a:extLst>
          </p:cNvPr>
          <p:cNvPicPr>
            <a:picLocks noChangeAspect="1"/>
          </p:cNvPicPr>
          <p:nvPr/>
        </p:nvPicPr>
        <p:blipFill>
          <a:blip r:embed="rId2"/>
          <a:stretch>
            <a:fillRect/>
          </a:stretch>
        </p:blipFill>
        <p:spPr>
          <a:xfrm>
            <a:off x="966617" y="1496424"/>
            <a:ext cx="1210066" cy="1105534"/>
          </a:xfrm>
          <a:prstGeom prst="rect">
            <a:avLst/>
          </a:prstGeom>
        </p:spPr>
      </p:pic>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5</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23713"/>
          </a:xfrm>
          <a:prstGeom prst="rect">
            <a:avLst/>
          </a:prstGeom>
          <a:noFill/>
          <a:ln>
            <a:solidFill>
              <a:schemeClr val="tx1"/>
            </a:solidFill>
          </a:ln>
        </p:spPr>
        <p:txBody>
          <a:bodyPr wrap="square" rtlCol="0">
            <a:spAutoFit/>
          </a:bodyPr>
          <a:lstStyle/>
          <a:p>
            <a:r>
              <a:rPr lang="de-AT" dirty="0"/>
              <a:t>Arbeitsanweisung:</a:t>
            </a:r>
          </a:p>
          <a:p>
            <a:r>
              <a:rPr lang="de-DE" sz="1600" dirty="0"/>
              <a:t>Je nachdem wohin der / die </a:t>
            </a:r>
            <a:r>
              <a:rPr lang="de-DE" sz="1600" dirty="0" err="1"/>
              <a:t>SpielerIn</a:t>
            </a:r>
            <a:r>
              <a:rPr lang="de-DE" sz="1600" dirty="0"/>
              <a:t> das erste Kreuz setz, hängt der zu betrachtende Fall ab. Im analogen Unterricht wurde herausgefunden, dass der Computer bei Fall Mitte und Fall Rand bereits nach seinem ersten Kreuz nicht mehr verlieren kann. Bei Fall Ecke muss der Computer auch bei seinem Zweiten Kreuz aufpassen. Vergleiche mit dem </a:t>
            </a:r>
            <a:r>
              <a:rPr lang="de-DE" sz="1600" dirty="0" err="1"/>
              <a:t>PseudoCode</a:t>
            </a:r>
            <a:r>
              <a:rPr lang="de-DE" sz="1600" dirty="0"/>
              <a:t> aus dem analogen Unterricht.</a:t>
            </a:r>
            <a:endParaRPr lang="de-AT" sz="1600" dirty="0"/>
          </a:p>
          <a:p>
            <a:pPr marL="342900" indent="-342900">
              <a:buAutoNum type="arabicParenR"/>
            </a:pPr>
            <a:r>
              <a:rPr lang="de-AT" sz="1600" dirty="0"/>
              <a:t>Verschiebe die Blöcke, so dass Fall Mitte funktioniert</a:t>
            </a:r>
          </a:p>
          <a:p>
            <a:pPr marL="342900" indent="-342900">
              <a:buAutoNum type="arabicParenR"/>
            </a:pPr>
            <a:r>
              <a:rPr lang="de-AT" sz="1600" dirty="0"/>
              <a:t>Verschiebe die Blöcke, so dass Fall Rand funktioniert</a:t>
            </a:r>
          </a:p>
          <a:p>
            <a:r>
              <a:rPr lang="de-AT" sz="1600" dirty="0"/>
              <a:t>3)    Verschiebe die Blöcke, so dass Fall Ecke funktioniert</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1846659"/>
          </a:xfrm>
          <a:prstGeom prst="rect">
            <a:avLst/>
          </a:prstGeom>
          <a:noFill/>
          <a:ln>
            <a:solidFill>
              <a:schemeClr val="tx1"/>
            </a:solidFill>
          </a:ln>
        </p:spPr>
        <p:txBody>
          <a:bodyPr wrap="square" rtlCol="0">
            <a:spAutoFit/>
          </a:bodyPr>
          <a:lstStyle/>
          <a:p>
            <a:r>
              <a:rPr lang="de-AT" dirty="0"/>
              <a:t>Tipps:</a:t>
            </a:r>
          </a:p>
          <a:p>
            <a:r>
              <a:rPr lang="de-AT" sz="1600" dirty="0"/>
              <a:t>Unter „Meine Blöcke“ kann der / die </a:t>
            </a:r>
            <a:r>
              <a:rPr lang="de-AT" sz="1600" dirty="0" err="1"/>
              <a:t>ProgrammiererIn</a:t>
            </a:r>
            <a:r>
              <a:rPr lang="de-AT" sz="1600" dirty="0"/>
              <a:t> eigene Blöcke definieren. Dadurch wird es vermieden, den gleichen Code öfter als einmal zu schreiben.</a:t>
            </a:r>
          </a:p>
        </p:txBody>
      </p:sp>
      <p:sp>
        <p:nvSpPr>
          <p:cNvPr id="2" name="Rechteck 1">
            <a:extLst>
              <a:ext uri="{FF2B5EF4-FFF2-40B4-BE49-F238E27FC236}">
                <a16:creationId xmlns:a16="http://schemas.microsoft.com/office/drawing/2014/main" id="{58B58B5B-A3D0-4BB2-A03E-48822CDECD3A}"/>
              </a:ext>
            </a:extLst>
          </p:cNvPr>
          <p:cNvSpPr/>
          <p:nvPr/>
        </p:nvSpPr>
        <p:spPr>
          <a:xfrm>
            <a:off x="3982704" y="3324086"/>
            <a:ext cx="2387206"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Teil der Musterlösung:</a:t>
            </a:r>
          </a:p>
        </p:txBody>
      </p:sp>
      <p:pic>
        <p:nvPicPr>
          <p:cNvPr id="13" name="Grafik 12">
            <a:extLst>
              <a:ext uri="{FF2B5EF4-FFF2-40B4-BE49-F238E27FC236}">
                <a16:creationId xmlns:a16="http://schemas.microsoft.com/office/drawing/2014/main" id="{95591B6C-EB38-BFEF-9F0F-E4263D66B426}"/>
              </a:ext>
            </a:extLst>
          </p:cNvPr>
          <p:cNvPicPr>
            <a:picLocks noChangeAspect="1"/>
          </p:cNvPicPr>
          <p:nvPr/>
        </p:nvPicPr>
        <p:blipFill>
          <a:blip r:embed="rId5"/>
          <a:stretch>
            <a:fillRect/>
          </a:stretch>
        </p:blipFill>
        <p:spPr>
          <a:xfrm>
            <a:off x="6574394" y="3217459"/>
            <a:ext cx="1959448" cy="2942709"/>
          </a:xfrm>
          <a:prstGeom prst="rect">
            <a:avLst/>
          </a:prstGeom>
        </p:spPr>
      </p:pic>
      <p:sp>
        <p:nvSpPr>
          <p:cNvPr id="15" name="Textfeld 14">
            <a:extLst>
              <a:ext uri="{FF2B5EF4-FFF2-40B4-BE49-F238E27FC236}">
                <a16:creationId xmlns:a16="http://schemas.microsoft.com/office/drawing/2014/main" id="{7582BD89-966E-3D9F-BD45-CBF2B23570E5}"/>
              </a:ext>
            </a:extLst>
          </p:cNvPr>
          <p:cNvSpPr txBox="1"/>
          <p:nvPr/>
        </p:nvSpPr>
        <p:spPr>
          <a:xfrm>
            <a:off x="9066926" y="4723416"/>
            <a:ext cx="2144027" cy="1200329"/>
          </a:xfrm>
          <a:prstGeom prst="rect">
            <a:avLst/>
          </a:prstGeom>
          <a:noFill/>
        </p:spPr>
        <p:txBody>
          <a:bodyPr wrap="square">
            <a:spAutoFit/>
          </a:bodyPr>
          <a:lstStyle/>
          <a:p>
            <a:r>
              <a:rPr lang="de-AT" sz="1800" dirty="0"/>
              <a:t>Kontrolliere die restliche Implementierung selbstständig. </a:t>
            </a:r>
          </a:p>
        </p:txBody>
      </p:sp>
    </p:spTree>
    <p:extLst>
      <p:ext uri="{BB962C8B-B14F-4D97-AF65-F5344CB8AC3E}">
        <p14:creationId xmlns:p14="http://schemas.microsoft.com/office/powerpoint/2010/main" val="12775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6</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000548"/>
          </a:xfrm>
          <a:prstGeom prst="rect">
            <a:avLst/>
          </a:prstGeom>
          <a:noFill/>
          <a:ln>
            <a:solidFill>
              <a:schemeClr val="tx1"/>
            </a:solidFill>
          </a:ln>
        </p:spPr>
        <p:txBody>
          <a:bodyPr wrap="square" rtlCol="0">
            <a:spAutoFit/>
          </a:bodyPr>
          <a:lstStyle/>
          <a:p>
            <a:r>
              <a:rPr lang="de-AT" dirty="0"/>
              <a:t>Arbeitsanweisung:</a:t>
            </a:r>
          </a:p>
          <a:p>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r>
              <a:rPr lang="de-AT" sz="1800" dirty="0">
                <a:effectLst/>
                <a:latin typeface="Calibri" panose="020F0502020204030204" pitchFamily="34" charset="0"/>
                <a:ea typeface="Calibri" panose="020F0502020204030204" pitchFamily="34" charset="0"/>
                <a:cs typeface="Times New Roman" panose="02020603050405020304" pitchFamily="18" charset="0"/>
              </a:rPr>
              <a:t>Siehe dir die Figur Spielfeld an und betrachte die Kostüme. Sollte der Sieg in der oberen horizontalen Reihe gefeiert werden, wird zum Beispiel zu Kostüm </a:t>
            </a:r>
            <a:r>
              <a:rPr lang="de-AT" sz="1800" dirty="0" err="1">
                <a:effectLst/>
                <a:latin typeface="Calibri" panose="020F0502020204030204" pitchFamily="34" charset="0"/>
                <a:ea typeface="Calibri" panose="020F0502020204030204" pitchFamily="34" charset="0"/>
                <a:cs typeface="Times New Roman" panose="02020603050405020304" pitchFamily="18" charset="0"/>
              </a:rPr>
              <a:t>WinQOben</a:t>
            </a:r>
            <a:r>
              <a:rPr lang="de-AT" sz="1800" dirty="0">
                <a:effectLst/>
                <a:latin typeface="Calibri" panose="020F0502020204030204" pitchFamily="34" charset="0"/>
                <a:ea typeface="Calibri" panose="020F0502020204030204" pitchFamily="34" charset="0"/>
                <a:cs typeface="Times New Roman" panose="02020603050405020304" pitchFamily="18" charset="0"/>
              </a:rPr>
              <a:t> gewechselt</a:t>
            </a:r>
            <a:r>
              <a:rPr lang="de-AT" sz="1600" dirty="0">
                <a:latin typeface="Calibri" panose="020F0502020204030204" pitchFamily="34" charset="0"/>
                <a:ea typeface="Calibri" panose="020F0502020204030204" pitchFamily="34" charset="0"/>
                <a:cs typeface="Times New Roman" panose="02020603050405020304" pitchFamily="18" charset="0"/>
              </a:rPr>
              <a:t>.</a:t>
            </a:r>
          </a:p>
          <a:p>
            <a:endParaRPr lang="de-AT" sz="1600" dirty="0">
              <a:latin typeface="Calibri" panose="020F0502020204030204" pitchFamily="34" charset="0"/>
              <a:cs typeface="Times New Roman" panose="02020603050405020304" pitchFamily="18" charset="0"/>
            </a:endParaRPr>
          </a:p>
          <a:p>
            <a:r>
              <a:rPr lang="de-AT" dirty="0">
                <a:latin typeface="Calibri" panose="020F0502020204030204" pitchFamily="34" charset="0"/>
                <a:cs typeface="Times New Roman" panose="02020603050405020304" pitchFamily="18" charset="0"/>
              </a:rPr>
              <a:t>Verschiebe die Blöcke so, so dass die richtigen Kostüme angezeigt werden.</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585323"/>
          </a:xfrm>
          <a:prstGeom prst="rect">
            <a:avLst/>
          </a:prstGeom>
          <a:noFill/>
          <a:ln>
            <a:solidFill>
              <a:schemeClr val="tx1"/>
            </a:solidFill>
          </a:ln>
        </p:spPr>
        <p:txBody>
          <a:bodyPr wrap="square" rtlCol="0">
            <a:spAutoFit/>
          </a:bodyPr>
          <a:lstStyle/>
          <a:p>
            <a:r>
              <a:rPr lang="de-AT" dirty="0"/>
              <a:t>Tipps:</a:t>
            </a:r>
          </a:p>
          <a:p>
            <a:r>
              <a:rPr lang="de-AT" sz="1600" dirty="0"/>
              <a:t>Bei komplizierten Programmstrukturen ist es oft hilfreich eine Skizze anzufertigen.</a:t>
            </a:r>
          </a:p>
          <a:p>
            <a:r>
              <a:rPr lang="de-AT" sz="1600" dirty="0"/>
              <a:t>In diesem Fall kannst du ein Spielfeld mit den Kreuzen und Kreisen erstellen.  Verwende dazu die Variablen aus dem Gerüst.</a:t>
            </a:r>
          </a:p>
        </p:txBody>
      </p:sp>
      <p:sp>
        <p:nvSpPr>
          <p:cNvPr id="2" name="Rechteck 1">
            <a:extLst>
              <a:ext uri="{FF2B5EF4-FFF2-40B4-BE49-F238E27FC236}">
                <a16:creationId xmlns:a16="http://schemas.microsoft.com/office/drawing/2014/main" id="{58B58B5B-A3D0-4BB2-A03E-48822CDECD3A}"/>
              </a:ext>
            </a:extLst>
          </p:cNvPr>
          <p:cNvSpPr/>
          <p:nvPr/>
        </p:nvSpPr>
        <p:spPr>
          <a:xfrm>
            <a:off x="4305787" y="3429000"/>
            <a:ext cx="2387206"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Teil der Musterlösung:</a:t>
            </a:r>
          </a:p>
        </p:txBody>
      </p:sp>
      <p:sp>
        <p:nvSpPr>
          <p:cNvPr id="15" name="Textfeld 14">
            <a:extLst>
              <a:ext uri="{FF2B5EF4-FFF2-40B4-BE49-F238E27FC236}">
                <a16:creationId xmlns:a16="http://schemas.microsoft.com/office/drawing/2014/main" id="{7582BD89-966E-3D9F-BD45-CBF2B23570E5}"/>
              </a:ext>
            </a:extLst>
          </p:cNvPr>
          <p:cNvSpPr txBox="1"/>
          <p:nvPr/>
        </p:nvSpPr>
        <p:spPr>
          <a:xfrm>
            <a:off x="9066926" y="4723416"/>
            <a:ext cx="2144027" cy="1200329"/>
          </a:xfrm>
          <a:prstGeom prst="rect">
            <a:avLst/>
          </a:prstGeom>
          <a:noFill/>
        </p:spPr>
        <p:txBody>
          <a:bodyPr wrap="square">
            <a:spAutoFit/>
          </a:bodyPr>
          <a:lstStyle/>
          <a:p>
            <a:r>
              <a:rPr lang="de-AT" sz="1800" dirty="0"/>
              <a:t>Kontrolliere die restliche Implementierung selbstständig. </a:t>
            </a:r>
          </a:p>
        </p:txBody>
      </p:sp>
      <p:pic>
        <p:nvPicPr>
          <p:cNvPr id="16" name="Grafik 15">
            <a:extLst>
              <a:ext uri="{FF2B5EF4-FFF2-40B4-BE49-F238E27FC236}">
                <a16:creationId xmlns:a16="http://schemas.microsoft.com/office/drawing/2014/main" id="{3E74CE9C-1AFD-0EFD-5783-45D8D2698C92}"/>
              </a:ext>
            </a:extLst>
          </p:cNvPr>
          <p:cNvPicPr>
            <a:picLocks noChangeAspect="1"/>
          </p:cNvPicPr>
          <p:nvPr/>
        </p:nvPicPr>
        <p:blipFill>
          <a:blip r:embed="rId4"/>
          <a:stretch>
            <a:fillRect/>
          </a:stretch>
        </p:blipFill>
        <p:spPr>
          <a:xfrm>
            <a:off x="858478" y="1469175"/>
            <a:ext cx="1230204" cy="1046380"/>
          </a:xfrm>
          <a:prstGeom prst="rect">
            <a:avLst/>
          </a:prstGeom>
        </p:spPr>
      </p:pic>
      <p:pic>
        <p:nvPicPr>
          <p:cNvPr id="18" name="Grafik 17">
            <a:extLst>
              <a:ext uri="{FF2B5EF4-FFF2-40B4-BE49-F238E27FC236}">
                <a16:creationId xmlns:a16="http://schemas.microsoft.com/office/drawing/2014/main" id="{25660450-3198-46F3-335E-9B5E6E718FB8}"/>
              </a:ext>
            </a:extLst>
          </p:cNvPr>
          <p:cNvPicPr>
            <a:picLocks noChangeAspect="1"/>
          </p:cNvPicPr>
          <p:nvPr/>
        </p:nvPicPr>
        <p:blipFill>
          <a:blip r:embed="rId5"/>
          <a:stretch>
            <a:fillRect/>
          </a:stretch>
        </p:blipFill>
        <p:spPr>
          <a:xfrm>
            <a:off x="3913471" y="4098587"/>
            <a:ext cx="4693263" cy="1825158"/>
          </a:xfrm>
          <a:prstGeom prst="rect">
            <a:avLst/>
          </a:prstGeom>
        </p:spPr>
      </p:pic>
    </p:spTree>
    <p:extLst>
      <p:ext uri="{BB962C8B-B14F-4D97-AF65-F5344CB8AC3E}">
        <p14:creationId xmlns:p14="http://schemas.microsoft.com/office/powerpoint/2010/main" val="4025723685"/>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705</Words>
  <Application>Microsoft Office PowerPoint</Application>
  <PresentationFormat>Breitbild</PresentationFormat>
  <Paragraphs>75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Gill Sans MT</vt:lpstr>
      <vt:lpstr>Katalog</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Prof. BEd. WIMMER Daniel</dc:creator>
  <cp:lastModifiedBy>Prof. BEd. WIMMER Daniel</cp:lastModifiedBy>
  <cp:revision>7</cp:revision>
  <dcterms:created xsi:type="dcterms:W3CDTF">2024-08-20T09:53:31Z</dcterms:created>
  <dcterms:modified xsi:type="dcterms:W3CDTF">2024-11-06T09:06:14Z</dcterms:modified>
</cp:coreProperties>
</file>