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9" r:id="rId2"/>
    <p:sldId id="258" r:id="rId3"/>
    <p:sldId id="260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5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2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37DF6-C332-3B59-173A-D1FE2A17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92A918-8D01-0B5C-533B-9C077FD7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F4B380-3B52-F464-BB11-BC81759E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B590CC-CD73-4FC4-B33B-FCBC6DDC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47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1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2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3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8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8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19A9FF8-8FAD-CD02-D88B-9830F0171855}"/>
              </a:ext>
            </a:extLst>
          </p:cNvPr>
          <p:cNvSpPr txBox="1"/>
          <p:nvPr/>
        </p:nvSpPr>
        <p:spPr>
          <a:xfrm>
            <a:off x="317009" y="996687"/>
            <a:ext cx="2509283" cy="1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3" name="Grafik 2" descr="Ein Bild, das Text, Kreis, Screenshot, Logo enthält.&#10;&#10;Automatisch generierte Beschreibung">
            <a:extLst>
              <a:ext uri="{FF2B5EF4-FFF2-40B4-BE49-F238E27FC236}">
                <a16:creationId xmlns:a16="http://schemas.microsoft.com/office/drawing/2014/main" id="{5E8327B6-7C4B-E14B-A6D4-5D3468EB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17" y="1496424"/>
            <a:ext cx="1210066" cy="110553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BF5FCA3-565C-4487-AF8A-1EFC58012D87}"/>
              </a:ext>
            </a:extLst>
          </p:cNvPr>
          <p:cNvSpPr txBox="1"/>
          <p:nvPr/>
        </p:nvSpPr>
        <p:spPr>
          <a:xfrm>
            <a:off x="425302" y="1062707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Zu bearbeitende Figur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DAC360-BB59-8540-20C2-F8830459FAF0}"/>
              </a:ext>
            </a:extLst>
          </p:cNvPr>
          <p:cNvSpPr txBox="1"/>
          <p:nvPr/>
        </p:nvSpPr>
        <p:spPr>
          <a:xfrm>
            <a:off x="425301" y="351316"/>
            <a:ext cx="250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Aufgabe 1</a:t>
            </a:r>
          </a:p>
        </p:txBody>
      </p:sp>
      <p:pic>
        <p:nvPicPr>
          <p:cNvPr id="7" name="Grafik 6" descr="Welkender Baum mit einfarbiger Füllung">
            <a:extLst>
              <a:ext uri="{FF2B5EF4-FFF2-40B4-BE49-F238E27FC236}">
                <a16:creationId xmlns:a16="http://schemas.microsoft.com/office/drawing/2014/main" id="{D5A2867D-DC3F-D880-A86B-AA00807C5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3062" y="-1446031"/>
            <a:ext cx="357255" cy="8803757"/>
          </a:xfrm>
          <a:prstGeom prst="rect">
            <a:avLst/>
          </a:prstGeom>
        </p:spPr>
      </p:pic>
      <p:pic>
        <p:nvPicPr>
          <p:cNvPr id="8" name="Grafik 7" descr="Welkender Baum mit einfarbiger Füllung">
            <a:extLst>
              <a:ext uri="{FF2B5EF4-FFF2-40B4-BE49-F238E27FC236}">
                <a16:creationId xmlns:a16="http://schemas.microsoft.com/office/drawing/2014/main" id="{AF6FB07A-39A4-9322-C8AB-11F10D82E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145912" y="-5203999"/>
            <a:ext cx="204751" cy="16638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A8FB49-4178-109E-2AFA-F81F4E794E9B}"/>
              </a:ext>
            </a:extLst>
          </p:cNvPr>
          <p:cNvSpPr txBox="1"/>
          <p:nvPr/>
        </p:nvSpPr>
        <p:spPr>
          <a:xfrm>
            <a:off x="3817087" y="307319"/>
            <a:ext cx="79496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Arbeitsanweisung:</a:t>
            </a:r>
          </a:p>
          <a:p>
            <a:endParaRPr lang="de-AT" sz="1600" dirty="0"/>
          </a:p>
          <a:p>
            <a:pPr marL="342900" indent="-342900">
              <a:buAutoNum type="arabicParenR"/>
            </a:pPr>
            <a:r>
              <a:rPr lang="de-DE" dirty="0"/>
              <a:t>Verschiebe die beiden Blöcke in die Schleife, bis es passt</a:t>
            </a:r>
          </a:p>
          <a:p>
            <a:pPr marL="342900" indent="-342900">
              <a:buAutoNum type="arabicParenR"/>
            </a:pPr>
            <a:endParaRPr lang="de-AT" sz="1600" dirty="0"/>
          </a:p>
          <a:p>
            <a:pPr marL="342900" indent="-342900">
              <a:buAutoNum type="arabicParenR"/>
            </a:pPr>
            <a:r>
              <a:rPr lang="de-DE" dirty="0"/>
              <a:t>Setze „</a:t>
            </a:r>
            <a:r>
              <a:rPr lang="de-DE" dirty="0" err="1"/>
              <a:t>amZug</a:t>
            </a:r>
            <a:r>
              <a:rPr lang="de-DE" dirty="0"/>
              <a:t>“ auf 0 (Spieler beginnt). </a:t>
            </a:r>
          </a:p>
          <a:p>
            <a:pPr marL="342900" indent="-342900">
              <a:buAutoNum type="arabicParenR"/>
            </a:pPr>
            <a:endParaRPr lang="de-DE" dirty="0"/>
          </a:p>
          <a:p>
            <a:pPr marL="342900" indent="-342900">
              <a:buAutoNum type="arabicParenR"/>
            </a:pPr>
            <a:r>
              <a:rPr lang="de-DE" dirty="0"/>
              <a:t>Schicke die Nachricht „</a:t>
            </a:r>
            <a:r>
              <a:rPr lang="de-DE" dirty="0" err="1"/>
              <a:t>ZugWechsel</a:t>
            </a:r>
            <a:r>
              <a:rPr lang="de-DE" dirty="0"/>
              <a:t>“ an alle.</a:t>
            </a:r>
          </a:p>
          <a:p>
            <a:pPr marL="342900" indent="-342900">
              <a:buAutoNum type="arabicParenR"/>
            </a:pPr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C33730-F16F-8DB8-754B-1532FAA533F4}"/>
              </a:ext>
            </a:extLst>
          </p:cNvPr>
          <p:cNvSpPr txBox="1"/>
          <p:nvPr/>
        </p:nvSpPr>
        <p:spPr>
          <a:xfrm>
            <a:off x="317009" y="3476922"/>
            <a:ext cx="253606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1600" dirty="0"/>
              <a:t>Tipps:</a:t>
            </a:r>
            <a:br>
              <a:rPr lang="de-AT" sz="1600" dirty="0"/>
            </a:br>
            <a:r>
              <a:rPr lang="de-DE" sz="1600" dirty="0"/>
              <a:t>Ändere nur den Code, den du ändern sollst. </a:t>
            </a:r>
          </a:p>
          <a:p>
            <a:endParaRPr lang="de-AT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4EDF38-C680-50D5-24AC-0EA752ED0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087" y="3355283"/>
            <a:ext cx="3683850" cy="1484237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06C88CE-623E-D0B3-274F-0E508C1E4CAE}"/>
              </a:ext>
            </a:extLst>
          </p:cNvPr>
          <p:cNvSpPr/>
          <p:nvPr/>
        </p:nvSpPr>
        <p:spPr>
          <a:xfrm>
            <a:off x="5248287" y="4950492"/>
            <a:ext cx="3356195" cy="798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Musterlösung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4CD8FF-245D-2F19-268D-AC2317BFF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6798" y="3335684"/>
            <a:ext cx="3009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3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19A9FF8-8FAD-CD02-D88B-9830F0171855}"/>
              </a:ext>
            </a:extLst>
          </p:cNvPr>
          <p:cNvSpPr txBox="1"/>
          <p:nvPr/>
        </p:nvSpPr>
        <p:spPr>
          <a:xfrm>
            <a:off x="317009" y="996687"/>
            <a:ext cx="2509283" cy="1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F5FCA3-565C-4487-AF8A-1EFC58012D87}"/>
              </a:ext>
            </a:extLst>
          </p:cNvPr>
          <p:cNvSpPr txBox="1"/>
          <p:nvPr/>
        </p:nvSpPr>
        <p:spPr>
          <a:xfrm>
            <a:off x="425302" y="1062707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Zu bearbeitende Figur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DAC360-BB59-8540-20C2-F8830459FAF0}"/>
              </a:ext>
            </a:extLst>
          </p:cNvPr>
          <p:cNvSpPr txBox="1"/>
          <p:nvPr/>
        </p:nvSpPr>
        <p:spPr>
          <a:xfrm>
            <a:off x="425301" y="351316"/>
            <a:ext cx="250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Aufgabe 2</a:t>
            </a:r>
          </a:p>
        </p:txBody>
      </p:sp>
      <p:pic>
        <p:nvPicPr>
          <p:cNvPr id="7" name="Grafik 6" descr="Welkender Baum mit einfarbiger Füllung">
            <a:extLst>
              <a:ext uri="{FF2B5EF4-FFF2-40B4-BE49-F238E27FC236}">
                <a16:creationId xmlns:a16="http://schemas.microsoft.com/office/drawing/2014/main" id="{D5A2867D-DC3F-D880-A86B-AA00807C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4560" y="-1446031"/>
            <a:ext cx="357255" cy="8803757"/>
          </a:xfrm>
          <a:prstGeom prst="rect">
            <a:avLst/>
          </a:prstGeom>
        </p:spPr>
      </p:pic>
      <p:pic>
        <p:nvPicPr>
          <p:cNvPr id="8" name="Grafik 7" descr="Welkender Baum mit einfarbiger Füllung">
            <a:extLst>
              <a:ext uri="{FF2B5EF4-FFF2-40B4-BE49-F238E27FC236}">
                <a16:creationId xmlns:a16="http://schemas.microsoft.com/office/drawing/2014/main" id="{AF6FB07A-39A4-9322-C8AB-11F10D82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986678" y="-5363232"/>
            <a:ext cx="523219" cy="16638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A8FB49-4178-109E-2AFA-F81F4E794E9B}"/>
              </a:ext>
            </a:extLst>
          </p:cNvPr>
          <p:cNvSpPr txBox="1"/>
          <p:nvPr/>
        </p:nvSpPr>
        <p:spPr>
          <a:xfrm>
            <a:off x="3817087" y="307319"/>
            <a:ext cx="79496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Arbeitsanweisung:</a:t>
            </a:r>
          </a:p>
          <a:p>
            <a:endParaRPr lang="de-AT" dirty="0"/>
          </a:p>
          <a:p>
            <a:r>
              <a:rPr lang="de-DE" dirty="0"/>
              <a:t>Du musst drei Blöcke richtig verschieben.</a:t>
            </a:r>
          </a:p>
          <a:p>
            <a:r>
              <a:rPr lang="de-DE" dirty="0"/>
              <a:t>Schau dir die Kostüme an.</a:t>
            </a:r>
          </a:p>
          <a:p>
            <a:r>
              <a:rPr lang="de-AT" dirty="0"/>
              <a:t>Setze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amZug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so, </a:t>
            </a:r>
          </a:p>
          <a:p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dass das richtige Kostüm angezeigt wird. 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C33730-F16F-8DB8-754B-1532FAA533F4}"/>
              </a:ext>
            </a:extLst>
          </p:cNvPr>
          <p:cNvSpPr txBox="1"/>
          <p:nvPr/>
        </p:nvSpPr>
        <p:spPr>
          <a:xfrm>
            <a:off x="317009" y="3476922"/>
            <a:ext cx="2536062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Tipps:</a:t>
            </a:r>
          </a:p>
          <a:p>
            <a:r>
              <a:rPr lang="de-AT" sz="1600" dirty="0"/>
              <a:t>Du kannst den Namen von Kostümen ändern und erhältst somit einen besseren Überblick. </a:t>
            </a:r>
          </a:p>
          <a:p>
            <a:endParaRPr lang="de-AT" sz="1600" dirty="0"/>
          </a:p>
          <a:p>
            <a:r>
              <a:rPr lang="de-AT" sz="1600" dirty="0"/>
              <a:t>Klicke links oben auf Kostüme und ändere die Kostümnamen.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375AAD-7A5A-4934-6315-DC5BCD38B3CC}"/>
              </a:ext>
            </a:extLst>
          </p:cNvPr>
          <p:cNvSpPr txBox="1"/>
          <p:nvPr/>
        </p:nvSpPr>
        <p:spPr>
          <a:xfrm>
            <a:off x="3817087" y="3946385"/>
            <a:ext cx="794961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000" dirty="0"/>
              <a:t>Kontrolliere deine Implementierung selbstständig. </a:t>
            </a:r>
          </a:p>
          <a:p>
            <a:r>
              <a:rPr lang="de-AT" sz="2000" dirty="0"/>
              <a:t>Klicke auf Start und gib einen Namen ein. </a:t>
            </a:r>
          </a:p>
          <a:p>
            <a:r>
              <a:rPr lang="de-AT" sz="2000" dirty="0"/>
              <a:t>„</a:t>
            </a:r>
            <a:r>
              <a:rPr lang="de-AT" sz="2000" dirty="0" err="1"/>
              <a:t>name</a:t>
            </a:r>
            <a:r>
              <a:rPr lang="de-AT" sz="2000" dirty="0"/>
              <a:t> ist am Zug“ soll erscheinen.</a:t>
            </a:r>
          </a:p>
          <a:p>
            <a:endParaRPr lang="de-AT" sz="20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34F13E3-1BCF-8499-B150-E59C856CA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83" y="1462434"/>
            <a:ext cx="1212440" cy="110500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8B4FB66-68CC-5E55-98D0-A74ACE63A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201" y="485311"/>
            <a:ext cx="2660633" cy="18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7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19A9FF8-8FAD-CD02-D88B-9830F0171855}"/>
              </a:ext>
            </a:extLst>
          </p:cNvPr>
          <p:cNvSpPr txBox="1"/>
          <p:nvPr/>
        </p:nvSpPr>
        <p:spPr>
          <a:xfrm>
            <a:off x="317009" y="996687"/>
            <a:ext cx="2509283" cy="1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F5FCA3-565C-4487-AF8A-1EFC58012D87}"/>
              </a:ext>
            </a:extLst>
          </p:cNvPr>
          <p:cNvSpPr txBox="1"/>
          <p:nvPr/>
        </p:nvSpPr>
        <p:spPr>
          <a:xfrm>
            <a:off x="425302" y="1062707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Zu bearbeitende Figur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DAC360-BB59-8540-20C2-F8830459FAF0}"/>
              </a:ext>
            </a:extLst>
          </p:cNvPr>
          <p:cNvSpPr txBox="1"/>
          <p:nvPr/>
        </p:nvSpPr>
        <p:spPr>
          <a:xfrm>
            <a:off x="425301" y="351316"/>
            <a:ext cx="250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Aufgabe 3</a:t>
            </a:r>
          </a:p>
        </p:txBody>
      </p:sp>
      <p:pic>
        <p:nvPicPr>
          <p:cNvPr id="7" name="Grafik 6" descr="Welkender Baum mit einfarbiger Füllung">
            <a:extLst>
              <a:ext uri="{FF2B5EF4-FFF2-40B4-BE49-F238E27FC236}">
                <a16:creationId xmlns:a16="http://schemas.microsoft.com/office/drawing/2014/main" id="{D5A2867D-DC3F-D880-A86B-AA00807C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062" y="-1446031"/>
            <a:ext cx="357255" cy="8803757"/>
          </a:xfrm>
          <a:prstGeom prst="rect">
            <a:avLst/>
          </a:prstGeom>
        </p:spPr>
      </p:pic>
      <p:pic>
        <p:nvPicPr>
          <p:cNvPr id="8" name="Grafik 7" descr="Welkender Baum mit einfarbiger Füllung">
            <a:extLst>
              <a:ext uri="{FF2B5EF4-FFF2-40B4-BE49-F238E27FC236}">
                <a16:creationId xmlns:a16="http://schemas.microsoft.com/office/drawing/2014/main" id="{AF6FB07A-39A4-9322-C8AB-11F10D82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986678" y="-5363232"/>
            <a:ext cx="523219" cy="16638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A8FB49-4178-109E-2AFA-F81F4E794E9B}"/>
              </a:ext>
            </a:extLst>
          </p:cNvPr>
          <p:cNvSpPr txBox="1"/>
          <p:nvPr/>
        </p:nvSpPr>
        <p:spPr>
          <a:xfrm>
            <a:off x="3817087" y="307319"/>
            <a:ext cx="79496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Arbeitsanweisung:</a:t>
            </a:r>
          </a:p>
          <a:p>
            <a:r>
              <a:rPr lang="de-AT" dirty="0"/>
              <a:t>In diesem Skript wurden sämtliche Variablen und Kostüme noch nicht zugeordnet. Es wurden sämtliche Nachrichten nicht gesendet.</a:t>
            </a:r>
          </a:p>
          <a:p>
            <a:r>
              <a:rPr lang="de-AT" dirty="0"/>
              <a:t>Wie die Zuordnungen lauten, wurde in den Kommentaren im Skript beschrieben.</a:t>
            </a:r>
          </a:p>
          <a:p>
            <a:endParaRPr lang="de-AT" dirty="0"/>
          </a:p>
          <a:p>
            <a:pPr marL="342900" indent="-342900">
              <a:buAutoNum type="arabicParenR"/>
            </a:pPr>
            <a:r>
              <a:rPr lang="de-AT" dirty="0"/>
              <a:t>Ordne allen Variablen den richtigen Wert zu</a:t>
            </a:r>
          </a:p>
          <a:p>
            <a:r>
              <a:rPr lang="de-AT" dirty="0"/>
              <a:t>2)   Wechsle an den jeweiligen Stellen zu den richtigen Kostümen</a:t>
            </a:r>
          </a:p>
          <a:p>
            <a:r>
              <a:rPr lang="de-AT" dirty="0"/>
              <a:t>3)  Sende alle benötigten Nachrichten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C33730-F16F-8DB8-754B-1532FAA533F4}"/>
              </a:ext>
            </a:extLst>
          </p:cNvPr>
          <p:cNvSpPr txBox="1"/>
          <p:nvPr/>
        </p:nvSpPr>
        <p:spPr>
          <a:xfrm>
            <a:off x="317009" y="3440611"/>
            <a:ext cx="2536062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Tipps:</a:t>
            </a:r>
          </a:p>
          <a:p>
            <a:r>
              <a:rPr lang="de-DE" sz="1600" dirty="0"/>
              <a:t>Schreibe Kommentare in den Code, damit du und andere verstehen, was gemacht wurde.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AT" sz="16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FBB58C-18ED-50F2-9D25-9430C4E6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488" y="3217459"/>
            <a:ext cx="7303353" cy="275489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A9A3482-3267-A012-17D1-F517F8A94DB0}"/>
              </a:ext>
            </a:extLst>
          </p:cNvPr>
          <p:cNvSpPr/>
          <p:nvPr/>
        </p:nvSpPr>
        <p:spPr>
          <a:xfrm>
            <a:off x="3708794" y="3429000"/>
            <a:ext cx="2114490" cy="523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Musterlösung: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F02AB3C-0CF4-24F9-5BDF-0242D42C8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60" y="1432039"/>
            <a:ext cx="1178229" cy="11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19A9FF8-8FAD-CD02-D88B-9830F0171855}"/>
              </a:ext>
            </a:extLst>
          </p:cNvPr>
          <p:cNvSpPr txBox="1"/>
          <p:nvPr/>
        </p:nvSpPr>
        <p:spPr>
          <a:xfrm>
            <a:off x="317009" y="996687"/>
            <a:ext cx="2509283" cy="1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F5FCA3-565C-4487-AF8A-1EFC58012D87}"/>
              </a:ext>
            </a:extLst>
          </p:cNvPr>
          <p:cNvSpPr txBox="1"/>
          <p:nvPr/>
        </p:nvSpPr>
        <p:spPr>
          <a:xfrm>
            <a:off x="425302" y="1062707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Zu bearbeitende Figur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DAC360-BB59-8540-20C2-F8830459FAF0}"/>
              </a:ext>
            </a:extLst>
          </p:cNvPr>
          <p:cNvSpPr txBox="1"/>
          <p:nvPr/>
        </p:nvSpPr>
        <p:spPr>
          <a:xfrm>
            <a:off x="425301" y="351316"/>
            <a:ext cx="250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Aufgabe 4</a:t>
            </a:r>
          </a:p>
        </p:txBody>
      </p:sp>
      <p:pic>
        <p:nvPicPr>
          <p:cNvPr id="7" name="Grafik 6" descr="Welkender Baum mit einfarbiger Füllung">
            <a:extLst>
              <a:ext uri="{FF2B5EF4-FFF2-40B4-BE49-F238E27FC236}">
                <a16:creationId xmlns:a16="http://schemas.microsoft.com/office/drawing/2014/main" id="{D5A2867D-DC3F-D880-A86B-AA00807C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062" y="-1446031"/>
            <a:ext cx="357255" cy="8803757"/>
          </a:xfrm>
          <a:prstGeom prst="rect">
            <a:avLst/>
          </a:prstGeom>
        </p:spPr>
      </p:pic>
      <p:pic>
        <p:nvPicPr>
          <p:cNvPr id="8" name="Grafik 7" descr="Welkender Baum mit einfarbiger Füllung">
            <a:extLst>
              <a:ext uri="{FF2B5EF4-FFF2-40B4-BE49-F238E27FC236}">
                <a16:creationId xmlns:a16="http://schemas.microsoft.com/office/drawing/2014/main" id="{AF6FB07A-39A4-9322-C8AB-11F10D82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986678" y="-5363232"/>
            <a:ext cx="523219" cy="16638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A8FB49-4178-109E-2AFA-F81F4E794E9B}"/>
              </a:ext>
            </a:extLst>
          </p:cNvPr>
          <p:cNvSpPr txBox="1"/>
          <p:nvPr/>
        </p:nvSpPr>
        <p:spPr>
          <a:xfrm>
            <a:off x="3817087" y="307319"/>
            <a:ext cx="79496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Arbeitsanweisung:</a:t>
            </a:r>
          </a:p>
          <a:p>
            <a:r>
              <a:rPr lang="de-AT" dirty="0"/>
              <a:t>In diesem Skript wurden noch keine Blöcke erstellt. </a:t>
            </a:r>
          </a:p>
          <a:p>
            <a:r>
              <a:rPr lang="de-AT" dirty="0"/>
              <a:t>Vergleiche mit den Skripten der anderen acht Felder.</a:t>
            </a:r>
          </a:p>
          <a:p>
            <a:r>
              <a:rPr lang="de-AT" dirty="0"/>
              <a:t>Achte auf die Kommentarblöcke im Skript</a:t>
            </a:r>
          </a:p>
          <a:p>
            <a:endParaRPr lang="de-AT" dirty="0"/>
          </a:p>
          <a:p>
            <a:pPr marL="342900" indent="-342900">
              <a:buAutoNum type="arabicParenR"/>
            </a:pPr>
            <a:r>
              <a:rPr lang="de-AT" dirty="0"/>
              <a:t>Ziehe den richtigen Block auf „Wenn Start angeklickt wird“</a:t>
            </a:r>
          </a:p>
          <a:p>
            <a:pPr marL="342900" indent="-342900">
              <a:buAutoNum type="arabicParenR"/>
            </a:pPr>
            <a:r>
              <a:rPr lang="de-AT" dirty="0"/>
              <a:t>Ziehe die richtigen Blöcke auf „Wenn diese Figur angeklickt wird“</a:t>
            </a:r>
          </a:p>
          <a:p>
            <a:r>
              <a:rPr lang="de-AT" dirty="0"/>
              <a:t>3)  Ziehe die richtigen Blöcke auf „Wenn </a:t>
            </a:r>
            <a:r>
              <a:rPr lang="de-AT" dirty="0" err="1"/>
              <a:t>ComputerSetztUR</a:t>
            </a:r>
            <a:r>
              <a:rPr lang="de-AT" dirty="0"/>
              <a:t> empfange“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C33730-F16F-8DB8-754B-1532FAA533F4}"/>
              </a:ext>
            </a:extLst>
          </p:cNvPr>
          <p:cNvSpPr txBox="1"/>
          <p:nvPr/>
        </p:nvSpPr>
        <p:spPr>
          <a:xfrm>
            <a:off x="317009" y="3476922"/>
            <a:ext cx="253606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Tipps:</a:t>
            </a:r>
          </a:p>
          <a:p>
            <a:r>
              <a:rPr lang="de-DE" dirty="0"/>
              <a:t>Wenn du denselben Code mehrfach brauchst, kannst du ihn einfach verschieben oder duplizieren.</a:t>
            </a:r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 descr="Ein Bild, das Text, Screenshot, Electric Blue (Farbe), Rechteck enthält.&#10;&#10;Automatisch generierte Beschreibung">
            <a:extLst>
              <a:ext uri="{FF2B5EF4-FFF2-40B4-BE49-F238E27FC236}">
                <a16:creationId xmlns:a16="http://schemas.microsoft.com/office/drawing/2014/main" id="{92C4DACB-82A9-9850-7D6E-A248CD9DC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16" y="1489296"/>
            <a:ext cx="1313615" cy="114768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FDBE41F-524F-35B0-E4E2-81B2BF2842D2}"/>
              </a:ext>
            </a:extLst>
          </p:cNvPr>
          <p:cNvSpPr txBox="1"/>
          <p:nvPr/>
        </p:nvSpPr>
        <p:spPr>
          <a:xfrm>
            <a:off x="3911791" y="4039445"/>
            <a:ext cx="7949611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000" dirty="0"/>
              <a:t>Kontrolliere deine Implementierung selbstständig. </a:t>
            </a:r>
          </a:p>
          <a:p>
            <a:r>
              <a:rPr lang="de-AT" sz="2000" dirty="0"/>
              <a:t>Versuche ein Kreuz unten rechts zu erstellen. </a:t>
            </a:r>
          </a:p>
          <a:p>
            <a:r>
              <a:rPr lang="de-AT" sz="2000" dirty="0"/>
              <a:t>Fordere den Computer so, dass er ein Kreuz unten rechts setzen muss.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67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19A9FF8-8FAD-CD02-D88B-9830F0171855}"/>
              </a:ext>
            </a:extLst>
          </p:cNvPr>
          <p:cNvSpPr txBox="1"/>
          <p:nvPr/>
        </p:nvSpPr>
        <p:spPr>
          <a:xfrm>
            <a:off x="317009" y="996687"/>
            <a:ext cx="2509283" cy="1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3" name="Grafik 2" descr="Ein Bild, das Text, Kreis, Screenshot, Logo enthält.&#10;&#10;Automatisch generierte Beschreibung">
            <a:extLst>
              <a:ext uri="{FF2B5EF4-FFF2-40B4-BE49-F238E27FC236}">
                <a16:creationId xmlns:a16="http://schemas.microsoft.com/office/drawing/2014/main" id="{5E8327B6-7C4B-E14B-A6D4-5D3468EB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17" y="1496424"/>
            <a:ext cx="1210066" cy="110553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BF5FCA3-565C-4487-AF8A-1EFC58012D87}"/>
              </a:ext>
            </a:extLst>
          </p:cNvPr>
          <p:cNvSpPr txBox="1"/>
          <p:nvPr/>
        </p:nvSpPr>
        <p:spPr>
          <a:xfrm>
            <a:off x="425302" y="1062707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Zu bearbeitende Figur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DAC360-BB59-8540-20C2-F8830459FAF0}"/>
              </a:ext>
            </a:extLst>
          </p:cNvPr>
          <p:cNvSpPr txBox="1"/>
          <p:nvPr/>
        </p:nvSpPr>
        <p:spPr>
          <a:xfrm>
            <a:off x="425301" y="351316"/>
            <a:ext cx="250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Aufgabe 5</a:t>
            </a:r>
          </a:p>
        </p:txBody>
      </p:sp>
      <p:pic>
        <p:nvPicPr>
          <p:cNvPr id="7" name="Grafik 6" descr="Welkender Baum mit einfarbiger Füllung">
            <a:extLst>
              <a:ext uri="{FF2B5EF4-FFF2-40B4-BE49-F238E27FC236}">
                <a16:creationId xmlns:a16="http://schemas.microsoft.com/office/drawing/2014/main" id="{D5A2867D-DC3F-D880-A86B-AA00807C5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3062" y="-1446031"/>
            <a:ext cx="357255" cy="8803757"/>
          </a:xfrm>
          <a:prstGeom prst="rect">
            <a:avLst/>
          </a:prstGeom>
        </p:spPr>
      </p:pic>
      <p:pic>
        <p:nvPicPr>
          <p:cNvPr id="8" name="Grafik 7" descr="Welkender Baum mit einfarbiger Füllung">
            <a:extLst>
              <a:ext uri="{FF2B5EF4-FFF2-40B4-BE49-F238E27FC236}">
                <a16:creationId xmlns:a16="http://schemas.microsoft.com/office/drawing/2014/main" id="{AF6FB07A-39A4-9322-C8AB-11F10D82E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986678" y="-5363232"/>
            <a:ext cx="523219" cy="16638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A8FB49-4178-109E-2AFA-F81F4E794E9B}"/>
              </a:ext>
            </a:extLst>
          </p:cNvPr>
          <p:cNvSpPr txBox="1"/>
          <p:nvPr/>
        </p:nvSpPr>
        <p:spPr>
          <a:xfrm>
            <a:off x="3817087" y="307319"/>
            <a:ext cx="7949611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Arbeitsanweisung:</a:t>
            </a:r>
          </a:p>
          <a:p>
            <a:r>
              <a:rPr lang="de-DE" sz="1600" dirty="0"/>
              <a:t>Wo der Spieler das erste Kreuz setzt, bestimmt den Fall, den man betrachten muss. </a:t>
            </a:r>
          </a:p>
          <a:p>
            <a:r>
              <a:rPr lang="de-DE" sz="1600" dirty="0"/>
              <a:t>Bei „Fall Ecke“ muss der Computer auch bei seinem zweiten Kreuz aufpassen. </a:t>
            </a:r>
          </a:p>
          <a:p>
            <a:r>
              <a:rPr lang="de-DE" sz="1600" dirty="0"/>
              <a:t>Vergleiche den Code aus dem Unterricht.</a:t>
            </a:r>
          </a:p>
          <a:p>
            <a:pPr marL="342900" indent="-342900">
              <a:buAutoNum type="arabicParenR"/>
            </a:pPr>
            <a:endParaRPr lang="de-AT" sz="1600" dirty="0"/>
          </a:p>
          <a:p>
            <a:pPr marL="342900" indent="-342900">
              <a:buAutoNum type="arabicParenR"/>
            </a:pPr>
            <a:r>
              <a:rPr lang="de-AT" sz="1600" dirty="0"/>
              <a:t>Verschiebe die Blöcke, so dass Fall Rand funktioniert</a:t>
            </a:r>
          </a:p>
          <a:p>
            <a:pPr marL="342900" indent="-342900">
              <a:buFontTx/>
              <a:buAutoNum type="arabicParenR"/>
            </a:pPr>
            <a:r>
              <a:rPr lang="de-AT" sz="1600" dirty="0"/>
              <a:t>Verschiebe die Blöcke, so dass Fall Mitte funktioniert</a:t>
            </a:r>
          </a:p>
          <a:p>
            <a:r>
              <a:rPr lang="de-AT" sz="1600" dirty="0"/>
              <a:t>3)    Verschiebe die Blöcke, so dass Fall Ecke funktioniert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C33730-F16F-8DB8-754B-1532FAA533F4}"/>
              </a:ext>
            </a:extLst>
          </p:cNvPr>
          <p:cNvSpPr txBox="1"/>
          <p:nvPr/>
        </p:nvSpPr>
        <p:spPr>
          <a:xfrm>
            <a:off x="317009" y="3476922"/>
            <a:ext cx="2536062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Tipps:</a:t>
            </a:r>
          </a:p>
          <a:p>
            <a:r>
              <a:rPr lang="de-DE" sz="1600" dirty="0"/>
              <a:t>Du kannst eigene Blöcke erstellen, damit du denselben Code nicht mehrfach schreiben musst.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AT" sz="16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8B58B5B-A3D0-4BB2-A03E-48822CDECD3A}"/>
              </a:ext>
            </a:extLst>
          </p:cNvPr>
          <p:cNvSpPr/>
          <p:nvPr/>
        </p:nvSpPr>
        <p:spPr>
          <a:xfrm>
            <a:off x="3972072" y="3429000"/>
            <a:ext cx="2387206" cy="523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Teil der Musterlösung: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5591B6C-EB38-BFEF-9F0F-E4263D66B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394" y="3217459"/>
            <a:ext cx="1959448" cy="2942709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582BD89-966E-3D9F-BD45-CBF2B23570E5}"/>
              </a:ext>
            </a:extLst>
          </p:cNvPr>
          <p:cNvSpPr txBox="1"/>
          <p:nvPr/>
        </p:nvSpPr>
        <p:spPr>
          <a:xfrm>
            <a:off x="9066926" y="4723416"/>
            <a:ext cx="21440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800" dirty="0"/>
              <a:t>Kontrolliere die restliche Implementierung selbstständig. </a:t>
            </a:r>
          </a:p>
        </p:txBody>
      </p:sp>
    </p:spTree>
    <p:extLst>
      <p:ext uri="{BB962C8B-B14F-4D97-AF65-F5344CB8AC3E}">
        <p14:creationId xmlns:p14="http://schemas.microsoft.com/office/powerpoint/2010/main" val="127759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19A9FF8-8FAD-CD02-D88B-9830F0171855}"/>
              </a:ext>
            </a:extLst>
          </p:cNvPr>
          <p:cNvSpPr txBox="1"/>
          <p:nvPr/>
        </p:nvSpPr>
        <p:spPr>
          <a:xfrm>
            <a:off x="317009" y="996687"/>
            <a:ext cx="2509283" cy="1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F5FCA3-565C-4487-AF8A-1EFC58012D87}"/>
              </a:ext>
            </a:extLst>
          </p:cNvPr>
          <p:cNvSpPr txBox="1"/>
          <p:nvPr/>
        </p:nvSpPr>
        <p:spPr>
          <a:xfrm>
            <a:off x="425302" y="1062707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Zu bearbeitende Figur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DAC360-BB59-8540-20C2-F8830459FAF0}"/>
              </a:ext>
            </a:extLst>
          </p:cNvPr>
          <p:cNvSpPr txBox="1"/>
          <p:nvPr/>
        </p:nvSpPr>
        <p:spPr>
          <a:xfrm>
            <a:off x="425301" y="351316"/>
            <a:ext cx="250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Aufgabe 6</a:t>
            </a:r>
          </a:p>
        </p:txBody>
      </p:sp>
      <p:pic>
        <p:nvPicPr>
          <p:cNvPr id="7" name="Grafik 6" descr="Welkender Baum mit einfarbiger Füllung">
            <a:extLst>
              <a:ext uri="{FF2B5EF4-FFF2-40B4-BE49-F238E27FC236}">
                <a16:creationId xmlns:a16="http://schemas.microsoft.com/office/drawing/2014/main" id="{D5A2867D-DC3F-D880-A86B-AA00807C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062" y="-1446031"/>
            <a:ext cx="357255" cy="8803757"/>
          </a:xfrm>
          <a:prstGeom prst="rect">
            <a:avLst/>
          </a:prstGeom>
        </p:spPr>
      </p:pic>
      <p:pic>
        <p:nvPicPr>
          <p:cNvPr id="8" name="Grafik 7" descr="Welkender Baum mit einfarbiger Füllung">
            <a:extLst>
              <a:ext uri="{FF2B5EF4-FFF2-40B4-BE49-F238E27FC236}">
                <a16:creationId xmlns:a16="http://schemas.microsoft.com/office/drawing/2014/main" id="{AF6FB07A-39A4-9322-C8AB-11F10D82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986678" y="-5363232"/>
            <a:ext cx="523219" cy="16638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A8FB49-4178-109E-2AFA-F81F4E794E9B}"/>
              </a:ext>
            </a:extLst>
          </p:cNvPr>
          <p:cNvSpPr txBox="1"/>
          <p:nvPr/>
        </p:nvSpPr>
        <p:spPr>
          <a:xfrm>
            <a:off x="3817087" y="307319"/>
            <a:ext cx="794961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Arbeitsanweisung:</a:t>
            </a:r>
          </a:p>
          <a:p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Schau dir die Figur „Spielfeld“ und die Kostüme an. </a:t>
            </a:r>
          </a:p>
          <a:p>
            <a:endParaRPr lang="de-DE" dirty="0"/>
          </a:p>
          <a:p>
            <a:r>
              <a:rPr lang="de-DE" dirty="0"/>
              <a:t>Verschiebe die Blöcke so, dass das richtige Kostüm angezeigt wird, wenn jemand gewinnt.</a:t>
            </a: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C33730-F16F-8DB8-754B-1532FAA533F4}"/>
              </a:ext>
            </a:extLst>
          </p:cNvPr>
          <p:cNvSpPr txBox="1"/>
          <p:nvPr/>
        </p:nvSpPr>
        <p:spPr>
          <a:xfrm>
            <a:off x="317009" y="3476922"/>
            <a:ext cx="2536062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Tipps:</a:t>
            </a:r>
          </a:p>
          <a:p>
            <a:r>
              <a:rPr lang="de-DE" sz="1600" dirty="0"/>
              <a:t>Zeichne ein Bild vom Spielfeld, um dir zu helfen.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AT" sz="16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8B58B5B-A3D0-4BB2-A03E-48822CDECD3A}"/>
              </a:ext>
            </a:extLst>
          </p:cNvPr>
          <p:cNvSpPr/>
          <p:nvPr/>
        </p:nvSpPr>
        <p:spPr>
          <a:xfrm>
            <a:off x="4305787" y="3429000"/>
            <a:ext cx="2387206" cy="523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Teil der Musterlösung: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582BD89-966E-3D9F-BD45-CBF2B23570E5}"/>
              </a:ext>
            </a:extLst>
          </p:cNvPr>
          <p:cNvSpPr txBox="1"/>
          <p:nvPr/>
        </p:nvSpPr>
        <p:spPr>
          <a:xfrm>
            <a:off x="9066926" y="4723416"/>
            <a:ext cx="21440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800" dirty="0"/>
              <a:t>Kontrolliere die restliche Implementierung selbstständig.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E74CE9C-1AFD-0EFD-5783-45D8D2698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78" y="1469175"/>
            <a:ext cx="1230204" cy="104638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5660450-3198-46F3-335E-9B5E6E718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471" y="4098587"/>
            <a:ext cx="4693263" cy="18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23685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484</Words>
  <Application>Microsoft Office PowerPoint</Application>
  <PresentationFormat>Breitbild</PresentationFormat>
  <Paragraphs>83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Katalog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Prof. BEd. WIMMER Daniel</dc:creator>
  <cp:lastModifiedBy>Prof. BEd. WIMMER Daniel</cp:lastModifiedBy>
  <cp:revision>8</cp:revision>
  <dcterms:created xsi:type="dcterms:W3CDTF">2024-08-20T09:53:31Z</dcterms:created>
  <dcterms:modified xsi:type="dcterms:W3CDTF">2024-11-06T09:07:11Z</dcterms:modified>
</cp:coreProperties>
</file>