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9" r:id="rId2"/>
    <p:sldId id="258" r:id="rId3"/>
    <p:sldId id="260" r:id="rId4"/>
    <p:sldId id="261" r:id="rId5"/>
    <p:sldId id="262" r:id="rId6"/>
    <p:sldId id="264" r:id="rId7"/>
    <p:sldId id="265"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8" d="100"/>
          <a:sy n="88" d="100"/>
        </p:scale>
        <p:origin x="86" y="8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de-DE"/>
              <a:t>Mastertitelformat bearbeiten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85888428-8BD2-4538-89AF-7AD57697C2FC}" type="datetimeFigureOut">
              <a:rPr lang="de-AT" smtClean="0"/>
              <a:t>06.11.2024</a:t>
            </a:fld>
            <a:endParaRPr lang="de-AT"/>
          </a:p>
        </p:txBody>
      </p:sp>
      <p:sp>
        <p:nvSpPr>
          <p:cNvPr id="5" name="Footer Placeholder 4"/>
          <p:cNvSpPr>
            <a:spLocks noGrp="1"/>
          </p:cNvSpPr>
          <p:nvPr>
            <p:ph type="ftr" sz="quarter" idx="11"/>
          </p:nvPr>
        </p:nvSpPr>
        <p:spPr>
          <a:xfrm>
            <a:off x="2416500" y="329307"/>
            <a:ext cx="4973915" cy="309201"/>
          </a:xfrm>
        </p:spPr>
        <p:txBody>
          <a:bodyPr/>
          <a:lstStyle/>
          <a:p>
            <a:endParaRPr lang="de-AT"/>
          </a:p>
        </p:txBody>
      </p:sp>
      <p:sp>
        <p:nvSpPr>
          <p:cNvPr id="6" name="Slide Number Placeholder 5"/>
          <p:cNvSpPr>
            <a:spLocks noGrp="1"/>
          </p:cNvSpPr>
          <p:nvPr>
            <p:ph type="sldNum" sz="quarter" idx="12"/>
          </p:nvPr>
        </p:nvSpPr>
        <p:spPr>
          <a:xfrm>
            <a:off x="1437664" y="798973"/>
            <a:ext cx="811019" cy="503578"/>
          </a:xfrm>
        </p:spPr>
        <p:txBody>
          <a:bodyPr/>
          <a:lstStyle/>
          <a:p>
            <a:fld id="{2FF0B0F4-7DF8-4747-A7CD-C48092C50792}" type="slidenum">
              <a:rPr lang="de-AT" smtClean="0"/>
              <a:t>‹Nr.›</a:t>
            </a:fld>
            <a:endParaRPr lang="de-AT"/>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7852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85888428-8BD2-4538-89AF-7AD57697C2FC}" type="datetimeFigureOut">
              <a:rPr lang="de-AT" smtClean="0"/>
              <a:t>06.11.2024</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2FF0B0F4-7DF8-4747-A7CD-C48092C50792}" type="slidenum">
              <a:rPr lang="de-AT" smtClean="0"/>
              <a:t>‹Nr.›</a:t>
            </a:fld>
            <a:endParaRPr lang="de-AT"/>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50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de-DE"/>
              <a:t>Mastertitelformat bearbeiten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85888428-8BD2-4538-89AF-7AD57697C2FC}" type="datetimeFigureOut">
              <a:rPr lang="de-AT" smtClean="0"/>
              <a:t>06.11.2024</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2FF0B0F4-7DF8-4747-A7CD-C48092C50792}" type="slidenum">
              <a:rPr lang="de-AT" smtClean="0"/>
              <a:t>‹Nr.›</a:t>
            </a:fld>
            <a:endParaRPr lang="de-AT"/>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8529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137DF6-C332-3B59-173A-D1FE2A178C48}"/>
              </a:ext>
            </a:extLst>
          </p:cNvPr>
          <p:cNvSpPr>
            <a:spLocks noGrp="1"/>
          </p:cNvSpPr>
          <p:nvPr>
            <p:ph type="title"/>
          </p:nvPr>
        </p:nvSpPr>
        <p:spPr/>
        <p:txBody>
          <a:bodyPr/>
          <a:lstStyle/>
          <a:p>
            <a:r>
              <a:rPr lang="de-DE"/>
              <a:t>Mastertitelformat bearbeiten</a:t>
            </a:r>
            <a:endParaRPr lang="de-AT"/>
          </a:p>
        </p:txBody>
      </p:sp>
      <p:sp>
        <p:nvSpPr>
          <p:cNvPr id="3" name="Datumsplatzhalter 2">
            <a:extLst>
              <a:ext uri="{FF2B5EF4-FFF2-40B4-BE49-F238E27FC236}">
                <a16:creationId xmlns:a16="http://schemas.microsoft.com/office/drawing/2014/main" id="{1892A918-8D01-0B5C-533B-9C077FD79915}"/>
              </a:ext>
            </a:extLst>
          </p:cNvPr>
          <p:cNvSpPr>
            <a:spLocks noGrp="1"/>
          </p:cNvSpPr>
          <p:nvPr>
            <p:ph type="dt" sz="half" idx="10"/>
          </p:nvPr>
        </p:nvSpPr>
        <p:spPr/>
        <p:txBody>
          <a:bodyPr/>
          <a:lstStyle/>
          <a:p>
            <a:fld id="{85888428-8BD2-4538-89AF-7AD57697C2FC}" type="datetimeFigureOut">
              <a:rPr lang="de-AT" smtClean="0"/>
              <a:t>06.11.2024</a:t>
            </a:fld>
            <a:endParaRPr lang="de-AT"/>
          </a:p>
        </p:txBody>
      </p:sp>
      <p:sp>
        <p:nvSpPr>
          <p:cNvPr id="4" name="Fußzeilenplatzhalter 3">
            <a:extLst>
              <a:ext uri="{FF2B5EF4-FFF2-40B4-BE49-F238E27FC236}">
                <a16:creationId xmlns:a16="http://schemas.microsoft.com/office/drawing/2014/main" id="{62F4B380-3B52-F464-BB11-BC81759E6563}"/>
              </a:ext>
            </a:extLst>
          </p:cNvPr>
          <p:cNvSpPr>
            <a:spLocks noGrp="1"/>
          </p:cNvSpPr>
          <p:nvPr>
            <p:ph type="ftr" sz="quarter" idx="11"/>
          </p:nvPr>
        </p:nvSpPr>
        <p:spPr/>
        <p:txBody>
          <a:bodyPr/>
          <a:lstStyle/>
          <a:p>
            <a:endParaRPr lang="de-AT"/>
          </a:p>
        </p:txBody>
      </p:sp>
      <p:sp>
        <p:nvSpPr>
          <p:cNvPr id="5" name="Foliennummernplatzhalter 4">
            <a:extLst>
              <a:ext uri="{FF2B5EF4-FFF2-40B4-BE49-F238E27FC236}">
                <a16:creationId xmlns:a16="http://schemas.microsoft.com/office/drawing/2014/main" id="{1AB590CC-CD73-4FC4-B33B-FCBC6DDC7A19}"/>
              </a:ext>
            </a:extLst>
          </p:cNvPr>
          <p:cNvSpPr>
            <a:spLocks noGrp="1"/>
          </p:cNvSpPr>
          <p:nvPr>
            <p:ph type="sldNum" sz="quarter" idx="12"/>
          </p:nvPr>
        </p:nvSpPr>
        <p:spPr/>
        <p:txBody>
          <a:bodyPr/>
          <a:lstStyle/>
          <a:p>
            <a:fld id="{2FF0B0F4-7DF8-4747-A7CD-C48092C50792}" type="slidenum">
              <a:rPr lang="de-AT" smtClean="0"/>
              <a:t>‹Nr.›</a:t>
            </a:fld>
            <a:endParaRPr lang="de-AT"/>
          </a:p>
        </p:txBody>
      </p:sp>
    </p:spTree>
    <p:extLst>
      <p:ext uri="{BB962C8B-B14F-4D97-AF65-F5344CB8AC3E}">
        <p14:creationId xmlns:p14="http://schemas.microsoft.com/office/powerpoint/2010/main" val="1217475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85888428-8BD2-4538-89AF-7AD57697C2FC}" type="datetimeFigureOut">
              <a:rPr lang="de-AT" smtClean="0"/>
              <a:t>06.11.2024</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2FF0B0F4-7DF8-4747-A7CD-C48092C50792}" type="slidenum">
              <a:rPr lang="de-AT" smtClean="0"/>
              <a:t>‹Nr.›</a:t>
            </a:fld>
            <a:endParaRPr lang="de-AT"/>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0260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de-DE"/>
              <a:t>Mastertitelformat bearbeiten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85888428-8BD2-4538-89AF-7AD57697C2FC}" type="datetimeFigureOut">
              <a:rPr lang="de-AT" smtClean="0"/>
              <a:t>06.11.2024</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2FF0B0F4-7DF8-4747-A7CD-C48092C50792}" type="slidenum">
              <a:rPr lang="de-AT" smtClean="0"/>
              <a:t>‹Nr.›</a:t>
            </a:fld>
            <a:endParaRPr lang="de-AT"/>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06116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de-DE"/>
              <a:t>Mastertitelformat bearbeiten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85888428-8BD2-4538-89AF-7AD57697C2FC}" type="datetimeFigureOut">
              <a:rPr lang="de-AT" smtClean="0"/>
              <a:t>06.11.2024</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2FF0B0F4-7DF8-4747-A7CD-C48092C50792}" type="slidenum">
              <a:rPr lang="de-AT" smtClean="0"/>
              <a:t>‹Nr.›</a:t>
            </a:fld>
            <a:endParaRPr lang="de-AT"/>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6012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de-DE"/>
              <a:t>Mastertitelformat bearbeiten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447191" y="2824269"/>
            <a:ext cx="4645152" cy="264445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412362" y="2821491"/>
            <a:ext cx="4645152" cy="263737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85888428-8BD2-4538-89AF-7AD57697C2FC}" type="datetimeFigureOut">
              <a:rPr lang="de-AT" smtClean="0"/>
              <a:t>06.11.2024</a:t>
            </a:fld>
            <a:endParaRPr lang="de-AT"/>
          </a:p>
        </p:txBody>
      </p:sp>
      <p:sp>
        <p:nvSpPr>
          <p:cNvPr id="8" name="Footer Placeholder 7"/>
          <p:cNvSpPr>
            <a:spLocks noGrp="1"/>
          </p:cNvSpPr>
          <p:nvPr>
            <p:ph type="ftr" sz="quarter" idx="11"/>
          </p:nvPr>
        </p:nvSpPr>
        <p:spPr/>
        <p:txBody>
          <a:bodyPr/>
          <a:lstStyle/>
          <a:p>
            <a:endParaRPr lang="de-AT"/>
          </a:p>
        </p:txBody>
      </p:sp>
      <p:sp>
        <p:nvSpPr>
          <p:cNvPr id="9" name="Slide Number Placeholder 8"/>
          <p:cNvSpPr>
            <a:spLocks noGrp="1"/>
          </p:cNvSpPr>
          <p:nvPr>
            <p:ph type="sldNum" sz="quarter" idx="12"/>
          </p:nvPr>
        </p:nvSpPr>
        <p:spPr/>
        <p:txBody>
          <a:bodyPr/>
          <a:lstStyle/>
          <a:p>
            <a:fld id="{2FF0B0F4-7DF8-4747-A7CD-C48092C50792}" type="slidenum">
              <a:rPr lang="de-AT" smtClean="0"/>
              <a:t>‹Nr.›</a:t>
            </a:fld>
            <a:endParaRPr lang="de-AT"/>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6684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85888428-8BD2-4538-89AF-7AD57697C2FC}" type="datetimeFigureOut">
              <a:rPr lang="de-AT" smtClean="0"/>
              <a:t>06.11.2024</a:t>
            </a:fld>
            <a:endParaRPr lang="de-AT"/>
          </a:p>
        </p:txBody>
      </p:sp>
      <p:sp>
        <p:nvSpPr>
          <p:cNvPr id="4" name="Footer Placeholder 3"/>
          <p:cNvSpPr>
            <a:spLocks noGrp="1"/>
          </p:cNvSpPr>
          <p:nvPr>
            <p:ph type="ftr" sz="quarter" idx="11"/>
          </p:nvPr>
        </p:nvSpPr>
        <p:spPr/>
        <p:txBody>
          <a:bodyPr/>
          <a:lstStyle/>
          <a:p>
            <a:endParaRPr lang="de-AT"/>
          </a:p>
        </p:txBody>
      </p:sp>
      <p:sp>
        <p:nvSpPr>
          <p:cNvPr id="5" name="Slide Number Placeholder 4"/>
          <p:cNvSpPr>
            <a:spLocks noGrp="1"/>
          </p:cNvSpPr>
          <p:nvPr>
            <p:ph type="sldNum" sz="quarter" idx="12"/>
          </p:nvPr>
        </p:nvSpPr>
        <p:spPr/>
        <p:txBody>
          <a:bodyPr/>
          <a:lstStyle/>
          <a:p>
            <a:fld id="{2FF0B0F4-7DF8-4747-A7CD-C48092C50792}" type="slidenum">
              <a:rPr lang="de-AT" smtClean="0"/>
              <a:t>‹Nr.›</a:t>
            </a:fld>
            <a:endParaRPr lang="de-AT"/>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67028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‹Nr.›</a:t>
            </a:fld>
            <a:endParaRPr lang="en-US" dirty="0"/>
          </a:p>
        </p:txBody>
      </p:sp>
    </p:spTree>
    <p:extLst>
      <p:ext uri="{BB962C8B-B14F-4D97-AF65-F5344CB8AC3E}">
        <p14:creationId xmlns:p14="http://schemas.microsoft.com/office/powerpoint/2010/main" val="2437831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de-DE"/>
              <a:t>Mastertitelformat bearbeiten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85888428-8BD2-4538-89AF-7AD57697C2FC}" type="datetimeFigureOut">
              <a:rPr lang="de-AT" smtClean="0"/>
              <a:t>06.11.2024</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2FF0B0F4-7DF8-4747-A7CD-C48092C50792}" type="slidenum">
              <a:rPr lang="de-AT" smtClean="0"/>
              <a:t>‹Nr.›</a:t>
            </a:fld>
            <a:endParaRPr lang="de-AT"/>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0688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5888428-8BD2-4538-89AF-7AD57697C2FC}" type="datetimeFigureOut">
              <a:rPr lang="de-AT" smtClean="0"/>
              <a:t>06.11.2024</a:t>
            </a:fld>
            <a:endParaRPr lang="de-AT"/>
          </a:p>
        </p:txBody>
      </p:sp>
      <p:sp>
        <p:nvSpPr>
          <p:cNvPr id="6" name="Footer Placeholder 5"/>
          <p:cNvSpPr>
            <a:spLocks noGrp="1"/>
          </p:cNvSpPr>
          <p:nvPr>
            <p:ph type="ftr" sz="quarter" idx="11"/>
          </p:nvPr>
        </p:nvSpPr>
        <p:spPr>
          <a:xfrm>
            <a:off x="1447382" y="318640"/>
            <a:ext cx="5541004" cy="320931"/>
          </a:xfrm>
        </p:spPr>
        <p:txBody>
          <a:bodyPr/>
          <a:lstStyle/>
          <a:p>
            <a:endParaRPr lang="de-AT"/>
          </a:p>
        </p:txBody>
      </p:sp>
      <p:sp>
        <p:nvSpPr>
          <p:cNvPr id="7" name="Slide Number Placeholder 6"/>
          <p:cNvSpPr>
            <a:spLocks noGrp="1"/>
          </p:cNvSpPr>
          <p:nvPr>
            <p:ph type="sldNum" sz="quarter" idx="12"/>
          </p:nvPr>
        </p:nvSpPr>
        <p:spPr/>
        <p:txBody>
          <a:bodyPr/>
          <a:lstStyle/>
          <a:p>
            <a:fld id="{2FF0B0F4-7DF8-4747-A7CD-C48092C50792}" type="slidenum">
              <a:rPr lang="de-AT" smtClean="0"/>
              <a:t>‹Nr.›</a:t>
            </a:fld>
            <a:endParaRPr lang="de-AT"/>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0380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5888428-8BD2-4538-89AF-7AD57697C2FC}" type="datetimeFigureOut">
              <a:rPr lang="de-AT" smtClean="0"/>
              <a:t>06.11.2024</a:t>
            </a:fld>
            <a:endParaRPr lang="de-AT"/>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de-AT"/>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FF0B0F4-7DF8-4747-A7CD-C48092C50792}" type="slidenum">
              <a:rPr lang="de-AT" smtClean="0"/>
              <a:t>‹Nr.›</a:t>
            </a:fld>
            <a:endParaRPr lang="de-AT"/>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27029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60"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feld 11">
            <a:extLst>
              <a:ext uri="{FF2B5EF4-FFF2-40B4-BE49-F238E27FC236}">
                <a16:creationId xmlns:a16="http://schemas.microsoft.com/office/drawing/2014/main" id="{719A9FF8-8FAD-CD02-D88B-9830F0171855}"/>
              </a:ext>
            </a:extLst>
          </p:cNvPr>
          <p:cNvSpPr txBox="1"/>
          <p:nvPr/>
        </p:nvSpPr>
        <p:spPr>
          <a:xfrm>
            <a:off x="317009" y="996687"/>
            <a:ext cx="2509283" cy="1697551"/>
          </a:xfrm>
          <a:prstGeom prst="rect">
            <a:avLst/>
          </a:prstGeom>
          <a:noFill/>
          <a:ln>
            <a:solidFill>
              <a:schemeClr val="tx1"/>
            </a:solidFill>
          </a:ln>
        </p:spPr>
        <p:txBody>
          <a:bodyPr wrap="square" rtlCol="0">
            <a:spAutoFit/>
          </a:bodyPr>
          <a:lstStyle/>
          <a:p>
            <a:endParaRPr lang="de-AT" dirty="0"/>
          </a:p>
        </p:txBody>
      </p:sp>
      <p:pic>
        <p:nvPicPr>
          <p:cNvPr id="3" name="Grafik 2" descr="Ein Bild, das Text, Kreis, Screenshot, Logo enthält.&#10;&#10;Automatisch generierte Beschreibung">
            <a:extLst>
              <a:ext uri="{FF2B5EF4-FFF2-40B4-BE49-F238E27FC236}">
                <a16:creationId xmlns:a16="http://schemas.microsoft.com/office/drawing/2014/main" id="{5E8327B6-7C4B-E14B-A6D4-5D3468EBFFF1}"/>
              </a:ext>
            </a:extLst>
          </p:cNvPr>
          <p:cNvPicPr>
            <a:picLocks noChangeAspect="1"/>
          </p:cNvPicPr>
          <p:nvPr/>
        </p:nvPicPr>
        <p:blipFill>
          <a:blip r:embed="rId2"/>
          <a:stretch>
            <a:fillRect/>
          </a:stretch>
        </p:blipFill>
        <p:spPr>
          <a:xfrm>
            <a:off x="966617" y="1496424"/>
            <a:ext cx="1210066" cy="1105534"/>
          </a:xfrm>
          <a:prstGeom prst="rect">
            <a:avLst/>
          </a:prstGeom>
        </p:spPr>
      </p:pic>
      <p:sp>
        <p:nvSpPr>
          <p:cNvPr id="4" name="Textfeld 3">
            <a:extLst>
              <a:ext uri="{FF2B5EF4-FFF2-40B4-BE49-F238E27FC236}">
                <a16:creationId xmlns:a16="http://schemas.microsoft.com/office/drawing/2014/main" id="{5BF5FCA3-565C-4487-AF8A-1EFC58012D87}"/>
              </a:ext>
            </a:extLst>
          </p:cNvPr>
          <p:cNvSpPr txBox="1"/>
          <p:nvPr/>
        </p:nvSpPr>
        <p:spPr>
          <a:xfrm>
            <a:off x="425302" y="1062707"/>
            <a:ext cx="2509283" cy="369332"/>
          </a:xfrm>
          <a:prstGeom prst="rect">
            <a:avLst/>
          </a:prstGeom>
          <a:noFill/>
        </p:spPr>
        <p:txBody>
          <a:bodyPr wrap="square" rtlCol="0">
            <a:spAutoFit/>
          </a:bodyPr>
          <a:lstStyle/>
          <a:p>
            <a:r>
              <a:rPr lang="de-AT" dirty="0"/>
              <a:t>Zu bearbeitende Figur</a:t>
            </a:r>
          </a:p>
        </p:txBody>
      </p:sp>
      <p:sp>
        <p:nvSpPr>
          <p:cNvPr id="5" name="Textfeld 4">
            <a:extLst>
              <a:ext uri="{FF2B5EF4-FFF2-40B4-BE49-F238E27FC236}">
                <a16:creationId xmlns:a16="http://schemas.microsoft.com/office/drawing/2014/main" id="{E3DAC360-BB59-8540-20C2-F8830459FAF0}"/>
              </a:ext>
            </a:extLst>
          </p:cNvPr>
          <p:cNvSpPr txBox="1"/>
          <p:nvPr/>
        </p:nvSpPr>
        <p:spPr>
          <a:xfrm>
            <a:off x="425301" y="351316"/>
            <a:ext cx="2509283" cy="523220"/>
          </a:xfrm>
          <a:prstGeom prst="rect">
            <a:avLst/>
          </a:prstGeom>
          <a:noFill/>
        </p:spPr>
        <p:txBody>
          <a:bodyPr wrap="square" rtlCol="0">
            <a:spAutoFit/>
          </a:bodyPr>
          <a:lstStyle/>
          <a:p>
            <a:r>
              <a:rPr lang="de-AT" sz="2800" b="1" dirty="0"/>
              <a:t>Aufgabe 1</a:t>
            </a:r>
          </a:p>
        </p:txBody>
      </p:sp>
      <p:pic>
        <p:nvPicPr>
          <p:cNvPr id="7" name="Grafik 6" descr="Welkender Baum mit einfarbiger Füllung">
            <a:extLst>
              <a:ext uri="{FF2B5EF4-FFF2-40B4-BE49-F238E27FC236}">
                <a16:creationId xmlns:a16="http://schemas.microsoft.com/office/drawing/2014/main" id="{D5A2867D-DC3F-D880-A86B-AA00807C50E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43062" y="-1446031"/>
            <a:ext cx="357255" cy="8803757"/>
          </a:xfrm>
          <a:prstGeom prst="rect">
            <a:avLst/>
          </a:prstGeom>
        </p:spPr>
      </p:pic>
      <p:pic>
        <p:nvPicPr>
          <p:cNvPr id="8" name="Grafik 7" descr="Welkender Baum mit einfarbiger Füllung">
            <a:extLst>
              <a:ext uri="{FF2B5EF4-FFF2-40B4-BE49-F238E27FC236}">
                <a16:creationId xmlns:a16="http://schemas.microsoft.com/office/drawing/2014/main" id="{AF6FB07A-39A4-9322-C8AB-11F10D82E5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6200000">
            <a:off x="5145912" y="-5203999"/>
            <a:ext cx="204751" cy="16638161"/>
          </a:xfrm>
          <a:prstGeom prst="rect">
            <a:avLst/>
          </a:prstGeom>
        </p:spPr>
      </p:pic>
      <p:sp>
        <p:nvSpPr>
          <p:cNvPr id="9" name="Textfeld 8">
            <a:extLst>
              <a:ext uri="{FF2B5EF4-FFF2-40B4-BE49-F238E27FC236}">
                <a16:creationId xmlns:a16="http://schemas.microsoft.com/office/drawing/2014/main" id="{B3A8FB49-4178-109E-2AFA-F81F4E794E9B}"/>
              </a:ext>
            </a:extLst>
          </p:cNvPr>
          <p:cNvSpPr txBox="1"/>
          <p:nvPr/>
        </p:nvSpPr>
        <p:spPr>
          <a:xfrm>
            <a:off x="3817087" y="307319"/>
            <a:ext cx="7949611" cy="2616101"/>
          </a:xfrm>
          <a:prstGeom prst="rect">
            <a:avLst/>
          </a:prstGeom>
          <a:noFill/>
          <a:ln>
            <a:solidFill>
              <a:schemeClr val="tx1"/>
            </a:solidFill>
          </a:ln>
        </p:spPr>
        <p:txBody>
          <a:bodyPr wrap="square" rtlCol="0">
            <a:spAutoFit/>
          </a:bodyPr>
          <a:lstStyle/>
          <a:p>
            <a:r>
              <a:rPr lang="de-AT" dirty="0"/>
              <a:t>Arbeitsanweisung:</a:t>
            </a:r>
          </a:p>
          <a:p>
            <a:r>
              <a:rPr lang="de-DE" sz="1600" dirty="0"/>
              <a:t>Zu Beginn muss der / die </a:t>
            </a:r>
            <a:r>
              <a:rPr lang="de-DE" sz="1600" dirty="0" err="1"/>
              <a:t>BenutzerIn</a:t>
            </a:r>
            <a:r>
              <a:rPr lang="de-DE" sz="1600" dirty="0"/>
              <a:t> den Namen eingeben. </a:t>
            </a:r>
          </a:p>
          <a:p>
            <a:pPr lvl="1"/>
            <a:r>
              <a:rPr lang="de-AT" sz="1600" dirty="0"/>
              <a:t>1) Verschiebe die beiden Bausteine in der richtigen Reihenfolge in die „wiederhole bis“ Schleife</a:t>
            </a:r>
          </a:p>
          <a:p>
            <a:r>
              <a:rPr lang="de-AT" sz="1600" kern="100" dirty="0">
                <a:effectLst/>
                <a:ea typeface="Calibri" panose="020F0502020204030204" pitchFamily="34" charset="0"/>
                <a:cs typeface="Times New Roman" panose="02020603050405020304" pitchFamily="18" charset="0"/>
              </a:rPr>
              <a:t>Es wurde die Variable am Zug erstellt. Diese nimmt den Wert 0 an, wenn der Spieler am Zug ist und den Wert 1 an, wenn der Computer am Zug ist.</a:t>
            </a:r>
            <a:endParaRPr lang="de-AT" sz="1600" dirty="0"/>
          </a:p>
          <a:p>
            <a:r>
              <a:rPr lang="de-AT" sz="1600" dirty="0"/>
              <a:t>	2) </a:t>
            </a:r>
            <a:r>
              <a:rPr lang="de-AT" sz="1600" dirty="0">
                <a:effectLst/>
                <a:ea typeface="Calibri" panose="020F0502020204030204" pitchFamily="34" charset="0"/>
                <a:cs typeface="Times New Roman" panose="02020603050405020304" pitchFamily="18" charset="0"/>
              </a:rPr>
              <a:t>Füge bei „setze </a:t>
            </a:r>
            <a:r>
              <a:rPr lang="de-AT" sz="1600" dirty="0" err="1">
                <a:effectLst/>
                <a:ea typeface="Calibri" panose="020F0502020204030204" pitchFamily="34" charset="0"/>
                <a:cs typeface="Times New Roman" panose="02020603050405020304" pitchFamily="18" charset="0"/>
              </a:rPr>
              <a:t>amZu</a:t>
            </a:r>
            <a:r>
              <a:rPr lang="de-AT" sz="1600" dirty="0" err="1">
                <a:ea typeface="Calibri" panose="020F0502020204030204" pitchFamily="34" charset="0"/>
                <a:cs typeface="Times New Roman" panose="02020603050405020304" pitchFamily="18" charset="0"/>
              </a:rPr>
              <a:t>g</a:t>
            </a:r>
            <a:r>
              <a:rPr lang="de-AT" sz="1600" dirty="0">
                <a:ea typeface="Calibri" panose="020F0502020204030204" pitchFamily="34" charset="0"/>
                <a:cs typeface="Times New Roman" panose="02020603050405020304" pitchFamily="18" charset="0"/>
              </a:rPr>
              <a:t> auf“ </a:t>
            </a:r>
            <a:r>
              <a:rPr lang="de-AT" sz="1600" dirty="0">
                <a:effectLst/>
                <a:ea typeface="Calibri" panose="020F0502020204030204" pitchFamily="34" charset="0"/>
                <a:cs typeface="Times New Roman" panose="02020603050405020304" pitchFamily="18" charset="0"/>
              </a:rPr>
              <a:t>die fehlende Zahl ein. Der Spieler soll beginnen.</a:t>
            </a:r>
            <a:endParaRPr lang="de-AT" sz="1600" dirty="0"/>
          </a:p>
          <a:p>
            <a:r>
              <a:rPr lang="de-AT" sz="1600" dirty="0"/>
              <a:t>Ändert sich die Variable amZug, so muss dies dem restlichen Programm mitgeteilt werden.</a:t>
            </a:r>
          </a:p>
          <a:p>
            <a:r>
              <a:rPr lang="de-AT" sz="1600" dirty="0"/>
              <a:t>	3) Sende „</a:t>
            </a:r>
            <a:r>
              <a:rPr lang="de-AT" sz="1600" dirty="0" err="1"/>
              <a:t>ZugWechsel</a:t>
            </a:r>
            <a:r>
              <a:rPr lang="de-AT" sz="1600" dirty="0"/>
              <a:t>“ an alle!</a:t>
            </a:r>
          </a:p>
          <a:p>
            <a:endParaRPr lang="de-AT" dirty="0"/>
          </a:p>
        </p:txBody>
      </p:sp>
      <p:sp>
        <p:nvSpPr>
          <p:cNvPr id="10" name="Textfeld 9">
            <a:extLst>
              <a:ext uri="{FF2B5EF4-FFF2-40B4-BE49-F238E27FC236}">
                <a16:creationId xmlns:a16="http://schemas.microsoft.com/office/drawing/2014/main" id="{A0C33730-F16F-8DB8-754B-1532FAA533F4}"/>
              </a:ext>
            </a:extLst>
          </p:cNvPr>
          <p:cNvSpPr txBox="1"/>
          <p:nvPr/>
        </p:nvSpPr>
        <p:spPr>
          <a:xfrm>
            <a:off x="317009" y="3476922"/>
            <a:ext cx="2536062" cy="2308324"/>
          </a:xfrm>
          <a:prstGeom prst="rect">
            <a:avLst/>
          </a:prstGeom>
          <a:noFill/>
          <a:ln>
            <a:solidFill>
              <a:schemeClr val="tx1"/>
            </a:solidFill>
          </a:ln>
        </p:spPr>
        <p:txBody>
          <a:bodyPr wrap="square" rtlCol="0">
            <a:spAutoFit/>
          </a:bodyPr>
          <a:lstStyle/>
          <a:p>
            <a:r>
              <a:rPr lang="de-AT" sz="1600" dirty="0"/>
              <a:t>Tipps:</a:t>
            </a:r>
            <a:br>
              <a:rPr lang="de-AT" sz="1600" dirty="0"/>
            </a:br>
            <a:r>
              <a:rPr lang="de-AT" sz="1600" dirty="0"/>
              <a:t>Verändere in den Skripten der Figuren nur jenen Code, der in der Arbeitsanweisung beschrieben wird. </a:t>
            </a:r>
          </a:p>
          <a:p>
            <a:r>
              <a:rPr lang="de-AT" sz="1600" dirty="0"/>
              <a:t>Eine kleinste Veränderung im Skript kann große Auswirkungen auf das Programm haben.</a:t>
            </a:r>
          </a:p>
        </p:txBody>
      </p:sp>
      <p:pic>
        <p:nvPicPr>
          <p:cNvPr id="6" name="Grafik 5">
            <a:extLst>
              <a:ext uri="{FF2B5EF4-FFF2-40B4-BE49-F238E27FC236}">
                <a16:creationId xmlns:a16="http://schemas.microsoft.com/office/drawing/2014/main" id="{FA4EDF38-C680-50D5-24AC-0EA752ED0BAA}"/>
              </a:ext>
            </a:extLst>
          </p:cNvPr>
          <p:cNvPicPr>
            <a:picLocks noChangeAspect="1"/>
          </p:cNvPicPr>
          <p:nvPr/>
        </p:nvPicPr>
        <p:blipFill>
          <a:blip r:embed="rId5"/>
          <a:stretch>
            <a:fillRect/>
          </a:stretch>
        </p:blipFill>
        <p:spPr>
          <a:xfrm>
            <a:off x="3817087" y="3355283"/>
            <a:ext cx="3683850" cy="1484237"/>
          </a:xfrm>
          <a:prstGeom prst="rect">
            <a:avLst/>
          </a:prstGeom>
        </p:spPr>
      </p:pic>
      <p:sp>
        <p:nvSpPr>
          <p:cNvPr id="13" name="Pfeil: nach rechts 12">
            <a:extLst>
              <a:ext uri="{FF2B5EF4-FFF2-40B4-BE49-F238E27FC236}">
                <a16:creationId xmlns:a16="http://schemas.microsoft.com/office/drawing/2014/main" id="{E06C88CE-623E-D0B3-274F-0E508C1E4CAE}"/>
              </a:ext>
            </a:extLst>
          </p:cNvPr>
          <p:cNvSpPr/>
          <p:nvPr/>
        </p:nvSpPr>
        <p:spPr>
          <a:xfrm>
            <a:off x="5248287" y="4950492"/>
            <a:ext cx="3356195" cy="79874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AT" dirty="0"/>
              <a:t>Musterlösung</a:t>
            </a:r>
          </a:p>
        </p:txBody>
      </p:sp>
      <p:pic>
        <p:nvPicPr>
          <p:cNvPr id="15" name="Grafik 14">
            <a:extLst>
              <a:ext uri="{FF2B5EF4-FFF2-40B4-BE49-F238E27FC236}">
                <a16:creationId xmlns:a16="http://schemas.microsoft.com/office/drawing/2014/main" id="{E44CD8FF-245D-2F19-268D-AC2317BFF390}"/>
              </a:ext>
            </a:extLst>
          </p:cNvPr>
          <p:cNvPicPr>
            <a:picLocks noChangeAspect="1"/>
          </p:cNvPicPr>
          <p:nvPr/>
        </p:nvPicPr>
        <p:blipFill>
          <a:blip r:embed="rId6"/>
          <a:stretch>
            <a:fillRect/>
          </a:stretch>
        </p:blipFill>
        <p:spPr>
          <a:xfrm>
            <a:off x="8756798" y="3335684"/>
            <a:ext cx="3009900" cy="2590800"/>
          </a:xfrm>
          <a:prstGeom prst="rect">
            <a:avLst/>
          </a:prstGeom>
        </p:spPr>
      </p:pic>
    </p:spTree>
    <p:extLst>
      <p:ext uri="{BB962C8B-B14F-4D97-AF65-F5344CB8AC3E}">
        <p14:creationId xmlns:p14="http://schemas.microsoft.com/office/powerpoint/2010/main" val="3052734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feld 11">
            <a:extLst>
              <a:ext uri="{FF2B5EF4-FFF2-40B4-BE49-F238E27FC236}">
                <a16:creationId xmlns:a16="http://schemas.microsoft.com/office/drawing/2014/main" id="{719A9FF8-8FAD-CD02-D88B-9830F0171855}"/>
              </a:ext>
            </a:extLst>
          </p:cNvPr>
          <p:cNvSpPr txBox="1"/>
          <p:nvPr/>
        </p:nvSpPr>
        <p:spPr>
          <a:xfrm>
            <a:off x="317009" y="996687"/>
            <a:ext cx="2509283" cy="1697551"/>
          </a:xfrm>
          <a:prstGeom prst="rect">
            <a:avLst/>
          </a:prstGeom>
          <a:noFill/>
          <a:ln>
            <a:solidFill>
              <a:schemeClr val="tx1"/>
            </a:solidFill>
          </a:ln>
        </p:spPr>
        <p:txBody>
          <a:bodyPr wrap="square" rtlCol="0">
            <a:spAutoFit/>
          </a:bodyPr>
          <a:lstStyle/>
          <a:p>
            <a:endParaRPr lang="de-AT" dirty="0"/>
          </a:p>
        </p:txBody>
      </p:sp>
      <p:sp>
        <p:nvSpPr>
          <p:cNvPr id="4" name="Textfeld 3">
            <a:extLst>
              <a:ext uri="{FF2B5EF4-FFF2-40B4-BE49-F238E27FC236}">
                <a16:creationId xmlns:a16="http://schemas.microsoft.com/office/drawing/2014/main" id="{5BF5FCA3-565C-4487-AF8A-1EFC58012D87}"/>
              </a:ext>
            </a:extLst>
          </p:cNvPr>
          <p:cNvSpPr txBox="1"/>
          <p:nvPr/>
        </p:nvSpPr>
        <p:spPr>
          <a:xfrm>
            <a:off x="425302" y="1062707"/>
            <a:ext cx="2509283" cy="369332"/>
          </a:xfrm>
          <a:prstGeom prst="rect">
            <a:avLst/>
          </a:prstGeom>
          <a:noFill/>
        </p:spPr>
        <p:txBody>
          <a:bodyPr wrap="square" rtlCol="0">
            <a:spAutoFit/>
          </a:bodyPr>
          <a:lstStyle/>
          <a:p>
            <a:r>
              <a:rPr lang="de-AT" dirty="0"/>
              <a:t>Zu bearbeitende Figur</a:t>
            </a:r>
          </a:p>
        </p:txBody>
      </p:sp>
      <p:sp>
        <p:nvSpPr>
          <p:cNvPr id="5" name="Textfeld 4">
            <a:extLst>
              <a:ext uri="{FF2B5EF4-FFF2-40B4-BE49-F238E27FC236}">
                <a16:creationId xmlns:a16="http://schemas.microsoft.com/office/drawing/2014/main" id="{E3DAC360-BB59-8540-20C2-F8830459FAF0}"/>
              </a:ext>
            </a:extLst>
          </p:cNvPr>
          <p:cNvSpPr txBox="1"/>
          <p:nvPr/>
        </p:nvSpPr>
        <p:spPr>
          <a:xfrm>
            <a:off x="425301" y="351316"/>
            <a:ext cx="2509283" cy="523220"/>
          </a:xfrm>
          <a:prstGeom prst="rect">
            <a:avLst/>
          </a:prstGeom>
          <a:noFill/>
        </p:spPr>
        <p:txBody>
          <a:bodyPr wrap="square" rtlCol="0">
            <a:spAutoFit/>
          </a:bodyPr>
          <a:lstStyle/>
          <a:p>
            <a:r>
              <a:rPr lang="de-AT" sz="2800" b="1" dirty="0"/>
              <a:t>Aufgabe 2</a:t>
            </a:r>
          </a:p>
        </p:txBody>
      </p:sp>
      <p:pic>
        <p:nvPicPr>
          <p:cNvPr id="7" name="Grafik 6" descr="Welkender Baum mit einfarbiger Füllung">
            <a:extLst>
              <a:ext uri="{FF2B5EF4-FFF2-40B4-BE49-F238E27FC236}">
                <a16:creationId xmlns:a16="http://schemas.microsoft.com/office/drawing/2014/main" id="{D5A2867D-DC3F-D880-A86B-AA00807C50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14560" y="-1446031"/>
            <a:ext cx="357255" cy="8803757"/>
          </a:xfrm>
          <a:prstGeom prst="rect">
            <a:avLst/>
          </a:prstGeom>
        </p:spPr>
      </p:pic>
      <p:pic>
        <p:nvPicPr>
          <p:cNvPr id="8" name="Grafik 7" descr="Welkender Baum mit einfarbiger Füllung">
            <a:extLst>
              <a:ext uri="{FF2B5EF4-FFF2-40B4-BE49-F238E27FC236}">
                <a16:creationId xmlns:a16="http://schemas.microsoft.com/office/drawing/2014/main" id="{AF6FB07A-39A4-9322-C8AB-11F10D82E55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4986678" y="-5363232"/>
            <a:ext cx="523219" cy="16638161"/>
          </a:xfrm>
          <a:prstGeom prst="rect">
            <a:avLst/>
          </a:prstGeom>
        </p:spPr>
      </p:pic>
      <p:sp>
        <p:nvSpPr>
          <p:cNvPr id="9" name="Textfeld 8">
            <a:extLst>
              <a:ext uri="{FF2B5EF4-FFF2-40B4-BE49-F238E27FC236}">
                <a16:creationId xmlns:a16="http://schemas.microsoft.com/office/drawing/2014/main" id="{B3A8FB49-4178-109E-2AFA-F81F4E794E9B}"/>
              </a:ext>
            </a:extLst>
          </p:cNvPr>
          <p:cNvSpPr txBox="1"/>
          <p:nvPr/>
        </p:nvSpPr>
        <p:spPr>
          <a:xfrm>
            <a:off x="3817087" y="307319"/>
            <a:ext cx="7949611" cy="2308324"/>
          </a:xfrm>
          <a:prstGeom prst="rect">
            <a:avLst/>
          </a:prstGeom>
          <a:noFill/>
          <a:ln>
            <a:solidFill>
              <a:schemeClr val="tx1"/>
            </a:solidFill>
          </a:ln>
        </p:spPr>
        <p:txBody>
          <a:bodyPr wrap="square" rtlCol="0">
            <a:spAutoFit/>
          </a:bodyPr>
          <a:lstStyle/>
          <a:p>
            <a:r>
              <a:rPr lang="de-AT" dirty="0"/>
              <a:t>Arbeitsanweisung:</a:t>
            </a:r>
          </a:p>
          <a:p>
            <a:endParaRPr lang="de-AT" dirty="0"/>
          </a:p>
          <a:p>
            <a:r>
              <a:rPr lang="de-AT" sz="1800" dirty="0">
                <a:effectLst/>
                <a:latin typeface="Calibri" panose="020F0502020204030204" pitchFamily="34" charset="0"/>
                <a:ea typeface="Calibri" panose="020F0502020204030204" pitchFamily="34" charset="0"/>
                <a:cs typeface="Times New Roman" panose="02020603050405020304" pitchFamily="18" charset="0"/>
              </a:rPr>
              <a:t>Nun sind drei Blöcke in der Figur „AmZug“ </a:t>
            </a:r>
            <a:r>
              <a:rPr lang="de-AT" dirty="0">
                <a:latin typeface="Calibri" panose="020F0502020204030204" pitchFamily="34" charset="0"/>
                <a:ea typeface="Calibri" panose="020F0502020204030204" pitchFamily="34" charset="0"/>
                <a:cs typeface="Times New Roman" panose="02020603050405020304" pitchFamily="18" charset="0"/>
              </a:rPr>
              <a:t>an </a:t>
            </a:r>
          </a:p>
          <a:p>
            <a:r>
              <a:rPr lang="de-AT" dirty="0">
                <a:latin typeface="Calibri" panose="020F0502020204030204" pitchFamily="34" charset="0"/>
                <a:ea typeface="Calibri" panose="020F0502020204030204" pitchFamily="34" charset="0"/>
                <a:cs typeface="Times New Roman" panose="02020603050405020304" pitchFamily="18" charset="0"/>
              </a:rPr>
              <a:t>die richtige Stelle </a:t>
            </a:r>
            <a:r>
              <a:rPr lang="de-AT" sz="1800" dirty="0">
                <a:effectLst/>
                <a:latin typeface="Calibri" panose="020F0502020204030204" pitchFamily="34" charset="0"/>
                <a:ea typeface="Calibri" panose="020F0502020204030204" pitchFamily="34" charset="0"/>
                <a:cs typeface="Times New Roman" panose="02020603050405020304" pitchFamily="18" charset="0"/>
              </a:rPr>
              <a:t> zu verschieben. Siehe dir die </a:t>
            </a:r>
          </a:p>
          <a:p>
            <a:r>
              <a:rPr lang="de-AT" sz="1800" dirty="0">
                <a:effectLst/>
                <a:latin typeface="Calibri" panose="020F0502020204030204" pitchFamily="34" charset="0"/>
                <a:ea typeface="Calibri" panose="020F0502020204030204" pitchFamily="34" charset="0"/>
                <a:cs typeface="Times New Roman" panose="02020603050405020304" pitchFamily="18" charset="0"/>
              </a:rPr>
              <a:t>Kostüme an und setze „amZug“ so, </a:t>
            </a:r>
          </a:p>
          <a:p>
            <a:r>
              <a:rPr lang="de-AT" sz="1800" dirty="0">
                <a:effectLst/>
                <a:latin typeface="Calibri" panose="020F0502020204030204" pitchFamily="34" charset="0"/>
                <a:ea typeface="Calibri" panose="020F0502020204030204" pitchFamily="34" charset="0"/>
                <a:cs typeface="Times New Roman" panose="02020603050405020304" pitchFamily="18" charset="0"/>
              </a:rPr>
              <a:t>dass das richtige Kostüm angezeigt wird.</a:t>
            </a:r>
          </a:p>
          <a:p>
            <a:endParaRPr lang="de-AT" dirty="0"/>
          </a:p>
          <a:p>
            <a:endParaRPr lang="de-AT" dirty="0"/>
          </a:p>
        </p:txBody>
      </p:sp>
      <p:sp>
        <p:nvSpPr>
          <p:cNvPr id="10" name="Textfeld 9">
            <a:extLst>
              <a:ext uri="{FF2B5EF4-FFF2-40B4-BE49-F238E27FC236}">
                <a16:creationId xmlns:a16="http://schemas.microsoft.com/office/drawing/2014/main" id="{A0C33730-F16F-8DB8-754B-1532FAA533F4}"/>
              </a:ext>
            </a:extLst>
          </p:cNvPr>
          <p:cNvSpPr txBox="1"/>
          <p:nvPr/>
        </p:nvSpPr>
        <p:spPr>
          <a:xfrm>
            <a:off x="317009" y="3476922"/>
            <a:ext cx="2536062" cy="2339102"/>
          </a:xfrm>
          <a:prstGeom prst="rect">
            <a:avLst/>
          </a:prstGeom>
          <a:noFill/>
          <a:ln>
            <a:solidFill>
              <a:schemeClr val="tx1"/>
            </a:solidFill>
          </a:ln>
        </p:spPr>
        <p:txBody>
          <a:bodyPr wrap="square" rtlCol="0">
            <a:spAutoFit/>
          </a:bodyPr>
          <a:lstStyle/>
          <a:p>
            <a:r>
              <a:rPr lang="de-AT" dirty="0"/>
              <a:t>Tipps:</a:t>
            </a:r>
          </a:p>
          <a:p>
            <a:r>
              <a:rPr lang="de-AT" sz="1600" dirty="0"/>
              <a:t>Du kannst den Namen von Kostümen ändern und erhältst somit einen besseren Überblick. </a:t>
            </a:r>
          </a:p>
          <a:p>
            <a:endParaRPr lang="de-AT" sz="1600" dirty="0"/>
          </a:p>
          <a:p>
            <a:r>
              <a:rPr lang="de-AT" sz="1600" dirty="0"/>
              <a:t>Klicke links oben auf Kostüme und ändere die Kostümnamen.</a:t>
            </a:r>
          </a:p>
        </p:txBody>
      </p:sp>
      <p:sp>
        <p:nvSpPr>
          <p:cNvPr id="11" name="Textfeld 10">
            <a:extLst>
              <a:ext uri="{FF2B5EF4-FFF2-40B4-BE49-F238E27FC236}">
                <a16:creationId xmlns:a16="http://schemas.microsoft.com/office/drawing/2014/main" id="{AC375AAD-7A5A-4934-6315-DC5BCD38B3CC}"/>
              </a:ext>
            </a:extLst>
          </p:cNvPr>
          <p:cNvSpPr txBox="1"/>
          <p:nvPr/>
        </p:nvSpPr>
        <p:spPr>
          <a:xfrm>
            <a:off x="3817087" y="3476922"/>
            <a:ext cx="7949611" cy="2523768"/>
          </a:xfrm>
          <a:prstGeom prst="rect">
            <a:avLst/>
          </a:prstGeom>
          <a:noFill/>
          <a:ln>
            <a:solidFill>
              <a:schemeClr val="tx1"/>
            </a:solidFill>
          </a:ln>
        </p:spPr>
        <p:txBody>
          <a:bodyPr wrap="square" rtlCol="0">
            <a:spAutoFit/>
          </a:bodyPr>
          <a:lstStyle/>
          <a:p>
            <a:r>
              <a:rPr lang="de-AT" sz="2000" dirty="0"/>
              <a:t>Kontrolliere deine Implementierung selbstständig. </a:t>
            </a:r>
          </a:p>
          <a:p>
            <a:r>
              <a:rPr lang="de-AT" sz="2000" dirty="0"/>
              <a:t>Klicke auf Start und gib einen Namen ein. Erscheint „</a:t>
            </a:r>
            <a:r>
              <a:rPr lang="de-AT" sz="2000" dirty="0" err="1"/>
              <a:t>name</a:t>
            </a:r>
            <a:r>
              <a:rPr lang="de-AT" sz="2000" dirty="0"/>
              <a:t> ist am Zug“, ist die Reihenfolge korrekt.</a:t>
            </a:r>
          </a:p>
          <a:p>
            <a:endParaRPr lang="de-AT" dirty="0"/>
          </a:p>
          <a:p>
            <a:r>
              <a:rPr lang="de-AT" sz="1600" u="sng" dirty="0"/>
              <a:t>Zusatz</a:t>
            </a:r>
            <a:r>
              <a:rPr lang="de-AT" sz="1600" dirty="0"/>
              <a:t>:  Wenn sich das Kostüm zu „Computer ist am Zug“ ändert, sende eine neue Nachricht „</a:t>
            </a:r>
            <a:r>
              <a:rPr lang="de-AT" sz="1600" dirty="0" err="1"/>
              <a:t>ComputerIstAmZug</a:t>
            </a:r>
            <a:r>
              <a:rPr lang="de-AT" sz="1600" dirty="0"/>
              <a:t>“.  Wenn sich das Kostüm zu „</a:t>
            </a:r>
            <a:r>
              <a:rPr lang="de-AT" sz="1600" dirty="0" err="1"/>
              <a:t>name</a:t>
            </a:r>
            <a:r>
              <a:rPr lang="de-AT" sz="1600" dirty="0"/>
              <a:t> ist am Zug“ ändert, sende „</a:t>
            </a:r>
            <a:r>
              <a:rPr lang="de-AT" sz="1600" dirty="0" err="1"/>
              <a:t>SpielerIstAmZug</a:t>
            </a:r>
            <a:r>
              <a:rPr lang="de-AT" sz="1600" dirty="0"/>
              <a:t>“. Erstelle eine neue Figur, die einen Computer darstellt.  Zeige die Figur, wenn die Nachricht „</a:t>
            </a:r>
            <a:r>
              <a:rPr lang="de-AT" sz="1600" dirty="0" err="1"/>
              <a:t>ComputerIstAmZug</a:t>
            </a:r>
            <a:r>
              <a:rPr lang="de-AT" sz="1600" dirty="0"/>
              <a:t>“ gesendet wird.  Verstecke die Figur, wenn sie die Nachricht „</a:t>
            </a:r>
            <a:r>
              <a:rPr lang="de-AT" sz="1600" dirty="0" err="1"/>
              <a:t>SpielerIstAmZug</a:t>
            </a:r>
            <a:r>
              <a:rPr lang="de-AT" sz="1600" dirty="0"/>
              <a:t>“ gesendet wird.</a:t>
            </a:r>
          </a:p>
        </p:txBody>
      </p:sp>
      <p:pic>
        <p:nvPicPr>
          <p:cNvPr id="14" name="Grafik 13">
            <a:extLst>
              <a:ext uri="{FF2B5EF4-FFF2-40B4-BE49-F238E27FC236}">
                <a16:creationId xmlns:a16="http://schemas.microsoft.com/office/drawing/2014/main" id="{434F13E3-1BCF-8499-B150-E59C856CA725}"/>
              </a:ext>
            </a:extLst>
          </p:cNvPr>
          <p:cNvPicPr>
            <a:picLocks noChangeAspect="1"/>
          </p:cNvPicPr>
          <p:nvPr/>
        </p:nvPicPr>
        <p:blipFill>
          <a:blip r:embed="rId4"/>
          <a:stretch>
            <a:fillRect/>
          </a:stretch>
        </p:blipFill>
        <p:spPr>
          <a:xfrm>
            <a:off x="964883" y="1462434"/>
            <a:ext cx="1212440" cy="1105009"/>
          </a:xfrm>
          <a:prstGeom prst="rect">
            <a:avLst/>
          </a:prstGeom>
        </p:spPr>
      </p:pic>
      <p:pic>
        <p:nvPicPr>
          <p:cNvPr id="18" name="Grafik 17">
            <a:extLst>
              <a:ext uri="{FF2B5EF4-FFF2-40B4-BE49-F238E27FC236}">
                <a16:creationId xmlns:a16="http://schemas.microsoft.com/office/drawing/2014/main" id="{58B4FB66-68CC-5E55-98D0-A74ACE63A162}"/>
              </a:ext>
            </a:extLst>
          </p:cNvPr>
          <p:cNvPicPr>
            <a:picLocks noChangeAspect="1"/>
          </p:cNvPicPr>
          <p:nvPr/>
        </p:nvPicPr>
        <p:blipFill>
          <a:blip r:embed="rId5"/>
          <a:stretch>
            <a:fillRect/>
          </a:stretch>
        </p:blipFill>
        <p:spPr>
          <a:xfrm>
            <a:off x="8413201" y="485311"/>
            <a:ext cx="2660633" cy="1893456"/>
          </a:xfrm>
          <a:prstGeom prst="rect">
            <a:avLst/>
          </a:prstGeom>
        </p:spPr>
      </p:pic>
      <p:sp>
        <p:nvSpPr>
          <p:cNvPr id="19" name="Rechteck 18">
            <a:extLst>
              <a:ext uri="{FF2B5EF4-FFF2-40B4-BE49-F238E27FC236}">
                <a16:creationId xmlns:a16="http://schemas.microsoft.com/office/drawing/2014/main" id="{CAE4FEE1-2D2F-39A3-F092-E23AF37AF15F}"/>
              </a:ext>
            </a:extLst>
          </p:cNvPr>
          <p:cNvSpPr/>
          <p:nvPr/>
        </p:nvSpPr>
        <p:spPr>
          <a:xfrm>
            <a:off x="3375561" y="4501156"/>
            <a:ext cx="1096649" cy="4752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AT" dirty="0"/>
              <a:t>Zusatz</a:t>
            </a:r>
          </a:p>
        </p:txBody>
      </p:sp>
    </p:spTree>
    <p:extLst>
      <p:ext uri="{BB962C8B-B14F-4D97-AF65-F5344CB8AC3E}">
        <p14:creationId xmlns:p14="http://schemas.microsoft.com/office/powerpoint/2010/main" val="3608679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feld 11">
            <a:extLst>
              <a:ext uri="{FF2B5EF4-FFF2-40B4-BE49-F238E27FC236}">
                <a16:creationId xmlns:a16="http://schemas.microsoft.com/office/drawing/2014/main" id="{719A9FF8-8FAD-CD02-D88B-9830F0171855}"/>
              </a:ext>
            </a:extLst>
          </p:cNvPr>
          <p:cNvSpPr txBox="1"/>
          <p:nvPr/>
        </p:nvSpPr>
        <p:spPr>
          <a:xfrm>
            <a:off x="317009" y="996687"/>
            <a:ext cx="2509283" cy="1697551"/>
          </a:xfrm>
          <a:prstGeom prst="rect">
            <a:avLst/>
          </a:prstGeom>
          <a:noFill/>
          <a:ln>
            <a:solidFill>
              <a:schemeClr val="tx1"/>
            </a:solidFill>
          </a:ln>
        </p:spPr>
        <p:txBody>
          <a:bodyPr wrap="square" rtlCol="0">
            <a:spAutoFit/>
          </a:bodyPr>
          <a:lstStyle/>
          <a:p>
            <a:endParaRPr lang="de-AT" dirty="0"/>
          </a:p>
        </p:txBody>
      </p:sp>
      <p:sp>
        <p:nvSpPr>
          <p:cNvPr id="4" name="Textfeld 3">
            <a:extLst>
              <a:ext uri="{FF2B5EF4-FFF2-40B4-BE49-F238E27FC236}">
                <a16:creationId xmlns:a16="http://schemas.microsoft.com/office/drawing/2014/main" id="{5BF5FCA3-565C-4487-AF8A-1EFC58012D87}"/>
              </a:ext>
            </a:extLst>
          </p:cNvPr>
          <p:cNvSpPr txBox="1"/>
          <p:nvPr/>
        </p:nvSpPr>
        <p:spPr>
          <a:xfrm>
            <a:off x="425302" y="1062707"/>
            <a:ext cx="2509283" cy="369332"/>
          </a:xfrm>
          <a:prstGeom prst="rect">
            <a:avLst/>
          </a:prstGeom>
          <a:noFill/>
        </p:spPr>
        <p:txBody>
          <a:bodyPr wrap="square" rtlCol="0">
            <a:spAutoFit/>
          </a:bodyPr>
          <a:lstStyle/>
          <a:p>
            <a:r>
              <a:rPr lang="de-AT" dirty="0"/>
              <a:t>Zu bearbeitende Figur</a:t>
            </a:r>
          </a:p>
        </p:txBody>
      </p:sp>
      <p:sp>
        <p:nvSpPr>
          <p:cNvPr id="5" name="Textfeld 4">
            <a:extLst>
              <a:ext uri="{FF2B5EF4-FFF2-40B4-BE49-F238E27FC236}">
                <a16:creationId xmlns:a16="http://schemas.microsoft.com/office/drawing/2014/main" id="{E3DAC360-BB59-8540-20C2-F8830459FAF0}"/>
              </a:ext>
            </a:extLst>
          </p:cNvPr>
          <p:cNvSpPr txBox="1"/>
          <p:nvPr/>
        </p:nvSpPr>
        <p:spPr>
          <a:xfrm>
            <a:off x="425301" y="351316"/>
            <a:ext cx="2509283" cy="523220"/>
          </a:xfrm>
          <a:prstGeom prst="rect">
            <a:avLst/>
          </a:prstGeom>
          <a:noFill/>
        </p:spPr>
        <p:txBody>
          <a:bodyPr wrap="square" rtlCol="0">
            <a:spAutoFit/>
          </a:bodyPr>
          <a:lstStyle/>
          <a:p>
            <a:r>
              <a:rPr lang="de-AT" sz="2800" b="1" dirty="0"/>
              <a:t>Aufgabe 3</a:t>
            </a:r>
          </a:p>
        </p:txBody>
      </p:sp>
      <p:pic>
        <p:nvPicPr>
          <p:cNvPr id="7" name="Grafik 6" descr="Welkender Baum mit einfarbiger Füllung">
            <a:extLst>
              <a:ext uri="{FF2B5EF4-FFF2-40B4-BE49-F238E27FC236}">
                <a16:creationId xmlns:a16="http://schemas.microsoft.com/office/drawing/2014/main" id="{D5A2867D-DC3F-D880-A86B-AA00807C50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43062" y="-1446031"/>
            <a:ext cx="357255" cy="8803757"/>
          </a:xfrm>
          <a:prstGeom prst="rect">
            <a:avLst/>
          </a:prstGeom>
        </p:spPr>
      </p:pic>
      <p:pic>
        <p:nvPicPr>
          <p:cNvPr id="8" name="Grafik 7" descr="Welkender Baum mit einfarbiger Füllung">
            <a:extLst>
              <a:ext uri="{FF2B5EF4-FFF2-40B4-BE49-F238E27FC236}">
                <a16:creationId xmlns:a16="http://schemas.microsoft.com/office/drawing/2014/main" id="{AF6FB07A-39A4-9322-C8AB-11F10D82E55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4986678" y="-5363232"/>
            <a:ext cx="523219" cy="16638161"/>
          </a:xfrm>
          <a:prstGeom prst="rect">
            <a:avLst/>
          </a:prstGeom>
        </p:spPr>
      </p:pic>
      <p:sp>
        <p:nvSpPr>
          <p:cNvPr id="9" name="Textfeld 8">
            <a:extLst>
              <a:ext uri="{FF2B5EF4-FFF2-40B4-BE49-F238E27FC236}">
                <a16:creationId xmlns:a16="http://schemas.microsoft.com/office/drawing/2014/main" id="{B3A8FB49-4178-109E-2AFA-F81F4E794E9B}"/>
              </a:ext>
            </a:extLst>
          </p:cNvPr>
          <p:cNvSpPr txBox="1"/>
          <p:nvPr/>
        </p:nvSpPr>
        <p:spPr>
          <a:xfrm>
            <a:off x="3817087" y="307319"/>
            <a:ext cx="7949611" cy="2308324"/>
          </a:xfrm>
          <a:prstGeom prst="rect">
            <a:avLst/>
          </a:prstGeom>
          <a:noFill/>
          <a:ln>
            <a:solidFill>
              <a:schemeClr val="tx1"/>
            </a:solidFill>
          </a:ln>
        </p:spPr>
        <p:txBody>
          <a:bodyPr wrap="square" rtlCol="0">
            <a:spAutoFit/>
          </a:bodyPr>
          <a:lstStyle/>
          <a:p>
            <a:r>
              <a:rPr lang="de-AT" dirty="0"/>
              <a:t>Arbeitsanweisung:</a:t>
            </a:r>
          </a:p>
          <a:p>
            <a:r>
              <a:rPr lang="de-AT" dirty="0"/>
              <a:t>In diesem Skript wurden sämtliche Variablen und Kostüme noch nicht zugeordnet. Es wurden sämtliche Nachrichten nicht gesendet.</a:t>
            </a:r>
          </a:p>
          <a:p>
            <a:r>
              <a:rPr lang="de-AT" dirty="0"/>
              <a:t>Wie die Zuordnungen lauten, wurde in den Kommentaren im Skript beschrieben.</a:t>
            </a:r>
          </a:p>
          <a:p>
            <a:endParaRPr lang="de-AT" dirty="0"/>
          </a:p>
          <a:p>
            <a:pPr marL="342900" indent="-342900">
              <a:buAutoNum type="arabicParenR"/>
            </a:pPr>
            <a:r>
              <a:rPr lang="de-AT" dirty="0"/>
              <a:t>Ordne allen Variablen den richtigen Wert zu</a:t>
            </a:r>
          </a:p>
          <a:p>
            <a:r>
              <a:rPr lang="de-AT" dirty="0"/>
              <a:t>2)   Wechsle an den jeweiligen Stellen zu den richtigen Kostümen</a:t>
            </a:r>
          </a:p>
          <a:p>
            <a:r>
              <a:rPr lang="de-AT" dirty="0"/>
              <a:t>3)  Sende alle benötigten Nachrichten</a:t>
            </a:r>
          </a:p>
        </p:txBody>
      </p:sp>
      <p:sp>
        <p:nvSpPr>
          <p:cNvPr id="10" name="Textfeld 9">
            <a:extLst>
              <a:ext uri="{FF2B5EF4-FFF2-40B4-BE49-F238E27FC236}">
                <a16:creationId xmlns:a16="http://schemas.microsoft.com/office/drawing/2014/main" id="{A0C33730-F16F-8DB8-754B-1532FAA533F4}"/>
              </a:ext>
            </a:extLst>
          </p:cNvPr>
          <p:cNvSpPr txBox="1"/>
          <p:nvPr/>
        </p:nvSpPr>
        <p:spPr>
          <a:xfrm>
            <a:off x="317009" y="3440611"/>
            <a:ext cx="2536062" cy="2339102"/>
          </a:xfrm>
          <a:prstGeom prst="rect">
            <a:avLst/>
          </a:prstGeom>
          <a:noFill/>
          <a:ln>
            <a:solidFill>
              <a:schemeClr val="tx1"/>
            </a:solidFill>
          </a:ln>
        </p:spPr>
        <p:txBody>
          <a:bodyPr wrap="square" rtlCol="0">
            <a:spAutoFit/>
          </a:bodyPr>
          <a:lstStyle/>
          <a:p>
            <a:r>
              <a:rPr lang="de-AT" dirty="0"/>
              <a:t>Tipps:</a:t>
            </a:r>
          </a:p>
          <a:p>
            <a:r>
              <a:rPr lang="de-AT" sz="1600" dirty="0"/>
              <a:t>Kommentare helfen beim Erstellen von Programmen. Einerseits weißt du zu einem späteren Zeitpunkt, was du gemacht hast.  Andererseits kann eine andere Person etwas mit deinem Code anfangen.</a:t>
            </a:r>
          </a:p>
        </p:txBody>
      </p:sp>
      <p:pic>
        <p:nvPicPr>
          <p:cNvPr id="14" name="Grafik 13">
            <a:extLst>
              <a:ext uri="{FF2B5EF4-FFF2-40B4-BE49-F238E27FC236}">
                <a16:creationId xmlns:a16="http://schemas.microsoft.com/office/drawing/2014/main" id="{0DFBB58C-18ED-50F2-9D25-9430C4E64F32}"/>
              </a:ext>
            </a:extLst>
          </p:cNvPr>
          <p:cNvPicPr>
            <a:picLocks noChangeAspect="1"/>
          </p:cNvPicPr>
          <p:nvPr/>
        </p:nvPicPr>
        <p:blipFill>
          <a:blip r:embed="rId4"/>
          <a:stretch>
            <a:fillRect/>
          </a:stretch>
        </p:blipFill>
        <p:spPr>
          <a:xfrm>
            <a:off x="4148488" y="3217459"/>
            <a:ext cx="7303353" cy="2754899"/>
          </a:xfrm>
          <a:prstGeom prst="rect">
            <a:avLst/>
          </a:prstGeom>
        </p:spPr>
      </p:pic>
      <p:sp>
        <p:nvSpPr>
          <p:cNvPr id="15" name="Rechteck 14">
            <a:extLst>
              <a:ext uri="{FF2B5EF4-FFF2-40B4-BE49-F238E27FC236}">
                <a16:creationId xmlns:a16="http://schemas.microsoft.com/office/drawing/2014/main" id="{CA9A3482-3267-A012-17D1-F517F8A94DB0}"/>
              </a:ext>
            </a:extLst>
          </p:cNvPr>
          <p:cNvSpPr/>
          <p:nvPr/>
        </p:nvSpPr>
        <p:spPr>
          <a:xfrm>
            <a:off x="3708794" y="3429000"/>
            <a:ext cx="2114490" cy="5232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AT" dirty="0"/>
              <a:t>Musterlösung:</a:t>
            </a:r>
          </a:p>
        </p:txBody>
      </p:sp>
      <p:pic>
        <p:nvPicPr>
          <p:cNvPr id="16" name="Grafik 15">
            <a:extLst>
              <a:ext uri="{FF2B5EF4-FFF2-40B4-BE49-F238E27FC236}">
                <a16:creationId xmlns:a16="http://schemas.microsoft.com/office/drawing/2014/main" id="{9F02AB3C-0CF4-24F9-5BDF-0242D42C8F69}"/>
              </a:ext>
            </a:extLst>
          </p:cNvPr>
          <p:cNvPicPr>
            <a:picLocks noChangeAspect="1"/>
          </p:cNvPicPr>
          <p:nvPr/>
        </p:nvPicPr>
        <p:blipFill>
          <a:blip r:embed="rId5"/>
          <a:stretch>
            <a:fillRect/>
          </a:stretch>
        </p:blipFill>
        <p:spPr>
          <a:xfrm>
            <a:off x="947860" y="1432039"/>
            <a:ext cx="1178229" cy="1117584"/>
          </a:xfrm>
          <a:prstGeom prst="rect">
            <a:avLst/>
          </a:prstGeom>
        </p:spPr>
      </p:pic>
    </p:spTree>
    <p:extLst>
      <p:ext uri="{BB962C8B-B14F-4D97-AF65-F5344CB8AC3E}">
        <p14:creationId xmlns:p14="http://schemas.microsoft.com/office/powerpoint/2010/main" val="116457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feld 11">
            <a:extLst>
              <a:ext uri="{FF2B5EF4-FFF2-40B4-BE49-F238E27FC236}">
                <a16:creationId xmlns:a16="http://schemas.microsoft.com/office/drawing/2014/main" id="{719A9FF8-8FAD-CD02-D88B-9830F0171855}"/>
              </a:ext>
            </a:extLst>
          </p:cNvPr>
          <p:cNvSpPr txBox="1"/>
          <p:nvPr/>
        </p:nvSpPr>
        <p:spPr>
          <a:xfrm>
            <a:off x="317009" y="996687"/>
            <a:ext cx="2509283" cy="1697551"/>
          </a:xfrm>
          <a:prstGeom prst="rect">
            <a:avLst/>
          </a:prstGeom>
          <a:noFill/>
          <a:ln>
            <a:solidFill>
              <a:schemeClr val="tx1"/>
            </a:solidFill>
          </a:ln>
        </p:spPr>
        <p:txBody>
          <a:bodyPr wrap="square" rtlCol="0">
            <a:spAutoFit/>
          </a:bodyPr>
          <a:lstStyle/>
          <a:p>
            <a:endParaRPr lang="de-AT" dirty="0"/>
          </a:p>
        </p:txBody>
      </p:sp>
      <p:sp>
        <p:nvSpPr>
          <p:cNvPr id="4" name="Textfeld 3">
            <a:extLst>
              <a:ext uri="{FF2B5EF4-FFF2-40B4-BE49-F238E27FC236}">
                <a16:creationId xmlns:a16="http://schemas.microsoft.com/office/drawing/2014/main" id="{5BF5FCA3-565C-4487-AF8A-1EFC58012D87}"/>
              </a:ext>
            </a:extLst>
          </p:cNvPr>
          <p:cNvSpPr txBox="1"/>
          <p:nvPr/>
        </p:nvSpPr>
        <p:spPr>
          <a:xfrm>
            <a:off x="425302" y="1062707"/>
            <a:ext cx="2509283" cy="369332"/>
          </a:xfrm>
          <a:prstGeom prst="rect">
            <a:avLst/>
          </a:prstGeom>
          <a:noFill/>
        </p:spPr>
        <p:txBody>
          <a:bodyPr wrap="square" rtlCol="0">
            <a:spAutoFit/>
          </a:bodyPr>
          <a:lstStyle/>
          <a:p>
            <a:r>
              <a:rPr lang="de-AT" dirty="0"/>
              <a:t>Zu bearbeitende Figur</a:t>
            </a:r>
          </a:p>
        </p:txBody>
      </p:sp>
      <p:sp>
        <p:nvSpPr>
          <p:cNvPr id="5" name="Textfeld 4">
            <a:extLst>
              <a:ext uri="{FF2B5EF4-FFF2-40B4-BE49-F238E27FC236}">
                <a16:creationId xmlns:a16="http://schemas.microsoft.com/office/drawing/2014/main" id="{E3DAC360-BB59-8540-20C2-F8830459FAF0}"/>
              </a:ext>
            </a:extLst>
          </p:cNvPr>
          <p:cNvSpPr txBox="1"/>
          <p:nvPr/>
        </p:nvSpPr>
        <p:spPr>
          <a:xfrm>
            <a:off x="425301" y="351316"/>
            <a:ext cx="2509283" cy="523220"/>
          </a:xfrm>
          <a:prstGeom prst="rect">
            <a:avLst/>
          </a:prstGeom>
          <a:noFill/>
        </p:spPr>
        <p:txBody>
          <a:bodyPr wrap="square" rtlCol="0">
            <a:spAutoFit/>
          </a:bodyPr>
          <a:lstStyle/>
          <a:p>
            <a:r>
              <a:rPr lang="de-AT" sz="2800" b="1" dirty="0"/>
              <a:t>Aufgabe 4</a:t>
            </a:r>
          </a:p>
        </p:txBody>
      </p:sp>
      <p:pic>
        <p:nvPicPr>
          <p:cNvPr id="7" name="Grafik 6" descr="Welkender Baum mit einfarbiger Füllung">
            <a:extLst>
              <a:ext uri="{FF2B5EF4-FFF2-40B4-BE49-F238E27FC236}">
                <a16:creationId xmlns:a16="http://schemas.microsoft.com/office/drawing/2014/main" id="{D5A2867D-DC3F-D880-A86B-AA00807C50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43062" y="-1446031"/>
            <a:ext cx="357255" cy="8803757"/>
          </a:xfrm>
          <a:prstGeom prst="rect">
            <a:avLst/>
          </a:prstGeom>
        </p:spPr>
      </p:pic>
      <p:pic>
        <p:nvPicPr>
          <p:cNvPr id="8" name="Grafik 7" descr="Welkender Baum mit einfarbiger Füllung">
            <a:extLst>
              <a:ext uri="{FF2B5EF4-FFF2-40B4-BE49-F238E27FC236}">
                <a16:creationId xmlns:a16="http://schemas.microsoft.com/office/drawing/2014/main" id="{AF6FB07A-39A4-9322-C8AB-11F10D82E55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4986678" y="-5363232"/>
            <a:ext cx="523219" cy="16638161"/>
          </a:xfrm>
          <a:prstGeom prst="rect">
            <a:avLst/>
          </a:prstGeom>
        </p:spPr>
      </p:pic>
      <p:sp>
        <p:nvSpPr>
          <p:cNvPr id="9" name="Textfeld 8">
            <a:extLst>
              <a:ext uri="{FF2B5EF4-FFF2-40B4-BE49-F238E27FC236}">
                <a16:creationId xmlns:a16="http://schemas.microsoft.com/office/drawing/2014/main" id="{B3A8FB49-4178-109E-2AFA-F81F4E794E9B}"/>
              </a:ext>
            </a:extLst>
          </p:cNvPr>
          <p:cNvSpPr txBox="1"/>
          <p:nvPr/>
        </p:nvSpPr>
        <p:spPr>
          <a:xfrm>
            <a:off x="3817087" y="307319"/>
            <a:ext cx="7949611" cy="2308324"/>
          </a:xfrm>
          <a:prstGeom prst="rect">
            <a:avLst/>
          </a:prstGeom>
          <a:noFill/>
          <a:ln>
            <a:solidFill>
              <a:schemeClr val="tx1"/>
            </a:solidFill>
          </a:ln>
        </p:spPr>
        <p:txBody>
          <a:bodyPr wrap="square" rtlCol="0">
            <a:spAutoFit/>
          </a:bodyPr>
          <a:lstStyle/>
          <a:p>
            <a:r>
              <a:rPr lang="de-AT" dirty="0"/>
              <a:t>Arbeitsanweisung:</a:t>
            </a:r>
          </a:p>
          <a:p>
            <a:r>
              <a:rPr lang="de-AT" dirty="0"/>
              <a:t>In diesem Skript wurden noch keine Blöcke erstellt. </a:t>
            </a:r>
          </a:p>
          <a:p>
            <a:r>
              <a:rPr lang="de-AT" dirty="0"/>
              <a:t>Vergleiche mit den Skripten der anderen acht Felder.</a:t>
            </a:r>
          </a:p>
          <a:p>
            <a:r>
              <a:rPr lang="de-AT" dirty="0"/>
              <a:t>Achte auf die Kommentarblöcke im Skript</a:t>
            </a:r>
          </a:p>
          <a:p>
            <a:endParaRPr lang="de-AT" dirty="0"/>
          </a:p>
          <a:p>
            <a:pPr marL="342900" indent="-342900">
              <a:buAutoNum type="arabicParenR"/>
            </a:pPr>
            <a:r>
              <a:rPr lang="de-AT" dirty="0"/>
              <a:t>Ziehe den richtigen Block auf „Wenn Start angeklickt wird“</a:t>
            </a:r>
          </a:p>
          <a:p>
            <a:pPr marL="342900" indent="-342900">
              <a:buAutoNum type="arabicParenR"/>
            </a:pPr>
            <a:r>
              <a:rPr lang="de-AT" dirty="0"/>
              <a:t>Ziehe die richtigen Blöcke auf „Wenn diese Figur angeklickt wird“</a:t>
            </a:r>
          </a:p>
          <a:p>
            <a:r>
              <a:rPr lang="de-AT" dirty="0"/>
              <a:t>3)  Ziehe die richtigen Blöcke auf „Wenn </a:t>
            </a:r>
            <a:r>
              <a:rPr lang="de-AT" dirty="0" err="1"/>
              <a:t>ComputerSetztUR</a:t>
            </a:r>
            <a:r>
              <a:rPr lang="de-AT" dirty="0"/>
              <a:t> empfange“</a:t>
            </a:r>
          </a:p>
        </p:txBody>
      </p:sp>
      <p:sp>
        <p:nvSpPr>
          <p:cNvPr id="10" name="Textfeld 9">
            <a:extLst>
              <a:ext uri="{FF2B5EF4-FFF2-40B4-BE49-F238E27FC236}">
                <a16:creationId xmlns:a16="http://schemas.microsoft.com/office/drawing/2014/main" id="{A0C33730-F16F-8DB8-754B-1532FAA533F4}"/>
              </a:ext>
            </a:extLst>
          </p:cNvPr>
          <p:cNvSpPr txBox="1"/>
          <p:nvPr/>
        </p:nvSpPr>
        <p:spPr>
          <a:xfrm>
            <a:off x="317009" y="3476922"/>
            <a:ext cx="2536062" cy="2585323"/>
          </a:xfrm>
          <a:prstGeom prst="rect">
            <a:avLst/>
          </a:prstGeom>
          <a:noFill/>
          <a:ln>
            <a:solidFill>
              <a:schemeClr val="tx1"/>
            </a:solidFill>
          </a:ln>
        </p:spPr>
        <p:txBody>
          <a:bodyPr wrap="square" rtlCol="0">
            <a:spAutoFit/>
          </a:bodyPr>
          <a:lstStyle/>
          <a:p>
            <a:r>
              <a:rPr lang="de-AT" dirty="0"/>
              <a:t>Tipps:</a:t>
            </a:r>
          </a:p>
          <a:p>
            <a:r>
              <a:rPr lang="de-AT" dirty="0"/>
              <a:t>Wenn der gleiche oder der ähnliche Code bei verschiedenen Figuren benötigt wird, kann dieser von der einen in die andere Figur gezogen werden. Er muss nicht doppelt erstellt werden.</a:t>
            </a:r>
          </a:p>
        </p:txBody>
      </p:sp>
      <p:pic>
        <p:nvPicPr>
          <p:cNvPr id="6" name="Grafik 5" descr="Ein Bild, das Text, Screenshot, Electric Blue (Farbe), Rechteck enthält.&#10;&#10;Automatisch generierte Beschreibung">
            <a:extLst>
              <a:ext uri="{FF2B5EF4-FFF2-40B4-BE49-F238E27FC236}">
                <a16:creationId xmlns:a16="http://schemas.microsoft.com/office/drawing/2014/main" id="{92C4DACB-82A9-9850-7D6E-A248CD9DC2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0016" y="1489296"/>
            <a:ext cx="1313615" cy="1147685"/>
          </a:xfrm>
          <a:prstGeom prst="rect">
            <a:avLst/>
          </a:prstGeom>
        </p:spPr>
      </p:pic>
      <p:sp>
        <p:nvSpPr>
          <p:cNvPr id="14" name="Textfeld 13">
            <a:extLst>
              <a:ext uri="{FF2B5EF4-FFF2-40B4-BE49-F238E27FC236}">
                <a16:creationId xmlns:a16="http://schemas.microsoft.com/office/drawing/2014/main" id="{DFDBE41F-524F-35B0-E4E2-81B2BF2842D2}"/>
              </a:ext>
            </a:extLst>
          </p:cNvPr>
          <p:cNvSpPr txBox="1"/>
          <p:nvPr/>
        </p:nvSpPr>
        <p:spPr>
          <a:xfrm>
            <a:off x="3817087" y="3476922"/>
            <a:ext cx="7949611" cy="2277547"/>
          </a:xfrm>
          <a:prstGeom prst="rect">
            <a:avLst/>
          </a:prstGeom>
          <a:noFill/>
          <a:ln>
            <a:solidFill>
              <a:schemeClr val="tx1"/>
            </a:solidFill>
          </a:ln>
        </p:spPr>
        <p:txBody>
          <a:bodyPr wrap="square" rtlCol="0">
            <a:spAutoFit/>
          </a:bodyPr>
          <a:lstStyle/>
          <a:p>
            <a:r>
              <a:rPr lang="de-AT" sz="2000" dirty="0"/>
              <a:t>Kontrolliere deine Implementierung selbstständig. </a:t>
            </a:r>
          </a:p>
          <a:p>
            <a:r>
              <a:rPr lang="de-AT" sz="2000" dirty="0"/>
              <a:t>Versuche ein Kreuz unten rechts zu erstellen. Fordere den Computer so, dass er ein Kreuz unten rechts setzen muss.</a:t>
            </a:r>
          </a:p>
          <a:p>
            <a:endParaRPr lang="de-AT" dirty="0"/>
          </a:p>
          <a:p>
            <a:r>
              <a:rPr lang="de-AT" sz="1600" u="sng" dirty="0"/>
              <a:t>Zusatz</a:t>
            </a:r>
            <a:r>
              <a:rPr lang="de-AT" sz="1600" dirty="0"/>
              <a:t>:  Erstelle eine neue Figur.  Setzt der Computer ein Kreuz,  soll die Figur dies ausgeben. Setzt der Computer ein Kreuz unten links, soll diese Figur „Computer hat unten links gesetzt sagen, bis der Computer das nächste Mal an der Reihe ist und ein neues Kreuz gesetzt hat.  Die Figur gibt das neue Kreuz aus.</a:t>
            </a:r>
          </a:p>
        </p:txBody>
      </p:sp>
      <p:sp>
        <p:nvSpPr>
          <p:cNvPr id="15" name="Rechteck 14">
            <a:extLst>
              <a:ext uri="{FF2B5EF4-FFF2-40B4-BE49-F238E27FC236}">
                <a16:creationId xmlns:a16="http://schemas.microsoft.com/office/drawing/2014/main" id="{929C1D97-5DFF-B516-A9BC-7314C45B5CC2}"/>
              </a:ext>
            </a:extLst>
          </p:cNvPr>
          <p:cNvSpPr/>
          <p:nvPr/>
        </p:nvSpPr>
        <p:spPr>
          <a:xfrm>
            <a:off x="3375561" y="4501156"/>
            <a:ext cx="1096649" cy="4752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AT" dirty="0"/>
              <a:t>Zusatz</a:t>
            </a:r>
          </a:p>
        </p:txBody>
      </p:sp>
    </p:spTree>
    <p:extLst>
      <p:ext uri="{BB962C8B-B14F-4D97-AF65-F5344CB8AC3E}">
        <p14:creationId xmlns:p14="http://schemas.microsoft.com/office/powerpoint/2010/main" val="62677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feld 11">
            <a:extLst>
              <a:ext uri="{FF2B5EF4-FFF2-40B4-BE49-F238E27FC236}">
                <a16:creationId xmlns:a16="http://schemas.microsoft.com/office/drawing/2014/main" id="{719A9FF8-8FAD-CD02-D88B-9830F0171855}"/>
              </a:ext>
            </a:extLst>
          </p:cNvPr>
          <p:cNvSpPr txBox="1"/>
          <p:nvPr/>
        </p:nvSpPr>
        <p:spPr>
          <a:xfrm>
            <a:off x="317009" y="996687"/>
            <a:ext cx="2509283" cy="1697551"/>
          </a:xfrm>
          <a:prstGeom prst="rect">
            <a:avLst/>
          </a:prstGeom>
          <a:noFill/>
          <a:ln>
            <a:solidFill>
              <a:schemeClr val="tx1"/>
            </a:solidFill>
          </a:ln>
        </p:spPr>
        <p:txBody>
          <a:bodyPr wrap="square" rtlCol="0">
            <a:spAutoFit/>
          </a:bodyPr>
          <a:lstStyle/>
          <a:p>
            <a:endParaRPr lang="de-AT" dirty="0"/>
          </a:p>
        </p:txBody>
      </p:sp>
      <p:pic>
        <p:nvPicPr>
          <p:cNvPr id="3" name="Grafik 2" descr="Ein Bild, das Text, Kreis, Screenshot, Logo enthält.&#10;&#10;Automatisch generierte Beschreibung">
            <a:extLst>
              <a:ext uri="{FF2B5EF4-FFF2-40B4-BE49-F238E27FC236}">
                <a16:creationId xmlns:a16="http://schemas.microsoft.com/office/drawing/2014/main" id="{5E8327B6-7C4B-E14B-A6D4-5D3468EBFFF1}"/>
              </a:ext>
            </a:extLst>
          </p:cNvPr>
          <p:cNvPicPr>
            <a:picLocks noChangeAspect="1"/>
          </p:cNvPicPr>
          <p:nvPr/>
        </p:nvPicPr>
        <p:blipFill>
          <a:blip r:embed="rId2"/>
          <a:stretch>
            <a:fillRect/>
          </a:stretch>
        </p:blipFill>
        <p:spPr>
          <a:xfrm>
            <a:off x="966617" y="1496424"/>
            <a:ext cx="1210066" cy="1105534"/>
          </a:xfrm>
          <a:prstGeom prst="rect">
            <a:avLst/>
          </a:prstGeom>
        </p:spPr>
      </p:pic>
      <p:sp>
        <p:nvSpPr>
          <p:cNvPr id="4" name="Textfeld 3">
            <a:extLst>
              <a:ext uri="{FF2B5EF4-FFF2-40B4-BE49-F238E27FC236}">
                <a16:creationId xmlns:a16="http://schemas.microsoft.com/office/drawing/2014/main" id="{5BF5FCA3-565C-4487-AF8A-1EFC58012D87}"/>
              </a:ext>
            </a:extLst>
          </p:cNvPr>
          <p:cNvSpPr txBox="1"/>
          <p:nvPr/>
        </p:nvSpPr>
        <p:spPr>
          <a:xfrm>
            <a:off x="425302" y="1062707"/>
            <a:ext cx="2509283" cy="369332"/>
          </a:xfrm>
          <a:prstGeom prst="rect">
            <a:avLst/>
          </a:prstGeom>
          <a:noFill/>
        </p:spPr>
        <p:txBody>
          <a:bodyPr wrap="square" rtlCol="0">
            <a:spAutoFit/>
          </a:bodyPr>
          <a:lstStyle/>
          <a:p>
            <a:r>
              <a:rPr lang="de-AT" dirty="0"/>
              <a:t>Zu bearbeitende Figur</a:t>
            </a:r>
          </a:p>
        </p:txBody>
      </p:sp>
      <p:sp>
        <p:nvSpPr>
          <p:cNvPr id="5" name="Textfeld 4">
            <a:extLst>
              <a:ext uri="{FF2B5EF4-FFF2-40B4-BE49-F238E27FC236}">
                <a16:creationId xmlns:a16="http://schemas.microsoft.com/office/drawing/2014/main" id="{E3DAC360-BB59-8540-20C2-F8830459FAF0}"/>
              </a:ext>
            </a:extLst>
          </p:cNvPr>
          <p:cNvSpPr txBox="1"/>
          <p:nvPr/>
        </p:nvSpPr>
        <p:spPr>
          <a:xfrm>
            <a:off x="425301" y="351316"/>
            <a:ext cx="2509283" cy="523220"/>
          </a:xfrm>
          <a:prstGeom prst="rect">
            <a:avLst/>
          </a:prstGeom>
          <a:noFill/>
        </p:spPr>
        <p:txBody>
          <a:bodyPr wrap="square" rtlCol="0">
            <a:spAutoFit/>
          </a:bodyPr>
          <a:lstStyle/>
          <a:p>
            <a:r>
              <a:rPr lang="de-AT" sz="2800" b="1" dirty="0"/>
              <a:t>Aufgabe 5</a:t>
            </a:r>
          </a:p>
        </p:txBody>
      </p:sp>
      <p:pic>
        <p:nvPicPr>
          <p:cNvPr id="7" name="Grafik 6" descr="Welkender Baum mit einfarbiger Füllung">
            <a:extLst>
              <a:ext uri="{FF2B5EF4-FFF2-40B4-BE49-F238E27FC236}">
                <a16:creationId xmlns:a16="http://schemas.microsoft.com/office/drawing/2014/main" id="{D5A2867D-DC3F-D880-A86B-AA00807C50E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43062" y="-1446031"/>
            <a:ext cx="357255" cy="8803757"/>
          </a:xfrm>
          <a:prstGeom prst="rect">
            <a:avLst/>
          </a:prstGeom>
        </p:spPr>
      </p:pic>
      <p:pic>
        <p:nvPicPr>
          <p:cNvPr id="8" name="Grafik 7" descr="Welkender Baum mit einfarbiger Füllung">
            <a:extLst>
              <a:ext uri="{FF2B5EF4-FFF2-40B4-BE49-F238E27FC236}">
                <a16:creationId xmlns:a16="http://schemas.microsoft.com/office/drawing/2014/main" id="{AF6FB07A-39A4-9322-C8AB-11F10D82E5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6200000">
            <a:off x="4986678" y="-5363232"/>
            <a:ext cx="523219" cy="16638161"/>
          </a:xfrm>
          <a:prstGeom prst="rect">
            <a:avLst/>
          </a:prstGeom>
        </p:spPr>
      </p:pic>
      <p:sp>
        <p:nvSpPr>
          <p:cNvPr id="9" name="Textfeld 8">
            <a:extLst>
              <a:ext uri="{FF2B5EF4-FFF2-40B4-BE49-F238E27FC236}">
                <a16:creationId xmlns:a16="http://schemas.microsoft.com/office/drawing/2014/main" id="{B3A8FB49-4178-109E-2AFA-F81F4E794E9B}"/>
              </a:ext>
            </a:extLst>
          </p:cNvPr>
          <p:cNvSpPr txBox="1"/>
          <p:nvPr/>
        </p:nvSpPr>
        <p:spPr>
          <a:xfrm>
            <a:off x="3817087" y="307319"/>
            <a:ext cx="7949611" cy="2323713"/>
          </a:xfrm>
          <a:prstGeom prst="rect">
            <a:avLst/>
          </a:prstGeom>
          <a:noFill/>
          <a:ln>
            <a:solidFill>
              <a:schemeClr val="tx1"/>
            </a:solidFill>
          </a:ln>
        </p:spPr>
        <p:txBody>
          <a:bodyPr wrap="square" rtlCol="0">
            <a:spAutoFit/>
          </a:bodyPr>
          <a:lstStyle/>
          <a:p>
            <a:r>
              <a:rPr lang="de-AT" dirty="0"/>
              <a:t>Arbeitsanweisung:</a:t>
            </a:r>
          </a:p>
          <a:p>
            <a:r>
              <a:rPr lang="de-DE" sz="1600" dirty="0"/>
              <a:t>Je nachdem wohin der / die </a:t>
            </a:r>
            <a:r>
              <a:rPr lang="de-DE" sz="1600" dirty="0" err="1"/>
              <a:t>SpielerIn</a:t>
            </a:r>
            <a:r>
              <a:rPr lang="de-DE" sz="1600" dirty="0"/>
              <a:t> das erste Kreuz setz, hängt der zu betrachtende Fall ab. Im analogen Unterricht wurde herausgefunden, dass der Computer bei Fall Mitte und Fall Rand bereits nach seinem ersten Kreuz nicht mehr verlieren kann. Bei Fall Ecke muss der Computer auch bei seinem Zweiten Kreuz aufpassen. Vergleiche mit dem </a:t>
            </a:r>
            <a:r>
              <a:rPr lang="de-DE" sz="1600" dirty="0" err="1"/>
              <a:t>PseudoCode</a:t>
            </a:r>
            <a:r>
              <a:rPr lang="de-DE" sz="1600" dirty="0"/>
              <a:t> aus dem analogen Unterricht.</a:t>
            </a:r>
            <a:endParaRPr lang="de-AT" sz="1600" dirty="0"/>
          </a:p>
          <a:p>
            <a:pPr marL="342900" indent="-342900">
              <a:buAutoNum type="arabicParenR"/>
            </a:pPr>
            <a:r>
              <a:rPr lang="de-AT" sz="1600" dirty="0"/>
              <a:t>Verschiebe die Blöcke, so dass Fall Mitte funktioniert</a:t>
            </a:r>
          </a:p>
          <a:p>
            <a:pPr marL="342900" indent="-342900">
              <a:buAutoNum type="arabicParenR"/>
            </a:pPr>
            <a:r>
              <a:rPr lang="de-AT" sz="1600" dirty="0"/>
              <a:t>Verschiebe die Blöcke, so dass Fall Rand funktioniert</a:t>
            </a:r>
          </a:p>
          <a:p>
            <a:r>
              <a:rPr lang="de-AT" sz="1600" dirty="0"/>
              <a:t>3)    Verschiebe die Blöcke, so dass Fall Ecke funktioniert</a:t>
            </a:r>
          </a:p>
        </p:txBody>
      </p:sp>
      <p:sp>
        <p:nvSpPr>
          <p:cNvPr id="10" name="Textfeld 9">
            <a:extLst>
              <a:ext uri="{FF2B5EF4-FFF2-40B4-BE49-F238E27FC236}">
                <a16:creationId xmlns:a16="http://schemas.microsoft.com/office/drawing/2014/main" id="{A0C33730-F16F-8DB8-754B-1532FAA533F4}"/>
              </a:ext>
            </a:extLst>
          </p:cNvPr>
          <p:cNvSpPr txBox="1"/>
          <p:nvPr/>
        </p:nvSpPr>
        <p:spPr>
          <a:xfrm>
            <a:off x="317009" y="3476922"/>
            <a:ext cx="2536062" cy="1846659"/>
          </a:xfrm>
          <a:prstGeom prst="rect">
            <a:avLst/>
          </a:prstGeom>
          <a:noFill/>
          <a:ln>
            <a:solidFill>
              <a:schemeClr val="tx1"/>
            </a:solidFill>
          </a:ln>
        </p:spPr>
        <p:txBody>
          <a:bodyPr wrap="square" rtlCol="0">
            <a:spAutoFit/>
          </a:bodyPr>
          <a:lstStyle/>
          <a:p>
            <a:r>
              <a:rPr lang="de-AT" dirty="0"/>
              <a:t>Tipps:</a:t>
            </a:r>
          </a:p>
          <a:p>
            <a:r>
              <a:rPr lang="de-AT" sz="1600" dirty="0"/>
              <a:t>Unter „Meine Blöcke“ kann der / die </a:t>
            </a:r>
            <a:r>
              <a:rPr lang="de-AT" sz="1600" dirty="0" err="1"/>
              <a:t>ProgrammiererIn</a:t>
            </a:r>
            <a:r>
              <a:rPr lang="de-AT" sz="1600" dirty="0"/>
              <a:t> eigene Blöcke definieren. Dadurch wird es vermieden, den gleichen Code öfter als einmal zu schreiben.</a:t>
            </a:r>
          </a:p>
        </p:txBody>
      </p:sp>
      <p:sp>
        <p:nvSpPr>
          <p:cNvPr id="2" name="Rechteck 1">
            <a:extLst>
              <a:ext uri="{FF2B5EF4-FFF2-40B4-BE49-F238E27FC236}">
                <a16:creationId xmlns:a16="http://schemas.microsoft.com/office/drawing/2014/main" id="{58B58B5B-A3D0-4BB2-A03E-48822CDECD3A}"/>
              </a:ext>
            </a:extLst>
          </p:cNvPr>
          <p:cNvSpPr/>
          <p:nvPr/>
        </p:nvSpPr>
        <p:spPr>
          <a:xfrm>
            <a:off x="3982704" y="3324086"/>
            <a:ext cx="2387206" cy="5232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AT" dirty="0"/>
              <a:t>Teil der Musterlösung:</a:t>
            </a:r>
          </a:p>
        </p:txBody>
      </p:sp>
      <p:pic>
        <p:nvPicPr>
          <p:cNvPr id="13" name="Grafik 12">
            <a:extLst>
              <a:ext uri="{FF2B5EF4-FFF2-40B4-BE49-F238E27FC236}">
                <a16:creationId xmlns:a16="http://schemas.microsoft.com/office/drawing/2014/main" id="{95591B6C-EB38-BFEF-9F0F-E4263D66B426}"/>
              </a:ext>
            </a:extLst>
          </p:cNvPr>
          <p:cNvPicPr>
            <a:picLocks noChangeAspect="1"/>
          </p:cNvPicPr>
          <p:nvPr/>
        </p:nvPicPr>
        <p:blipFill>
          <a:blip r:embed="rId5"/>
          <a:stretch>
            <a:fillRect/>
          </a:stretch>
        </p:blipFill>
        <p:spPr>
          <a:xfrm>
            <a:off x="6574394" y="3217459"/>
            <a:ext cx="1959448" cy="2942709"/>
          </a:xfrm>
          <a:prstGeom prst="rect">
            <a:avLst/>
          </a:prstGeom>
        </p:spPr>
      </p:pic>
      <p:sp>
        <p:nvSpPr>
          <p:cNvPr id="15" name="Textfeld 14">
            <a:extLst>
              <a:ext uri="{FF2B5EF4-FFF2-40B4-BE49-F238E27FC236}">
                <a16:creationId xmlns:a16="http://schemas.microsoft.com/office/drawing/2014/main" id="{7582BD89-966E-3D9F-BD45-CBF2B23570E5}"/>
              </a:ext>
            </a:extLst>
          </p:cNvPr>
          <p:cNvSpPr txBox="1"/>
          <p:nvPr/>
        </p:nvSpPr>
        <p:spPr>
          <a:xfrm>
            <a:off x="9066926" y="4723416"/>
            <a:ext cx="2144027" cy="1200329"/>
          </a:xfrm>
          <a:prstGeom prst="rect">
            <a:avLst/>
          </a:prstGeom>
          <a:noFill/>
        </p:spPr>
        <p:txBody>
          <a:bodyPr wrap="square">
            <a:spAutoFit/>
          </a:bodyPr>
          <a:lstStyle/>
          <a:p>
            <a:r>
              <a:rPr lang="de-AT" sz="1800" dirty="0"/>
              <a:t>Kontrolliere die restliche Implementierung selbstständig. </a:t>
            </a:r>
          </a:p>
        </p:txBody>
      </p:sp>
    </p:spTree>
    <p:extLst>
      <p:ext uri="{BB962C8B-B14F-4D97-AF65-F5344CB8AC3E}">
        <p14:creationId xmlns:p14="http://schemas.microsoft.com/office/powerpoint/2010/main" val="1277594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feld 11">
            <a:extLst>
              <a:ext uri="{FF2B5EF4-FFF2-40B4-BE49-F238E27FC236}">
                <a16:creationId xmlns:a16="http://schemas.microsoft.com/office/drawing/2014/main" id="{719A9FF8-8FAD-CD02-D88B-9830F0171855}"/>
              </a:ext>
            </a:extLst>
          </p:cNvPr>
          <p:cNvSpPr txBox="1"/>
          <p:nvPr/>
        </p:nvSpPr>
        <p:spPr>
          <a:xfrm>
            <a:off x="317009" y="996687"/>
            <a:ext cx="2509283" cy="1697551"/>
          </a:xfrm>
          <a:prstGeom prst="rect">
            <a:avLst/>
          </a:prstGeom>
          <a:noFill/>
          <a:ln>
            <a:solidFill>
              <a:schemeClr val="tx1"/>
            </a:solidFill>
          </a:ln>
        </p:spPr>
        <p:txBody>
          <a:bodyPr wrap="square" rtlCol="0">
            <a:spAutoFit/>
          </a:bodyPr>
          <a:lstStyle/>
          <a:p>
            <a:endParaRPr lang="de-AT" dirty="0"/>
          </a:p>
        </p:txBody>
      </p:sp>
      <p:pic>
        <p:nvPicPr>
          <p:cNvPr id="3" name="Grafik 2" descr="Ein Bild, das Text, Kreis, Screenshot, Logo enthält.&#10;&#10;Automatisch generierte Beschreibung">
            <a:extLst>
              <a:ext uri="{FF2B5EF4-FFF2-40B4-BE49-F238E27FC236}">
                <a16:creationId xmlns:a16="http://schemas.microsoft.com/office/drawing/2014/main" id="{5E8327B6-7C4B-E14B-A6D4-5D3468EBFFF1}"/>
              </a:ext>
            </a:extLst>
          </p:cNvPr>
          <p:cNvPicPr>
            <a:picLocks noChangeAspect="1"/>
          </p:cNvPicPr>
          <p:nvPr/>
        </p:nvPicPr>
        <p:blipFill>
          <a:blip r:embed="rId2"/>
          <a:stretch>
            <a:fillRect/>
          </a:stretch>
        </p:blipFill>
        <p:spPr>
          <a:xfrm>
            <a:off x="966617" y="1496424"/>
            <a:ext cx="1210066" cy="1105534"/>
          </a:xfrm>
          <a:prstGeom prst="rect">
            <a:avLst/>
          </a:prstGeom>
        </p:spPr>
      </p:pic>
      <p:sp>
        <p:nvSpPr>
          <p:cNvPr id="4" name="Textfeld 3">
            <a:extLst>
              <a:ext uri="{FF2B5EF4-FFF2-40B4-BE49-F238E27FC236}">
                <a16:creationId xmlns:a16="http://schemas.microsoft.com/office/drawing/2014/main" id="{5BF5FCA3-565C-4487-AF8A-1EFC58012D87}"/>
              </a:ext>
            </a:extLst>
          </p:cNvPr>
          <p:cNvSpPr txBox="1"/>
          <p:nvPr/>
        </p:nvSpPr>
        <p:spPr>
          <a:xfrm>
            <a:off x="425302" y="1062707"/>
            <a:ext cx="2509283" cy="369332"/>
          </a:xfrm>
          <a:prstGeom prst="rect">
            <a:avLst/>
          </a:prstGeom>
          <a:noFill/>
        </p:spPr>
        <p:txBody>
          <a:bodyPr wrap="square" rtlCol="0">
            <a:spAutoFit/>
          </a:bodyPr>
          <a:lstStyle/>
          <a:p>
            <a:r>
              <a:rPr lang="de-AT" dirty="0"/>
              <a:t>Zu bearbeitende Figur</a:t>
            </a:r>
          </a:p>
        </p:txBody>
      </p:sp>
      <p:sp>
        <p:nvSpPr>
          <p:cNvPr id="5" name="Textfeld 4">
            <a:extLst>
              <a:ext uri="{FF2B5EF4-FFF2-40B4-BE49-F238E27FC236}">
                <a16:creationId xmlns:a16="http://schemas.microsoft.com/office/drawing/2014/main" id="{E3DAC360-BB59-8540-20C2-F8830459FAF0}"/>
              </a:ext>
            </a:extLst>
          </p:cNvPr>
          <p:cNvSpPr txBox="1"/>
          <p:nvPr/>
        </p:nvSpPr>
        <p:spPr>
          <a:xfrm>
            <a:off x="425301" y="351316"/>
            <a:ext cx="2509283" cy="523220"/>
          </a:xfrm>
          <a:prstGeom prst="rect">
            <a:avLst/>
          </a:prstGeom>
          <a:noFill/>
        </p:spPr>
        <p:txBody>
          <a:bodyPr wrap="square" rtlCol="0">
            <a:spAutoFit/>
          </a:bodyPr>
          <a:lstStyle/>
          <a:p>
            <a:r>
              <a:rPr lang="de-AT" sz="2800" b="1" dirty="0"/>
              <a:t>Aufgabe Z</a:t>
            </a:r>
          </a:p>
        </p:txBody>
      </p:sp>
      <p:pic>
        <p:nvPicPr>
          <p:cNvPr id="7" name="Grafik 6" descr="Welkender Baum mit einfarbiger Füllung">
            <a:extLst>
              <a:ext uri="{FF2B5EF4-FFF2-40B4-BE49-F238E27FC236}">
                <a16:creationId xmlns:a16="http://schemas.microsoft.com/office/drawing/2014/main" id="{D5A2867D-DC3F-D880-A86B-AA00807C50E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43062" y="-1446031"/>
            <a:ext cx="357255" cy="8803757"/>
          </a:xfrm>
          <a:prstGeom prst="rect">
            <a:avLst/>
          </a:prstGeom>
        </p:spPr>
      </p:pic>
      <p:pic>
        <p:nvPicPr>
          <p:cNvPr id="8" name="Grafik 7" descr="Welkender Baum mit einfarbiger Füllung">
            <a:extLst>
              <a:ext uri="{FF2B5EF4-FFF2-40B4-BE49-F238E27FC236}">
                <a16:creationId xmlns:a16="http://schemas.microsoft.com/office/drawing/2014/main" id="{AF6FB07A-39A4-9322-C8AB-11F10D82E5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6200000">
            <a:off x="4986678" y="-5363232"/>
            <a:ext cx="523219" cy="16638161"/>
          </a:xfrm>
          <a:prstGeom prst="rect">
            <a:avLst/>
          </a:prstGeom>
        </p:spPr>
      </p:pic>
      <p:sp>
        <p:nvSpPr>
          <p:cNvPr id="9" name="Textfeld 8">
            <a:extLst>
              <a:ext uri="{FF2B5EF4-FFF2-40B4-BE49-F238E27FC236}">
                <a16:creationId xmlns:a16="http://schemas.microsoft.com/office/drawing/2014/main" id="{B3A8FB49-4178-109E-2AFA-F81F4E794E9B}"/>
              </a:ext>
            </a:extLst>
          </p:cNvPr>
          <p:cNvSpPr txBox="1"/>
          <p:nvPr/>
        </p:nvSpPr>
        <p:spPr>
          <a:xfrm>
            <a:off x="3817087" y="307319"/>
            <a:ext cx="7949611" cy="1969770"/>
          </a:xfrm>
          <a:prstGeom prst="rect">
            <a:avLst/>
          </a:prstGeom>
          <a:noFill/>
          <a:ln>
            <a:solidFill>
              <a:schemeClr val="tx1"/>
            </a:solidFill>
          </a:ln>
        </p:spPr>
        <p:txBody>
          <a:bodyPr wrap="square" rtlCol="0">
            <a:spAutoFit/>
          </a:bodyPr>
          <a:lstStyle/>
          <a:p>
            <a:r>
              <a:rPr lang="de-AT" dirty="0"/>
              <a:t>Arbeitsanweisung:</a:t>
            </a:r>
          </a:p>
          <a:p>
            <a:r>
              <a:rPr lang="de-AT" sz="1800" dirty="0">
                <a:effectLst/>
                <a:latin typeface="Calibri" panose="020F0502020204030204" pitchFamily="34" charset="0"/>
                <a:ea typeface="Calibri" panose="020F0502020204030204" pitchFamily="34" charset="0"/>
                <a:cs typeface="Times New Roman" panose="02020603050405020304" pitchFamily="18" charset="0"/>
              </a:rPr>
              <a:t>Wenn der /die </a:t>
            </a:r>
            <a:r>
              <a:rPr lang="de-AT" sz="1800" dirty="0" err="1">
                <a:effectLst/>
                <a:latin typeface="Calibri" panose="020F0502020204030204" pitchFamily="34" charset="0"/>
                <a:ea typeface="Calibri" panose="020F0502020204030204" pitchFamily="34" charset="0"/>
                <a:cs typeface="Times New Roman" panose="02020603050405020304" pitchFamily="18" charset="0"/>
              </a:rPr>
              <a:t>SpielerIn</a:t>
            </a:r>
            <a:r>
              <a:rPr lang="de-AT" sz="1800" dirty="0">
                <a:effectLst/>
                <a:latin typeface="Calibri" panose="020F0502020204030204" pitchFamily="34" charset="0"/>
                <a:ea typeface="Calibri" panose="020F0502020204030204" pitchFamily="34" charset="0"/>
                <a:cs typeface="Times New Roman" panose="02020603050405020304" pitchFamily="18" charset="0"/>
              </a:rPr>
              <a:t> bereits zwei Kreuze nebeneinander hat, bleibt dem Computer nur an einer Stelle die Möglichkeit, den Sieg abzuwehren. Andererseits, wenn der Computer bereits 2 Kreuze nebeneinander hat, muss er das nächste Kreuz an eine gewisse Stelle setzen. </a:t>
            </a:r>
          </a:p>
          <a:p>
            <a:r>
              <a:rPr lang="de-AT" sz="1600" dirty="0"/>
              <a:t>1)  Verschiebe die Blöcke, so dass der Block </a:t>
            </a:r>
            <a:r>
              <a:rPr lang="de-AT" sz="1600" dirty="0" err="1"/>
              <a:t>ComputerWehrtAb</a:t>
            </a:r>
            <a:r>
              <a:rPr lang="de-AT" sz="1600" dirty="0"/>
              <a:t> alle Nachrichten versendet</a:t>
            </a:r>
          </a:p>
          <a:p>
            <a:r>
              <a:rPr lang="de-AT" sz="1600" dirty="0"/>
              <a:t>2)  Verschiebe die Blöcke, so dass der Blockt </a:t>
            </a:r>
            <a:r>
              <a:rPr lang="de-AT" sz="1600" dirty="0" err="1"/>
              <a:t>ComputerSiegt</a:t>
            </a:r>
            <a:r>
              <a:rPr lang="de-AT" sz="1600" dirty="0"/>
              <a:t> alle Nachrichten versendet</a:t>
            </a:r>
          </a:p>
        </p:txBody>
      </p:sp>
      <p:sp>
        <p:nvSpPr>
          <p:cNvPr id="10" name="Textfeld 9">
            <a:extLst>
              <a:ext uri="{FF2B5EF4-FFF2-40B4-BE49-F238E27FC236}">
                <a16:creationId xmlns:a16="http://schemas.microsoft.com/office/drawing/2014/main" id="{A0C33730-F16F-8DB8-754B-1532FAA533F4}"/>
              </a:ext>
            </a:extLst>
          </p:cNvPr>
          <p:cNvSpPr txBox="1"/>
          <p:nvPr/>
        </p:nvSpPr>
        <p:spPr>
          <a:xfrm>
            <a:off x="317009" y="3476922"/>
            <a:ext cx="2536062" cy="2585323"/>
          </a:xfrm>
          <a:prstGeom prst="rect">
            <a:avLst/>
          </a:prstGeom>
          <a:noFill/>
          <a:ln>
            <a:solidFill>
              <a:schemeClr val="tx1"/>
            </a:solidFill>
          </a:ln>
        </p:spPr>
        <p:txBody>
          <a:bodyPr wrap="square" rtlCol="0">
            <a:spAutoFit/>
          </a:bodyPr>
          <a:lstStyle/>
          <a:p>
            <a:r>
              <a:rPr lang="de-AT" dirty="0"/>
              <a:t>Tipps:</a:t>
            </a:r>
          </a:p>
          <a:p>
            <a:r>
              <a:rPr lang="de-AT" sz="1600" dirty="0"/>
              <a:t>Bei komplizierten Programmstrukturen ist es oft hilfreich eine Skizze anzufertigen.</a:t>
            </a:r>
          </a:p>
          <a:p>
            <a:r>
              <a:rPr lang="de-AT" sz="1600" dirty="0"/>
              <a:t>In diesem Fall kannst du ein Spielfeld mit den Kreuzen und Kreisen erstellen.  Verwende dazu die Variablen aus dem Gerüst.</a:t>
            </a:r>
          </a:p>
        </p:txBody>
      </p:sp>
      <p:sp>
        <p:nvSpPr>
          <p:cNvPr id="6" name="Textfeld 5">
            <a:extLst>
              <a:ext uri="{FF2B5EF4-FFF2-40B4-BE49-F238E27FC236}">
                <a16:creationId xmlns:a16="http://schemas.microsoft.com/office/drawing/2014/main" id="{65C8E0E5-AB49-942A-471D-E6AF88501E87}"/>
              </a:ext>
            </a:extLst>
          </p:cNvPr>
          <p:cNvSpPr txBox="1"/>
          <p:nvPr/>
        </p:nvSpPr>
        <p:spPr>
          <a:xfrm>
            <a:off x="3817087" y="3539288"/>
            <a:ext cx="7949611" cy="2031325"/>
          </a:xfrm>
          <a:prstGeom prst="rect">
            <a:avLst/>
          </a:prstGeom>
          <a:noFill/>
          <a:ln>
            <a:solidFill>
              <a:schemeClr val="tx1"/>
            </a:solidFill>
          </a:ln>
        </p:spPr>
        <p:txBody>
          <a:bodyPr wrap="square" rtlCol="0">
            <a:spAutoFit/>
          </a:bodyPr>
          <a:lstStyle/>
          <a:p>
            <a:r>
              <a:rPr lang="de-AT" sz="2000" dirty="0"/>
              <a:t>Kontrolliere deine Implementierung selbstständig. </a:t>
            </a:r>
          </a:p>
          <a:p>
            <a:r>
              <a:rPr lang="de-AT" sz="2000" dirty="0"/>
              <a:t>Versuche ein Kreuz unten rechts zu erstellen. Fordere den Computer so, dass er ein Kreuz unten rechts setzen muss.</a:t>
            </a:r>
          </a:p>
          <a:p>
            <a:endParaRPr lang="de-AT" dirty="0"/>
          </a:p>
          <a:p>
            <a:r>
              <a:rPr lang="de-AT" sz="1600" u="sng" dirty="0"/>
              <a:t>Zusatz</a:t>
            </a:r>
            <a:r>
              <a:rPr lang="de-AT" sz="1600" dirty="0"/>
              <a:t>:  Erstelle eine neue Figur.  Wehrt der Computer ab oder spielt auf Sieg,  soll die Figur dies ausgeben. Die Figur soll „Computer hat abgewehrt“ oder „Computer spielt auf Sieg“ ausgeben.</a:t>
            </a:r>
          </a:p>
        </p:txBody>
      </p:sp>
      <p:sp>
        <p:nvSpPr>
          <p:cNvPr id="11" name="Rechteck 10">
            <a:extLst>
              <a:ext uri="{FF2B5EF4-FFF2-40B4-BE49-F238E27FC236}">
                <a16:creationId xmlns:a16="http://schemas.microsoft.com/office/drawing/2014/main" id="{302568BF-D42F-AC7F-7BC5-F894821CE1FD}"/>
              </a:ext>
            </a:extLst>
          </p:cNvPr>
          <p:cNvSpPr/>
          <p:nvPr/>
        </p:nvSpPr>
        <p:spPr>
          <a:xfrm>
            <a:off x="3404437" y="4561862"/>
            <a:ext cx="1096649" cy="4752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AT" dirty="0"/>
              <a:t>Zusatz</a:t>
            </a:r>
          </a:p>
        </p:txBody>
      </p:sp>
    </p:spTree>
    <p:extLst>
      <p:ext uri="{BB962C8B-B14F-4D97-AF65-F5344CB8AC3E}">
        <p14:creationId xmlns:p14="http://schemas.microsoft.com/office/powerpoint/2010/main" val="3303971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feld 11">
            <a:extLst>
              <a:ext uri="{FF2B5EF4-FFF2-40B4-BE49-F238E27FC236}">
                <a16:creationId xmlns:a16="http://schemas.microsoft.com/office/drawing/2014/main" id="{719A9FF8-8FAD-CD02-D88B-9830F0171855}"/>
              </a:ext>
            </a:extLst>
          </p:cNvPr>
          <p:cNvSpPr txBox="1"/>
          <p:nvPr/>
        </p:nvSpPr>
        <p:spPr>
          <a:xfrm>
            <a:off x="317009" y="996687"/>
            <a:ext cx="2509283" cy="1697551"/>
          </a:xfrm>
          <a:prstGeom prst="rect">
            <a:avLst/>
          </a:prstGeom>
          <a:noFill/>
          <a:ln>
            <a:solidFill>
              <a:schemeClr val="tx1"/>
            </a:solidFill>
          </a:ln>
        </p:spPr>
        <p:txBody>
          <a:bodyPr wrap="square" rtlCol="0">
            <a:spAutoFit/>
          </a:bodyPr>
          <a:lstStyle/>
          <a:p>
            <a:endParaRPr lang="de-AT" dirty="0"/>
          </a:p>
        </p:txBody>
      </p:sp>
      <p:sp>
        <p:nvSpPr>
          <p:cNvPr id="4" name="Textfeld 3">
            <a:extLst>
              <a:ext uri="{FF2B5EF4-FFF2-40B4-BE49-F238E27FC236}">
                <a16:creationId xmlns:a16="http://schemas.microsoft.com/office/drawing/2014/main" id="{5BF5FCA3-565C-4487-AF8A-1EFC58012D87}"/>
              </a:ext>
            </a:extLst>
          </p:cNvPr>
          <p:cNvSpPr txBox="1"/>
          <p:nvPr/>
        </p:nvSpPr>
        <p:spPr>
          <a:xfrm>
            <a:off x="425302" y="1062707"/>
            <a:ext cx="2509283" cy="369332"/>
          </a:xfrm>
          <a:prstGeom prst="rect">
            <a:avLst/>
          </a:prstGeom>
          <a:noFill/>
        </p:spPr>
        <p:txBody>
          <a:bodyPr wrap="square" rtlCol="0">
            <a:spAutoFit/>
          </a:bodyPr>
          <a:lstStyle/>
          <a:p>
            <a:r>
              <a:rPr lang="de-AT" dirty="0"/>
              <a:t>Zu bearbeitende Figur</a:t>
            </a:r>
          </a:p>
        </p:txBody>
      </p:sp>
      <p:sp>
        <p:nvSpPr>
          <p:cNvPr id="5" name="Textfeld 4">
            <a:extLst>
              <a:ext uri="{FF2B5EF4-FFF2-40B4-BE49-F238E27FC236}">
                <a16:creationId xmlns:a16="http://schemas.microsoft.com/office/drawing/2014/main" id="{E3DAC360-BB59-8540-20C2-F8830459FAF0}"/>
              </a:ext>
            </a:extLst>
          </p:cNvPr>
          <p:cNvSpPr txBox="1"/>
          <p:nvPr/>
        </p:nvSpPr>
        <p:spPr>
          <a:xfrm>
            <a:off x="425301" y="351316"/>
            <a:ext cx="2509283" cy="523220"/>
          </a:xfrm>
          <a:prstGeom prst="rect">
            <a:avLst/>
          </a:prstGeom>
          <a:noFill/>
        </p:spPr>
        <p:txBody>
          <a:bodyPr wrap="square" rtlCol="0">
            <a:spAutoFit/>
          </a:bodyPr>
          <a:lstStyle/>
          <a:p>
            <a:r>
              <a:rPr lang="de-AT" sz="2800" b="1" dirty="0"/>
              <a:t>Aufgabe 6</a:t>
            </a:r>
          </a:p>
        </p:txBody>
      </p:sp>
      <p:pic>
        <p:nvPicPr>
          <p:cNvPr id="7" name="Grafik 6" descr="Welkender Baum mit einfarbiger Füllung">
            <a:extLst>
              <a:ext uri="{FF2B5EF4-FFF2-40B4-BE49-F238E27FC236}">
                <a16:creationId xmlns:a16="http://schemas.microsoft.com/office/drawing/2014/main" id="{D5A2867D-DC3F-D880-A86B-AA00807C50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43062" y="-1446031"/>
            <a:ext cx="357255" cy="8803757"/>
          </a:xfrm>
          <a:prstGeom prst="rect">
            <a:avLst/>
          </a:prstGeom>
        </p:spPr>
      </p:pic>
      <p:pic>
        <p:nvPicPr>
          <p:cNvPr id="8" name="Grafik 7" descr="Welkender Baum mit einfarbiger Füllung">
            <a:extLst>
              <a:ext uri="{FF2B5EF4-FFF2-40B4-BE49-F238E27FC236}">
                <a16:creationId xmlns:a16="http://schemas.microsoft.com/office/drawing/2014/main" id="{AF6FB07A-39A4-9322-C8AB-11F10D82E55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4986678" y="-5363232"/>
            <a:ext cx="523219" cy="16638161"/>
          </a:xfrm>
          <a:prstGeom prst="rect">
            <a:avLst/>
          </a:prstGeom>
        </p:spPr>
      </p:pic>
      <p:sp>
        <p:nvSpPr>
          <p:cNvPr id="9" name="Textfeld 8">
            <a:extLst>
              <a:ext uri="{FF2B5EF4-FFF2-40B4-BE49-F238E27FC236}">
                <a16:creationId xmlns:a16="http://schemas.microsoft.com/office/drawing/2014/main" id="{B3A8FB49-4178-109E-2AFA-F81F4E794E9B}"/>
              </a:ext>
            </a:extLst>
          </p:cNvPr>
          <p:cNvSpPr txBox="1"/>
          <p:nvPr/>
        </p:nvSpPr>
        <p:spPr>
          <a:xfrm>
            <a:off x="3817087" y="307319"/>
            <a:ext cx="7949611" cy="2000548"/>
          </a:xfrm>
          <a:prstGeom prst="rect">
            <a:avLst/>
          </a:prstGeom>
          <a:noFill/>
          <a:ln>
            <a:solidFill>
              <a:schemeClr val="tx1"/>
            </a:solidFill>
          </a:ln>
        </p:spPr>
        <p:txBody>
          <a:bodyPr wrap="square" rtlCol="0">
            <a:spAutoFit/>
          </a:bodyPr>
          <a:lstStyle/>
          <a:p>
            <a:r>
              <a:rPr lang="de-AT" dirty="0"/>
              <a:t>Arbeitsanweisung:</a:t>
            </a:r>
          </a:p>
          <a:p>
            <a:endParaRPr lang="de-AT" sz="1800">
              <a:effectLst/>
              <a:latin typeface="Calibri" panose="020F0502020204030204" pitchFamily="34" charset="0"/>
              <a:ea typeface="Calibri" panose="020F0502020204030204" pitchFamily="34" charset="0"/>
              <a:cs typeface="Times New Roman" panose="02020603050405020304" pitchFamily="18" charset="0"/>
            </a:endParaRPr>
          </a:p>
          <a:p>
            <a:r>
              <a:rPr lang="de-AT" sz="1800">
                <a:effectLst/>
                <a:latin typeface="Calibri" panose="020F0502020204030204" pitchFamily="34" charset="0"/>
                <a:ea typeface="Calibri" panose="020F0502020204030204" pitchFamily="34" charset="0"/>
                <a:cs typeface="Times New Roman" panose="02020603050405020304" pitchFamily="18" charset="0"/>
              </a:rPr>
              <a:t>Siehe </a:t>
            </a:r>
            <a:r>
              <a:rPr lang="de-AT" sz="1800" dirty="0">
                <a:effectLst/>
                <a:latin typeface="Calibri" panose="020F0502020204030204" pitchFamily="34" charset="0"/>
                <a:ea typeface="Calibri" panose="020F0502020204030204" pitchFamily="34" charset="0"/>
                <a:cs typeface="Times New Roman" panose="02020603050405020304" pitchFamily="18" charset="0"/>
              </a:rPr>
              <a:t>dir die Figur Spielfeld an und betrachte die Kostüme. Sollte der Sieg in der oberen horizontalen Reihe gefeiert werden, wird zum Beispiel zu Kostüm </a:t>
            </a:r>
            <a:r>
              <a:rPr lang="de-AT" sz="1800" dirty="0" err="1">
                <a:effectLst/>
                <a:latin typeface="Calibri" panose="020F0502020204030204" pitchFamily="34" charset="0"/>
                <a:ea typeface="Calibri" panose="020F0502020204030204" pitchFamily="34" charset="0"/>
                <a:cs typeface="Times New Roman" panose="02020603050405020304" pitchFamily="18" charset="0"/>
              </a:rPr>
              <a:t>WinQOben</a:t>
            </a:r>
            <a:r>
              <a:rPr lang="de-AT" sz="1800" dirty="0">
                <a:effectLst/>
                <a:latin typeface="Calibri" panose="020F0502020204030204" pitchFamily="34" charset="0"/>
                <a:ea typeface="Calibri" panose="020F0502020204030204" pitchFamily="34" charset="0"/>
                <a:cs typeface="Times New Roman" panose="02020603050405020304" pitchFamily="18" charset="0"/>
              </a:rPr>
              <a:t> gewechselt</a:t>
            </a:r>
            <a:r>
              <a:rPr lang="de-AT" sz="1600" dirty="0">
                <a:latin typeface="Calibri" panose="020F0502020204030204" pitchFamily="34" charset="0"/>
                <a:ea typeface="Calibri" panose="020F0502020204030204" pitchFamily="34" charset="0"/>
                <a:cs typeface="Times New Roman" panose="02020603050405020304" pitchFamily="18" charset="0"/>
              </a:rPr>
              <a:t>.</a:t>
            </a:r>
          </a:p>
          <a:p>
            <a:endParaRPr lang="de-AT" sz="1600" dirty="0">
              <a:latin typeface="Calibri" panose="020F0502020204030204" pitchFamily="34" charset="0"/>
              <a:cs typeface="Times New Roman" panose="02020603050405020304" pitchFamily="18" charset="0"/>
            </a:endParaRPr>
          </a:p>
          <a:p>
            <a:r>
              <a:rPr lang="de-AT" dirty="0">
                <a:latin typeface="Calibri" panose="020F0502020204030204" pitchFamily="34" charset="0"/>
                <a:cs typeface="Times New Roman" panose="02020603050405020304" pitchFamily="18" charset="0"/>
              </a:rPr>
              <a:t>Verschiebe die Blöcke so, so dass die richtigen Kostüme angezeigt werden.</a:t>
            </a:r>
          </a:p>
        </p:txBody>
      </p:sp>
      <p:sp>
        <p:nvSpPr>
          <p:cNvPr id="10" name="Textfeld 9">
            <a:extLst>
              <a:ext uri="{FF2B5EF4-FFF2-40B4-BE49-F238E27FC236}">
                <a16:creationId xmlns:a16="http://schemas.microsoft.com/office/drawing/2014/main" id="{A0C33730-F16F-8DB8-754B-1532FAA533F4}"/>
              </a:ext>
            </a:extLst>
          </p:cNvPr>
          <p:cNvSpPr txBox="1"/>
          <p:nvPr/>
        </p:nvSpPr>
        <p:spPr>
          <a:xfrm>
            <a:off x="317009" y="3476922"/>
            <a:ext cx="2536062" cy="2585323"/>
          </a:xfrm>
          <a:prstGeom prst="rect">
            <a:avLst/>
          </a:prstGeom>
          <a:noFill/>
          <a:ln>
            <a:solidFill>
              <a:schemeClr val="tx1"/>
            </a:solidFill>
          </a:ln>
        </p:spPr>
        <p:txBody>
          <a:bodyPr wrap="square" rtlCol="0">
            <a:spAutoFit/>
          </a:bodyPr>
          <a:lstStyle/>
          <a:p>
            <a:r>
              <a:rPr lang="de-AT" dirty="0"/>
              <a:t>Tipps:</a:t>
            </a:r>
          </a:p>
          <a:p>
            <a:r>
              <a:rPr lang="de-AT" sz="1600" dirty="0"/>
              <a:t>Bei komplizierten Programmstrukturen ist es oft hilfreich eine Skizze anzufertigen.</a:t>
            </a:r>
          </a:p>
          <a:p>
            <a:r>
              <a:rPr lang="de-AT" sz="1600" dirty="0"/>
              <a:t>In diesem Fall kannst du ein Spielfeld mit den Kreuzen und Kreisen erstellen.  Verwende dazu die Variablen aus dem Gerüst.</a:t>
            </a:r>
          </a:p>
        </p:txBody>
      </p:sp>
      <p:sp>
        <p:nvSpPr>
          <p:cNvPr id="2" name="Rechteck 1">
            <a:extLst>
              <a:ext uri="{FF2B5EF4-FFF2-40B4-BE49-F238E27FC236}">
                <a16:creationId xmlns:a16="http://schemas.microsoft.com/office/drawing/2014/main" id="{58B58B5B-A3D0-4BB2-A03E-48822CDECD3A}"/>
              </a:ext>
            </a:extLst>
          </p:cNvPr>
          <p:cNvSpPr/>
          <p:nvPr/>
        </p:nvSpPr>
        <p:spPr>
          <a:xfrm>
            <a:off x="4305787" y="3429000"/>
            <a:ext cx="2387206" cy="5232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AT" dirty="0"/>
              <a:t>Teil der Musterlösung:</a:t>
            </a:r>
          </a:p>
        </p:txBody>
      </p:sp>
      <p:sp>
        <p:nvSpPr>
          <p:cNvPr id="15" name="Textfeld 14">
            <a:extLst>
              <a:ext uri="{FF2B5EF4-FFF2-40B4-BE49-F238E27FC236}">
                <a16:creationId xmlns:a16="http://schemas.microsoft.com/office/drawing/2014/main" id="{7582BD89-966E-3D9F-BD45-CBF2B23570E5}"/>
              </a:ext>
            </a:extLst>
          </p:cNvPr>
          <p:cNvSpPr txBox="1"/>
          <p:nvPr/>
        </p:nvSpPr>
        <p:spPr>
          <a:xfrm>
            <a:off x="9066926" y="4723416"/>
            <a:ext cx="2144027" cy="1200329"/>
          </a:xfrm>
          <a:prstGeom prst="rect">
            <a:avLst/>
          </a:prstGeom>
          <a:noFill/>
        </p:spPr>
        <p:txBody>
          <a:bodyPr wrap="square">
            <a:spAutoFit/>
          </a:bodyPr>
          <a:lstStyle/>
          <a:p>
            <a:r>
              <a:rPr lang="de-AT" sz="1800" dirty="0"/>
              <a:t>Kontrolliere die restliche Implementierung selbstständig. </a:t>
            </a:r>
          </a:p>
        </p:txBody>
      </p:sp>
      <p:pic>
        <p:nvPicPr>
          <p:cNvPr id="16" name="Grafik 15">
            <a:extLst>
              <a:ext uri="{FF2B5EF4-FFF2-40B4-BE49-F238E27FC236}">
                <a16:creationId xmlns:a16="http://schemas.microsoft.com/office/drawing/2014/main" id="{3E74CE9C-1AFD-0EFD-5783-45D8D2698C92}"/>
              </a:ext>
            </a:extLst>
          </p:cNvPr>
          <p:cNvPicPr>
            <a:picLocks noChangeAspect="1"/>
          </p:cNvPicPr>
          <p:nvPr/>
        </p:nvPicPr>
        <p:blipFill>
          <a:blip r:embed="rId4"/>
          <a:stretch>
            <a:fillRect/>
          </a:stretch>
        </p:blipFill>
        <p:spPr>
          <a:xfrm>
            <a:off x="858478" y="1469175"/>
            <a:ext cx="1230204" cy="1046380"/>
          </a:xfrm>
          <a:prstGeom prst="rect">
            <a:avLst/>
          </a:prstGeom>
        </p:spPr>
      </p:pic>
      <p:pic>
        <p:nvPicPr>
          <p:cNvPr id="18" name="Grafik 17">
            <a:extLst>
              <a:ext uri="{FF2B5EF4-FFF2-40B4-BE49-F238E27FC236}">
                <a16:creationId xmlns:a16="http://schemas.microsoft.com/office/drawing/2014/main" id="{25660450-3198-46F3-335E-9B5E6E718FB8}"/>
              </a:ext>
            </a:extLst>
          </p:cNvPr>
          <p:cNvPicPr>
            <a:picLocks noChangeAspect="1"/>
          </p:cNvPicPr>
          <p:nvPr/>
        </p:nvPicPr>
        <p:blipFill>
          <a:blip r:embed="rId5"/>
          <a:stretch>
            <a:fillRect/>
          </a:stretch>
        </p:blipFill>
        <p:spPr>
          <a:xfrm>
            <a:off x="3913471" y="4098587"/>
            <a:ext cx="4693263" cy="1825158"/>
          </a:xfrm>
          <a:prstGeom prst="rect">
            <a:avLst/>
          </a:prstGeom>
        </p:spPr>
      </p:pic>
    </p:spTree>
    <p:extLst>
      <p:ext uri="{BB962C8B-B14F-4D97-AF65-F5344CB8AC3E}">
        <p14:creationId xmlns:p14="http://schemas.microsoft.com/office/powerpoint/2010/main" val="4025723685"/>
      </p:ext>
    </p:extLst>
  </p:cSld>
  <p:clrMapOvr>
    <a:masterClrMapping/>
  </p:clrMapOvr>
</p:sld>
</file>

<file path=ppt/theme/theme1.xml><?xml version="1.0" encoding="utf-8"?>
<a:theme xmlns:a="http://schemas.openxmlformats.org/drawingml/2006/main" name="Katalog">
  <a:themeElements>
    <a:clrScheme name="Katalog">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Katalog">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talog">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TM10001114[[fn=Katalog]]</Template>
  <TotalTime>0</TotalTime>
  <Words>1030</Words>
  <Application>Microsoft Office PowerPoint</Application>
  <PresentationFormat>Breitbild</PresentationFormat>
  <Paragraphs>95</Paragraphs>
  <Slides>7</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7</vt:i4>
      </vt:variant>
    </vt:vector>
  </HeadingPairs>
  <TitlesOfParts>
    <vt:vector size="11" baseType="lpstr">
      <vt:lpstr>Arial</vt:lpstr>
      <vt:lpstr>Calibri</vt:lpstr>
      <vt:lpstr>Gill Sans MT</vt:lpstr>
      <vt:lpstr>Katalog</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Prof. BEd. WIMMER Daniel</dc:creator>
  <cp:lastModifiedBy>Prof. BEd. WIMMER Daniel</cp:lastModifiedBy>
  <cp:revision>7</cp:revision>
  <dcterms:created xsi:type="dcterms:W3CDTF">2024-08-20T09:53:31Z</dcterms:created>
  <dcterms:modified xsi:type="dcterms:W3CDTF">2024-11-06T09:06:21Z</dcterms:modified>
</cp:coreProperties>
</file>