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76" r:id="rId2"/>
    <p:sldId id="257" r:id="rId3"/>
    <p:sldId id="286" r:id="rId4"/>
    <p:sldId id="308" r:id="rId5"/>
    <p:sldId id="309" r:id="rId6"/>
    <p:sldId id="310" r:id="rId7"/>
    <p:sldId id="311" r:id="rId8"/>
    <p:sldId id="313" r:id="rId9"/>
    <p:sldId id="315" r:id="rId10"/>
    <p:sldId id="339" r:id="rId11"/>
    <p:sldId id="351" r:id="rId12"/>
    <p:sldId id="340" r:id="rId13"/>
    <p:sldId id="341" r:id="rId14"/>
    <p:sldId id="337" r:id="rId15"/>
    <p:sldId id="338" r:id="rId16"/>
    <p:sldId id="316" r:id="rId17"/>
    <p:sldId id="314" r:id="rId18"/>
    <p:sldId id="312" r:id="rId19"/>
    <p:sldId id="327" r:id="rId20"/>
    <p:sldId id="344" r:id="rId21"/>
    <p:sldId id="342" r:id="rId22"/>
    <p:sldId id="345" r:id="rId23"/>
    <p:sldId id="346" r:id="rId24"/>
    <p:sldId id="347" r:id="rId25"/>
    <p:sldId id="348" r:id="rId26"/>
    <p:sldId id="349" r:id="rId27"/>
    <p:sldId id="350" r:id="rId28"/>
    <p:sldId id="352" r:id="rId29"/>
    <p:sldId id="319" r:id="rId30"/>
    <p:sldId id="323" r:id="rId31"/>
    <p:sldId id="329" r:id="rId32"/>
    <p:sldId id="330" r:id="rId33"/>
    <p:sldId id="331" r:id="rId34"/>
    <p:sldId id="333" r:id="rId35"/>
    <p:sldId id="334" r:id="rId36"/>
    <p:sldId id="332" r:id="rId37"/>
    <p:sldId id="335" r:id="rId38"/>
    <p:sldId id="336" r:id="rId39"/>
    <p:sldId id="307" r:id="rId40"/>
    <p:sldId id="275" r:id="rId41"/>
    <p:sldId id="285"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4617B"/>
    <a:srgbClr val="FFF0C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92921" autoAdjust="0"/>
  </p:normalViewPr>
  <p:slideViewPr>
    <p:cSldViewPr>
      <p:cViewPr varScale="1">
        <p:scale>
          <a:sx n="66" d="100"/>
          <a:sy n="66" d="100"/>
        </p:scale>
        <p:origin x="-1267"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05BE8B0-784D-4D81-AC55-941B4D82D9F1}" type="datetimeFigureOut">
              <a:rPr lang="en-US" smtClean="0"/>
              <a:pPr/>
              <a:t>2019-02-24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C77387E-9C8E-4030-8C73-C5150C63DF7F}" type="slidenum">
              <a:rPr lang="en-US" smtClean="0"/>
              <a:pPr/>
              <a:t>‹#›</a:t>
            </a:fld>
            <a:endParaRPr lang="en-US"/>
          </a:p>
        </p:txBody>
      </p:sp>
    </p:spTree>
    <p:extLst>
      <p:ext uri="{BB962C8B-B14F-4D97-AF65-F5344CB8AC3E}">
        <p14:creationId xmlns:p14="http://schemas.microsoft.com/office/powerpoint/2010/main" xmlns="" val="2165775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16</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39</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40</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41</a:t>
            </a:fld>
            <a:endParaRPr lang="en-US">
              <a:latin typeface="Arial" charset="0"/>
            </a:endParaRPr>
          </a:p>
        </p:txBody>
      </p:sp>
      <p:sp>
        <p:nvSpPr>
          <p:cNvPr id="5529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a:latin typeface="Arial" charset="0"/>
            </a:endParaRPr>
          </a:p>
        </p:txBody>
      </p:sp>
      <p:sp>
        <p:nvSpPr>
          <p:cNvPr id="5530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7554F00-6339-4BD5-BF7F-9E4DD9C716C8}" type="datetime1">
              <a:rPr lang="en-US" smtClean="0">
                <a:solidFill>
                  <a:srgbClr val="DBF5F9">
                    <a:shade val="90000"/>
                  </a:srgbClr>
                </a:solidFill>
              </a:rPr>
              <a:pPr/>
              <a:t>2019-02-24</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solidFill>
                  <a:srgbClr val="04617B">
                    <a:shade val="90000"/>
                  </a:srgbClr>
                </a:solidFill>
              </a:rPr>
              <a:pPr/>
              <a:t>2019-02-24</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solidFill>
                  <a:srgbClr val="04617B">
                    <a:shade val="90000"/>
                  </a:srgbClr>
                </a:solidFill>
              </a:rPr>
              <a:pPr/>
              <a:t>2019-02-24</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solidFill>
                  <a:srgbClr val="04617B">
                    <a:shade val="90000"/>
                  </a:srgbClr>
                </a:solidFill>
              </a:rPr>
              <a:pPr>
                <a:defRPr/>
              </a:pPr>
              <a:t>2019-02-24</a:t>
            </a:fld>
            <a:endParaRPr lang="en-US" dirty="0">
              <a:solidFill>
                <a:srgbClr val="04617B">
                  <a:shade val="90000"/>
                </a:srgb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solidFill>
                  <a:srgbClr val="04617B">
                    <a:shade val="90000"/>
                  </a:srgbClr>
                </a:solidFill>
              </a:rPr>
              <a:pPr>
                <a:defRPr/>
              </a:pPr>
              <a:t>2019-02-24</a:t>
            </a:fld>
            <a:endParaRPr lang="en-US" dirty="0">
              <a:solidFill>
                <a:srgbClr val="04617B">
                  <a:shade val="90000"/>
                </a:srgb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4617B">
                  <a:shade val="90000"/>
                </a:srgb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solidFill>
                  <a:srgbClr val="04617B">
                    <a:shade val="90000"/>
                  </a:srgbClr>
                </a:solidFill>
              </a:rPr>
              <a:pPr>
                <a:defRPr/>
              </a:pPr>
              <a:t>‹#›</a:t>
            </a:fld>
            <a:endParaRPr lang="en-US" dirty="0">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solidFill>
                  <a:srgbClr val="04617B">
                    <a:shade val="90000"/>
                  </a:srgbClr>
                </a:solidFill>
              </a:rPr>
              <a:pPr/>
              <a:t>2019-02-24</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solidFill>
                  <a:srgbClr val="DBF5F9">
                    <a:shade val="90000"/>
                  </a:srgbClr>
                </a:solidFill>
              </a:rPr>
              <a:pPr/>
              <a:t>2019-02-24</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a:t>
            </a:fld>
            <a:endParaRPr lang="en-US" dirty="0">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solidFill>
                  <a:srgbClr val="04617B">
                    <a:shade val="90000"/>
                  </a:srgbClr>
                </a:solidFill>
              </a:rPr>
              <a:pPr/>
              <a:t>2019-02-24</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solidFill>
                  <a:srgbClr val="04617B">
                    <a:shade val="90000"/>
                  </a:srgbClr>
                </a:solidFill>
              </a:rPr>
              <a:pPr/>
              <a:t>2019-02-24</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135352B-5747-440F-9D78-AD6524A78D7D}" type="datetime1">
              <a:rPr lang="en-US" smtClean="0">
                <a:solidFill>
                  <a:srgbClr val="04617B">
                    <a:shade val="90000"/>
                  </a:srgbClr>
                </a:solidFill>
              </a:rPr>
              <a:pPr/>
              <a:t>2019-02-24</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solidFill>
                  <a:srgbClr val="04617B">
                    <a:shade val="90000"/>
                  </a:srgbClr>
                </a:solidFill>
              </a:rPr>
              <a:pPr/>
              <a:t>2019-02-24</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solidFill>
                  <a:srgbClr val="04617B">
                    <a:shade val="90000"/>
                  </a:srgbClr>
                </a:solidFill>
              </a:rPr>
              <a:pPr/>
              <a:t>2019-02-24</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solidFill>
                  <a:srgbClr val="04617B">
                    <a:shade val="90000"/>
                  </a:srgbClr>
                </a:solidFill>
              </a:rPr>
              <a:pPr/>
              <a:t>2019-02-24</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solidFill>
                  <a:srgbClr val="04617B">
                    <a:shade val="90000"/>
                  </a:srgbClr>
                </a:solidFill>
              </a:rPr>
              <a:pPr/>
              <a:t>2019-02-24</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document/d/1IM3lcu0vdp-QEOzWg0dpI8ugvQ5SMfFxeBINE2BAfqQ/edit?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9/docs/api/index.html?overview-summary.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CS390 </a:t>
            </a:r>
            <a:r>
              <a:rPr lang="en-US" sz="3600" b="1" dirty="0" smtClean="0">
                <a:solidFill>
                  <a:schemeClr val="tx1"/>
                </a:solidFill>
                <a:effectLst/>
                <a:latin typeface="Arial" pitchFamily="34" charset="0"/>
                <a:cs typeface="Arial" pitchFamily="34" charset="0"/>
              </a:rPr>
              <a:t>- Fundamental </a:t>
            </a:r>
            <a:r>
              <a:rPr lang="en-US" sz="3600" b="1" dirty="0">
                <a:solidFill>
                  <a:schemeClr val="tx1"/>
                </a:solidFill>
                <a:effectLst/>
                <a:latin typeface="Arial" pitchFamily="34" charset="0"/>
                <a:cs typeface="Arial" pitchFamily="34" charset="0"/>
              </a:rPr>
              <a:t>Programming Practices (FPP)</a:t>
            </a:r>
            <a:br>
              <a:rPr lang="en-US" sz="3600" b="1"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Professor Paul </a:t>
            </a:r>
            <a:r>
              <a:rPr lang="en-US" sz="3600" dirty="0" err="1">
                <a:solidFill>
                  <a:schemeClr val="tx1"/>
                </a:solidFill>
                <a:effectLst/>
                <a:latin typeface="Arial" pitchFamily="34" charset="0"/>
                <a:cs typeface="Arial" pitchFamily="34" charset="0"/>
              </a:rPr>
              <a:t>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Compiling and Running from a Command Window – Using Packages</a:t>
            </a:r>
            <a:endParaRPr lang="en-US" sz="4000" dirty="0"/>
          </a:p>
        </p:txBody>
      </p:sp>
      <p:sp>
        <p:nvSpPr>
          <p:cNvPr id="3" name="Content Placeholder 2"/>
          <p:cNvSpPr>
            <a:spLocks noGrp="1"/>
          </p:cNvSpPr>
          <p:nvPr>
            <p:ph idx="1"/>
          </p:nvPr>
        </p:nvSpPr>
        <p:spPr>
          <a:xfrm>
            <a:off x="304800" y="1935480"/>
            <a:ext cx="8686800" cy="4922520"/>
          </a:xfrm>
        </p:spPr>
        <p:txBody>
          <a:bodyPr>
            <a:normAutofit fontScale="40000" lnSpcReduction="20000"/>
          </a:bodyPr>
          <a:lstStyle/>
          <a:p>
            <a:pPr lvl="0"/>
            <a:r>
              <a:rPr lang="en-US" sz="3400" dirty="0"/>
              <a:t>Create a folder on your file system called "hello"</a:t>
            </a:r>
          </a:p>
          <a:p>
            <a:pPr lvl="0"/>
            <a:r>
              <a:rPr lang="en-US" sz="3400" dirty="0"/>
              <a:t>Enter this new folder and create the same “hello world” example as before, but add the line "package hello;" at the top and have the print statement call a function that returns the string "Hello World!".</a:t>
            </a:r>
            <a:br>
              <a:rPr lang="en-US" sz="3400" dirty="0"/>
            </a:br>
            <a:endParaRPr lang="en-US" sz="3400" dirty="0"/>
          </a:p>
          <a:p>
            <a:pPr marL="411480" marR="0" indent="0">
              <a:spcBef>
                <a:spcPts val="0"/>
              </a:spcBef>
              <a:spcAft>
                <a:spcPts val="0"/>
              </a:spcAft>
              <a:buNone/>
            </a:pPr>
            <a:r>
              <a:rPr lang="en-US" sz="3400" dirty="0">
                <a:latin typeface="Courier New"/>
                <a:ea typeface="Times New Roman"/>
              </a:rPr>
              <a:t>package hello;</a:t>
            </a:r>
          </a:p>
          <a:p>
            <a:pPr marL="411480" marR="0" indent="0">
              <a:spcBef>
                <a:spcPts val="0"/>
              </a:spcBef>
              <a:spcAft>
                <a:spcPts val="0"/>
              </a:spcAft>
              <a:buNone/>
            </a:pPr>
            <a:r>
              <a:rPr lang="en-US" sz="3400" dirty="0">
                <a:latin typeface="Courier New"/>
                <a:ea typeface="Times New Roman"/>
              </a:rPr>
              <a:t>class Hello {</a:t>
            </a:r>
          </a:p>
          <a:p>
            <a:pPr marL="411480" marR="0" indent="0">
              <a:spcBef>
                <a:spcPts val="0"/>
              </a:spcBef>
              <a:spcAft>
                <a:spcPts val="0"/>
              </a:spcAft>
              <a:buNone/>
            </a:pPr>
            <a:r>
              <a:rPr lang="en-US" sz="3400" dirty="0">
                <a:latin typeface="Courier New"/>
                <a:ea typeface="Times New Roman"/>
              </a:rPr>
              <a:t>	public static void main(String[] </a:t>
            </a:r>
            <a:r>
              <a:rPr lang="en-US" sz="3400" dirty="0" err="1">
                <a:latin typeface="Courier New"/>
                <a:ea typeface="Times New Roman"/>
              </a:rPr>
              <a:t>args</a:t>
            </a:r>
            <a:r>
              <a:rPr lang="en-US" sz="3400" dirty="0">
                <a:latin typeface="Courier New"/>
                <a:ea typeface="Times New Roman"/>
              </a:rPr>
              <a:t>) {</a:t>
            </a:r>
          </a:p>
          <a:p>
            <a:pPr marL="411480" marR="0" indent="0">
              <a:spcBef>
                <a:spcPts val="0"/>
              </a:spcBef>
              <a:spcAft>
                <a:spcPts val="0"/>
              </a:spcAft>
              <a:buNone/>
            </a:pPr>
            <a:r>
              <a:rPr lang="en-US" sz="3400" dirty="0">
                <a:latin typeface="Courier New"/>
                <a:ea typeface="Times New Roman"/>
              </a:rPr>
              <a:t>             String hello = </a:t>
            </a:r>
            <a:r>
              <a:rPr lang="en-US" sz="3400" dirty="0" err="1">
                <a:latin typeface="Courier New"/>
                <a:ea typeface="Times New Roman"/>
              </a:rPr>
              <a:t>sayHello</a:t>
            </a:r>
            <a:r>
              <a:rPr lang="en-US" sz="3400" dirty="0">
                <a:latin typeface="Courier New"/>
                <a:ea typeface="Times New Roman"/>
              </a:rPr>
              <a:t>();</a:t>
            </a:r>
          </a:p>
          <a:p>
            <a:pPr marL="411480" marR="0" indent="0">
              <a:spcBef>
                <a:spcPts val="0"/>
              </a:spcBef>
              <a:spcAft>
                <a:spcPts val="0"/>
              </a:spcAft>
              <a:buNone/>
            </a:pPr>
            <a:r>
              <a:rPr lang="en-US" sz="3400" dirty="0">
                <a:latin typeface="Courier New"/>
                <a:ea typeface="Times New Roman"/>
              </a:rPr>
              <a:t>		</a:t>
            </a:r>
            <a:r>
              <a:rPr lang="en-US" sz="3400" dirty="0" err="1">
                <a:latin typeface="Courier New"/>
                <a:ea typeface="Times New Roman"/>
              </a:rPr>
              <a:t>System.out.println</a:t>
            </a:r>
            <a:r>
              <a:rPr lang="en-US" sz="3400" dirty="0">
                <a:latin typeface="Courier New"/>
                <a:ea typeface="Times New Roman"/>
              </a:rPr>
              <a:t>(hello);</a:t>
            </a:r>
          </a:p>
          <a:p>
            <a:pPr marL="411480" marR="0" indent="0">
              <a:spcBef>
                <a:spcPts val="0"/>
              </a:spcBef>
              <a:spcAft>
                <a:spcPts val="0"/>
              </a:spcAft>
              <a:buNone/>
            </a:pPr>
            <a:r>
              <a:rPr lang="en-US" sz="3400" dirty="0">
                <a:latin typeface="Courier New"/>
                <a:ea typeface="Times New Roman"/>
              </a:rPr>
              <a:t>	}</a:t>
            </a:r>
            <a:br>
              <a:rPr lang="en-US" sz="3400" dirty="0">
                <a:latin typeface="Courier New"/>
                <a:ea typeface="Times New Roman"/>
              </a:rPr>
            </a:br>
            <a:r>
              <a:rPr lang="en-US" sz="3400" dirty="0">
                <a:latin typeface="Courier New"/>
                <a:ea typeface="Times New Roman"/>
              </a:rPr>
              <a:t>     public static String </a:t>
            </a:r>
            <a:r>
              <a:rPr lang="en-US" sz="3400" dirty="0" err="1">
                <a:latin typeface="Courier New"/>
                <a:ea typeface="Times New Roman"/>
              </a:rPr>
              <a:t>sayHello</a:t>
            </a:r>
            <a:r>
              <a:rPr lang="en-US" sz="3400" dirty="0">
                <a:latin typeface="Courier New"/>
                <a:ea typeface="Times New Roman"/>
              </a:rPr>
              <a:t>() {</a:t>
            </a:r>
          </a:p>
          <a:p>
            <a:pPr marL="411480" marR="0" indent="0">
              <a:spcBef>
                <a:spcPts val="0"/>
              </a:spcBef>
              <a:spcAft>
                <a:spcPts val="0"/>
              </a:spcAft>
              <a:buNone/>
            </a:pPr>
            <a:r>
              <a:rPr lang="en-US" sz="3400" dirty="0">
                <a:latin typeface="Courier New"/>
                <a:ea typeface="Times New Roman"/>
              </a:rPr>
              <a:t>             return "Hello World!";</a:t>
            </a:r>
          </a:p>
          <a:p>
            <a:pPr marL="411480" marR="0" indent="0">
              <a:spcBef>
                <a:spcPts val="0"/>
              </a:spcBef>
              <a:spcAft>
                <a:spcPts val="0"/>
              </a:spcAft>
              <a:buNone/>
            </a:pPr>
            <a:r>
              <a:rPr lang="en-US" sz="3400" dirty="0">
                <a:latin typeface="Courier New"/>
                <a:ea typeface="Times New Roman"/>
              </a:rPr>
              <a:t>     }</a:t>
            </a:r>
          </a:p>
          <a:p>
            <a:pPr marL="411480" marR="0" indent="0">
              <a:spcBef>
                <a:spcPts val="0"/>
              </a:spcBef>
              <a:spcAft>
                <a:spcPts val="0"/>
              </a:spcAft>
              <a:buNone/>
            </a:pPr>
            <a:r>
              <a:rPr lang="en-US" sz="3400" dirty="0">
                <a:latin typeface="Courier New"/>
                <a:ea typeface="Times New Roman"/>
              </a:rPr>
              <a:t>}</a:t>
            </a:r>
            <a:br>
              <a:rPr lang="en-US" sz="3400" dirty="0">
                <a:latin typeface="Courier New"/>
                <a:ea typeface="Times New Roman"/>
              </a:rPr>
            </a:br>
            <a:endParaRPr lang="en-US" sz="3400" dirty="0">
              <a:latin typeface="Courier New"/>
              <a:ea typeface="Times New Roman"/>
            </a:endParaRPr>
          </a:p>
          <a:p>
            <a:pPr>
              <a:spcBef>
                <a:spcPts val="0"/>
              </a:spcBef>
            </a:pPr>
            <a:r>
              <a:rPr lang="en-US" sz="3600" dirty="0">
                <a:ea typeface="Times New Roman"/>
              </a:rPr>
              <a:t>Open a command window, change directory to the directory that contains the new </a:t>
            </a:r>
            <a:r>
              <a:rPr lang="en-US" sz="3500" dirty="0">
                <a:latin typeface="Courier New"/>
                <a:ea typeface="Times New Roman"/>
              </a:rPr>
              <a:t>hello</a:t>
            </a:r>
            <a:r>
              <a:rPr lang="en-US" sz="3600" dirty="0">
                <a:ea typeface="Times New Roman"/>
              </a:rPr>
              <a:t> folder, and then compile by typing the following command in the console:</a:t>
            </a:r>
            <a:endParaRPr lang="en-US" sz="4000" dirty="0">
              <a:ea typeface="Times New Roman"/>
            </a:endParaRPr>
          </a:p>
          <a:p>
            <a:pPr marL="0" marR="0" indent="0">
              <a:spcBef>
                <a:spcPts val="0"/>
              </a:spcBef>
              <a:spcAft>
                <a:spcPts val="0"/>
              </a:spcAft>
              <a:buNone/>
            </a:pPr>
            <a:r>
              <a:rPr lang="en-US" sz="3600" dirty="0">
                <a:latin typeface="Times New Roman"/>
                <a:ea typeface="Times New Roman"/>
              </a:rPr>
              <a:t> </a:t>
            </a:r>
            <a:endParaRPr lang="en-US" sz="4000" dirty="0">
              <a:latin typeface="Times New Roman"/>
              <a:ea typeface="Times New Roman"/>
            </a:endParaRPr>
          </a:p>
          <a:p>
            <a:pPr marL="0" marR="0" indent="0">
              <a:spcBef>
                <a:spcPts val="0"/>
              </a:spcBef>
              <a:spcAft>
                <a:spcPts val="0"/>
              </a:spcAft>
              <a:buNone/>
            </a:pPr>
            <a:r>
              <a:rPr lang="en-US" sz="3600" dirty="0">
                <a:latin typeface="Times New Roman"/>
                <a:ea typeface="Times New Roman"/>
              </a:rPr>
              <a:t>		</a:t>
            </a:r>
            <a:r>
              <a:rPr lang="en-US" sz="2800" dirty="0" err="1">
                <a:latin typeface="Courier New"/>
                <a:ea typeface="Times New Roman"/>
              </a:rPr>
              <a:t>javac</a:t>
            </a:r>
            <a:r>
              <a:rPr lang="en-US" sz="2800" dirty="0">
                <a:latin typeface="Courier New"/>
                <a:ea typeface="Times New Roman"/>
              </a:rPr>
              <a:t> hello\Hello.java</a:t>
            </a:r>
            <a:endParaRPr lang="en-US" sz="40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4000" dirty="0">
              <a:latin typeface="Times New Roman"/>
              <a:ea typeface="Times New Roman"/>
            </a:endParaRPr>
          </a:p>
          <a:p>
            <a:pPr marL="0" marR="0" indent="0">
              <a:spcBef>
                <a:spcPts val="0"/>
              </a:spcBef>
              <a:spcAft>
                <a:spcPts val="0"/>
              </a:spcAft>
              <a:buNone/>
            </a:pPr>
            <a:endParaRPr lang="en-US" sz="3600" dirty="0">
              <a:ea typeface="Times New Roman"/>
            </a:endParaRPr>
          </a:p>
          <a:p>
            <a:pPr>
              <a:spcBef>
                <a:spcPts val="0"/>
              </a:spcBef>
            </a:pPr>
            <a:r>
              <a:rPr lang="en-US" sz="3600" dirty="0">
                <a:ea typeface="Times New Roman"/>
              </a:rPr>
              <a:t>When compilation is successful, a new file </a:t>
            </a:r>
            <a:r>
              <a:rPr lang="en-US" sz="3600" dirty="0" err="1">
                <a:latin typeface="Courier New"/>
                <a:ea typeface="Times New Roman"/>
              </a:rPr>
              <a:t>Hello.class</a:t>
            </a:r>
            <a:r>
              <a:rPr lang="en-US" sz="3600" dirty="0">
                <a:ea typeface="Times New Roman"/>
              </a:rPr>
              <a:t> has been created in </a:t>
            </a:r>
            <a:r>
              <a:rPr lang="en-US" sz="3500" dirty="0">
                <a:latin typeface="Courier New"/>
                <a:ea typeface="Times New Roman"/>
              </a:rPr>
              <a:t>hello</a:t>
            </a:r>
            <a:r>
              <a:rPr lang="en-US" sz="3600" dirty="0">
                <a:ea typeface="Times New Roman"/>
              </a:rPr>
              <a:t>. Execute the code with  the command, run from the directory that contains the </a:t>
            </a:r>
            <a:r>
              <a:rPr lang="en-US" sz="3500" dirty="0">
                <a:latin typeface="Courier New"/>
                <a:ea typeface="Times New Roman"/>
              </a:rPr>
              <a:t>hello</a:t>
            </a:r>
            <a:r>
              <a:rPr lang="en-US" sz="3600" dirty="0">
                <a:ea typeface="Times New Roman"/>
              </a:rPr>
              <a:t> folder:</a:t>
            </a:r>
            <a:endParaRPr lang="en-US" sz="4000" dirty="0">
              <a:ea typeface="Times New Roman"/>
            </a:endParaRPr>
          </a:p>
          <a:p>
            <a:pPr marL="0" marR="0" indent="0">
              <a:spcBef>
                <a:spcPts val="0"/>
              </a:spcBef>
              <a:spcAft>
                <a:spcPts val="0"/>
              </a:spcAft>
              <a:buNone/>
            </a:pPr>
            <a:r>
              <a:rPr lang="en-US" sz="3600" dirty="0">
                <a:latin typeface="Times New Roman"/>
                <a:ea typeface="Times New Roman"/>
              </a:rPr>
              <a:t> </a:t>
            </a:r>
            <a:endParaRPr lang="en-US" sz="4000" dirty="0">
              <a:latin typeface="Times New Roman"/>
              <a:ea typeface="Times New Roman"/>
            </a:endParaRPr>
          </a:p>
          <a:p>
            <a:pPr marL="0" marR="0" indent="0">
              <a:spcBef>
                <a:spcPts val="0"/>
              </a:spcBef>
              <a:spcAft>
                <a:spcPts val="0"/>
              </a:spcAft>
              <a:buNone/>
            </a:pPr>
            <a:r>
              <a:rPr lang="en-US" sz="3600" dirty="0">
                <a:latin typeface="Times New Roman"/>
                <a:ea typeface="Times New Roman"/>
              </a:rPr>
              <a:t>	</a:t>
            </a:r>
            <a:r>
              <a:rPr lang="en-US" sz="2800" dirty="0">
                <a:latin typeface="Courier New"/>
                <a:ea typeface="Times New Roman"/>
              </a:rPr>
              <a:t>java </a:t>
            </a:r>
            <a:r>
              <a:rPr lang="en-US" sz="2800" dirty="0" err="1">
                <a:latin typeface="Courier New"/>
                <a:ea typeface="Times New Roman"/>
              </a:rPr>
              <a:t>hello.Hello</a:t>
            </a:r>
            <a:endParaRPr lang="en-US" sz="2800" dirty="0">
              <a:latin typeface="Courier New"/>
              <a:ea typeface="Times New Roman"/>
            </a:endParaRPr>
          </a:p>
          <a:p>
            <a:pPr marL="0" marR="0" indent="0">
              <a:spcBef>
                <a:spcPts val="0"/>
              </a:spcBef>
              <a:spcAft>
                <a:spcPts val="0"/>
              </a:spcAft>
              <a:buNone/>
            </a:pPr>
            <a:endParaRPr lang="en-US" sz="2800" dirty="0">
              <a:latin typeface="Courier New"/>
              <a:ea typeface="Times New Roman"/>
            </a:endParaRPr>
          </a:p>
          <a:p>
            <a:pPr marL="0" marR="0" indent="0">
              <a:spcBef>
                <a:spcPts val="0"/>
              </a:spcBef>
              <a:spcAft>
                <a:spcPts val="0"/>
              </a:spcAft>
              <a:buNone/>
            </a:pPr>
            <a:r>
              <a:rPr lang="en-US" sz="2800" dirty="0">
                <a:latin typeface="Courier New"/>
                <a:ea typeface="Times New Roman"/>
              </a:rPr>
              <a:t>	//output:  Hello World!</a:t>
            </a:r>
          </a:p>
          <a:p>
            <a:pPr marL="0" marR="0" indent="0">
              <a:spcBef>
                <a:spcPts val="0"/>
              </a:spcBef>
              <a:spcAft>
                <a:spcPts val="0"/>
              </a:spcAft>
              <a:buNone/>
            </a:pPr>
            <a:r>
              <a:rPr lang="en-US" sz="2800" dirty="0">
                <a:latin typeface="Courier New"/>
                <a:ea typeface="Times New Roman"/>
              </a:rPr>
              <a:t> 	</a:t>
            </a:r>
            <a:endParaRPr lang="en-US" sz="4000" dirty="0">
              <a:latin typeface="Times New Roman"/>
              <a:ea typeface="Times New Roman"/>
            </a:endParaRPr>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10</a:t>
            </a:fld>
            <a:endParaRPr lang="en-US" dirty="0">
              <a:solidFill>
                <a:srgbClr val="04617B">
                  <a:shade val="90000"/>
                </a:srgbClr>
              </a:solidFill>
            </a:endParaRPr>
          </a:p>
        </p:txBody>
      </p:sp>
      <p:pic>
        <p:nvPicPr>
          <p:cNvPr id="8" name="Picture 7">
            <a:extLst>
              <a:ext uri="{FF2B5EF4-FFF2-40B4-BE49-F238E27FC236}">
                <a16:creationId xmlns:a16="http://schemas.microsoft.com/office/drawing/2014/main" xmlns="" id="{254880B7-80D2-4DF4-A67D-3A1A239DDC04}"/>
              </a:ext>
            </a:extLst>
          </p:cNvPr>
          <p:cNvPicPr>
            <a:picLocks noChangeAspect="1"/>
          </p:cNvPicPr>
          <p:nvPr/>
        </p:nvPicPr>
        <p:blipFill>
          <a:blip r:embed="rId2" cstate="print"/>
          <a:stretch>
            <a:fillRect/>
          </a:stretch>
        </p:blipFill>
        <p:spPr>
          <a:xfrm>
            <a:off x="2438400" y="2667000"/>
            <a:ext cx="376238" cy="190085"/>
          </a:xfrm>
          <a:prstGeom prst="rect">
            <a:avLst/>
          </a:prstGeom>
        </p:spPr>
      </p:pic>
    </p:spTree>
    <p:extLst>
      <p:ext uri="{BB962C8B-B14F-4D97-AF65-F5344CB8AC3E}">
        <p14:creationId xmlns:p14="http://schemas.microsoft.com/office/powerpoint/2010/main" xmlns="" val="334332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2A4C3-73ED-4A86-B751-F6B472528BE5}"/>
              </a:ext>
            </a:extLst>
          </p:cNvPr>
          <p:cNvSpPr>
            <a:spLocks noGrp="1"/>
          </p:cNvSpPr>
          <p:nvPr>
            <p:ph type="title"/>
          </p:nvPr>
        </p:nvSpPr>
        <p:spPr/>
        <p:txBody>
          <a:bodyPr/>
          <a:lstStyle/>
          <a:p>
            <a:r>
              <a:rPr lang="en-US"/>
              <a:t>Exercise 1.1 </a:t>
            </a:r>
          </a:p>
        </p:txBody>
      </p:sp>
      <p:sp>
        <p:nvSpPr>
          <p:cNvPr id="3" name="Content Placeholder 2">
            <a:extLst>
              <a:ext uri="{FF2B5EF4-FFF2-40B4-BE49-F238E27FC236}">
                <a16:creationId xmlns:a16="http://schemas.microsoft.com/office/drawing/2014/main" xmlns="" id="{FE3FED76-D542-46C1-9A34-72EE7D740B9E}"/>
              </a:ext>
            </a:extLst>
          </p:cNvPr>
          <p:cNvSpPr>
            <a:spLocks noGrp="1"/>
          </p:cNvSpPr>
          <p:nvPr>
            <p:ph idx="1"/>
          </p:nvPr>
        </p:nvSpPr>
        <p:spPr/>
        <p:txBody>
          <a:bodyPr/>
          <a:lstStyle/>
          <a:p>
            <a:r>
              <a:rPr lang="en-US" dirty="0" smtClean="0"/>
              <a:t>Download and install the Java JDK (follow the </a:t>
            </a:r>
            <a:r>
              <a:rPr lang="en-US" dirty="0" smtClean="0"/>
              <a:t>directions given </a:t>
            </a:r>
            <a:r>
              <a:rPr lang="en-US" dirty="0" smtClean="0"/>
              <a:t>in </a:t>
            </a:r>
            <a:r>
              <a:rPr lang="en-US" dirty="0" smtClean="0"/>
              <a:t>item 4 of the “</a:t>
            </a:r>
            <a:r>
              <a:rPr lang="en-US" dirty="0" smtClean="0">
                <a:hlinkClick r:id="rId2"/>
              </a:rPr>
              <a:t>Setting </a:t>
            </a:r>
            <a:r>
              <a:rPr lang="en-US" dirty="0" smtClean="0">
                <a:hlinkClick r:id="rId2"/>
              </a:rPr>
              <a:t>up for CS390-FPP </a:t>
            </a:r>
            <a:r>
              <a:rPr lang="en-US" dirty="0" smtClean="0">
                <a:hlinkClick r:id="rId2"/>
              </a:rPr>
              <a:t>course” Google Doc</a:t>
            </a:r>
            <a:r>
              <a:rPr lang="en-US" dirty="0" smtClean="0"/>
              <a:t> provided here.</a:t>
            </a:r>
            <a:endParaRPr lang="en-US" dirty="0" smtClean="0"/>
          </a:p>
          <a:p>
            <a:r>
              <a:rPr lang="en-US" dirty="0" smtClean="0"/>
              <a:t>Do </a:t>
            </a:r>
            <a:r>
              <a:rPr lang="en-US" dirty="0"/>
              <a:t>Exercise 1 of the </a:t>
            </a:r>
            <a:r>
              <a:rPr lang="en-US" dirty="0" smtClean="0"/>
              <a:t>Lab1-Orientation Lab.pdf. </a:t>
            </a:r>
            <a:r>
              <a:rPr lang="en-US" dirty="0"/>
              <a:t>You will create your own Java </a:t>
            </a:r>
            <a:r>
              <a:rPr lang="en-US" dirty="0" smtClean="0"/>
              <a:t>file named, </a:t>
            </a:r>
            <a:r>
              <a:rPr lang="en-US" dirty="0"/>
              <a:t>Welcome using Notepad. Instructions are in the </a:t>
            </a:r>
            <a:r>
              <a:rPr lang="en-US" dirty="0" smtClean="0"/>
              <a:t>document. </a:t>
            </a:r>
          </a:p>
          <a:p>
            <a:r>
              <a:rPr lang="en-US" dirty="0" smtClean="0"/>
              <a:t>Do </a:t>
            </a:r>
            <a:r>
              <a:rPr lang="en-US" dirty="0"/>
              <a:t>not </a:t>
            </a:r>
            <a:r>
              <a:rPr lang="en-US" dirty="0" smtClean="0"/>
              <a:t>develop your </a:t>
            </a:r>
            <a:r>
              <a:rPr lang="en-US" dirty="0"/>
              <a:t>code in Eclipse – for now, just use Notepad and follow the instructions in the </a:t>
            </a:r>
            <a:r>
              <a:rPr lang="en-US" dirty="0" smtClean="0"/>
              <a:t>Exercise 1, as given in the </a:t>
            </a:r>
            <a:r>
              <a:rPr lang="en-US" dirty="0" smtClean="0"/>
              <a:t>Lab1-Orientation </a:t>
            </a:r>
            <a:r>
              <a:rPr lang="en-US" dirty="0" smtClean="0"/>
              <a:t>Lab.pdf document.</a:t>
            </a:r>
            <a:endParaRPr lang="en-US" dirty="0"/>
          </a:p>
        </p:txBody>
      </p:sp>
      <p:sp>
        <p:nvSpPr>
          <p:cNvPr id="4" name="Slide Number Placeholder 3">
            <a:extLst>
              <a:ext uri="{FF2B5EF4-FFF2-40B4-BE49-F238E27FC236}">
                <a16:creationId xmlns:a16="http://schemas.microsoft.com/office/drawing/2014/main" xmlns="" id="{644FC291-6543-4A15-BC5B-80E3B3275ADA}"/>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11</a:t>
            </a:fld>
            <a:endParaRPr lang="en-US" dirty="0">
              <a:solidFill>
                <a:srgbClr val="04617B">
                  <a:shade val="90000"/>
                </a:srgbClr>
              </a:solidFill>
            </a:endParaRPr>
          </a:p>
        </p:txBody>
      </p:sp>
    </p:spTree>
    <p:extLst>
      <p:ext uri="{BB962C8B-B14F-4D97-AF65-F5344CB8AC3E}">
        <p14:creationId xmlns:p14="http://schemas.microsoft.com/office/powerpoint/2010/main" xmlns="" val="165812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Communication Between Objects and Presenting a UI Message</a:t>
            </a:r>
            <a:endParaRPr lang="en-US" sz="4000" dirty="0"/>
          </a:p>
        </p:txBody>
      </p:sp>
      <p:sp>
        <p:nvSpPr>
          <p:cNvPr id="3" name="Content Placeholder 2"/>
          <p:cNvSpPr>
            <a:spLocks noGrp="1"/>
          </p:cNvSpPr>
          <p:nvPr>
            <p:ph idx="1"/>
          </p:nvPr>
        </p:nvSpPr>
        <p:spPr>
          <a:xfrm>
            <a:off x="57043" y="1937385"/>
            <a:ext cx="4419600" cy="4922520"/>
          </a:xfrm>
        </p:spPr>
        <p:txBody>
          <a:bodyPr>
            <a:normAutofit fontScale="25000" lnSpcReduction="20000"/>
          </a:bodyPr>
          <a:lstStyle/>
          <a:p>
            <a:pPr lvl="0"/>
            <a:r>
              <a:rPr lang="en-US" sz="5600"/>
              <a:t>Create a folder on your file system called "hello"</a:t>
            </a:r>
          </a:p>
          <a:p>
            <a:pPr lvl="0"/>
            <a:r>
              <a:rPr lang="en-US" sz="5600"/>
              <a:t>Enter this new folder and create a class </a:t>
            </a:r>
            <a:r>
              <a:rPr lang="en-US" sz="5600">
                <a:latin typeface="Courier New"/>
                <a:ea typeface="Times New Roman"/>
              </a:rPr>
              <a:t>HelloJohn</a:t>
            </a:r>
            <a:r>
              <a:rPr lang="en-US" sz="5600"/>
              <a:t> which outputs “Hello World!” to a UI message box (called a </a:t>
            </a:r>
            <a:r>
              <a:rPr lang="en-US" sz="5600">
                <a:latin typeface="Courier New"/>
                <a:ea typeface="Times New Roman"/>
              </a:rPr>
              <a:t>JOptionPane</a:t>
            </a:r>
            <a:r>
              <a:rPr lang="en-US" sz="5600"/>
              <a:t>).</a:t>
            </a: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r>
              <a:rPr lang="en-US" sz="3400"/>
              <a:t/>
            </a:r>
            <a:br>
              <a:rPr lang="en-US" sz="3400"/>
            </a:br>
            <a:endParaRPr lang="en-US" sz="3400"/>
          </a:p>
          <a:p>
            <a:pPr lvl="0"/>
            <a:r>
              <a:rPr lang="en-US" sz="6400"/>
              <a:t>Inside the parent folder of </a:t>
            </a:r>
            <a:r>
              <a:rPr lang="en-US" sz="5600">
                <a:latin typeface="Courier New"/>
                <a:ea typeface="Times New Roman"/>
              </a:rPr>
              <a:t>hello</a:t>
            </a:r>
            <a:r>
              <a:rPr lang="en-US" sz="6400"/>
              <a:t>, create a class that will call </a:t>
            </a:r>
            <a:r>
              <a:rPr lang="en-US" sz="5600">
                <a:latin typeface="Courier New"/>
                <a:ea typeface="Times New Roman"/>
              </a:rPr>
              <a:t>sayingHello()</a:t>
            </a:r>
            <a:r>
              <a:rPr lang="en-US" sz="6400"/>
              <a:t>, which we will call </a:t>
            </a:r>
            <a:r>
              <a:rPr lang="en-US" sz="5600">
                <a:latin typeface="Courier New"/>
                <a:ea typeface="Times New Roman"/>
              </a:rPr>
              <a:t>HelloMain</a:t>
            </a:r>
            <a:r>
              <a:rPr lang="en-US" sz="6400"/>
              <a:t>.</a:t>
            </a:r>
            <a:r>
              <a:rPr lang="en-US" sz="3400"/>
              <a:t/>
            </a:r>
            <a:br>
              <a:rPr lang="en-US" sz="3400"/>
            </a:br>
            <a:r>
              <a:rPr lang="en-US" sz="3400"/>
              <a:t/>
            </a:r>
            <a:br>
              <a:rPr lang="en-US" sz="3400"/>
            </a:br>
            <a:endParaRPr lang="en-US" sz="3400" dirty="0"/>
          </a:p>
          <a:p>
            <a:pPr marL="411480" marR="0" indent="0">
              <a:spcBef>
                <a:spcPts val="0"/>
              </a:spcBef>
              <a:spcAft>
                <a:spcPts val="0"/>
              </a:spcAft>
              <a:buNone/>
            </a:pP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endParaRPr lang="en-US" sz="3400">
              <a:latin typeface="Courier New"/>
              <a:ea typeface="Times New Roman"/>
            </a:endParaRPr>
          </a:p>
          <a:p>
            <a:pPr marL="0" marR="0" indent="0">
              <a:spcBef>
                <a:spcPts val="0"/>
              </a:spcBef>
              <a:spcAft>
                <a:spcPts val="0"/>
              </a:spcAft>
              <a:buNone/>
            </a:pPr>
            <a:r>
              <a:rPr lang="en-US" sz="2800" dirty="0">
                <a:latin typeface="Courier New"/>
                <a:ea typeface="Times New Roman"/>
              </a:rPr>
              <a:t> </a:t>
            </a:r>
            <a:endParaRPr lang="en-US" sz="4000" dirty="0">
              <a:latin typeface="Times New Roman"/>
              <a:ea typeface="Times New Roman"/>
            </a:endParaRPr>
          </a:p>
          <a:p>
            <a:pPr marL="0" marR="0" indent="0">
              <a:spcBef>
                <a:spcPts val="0"/>
              </a:spcBef>
              <a:spcAft>
                <a:spcPts val="0"/>
              </a:spcAft>
              <a:buNone/>
            </a:pPr>
            <a:endParaRPr lang="en-US" sz="2800">
              <a:latin typeface="Courier New"/>
              <a:ea typeface="Times New Roman"/>
            </a:endParaRPr>
          </a:p>
          <a:p>
            <a:pPr marL="0" marR="0" indent="0">
              <a:spcBef>
                <a:spcPts val="0"/>
              </a:spcBef>
              <a:spcAft>
                <a:spcPts val="0"/>
              </a:spcAft>
              <a:buNone/>
            </a:pPr>
            <a:r>
              <a:rPr lang="en-US" sz="2800">
                <a:latin typeface="Courier New"/>
                <a:ea typeface="Times New Roman"/>
              </a:rPr>
              <a:t>	</a:t>
            </a:r>
            <a:endParaRPr lang="en-US" sz="4000" dirty="0">
              <a:latin typeface="Times New Roman"/>
              <a:ea typeface="Times New Roman"/>
            </a:endParaRPr>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12</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xmlns="" id="{CDD401A9-2CBD-4A6F-8C00-A540A8E071CE}"/>
              </a:ext>
            </a:extLst>
          </p:cNvPr>
          <p:cNvPicPr>
            <a:picLocks noChangeAspect="1"/>
          </p:cNvPicPr>
          <p:nvPr/>
        </p:nvPicPr>
        <p:blipFill>
          <a:blip r:embed="rId2" cstate="print"/>
          <a:stretch>
            <a:fillRect/>
          </a:stretch>
        </p:blipFill>
        <p:spPr>
          <a:xfrm>
            <a:off x="428625" y="2859574"/>
            <a:ext cx="3904501" cy="1407912"/>
          </a:xfrm>
          <a:prstGeom prst="rect">
            <a:avLst/>
          </a:prstGeom>
        </p:spPr>
      </p:pic>
      <p:pic>
        <p:nvPicPr>
          <p:cNvPr id="6" name="Picture 5">
            <a:extLst>
              <a:ext uri="{FF2B5EF4-FFF2-40B4-BE49-F238E27FC236}">
                <a16:creationId xmlns:a16="http://schemas.microsoft.com/office/drawing/2014/main" xmlns="" id="{2067E4AD-4E66-4E3F-9659-91AB4C518061}"/>
              </a:ext>
            </a:extLst>
          </p:cNvPr>
          <p:cNvPicPr>
            <a:picLocks noChangeAspect="1"/>
          </p:cNvPicPr>
          <p:nvPr/>
        </p:nvPicPr>
        <p:blipFill>
          <a:blip r:embed="rId3" cstate="print"/>
          <a:stretch>
            <a:fillRect/>
          </a:stretch>
        </p:blipFill>
        <p:spPr>
          <a:xfrm>
            <a:off x="409575" y="5302250"/>
            <a:ext cx="3381375" cy="1419225"/>
          </a:xfrm>
          <a:prstGeom prst="rect">
            <a:avLst/>
          </a:prstGeom>
        </p:spPr>
      </p:pic>
      <p:pic>
        <p:nvPicPr>
          <p:cNvPr id="7" name="Picture 6">
            <a:extLst>
              <a:ext uri="{FF2B5EF4-FFF2-40B4-BE49-F238E27FC236}">
                <a16:creationId xmlns:a16="http://schemas.microsoft.com/office/drawing/2014/main" xmlns="" id="{14108638-566A-438E-AB7A-795CB5A0EBF4}"/>
              </a:ext>
            </a:extLst>
          </p:cNvPr>
          <p:cNvPicPr>
            <a:picLocks noChangeAspect="1"/>
          </p:cNvPicPr>
          <p:nvPr/>
        </p:nvPicPr>
        <p:blipFill>
          <a:blip r:embed="rId4" cstate="print"/>
          <a:stretch>
            <a:fillRect/>
          </a:stretch>
        </p:blipFill>
        <p:spPr>
          <a:xfrm>
            <a:off x="7127642" y="5597304"/>
            <a:ext cx="1876854" cy="1105121"/>
          </a:xfrm>
          <a:prstGeom prst="rect">
            <a:avLst/>
          </a:prstGeom>
        </p:spPr>
      </p:pic>
      <p:sp>
        <p:nvSpPr>
          <p:cNvPr id="8" name="TextBox 7">
            <a:extLst>
              <a:ext uri="{FF2B5EF4-FFF2-40B4-BE49-F238E27FC236}">
                <a16:creationId xmlns:a16="http://schemas.microsoft.com/office/drawing/2014/main" xmlns="" id="{B1E7E2F3-68FA-4535-8BC5-1616C4C03B9B}"/>
              </a:ext>
            </a:extLst>
          </p:cNvPr>
          <p:cNvSpPr txBox="1"/>
          <p:nvPr/>
        </p:nvSpPr>
        <p:spPr>
          <a:xfrm>
            <a:off x="4556856" y="1847088"/>
            <a:ext cx="3429000" cy="5016758"/>
          </a:xfrm>
          <a:prstGeom prst="rect">
            <a:avLst/>
          </a:prstGeom>
          <a:noFill/>
        </p:spPr>
        <p:txBody>
          <a:bodyPr wrap="square" rtlCol="0">
            <a:spAutoFit/>
          </a:bodyPr>
          <a:lstStyle/>
          <a:p>
            <a:pPr>
              <a:spcBef>
                <a:spcPts val="0"/>
              </a:spcBef>
            </a:pPr>
            <a:r>
              <a:rPr lang="en-US" sz="1600">
                <a:ea typeface="Times New Roman"/>
              </a:rPr>
              <a:t>Open a command window, change directory to the </a:t>
            </a:r>
            <a:r>
              <a:rPr lang="en-US" sz="1400">
                <a:latin typeface="Courier New"/>
                <a:ea typeface="Times New Roman"/>
              </a:rPr>
              <a:t>hello</a:t>
            </a:r>
            <a:r>
              <a:rPr lang="en-US" sz="1600">
                <a:ea typeface="Times New Roman"/>
              </a:rPr>
              <a:t> directory and type</a:t>
            </a:r>
          </a:p>
          <a:p>
            <a:r>
              <a:rPr lang="en-US">
                <a:latin typeface="Times New Roman"/>
                <a:ea typeface="Times New Roman"/>
              </a:rPr>
              <a:t> </a:t>
            </a:r>
            <a:r>
              <a:rPr lang="en-US" sz="2000">
                <a:latin typeface="Times New Roman"/>
                <a:ea typeface="Times New Roman"/>
              </a:rPr>
              <a:t>    </a:t>
            </a:r>
            <a:r>
              <a:rPr lang="en-US" sz="1400">
                <a:latin typeface="Courier New"/>
                <a:ea typeface="Times New Roman"/>
              </a:rPr>
              <a:t>javac HelloJohn.java</a:t>
            </a:r>
          </a:p>
          <a:p>
            <a:endParaRPr lang="en-US" sz="1400">
              <a:latin typeface="Courier New"/>
              <a:ea typeface="Times New Roman"/>
            </a:endParaRPr>
          </a:p>
          <a:p>
            <a:pPr>
              <a:spcBef>
                <a:spcPts val="0"/>
              </a:spcBef>
            </a:pPr>
            <a:r>
              <a:rPr lang="en-US" sz="1600">
                <a:ea typeface="Times New Roman"/>
              </a:rPr>
              <a:t>Then in the parent directory of </a:t>
            </a:r>
            <a:r>
              <a:rPr lang="en-US" sz="1400">
                <a:latin typeface="Courier New"/>
                <a:ea typeface="Times New Roman"/>
              </a:rPr>
              <a:t>hello</a:t>
            </a:r>
            <a:r>
              <a:rPr lang="en-US" sz="1600">
                <a:ea typeface="Times New Roman"/>
              </a:rPr>
              <a:t>, type</a:t>
            </a:r>
            <a:br>
              <a:rPr lang="en-US" sz="1600">
                <a:ea typeface="Times New Roman"/>
              </a:rPr>
            </a:br>
            <a:r>
              <a:rPr lang="en-US" sz="1600">
                <a:ea typeface="Times New Roman"/>
              </a:rPr>
              <a:t/>
            </a:r>
            <a:br>
              <a:rPr lang="en-US" sz="1600">
                <a:ea typeface="Times New Roman"/>
              </a:rPr>
            </a:br>
            <a:r>
              <a:rPr lang="en-US" sz="2000">
                <a:ea typeface="Times New Roman"/>
              </a:rPr>
              <a:t>     </a:t>
            </a:r>
            <a:r>
              <a:rPr lang="en-US" sz="1400">
                <a:latin typeface="Courier New"/>
              </a:rPr>
              <a:t>javac HelloMain.java</a:t>
            </a:r>
          </a:p>
          <a:p>
            <a:pPr>
              <a:spcBef>
                <a:spcPts val="0"/>
              </a:spcBef>
            </a:pPr>
            <a:endParaRPr lang="en-US" sz="2000">
              <a:latin typeface="Courier New"/>
              <a:ea typeface="Times New Roman"/>
            </a:endParaRPr>
          </a:p>
          <a:p>
            <a:pPr>
              <a:spcBef>
                <a:spcPts val="0"/>
              </a:spcBef>
            </a:pPr>
            <a:r>
              <a:rPr lang="en-US" sz="1600">
                <a:ea typeface="Times New Roman"/>
              </a:rPr>
              <a:t>Execute the code with  the following command, run from the directory that contains the </a:t>
            </a:r>
            <a:r>
              <a:rPr lang="en-US" sz="1400">
                <a:latin typeface="Courier New"/>
                <a:ea typeface="Times New Roman"/>
              </a:rPr>
              <a:t>hello</a:t>
            </a:r>
            <a:r>
              <a:rPr lang="en-US" sz="1600">
                <a:ea typeface="Times New Roman"/>
              </a:rPr>
              <a:t> folder:</a:t>
            </a:r>
          </a:p>
          <a:p>
            <a:r>
              <a:rPr lang="en-US" sz="2000">
                <a:latin typeface="Times New Roman"/>
                <a:ea typeface="Times New Roman"/>
              </a:rPr>
              <a:t> </a:t>
            </a:r>
            <a:r>
              <a:rPr lang="en-US" sz="2400">
                <a:latin typeface="Times New Roman"/>
                <a:ea typeface="Times New Roman"/>
              </a:rPr>
              <a:t>   </a:t>
            </a:r>
            <a:r>
              <a:rPr lang="en-US" sz="1400">
                <a:latin typeface="Courier New"/>
              </a:rPr>
              <a:t>java HelloMain</a:t>
            </a:r>
          </a:p>
          <a:p>
            <a:pPr>
              <a:spcBef>
                <a:spcPts val="0"/>
              </a:spcBef>
            </a:pPr>
            <a:endParaRPr lang="en-US" sz="2000">
              <a:ea typeface="Times New Roman"/>
            </a:endParaRPr>
          </a:p>
          <a:p>
            <a:endParaRPr lang="en-US" sz="2000">
              <a:ea typeface="Times New Roman"/>
            </a:endParaRPr>
          </a:p>
          <a:p>
            <a:endParaRPr lang="en-US" sz="2000">
              <a:latin typeface="Times New Roman"/>
              <a:ea typeface="Times New Roman"/>
            </a:endParaRPr>
          </a:p>
          <a:p>
            <a:endParaRPr lang="en-US"/>
          </a:p>
        </p:txBody>
      </p:sp>
    </p:spTree>
    <p:extLst>
      <p:ext uri="{BB962C8B-B14F-4D97-AF65-F5344CB8AC3E}">
        <p14:creationId xmlns:p14="http://schemas.microsoft.com/office/powerpoint/2010/main" xmlns="" val="155052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Communication Between Objects and Presenting a UI Message – with a JAR</a:t>
            </a:r>
            <a:endParaRPr lang="en-US" sz="4000" dirty="0"/>
          </a:p>
        </p:txBody>
      </p:sp>
      <p:sp>
        <p:nvSpPr>
          <p:cNvPr id="3" name="Content Placeholder 2"/>
          <p:cNvSpPr>
            <a:spLocks noGrp="1"/>
          </p:cNvSpPr>
          <p:nvPr>
            <p:ph idx="1"/>
          </p:nvPr>
        </p:nvSpPr>
        <p:spPr>
          <a:xfrm>
            <a:off x="304800" y="1935480"/>
            <a:ext cx="8686800" cy="4922520"/>
          </a:xfrm>
        </p:spPr>
        <p:txBody>
          <a:bodyPr>
            <a:normAutofit fontScale="47500" lnSpcReduction="20000"/>
          </a:bodyPr>
          <a:lstStyle/>
          <a:p>
            <a:pPr lvl="0"/>
            <a:r>
              <a:rPr lang="en-US" sz="3400"/>
              <a:t>As in the previous slide, we have classes </a:t>
            </a:r>
            <a:r>
              <a:rPr lang="en-US" sz="2900">
                <a:latin typeface="Courier New"/>
              </a:rPr>
              <a:t>HelloJohn</a:t>
            </a:r>
            <a:r>
              <a:rPr lang="en-US" sz="3400"/>
              <a:t> and </a:t>
            </a:r>
            <a:r>
              <a:rPr lang="en-US" sz="2900">
                <a:latin typeface="Courier New"/>
              </a:rPr>
              <a:t>HelloMain</a:t>
            </a:r>
            <a:r>
              <a:rPr lang="en-US" sz="3400"/>
              <a:t>. Here, we will access </a:t>
            </a:r>
            <a:r>
              <a:rPr lang="en-US" sz="2900">
                <a:latin typeface="Courier New"/>
              </a:rPr>
              <a:t>HelloJohn</a:t>
            </a:r>
            <a:r>
              <a:rPr lang="en-US" sz="3400"/>
              <a:t> in the form of a "java archive" – called a JAR file. (We will discuss in a later lesson how these are created.) The code is the same as before, but now </a:t>
            </a:r>
            <a:r>
              <a:rPr lang="en-US" sz="2900">
                <a:latin typeface="Courier New"/>
              </a:rPr>
              <a:t>HelloMain</a:t>
            </a:r>
            <a:r>
              <a:rPr lang="en-US" sz="3400"/>
              <a:t> will access </a:t>
            </a:r>
            <a:r>
              <a:rPr lang="en-US" sz="2900">
                <a:latin typeface="Courier New"/>
              </a:rPr>
              <a:t>HelloJohn</a:t>
            </a:r>
            <a:r>
              <a:rPr lang="en-US" sz="3400"/>
              <a:t> through the </a:t>
            </a:r>
            <a:r>
              <a:rPr lang="en-US" sz="2900">
                <a:latin typeface="Courier New"/>
              </a:rPr>
              <a:t>HelloJohn.jar </a:t>
            </a:r>
            <a:r>
              <a:rPr lang="en-US" sz="3400"/>
              <a:t>file.</a:t>
            </a:r>
          </a:p>
          <a:p>
            <a:pPr marL="0" lvl="0" indent="0">
              <a:buNone/>
            </a:pP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endParaRPr lang="en-US" sz="3400">
              <a:latin typeface="Courier New"/>
              <a:ea typeface="Times New Roman"/>
            </a:endParaRPr>
          </a:p>
          <a:p>
            <a:pPr>
              <a:spcBef>
                <a:spcPts val="0"/>
              </a:spcBef>
            </a:pPr>
            <a:r>
              <a:rPr lang="en-US" sz="3600">
                <a:ea typeface="Times New Roman"/>
              </a:rPr>
              <a:t>Open a command window, change directory to the directory containing these files. Tell the compiler where the jar file is by using the classpath option </a:t>
            </a:r>
            <a:r>
              <a:rPr lang="en-US" sz="2900">
                <a:latin typeface="Courier New"/>
              </a:rPr>
              <a:t>-cp</a:t>
            </a:r>
            <a:endParaRPr lang="en-US" sz="2900" dirty="0">
              <a:latin typeface="Courier New"/>
            </a:endParaRPr>
          </a:p>
          <a:p>
            <a:pPr marL="0" marR="0" indent="0">
              <a:spcBef>
                <a:spcPts val="0"/>
              </a:spcBef>
              <a:spcAft>
                <a:spcPts val="0"/>
              </a:spcAft>
              <a:buNone/>
            </a:pPr>
            <a:r>
              <a:rPr lang="en-US" sz="3600" dirty="0">
                <a:latin typeface="Times New Roman"/>
                <a:ea typeface="Times New Roman"/>
              </a:rPr>
              <a:t> </a:t>
            </a:r>
            <a:endParaRPr lang="en-US" sz="4000" dirty="0">
              <a:latin typeface="Times New Roman"/>
              <a:ea typeface="Times New Roman"/>
            </a:endParaRPr>
          </a:p>
          <a:p>
            <a:pPr marL="0" marR="0" indent="0">
              <a:spcBef>
                <a:spcPts val="0"/>
              </a:spcBef>
              <a:spcAft>
                <a:spcPts val="0"/>
              </a:spcAft>
              <a:buNone/>
            </a:pPr>
            <a:r>
              <a:rPr lang="en-US" sz="3600">
                <a:latin typeface="Times New Roman"/>
                <a:ea typeface="Times New Roman"/>
              </a:rPr>
              <a:t>             </a:t>
            </a:r>
            <a:r>
              <a:rPr lang="en-US" sz="3500">
                <a:latin typeface="Courier New"/>
                <a:ea typeface="Times New Roman"/>
              </a:rPr>
              <a:t>javac –cp HelloJohn.jar HelloMain.</a:t>
            </a:r>
            <a:r>
              <a:rPr lang="en-US" sz="3500" dirty="0">
                <a:latin typeface="Courier New"/>
                <a:ea typeface="Times New Roman"/>
              </a:rPr>
              <a:t>java</a:t>
            </a:r>
            <a:endParaRPr lang="en-US" sz="35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4000" dirty="0">
              <a:latin typeface="Times New Roman"/>
              <a:ea typeface="Times New Roman"/>
            </a:endParaRPr>
          </a:p>
          <a:p>
            <a:pPr>
              <a:spcBef>
                <a:spcPts val="0"/>
              </a:spcBef>
            </a:pPr>
            <a:r>
              <a:rPr lang="en-US" sz="3600">
                <a:ea typeface="Times New Roman"/>
              </a:rPr>
              <a:t>Run </a:t>
            </a:r>
            <a:r>
              <a:rPr lang="en-US" sz="2900">
                <a:latin typeface="Courier New"/>
              </a:rPr>
              <a:t>HelloMain</a:t>
            </a:r>
            <a:r>
              <a:rPr lang="en-US" sz="3600">
                <a:ea typeface="Times New Roman"/>
              </a:rPr>
              <a:t>; you will need to use the </a:t>
            </a:r>
            <a:r>
              <a:rPr lang="en-US" sz="2900">
                <a:latin typeface="Courier New"/>
              </a:rPr>
              <a:t>–cp </a:t>
            </a:r>
            <a:r>
              <a:rPr lang="en-US" sz="3600">
                <a:ea typeface="Times New Roman"/>
              </a:rPr>
              <a:t>option again here. Since we are specifying a classpath, we need to explicitly tell the java executable to look in the current directory :</a:t>
            </a:r>
            <a:br>
              <a:rPr lang="en-US" sz="3600">
                <a:ea typeface="Times New Roman"/>
              </a:rPr>
            </a:br>
            <a:r>
              <a:rPr lang="en-US" sz="3600">
                <a:ea typeface="Times New Roman"/>
              </a:rPr>
              <a:t/>
            </a:r>
            <a:br>
              <a:rPr lang="en-US" sz="3600">
                <a:ea typeface="Times New Roman"/>
              </a:rPr>
            </a:br>
            <a:r>
              <a:rPr lang="en-US" sz="3600">
                <a:ea typeface="Times New Roman"/>
              </a:rPr>
              <a:t>       </a:t>
            </a:r>
            <a:r>
              <a:rPr lang="en-US" sz="3600">
                <a:latin typeface="Courier New"/>
                <a:ea typeface="Times New Roman"/>
              </a:rPr>
              <a:t>java –cp .;HelloJohn.jar HelloMain.java</a:t>
            </a:r>
            <a:endParaRPr lang="en-US" sz="3600">
              <a:ea typeface="Times New Roman"/>
            </a:endParaRPr>
          </a:p>
          <a:p>
            <a:pPr marL="0" marR="0" indent="0">
              <a:spcBef>
                <a:spcPts val="0"/>
              </a:spcBef>
              <a:spcAft>
                <a:spcPts val="0"/>
              </a:spcAft>
              <a:buNone/>
            </a:pPr>
            <a:endParaRPr lang="en-US" sz="3600">
              <a:ea typeface="Times New Roman"/>
            </a:endParaRPr>
          </a:p>
          <a:p>
            <a:pPr marL="0" marR="0" indent="0">
              <a:spcBef>
                <a:spcPts val="0"/>
              </a:spcBef>
              <a:spcAft>
                <a:spcPts val="0"/>
              </a:spcAft>
              <a:buNone/>
            </a:pPr>
            <a:endParaRPr lang="en-US" sz="2800">
              <a:latin typeface="Courier New"/>
              <a:ea typeface="Times New Roman"/>
            </a:endParaRPr>
          </a:p>
          <a:p>
            <a:pPr marL="0" marR="0" indent="0">
              <a:spcBef>
                <a:spcPts val="0"/>
              </a:spcBef>
              <a:spcAft>
                <a:spcPts val="0"/>
              </a:spcAft>
              <a:buNone/>
            </a:pPr>
            <a:r>
              <a:rPr lang="en-US" sz="3700"/>
              <a:t>     Output is again the following message window:                </a:t>
            </a:r>
            <a:r>
              <a:rPr lang="en-US" sz="2800">
                <a:latin typeface="Courier New"/>
                <a:ea typeface="Times New Roman"/>
              </a:rPr>
              <a:t>	</a:t>
            </a:r>
            <a:endParaRPr lang="en-US" sz="4000" dirty="0">
              <a:latin typeface="Times New Roman"/>
              <a:ea typeface="Times New Roman"/>
            </a:endParaRPr>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13</a:t>
            </a:fld>
            <a:endParaRPr lang="en-US" dirty="0">
              <a:solidFill>
                <a:srgbClr val="04617B">
                  <a:shade val="90000"/>
                </a:srgbClr>
              </a:solidFill>
            </a:endParaRPr>
          </a:p>
        </p:txBody>
      </p:sp>
      <p:pic>
        <p:nvPicPr>
          <p:cNvPr id="7" name="Picture 6">
            <a:extLst>
              <a:ext uri="{FF2B5EF4-FFF2-40B4-BE49-F238E27FC236}">
                <a16:creationId xmlns:a16="http://schemas.microsoft.com/office/drawing/2014/main" xmlns="" id="{14108638-566A-438E-AB7A-795CB5A0EBF4}"/>
              </a:ext>
            </a:extLst>
          </p:cNvPr>
          <p:cNvPicPr>
            <a:picLocks noChangeAspect="1"/>
          </p:cNvPicPr>
          <p:nvPr/>
        </p:nvPicPr>
        <p:blipFill>
          <a:blip r:embed="rId2" cstate="print"/>
          <a:stretch>
            <a:fillRect/>
          </a:stretch>
        </p:blipFill>
        <p:spPr>
          <a:xfrm>
            <a:off x="6629400" y="5601351"/>
            <a:ext cx="1876854" cy="1105121"/>
          </a:xfrm>
          <a:prstGeom prst="rect">
            <a:avLst/>
          </a:prstGeom>
        </p:spPr>
      </p:pic>
      <p:pic>
        <p:nvPicPr>
          <p:cNvPr id="8" name="Picture 7">
            <a:extLst>
              <a:ext uri="{FF2B5EF4-FFF2-40B4-BE49-F238E27FC236}">
                <a16:creationId xmlns:a16="http://schemas.microsoft.com/office/drawing/2014/main" xmlns="" id="{B19C33C5-995F-45EA-910B-03FDFD84CE90}"/>
              </a:ext>
            </a:extLst>
          </p:cNvPr>
          <p:cNvPicPr>
            <a:picLocks noChangeAspect="1"/>
          </p:cNvPicPr>
          <p:nvPr/>
        </p:nvPicPr>
        <p:blipFill>
          <a:blip r:embed="rId3" cstate="print"/>
          <a:stretch>
            <a:fillRect/>
          </a:stretch>
        </p:blipFill>
        <p:spPr>
          <a:xfrm>
            <a:off x="1160060" y="2819400"/>
            <a:ext cx="6459940" cy="762000"/>
          </a:xfrm>
          <a:prstGeom prst="rect">
            <a:avLst/>
          </a:prstGeom>
        </p:spPr>
      </p:pic>
    </p:spTree>
    <p:extLst>
      <p:ext uri="{BB962C8B-B14F-4D97-AF65-F5344CB8AC3E}">
        <p14:creationId xmlns:p14="http://schemas.microsoft.com/office/powerpoint/2010/main" xmlns="" val="327587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t>Trying Out Code with JShell</a:t>
            </a:r>
          </a:p>
        </p:txBody>
      </p:sp>
      <p:sp>
        <p:nvSpPr>
          <p:cNvPr id="3" name="Content Placeholder 2"/>
          <p:cNvSpPr>
            <a:spLocks noGrp="1"/>
          </p:cNvSpPr>
          <p:nvPr>
            <p:ph idx="1"/>
          </p:nvPr>
        </p:nvSpPr>
        <p:spPr>
          <a:xfrm>
            <a:off x="457200" y="1697355"/>
            <a:ext cx="8229600" cy="4389120"/>
          </a:xfrm>
        </p:spPr>
        <p:txBody>
          <a:bodyPr/>
          <a:lstStyle/>
          <a:p>
            <a:r>
              <a:rPr lang="en-US" sz="2000"/>
              <a:t>JShell is a Java 9 feature that lets you try out code interactively at the commandline.</a:t>
            </a:r>
          </a:p>
          <a:p>
            <a:r>
              <a:rPr lang="en-US" sz="2000"/>
              <a:t>To start JShell, type jshell at the commandline</a:t>
            </a:r>
          </a:p>
          <a:p>
            <a:endParaRPr lang="en-US"/>
          </a:p>
          <a:p>
            <a:endParaRPr lang="en-US"/>
          </a:p>
          <a:p>
            <a:pPr marL="0" indent="0">
              <a:buNone/>
            </a:pPr>
            <a:r>
              <a:rPr lang="en-US"/>
              <a:t/>
            </a:r>
            <a:br>
              <a:rPr lang="en-US"/>
            </a:br>
            <a:endParaRPr lang="en-US"/>
          </a:p>
          <a:p>
            <a:r>
              <a:rPr lang="en-US" sz="2000"/>
              <a:t>You can use JShell to evaluate expressions</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14</a:t>
            </a:fld>
            <a:endParaRPr lang="en-US" dirty="0">
              <a:solidFill>
                <a:srgbClr val="04617B">
                  <a:shade val="90000"/>
                </a:srgbClr>
              </a:solidFill>
            </a:endParaRPr>
          </a:p>
        </p:txBody>
      </p:sp>
      <p:pic>
        <p:nvPicPr>
          <p:cNvPr id="6" name="Picture 5">
            <a:extLst>
              <a:ext uri="{FF2B5EF4-FFF2-40B4-BE49-F238E27FC236}">
                <a16:creationId xmlns:a16="http://schemas.microsoft.com/office/drawing/2014/main" xmlns="" id="{67D999DC-A4D2-4AFD-92EB-67D99B3095F0}"/>
              </a:ext>
            </a:extLst>
          </p:cNvPr>
          <p:cNvPicPr>
            <a:picLocks noChangeAspect="1"/>
          </p:cNvPicPr>
          <p:nvPr/>
        </p:nvPicPr>
        <p:blipFill>
          <a:blip r:embed="rId2" cstate="print"/>
          <a:stretch>
            <a:fillRect/>
          </a:stretch>
        </p:blipFill>
        <p:spPr>
          <a:xfrm>
            <a:off x="1344537" y="2819400"/>
            <a:ext cx="4648201" cy="1576540"/>
          </a:xfrm>
          <a:prstGeom prst="rect">
            <a:avLst/>
          </a:prstGeom>
        </p:spPr>
      </p:pic>
      <p:pic>
        <p:nvPicPr>
          <p:cNvPr id="9" name="Picture 8">
            <a:extLst>
              <a:ext uri="{FF2B5EF4-FFF2-40B4-BE49-F238E27FC236}">
                <a16:creationId xmlns:a16="http://schemas.microsoft.com/office/drawing/2014/main" xmlns="" id="{3FD34262-2A07-4AC9-A86F-BCB3C096BEBA}"/>
              </a:ext>
            </a:extLst>
          </p:cNvPr>
          <p:cNvPicPr>
            <a:picLocks noChangeAspect="1"/>
          </p:cNvPicPr>
          <p:nvPr/>
        </p:nvPicPr>
        <p:blipFill>
          <a:blip r:embed="rId3" cstate="print"/>
          <a:stretch>
            <a:fillRect/>
          </a:stretch>
        </p:blipFill>
        <p:spPr>
          <a:xfrm>
            <a:off x="1344536" y="4906373"/>
            <a:ext cx="4648202" cy="1632539"/>
          </a:xfrm>
          <a:prstGeom prst="rect">
            <a:avLst/>
          </a:prstGeom>
        </p:spPr>
      </p:pic>
    </p:spTree>
    <p:extLst>
      <p:ext uri="{BB962C8B-B14F-4D97-AF65-F5344CB8AC3E}">
        <p14:creationId xmlns:p14="http://schemas.microsoft.com/office/powerpoint/2010/main" xmlns="" val="406222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a:xfrm>
            <a:off x="457200" y="1935479"/>
            <a:ext cx="8229600" cy="4785995"/>
          </a:xfrm>
        </p:spPr>
        <p:txBody>
          <a:bodyPr>
            <a:normAutofit/>
          </a:bodyPr>
          <a:lstStyle/>
          <a:p>
            <a:r>
              <a:rPr lang="en-US"/>
              <a:t>You can define a Java method in JShell and then run it</a:t>
            </a:r>
          </a:p>
          <a:p>
            <a:endParaRPr lang="en-US"/>
          </a:p>
          <a:p>
            <a:endParaRPr lang="en-US"/>
          </a:p>
          <a:p>
            <a:endParaRPr lang="en-US"/>
          </a:p>
          <a:p>
            <a:endParaRPr lang="en-US"/>
          </a:p>
          <a:p>
            <a:endParaRPr lang="en-US"/>
          </a:p>
          <a:p>
            <a:endParaRPr lang="en-US"/>
          </a:p>
          <a:p>
            <a:pPr marL="0" indent="0">
              <a:buNone/>
            </a:pPr>
            <a:r>
              <a:rPr lang="en-US"/>
              <a:t/>
            </a:r>
            <a:br>
              <a:rPr lang="en-US"/>
            </a:br>
            <a:endParaRPr lang="en-US"/>
          </a:p>
          <a:p>
            <a:r>
              <a:rPr lang="en-US"/>
              <a:t>Exit JShell by typing /exit at the jshell prompt</a:t>
            </a:r>
          </a:p>
          <a:p>
            <a:endParaRPr lang="en-US"/>
          </a:p>
          <a:p>
            <a:endParaRPr lang="en-US"/>
          </a:p>
          <a:p>
            <a:endParaRPr lang="en-US"/>
          </a:p>
          <a:p>
            <a:endParaRPr lang="en-US"/>
          </a:p>
          <a:p>
            <a:endParaRPr lang="en-US"/>
          </a:p>
          <a:p>
            <a:endParaRPr lang="en-US"/>
          </a:p>
          <a:p>
            <a:endParaRPr lang="en-US"/>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15</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xmlns="" id="{B19D0CF6-0CFC-4A98-9B5B-FB8E164934CE}"/>
              </a:ext>
            </a:extLst>
          </p:cNvPr>
          <p:cNvPicPr>
            <a:picLocks noChangeAspect="1"/>
          </p:cNvPicPr>
          <p:nvPr/>
        </p:nvPicPr>
        <p:blipFill>
          <a:blip r:embed="rId2" cstate="print"/>
          <a:stretch>
            <a:fillRect/>
          </a:stretch>
        </p:blipFill>
        <p:spPr>
          <a:xfrm>
            <a:off x="1143000" y="2590800"/>
            <a:ext cx="6523112" cy="3287238"/>
          </a:xfrm>
          <a:prstGeom prst="rect">
            <a:avLst/>
          </a:prstGeom>
        </p:spPr>
      </p:pic>
    </p:spTree>
    <p:extLst>
      <p:ext uri="{BB962C8B-B14F-4D97-AF65-F5344CB8AC3E}">
        <p14:creationId xmlns:p14="http://schemas.microsoft.com/office/powerpoint/2010/main" xmlns="" val="2150671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a:bodyPr>
          <a:lstStyle/>
          <a:p>
            <a:pPr marL="0" indent="0">
              <a:lnSpc>
                <a:spcPct val="90000"/>
              </a:lnSpc>
              <a:buNone/>
            </a:pPr>
            <a:r>
              <a:rPr lang="en-US" dirty="0"/>
              <a:t>Java is an object-oriented programming language that is easier to use, less error-prone</a:t>
            </a:r>
            <a:r>
              <a:rPr lang="en-US"/>
              <a:t>, more portable, and more popular </a:t>
            </a:r>
            <a:r>
              <a:rPr lang="en-US" dirty="0"/>
              <a:t>than C++. Java code is compiled to </a:t>
            </a:r>
            <a:r>
              <a:rPr lang="en-US" i="1" dirty="0" err="1"/>
              <a:t>bytecode</a:t>
            </a:r>
            <a:r>
              <a:rPr lang="en-US" dirty="0"/>
              <a:t>, which can then be converted to native code on a </a:t>
            </a:r>
            <a:r>
              <a:rPr lang="en-US"/>
              <a:t>target platform </a:t>
            </a:r>
            <a:r>
              <a:rPr lang="en-US" dirty="0"/>
              <a:t>by way of a JVM interpreter. The inefficiency of an interpreter has largely been eliminated through the use of  the </a:t>
            </a:r>
            <a:r>
              <a:rPr lang="en-US" i="1" dirty="0"/>
              <a:t>just-in-time compiler</a:t>
            </a:r>
            <a:r>
              <a:rPr lang="en-US" dirty="0"/>
              <a:t>, which compiles frequently occurring </a:t>
            </a:r>
            <a:r>
              <a:rPr lang="en-US" dirty="0" err="1"/>
              <a:t>bytecode</a:t>
            </a:r>
            <a:r>
              <a:rPr lang="en-US" dirty="0"/>
              <a:t> sequences to native code and caches these for further use, at runtime. Any language has the power to reveal or obscure the truth – as Maharishi says in SCI, "it is the power of speech that it can bind the boundless."</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extLst>
      <p:ext uri="{BB962C8B-B14F-4D97-AF65-F5344CB8AC3E}">
        <p14:creationId xmlns:p14="http://schemas.microsoft.com/office/powerpoint/2010/main" xmlns="" val="2728527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Integrated Development Environments</a:t>
            </a:r>
          </a:p>
        </p:txBody>
      </p:sp>
      <p:sp>
        <p:nvSpPr>
          <p:cNvPr id="3" name="Content Placeholder 2"/>
          <p:cNvSpPr>
            <a:spLocks noGrp="1"/>
          </p:cNvSpPr>
          <p:nvPr>
            <p:ph idx="1"/>
          </p:nvPr>
        </p:nvSpPr>
        <p:spPr/>
        <p:txBody>
          <a:bodyPr>
            <a:normAutofit fontScale="92500"/>
          </a:bodyPr>
          <a:lstStyle/>
          <a:p>
            <a:r>
              <a:rPr lang="en-US" dirty="0"/>
              <a:t>A good IDE supports compiling, running, and debugging code with tools that are integrated and typically easy to use. For a large Java project, an IDE is indispensable.</a:t>
            </a:r>
          </a:p>
          <a:p>
            <a:r>
              <a:rPr lang="en-US" dirty="0"/>
              <a:t>Good choices of IDE are </a:t>
            </a:r>
            <a:r>
              <a:rPr lang="en-US" dirty="0" err="1"/>
              <a:t>NetBeans</a:t>
            </a:r>
            <a:r>
              <a:rPr lang="en-US" dirty="0"/>
              <a:t>, IBM Rational Application Developer (formerly </a:t>
            </a:r>
            <a:r>
              <a:rPr lang="en-US" dirty="0" err="1"/>
              <a:t>WebSphere</a:t>
            </a:r>
            <a:r>
              <a:rPr lang="en-US" dirty="0"/>
              <a:t> Application Developer), Borland's </a:t>
            </a:r>
            <a:r>
              <a:rPr lang="en-US" dirty="0" err="1"/>
              <a:t>JBuilder</a:t>
            </a:r>
            <a:r>
              <a:rPr lang="en-US" dirty="0"/>
              <a:t>, </a:t>
            </a:r>
            <a:r>
              <a:rPr lang="en-US" dirty="0" err="1"/>
              <a:t>JetBrains</a:t>
            </a:r>
            <a:r>
              <a:rPr lang="en-US" dirty="0"/>
              <a:t>’ </a:t>
            </a:r>
            <a:r>
              <a:rPr lang="en-US" dirty="0" err="1"/>
              <a:t>IntelliJ</a:t>
            </a:r>
            <a:endParaRPr lang="en-US" dirty="0"/>
          </a:p>
          <a:p>
            <a:r>
              <a:rPr lang="en-US" dirty="0"/>
              <a:t>Another excellent choice, which has become an industry standard, is the open-source IDE Eclipse, written entirely in Java</a:t>
            </a:r>
            <a:r>
              <a:rPr lang="en-US"/>
              <a:t>. Among IDEs for Java, in recent years, Eclipse is the most widely used. We </a:t>
            </a:r>
            <a:r>
              <a:rPr lang="en-US" dirty="0"/>
              <a:t>will use Eclipse in this course.</a:t>
            </a: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17</a:t>
            </a:fld>
            <a:endParaRPr lang="en-US" dirty="0">
              <a:solidFill>
                <a:srgbClr val="04617B">
                  <a:shade val="90000"/>
                </a:srgbClr>
              </a:solidFill>
            </a:endParaRPr>
          </a:p>
        </p:txBody>
      </p:sp>
    </p:spTree>
    <p:extLst>
      <p:ext uri="{BB962C8B-B14F-4D97-AF65-F5344CB8AC3E}">
        <p14:creationId xmlns:p14="http://schemas.microsoft.com/office/powerpoint/2010/main" xmlns="" val="82764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Eclipse IDE</a:t>
            </a:r>
          </a:p>
        </p:txBody>
      </p:sp>
      <p:sp>
        <p:nvSpPr>
          <p:cNvPr id="3" name="Content Placeholder 2"/>
          <p:cNvSpPr>
            <a:spLocks noGrp="1"/>
          </p:cNvSpPr>
          <p:nvPr>
            <p:ph idx="1"/>
          </p:nvPr>
        </p:nvSpPr>
        <p:spPr/>
        <p:txBody>
          <a:bodyPr/>
          <a:lstStyle/>
          <a:p>
            <a:r>
              <a:rPr lang="en-US" dirty="0"/>
              <a:t>Getting started. To use </a:t>
            </a:r>
            <a:r>
              <a:rPr lang="en-US" dirty="0" smtClean="0"/>
              <a:t>Java 11, </a:t>
            </a:r>
            <a:r>
              <a:rPr lang="en-US" dirty="0"/>
              <a:t>you need Eclipse Oxygen (or later); earlier  versions of Eclipse  do not support  Java </a:t>
            </a:r>
            <a:r>
              <a:rPr lang="en-US" dirty="0" smtClean="0"/>
              <a:t>11.</a:t>
            </a:r>
            <a:r>
              <a:rPr lang="en-US" dirty="0"/>
              <a:t/>
            </a:r>
            <a:br>
              <a:rPr lang="en-US" dirty="0"/>
            </a:br>
            <a:endParaRPr lang="en-US" dirty="0"/>
          </a:p>
          <a:p>
            <a:r>
              <a:rPr lang="en-US" dirty="0"/>
              <a:t>Features of the IDE [demo]</a:t>
            </a:r>
            <a:br>
              <a:rPr lang="en-US" dirty="0"/>
            </a:b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18</a:t>
            </a:fld>
            <a:endParaRPr lang="en-US" dirty="0">
              <a:solidFill>
                <a:srgbClr val="04617B">
                  <a:shade val="90000"/>
                </a:srgbClr>
              </a:solidFill>
            </a:endParaRPr>
          </a:p>
        </p:txBody>
      </p:sp>
    </p:spTree>
    <p:extLst>
      <p:ext uri="{BB962C8B-B14F-4D97-AF65-F5344CB8AC3E}">
        <p14:creationId xmlns:p14="http://schemas.microsoft.com/office/powerpoint/2010/main" xmlns="" val="127958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World" in Eclipse</a:t>
            </a:r>
          </a:p>
        </p:txBody>
      </p:sp>
      <p:sp>
        <p:nvSpPr>
          <p:cNvPr id="3" name="Content Placeholder 2"/>
          <p:cNvSpPr>
            <a:spLocks noGrp="1"/>
          </p:cNvSpPr>
          <p:nvPr>
            <p:ph idx="1"/>
          </p:nvPr>
        </p:nvSpPr>
        <p:spPr/>
        <p:txBody>
          <a:bodyPr>
            <a:normAutofit fontScale="40000" lnSpcReduction="20000"/>
          </a:bodyPr>
          <a:lstStyle/>
          <a:p>
            <a:r>
              <a:rPr lang="en-US" sz="5000"/>
              <a:t>When you create a class </a:t>
            </a:r>
            <a:r>
              <a:rPr lang="en-US" sz="5000">
                <a:latin typeface="Courier New" panose="02070309020205020404" pitchFamily="49" charset="0"/>
                <a:cs typeface="Courier New" panose="02070309020205020404" pitchFamily="49" charset="0"/>
              </a:rPr>
              <a:t>Hello</a:t>
            </a:r>
            <a:r>
              <a:rPr lang="en-US" sz="5000"/>
              <a:t> in Eclipse, it creates a default package. In a moment we will see how to place a class in a different package.</a:t>
            </a:r>
          </a:p>
          <a:p>
            <a:endParaRPr lang="en-US"/>
          </a:p>
          <a:p>
            <a:endParaRPr lang="en-US"/>
          </a:p>
          <a:p>
            <a:endParaRPr lang="en-US"/>
          </a:p>
          <a:p>
            <a:endParaRPr lang="en-US"/>
          </a:p>
          <a:p>
            <a:endParaRPr lang="en-US"/>
          </a:p>
          <a:p>
            <a:endParaRPr lang="en-US"/>
          </a:p>
          <a:p>
            <a:endParaRPr lang="en-US"/>
          </a:p>
          <a:p>
            <a:endParaRPr lang="en-US"/>
          </a:p>
          <a:p>
            <a:endParaRPr lang="en-US"/>
          </a:p>
          <a:p>
            <a:r>
              <a:rPr lang="en-US" sz="5000"/>
              <a:t>We can directly print "Hello World!", or we can ask a function to return the </a:t>
            </a:r>
            <a:r>
              <a:rPr lang="en-US" sz="5000">
                <a:latin typeface="Courier New" panose="02070309020205020404" pitchFamily="49" charset="0"/>
                <a:cs typeface="Courier New" panose="02070309020205020404" pitchFamily="49" charset="0"/>
              </a:rPr>
              <a:t>String</a:t>
            </a:r>
            <a:r>
              <a:rPr lang="en-US" sz="5000"/>
              <a:t> "Hello World!" and then print that returned </a:t>
            </a:r>
            <a:r>
              <a:rPr lang="en-US" sz="5000">
                <a:latin typeface="Courier New" panose="02070309020205020404" pitchFamily="49" charset="0"/>
                <a:cs typeface="Courier New" panose="02070309020205020404" pitchFamily="49" charset="0"/>
              </a:rPr>
              <a:t>String</a:t>
            </a:r>
          </a:p>
          <a:p>
            <a:endParaRPr lang="en-US"/>
          </a:p>
          <a:p>
            <a:endParaRPr lang="en-US"/>
          </a:p>
          <a:p>
            <a:endParaRPr lang="en-US"/>
          </a:p>
          <a:p>
            <a:endParaRPr lang="en-US"/>
          </a:p>
          <a:p>
            <a:endParaRPr lang="en-US"/>
          </a:p>
          <a:p>
            <a:endParaRPr lang="en-US"/>
          </a:p>
          <a:p>
            <a:endParaRPr lang="en-US"/>
          </a:p>
          <a:p>
            <a:pPr marL="0" indent="0">
              <a:buNone/>
            </a:pPr>
            <a:endParaRPr lang="en-US"/>
          </a:p>
          <a:p>
            <a:pPr marL="0" indent="0">
              <a:buNone/>
            </a:pPr>
            <a:r>
              <a:rPr lang="en-US"/>
              <a:t>                                    </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19</a:t>
            </a:fld>
            <a:endParaRPr lang="en-US" dirty="0">
              <a:solidFill>
                <a:srgbClr val="04617B">
                  <a:shade val="90000"/>
                </a:srgbClr>
              </a:solidFill>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8400" y="2559284"/>
            <a:ext cx="4153463" cy="11953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4800600"/>
            <a:ext cx="4085376" cy="114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6">
            <a:extLst>
              <a:ext uri="{FF2B5EF4-FFF2-40B4-BE49-F238E27FC236}">
                <a16:creationId xmlns:a16="http://schemas.microsoft.com/office/drawing/2014/main" xmlns="" id="{64153832-9625-4C7D-817A-5AAF1E9A4382}"/>
              </a:ext>
            </a:extLst>
          </p:cNvPr>
          <p:cNvPicPr>
            <a:picLocks noChangeAspect="1"/>
          </p:cNvPicPr>
          <p:nvPr/>
        </p:nvPicPr>
        <p:blipFill>
          <a:blip r:embed="rId4" cstate="print"/>
          <a:stretch>
            <a:fillRect/>
          </a:stretch>
        </p:blipFill>
        <p:spPr>
          <a:xfrm>
            <a:off x="5076825" y="4797425"/>
            <a:ext cx="3838575" cy="1543050"/>
          </a:xfrm>
          <a:prstGeom prst="rect">
            <a:avLst/>
          </a:prstGeom>
        </p:spPr>
      </p:pic>
    </p:spTree>
    <p:extLst>
      <p:ext uri="{BB962C8B-B14F-4D97-AF65-F5344CB8AC3E}">
        <p14:creationId xmlns:p14="http://schemas.microsoft.com/office/powerpoint/2010/main" xmlns="" val="24119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14600"/>
            <a:ext cx="7772400" cy="1362456"/>
          </a:xfrm>
        </p:spPr>
        <p:txBody>
          <a:bodyPr/>
          <a:lstStyle/>
          <a:p>
            <a:pPr algn="r"/>
            <a:r>
              <a:rPr lang="en-US" dirty="0"/>
              <a:t>Lecture 1: </a:t>
            </a:r>
            <a:br>
              <a:rPr lang="en-US" dirty="0"/>
            </a:br>
            <a:r>
              <a:rPr lang="en-US" sz="4800" dirty="0">
                <a:effectLst/>
              </a:rPr>
              <a:t>Introduction to Java</a:t>
            </a:r>
            <a:br>
              <a:rPr lang="en-US" sz="4800" dirty="0">
                <a:effectLst/>
              </a:rPr>
            </a:br>
            <a:r>
              <a:rPr lang="en-US" sz="4800" dirty="0">
                <a:effectLst/>
              </a:rPr>
              <a:t>And the Eclipse Development Environment</a:t>
            </a:r>
            <a:endParaRPr lang="en-US" sz="4800" dirty="0"/>
          </a:p>
        </p:txBody>
      </p:sp>
      <p:sp>
        <p:nvSpPr>
          <p:cNvPr id="5" name="Text Placeholder 4"/>
          <p:cNvSpPr>
            <a:spLocks noGrp="1"/>
          </p:cNvSpPr>
          <p:nvPr>
            <p:ph type="body" idx="1"/>
          </p:nvPr>
        </p:nvSpPr>
        <p:spPr>
          <a:xfrm>
            <a:off x="609600" y="4038600"/>
            <a:ext cx="7772400" cy="1509712"/>
          </a:xfrm>
        </p:spPr>
        <p:txBody>
          <a:bodyPr/>
          <a:lstStyle/>
          <a:p>
            <a:pPr algn="r"/>
            <a:r>
              <a:rPr lang="en-US" i="1"/>
              <a:t>Pulling the Arrow Back to Hit the Target</a:t>
            </a:r>
            <a:endParaRPr lang="en-US" i="1" dirty="0"/>
          </a:p>
        </p:txBody>
      </p:sp>
      <p:sp>
        <p:nvSpPr>
          <p:cNvPr id="6" name="Slide Number Placeholder 5"/>
          <p:cNvSpPr>
            <a:spLocks noGrp="1"/>
          </p:cNvSpPr>
          <p:nvPr>
            <p:ph type="sldNum" sz="quarter" idx="12"/>
          </p:nvPr>
        </p:nvSpPr>
        <p:spPr/>
        <p:txBody>
          <a:bodyPr/>
          <a:lstStyle/>
          <a:p>
            <a:fld id="{042AED99-7FB4-404E-8A97-64753DCE42EC}" type="slidenum">
              <a:rPr lang="en-US" smtClean="0">
                <a:solidFill>
                  <a:srgbClr val="DBF5F9">
                    <a:shade val="90000"/>
                  </a:srgbClr>
                </a:solidFill>
              </a:rPr>
              <a:pPr/>
              <a:t>2</a:t>
            </a:fld>
            <a:endParaRPr lang="en-US">
              <a:solidFill>
                <a:srgbClr val="DBF5F9">
                  <a:shade val="90000"/>
                </a:srgb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FFA1D-6FD9-4EAE-8D8A-471C65EBDE2C}"/>
              </a:ext>
            </a:extLst>
          </p:cNvPr>
          <p:cNvSpPr>
            <a:spLocks noGrp="1"/>
          </p:cNvSpPr>
          <p:nvPr>
            <p:ph type="title"/>
          </p:nvPr>
        </p:nvSpPr>
        <p:spPr/>
        <p:txBody>
          <a:bodyPr/>
          <a:lstStyle/>
          <a:p>
            <a:r>
              <a:rPr lang="en-US"/>
              <a:t>"Hello World" continued</a:t>
            </a:r>
          </a:p>
        </p:txBody>
      </p:sp>
      <p:sp>
        <p:nvSpPr>
          <p:cNvPr id="3" name="Content Placeholder 2">
            <a:extLst>
              <a:ext uri="{FF2B5EF4-FFF2-40B4-BE49-F238E27FC236}">
                <a16:creationId xmlns:a16="http://schemas.microsoft.com/office/drawing/2014/main" xmlns="" id="{F2DE5094-99BE-469A-866F-3AFA0AAAE5C4}"/>
              </a:ext>
            </a:extLst>
          </p:cNvPr>
          <p:cNvSpPr>
            <a:spLocks noGrp="1"/>
          </p:cNvSpPr>
          <p:nvPr>
            <p:ph idx="1"/>
          </p:nvPr>
        </p:nvSpPr>
        <p:spPr/>
        <p:txBody>
          <a:bodyPr>
            <a:normAutofit/>
          </a:bodyPr>
          <a:lstStyle/>
          <a:p>
            <a:r>
              <a:rPr lang="en-US" sz="2200"/>
              <a:t>This time we first create a package to contain a class </a:t>
            </a:r>
            <a:r>
              <a:rPr lang="en-US" sz="2000">
                <a:latin typeface="Courier New" panose="02070309020205020404" pitchFamily="49" charset="0"/>
                <a:cs typeface="Courier New" panose="02070309020205020404" pitchFamily="49" charset="0"/>
              </a:rPr>
              <a:t>HelloUI</a:t>
            </a:r>
            <a:r>
              <a:rPr lang="en-US" sz="2200"/>
              <a:t>. We print "Hello John", this time using  a Swing dialog box. Eclipse assists us in finding the correct import. We need to specify the package "hello".</a:t>
            </a:r>
          </a:p>
        </p:txBody>
      </p:sp>
      <p:sp>
        <p:nvSpPr>
          <p:cNvPr id="4" name="Slide Number Placeholder 3">
            <a:extLst>
              <a:ext uri="{FF2B5EF4-FFF2-40B4-BE49-F238E27FC236}">
                <a16:creationId xmlns:a16="http://schemas.microsoft.com/office/drawing/2014/main" xmlns="" id="{0A2BAE2D-9309-46D4-9E67-B624A98961A8}"/>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20</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xmlns="" id="{2EB4FFE6-7226-409C-91B6-18647F88B4C4}"/>
              </a:ext>
            </a:extLst>
          </p:cNvPr>
          <p:cNvPicPr>
            <a:picLocks noChangeAspect="1"/>
          </p:cNvPicPr>
          <p:nvPr/>
        </p:nvPicPr>
        <p:blipFill>
          <a:blip r:embed="rId2" cstate="print"/>
          <a:stretch>
            <a:fillRect/>
          </a:stretch>
        </p:blipFill>
        <p:spPr>
          <a:xfrm>
            <a:off x="1981200" y="3438427"/>
            <a:ext cx="2549406" cy="676373"/>
          </a:xfrm>
          <a:prstGeom prst="rect">
            <a:avLst/>
          </a:prstGeom>
        </p:spPr>
      </p:pic>
      <p:pic>
        <p:nvPicPr>
          <p:cNvPr id="6" name="Picture 5">
            <a:extLst>
              <a:ext uri="{FF2B5EF4-FFF2-40B4-BE49-F238E27FC236}">
                <a16:creationId xmlns:a16="http://schemas.microsoft.com/office/drawing/2014/main" xmlns="" id="{E41583DC-22BC-44A4-A50B-3B319A066E59}"/>
              </a:ext>
            </a:extLst>
          </p:cNvPr>
          <p:cNvPicPr>
            <a:picLocks noChangeAspect="1"/>
          </p:cNvPicPr>
          <p:nvPr/>
        </p:nvPicPr>
        <p:blipFill>
          <a:blip r:embed="rId3" cstate="print"/>
          <a:stretch>
            <a:fillRect/>
          </a:stretch>
        </p:blipFill>
        <p:spPr>
          <a:xfrm>
            <a:off x="1523999" y="4372737"/>
            <a:ext cx="6226563" cy="2180463"/>
          </a:xfrm>
          <a:prstGeom prst="rect">
            <a:avLst/>
          </a:prstGeom>
        </p:spPr>
      </p:pic>
      <p:pic>
        <p:nvPicPr>
          <p:cNvPr id="7" name="Picture 6">
            <a:extLst>
              <a:ext uri="{FF2B5EF4-FFF2-40B4-BE49-F238E27FC236}">
                <a16:creationId xmlns:a16="http://schemas.microsoft.com/office/drawing/2014/main" xmlns="" id="{785BE072-E019-40CA-961D-B8B9933546BE}"/>
              </a:ext>
            </a:extLst>
          </p:cNvPr>
          <p:cNvPicPr>
            <a:picLocks noChangeAspect="1"/>
          </p:cNvPicPr>
          <p:nvPr/>
        </p:nvPicPr>
        <p:blipFill>
          <a:blip r:embed="rId4" cstate="print"/>
          <a:stretch>
            <a:fillRect/>
          </a:stretch>
        </p:blipFill>
        <p:spPr>
          <a:xfrm>
            <a:off x="6064033" y="3560445"/>
            <a:ext cx="2847975" cy="1447800"/>
          </a:xfrm>
          <a:prstGeom prst="rect">
            <a:avLst/>
          </a:prstGeom>
        </p:spPr>
      </p:pic>
    </p:spTree>
    <p:extLst>
      <p:ext uri="{BB962C8B-B14F-4D97-AF65-F5344CB8AC3E}">
        <p14:creationId xmlns:p14="http://schemas.microsoft.com/office/powerpoint/2010/main" xmlns="" val="372069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DE3585-463D-437A-A861-86F1B90B3E79}"/>
              </a:ext>
            </a:extLst>
          </p:cNvPr>
          <p:cNvSpPr>
            <a:spLocks noGrp="1"/>
          </p:cNvSpPr>
          <p:nvPr>
            <p:ph type="title"/>
          </p:nvPr>
        </p:nvSpPr>
        <p:spPr/>
        <p:txBody>
          <a:bodyPr/>
          <a:lstStyle/>
          <a:p>
            <a:r>
              <a:rPr lang="en-US"/>
              <a:t>Adding JAR Files in Eclipse</a:t>
            </a:r>
          </a:p>
        </p:txBody>
      </p:sp>
      <p:sp>
        <p:nvSpPr>
          <p:cNvPr id="4" name="Slide Number Placeholder 3">
            <a:extLst>
              <a:ext uri="{FF2B5EF4-FFF2-40B4-BE49-F238E27FC236}">
                <a16:creationId xmlns:a16="http://schemas.microsoft.com/office/drawing/2014/main" xmlns="" id="{51747CEA-6413-46F8-97C6-978911332E84}"/>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21</a:t>
            </a:fld>
            <a:endParaRPr lang="en-US" dirty="0">
              <a:solidFill>
                <a:srgbClr val="04617B">
                  <a:shade val="90000"/>
                </a:srgbClr>
              </a:solidFill>
            </a:endParaRPr>
          </a:p>
        </p:txBody>
      </p:sp>
      <p:sp>
        <p:nvSpPr>
          <p:cNvPr id="5" name="Content Placeholder 2">
            <a:extLst>
              <a:ext uri="{FF2B5EF4-FFF2-40B4-BE49-F238E27FC236}">
                <a16:creationId xmlns:a16="http://schemas.microsoft.com/office/drawing/2014/main" xmlns="" id="{F98E359E-859D-4C64-89F0-DA345CD2B385}"/>
              </a:ext>
            </a:extLst>
          </p:cNvPr>
          <p:cNvSpPr>
            <a:spLocks noGrp="1"/>
          </p:cNvSpPr>
          <p:nvPr>
            <p:ph idx="1"/>
          </p:nvPr>
        </p:nvSpPr>
        <p:spPr>
          <a:xfrm>
            <a:off x="304800" y="1935480"/>
            <a:ext cx="8534400" cy="3627120"/>
          </a:xfrm>
        </p:spPr>
        <p:txBody>
          <a:bodyPr>
            <a:normAutofit fontScale="70000" lnSpcReduction="20000"/>
          </a:bodyPr>
          <a:lstStyle/>
          <a:p>
            <a:pPr lvl="0"/>
            <a:r>
              <a:rPr lang="en-US" sz="3400"/>
              <a:t>As in the command line example, we have a class </a:t>
            </a:r>
            <a:r>
              <a:rPr lang="en-US" sz="2900">
                <a:latin typeface="Courier New" panose="02070309020205020404" pitchFamily="49" charset="0"/>
                <a:cs typeface="Courier New" panose="02070309020205020404" pitchFamily="49" charset="0"/>
              </a:rPr>
              <a:t>HelloMain</a:t>
            </a:r>
            <a:r>
              <a:rPr lang="en-US" sz="3400"/>
              <a:t> and wish to access class </a:t>
            </a:r>
            <a:r>
              <a:rPr lang="en-US" sz="2900">
                <a:latin typeface="Courier New" panose="02070309020205020404" pitchFamily="49" charset="0"/>
                <a:cs typeface="Courier New" panose="02070309020205020404" pitchFamily="49" charset="0"/>
              </a:rPr>
              <a:t>hello.HelloJohn</a:t>
            </a:r>
            <a:r>
              <a:rPr lang="en-US" sz="3400"/>
              <a:t> that has been packaged in a JAR file. First copy the </a:t>
            </a:r>
            <a:r>
              <a:rPr lang="en-US" sz="2900">
                <a:latin typeface="Courier New" panose="02070309020205020404" pitchFamily="49" charset="0"/>
                <a:cs typeface="Courier New" panose="02070309020205020404" pitchFamily="49" charset="0"/>
              </a:rPr>
              <a:t>HelloMain</a:t>
            </a:r>
            <a:r>
              <a:rPr lang="en-US" sz="3400"/>
              <a:t> class code into a Java project in Eclipse. There is a compiler error because the </a:t>
            </a:r>
            <a:r>
              <a:rPr lang="en-US" sz="2900">
                <a:latin typeface="Courier New" panose="02070309020205020404" pitchFamily="49" charset="0"/>
                <a:cs typeface="Courier New" panose="02070309020205020404" pitchFamily="49" charset="0"/>
              </a:rPr>
              <a:t>HelloJohn</a:t>
            </a:r>
            <a:r>
              <a:rPr lang="en-US" sz="3400"/>
              <a:t> class is not yet accessible. Need to put </a:t>
            </a:r>
            <a:r>
              <a:rPr lang="en-US" sz="2900">
                <a:latin typeface="Courier New" panose="02070309020205020404" pitchFamily="49" charset="0"/>
                <a:cs typeface="Courier New" panose="02070309020205020404" pitchFamily="49" charset="0"/>
              </a:rPr>
              <a:t>HelloJohn.jar </a:t>
            </a:r>
            <a:r>
              <a:rPr lang="en-US" sz="3400"/>
              <a:t>on the classpath.</a:t>
            </a:r>
            <a:br>
              <a:rPr lang="en-US" sz="3400"/>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r>
              <a:rPr lang="en-US" sz="3400">
                <a:latin typeface="Courier New"/>
                <a:ea typeface="Times New Roman"/>
              </a:rPr>
              <a:t/>
            </a:r>
            <a:br>
              <a:rPr lang="en-US" sz="3400">
                <a:latin typeface="Courier New"/>
                <a:ea typeface="Times New Roman"/>
              </a:rPr>
            </a:br>
            <a:endParaRPr lang="en-US" sz="3400">
              <a:latin typeface="Courier New"/>
              <a:ea typeface="Times New Roman"/>
            </a:endParaRPr>
          </a:p>
          <a:p>
            <a:pPr marL="0" marR="0" indent="0">
              <a:spcBef>
                <a:spcPts val="0"/>
              </a:spcBef>
              <a:spcAft>
                <a:spcPts val="0"/>
              </a:spcAft>
              <a:buNone/>
            </a:pPr>
            <a:r>
              <a:rPr lang="en-US" sz="3600" dirty="0">
                <a:latin typeface="Times New Roman"/>
                <a:ea typeface="Times New Roman"/>
              </a:rPr>
              <a:t> </a:t>
            </a:r>
            <a:endParaRPr lang="en-US" sz="4000" dirty="0">
              <a:latin typeface="Times New Roman"/>
              <a:ea typeface="Times New Roman"/>
            </a:endParaRPr>
          </a:p>
          <a:p>
            <a:pPr marL="0" marR="0" indent="0">
              <a:spcBef>
                <a:spcPts val="0"/>
              </a:spcBef>
              <a:spcAft>
                <a:spcPts val="0"/>
              </a:spcAft>
              <a:buNone/>
            </a:pPr>
            <a:r>
              <a:rPr lang="en-US" sz="2800">
                <a:latin typeface="Courier New"/>
                <a:ea typeface="Times New Roman"/>
              </a:rPr>
              <a:t>	</a:t>
            </a:r>
            <a:endParaRPr lang="en-US" sz="4000" dirty="0">
              <a:latin typeface="Times New Roman"/>
              <a:ea typeface="Times New Roman"/>
            </a:endParaRPr>
          </a:p>
          <a:p>
            <a:endParaRPr lang="en-US" dirty="0"/>
          </a:p>
          <a:p>
            <a:endParaRPr lang="en-US" dirty="0"/>
          </a:p>
        </p:txBody>
      </p:sp>
      <p:pic>
        <p:nvPicPr>
          <p:cNvPr id="7" name="Picture 6">
            <a:extLst>
              <a:ext uri="{FF2B5EF4-FFF2-40B4-BE49-F238E27FC236}">
                <a16:creationId xmlns:a16="http://schemas.microsoft.com/office/drawing/2014/main" xmlns="" id="{FB116134-62D6-4889-8369-E42D86FE0638}"/>
              </a:ext>
            </a:extLst>
          </p:cNvPr>
          <p:cNvPicPr>
            <a:picLocks noChangeAspect="1"/>
          </p:cNvPicPr>
          <p:nvPr/>
        </p:nvPicPr>
        <p:blipFill>
          <a:blip r:embed="rId2" cstate="print"/>
          <a:stretch>
            <a:fillRect/>
          </a:stretch>
        </p:blipFill>
        <p:spPr>
          <a:xfrm>
            <a:off x="481553" y="4003166"/>
            <a:ext cx="3169796" cy="797433"/>
          </a:xfrm>
          <a:prstGeom prst="rect">
            <a:avLst/>
          </a:prstGeom>
        </p:spPr>
      </p:pic>
      <p:pic>
        <p:nvPicPr>
          <p:cNvPr id="8" name="Picture 7">
            <a:extLst>
              <a:ext uri="{FF2B5EF4-FFF2-40B4-BE49-F238E27FC236}">
                <a16:creationId xmlns:a16="http://schemas.microsoft.com/office/drawing/2014/main" xmlns="" id="{16CAB153-62A2-4B26-8CB7-63A658452BA7}"/>
              </a:ext>
            </a:extLst>
          </p:cNvPr>
          <p:cNvPicPr>
            <a:picLocks noChangeAspect="1"/>
          </p:cNvPicPr>
          <p:nvPr/>
        </p:nvPicPr>
        <p:blipFill>
          <a:blip r:embed="rId3" cstate="print"/>
          <a:stretch>
            <a:fillRect/>
          </a:stretch>
        </p:blipFill>
        <p:spPr>
          <a:xfrm>
            <a:off x="3886200" y="4003167"/>
            <a:ext cx="5085972" cy="1407033"/>
          </a:xfrm>
          <a:prstGeom prst="rect">
            <a:avLst/>
          </a:prstGeom>
        </p:spPr>
      </p:pic>
    </p:spTree>
    <p:extLst>
      <p:ext uri="{BB962C8B-B14F-4D97-AF65-F5344CB8AC3E}">
        <p14:creationId xmlns:p14="http://schemas.microsoft.com/office/powerpoint/2010/main" xmlns="" val="318598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E4039-73AF-4CD5-BDFA-28E328FED447}"/>
              </a:ext>
            </a:extLst>
          </p:cNvPr>
          <p:cNvSpPr>
            <a:spLocks noGrp="1"/>
          </p:cNvSpPr>
          <p:nvPr>
            <p:ph type="title"/>
          </p:nvPr>
        </p:nvSpPr>
        <p:spPr/>
        <p:txBody>
          <a:bodyPr/>
          <a:lstStyle/>
          <a:p>
            <a:r>
              <a:rPr lang="en-US"/>
              <a:t>Adding JAR Files in Eclipse</a:t>
            </a:r>
          </a:p>
        </p:txBody>
      </p:sp>
      <p:sp>
        <p:nvSpPr>
          <p:cNvPr id="4" name="Slide Number Placeholder 3">
            <a:extLst>
              <a:ext uri="{FF2B5EF4-FFF2-40B4-BE49-F238E27FC236}">
                <a16:creationId xmlns:a16="http://schemas.microsoft.com/office/drawing/2014/main" xmlns="" id="{AB1A2994-95A6-4612-9CC5-157A5867BC43}"/>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22</a:t>
            </a:fld>
            <a:endParaRPr lang="en-US" dirty="0">
              <a:solidFill>
                <a:srgbClr val="04617B">
                  <a:shade val="90000"/>
                </a:srgbClr>
              </a:solidFill>
            </a:endParaRPr>
          </a:p>
        </p:txBody>
      </p:sp>
      <p:sp>
        <p:nvSpPr>
          <p:cNvPr id="6" name="Rectangle 5">
            <a:extLst>
              <a:ext uri="{FF2B5EF4-FFF2-40B4-BE49-F238E27FC236}">
                <a16:creationId xmlns:a16="http://schemas.microsoft.com/office/drawing/2014/main" xmlns="" id="{4528A6BE-5AC2-4A7B-B41A-9880FEE7A837}"/>
              </a:ext>
            </a:extLst>
          </p:cNvPr>
          <p:cNvSpPr/>
          <p:nvPr/>
        </p:nvSpPr>
        <p:spPr>
          <a:xfrm>
            <a:off x="457200" y="2057400"/>
            <a:ext cx="8458200" cy="2031325"/>
          </a:xfrm>
          <a:prstGeom prst="rect">
            <a:avLst/>
          </a:prstGeom>
        </p:spPr>
        <p:txBody>
          <a:bodyPr wrap="square">
            <a:spAutoFit/>
          </a:bodyPr>
          <a:lstStyle/>
          <a:p>
            <a:pPr>
              <a:spcBef>
                <a:spcPts val="0"/>
              </a:spcBef>
            </a:pPr>
            <a:r>
              <a:rPr lang="en-US">
                <a:ea typeface="Times New Roman"/>
              </a:rPr>
              <a:t>To add HelloJohn.jar to the classpath, do these steps: Right click on the Project (here, it is LectureCode) and select Properties &gt; Java Build Path and click Add External Jars…</a:t>
            </a:r>
            <a:br>
              <a:rPr lang="en-US">
                <a:ea typeface="Times New Roman"/>
              </a:rPr>
            </a:br>
            <a:r>
              <a:rPr lang="en-US">
                <a:ea typeface="Times New Roman"/>
              </a:rPr>
              <a:t/>
            </a:r>
            <a:br>
              <a:rPr lang="en-US">
                <a:ea typeface="Times New Roman"/>
              </a:rPr>
            </a:br>
            <a:r>
              <a:rPr lang="en-US">
                <a:ea typeface="Times New Roman"/>
              </a:rPr>
              <a:t/>
            </a:r>
            <a:br>
              <a:rPr lang="en-US">
                <a:ea typeface="Times New Roman"/>
              </a:rPr>
            </a:br>
            <a:r>
              <a:rPr lang="en-US">
                <a:ea typeface="Times New Roman"/>
              </a:rPr>
              <a:t/>
            </a:r>
            <a:br>
              <a:rPr lang="en-US">
                <a:ea typeface="Times New Roman"/>
              </a:rPr>
            </a:br>
            <a:endParaRPr lang="en-US">
              <a:ea typeface="Times New Roman"/>
            </a:endParaRPr>
          </a:p>
        </p:txBody>
      </p:sp>
      <p:pic>
        <p:nvPicPr>
          <p:cNvPr id="7" name="Picture 6">
            <a:extLst>
              <a:ext uri="{FF2B5EF4-FFF2-40B4-BE49-F238E27FC236}">
                <a16:creationId xmlns:a16="http://schemas.microsoft.com/office/drawing/2014/main" xmlns="" id="{329C4B12-C45F-4B13-8D35-17967D4DEB4D}"/>
              </a:ext>
            </a:extLst>
          </p:cNvPr>
          <p:cNvPicPr>
            <a:picLocks noChangeAspect="1"/>
          </p:cNvPicPr>
          <p:nvPr/>
        </p:nvPicPr>
        <p:blipFill>
          <a:blip r:embed="rId2" cstate="print"/>
          <a:stretch>
            <a:fillRect/>
          </a:stretch>
        </p:blipFill>
        <p:spPr>
          <a:xfrm>
            <a:off x="1752600" y="2952750"/>
            <a:ext cx="5102480" cy="3905250"/>
          </a:xfrm>
          <a:prstGeom prst="rect">
            <a:avLst/>
          </a:prstGeom>
        </p:spPr>
      </p:pic>
    </p:spTree>
    <p:extLst>
      <p:ext uri="{BB962C8B-B14F-4D97-AF65-F5344CB8AC3E}">
        <p14:creationId xmlns:p14="http://schemas.microsoft.com/office/powerpoint/2010/main" xmlns="" val="261850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FC7A5-2014-487B-932B-CBE1450CF1B2}"/>
              </a:ext>
            </a:extLst>
          </p:cNvPr>
          <p:cNvSpPr>
            <a:spLocks noGrp="1"/>
          </p:cNvSpPr>
          <p:nvPr>
            <p:ph type="title"/>
          </p:nvPr>
        </p:nvSpPr>
        <p:spPr/>
        <p:txBody>
          <a:bodyPr/>
          <a:lstStyle/>
          <a:p>
            <a:r>
              <a:rPr lang="en-US"/>
              <a:t>Adding JAR Files in Eclipse</a:t>
            </a:r>
          </a:p>
        </p:txBody>
      </p:sp>
      <p:sp>
        <p:nvSpPr>
          <p:cNvPr id="3" name="Content Placeholder 2">
            <a:extLst>
              <a:ext uri="{FF2B5EF4-FFF2-40B4-BE49-F238E27FC236}">
                <a16:creationId xmlns:a16="http://schemas.microsoft.com/office/drawing/2014/main" xmlns="" id="{028AF399-A72E-4DB2-9AD9-3F386C33EAF8}"/>
              </a:ext>
            </a:extLst>
          </p:cNvPr>
          <p:cNvSpPr>
            <a:spLocks noGrp="1"/>
          </p:cNvSpPr>
          <p:nvPr>
            <p:ph idx="1"/>
          </p:nvPr>
        </p:nvSpPr>
        <p:spPr/>
        <p:txBody>
          <a:bodyPr/>
          <a:lstStyle/>
          <a:p>
            <a:r>
              <a:rPr lang="en-US" sz="2400">
                <a:ea typeface="Times New Roman"/>
              </a:rPr>
              <a:t>Navigate to the HelloJohn.jar file. Click Apply and Close. Eclipse now tells you how to find </a:t>
            </a:r>
            <a:r>
              <a:rPr lang="en-US" sz="2000">
                <a:latin typeface="Courier New" panose="02070309020205020404" pitchFamily="49" charset="0"/>
                <a:cs typeface="Courier New" panose="02070309020205020404" pitchFamily="49" charset="0"/>
              </a:rPr>
              <a:t>HelloJohn</a:t>
            </a:r>
            <a:r>
              <a:rPr lang="en-US" sz="2400">
                <a:ea typeface="Times New Roman"/>
              </a:rPr>
              <a:t> (located in </a:t>
            </a:r>
            <a:r>
              <a:rPr lang="en-US" sz="2000">
                <a:latin typeface="Courier New" panose="02070309020205020404" pitchFamily="49" charset="0"/>
                <a:cs typeface="Courier New" panose="02070309020205020404" pitchFamily="49" charset="0"/>
              </a:rPr>
              <a:t>HelloJohn.jar</a:t>
            </a:r>
            <a:r>
              <a:rPr lang="en-US" sz="2400">
                <a:ea typeface="Times New Roman"/>
              </a:rPr>
              <a:t>) – right click on the yellow/red marker</a:t>
            </a:r>
            <a:r>
              <a:rPr lang="en-US" sz="2800">
                <a:ea typeface="Times New Roman"/>
              </a:rPr>
              <a:t> </a:t>
            </a:r>
            <a:r>
              <a:rPr lang="en-US" sz="2400"/>
              <a:t>and select </a:t>
            </a:r>
            <a:r>
              <a:rPr lang="en-US" sz="2000">
                <a:latin typeface="Courier New" panose="02070309020205020404" pitchFamily="49" charset="0"/>
                <a:cs typeface="Courier New" panose="02070309020205020404" pitchFamily="49" charset="0"/>
              </a:rPr>
              <a:t>Import HelloJohn</a:t>
            </a:r>
            <a:r>
              <a:rPr lang="en-US" sz="2400"/>
              <a:t>.</a:t>
            </a:r>
          </a:p>
          <a:p>
            <a:endParaRPr lang="en-US"/>
          </a:p>
        </p:txBody>
      </p:sp>
      <p:sp>
        <p:nvSpPr>
          <p:cNvPr id="4" name="Slide Number Placeholder 3">
            <a:extLst>
              <a:ext uri="{FF2B5EF4-FFF2-40B4-BE49-F238E27FC236}">
                <a16:creationId xmlns:a16="http://schemas.microsoft.com/office/drawing/2014/main" xmlns="" id="{2F19299B-FA6A-4F9B-B748-7BBF9BB80DF2}"/>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23</a:t>
            </a:fld>
            <a:endParaRPr lang="en-US" dirty="0">
              <a:solidFill>
                <a:srgbClr val="04617B">
                  <a:shade val="90000"/>
                </a:srgbClr>
              </a:solidFill>
            </a:endParaRPr>
          </a:p>
        </p:txBody>
      </p:sp>
      <p:pic>
        <p:nvPicPr>
          <p:cNvPr id="5" name="Content Placeholder 4">
            <a:extLst>
              <a:ext uri="{FF2B5EF4-FFF2-40B4-BE49-F238E27FC236}">
                <a16:creationId xmlns:a16="http://schemas.microsoft.com/office/drawing/2014/main" xmlns="" id="{8A6EFAE5-0886-4B80-8AFB-02158473B4EA}"/>
              </a:ext>
            </a:extLst>
          </p:cNvPr>
          <p:cNvPicPr>
            <a:picLocks noChangeAspect="1"/>
          </p:cNvPicPr>
          <p:nvPr/>
        </p:nvPicPr>
        <p:blipFill>
          <a:blip r:embed="rId2" cstate="print"/>
          <a:stretch>
            <a:fillRect/>
          </a:stretch>
        </p:blipFill>
        <p:spPr>
          <a:xfrm>
            <a:off x="1828800" y="4221480"/>
            <a:ext cx="5099480" cy="2191512"/>
          </a:xfrm>
          <a:prstGeom prst="rect">
            <a:avLst/>
          </a:prstGeom>
        </p:spPr>
      </p:pic>
    </p:spTree>
    <p:extLst>
      <p:ext uri="{BB962C8B-B14F-4D97-AF65-F5344CB8AC3E}">
        <p14:creationId xmlns:p14="http://schemas.microsoft.com/office/powerpoint/2010/main" xmlns="" val="210420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FC7A5-2014-487B-932B-CBE1450CF1B2}"/>
              </a:ext>
            </a:extLst>
          </p:cNvPr>
          <p:cNvSpPr>
            <a:spLocks noGrp="1"/>
          </p:cNvSpPr>
          <p:nvPr>
            <p:ph type="title"/>
          </p:nvPr>
        </p:nvSpPr>
        <p:spPr/>
        <p:txBody>
          <a:bodyPr/>
          <a:lstStyle/>
          <a:p>
            <a:r>
              <a:rPr lang="en-US"/>
              <a:t>Adding JAR Files in Eclipse</a:t>
            </a:r>
          </a:p>
        </p:txBody>
      </p:sp>
      <p:sp>
        <p:nvSpPr>
          <p:cNvPr id="3" name="Content Placeholder 2">
            <a:extLst>
              <a:ext uri="{FF2B5EF4-FFF2-40B4-BE49-F238E27FC236}">
                <a16:creationId xmlns:a16="http://schemas.microsoft.com/office/drawing/2014/main" xmlns="" id="{028AF399-A72E-4DB2-9AD9-3F386C33EAF8}"/>
              </a:ext>
            </a:extLst>
          </p:cNvPr>
          <p:cNvSpPr>
            <a:spLocks noGrp="1"/>
          </p:cNvSpPr>
          <p:nvPr>
            <p:ph idx="1"/>
          </p:nvPr>
        </p:nvSpPr>
        <p:spPr/>
        <p:txBody>
          <a:bodyPr/>
          <a:lstStyle/>
          <a:p>
            <a:r>
              <a:rPr lang="en-US" sz="2000">
                <a:latin typeface="Courier New" panose="02070309020205020404" pitchFamily="49" charset="0"/>
                <a:cs typeface="Courier New" panose="02070309020205020404" pitchFamily="49" charset="0"/>
              </a:rPr>
              <a:t>HelloMain</a:t>
            </a:r>
            <a:r>
              <a:rPr lang="en-US"/>
              <a:t> now compiles. When you run it, output is the same as when it was run on the commandline.</a:t>
            </a:r>
          </a:p>
        </p:txBody>
      </p:sp>
      <p:sp>
        <p:nvSpPr>
          <p:cNvPr id="4" name="Slide Number Placeholder 3">
            <a:extLst>
              <a:ext uri="{FF2B5EF4-FFF2-40B4-BE49-F238E27FC236}">
                <a16:creationId xmlns:a16="http://schemas.microsoft.com/office/drawing/2014/main" xmlns="" id="{2F19299B-FA6A-4F9B-B748-7BBF9BB80DF2}"/>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24</a:t>
            </a:fld>
            <a:endParaRPr lang="en-US" dirty="0">
              <a:solidFill>
                <a:srgbClr val="04617B">
                  <a:shade val="90000"/>
                </a:srgbClr>
              </a:solidFill>
            </a:endParaRPr>
          </a:p>
        </p:txBody>
      </p:sp>
      <p:pic>
        <p:nvPicPr>
          <p:cNvPr id="6" name="Picture 5">
            <a:extLst>
              <a:ext uri="{FF2B5EF4-FFF2-40B4-BE49-F238E27FC236}">
                <a16:creationId xmlns:a16="http://schemas.microsoft.com/office/drawing/2014/main" xmlns="" id="{57F128AE-76F8-4AD2-A629-55838DE3F0CB}"/>
              </a:ext>
            </a:extLst>
          </p:cNvPr>
          <p:cNvPicPr>
            <a:picLocks noChangeAspect="1"/>
          </p:cNvPicPr>
          <p:nvPr/>
        </p:nvPicPr>
        <p:blipFill>
          <a:blip r:embed="rId2" cstate="print"/>
          <a:stretch>
            <a:fillRect/>
          </a:stretch>
        </p:blipFill>
        <p:spPr>
          <a:xfrm>
            <a:off x="728024" y="3451781"/>
            <a:ext cx="3829050" cy="1695450"/>
          </a:xfrm>
          <a:prstGeom prst="rect">
            <a:avLst/>
          </a:prstGeom>
        </p:spPr>
      </p:pic>
      <p:pic>
        <p:nvPicPr>
          <p:cNvPr id="7" name="Picture 6">
            <a:extLst>
              <a:ext uri="{FF2B5EF4-FFF2-40B4-BE49-F238E27FC236}">
                <a16:creationId xmlns:a16="http://schemas.microsoft.com/office/drawing/2014/main" xmlns="" id="{B00AE511-4FC4-4155-95B0-7EC37B3A8359}"/>
              </a:ext>
            </a:extLst>
          </p:cNvPr>
          <p:cNvPicPr>
            <a:picLocks noChangeAspect="1"/>
          </p:cNvPicPr>
          <p:nvPr/>
        </p:nvPicPr>
        <p:blipFill>
          <a:blip r:embed="rId3" cstate="print"/>
          <a:stretch>
            <a:fillRect/>
          </a:stretch>
        </p:blipFill>
        <p:spPr>
          <a:xfrm>
            <a:off x="5410200" y="3425072"/>
            <a:ext cx="2600325" cy="1276350"/>
          </a:xfrm>
          <a:prstGeom prst="rect">
            <a:avLst/>
          </a:prstGeom>
        </p:spPr>
      </p:pic>
    </p:spTree>
    <p:extLst>
      <p:ext uri="{BB962C8B-B14F-4D97-AF65-F5344CB8AC3E}">
        <p14:creationId xmlns:p14="http://schemas.microsoft.com/office/powerpoint/2010/main" xmlns="" val="1367428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EF5FD-3247-44C3-B8BF-23BF251BA1C9}"/>
              </a:ext>
            </a:extLst>
          </p:cNvPr>
          <p:cNvSpPr>
            <a:spLocks noGrp="1"/>
          </p:cNvSpPr>
          <p:nvPr>
            <p:ph type="title"/>
          </p:nvPr>
        </p:nvSpPr>
        <p:spPr>
          <a:xfrm>
            <a:off x="520045" y="339926"/>
            <a:ext cx="8229600" cy="1143000"/>
          </a:xfrm>
        </p:spPr>
        <p:txBody>
          <a:bodyPr>
            <a:normAutofit fontScale="90000"/>
          </a:bodyPr>
          <a:lstStyle/>
          <a:p>
            <a:r>
              <a:rPr lang="en-US"/>
              <a:t>Perform Unit Testing With Eclipse</a:t>
            </a:r>
          </a:p>
        </p:txBody>
      </p:sp>
      <p:sp>
        <p:nvSpPr>
          <p:cNvPr id="5" name="TextBox 4">
            <a:extLst>
              <a:ext uri="{FF2B5EF4-FFF2-40B4-BE49-F238E27FC236}">
                <a16:creationId xmlns:a16="http://schemas.microsoft.com/office/drawing/2014/main" xmlns="" id="{5CB18222-7CEC-4C95-8213-BD4BA39D644C}"/>
              </a:ext>
            </a:extLst>
          </p:cNvPr>
          <p:cNvSpPr txBox="1"/>
          <p:nvPr/>
        </p:nvSpPr>
        <p:spPr>
          <a:xfrm>
            <a:off x="520045" y="1674674"/>
            <a:ext cx="3962400" cy="2154436"/>
          </a:xfrm>
          <a:prstGeom prst="rect">
            <a:avLst/>
          </a:prstGeom>
          <a:noFill/>
        </p:spPr>
        <p:txBody>
          <a:bodyPr wrap="square" rtlCol="0">
            <a:spAutoFit/>
          </a:bodyPr>
          <a:lstStyle/>
          <a:p>
            <a:r>
              <a:rPr lang="en-US"/>
              <a:t>Create a package in </a:t>
            </a:r>
            <a:r>
              <a:rPr lang="en-US" sz="2000">
                <a:latin typeface="Courier New" panose="02070309020205020404" pitchFamily="49" charset="0"/>
                <a:cs typeface="Courier New" panose="02070309020205020404" pitchFamily="49" charset="0"/>
              </a:rPr>
              <a:t>demo2</a:t>
            </a:r>
            <a:r>
              <a:rPr lang="en-US"/>
              <a:t> called test and  in that package create a class </a:t>
            </a:r>
            <a:r>
              <a:rPr lang="en-US" sz="2000">
                <a:latin typeface="Courier New" panose="02070309020205020404" pitchFamily="49" charset="0"/>
                <a:cs typeface="Courier New" panose="02070309020205020404" pitchFamily="49" charset="0"/>
              </a:rPr>
              <a:t>TestHello</a:t>
            </a:r>
            <a:r>
              <a:rPr lang="en-US"/>
              <a:t>. We will test the </a:t>
            </a:r>
            <a:r>
              <a:rPr lang="en-US" sz="2000">
                <a:latin typeface="Courier New" panose="02070309020205020404" pitchFamily="49" charset="0"/>
                <a:cs typeface="Courier New" panose="02070309020205020404" pitchFamily="49" charset="0"/>
              </a:rPr>
              <a:t>sayHello()</a:t>
            </a:r>
            <a:r>
              <a:rPr lang="en-US"/>
              <a:t> method from </a:t>
            </a:r>
            <a:r>
              <a:rPr lang="en-US" sz="2000">
                <a:latin typeface="Courier New" panose="02070309020205020404" pitchFamily="49" charset="0"/>
                <a:cs typeface="Courier New" panose="02070309020205020404" pitchFamily="49" charset="0"/>
              </a:rPr>
              <a:t>demo2</a:t>
            </a:r>
            <a:r>
              <a:rPr lang="en-US"/>
              <a:t>.</a:t>
            </a:r>
          </a:p>
          <a:p>
            <a:endParaRPr lang="en-US"/>
          </a:p>
          <a:p>
            <a:r>
              <a:rPr lang="en-US"/>
              <a:t>Write the following code in </a:t>
            </a:r>
            <a:r>
              <a:rPr lang="en-US" sz="2000">
                <a:latin typeface="Courier New" panose="02070309020205020404" pitchFamily="49" charset="0"/>
                <a:cs typeface="Courier New" panose="02070309020205020404" pitchFamily="49" charset="0"/>
              </a:rPr>
              <a:t>TestHello</a:t>
            </a:r>
            <a:r>
              <a:rPr lang="en-US"/>
              <a:t>:</a:t>
            </a:r>
          </a:p>
        </p:txBody>
      </p:sp>
      <p:pic>
        <p:nvPicPr>
          <p:cNvPr id="6" name="Picture 5">
            <a:extLst>
              <a:ext uri="{FF2B5EF4-FFF2-40B4-BE49-F238E27FC236}">
                <a16:creationId xmlns:a16="http://schemas.microsoft.com/office/drawing/2014/main" xmlns="" id="{6C7313D1-C2E2-430E-8B76-AD9147058387}"/>
              </a:ext>
            </a:extLst>
          </p:cNvPr>
          <p:cNvPicPr>
            <a:picLocks noChangeAspect="1"/>
          </p:cNvPicPr>
          <p:nvPr/>
        </p:nvPicPr>
        <p:blipFill>
          <a:blip r:embed="rId2" cstate="print"/>
          <a:stretch>
            <a:fillRect/>
          </a:stretch>
        </p:blipFill>
        <p:spPr>
          <a:xfrm>
            <a:off x="838200" y="4020858"/>
            <a:ext cx="2986087" cy="1791652"/>
          </a:xfrm>
          <a:prstGeom prst="rect">
            <a:avLst/>
          </a:prstGeom>
        </p:spPr>
      </p:pic>
      <p:sp>
        <p:nvSpPr>
          <p:cNvPr id="8" name="Rectangle 7">
            <a:extLst>
              <a:ext uri="{FF2B5EF4-FFF2-40B4-BE49-F238E27FC236}">
                <a16:creationId xmlns:a16="http://schemas.microsoft.com/office/drawing/2014/main" xmlns="" id="{A0B953BF-C83F-40D3-AE7A-2429550428D4}"/>
              </a:ext>
            </a:extLst>
          </p:cNvPr>
          <p:cNvSpPr/>
          <p:nvPr/>
        </p:nvSpPr>
        <p:spPr>
          <a:xfrm>
            <a:off x="4800600" y="1641274"/>
            <a:ext cx="4331304" cy="1815882"/>
          </a:xfrm>
          <a:prstGeom prst="rect">
            <a:avLst/>
          </a:prstGeom>
        </p:spPr>
        <p:txBody>
          <a:bodyPr wrap="square">
            <a:spAutoFit/>
          </a:bodyPr>
          <a:lstStyle/>
          <a:p>
            <a:r>
              <a:rPr lang="en-US"/>
              <a:t>The </a:t>
            </a:r>
            <a:r>
              <a:rPr lang="en-US" sz="2000">
                <a:latin typeface="Courier New" panose="02070309020205020404" pitchFamily="49" charset="0"/>
                <a:cs typeface="Courier New" panose="02070309020205020404" pitchFamily="49" charset="0"/>
              </a:rPr>
              <a:t>@Test </a:t>
            </a:r>
            <a:r>
              <a:rPr lang="en-US"/>
              <a:t>annotation tells the compiler you wish to use the JUnit library. Click on the red/yellow marker to add the JUnit4 library to the classpath. After loading, let Eclipse import that </a:t>
            </a:r>
            <a:r>
              <a:rPr lang="en-US" sz="2000">
                <a:latin typeface="Courier New" panose="02070309020205020404" pitchFamily="49" charset="0"/>
                <a:cs typeface="Courier New" panose="02070309020205020404" pitchFamily="49" charset="0"/>
              </a:rPr>
              <a:t>Test</a:t>
            </a:r>
            <a:r>
              <a:rPr lang="en-US"/>
              <a:t> class from JUnit for you.</a:t>
            </a:r>
          </a:p>
        </p:txBody>
      </p:sp>
      <p:pic>
        <p:nvPicPr>
          <p:cNvPr id="9" name="Picture 8">
            <a:extLst>
              <a:ext uri="{FF2B5EF4-FFF2-40B4-BE49-F238E27FC236}">
                <a16:creationId xmlns:a16="http://schemas.microsoft.com/office/drawing/2014/main" xmlns="" id="{DC094903-3693-46E3-BBAE-E90DC97A119F}"/>
              </a:ext>
            </a:extLst>
          </p:cNvPr>
          <p:cNvPicPr>
            <a:picLocks noChangeAspect="1"/>
          </p:cNvPicPr>
          <p:nvPr/>
        </p:nvPicPr>
        <p:blipFill>
          <a:blip r:embed="rId3" cstate="print"/>
          <a:stretch>
            <a:fillRect/>
          </a:stretch>
        </p:blipFill>
        <p:spPr>
          <a:xfrm>
            <a:off x="5105400" y="3462401"/>
            <a:ext cx="4148524" cy="1571625"/>
          </a:xfrm>
          <a:prstGeom prst="rect">
            <a:avLst/>
          </a:prstGeom>
        </p:spPr>
      </p:pic>
      <p:pic>
        <p:nvPicPr>
          <p:cNvPr id="10" name="Picture 9">
            <a:extLst>
              <a:ext uri="{FF2B5EF4-FFF2-40B4-BE49-F238E27FC236}">
                <a16:creationId xmlns:a16="http://schemas.microsoft.com/office/drawing/2014/main" xmlns="" id="{46EA8B6D-9486-4E9E-9551-00A7CC665517}"/>
              </a:ext>
            </a:extLst>
          </p:cNvPr>
          <p:cNvPicPr>
            <a:picLocks noChangeAspect="1"/>
          </p:cNvPicPr>
          <p:nvPr/>
        </p:nvPicPr>
        <p:blipFill>
          <a:blip r:embed="rId4" cstate="print"/>
          <a:stretch>
            <a:fillRect/>
          </a:stretch>
        </p:blipFill>
        <p:spPr>
          <a:xfrm>
            <a:off x="5114040" y="5207299"/>
            <a:ext cx="4017864" cy="1571625"/>
          </a:xfrm>
          <a:prstGeom prst="rect">
            <a:avLst/>
          </a:prstGeom>
        </p:spPr>
      </p:pic>
    </p:spTree>
    <p:extLst>
      <p:ext uri="{BB962C8B-B14F-4D97-AF65-F5344CB8AC3E}">
        <p14:creationId xmlns:p14="http://schemas.microsoft.com/office/powerpoint/2010/main" xmlns="" val="156627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86B32D-B2E7-43C4-A08F-103B8EBD44E8}"/>
              </a:ext>
            </a:extLst>
          </p:cNvPr>
          <p:cNvSpPr>
            <a:spLocks noGrp="1"/>
          </p:cNvSpPr>
          <p:nvPr>
            <p:ph type="title"/>
          </p:nvPr>
        </p:nvSpPr>
        <p:spPr/>
        <p:txBody>
          <a:bodyPr>
            <a:normAutofit fontScale="90000"/>
          </a:bodyPr>
          <a:lstStyle/>
          <a:p>
            <a:r>
              <a:rPr lang="en-US"/>
              <a:t>Perform Unit Testing With Eclipse</a:t>
            </a:r>
          </a:p>
        </p:txBody>
      </p:sp>
      <p:sp>
        <p:nvSpPr>
          <p:cNvPr id="3" name="Content Placeholder 2">
            <a:extLst>
              <a:ext uri="{FF2B5EF4-FFF2-40B4-BE49-F238E27FC236}">
                <a16:creationId xmlns:a16="http://schemas.microsoft.com/office/drawing/2014/main" xmlns="" id="{CEF3E3DE-EA86-40D2-BABE-A9B6FC1E0979}"/>
              </a:ext>
            </a:extLst>
          </p:cNvPr>
          <p:cNvSpPr>
            <a:spLocks noGrp="1"/>
          </p:cNvSpPr>
          <p:nvPr>
            <p:ph idx="1"/>
          </p:nvPr>
        </p:nvSpPr>
        <p:spPr>
          <a:xfrm>
            <a:off x="421948" y="2487692"/>
            <a:ext cx="4400550" cy="941308"/>
          </a:xfrm>
        </p:spPr>
        <p:txBody>
          <a:bodyPr/>
          <a:lstStyle/>
          <a:p>
            <a:pPr marL="0" indent="0">
              <a:buNone/>
            </a:pPr>
            <a:r>
              <a:rPr lang="en-US" sz="1800"/>
              <a:t>Write code that will test your </a:t>
            </a:r>
            <a:r>
              <a:rPr lang="en-US" sz="1600">
                <a:latin typeface="Courier New" panose="02070309020205020404" pitchFamily="49" charset="0"/>
                <a:cs typeface="Courier New" panose="02070309020205020404" pitchFamily="49" charset="0"/>
              </a:rPr>
              <a:t>sayHello() </a:t>
            </a:r>
            <a:r>
              <a:rPr lang="en-US" sz="1800"/>
              <a:t>method </a:t>
            </a:r>
          </a:p>
        </p:txBody>
      </p:sp>
      <p:sp>
        <p:nvSpPr>
          <p:cNvPr id="4" name="Slide Number Placeholder 3">
            <a:extLst>
              <a:ext uri="{FF2B5EF4-FFF2-40B4-BE49-F238E27FC236}">
                <a16:creationId xmlns:a16="http://schemas.microsoft.com/office/drawing/2014/main" xmlns="" id="{DF7577A8-D2B3-4067-9360-D87A325D1DFE}"/>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26</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xmlns="" id="{2F74B067-9AE7-4379-A8A6-8E4B00CE5BF0}"/>
              </a:ext>
            </a:extLst>
          </p:cNvPr>
          <p:cNvPicPr>
            <a:picLocks noChangeAspect="1"/>
          </p:cNvPicPr>
          <p:nvPr/>
        </p:nvPicPr>
        <p:blipFill>
          <a:blip r:embed="rId2" cstate="print"/>
          <a:stretch>
            <a:fillRect/>
          </a:stretch>
        </p:blipFill>
        <p:spPr>
          <a:xfrm>
            <a:off x="4724400" y="2057400"/>
            <a:ext cx="4552950" cy="1590675"/>
          </a:xfrm>
          <a:prstGeom prst="rect">
            <a:avLst/>
          </a:prstGeom>
        </p:spPr>
      </p:pic>
      <p:sp>
        <p:nvSpPr>
          <p:cNvPr id="6" name="TextBox 5">
            <a:extLst>
              <a:ext uri="{FF2B5EF4-FFF2-40B4-BE49-F238E27FC236}">
                <a16:creationId xmlns:a16="http://schemas.microsoft.com/office/drawing/2014/main" xmlns="" id="{F231ABE0-36E0-42BD-B809-E3F841F09627}"/>
              </a:ext>
            </a:extLst>
          </p:cNvPr>
          <p:cNvSpPr txBox="1"/>
          <p:nvPr/>
        </p:nvSpPr>
        <p:spPr>
          <a:xfrm>
            <a:off x="443158" y="3987644"/>
            <a:ext cx="4105274" cy="2585323"/>
          </a:xfrm>
          <a:prstGeom prst="rect">
            <a:avLst/>
          </a:prstGeom>
          <a:noFill/>
        </p:spPr>
        <p:txBody>
          <a:bodyPr wrap="square" rtlCol="0">
            <a:spAutoFit/>
          </a:bodyPr>
          <a:lstStyle/>
          <a:p>
            <a:r>
              <a:rPr lang="en-US"/>
              <a:t>Tell Eclipse which </a:t>
            </a:r>
            <a:r>
              <a:rPr lang="en-US" sz="1600">
                <a:latin typeface="Courier New" panose="02070309020205020404" pitchFamily="49" charset="0"/>
                <a:cs typeface="Courier New" panose="02070309020205020404" pitchFamily="49" charset="0"/>
              </a:rPr>
              <a:t>HelloWorld</a:t>
            </a:r>
            <a:r>
              <a:rPr lang="en-US"/>
              <a:t> class to use by clicking the red/yellow marker and allowing Eclipse to import </a:t>
            </a:r>
            <a:r>
              <a:rPr lang="en-US" sz="1600">
                <a:latin typeface="Courier New" panose="02070309020205020404" pitchFamily="49" charset="0"/>
                <a:cs typeface="Courier New" panose="02070309020205020404" pitchFamily="49" charset="0"/>
              </a:rPr>
              <a:t>demo2.HelloWorld</a:t>
            </a:r>
            <a:r>
              <a:rPr lang="en-US"/>
              <a:t>. </a:t>
            </a:r>
          </a:p>
          <a:p>
            <a:endParaRPr lang="en-US"/>
          </a:p>
          <a:p>
            <a:r>
              <a:rPr lang="en-US"/>
              <a:t>Tell Eclipse about the </a:t>
            </a:r>
            <a:r>
              <a:rPr lang="en-US" sz="1600">
                <a:latin typeface="Courier New" panose="02070309020205020404" pitchFamily="49" charset="0"/>
                <a:cs typeface="Courier New" panose="02070309020205020404" pitchFamily="49" charset="0"/>
              </a:rPr>
              <a:t>assertEquals()</a:t>
            </a:r>
            <a:r>
              <a:rPr lang="en-US"/>
              <a:t> method by clicking the other red/yellow marker and allowing it to import the necessary method.</a:t>
            </a:r>
          </a:p>
        </p:txBody>
      </p:sp>
      <p:pic>
        <p:nvPicPr>
          <p:cNvPr id="7" name="Picture 6">
            <a:extLst>
              <a:ext uri="{FF2B5EF4-FFF2-40B4-BE49-F238E27FC236}">
                <a16:creationId xmlns:a16="http://schemas.microsoft.com/office/drawing/2014/main" xmlns="" id="{61192309-A57C-4EFB-95F0-D4BF9F13EB13}"/>
              </a:ext>
            </a:extLst>
          </p:cNvPr>
          <p:cNvPicPr>
            <a:picLocks noChangeAspect="1"/>
          </p:cNvPicPr>
          <p:nvPr/>
        </p:nvPicPr>
        <p:blipFill>
          <a:blip r:embed="rId3" cstate="print"/>
          <a:stretch>
            <a:fillRect/>
          </a:stretch>
        </p:blipFill>
        <p:spPr>
          <a:xfrm>
            <a:off x="4864623" y="4118256"/>
            <a:ext cx="4105275" cy="2324100"/>
          </a:xfrm>
          <a:prstGeom prst="rect">
            <a:avLst/>
          </a:prstGeom>
        </p:spPr>
      </p:pic>
      <p:sp>
        <p:nvSpPr>
          <p:cNvPr id="8" name="TextBox 7">
            <a:extLst>
              <a:ext uri="{FF2B5EF4-FFF2-40B4-BE49-F238E27FC236}">
                <a16:creationId xmlns:a16="http://schemas.microsoft.com/office/drawing/2014/main" xmlns="" id="{E92414AF-2C44-4CB2-B451-9F3602C7D923}"/>
              </a:ext>
            </a:extLst>
          </p:cNvPr>
          <p:cNvSpPr txBox="1"/>
          <p:nvPr/>
        </p:nvSpPr>
        <p:spPr>
          <a:xfrm>
            <a:off x="304800" y="3526155"/>
            <a:ext cx="4343400" cy="427434"/>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xmlns="" val="311499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BE6BF-D59E-4DCF-A57F-2AED328D7125}"/>
              </a:ext>
            </a:extLst>
          </p:cNvPr>
          <p:cNvSpPr>
            <a:spLocks noGrp="1"/>
          </p:cNvSpPr>
          <p:nvPr>
            <p:ph type="title"/>
          </p:nvPr>
        </p:nvSpPr>
        <p:spPr>
          <a:xfrm>
            <a:off x="443845" y="418453"/>
            <a:ext cx="8229600" cy="1143000"/>
          </a:xfrm>
        </p:spPr>
        <p:txBody>
          <a:bodyPr>
            <a:normAutofit fontScale="90000"/>
          </a:bodyPr>
          <a:lstStyle/>
          <a:p>
            <a:r>
              <a:rPr lang="en-US"/>
              <a:t>Perform Unit Testing With Eclipse</a:t>
            </a:r>
          </a:p>
        </p:txBody>
      </p:sp>
      <p:sp>
        <p:nvSpPr>
          <p:cNvPr id="3" name="Content Placeholder 2">
            <a:extLst>
              <a:ext uri="{FF2B5EF4-FFF2-40B4-BE49-F238E27FC236}">
                <a16:creationId xmlns:a16="http://schemas.microsoft.com/office/drawing/2014/main" xmlns="" id="{21BA837B-D2C9-4D76-985D-CE1017135D8E}"/>
              </a:ext>
            </a:extLst>
          </p:cNvPr>
          <p:cNvSpPr>
            <a:spLocks noGrp="1"/>
          </p:cNvSpPr>
          <p:nvPr>
            <p:ph idx="1"/>
          </p:nvPr>
        </p:nvSpPr>
        <p:spPr>
          <a:xfrm>
            <a:off x="457200" y="1593203"/>
            <a:ext cx="8229600" cy="4389120"/>
          </a:xfrm>
        </p:spPr>
        <p:txBody>
          <a:bodyPr/>
          <a:lstStyle/>
          <a:p>
            <a:r>
              <a:rPr lang="en-US" sz="2000"/>
              <a:t>To run your test, right click on the file TestHello.java and select Run As JUnit Test.</a:t>
            </a:r>
            <a:br>
              <a:rPr lang="en-US" sz="2000"/>
            </a:br>
            <a:r>
              <a:rPr lang="en-US" sz="2000"/>
              <a:t/>
            </a:r>
            <a:br>
              <a:rPr lang="en-US" sz="2000"/>
            </a:br>
            <a:r>
              <a:rPr lang="en-US" sz="2000"/>
              <a:t/>
            </a:r>
            <a:br>
              <a:rPr lang="en-US" sz="2000"/>
            </a:br>
            <a:r>
              <a:rPr lang="en-US"/>
              <a:t/>
            </a:r>
            <a:br>
              <a:rPr lang="en-US"/>
            </a:br>
            <a:r>
              <a:rPr lang="en-US"/>
              <a:t/>
            </a:r>
            <a:br>
              <a:rPr lang="en-US"/>
            </a:br>
            <a:r>
              <a:rPr lang="en-US"/>
              <a:t/>
            </a:r>
            <a:br>
              <a:rPr lang="en-US"/>
            </a:br>
            <a:endParaRPr lang="en-US"/>
          </a:p>
          <a:p>
            <a:r>
              <a:rPr lang="en-US" sz="2000"/>
              <a:t>If your code passes the test, you will see something like the following:</a:t>
            </a:r>
          </a:p>
        </p:txBody>
      </p:sp>
      <p:sp>
        <p:nvSpPr>
          <p:cNvPr id="4" name="Slide Number Placeholder 3">
            <a:extLst>
              <a:ext uri="{FF2B5EF4-FFF2-40B4-BE49-F238E27FC236}">
                <a16:creationId xmlns:a16="http://schemas.microsoft.com/office/drawing/2014/main" xmlns="" id="{920F3A68-FE62-4826-9D9E-9F08122FAC00}"/>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27</a:t>
            </a:fld>
            <a:endParaRPr lang="en-US" dirty="0">
              <a:solidFill>
                <a:srgbClr val="04617B">
                  <a:shade val="90000"/>
                </a:srgbClr>
              </a:solidFill>
            </a:endParaRPr>
          </a:p>
        </p:txBody>
      </p:sp>
      <p:pic>
        <p:nvPicPr>
          <p:cNvPr id="5" name="Picture 4">
            <a:extLst>
              <a:ext uri="{FF2B5EF4-FFF2-40B4-BE49-F238E27FC236}">
                <a16:creationId xmlns:a16="http://schemas.microsoft.com/office/drawing/2014/main" xmlns="" id="{B04BD2D5-7CD9-420B-BC2E-BAF4516D1D2C}"/>
              </a:ext>
            </a:extLst>
          </p:cNvPr>
          <p:cNvPicPr>
            <a:picLocks noChangeAspect="1"/>
          </p:cNvPicPr>
          <p:nvPr/>
        </p:nvPicPr>
        <p:blipFill>
          <a:blip r:embed="rId2" cstate="print"/>
          <a:stretch>
            <a:fillRect/>
          </a:stretch>
        </p:blipFill>
        <p:spPr>
          <a:xfrm>
            <a:off x="2362200" y="2362200"/>
            <a:ext cx="3886200" cy="1854374"/>
          </a:xfrm>
          <a:prstGeom prst="rect">
            <a:avLst/>
          </a:prstGeom>
        </p:spPr>
      </p:pic>
      <p:pic>
        <p:nvPicPr>
          <p:cNvPr id="6" name="Picture 5">
            <a:extLst>
              <a:ext uri="{FF2B5EF4-FFF2-40B4-BE49-F238E27FC236}">
                <a16:creationId xmlns:a16="http://schemas.microsoft.com/office/drawing/2014/main" xmlns="" id="{21068BD6-D97F-4A66-8F12-A637FE6016D1}"/>
              </a:ext>
            </a:extLst>
          </p:cNvPr>
          <p:cNvPicPr>
            <a:picLocks noChangeAspect="1"/>
          </p:cNvPicPr>
          <p:nvPr/>
        </p:nvPicPr>
        <p:blipFill>
          <a:blip r:embed="rId3" cstate="print"/>
          <a:stretch>
            <a:fillRect/>
          </a:stretch>
        </p:blipFill>
        <p:spPr>
          <a:xfrm>
            <a:off x="1143000" y="4964629"/>
            <a:ext cx="6858000" cy="1893371"/>
          </a:xfrm>
          <a:prstGeom prst="rect">
            <a:avLst/>
          </a:prstGeom>
        </p:spPr>
      </p:pic>
    </p:spTree>
    <p:extLst>
      <p:ext uri="{BB962C8B-B14F-4D97-AF65-F5344CB8AC3E}">
        <p14:creationId xmlns:p14="http://schemas.microsoft.com/office/powerpoint/2010/main" xmlns="" val="384634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638601-DD7C-4856-B3B9-12D663221771}"/>
              </a:ext>
            </a:extLst>
          </p:cNvPr>
          <p:cNvSpPr>
            <a:spLocks noGrp="1"/>
          </p:cNvSpPr>
          <p:nvPr>
            <p:ph type="title"/>
          </p:nvPr>
        </p:nvSpPr>
        <p:spPr/>
        <p:txBody>
          <a:bodyPr/>
          <a:lstStyle/>
          <a:p>
            <a:r>
              <a:rPr lang="en-US"/>
              <a:t>Exercise 1.2</a:t>
            </a:r>
          </a:p>
        </p:txBody>
      </p:sp>
      <p:sp>
        <p:nvSpPr>
          <p:cNvPr id="3" name="Content Placeholder 2">
            <a:extLst>
              <a:ext uri="{FF2B5EF4-FFF2-40B4-BE49-F238E27FC236}">
                <a16:creationId xmlns:a16="http://schemas.microsoft.com/office/drawing/2014/main" xmlns="" id="{17C84577-70B9-4745-9C8C-E6437CEACA98}"/>
              </a:ext>
            </a:extLst>
          </p:cNvPr>
          <p:cNvSpPr>
            <a:spLocks noGrp="1"/>
          </p:cNvSpPr>
          <p:nvPr>
            <p:ph idx="1"/>
          </p:nvPr>
        </p:nvSpPr>
        <p:spPr>
          <a:xfrm>
            <a:off x="457200" y="1935480"/>
            <a:ext cx="8229600" cy="3169920"/>
          </a:xfrm>
        </p:spPr>
        <p:txBody>
          <a:bodyPr>
            <a:normAutofit/>
          </a:bodyPr>
          <a:lstStyle/>
          <a:p>
            <a:r>
              <a:rPr lang="en-US" dirty="0"/>
              <a:t>Do Exercise 2 of the Orientation Lab (see the </a:t>
            </a:r>
            <a:r>
              <a:rPr lang="en-US" dirty="0" err="1"/>
              <a:t>InClassExercises</a:t>
            </a:r>
            <a:r>
              <a:rPr lang="en-US" dirty="0"/>
              <a:t> project in your workspace). In this lab you will create a Java class and test it using JUnit4.</a:t>
            </a:r>
          </a:p>
          <a:p>
            <a:pPr marL="0" indent="0">
              <a:buNone/>
            </a:pPr>
            <a:r>
              <a:rPr lang="en-US" dirty="0"/>
              <a:t>   Note: You do not need to deploy your completed</a:t>
            </a:r>
            <a:br>
              <a:rPr lang="en-US" dirty="0"/>
            </a:br>
            <a:r>
              <a:rPr lang="en-US" dirty="0"/>
              <a:t>   application.</a:t>
            </a:r>
          </a:p>
          <a:p>
            <a:pPr marL="0" indent="0">
              <a:buNone/>
            </a:pPr>
            <a:r>
              <a:rPr lang="en-US" dirty="0"/>
              <a:t> </a:t>
            </a:r>
          </a:p>
          <a:p>
            <a:pPr marL="0" indent="0">
              <a:buNone/>
            </a:pPr>
            <a:r>
              <a:rPr lang="en-US" dirty="0"/>
              <a:t>    </a:t>
            </a:r>
          </a:p>
        </p:txBody>
      </p:sp>
      <p:sp>
        <p:nvSpPr>
          <p:cNvPr id="4" name="Slide Number Placeholder 3">
            <a:extLst>
              <a:ext uri="{FF2B5EF4-FFF2-40B4-BE49-F238E27FC236}">
                <a16:creationId xmlns:a16="http://schemas.microsoft.com/office/drawing/2014/main" xmlns="" id="{AB25EC42-625B-4741-BBED-B5F74F5A844B}"/>
              </a:ext>
            </a:extLst>
          </p:cNvPr>
          <p:cNvSpPr>
            <a:spLocks noGrp="1"/>
          </p:cNvSpPr>
          <p:nvPr>
            <p:ph type="sldNum" sz="quarter" idx="12"/>
          </p:nvPr>
        </p:nvSpPr>
        <p:spPr/>
        <p:txBody>
          <a:bodyPr/>
          <a:lstStyle/>
          <a:p>
            <a:fld id="{042AED99-7FB4-404E-8A97-64753DCE42EC}" type="slidenum">
              <a:rPr lang="en-US" smtClean="0">
                <a:solidFill>
                  <a:srgbClr val="04617B">
                    <a:shade val="90000"/>
                  </a:srgbClr>
                </a:solidFill>
              </a:rPr>
              <a:pPr/>
              <a:t>28</a:t>
            </a:fld>
            <a:endParaRPr lang="en-US" dirty="0">
              <a:solidFill>
                <a:srgbClr val="04617B">
                  <a:shade val="90000"/>
                </a:srgbClr>
              </a:solidFill>
            </a:endParaRPr>
          </a:p>
        </p:txBody>
      </p:sp>
      <p:sp>
        <p:nvSpPr>
          <p:cNvPr id="5" name="TextBox 4">
            <a:extLst>
              <a:ext uri="{FF2B5EF4-FFF2-40B4-BE49-F238E27FC236}">
                <a16:creationId xmlns:a16="http://schemas.microsoft.com/office/drawing/2014/main" xmlns="" id="{7E576F97-D931-4507-B5E6-45B5EE80E404}"/>
              </a:ext>
            </a:extLst>
          </p:cNvPr>
          <p:cNvSpPr txBox="1"/>
          <p:nvPr/>
        </p:nvSpPr>
        <p:spPr>
          <a:xfrm>
            <a:off x="457200" y="4724400"/>
            <a:ext cx="4343400" cy="1754326"/>
          </a:xfrm>
          <a:prstGeom prst="rect">
            <a:avLst/>
          </a:prstGeom>
          <a:noFill/>
        </p:spPr>
        <p:txBody>
          <a:bodyPr wrap="square" rtlCol="0">
            <a:spAutoFit/>
          </a:bodyPr>
          <a:lstStyle/>
          <a:p>
            <a:pPr algn="just"/>
            <a:r>
              <a:rPr lang="en-US"/>
              <a:t>In Eclipse, your code is placed in a </a:t>
            </a:r>
            <a:r>
              <a:rPr lang="en-US" i="1"/>
              <a:t>project</a:t>
            </a:r>
            <a:r>
              <a:rPr lang="en-US"/>
              <a:t>. Inside a project you create </a:t>
            </a:r>
            <a:r>
              <a:rPr lang="en-US" i="1"/>
              <a:t>packages</a:t>
            </a:r>
            <a:r>
              <a:rPr lang="en-US"/>
              <a:t> and inside a package you place your Java </a:t>
            </a:r>
            <a:r>
              <a:rPr lang="en-US" i="1"/>
              <a:t>classes</a:t>
            </a:r>
            <a:r>
              <a:rPr lang="en-US"/>
              <a:t>. There is also a larger organiza-tional unit called </a:t>
            </a:r>
            <a:r>
              <a:rPr lang="en-US" i="1"/>
              <a:t>modules, </a:t>
            </a:r>
            <a:r>
              <a:rPr lang="en-US"/>
              <a:t>which contain packages.</a:t>
            </a:r>
          </a:p>
        </p:txBody>
      </p:sp>
      <p:sp>
        <p:nvSpPr>
          <p:cNvPr id="6" name="TextBox 5">
            <a:extLst>
              <a:ext uri="{FF2B5EF4-FFF2-40B4-BE49-F238E27FC236}">
                <a16:creationId xmlns:a16="http://schemas.microsoft.com/office/drawing/2014/main" xmlns="" id="{94CF88AD-3F08-4A32-9288-53169AB9EC22}"/>
              </a:ext>
            </a:extLst>
          </p:cNvPr>
          <p:cNvSpPr txBox="1"/>
          <p:nvPr/>
        </p:nvSpPr>
        <p:spPr>
          <a:xfrm>
            <a:off x="5562600" y="4749538"/>
            <a:ext cx="2895600" cy="1477328"/>
          </a:xfrm>
          <a:prstGeom prst="rect">
            <a:avLst/>
          </a:prstGeom>
          <a:noFill/>
        </p:spPr>
        <p:txBody>
          <a:bodyPr wrap="square" rtlCol="0">
            <a:spAutoFit/>
          </a:bodyPr>
          <a:lstStyle/>
          <a:p>
            <a:r>
              <a:rPr lang="en-US"/>
              <a:t>project</a:t>
            </a:r>
          </a:p>
          <a:p>
            <a:r>
              <a:rPr lang="en-US"/>
              <a:t>     </a:t>
            </a:r>
            <a:r>
              <a:rPr lang="en-US">
                <a:latin typeface="Yu Gothic UI Semilight" panose="020B0400000000000000" pitchFamily="34" charset="-128"/>
                <a:ea typeface="Yu Gothic UI Semilight" panose="020B0400000000000000" pitchFamily="34" charset="-128"/>
              </a:rPr>
              <a:t>ʟ  </a:t>
            </a:r>
            <a:r>
              <a:rPr lang="en-US"/>
              <a:t>module</a:t>
            </a:r>
          </a:p>
          <a:p>
            <a:r>
              <a:rPr lang="en-US"/>
              <a:t>	</a:t>
            </a:r>
            <a:r>
              <a:rPr lang="en-US">
                <a:latin typeface="Yu Gothic UI Semilight" panose="020B0400000000000000" pitchFamily="34" charset="-128"/>
                <a:ea typeface="Yu Gothic UI Semilight" panose="020B0400000000000000" pitchFamily="34" charset="-128"/>
              </a:rPr>
              <a:t> ʟ  </a:t>
            </a:r>
            <a:r>
              <a:rPr lang="en-US"/>
              <a:t>package</a:t>
            </a:r>
          </a:p>
          <a:p>
            <a:r>
              <a:rPr lang="en-US">
                <a:latin typeface="Yu Gothic UI Semilight" panose="020B0400000000000000" pitchFamily="34" charset="-128"/>
                <a:ea typeface="Yu Gothic UI Semilight" panose="020B0400000000000000" pitchFamily="34" charset="-128"/>
              </a:rPr>
              <a:t>	           ʟ  </a:t>
            </a:r>
            <a:r>
              <a:rPr lang="en-US"/>
              <a:t>class</a:t>
            </a:r>
          </a:p>
          <a:p>
            <a:endParaRPr lang="en-US"/>
          </a:p>
        </p:txBody>
      </p:sp>
    </p:spTree>
    <p:extLst>
      <p:ext uri="{BB962C8B-B14F-4D97-AF65-F5344CB8AC3E}">
        <p14:creationId xmlns:p14="http://schemas.microsoft.com/office/powerpoint/2010/main" xmlns="" val="4738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143000"/>
          </a:xfrm>
        </p:spPr>
        <p:txBody>
          <a:bodyPr/>
          <a:lstStyle/>
          <a:p>
            <a:r>
              <a:rPr lang="en-US"/>
              <a:t>Viewing Source Code</a:t>
            </a:r>
          </a:p>
        </p:txBody>
      </p:sp>
      <p:sp>
        <p:nvSpPr>
          <p:cNvPr id="3" name="Content Placeholder 2"/>
          <p:cNvSpPr>
            <a:spLocks noGrp="1"/>
          </p:cNvSpPr>
          <p:nvPr>
            <p:ph idx="1"/>
          </p:nvPr>
        </p:nvSpPr>
        <p:spPr>
          <a:xfrm>
            <a:off x="0" y="1864658"/>
            <a:ext cx="4007224" cy="4459941"/>
          </a:xfrm>
        </p:spPr>
        <p:txBody>
          <a:bodyPr>
            <a:normAutofit fontScale="70000" lnSpcReduction="20000"/>
          </a:bodyPr>
          <a:lstStyle/>
          <a:p>
            <a:pPr marL="0" indent="0">
              <a:buNone/>
            </a:pPr>
            <a:r>
              <a:rPr lang="en-US"/>
              <a:t>Allows you to see how Java has implemented their library code. You must have src.zip in your Java distribution. </a:t>
            </a:r>
            <a:endParaRPr lang="en-US" b="1"/>
          </a:p>
          <a:p>
            <a:pPr marL="0" indent="0">
              <a:buNone/>
            </a:pPr>
            <a:r>
              <a:rPr lang="en-US" u="sng"/>
              <a:t>Steps</a:t>
            </a:r>
            <a:r>
              <a:rPr lang="en-US"/>
              <a:t>: </a:t>
            </a:r>
          </a:p>
          <a:p>
            <a:pPr marL="514350" indent="-514350">
              <a:buFont typeface="+mj-lt"/>
              <a:buAutoNum type="arabicPeriod"/>
            </a:pPr>
            <a:r>
              <a:rPr lang="en-US"/>
              <a:t>Open any project in Eclipse and type </a:t>
            </a:r>
            <a:br>
              <a:rPr lang="en-US"/>
            </a:br>
            <a:r>
              <a:rPr lang="en-US"/>
              <a:t>       </a:t>
            </a:r>
            <a:r>
              <a:rPr lang="en-US" sz="1800"/>
              <a:t>Ctrl  Shift  T</a:t>
            </a:r>
            <a:r>
              <a:rPr lang="en-US"/>
              <a:t> </a:t>
            </a:r>
          </a:p>
          <a:p>
            <a:pPr marL="0" indent="0" defTabSz="228600">
              <a:buNone/>
            </a:pPr>
            <a:r>
              <a:rPr lang="en-US"/>
              <a:t>		Brings up this screen: </a:t>
            </a:r>
            <a:br>
              <a:rPr lang="en-US"/>
            </a:br>
            <a:endParaRPr lang="en-US"/>
          </a:p>
          <a:p>
            <a:pPr marL="365760" lvl="1" indent="0" defTabSz="228600">
              <a:buNone/>
            </a:pPr>
            <a:r>
              <a:rPr lang="en-US"/>
              <a:t>[Note: “String” was typed into search window]</a:t>
            </a:r>
          </a:p>
          <a:p>
            <a:pPr marL="365760" lvl="1" indent="0" defTabSz="228600">
              <a:buNone/>
            </a:pPr>
            <a:endParaRPr lang="en-US"/>
          </a:p>
          <a:p>
            <a:pPr marL="365760" lvl="1" indent="0" defTabSz="228600">
              <a:buNone/>
            </a:pPr>
            <a:r>
              <a:rPr lang="en-US"/>
              <a:t>(Caution: If you have multiple jre's installed, be sure to choose the Java 9 version of the desired class – in this case, String)</a:t>
            </a:r>
            <a:br>
              <a:rPr lang="en-US"/>
            </a:br>
            <a:endParaRPr lang="en-US"/>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29</a:t>
            </a:fld>
            <a:endParaRPr lang="en-US" dirty="0">
              <a:solidFill>
                <a:srgbClr val="04617B">
                  <a:shade val="90000"/>
                </a:srgbClr>
              </a:solidFill>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20962" y="1981200"/>
            <a:ext cx="5000625" cy="41367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8586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a:t>Wholeness of the Lesson</a:t>
            </a:r>
            <a:endParaRPr lang="en-US" dirty="0"/>
          </a:p>
        </p:txBody>
      </p:sp>
      <p:sp>
        <p:nvSpPr>
          <p:cNvPr id="3" name="Content Placeholder 2"/>
          <p:cNvSpPr>
            <a:spLocks noGrp="1"/>
          </p:cNvSpPr>
          <p:nvPr>
            <p:ph idx="1"/>
          </p:nvPr>
        </p:nvSpPr>
        <p:spPr>
          <a:xfrm>
            <a:off x="457200" y="1600200"/>
            <a:ext cx="8229600" cy="4389120"/>
          </a:xfrm>
        </p:spPr>
        <p:txBody>
          <a:bodyPr/>
          <a:lstStyle/>
          <a:p>
            <a:pPr marL="0" indent="0">
              <a:buNone/>
            </a:pPr>
            <a:r>
              <a:rPr lang="en-US" dirty="0"/>
              <a:t>Java is an object-oriented highly portable programming language that arose as an easy alternative to the once dominant, but error-prone, C++ language. Eclipse is one of many open source, powerful but easy-to-use integrated development environments for use with Java and related technologies. Working from deeper levels of intelligence allows one to accomplish more with fewer mistakes and less effort.</a:t>
            </a:r>
          </a:p>
        </p:txBody>
      </p:sp>
      <p:sp>
        <p:nvSpPr>
          <p:cNvPr id="5" name="Slide Number Placeholder 4"/>
          <p:cNvSpPr>
            <a:spLocks noGrp="1"/>
          </p:cNvSpPr>
          <p:nvPr>
            <p:ph type="sldNum" sz="quarter" idx="12"/>
          </p:nvPr>
        </p:nvSpPr>
        <p:spPr/>
        <p:txBody>
          <a:bodyPr/>
          <a:lstStyle/>
          <a:p>
            <a:fld id="{042AED99-7FB4-404E-8A97-64753DCE42EC}" type="slidenum">
              <a:rPr lang="en-US" smtClean="0">
                <a:solidFill>
                  <a:srgbClr val="04617B">
                    <a:shade val="90000"/>
                  </a:srgbClr>
                </a:solidFill>
              </a:rPr>
              <a:pPr/>
              <a:t>3</a:t>
            </a:fld>
            <a:endParaRPr lang="en-US">
              <a:solidFill>
                <a:srgbClr val="04617B">
                  <a:shade val="90000"/>
                </a:srgbClr>
              </a:solidFill>
            </a:endParaRPr>
          </a:p>
        </p:txBody>
      </p:sp>
    </p:spTree>
    <p:extLst>
      <p:ext uri="{BB962C8B-B14F-4D97-AF65-F5344CB8AC3E}">
        <p14:creationId xmlns:p14="http://schemas.microsoft.com/office/powerpoint/2010/main" xmlns="" val="621677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045" y="457200"/>
            <a:ext cx="8229600" cy="1143000"/>
          </a:xfrm>
        </p:spPr>
        <p:txBody>
          <a:bodyPr/>
          <a:lstStyle/>
          <a:p>
            <a:r>
              <a:rPr lang="en-US"/>
              <a:t>Viewing Source Code 2</a:t>
            </a:r>
          </a:p>
        </p:txBody>
      </p:sp>
      <p:sp>
        <p:nvSpPr>
          <p:cNvPr id="3" name="Content Placeholder 2"/>
          <p:cNvSpPr>
            <a:spLocks noGrp="1"/>
          </p:cNvSpPr>
          <p:nvPr>
            <p:ph idx="1"/>
          </p:nvPr>
        </p:nvSpPr>
        <p:spPr/>
        <p:txBody>
          <a:bodyPr/>
          <a:lstStyle/>
          <a:p>
            <a:r>
              <a:rPr lang="en-US"/>
              <a:t>To locate  a method inside the class (say, “substring()” in String), type Ctrl-O and type in search string</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30</a:t>
            </a:fld>
            <a:endParaRPr lang="en-US" dirty="0">
              <a:solidFill>
                <a:srgbClr val="04617B">
                  <a:shade val="90000"/>
                </a:srgbClr>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1999" y="2895600"/>
            <a:ext cx="7943693" cy="3886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21434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a Java Application</a:t>
            </a:r>
          </a:p>
        </p:txBody>
      </p:sp>
      <p:sp>
        <p:nvSpPr>
          <p:cNvPr id="3" name="Content Placeholder 2"/>
          <p:cNvSpPr>
            <a:spLocks noGrp="1"/>
          </p:cNvSpPr>
          <p:nvPr>
            <p:ph idx="1"/>
          </p:nvPr>
        </p:nvSpPr>
        <p:spPr/>
        <p:txBody>
          <a:bodyPr/>
          <a:lstStyle/>
          <a:p>
            <a:pPr marL="0" indent="0">
              <a:buNone/>
            </a:pPr>
            <a:r>
              <a:rPr lang="en-US"/>
              <a:t>There are several ways to deploy a Java application. For this course, we demonstrate two of the ways:</a:t>
            </a:r>
          </a:p>
          <a:p>
            <a:r>
              <a:rPr lang="en-US" i="1"/>
              <a:t>Create a batch file </a:t>
            </a:r>
            <a:r>
              <a:rPr lang="en-US"/>
              <a:t>(Windows) to invoke the </a:t>
            </a:r>
            <a:r>
              <a:rPr lang="en-US">
                <a:latin typeface="Courier New" panose="02070309020205020404" pitchFamily="49" charset="0"/>
                <a:cs typeface="Courier New" panose="02070309020205020404" pitchFamily="49" charset="0"/>
              </a:rPr>
              <a:t>main</a:t>
            </a:r>
            <a:r>
              <a:rPr lang="en-US"/>
              <a:t> method of the primary class of the application. (In Linux and Apple systems, a shell script can be used.)</a:t>
            </a:r>
          </a:p>
          <a:p>
            <a:r>
              <a:rPr lang="en-US"/>
              <a:t>Save the application as a </a:t>
            </a:r>
            <a:r>
              <a:rPr lang="en-US" i="1"/>
              <a:t>runnable jar file. </a:t>
            </a:r>
            <a:r>
              <a:rPr lang="en-US"/>
              <a:t>The application can then be launched by double-clicking the jar file. (This approach is not good for  applications that need to send output to the console.)</a:t>
            </a:r>
          </a:p>
          <a:p>
            <a:endParaRPr lang="en-US"/>
          </a:p>
          <a:p>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31</a:t>
            </a:fld>
            <a:endParaRPr lang="en-US" dirty="0">
              <a:solidFill>
                <a:srgbClr val="04617B">
                  <a:shade val="90000"/>
                </a:srgbClr>
              </a:solidFill>
            </a:endParaRPr>
          </a:p>
        </p:txBody>
      </p:sp>
    </p:spTree>
    <p:extLst>
      <p:ext uri="{BB962C8B-B14F-4D97-AF65-F5344CB8AC3E}">
        <p14:creationId xmlns:p14="http://schemas.microsoft.com/office/powerpoint/2010/main" xmlns="" val="407675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Batch File Launcher</a:t>
            </a:r>
          </a:p>
        </p:txBody>
      </p:sp>
      <p:sp>
        <p:nvSpPr>
          <p:cNvPr id="3" name="Content Placeholder 2"/>
          <p:cNvSpPr>
            <a:spLocks noGrp="1"/>
          </p:cNvSpPr>
          <p:nvPr>
            <p:ph idx="1"/>
          </p:nvPr>
        </p:nvSpPr>
        <p:spPr>
          <a:xfrm>
            <a:off x="533400" y="1905000"/>
            <a:ext cx="8229600" cy="4389120"/>
          </a:xfrm>
        </p:spPr>
        <p:txBody>
          <a:bodyPr/>
          <a:lstStyle/>
          <a:p>
            <a:r>
              <a:rPr lang="en-US" sz="2000"/>
              <a:t>If you used the default package,  create a batch file in the same directory as the main </a:t>
            </a:r>
            <a:r>
              <a:rPr lang="en-US" sz="2000">
                <a:latin typeface="Courier New" panose="02070309020205020404" pitchFamily="49" charset="0"/>
                <a:cs typeface="Courier New" panose="02070309020205020404" pitchFamily="49" charset="0"/>
              </a:rPr>
              <a:t>.class</a:t>
            </a:r>
            <a:r>
              <a:rPr lang="en-US" sz="2000"/>
              <a:t> file, like </a:t>
            </a:r>
            <a:r>
              <a:rPr lang="en-US" sz="2000">
                <a:latin typeface="Courier New" panose="02070309020205020404" pitchFamily="49" charset="0"/>
                <a:cs typeface="Courier New" panose="02070309020205020404" pitchFamily="49" charset="0"/>
              </a:rPr>
              <a:t>Hello.class</a:t>
            </a:r>
            <a:r>
              <a:rPr lang="en-US" sz="2000"/>
              <a:t>. (Or, your batch file can cd to that directory as a first step.)</a:t>
            </a:r>
          </a:p>
          <a:p>
            <a:endParaRPr lang="en-US"/>
          </a:p>
          <a:p>
            <a:endParaRPr lang="en-US"/>
          </a:p>
          <a:p>
            <a:r>
              <a:rPr lang="en-US" sz="2000"/>
              <a:t>The batch file </a:t>
            </a:r>
            <a:r>
              <a:rPr lang="en-US" sz="2000">
                <a:latin typeface="Courier New" panose="02070309020205020404" pitchFamily="49" charset="0"/>
                <a:cs typeface="Courier New" panose="02070309020205020404" pitchFamily="49" charset="0"/>
              </a:rPr>
              <a:t>runHello.bat</a:t>
            </a:r>
            <a:r>
              <a:rPr lang="en-US" sz="2000"/>
              <a:t> will consist of the commands used to launch the program from the commandline (as in earlier slides). You can launch the batch file by running it from the command window or by double-clicking the .bat file.</a:t>
            </a:r>
            <a:r>
              <a:rPr lang="en-US"/>
              <a:t/>
            </a:r>
            <a:br>
              <a:rPr lang="en-US"/>
            </a:br>
            <a:r>
              <a:rPr lang="en-US"/>
              <a:t>     </a:t>
            </a:r>
            <a:r>
              <a:rPr lang="en-US" sz="1800" u="sng">
                <a:latin typeface="Courier New" panose="02070309020205020404" pitchFamily="49" charset="0"/>
                <a:cs typeface="Courier New" panose="02070309020205020404" pitchFamily="49" charset="0"/>
              </a:rPr>
              <a:t>runHello.bat</a:t>
            </a:r>
            <a:endParaRPr lang="en-US" sz="1800" u="sng"/>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32</a:t>
            </a:fld>
            <a:endParaRPr lang="en-US" dirty="0">
              <a:solidFill>
                <a:srgbClr val="04617B">
                  <a:shade val="90000"/>
                </a:srgbClr>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3064632"/>
            <a:ext cx="7924800" cy="6691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5597356"/>
            <a:ext cx="2590800" cy="99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95800" y="5447740"/>
            <a:ext cx="2247900" cy="1009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87135" y="5410200"/>
            <a:ext cx="2247900" cy="1038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64686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t>(continued)</a:t>
            </a:r>
          </a:p>
        </p:txBody>
      </p:sp>
      <p:sp>
        <p:nvSpPr>
          <p:cNvPr id="3" name="Content Placeholder 2"/>
          <p:cNvSpPr>
            <a:spLocks noGrp="1"/>
          </p:cNvSpPr>
          <p:nvPr>
            <p:ph idx="1"/>
          </p:nvPr>
        </p:nvSpPr>
        <p:spPr>
          <a:xfrm>
            <a:off x="457200" y="1676400"/>
            <a:ext cx="8229600" cy="4389120"/>
          </a:xfrm>
        </p:spPr>
        <p:txBody>
          <a:bodyPr/>
          <a:lstStyle/>
          <a:p>
            <a:r>
              <a:rPr lang="en-US"/>
              <a:t>If the </a:t>
            </a:r>
            <a:r>
              <a:rPr lang="en-US" sz="2000">
                <a:latin typeface="Courier New" panose="02070309020205020404" pitchFamily="49" charset="0"/>
                <a:cs typeface="Courier New" panose="02070309020205020404" pitchFamily="49" charset="0"/>
              </a:rPr>
              <a:t>main</a:t>
            </a:r>
            <a:r>
              <a:rPr lang="en-US"/>
              <a:t> method is in a class that resides in a non-default package (as was done for </a:t>
            </a:r>
            <a:r>
              <a:rPr lang="en-US" sz="2000">
                <a:latin typeface="Courier New" panose="02070309020205020404" pitchFamily="49" charset="0"/>
                <a:cs typeface="Courier New" panose="02070309020205020404" pitchFamily="49" charset="0"/>
              </a:rPr>
              <a:t>HelloUI</a:t>
            </a:r>
            <a:r>
              <a:rPr lang="en-US"/>
              <a:t> in package </a:t>
            </a:r>
            <a:r>
              <a:rPr lang="en-US" sz="2000">
                <a:latin typeface="Courier New" panose="02070309020205020404" pitchFamily="49" charset="0"/>
                <a:cs typeface="Courier New" panose="02070309020205020404" pitchFamily="49" charset="0"/>
              </a:rPr>
              <a:t>hello</a:t>
            </a:r>
            <a:r>
              <a:rPr lang="en-US"/>
              <a:t>), place the batch file in the same directory as the top-level package.</a:t>
            </a:r>
          </a:p>
          <a:p>
            <a:endParaRPr lang="en-US"/>
          </a:p>
          <a:p>
            <a:endParaRPr lang="en-US"/>
          </a:p>
          <a:p>
            <a:pPr marL="0" indent="0">
              <a:buNone/>
            </a:pPr>
            <a:endParaRPr lang="en-US" sz="2000">
              <a:latin typeface="Courier New" panose="02070309020205020404" pitchFamily="49" charset="0"/>
              <a:cs typeface="Courier New" panose="02070309020205020404" pitchFamily="49" charset="0"/>
            </a:endParaRPr>
          </a:p>
          <a:p>
            <a:pPr marL="0" indent="0">
              <a:buNone/>
            </a:pPr>
            <a:r>
              <a:rPr lang="en-US" sz="2000">
                <a:latin typeface="Courier New" panose="02070309020205020404" pitchFamily="49" charset="0"/>
                <a:cs typeface="Courier New" panose="02070309020205020404" pitchFamily="49" charset="0"/>
              </a:rPr>
              <a:t>   </a:t>
            </a:r>
            <a:r>
              <a:rPr lang="en-US" sz="2000" u="sng">
                <a:latin typeface="Courier New" panose="02070309020205020404" pitchFamily="49" charset="0"/>
                <a:cs typeface="Courier New" panose="02070309020205020404" pitchFamily="49" charset="0"/>
              </a:rPr>
              <a:t>runHelloUI.bat</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33</a:t>
            </a:fld>
            <a:endParaRPr lang="en-US" dirty="0">
              <a:solidFill>
                <a:srgbClr val="04617B">
                  <a:shade val="90000"/>
                </a:srgbClr>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199" y="3442446"/>
            <a:ext cx="7221569" cy="8247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0234" y="5091953"/>
            <a:ext cx="2807494" cy="685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8200" y="4648200"/>
            <a:ext cx="4021169" cy="18133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84689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Runnable Jar</a:t>
            </a:r>
          </a:p>
        </p:txBody>
      </p:sp>
      <p:sp>
        <p:nvSpPr>
          <p:cNvPr id="3" name="Content Placeholder 2"/>
          <p:cNvSpPr>
            <a:spLocks noGrp="1"/>
          </p:cNvSpPr>
          <p:nvPr>
            <p:ph idx="1"/>
          </p:nvPr>
        </p:nvSpPr>
        <p:spPr/>
        <p:txBody>
          <a:bodyPr/>
          <a:lstStyle/>
          <a:p>
            <a:r>
              <a:rPr lang="en-US" i="1"/>
              <a:t>Create a Run Config. </a:t>
            </a:r>
            <a:r>
              <a:rPr lang="en-US"/>
              <a:t>Right-click on the class with the main method and select:   </a:t>
            </a:r>
            <a:r>
              <a:rPr lang="en-US" sz="2000"/>
              <a:t>Run As &gt; Run Configurations ...</a:t>
            </a:r>
            <a:br>
              <a:rPr lang="en-US" sz="2000"/>
            </a:br>
            <a:r>
              <a:rPr lang="en-US"/>
              <a:t>                </a:t>
            </a:r>
            <a:br>
              <a:rPr lang="en-US"/>
            </a:b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34</a:t>
            </a:fld>
            <a:endParaRPr lang="en-US" dirty="0">
              <a:solidFill>
                <a:srgbClr val="04617B">
                  <a:shade val="90000"/>
                </a:srgbClr>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1600" y="2971800"/>
            <a:ext cx="5248275" cy="3629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64412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Runnable Jar (2)</a:t>
            </a:r>
          </a:p>
        </p:txBody>
      </p:sp>
      <p:sp>
        <p:nvSpPr>
          <p:cNvPr id="3" name="Content Placeholder 2"/>
          <p:cNvSpPr>
            <a:spLocks noGrp="1"/>
          </p:cNvSpPr>
          <p:nvPr>
            <p:ph idx="1"/>
          </p:nvPr>
        </p:nvSpPr>
        <p:spPr/>
        <p:txBody>
          <a:bodyPr/>
          <a:lstStyle/>
          <a:p>
            <a:r>
              <a:rPr lang="en-US"/>
              <a:t>Give the Run Config a name (here, it's HelloUI) and click the Close button</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35</a:t>
            </a:fld>
            <a:endParaRPr lang="en-US" dirty="0">
              <a:solidFill>
                <a:srgbClr val="04617B">
                  <a:shade val="90000"/>
                </a:srgbClr>
              </a:solidFill>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799" y="3048000"/>
            <a:ext cx="7400925" cy="2505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67009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Runnable Jar (3)</a:t>
            </a:r>
          </a:p>
        </p:txBody>
      </p:sp>
      <p:sp>
        <p:nvSpPr>
          <p:cNvPr id="3" name="Content Placeholder 2"/>
          <p:cNvSpPr>
            <a:spLocks noGrp="1"/>
          </p:cNvSpPr>
          <p:nvPr>
            <p:ph idx="1"/>
          </p:nvPr>
        </p:nvSpPr>
        <p:spPr/>
        <p:txBody>
          <a:bodyPr/>
          <a:lstStyle/>
          <a:p>
            <a:r>
              <a:rPr lang="en-US"/>
              <a:t>Right-click on the top-level package and select </a:t>
            </a:r>
            <a:br>
              <a:rPr lang="en-US"/>
            </a:br>
            <a:r>
              <a:rPr lang="en-US"/>
              <a:t>                </a:t>
            </a:r>
            <a:r>
              <a:rPr lang="en-US" sz="2000"/>
              <a:t>Export &gt; Java &gt; Runnable JAR file</a:t>
            </a:r>
            <a:r>
              <a:rPr lang="en-US"/>
              <a:t/>
            </a:r>
            <a:br>
              <a:rPr lang="en-US"/>
            </a:b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36</a:t>
            </a:fld>
            <a:endParaRPr lang="en-US" dirty="0">
              <a:solidFill>
                <a:srgbClr val="04617B">
                  <a:shade val="90000"/>
                </a:srgbClr>
              </a:solidFill>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1600" y="2909261"/>
            <a:ext cx="6505575" cy="39308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44009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Creating a Runnable Jar (4)</a:t>
            </a:r>
          </a:p>
        </p:txBody>
      </p:sp>
      <p:sp>
        <p:nvSpPr>
          <p:cNvPr id="3" name="Content Placeholder 2"/>
          <p:cNvSpPr>
            <a:spLocks noGrp="1"/>
          </p:cNvSpPr>
          <p:nvPr>
            <p:ph idx="1"/>
          </p:nvPr>
        </p:nvSpPr>
        <p:spPr>
          <a:xfrm>
            <a:off x="457200" y="1676400"/>
            <a:ext cx="8229600" cy="4389120"/>
          </a:xfrm>
        </p:spPr>
        <p:txBody>
          <a:bodyPr/>
          <a:lstStyle/>
          <a:p>
            <a:r>
              <a:rPr lang="en-US"/>
              <a:t>Specify  your Run Config and the destination directory</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37</a:t>
            </a:fld>
            <a:endParaRPr lang="en-US" dirty="0">
              <a:solidFill>
                <a:srgbClr val="04617B">
                  <a:shade val="90000"/>
                </a:srgbClr>
              </a:solidFill>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1" y="2362200"/>
            <a:ext cx="4572000" cy="44101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43307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Runnable Jar (5)</a:t>
            </a:r>
          </a:p>
        </p:txBody>
      </p:sp>
      <p:sp>
        <p:nvSpPr>
          <p:cNvPr id="3" name="Content Placeholder 2"/>
          <p:cNvSpPr>
            <a:spLocks noGrp="1"/>
          </p:cNvSpPr>
          <p:nvPr>
            <p:ph idx="1"/>
          </p:nvPr>
        </p:nvSpPr>
        <p:spPr/>
        <p:txBody>
          <a:bodyPr/>
          <a:lstStyle/>
          <a:p>
            <a:r>
              <a:rPr lang="en-US"/>
              <a:t>Now you can run your Java application by double-clicking on the jar file that your just created</a:t>
            </a:r>
          </a:p>
          <a:p>
            <a:pPr marL="0" indent="0">
              <a:buNone/>
            </a:pPr>
            <a:r>
              <a:rPr lang="en-US"/>
              <a:t/>
            </a:r>
            <a:br>
              <a:rPr lang="en-US"/>
            </a:br>
            <a:endParaRPr lang="en-US"/>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38</a:t>
            </a:fld>
            <a:endParaRPr lang="en-US" dirty="0">
              <a:solidFill>
                <a:srgbClr val="04617B">
                  <a:shade val="90000"/>
                </a:srgbClr>
              </a:solidFill>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43075" y="3048000"/>
            <a:ext cx="5657850" cy="1314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00400" y="4724400"/>
            <a:ext cx="2743200" cy="1295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01914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533400" y="1860550"/>
            <a:ext cx="7975600" cy="4114800"/>
          </a:xfrm>
          <a:noFill/>
        </p:spPr>
        <p:txBody>
          <a:bodyPr lIns="90488" tIns="44450" rIns="90488" bIns="44450">
            <a:normAutofit/>
          </a:bodyPr>
          <a:lstStyle/>
          <a:p>
            <a:pPr marL="0" indent="0">
              <a:lnSpc>
                <a:spcPct val="90000"/>
              </a:lnSpc>
              <a:buNone/>
            </a:pPr>
            <a:r>
              <a:rPr lang="en-US"/>
              <a:t>Eclipse </a:t>
            </a:r>
            <a:r>
              <a:rPr lang="en-US" dirty="0"/>
              <a:t>is a leading, open-source, 100% Java, integrated development environment, which provides excellent support for editing, compiling, running, </a:t>
            </a:r>
            <a:r>
              <a:rPr lang="en-US"/>
              <a:t>and de-bugging </a:t>
            </a:r>
            <a:r>
              <a:rPr lang="en-US" dirty="0"/>
              <a:t>Java applications. By analogy, to create a good life, we need to handle inner life and at the same time, structure a life-supporting environment – the goal is to live 200% of life.</a:t>
            </a:r>
          </a:p>
          <a:p>
            <a:pPr marL="0" indent="0" eaLnBrk="1" hangingPunct="1">
              <a:lnSpc>
                <a:spcPct val="90000"/>
              </a:lnSpc>
              <a:buFontTx/>
              <a:buNone/>
            </a:pP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39</a:t>
            </a:fld>
            <a:endParaRPr kumimoji="0" lang="en-US"/>
          </a:p>
        </p:txBody>
      </p:sp>
    </p:spTree>
    <p:extLst>
      <p:ext uri="{BB962C8B-B14F-4D97-AF65-F5344CB8AC3E}">
        <p14:creationId xmlns:p14="http://schemas.microsoft.com/office/powerpoint/2010/main" xmlns="" val="262127758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About Java</a:t>
            </a:r>
          </a:p>
        </p:txBody>
      </p:sp>
      <p:sp>
        <p:nvSpPr>
          <p:cNvPr id="3" name="Content Placeholder 2"/>
          <p:cNvSpPr>
            <a:spLocks noGrp="1"/>
          </p:cNvSpPr>
          <p:nvPr>
            <p:ph idx="1"/>
          </p:nvPr>
        </p:nvSpPr>
        <p:spPr>
          <a:xfrm>
            <a:off x="457200" y="1676400"/>
            <a:ext cx="8229600" cy="4389120"/>
          </a:xfrm>
        </p:spPr>
        <p:txBody>
          <a:bodyPr>
            <a:normAutofit fontScale="85000" lnSpcReduction="10000"/>
          </a:bodyPr>
          <a:lstStyle/>
          <a:p>
            <a:pPr lvl="0"/>
            <a:r>
              <a:rPr lang="en-US" b="1" i="1" dirty="0"/>
              <a:t>Brief History. </a:t>
            </a:r>
            <a:r>
              <a:rPr lang="en-US" dirty="0"/>
              <a:t>The Java language began as a language for programming electronic devices, though the original project was never completed. Its creator was James Gosling, of Sun Microsystems. The language was developed privately starting in 1991, and was made publicly available in 1994. In 2009, Oracle bought the rights to Java from Sun Microsystems.</a:t>
            </a:r>
            <a:br>
              <a:rPr lang="en-US" dirty="0"/>
            </a:br>
            <a:endParaRPr lang="en-US" dirty="0"/>
          </a:p>
          <a:p>
            <a:r>
              <a:rPr lang="en-US" b="1" i="1" dirty="0"/>
              <a:t>Interpreted Language. </a:t>
            </a:r>
            <a:r>
              <a:rPr lang="en-US" dirty="0"/>
              <a:t>When you "compile" Java code, the result is not executable binary code, targeted to a particular machine; instead, the result is </a:t>
            </a:r>
            <a:r>
              <a:rPr lang="en-US" b="1" dirty="0" err="1"/>
              <a:t>bytecode</a:t>
            </a:r>
            <a:r>
              <a:rPr lang="en-US" dirty="0"/>
              <a:t>, having a portable intermediate code format. The </a:t>
            </a:r>
            <a:r>
              <a:rPr lang="en-US" dirty="0" err="1"/>
              <a:t>bytecode</a:t>
            </a:r>
            <a:r>
              <a:rPr lang="en-US" dirty="0"/>
              <a:t> is then executed by running an </a:t>
            </a:r>
            <a:r>
              <a:rPr lang="en-US" b="1" dirty="0"/>
              <a:t>interpreter,</a:t>
            </a:r>
            <a:r>
              <a:rPr lang="en-US" dirty="0"/>
              <a:t> called the </a:t>
            </a:r>
            <a:r>
              <a:rPr lang="en-US" b="1" dirty="0"/>
              <a:t>Java Virtual Machine</a:t>
            </a:r>
            <a:r>
              <a:rPr lang="en-US" dirty="0"/>
              <a:t> (JVM). This approach makes Java code highly portable; Java will run on any platform for which a JVM has been created.</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4</a:t>
            </a:fld>
            <a:endParaRPr lang="en-US" dirty="0">
              <a:solidFill>
                <a:srgbClr val="04617B">
                  <a:shade val="90000"/>
                </a:srgbClr>
              </a:solidFill>
            </a:endParaRPr>
          </a:p>
        </p:txBody>
      </p:sp>
    </p:spTree>
    <p:extLst>
      <p:ext uri="{BB962C8B-B14F-4D97-AF65-F5344CB8AC3E}">
        <p14:creationId xmlns:p14="http://schemas.microsoft.com/office/powerpoint/2010/main" xmlns="" val="3893011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692650"/>
          </a:xfrm>
          <a:noFill/>
        </p:spPr>
        <p:txBody>
          <a:bodyPr lIns="90488" tIns="44450" rIns="90488" bIns="44450">
            <a:normAutofit fontScale="77500" lnSpcReduction="20000"/>
          </a:bodyPr>
          <a:lstStyle/>
          <a:p>
            <a:pPr>
              <a:lnSpc>
                <a:spcPct val="90000"/>
              </a:lnSpc>
            </a:pPr>
            <a:r>
              <a:rPr lang="en-US"/>
              <a:t>After the JDK has been installed, it is possible to use javac.exe and java.exe, located in the bin directory of the JDK distribution, to compile and run Java code. It is also possible to try out code snippets using JShell at the commandline.</a:t>
            </a:r>
          </a:p>
          <a:p>
            <a:pPr>
              <a:lnSpc>
                <a:spcPct val="90000"/>
              </a:lnSpc>
            </a:pPr>
            <a:endParaRPr lang="en-US"/>
          </a:p>
          <a:p>
            <a:pPr>
              <a:lnSpc>
                <a:spcPct val="90000"/>
              </a:lnSpc>
            </a:pPr>
            <a:r>
              <a:rPr lang="en-US"/>
              <a:t>Developing code is much easier using an IDE – the most widely used IDE for Java is Eclipse.</a:t>
            </a:r>
          </a:p>
          <a:p>
            <a:pPr>
              <a:lnSpc>
                <a:spcPct val="90000"/>
              </a:lnSpc>
            </a:pPr>
            <a:endParaRPr lang="en-US"/>
          </a:p>
          <a:p>
            <a:pPr>
              <a:lnSpc>
                <a:spcPct val="90000"/>
              </a:lnSpc>
            </a:pPr>
            <a:r>
              <a:rPr lang="en-US"/>
              <a:t>Eclipse allows you to edit, compile, debug, and run Java code in an integrated environment. It also lets you view Java library code (ctrl-shift-T, and attach source).</a:t>
            </a:r>
          </a:p>
          <a:p>
            <a:pPr>
              <a:lnSpc>
                <a:spcPct val="90000"/>
              </a:lnSpc>
            </a:pPr>
            <a:endParaRPr lang="en-US"/>
          </a:p>
          <a:p>
            <a:pPr>
              <a:lnSpc>
                <a:spcPct val="90000"/>
              </a:lnSpc>
            </a:pPr>
            <a:r>
              <a:rPr lang="en-US"/>
              <a:t>JUnit is one of the most popular Java add-ons for unit-testing Java code, and is supported in the Eclipse environment.</a:t>
            </a:r>
            <a:br>
              <a:rPr lang="en-US"/>
            </a:br>
            <a:endParaRPr lang="en-US"/>
          </a:p>
          <a:p>
            <a:pPr>
              <a:lnSpc>
                <a:spcPct val="90000"/>
              </a:lnSpc>
            </a:pPr>
            <a:r>
              <a:rPr lang="en-US"/>
              <a:t>Java applications may be deployed either by creating a batch file (Windows only) that calls the main method of the main class, or creating a runnable jar file using tools provided by Eclipse.</a:t>
            </a:r>
          </a:p>
          <a:p>
            <a:pPr>
              <a:lnSpc>
                <a:spcPct val="90000"/>
              </a:lnSpc>
            </a:pPr>
            <a:endParaRPr lang="en-US"/>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Summary</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40</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lstStyle/>
          <a:p>
            <a:pPr marL="342900" lvl="0" indent="-342900">
              <a:buAutoNum type="arabicPeriod"/>
            </a:pPr>
            <a:r>
              <a:rPr lang="en-US" sz="1800" dirty="0"/>
              <a:t>Using Java, highly functional applications can be built more quickly and with fewer mistakes than is typically possible using C or C++.</a:t>
            </a:r>
          </a:p>
          <a:p>
            <a:pPr marL="342900" lvl="0" indent="-342900">
              <a:buAutoNum type="arabicPeriod"/>
            </a:pPr>
            <a:r>
              <a:rPr lang="en-US" sz="1800" dirty="0"/>
              <a:t>To optimize the use of Java's features, IDE's such as Eclipse ease the work of the developer by handling in the background many routine tasks. </a:t>
            </a:r>
          </a:p>
          <a:p>
            <a:pPr marL="342900" lvl="0" indent="-342900">
              <a:buAutoNum type="arabicPeriod"/>
            </a:pPr>
            <a:endParaRPr lang="en-US" sz="1800" dirty="0"/>
          </a:p>
          <a:p>
            <a:pPr eaLnBrk="1" hangingPunct="1">
              <a:buFont typeface="+mj-lt"/>
              <a:buAutoNum type="arabicPeriod"/>
              <a:defRPr/>
            </a:pPr>
            <a:endParaRPr lang="en-US" sz="1800" dirty="0"/>
          </a:p>
          <a:p>
            <a:pPr marL="342900" indent="-342900">
              <a:buFont typeface="+mj-lt"/>
              <a:buAutoNum type="arabicPeriod"/>
            </a:pPr>
            <a:r>
              <a:rPr lang="en-US" sz="1800" b="1" u="sng" dirty="0"/>
              <a:t>Transcendental Consciousness: </a:t>
            </a:r>
            <a:r>
              <a:rPr lang="en-US" sz="1800" dirty="0"/>
              <a:t>To be successful, action must be based on the field of pure intelligence, which is located at the source of thought.</a:t>
            </a:r>
          </a:p>
          <a:p>
            <a:pPr marL="342900" lvl="0" indent="-342900">
              <a:buFont typeface="+mj-lt"/>
              <a:buAutoNum type="arabicPeriod"/>
            </a:pPr>
            <a:endParaRPr lang="en-US" sz="1800" dirty="0"/>
          </a:p>
          <a:p>
            <a:pPr marL="342900" lvl="0" indent="-342900">
              <a:buFont typeface="+mj-lt"/>
              <a:buAutoNum type="arabicPeriod"/>
            </a:pPr>
            <a:r>
              <a:rPr lang="en-US" sz="1800" b="1" u="sng" dirty="0"/>
              <a:t>Wholeness moving within itself</a:t>
            </a:r>
            <a:r>
              <a:rPr lang="en-US" sz="1800" dirty="0"/>
              <a:t>:  In Unity Consciousness, the pure intelligence located in TC is found pervading all of creation, from gross to subtle. </a:t>
            </a:r>
            <a:endParaRPr lang="en-US" sz="1800"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a:solidFill>
                  <a:srgbClr val="000099"/>
                </a:solidFill>
              </a:rPr>
              <a:t>Connecting the Parts of Knowledge With the Wholeness of Knowledge</a:t>
            </a:r>
            <a:endParaRPr lang="en-US" sz="3600" dirty="0"/>
          </a:p>
        </p:txBody>
      </p:sp>
      <p:cxnSp>
        <p:nvCxnSpPr>
          <p:cNvPr id="48132" name="Straight Connector 4"/>
          <p:cNvCxnSpPr>
            <a:cxnSpLocks noChangeShapeType="1"/>
          </p:cNvCxnSpPr>
          <p:nvPr/>
        </p:nvCxnSpPr>
        <p:spPr bwMode="auto">
          <a:xfrm>
            <a:off x="990600" y="33528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extLst>
      <p:ext uri="{BB962C8B-B14F-4D97-AF65-F5344CB8AC3E}">
        <p14:creationId xmlns:p14="http://schemas.microsoft.com/office/powerpoint/2010/main" xmlns="" val="35364336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a:t>About Java</a:t>
            </a:r>
          </a:p>
        </p:txBody>
      </p:sp>
      <p:sp>
        <p:nvSpPr>
          <p:cNvPr id="3" name="Content Placeholder 2"/>
          <p:cNvSpPr>
            <a:spLocks noGrp="1"/>
          </p:cNvSpPr>
          <p:nvPr>
            <p:ph idx="1"/>
          </p:nvPr>
        </p:nvSpPr>
        <p:spPr>
          <a:xfrm>
            <a:off x="457200" y="1524000"/>
            <a:ext cx="8229600" cy="5105400"/>
          </a:xfrm>
        </p:spPr>
        <p:txBody>
          <a:bodyPr>
            <a:noAutofit/>
          </a:bodyPr>
          <a:lstStyle/>
          <a:p>
            <a:pPr lvl="0"/>
            <a:r>
              <a:rPr lang="en-US" sz="2000" b="1" i="1" dirty="0"/>
              <a:t>JIT. </a:t>
            </a:r>
            <a:r>
              <a:rPr lang="en-US" sz="2000" dirty="0"/>
              <a:t>Interpreters run much more slowly than native binary executable code. Java performance is boosted considerably in modern-day JVMs because of the inclusion of a </a:t>
            </a:r>
            <a:r>
              <a:rPr lang="en-US" sz="2000" b="1" dirty="0"/>
              <a:t>just-in-time compiler</a:t>
            </a:r>
            <a:r>
              <a:rPr lang="en-US" sz="2000" dirty="0"/>
              <a:t>; this feature compiles frequently occurring </a:t>
            </a:r>
            <a:r>
              <a:rPr lang="en-US" sz="2000" dirty="0" err="1"/>
              <a:t>bytecode</a:t>
            </a:r>
            <a:r>
              <a:rPr lang="en-US" sz="2000" dirty="0"/>
              <a:t> sequences into native binary code and caches the results, re-using the cache as needed. The result is that Java runs almost as fast as C++ in typical cases.</a:t>
            </a:r>
          </a:p>
          <a:p>
            <a:pPr lvl="0"/>
            <a:r>
              <a:rPr lang="en-US" sz="2000" b="1" i="1" dirty="0"/>
              <a:t>No Pointers</a:t>
            </a:r>
            <a:r>
              <a:rPr lang="en-US" sz="2000" b="1" i="1"/>
              <a:t>.  </a:t>
            </a:r>
            <a:r>
              <a:rPr lang="en-US" sz="2000"/>
              <a:t>Unlike C and C++, Java does not make use of pointers; developers are not required to manage the memory usage of their applications. </a:t>
            </a:r>
            <a:r>
              <a:rPr lang="en-US" sz="2000" dirty="0"/>
              <a:t>Memory management is handled automatically in Java by  means of a </a:t>
            </a:r>
            <a:r>
              <a:rPr lang="en-US" sz="2000" b="1" dirty="0"/>
              <a:t>garbage collector.</a:t>
            </a:r>
            <a:r>
              <a:rPr lang="en-US" sz="2000" dirty="0"/>
              <a:t> The garbage collector is run by the JVM at different times during program execution to return to memory all </a:t>
            </a:r>
            <a:r>
              <a:rPr lang="en-US" sz="2000" dirty="0" err="1"/>
              <a:t>unusued</a:t>
            </a:r>
            <a:r>
              <a:rPr lang="en-US" sz="2000" dirty="0"/>
              <a:t> object references.</a:t>
            </a:r>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5</a:t>
            </a:fld>
            <a:endParaRPr lang="en-US" dirty="0">
              <a:solidFill>
                <a:srgbClr val="04617B">
                  <a:shade val="90000"/>
                </a:srgbClr>
              </a:solidFill>
            </a:endParaRPr>
          </a:p>
        </p:txBody>
      </p:sp>
    </p:spTree>
    <p:extLst>
      <p:ext uri="{BB962C8B-B14F-4D97-AF65-F5344CB8AC3E}">
        <p14:creationId xmlns:p14="http://schemas.microsoft.com/office/powerpoint/2010/main" xmlns="" val="412445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a:t>About Java</a:t>
            </a:r>
          </a:p>
        </p:txBody>
      </p:sp>
      <p:sp>
        <p:nvSpPr>
          <p:cNvPr id="3" name="Content Placeholder 2"/>
          <p:cNvSpPr>
            <a:spLocks noGrp="1"/>
          </p:cNvSpPr>
          <p:nvPr>
            <p:ph idx="1"/>
          </p:nvPr>
        </p:nvSpPr>
        <p:spPr>
          <a:xfrm>
            <a:off x="457200" y="1752600"/>
            <a:ext cx="8229600" cy="4648200"/>
          </a:xfrm>
        </p:spPr>
        <p:txBody>
          <a:bodyPr>
            <a:normAutofit fontScale="92500" lnSpcReduction="20000"/>
          </a:bodyPr>
          <a:lstStyle/>
          <a:p>
            <a:r>
              <a:rPr lang="en-US" sz="2800" b="1" i="1" dirty="0"/>
              <a:t>Java Is an OOP Language. </a:t>
            </a:r>
            <a:r>
              <a:rPr lang="en-US" sz="2800" dirty="0"/>
              <a:t>Java is an OO programming language, and succeeds in this better than C++, which (for the sake of backwards compatibility with C) supports a non-OO programming style (in C++, OO programming is "optional").</a:t>
            </a:r>
          </a:p>
          <a:p>
            <a:pPr lvl="0"/>
            <a:r>
              <a:rPr lang="en-US" b="1" i="1" dirty="0"/>
              <a:t>Convenient Libraries. </a:t>
            </a:r>
            <a:r>
              <a:rPr lang="en-US" dirty="0"/>
              <a:t>Java provides convenient libraries for handling files and streams, networking, http, </a:t>
            </a:r>
            <a:r>
              <a:rPr lang="en-US" dirty="0" err="1"/>
              <a:t>gui</a:t>
            </a:r>
            <a:r>
              <a:rPr lang="en-US" dirty="0"/>
              <a:t> development, and database connection. Compared to languages like C and C++, the increased ease of use is </a:t>
            </a:r>
            <a:r>
              <a:rPr lang="en-US"/>
              <a:t>significant.</a:t>
            </a:r>
          </a:p>
          <a:p>
            <a:pPr lvl="0"/>
            <a:r>
              <a:rPr lang="en-US" b="1" i="1"/>
              <a:t>Number 1 Language. </a:t>
            </a:r>
            <a:r>
              <a:rPr lang="en-US"/>
              <a:t>For more than 15 years, Java has been the Number 1 programming language in the IT world.</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6</a:t>
            </a:fld>
            <a:endParaRPr lang="en-US" dirty="0">
              <a:solidFill>
                <a:srgbClr val="04617B">
                  <a:shade val="90000"/>
                </a:srgbClr>
              </a:solidFill>
            </a:endParaRPr>
          </a:p>
        </p:txBody>
      </p:sp>
    </p:spTree>
    <p:extLst>
      <p:ext uri="{BB962C8B-B14F-4D97-AF65-F5344CB8AC3E}">
        <p14:creationId xmlns:p14="http://schemas.microsoft.com/office/powerpoint/2010/main" xmlns="" val="164012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6470"/>
            <a:ext cx="8229600" cy="1143000"/>
          </a:xfrm>
        </p:spPr>
        <p:txBody>
          <a:bodyPr/>
          <a:lstStyle/>
          <a:p>
            <a:r>
              <a:rPr lang="en-US"/>
              <a:t>The Java 10 API Docs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7</a:t>
            </a:fld>
            <a:endParaRPr lang="en-US" dirty="0">
              <a:solidFill>
                <a:srgbClr val="04617B">
                  <a:shade val="90000"/>
                </a:srgbClr>
              </a:solidFill>
            </a:endParaRPr>
          </a:p>
        </p:txBody>
      </p:sp>
      <p:pic>
        <p:nvPicPr>
          <p:cNvPr id="3" name="Picture 2">
            <a:extLst>
              <a:ext uri="{FF2B5EF4-FFF2-40B4-BE49-F238E27FC236}">
                <a16:creationId xmlns:a16="http://schemas.microsoft.com/office/drawing/2014/main" xmlns="" id="{6EBB2526-CD5B-4A0D-AB36-BDB39B0DA505}"/>
              </a:ext>
            </a:extLst>
          </p:cNvPr>
          <p:cNvPicPr>
            <a:picLocks noChangeAspect="1"/>
          </p:cNvPicPr>
          <p:nvPr/>
        </p:nvPicPr>
        <p:blipFill>
          <a:blip r:embed="rId2" cstate="print"/>
          <a:stretch>
            <a:fillRect/>
          </a:stretch>
        </p:blipFill>
        <p:spPr>
          <a:xfrm>
            <a:off x="1828800" y="3521342"/>
            <a:ext cx="5287782" cy="2773406"/>
          </a:xfrm>
          <a:prstGeom prst="rect">
            <a:avLst/>
          </a:prstGeom>
        </p:spPr>
      </p:pic>
      <p:sp>
        <p:nvSpPr>
          <p:cNvPr id="7" name="Content Placeholder 6">
            <a:extLst>
              <a:ext uri="{FF2B5EF4-FFF2-40B4-BE49-F238E27FC236}">
                <a16:creationId xmlns:a16="http://schemas.microsoft.com/office/drawing/2014/main" xmlns="" id="{D20D9D13-C745-4FE6-A41B-C70BDEDC40D3}"/>
              </a:ext>
            </a:extLst>
          </p:cNvPr>
          <p:cNvSpPr>
            <a:spLocks noGrp="1"/>
          </p:cNvSpPr>
          <p:nvPr>
            <p:ph idx="1"/>
          </p:nvPr>
        </p:nvSpPr>
        <p:spPr/>
        <p:txBody>
          <a:bodyPr/>
          <a:lstStyle/>
          <a:p>
            <a:r>
              <a:rPr lang="en-US"/>
              <a:t>Oracle provides online documentation of all the Java library classes. Full documentation of each class in the Java libraries is provided. For Java 10, the link is</a:t>
            </a:r>
          </a:p>
          <a:p>
            <a:pPr marL="0" indent="0">
              <a:buNone/>
            </a:pPr>
            <a:r>
              <a:rPr lang="en-US" sz="1600"/>
              <a:t>         </a:t>
            </a:r>
            <a:r>
              <a:rPr lang="en-US" sz="1600">
                <a:solidFill>
                  <a:srgbClr val="04617B"/>
                </a:solidFill>
                <a:hlinkClick r:id="rId3"/>
              </a:rPr>
              <a:t>https://docs.oracle.com/javase/10/docs/api/index.html?overview-summary.html</a:t>
            </a:r>
            <a:endParaRPr lang="en-US" sz="1600">
              <a:solidFill>
                <a:srgbClr val="04617B"/>
              </a:solidFill>
            </a:endParaRPr>
          </a:p>
          <a:p>
            <a:pPr marL="0" indent="0">
              <a:buNone/>
            </a:pPr>
            <a:endParaRPr lang="en-US"/>
          </a:p>
        </p:txBody>
      </p:sp>
    </p:spTree>
    <p:extLst>
      <p:ext uri="{BB962C8B-B14F-4D97-AF65-F5344CB8AC3E}">
        <p14:creationId xmlns:p14="http://schemas.microsoft.com/office/powerpoint/2010/main" xmlns="" val="210734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a:t>The JDK Commandline Tools</a:t>
            </a:r>
            <a:endParaRPr lang="en-US" dirty="0"/>
          </a:p>
        </p:txBody>
      </p:sp>
      <p:sp>
        <p:nvSpPr>
          <p:cNvPr id="3" name="Content Placeholder 2"/>
          <p:cNvSpPr>
            <a:spLocks noGrp="1"/>
          </p:cNvSpPr>
          <p:nvPr>
            <p:ph idx="1"/>
          </p:nvPr>
        </p:nvSpPr>
        <p:spPr>
          <a:xfrm>
            <a:off x="304800" y="1524000"/>
            <a:ext cx="8229600" cy="4114800"/>
          </a:xfrm>
        </p:spPr>
        <p:txBody>
          <a:bodyPr>
            <a:normAutofit fontScale="70000" lnSpcReduction="20000"/>
          </a:bodyPr>
          <a:lstStyle/>
          <a:p>
            <a:pPr marL="0" indent="0">
              <a:buNone/>
            </a:pPr>
            <a:endParaRPr lang="en-US" dirty="0"/>
          </a:p>
          <a:p>
            <a:pPr>
              <a:spcBef>
                <a:spcPts val="0"/>
              </a:spcBef>
              <a:tabLst>
                <a:tab pos="228600" algn="l"/>
              </a:tabLst>
            </a:pPr>
            <a:r>
              <a:rPr lang="en-US" sz="2800">
                <a:ea typeface="Times New Roman"/>
              </a:rPr>
              <a:t>To compile and run Java from a command window, you will use the executables javac.exe and java.exe, located in the bin directory of the Java distribution. The bin directory contains many additional tools for commandline processing.</a:t>
            </a:r>
          </a:p>
          <a:p>
            <a:pPr>
              <a:spcBef>
                <a:spcPts val="0"/>
              </a:spcBef>
              <a:tabLst>
                <a:tab pos="228600" algn="l"/>
              </a:tabLst>
            </a:pPr>
            <a:endParaRPr lang="en-US" sz="2800" i="1">
              <a:ea typeface="Times New Roman"/>
            </a:endParaRPr>
          </a:p>
          <a:p>
            <a:pPr>
              <a:spcBef>
                <a:spcPts val="0"/>
              </a:spcBef>
              <a:tabLst>
                <a:tab pos="228600" algn="l"/>
              </a:tabLst>
            </a:pPr>
            <a:r>
              <a:rPr lang="en-US" sz="2800" i="1">
                <a:ea typeface="Times New Roman"/>
              </a:rPr>
              <a:t>TIP</a:t>
            </a:r>
            <a:r>
              <a:rPr lang="en-US" sz="2800" i="1" dirty="0">
                <a:ea typeface="Times New Roman"/>
              </a:rPr>
              <a:t>: </a:t>
            </a:r>
            <a:r>
              <a:rPr lang="en-US" sz="2800" dirty="0">
                <a:ea typeface="Times New Roman"/>
              </a:rPr>
              <a:t>If, to your PATH environment variable, you add the </a:t>
            </a:r>
            <a:r>
              <a:rPr lang="en-US" sz="2800">
                <a:ea typeface="Times New Roman"/>
              </a:rPr>
              <a:t>path to </a:t>
            </a:r>
            <a:r>
              <a:rPr lang="en-US" sz="2400">
                <a:latin typeface="Courier New"/>
                <a:ea typeface="Times New Roman"/>
              </a:rPr>
              <a:t>javac.exe</a:t>
            </a:r>
            <a:r>
              <a:rPr lang="en-US" sz="2800">
                <a:ea typeface="Times New Roman"/>
              </a:rPr>
              <a:t> and </a:t>
            </a:r>
            <a:r>
              <a:rPr lang="en-US" sz="2400">
                <a:latin typeface="Courier New"/>
                <a:ea typeface="Times New Roman"/>
              </a:rPr>
              <a:t>java.exe</a:t>
            </a:r>
            <a:r>
              <a:rPr lang="en-US" sz="2800" dirty="0">
                <a:ea typeface="Times New Roman"/>
              </a:rPr>
              <a:t>, compiling and </a:t>
            </a:r>
            <a:r>
              <a:rPr lang="en-US" sz="2800">
                <a:ea typeface="Times New Roman"/>
              </a:rPr>
              <a:t>running Java </a:t>
            </a:r>
            <a:r>
              <a:rPr lang="en-US" sz="2800" dirty="0">
                <a:ea typeface="Times New Roman"/>
              </a:rPr>
              <a:t>programs from the console is much easier. Typical path to </a:t>
            </a:r>
            <a:r>
              <a:rPr lang="en-US" sz="2800">
                <a:ea typeface="Times New Roman"/>
              </a:rPr>
              <a:t>these executables is the following (modify the jdk version number as necessary)</a:t>
            </a:r>
          </a:p>
          <a:p>
            <a:pPr marL="0" marR="0" lvl="0" indent="0">
              <a:spcBef>
                <a:spcPts val="0"/>
              </a:spcBef>
              <a:spcAft>
                <a:spcPts val="0"/>
              </a:spcAft>
              <a:buNone/>
              <a:tabLst>
                <a:tab pos="228600" algn="l"/>
              </a:tabLst>
            </a:pPr>
            <a:endParaRPr lang="en-US" sz="2800">
              <a:latin typeface="Times New Roman"/>
              <a:ea typeface="Times New Roman"/>
            </a:endParaRPr>
          </a:p>
          <a:p>
            <a:pPr marL="0" indent="0">
              <a:spcBef>
                <a:spcPts val="0"/>
              </a:spcBef>
              <a:buNone/>
              <a:tabLst>
                <a:tab pos="228600" algn="l"/>
              </a:tabLst>
            </a:pPr>
            <a:r>
              <a:rPr lang="en-US" sz="2800">
                <a:latin typeface="Courier New"/>
                <a:ea typeface="Times New Roman"/>
              </a:rPr>
              <a:t>        C:\Program Files\Java\jdk-10.0.2\bin</a:t>
            </a:r>
          </a:p>
          <a:p>
            <a:pPr marL="0" marR="0" lvl="0" indent="0">
              <a:spcBef>
                <a:spcPts val="0"/>
              </a:spcBef>
              <a:spcAft>
                <a:spcPts val="0"/>
              </a:spcAft>
              <a:buNone/>
              <a:tabLst>
                <a:tab pos="228600" algn="l"/>
              </a:tabLst>
            </a:pPr>
            <a:endParaRPr lang="en-US" sz="2800">
              <a:latin typeface="Times New Roman"/>
              <a:ea typeface="Times New Roman"/>
            </a:endParaRPr>
          </a:p>
          <a:p>
            <a:pPr marL="365760" lvl="1" indent="0">
              <a:spcBef>
                <a:spcPts val="0"/>
              </a:spcBef>
              <a:buNone/>
              <a:tabLst>
                <a:tab pos="228600" algn="l"/>
              </a:tabLst>
            </a:pPr>
            <a:r>
              <a:rPr lang="en-US" sz="2900">
                <a:latin typeface="Times New Roman"/>
                <a:ea typeface="Times New Roman"/>
              </a:rPr>
              <a:t>Add this string to the front of the PATH string in your system environment variables</a:t>
            </a:r>
            <a:r>
              <a:rPr lang="en-US">
                <a:latin typeface="Times New Roman"/>
                <a:ea typeface="Times New Roman"/>
              </a:rPr>
              <a:t>. </a:t>
            </a:r>
            <a:endParaRPr lang="en-US"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8</a:t>
            </a:fld>
            <a:endParaRPr lang="en-US" dirty="0">
              <a:solidFill>
                <a:srgbClr val="04617B">
                  <a:shade val="90000"/>
                </a:srgbClr>
              </a:solidFill>
            </a:endParaRPr>
          </a:p>
        </p:txBody>
      </p:sp>
      <p:sp>
        <p:nvSpPr>
          <p:cNvPr id="5" name="TextBox 4"/>
          <p:cNvSpPr txBox="1"/>
          <p:nvPr/>
        </p:nvSpPr>
        <p:spPr>
          <a:xfrm>
            <a:off x="381000" y="5304472"/>
            <a:ext cx="8458200" cy="1477328"/>
          </a:xfrm>
          <a:prstGeom prst="rect">
            <a:avLst/>
          </a:prstGeom>
          <a:solidFill>
            <a:srgbClr val="FFF0C1"/>
          </a:solidFill>
          <a:ln>
            <a:solidFill>
              <a:schemeClr val="accent1"/>
            </a:solidFill>
          </a:ln>
        </p:spPr>
        <p:txBody>
          <a:bodyPr wrap="square" rtlCol="0">
            <a:spAutoFit/>
          </a:bodyPr>
          <a:lstStyle/>
          <a:p>
            <a:r>
              <a:rPr lang="en-US"/>
              <a:t>To </a:t>
            </a:r>
            <a:r>
              <a:rPr lang="en-US" b="1"/>
              <a:t>change</a:t>
            </a:r>
            <a:r>
              <a:rPr lang="en-US"/>
              <a:t> the system environment variables, follow these steps: Type "advanced" in the search window on the far left of the task bar (at the bottom of the main Windows screen). Click the option "View advanced system settings". Click environment variables. Click the Path row and click Edit. Follow the path you are adding (to the beginning) with a ';'</a:t>
            </a:r>
          </a:p>
        </p:txBody>
      </p:sp>
    </p:spTree>
    <p:extLst>
      <p:ext uri="{BB962C8B-B14F-4D97-AF65-F5344CB8AC3E}">
        <p14:creationId xmlns:p14="http://schemas.microsoft.com/office/powerpoint/2010/main" xmlns="" val="82764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Compiling and Running from a Command Window</a:t>
            </a:r>
            <a:endParaRPr lang="en-US" dirty="0"/>
          </a:p>
        </p:txBody>
      </p:sp>
      <p:sp>
        <p:nvSpPr>
          <p:cNvPr id="3" name="Content Placeholder 2"/>
          <p:cNvSpPr>
            <a:spLocks noGrp="1"/>
          </p:cNvSpPr>
          <p:nvPr>
            <p:ph idx="1"/>
          </p:nvPr>
        </p:nvSpPr>
        <p:spPr>
          <a:xfrm>
            <a:off x="304800" y="1935480"/>
            <a:ext cx="8686800" cy="4922520"/>
          </a:xfrm>
        </p:spPr>
        <p:txBody>
          <a:bodyPr>
            <a:normAutofit fontScale="47500" lnSpcReduction="20000"/>
          </a:bodyPr>
          <a:lstStyle/>
          <a:p>
            <a:pPr lvl="0"/>
            <a:r>
              <a:rPr lang="en-US" sz="3400" dirty="0"/>
              <a:t>Create a “hello world” example by typing the following lines of code in WordPad (or Notepad), and save in a convenient location as Hello.java.</a:t>
            </a:r>
          </a:p>
          <a:p>
            <a:pPr marL="411480" marR="0" indent="0">
              <a:spcBef>
                <a:spcPts val="0"/>
              </a:spcBef>
              <a:spcAft>
                <a:spcPts val="0"/>
              </a:spcAft>
              <a:buNone/>
            </a:pPr>
            <a:endParaRPr lang="en-US" sz="3400" dirty="0">
              <a:latin typeface="Courier New"/>
              <a:ea typeface="Times New Roman"/>
            </a:endParaRPr>
          </a:p>
          <a:p>
            <a:pPr marL="411480" marR="0" indent="0">
              <a:spcBef>
                <a:spcPts val="0"/>
              </a:spcBef>
              <a:spcAft>
                <a:spcPts val="0"/>
              </a:spcAft>
              <a:buNone/>
            </a:pPr>
            <a:r>
              <a:rPr lang="en-US" sz="3400" dirty="0">
                <a:latin typeface="Courier New"/>
                <a:ea typeface="Times New Roman"/>
              </a:rPr>
              <a:t>class Hello {</a:t>
            </a:r>
          </a:p>
          <a:p>
            <a:pPr marL="411480" marR="0" indent="0">
              <a:spcBef>
                <a:spcPts val="0"/>
              </a:spcBef>
              <a:spcAft>
                <a:spcPts val="0"/>
              </a:spcAft>
              <a:buNone/>
            </a:pPr>
            <a:r>
              <a:rPr lang="en-US" sz="3400" dirty="0">
                <a:latin typeface="Courier New"/>
                <a:ea typeface="Times New Roman"/>
              </a:rPr>
              <a:t>	public static void main(String[] </a:t>
            </a:r>
            <a:r>
              <a:rPr lang="en-US" sz="3400" dirty="0" err="1">
                <a:latin typeface="Courier New"/>
                <a:ea typeface="Times New Roman"/>
              </a:rPr>
              <a:t>args</a:t>
            </a:r>
            <a:r>
              <a:rPr lang="en-US" sz="3400" dirty="0">
                <a:latin typeface="Courier New"/>
                <a:ea typeface="Times New Roman"/>
              </a:rPr>
              <a:t>) {</a:t>
            </a:r>
          </a:p>
          <a:p>
            <a:pPr marL="411480" marR="0" indent="0">
              <a:spcBef>
                <a:spcPts val="0"/>
              </a:spcBef>
              <a:spcAft>
                <a:spcPts val="0"/>
              </a:spcAft>
              <a:buNone/>
            </a:pPr>
            <a:r>
              <a:rPr lang="en-US" sz="3400" dirty="0">
                <a:latin typeface="Courier New"/>
                <a:ea typeface="Times New Roman"/>
              </a:rPr>
              <a:t>		</a:t>
            </a:r>
            <a:r>
              <a:rPr lang="en-US" sz="3400" dirty="0" err="1">
                <a:latin typeface="Courier New"/>
                <a:ea typeface="Times New Roman"/>
              </a:rPr>
              <a:t>System.out.println</a:t>
            </a:r>
            <a:r>
              <a:rPr lang="en-US" sz="3400" dirty="0">
                <a:latin typeface="Courier New"/>
                <a:ea typeface="Times New Roman"/>
              </a:rPr>
              <a:t>("Hello World");</a:t>
            </a:r>
          </a:p>
          <a:p>
            <a:pPr marL="411480" marR="0" indent="0">
              <a:spcBef>
                <a:spcPts val="0"/>
              </a:spcBef>
              <a:spcAft>
                <a:spcPts val="0"/>
              </a:spcAft>
              <a:buNone/>
            </a:pPr>
            <a:r>
              <a:rPr lang="en-US" sz="3400" dirty="0">
                <a:latin typeface="Courier New"/>
                <a:ea typeface="Times New Roman"/>
              </a:rPr>
              <a:t>	}</a:t>
            </a:r>
          </a:p>
          <a:p>
            <a:pPr marL="411480" marR="0" indent="0">
              <a:spcBef>
                <a:spcPts val="0"/>
              </a:spcBef>
              <a:spcAft>
                <a:spcPts val="0"/>
              </a:spcAft>
              <a:buNone/>
            </a:pPr>
            <a:r>
              <a:rPr lang="en-US" sz="3400">
                <a:latin typeface="Courier New"/>
                <a:ea typeface="Times New Roman"/>
              </a:rPr>
              <a:t>}</a:t>
            </a:r>
            <a:br>
              <a:rPr lang="en-US" sz="3400">
                <a:latin typeface="Courier New"/>
                <a:ea typeface="Times New Roman"/>
              </a:rPr>
            </a:br>
            <a:endParaRPr lang="en-US" sz="3400" dirty="0">
              <a:latin typeface="Courier New"/>
              <a:ea typeface="Times New Roman"/>
            </a:endParaRPr>
          </a:p>
          <a:p>
            <a:pPr>
              <a:spcBef>
                <a:spcPts val="0"/>
              </a:spcBef>
            </a:pPr>
            <a:r>
              <a:rPr lang="en-US" sz="3600">
                <a:ea typeface="Times New Roman"/>
              </a:rPr>
              <a:t>Open a command window, change directory to the directory that contains Hello.java, and then </a:t>
            </a:r>
            <a:r>
              <a:rPr lang="en-US" sz="3600" dirty="0">
                <a:ea typeface="Times New Roman"/>
              </a:rPr>
              <a:t>compile by typing the following command in the console:</a:t>
            </a:r>
            <a:endParaRPr lang="en-US" sz="4000" dirty="0">
              <a:ea typeface="Times New Roman"/>
            </a:endParaRPr>
          </a:p>
          <a:p>
            <a:pPr marL="0" marR="0" indent="0">
              <a:spcBef>
                <a:spcPts val="0"/>
              </a:spcBef>
              <a:spcAft>
                <a:spcPts val="0"/>
              </a:spcAft>
              <a:buNone/>
            </a:pPr>
            <a:r>
              <a:rPr lang="en-US" sz="3600" dirty="0">
                <a:latin typeface="Times New Roman"/>
                <a:ea typeface="Times New Roman"/>
              </a:rPr>
              <a:t> </a:t>
            </a:r>
            <a:endParaRPr lang="en-US" sz="4000" dirty="0">
              <a:latin typeface="Times New Roman"/>
              <a:ea typeface="Times New Roman"/>
            </a:endParaRPr>
          </a:p>
          <a:p>
            <a:pPr marL="0" marR="0" indent="0">
              <a:spcBef>
                <a:spcPts val="0"/>
              </a:spcBef>
              <a:spcAft>
                <a:spcPts val="0"/>
              </a:spcAft>
              <a:buNone/>
            </a:pPr>
            <a:r>
              <a:rPr lang="en-US" sz="3600" dirty="0">
                <a:latin typeface="Times New Roman"/>
                <a:ea typeface="Times New Roman"/>
              </a:rPr>
              <a:t>		</a:t>
            </a:r>
            <a:r>
              <a:rPr lang="en-US" sz="2800" dirty="0" err="1">
                <a:latin typeface="Courier New"/>
                <a:ea typeface="Times New Roman"/>
              </a:rPr>
              <a:t>javac</a:t>
            </a:r>
            <a:r>
              <a:rPr lang="en-US" sz="2800" dirty="0">
                <a:latin typeface="Courier New"/>
                <a:ea typeface="Times New Roman"/>
              </a:rPr>
              <a:t> Hello.java</a:t>
            </a:r>
            <a:endParaRPr lang="en-US" sz="4000" dirty="0">
              <a:latin typeface="Times New Roman"/>
              <a:ea typeface="Times New Roman"/>
            </a:endParaRPr>
          </a:p>
          <a:p>
            <a:pPr marL="0" marR="0" indent="0">
              <a:spcBef>
                <a:spcPts val="0"/>
              </a:spcBef>
              <a:spcAft>
                <a:spcPts val="0"/>
              </a:spcAft>
              <a:buNone/>
            </a:pPr>
            <a:r>
              <a:rPr lang="en-US" sz="2800" dirty="0">
                <a:latin typeface="Courier New"/>
                <a:ea typeface="Times New Roman"/>
              </a:rPr>
              <a:t> </a:t>
            </a:r>
            <a:endParaRPr lang="en-US" sz="4000" dirty="0">
              <a:latin typeface="Times New Roman"/>
              <a:ea typeface="Times New Roman"/>
            </a:endParaRPr>
          </a:p>
          <a:p>
            <a:pPr>
              <a:spcBef>
                <a:spcPts val="0"/>
              </a:spcBef>
            </a:pPr>
            <a:r>
              <a:rPr lang="en-US" sz="3600">
                <a:ea typeface="Times New Roman"/>
              </a:rPr>
              <a:t>If a compiler error occurs, the compiler attempts to indicate clearly where the mistake occurred.</a:t>
            </a:r>
          </a:p>
          <a:p>
            <a:pPr marL="0" marR="0" indent="0">
              <a:spcBef>
                <a:spcPts val="0"/>
              </a:spcBef>
              <a:spcAft>
                <a:spcPts val="0"/>
              </a:spcAft>
              <a:buNone/>
            </a:pPr>
            <a:endParaRPr lang="en-US" sz="3600">
              <a:ea typeface="Times New Roman"/>
            </a:endParaRPr>
          </a:p>
          <a:p>
            <a:pPr>
              <a:spcBef>
                <a:spcPts val="0"/>
              </a:spcBef>
            </a:pPr>
            <a:r>
              <a:rPr lang="en-US" sz="3600">
                <a:ea typeface="Times New Roman"/>
              </a:rPr>
              <a:t>When compilation is successful, </a:t>
            </a:r>
            <a:r>
              <a:rPr lang="en-US" sz="3600" dirty="0">
                <a:ea typeface="Times New Roman"/>
              </a:rPr>
              <a:t>a new file </a:t>
            </a:r>
            <a:r>
              <a:rPr lang="en-US" sz="3600" dirty="0" err="1">
                <a:latin typeface="Courier New"/>
                <a:ea typeface="Times New Roman"/>
              </a:rPr>
              <a:t>Hello.class</a:t>
            </a:r>
            <a:r>
              <a:rPr lang="en-US" sz="3600" dirty="0">
                <a:ea typeface="Times New Roman"/>
              </a:rPr>
              <a:t> has been created</a:t>
            </a:r>
            <a:r>
              <a:rPr lang="en-US" sz="3600">
                <a:ea typeface="Times New Roman"/>
              </a:rPr>
              <a:t>. Execute the code with  the </a:t>
            </a:r>
            <a:r>
              <a:rPr lang="en-US" sz="3600" dirty="0">
                <a:ea typeface="Times New Roman"/>
              </a:rPr>
              <a:t>command</a:t>
            </a:r>
            <a:endParaRPr lang="en-US" sz="4000" dirty="0">
              <a:ea typeface="Times New Roman"/>
            </a:endParaRPr>
          </a:p>
          <a:p>
            <a:pPr marL="0" marR="0" indent="0">
              <a:spcBef>
                <a:spcPts val="0"/>
              </a:spcBef>
              <a:spcAft>
                <a:spcPts val="0"/>
              </a:spcAft>
              <a:buNone/>
            </a:pPr>
            <a:r>
              <a:rPr lang="en-US" sz="3600" dirty="0">
                <a:latin typeface="Times New Roman"/>
                <a:ea typeface="Times New Roman"/>
              </a:rPr>
              <a:t> </a:t>
            </a:r>
            <a:endParaRPr lang="en-US" sz="4000" dirty="0">
              <a:latin typeface="Times New Roman"/>
              <a:ea typeface="Times New Roman"/>
            </a:endParaRPr>
          </a:p>
          <a:p>
            <a:pPr marL="0" marR="0" indent="0">
              <a:spcBef>
                <a:spcPts val="0"/>
              </a:spcBef>
              <a:spcAft>
                <a:spcPts val="0"/>
              </a:spcAft>
              <a:buNone/>
            </a:pPr>
            <a:r>
              <a:rPr lang="en-US" sz="3600">
                <a:latin typeface="Times New Roman"/>
                <a:ea typeface="Times New Roman"/>
              </a:rPr>
              <a:t>	</a:t>
            </a:r>
            <a:r>
              <a:rPr lang="en-US" sz="2800">
                <a:latin typeface="Courier New"/>
                <a:ea typeface="Times New Roman"/>
              </a:rPr>
              <a:t>java Hello</a:t>
            </a:r>
          </a:p>
          <a:p>
            <a:pPr marL="0" marR="0" indent="0">
              <a:spcBef>
                <a:spcPts val="0"/>
              </a:spcBef>
              <a:spcAft>
                <a:spcPts val="0"/>
              </a:spcAft>
              <a:buNone/>
            </a:pPr>
            <a:endParaRPr lang="en-US" sz="2800">
              <a:latin typeface="Courier New"/>
              <a:ea typeface="Times New Roman"/>
            </a:endParaRPr>
          </a:p>
          <a:p>
            <a:pPr marL="0" marR="0" indent="0">
              <a:spcBef>
                <a:spcPts val="0"/>
              </a:spcBef>
              <a:spcAft>
                <a:spcPts val="0"/>
              </a:spcAft>
              <a:buNone/>
            </a:pPr>
            <a:r>
              <a:rPr lang="en-US" sz="2800">
                <a:latin typeface="Courier New"/>
                <a:ea typeface="Times New Roman"/>
              </a:rPr>
              <a:t>	//output:  Hello World!</a:t>
            </a:r>
          </a:p>
          <a:p>
            <a:pPr marL="0" marR="0" indent="0">
              <a:spcBef>
                <a:spcPts val="0"/>
              </a:spcBef>
              <a:spcAft>
                <a:spcPts val="0"/>
              </a:spcAft>
              <a:buNone/>
            </a:pPr>
            <a:r>
              <a:rPr lang="en-US" sz="2800">
                <a:latin typeface="Courier New"/>
                <a:ea typeface="Times New Roman"/>
              </a:rPr>
              <a:t> 	</a:t>
            </a:r>
            <a:endParaRPr lang="en-US" sz="4000" dirty="0">
              <a:latin typeface="Times New Roman"/>
              <a:ea typeface="Times New Roman"/>
            </a:endParaRPr>
          </a:p>
          <a:p>
            <a:endParaRPr lang="en-US" dirty="0"/>
          </a:p>
          <a:p>
            <a:endParaRPr lang="en-US" dirty="0"/>
          </a:p>
        </p:txBody>
      </p:sp>
      <p:sp>
        <p:nvSpPr>
          <p:cNvPr id="4" name="Slide Number Placeholder 3"/>
          <p:cNvSpPr>
            <a:spLocks noGrp="1"/>
          </p:cNvSpPr>
          <p:nvPr>
            <p:ph type="sldNum" sz="quarter" idx="12"/>
          </p:nvPr>
        </p:nvSpPr>
        <p:spPr/>
        <p:txBody>
          <a:bodyPr/>
          <a:lstStyle/>
          <a:p>
            <a:fld id="{042AED99-7FB4-404E-8A97-64753DCE42EC}" type="slidenum">
              <a:rPr lang="en-US" smtClean="0">
                <a:solidFill>
                  <a:srgbClr val="04617B">
                    <a:shade val="90000"/>
                  </a:srgbClr>
                </a:solidFill>
              </a:rPr>
              <a:pPr/>
              <a:t>9</a:t>
            </a:fld>
            <a:endParaRPr lang="en-US" dirty="0">
              <a:solidFill>
                <a:srgbClr val="04617B">
                  <a:shade val="90000"/>
                </a:srgbClr>
              </a:solidFill>
            </a:endParaRPr>
          </a:p>
        </p:txBody>
      </p:sp>
    </p:spTree>
    <p:extLst>
      <p:ext uri="{BB962C8B-B14F-4D97-AF65-F5344CB8AC3E}">
        <p14:creationId xmlns:p14="http://schemas.microsoft.com/office/powerpoint/2010/main" xmlns="" val="317789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70C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14958</TotalTime>
  <Words>2479</Words>
  <Application>Microsoft Office PowerPoint</Application>
  <PresentationFormat>On-screen Show (4:3)</PresentationFormat>
  <Paragraphs>295</Paragraphs>
  <Slides>41</Slides>
  <Notes>5</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CS390 - Fundamental Programming Practices (FPP) Professor Paul Corazza</vt:lpstr>
      <vt:lpstr>Lecture 1:  Introduction to Java And the Eclipse Development Environment</vt:lpstr>
      <vt:lpstr>Wholeness of the Lesson</vt:lpstr>
      <vt:lpstr>About Java</vt:lpstr>
      <vt:lpstr>About Java</vt:lpstr>
      <vt:lpstr>About Java</vt:lpstr>
      <vt:lpstr>The Java 10 API Docs</vt:lpstr>
      <vt:lpstr>The JDK Commandline Tools</vt:lpstr>
      <vt:lpstr>Compiling and Running from a Command Window</vt:lpstr>
      <vt:lpstr>Compiling and Running from a Command Window – Using Packages</vt:lpstr>
      <vt:lpstr>Exercise 1.1 </vt:lpstr>
      <vt:lpstr>Communication Between Objects and Presenting a UI Message</vt:lpstr>
      <vt:lpstr>Communication Between Objects and Presenting a UI Message – with a JAR</vt:lpstr>
      <vt:lpstr>Trying Out Code with JShell</vt:lpstr>
      <vt:lpstr>(continued)</vt:lpstr>
      <vt:lpstr>Main Point</vt:lpstr>
      <vt:lpstr>Integrated Development Environments</vt:lpstr>
      <vt:lpstr>The Eclipse IDE</vt:lpstr>
      <vt:lpstr>"Hello World" in Eclipse</vt:lpstr>
      <vt:lpstr>"Hello World" continued</vt:lpstr>
      <vt:lpstr>Adding JAR Files in Eclipse</vt:lpstr>
      <vt:lpstr>Adding JAR Files in Eclipse</vt:lpstr>
      <vt:lpstr>Adding JAR Files in Eclipse</vt:lpstr>
      <vt:lpstr>Adding JAR Files in Eclipse</vt:lpstr>
      <vt:lpstr>Perform Unit Testing With Eclipse</vt:lpstr>
      <vt:lpstr>Perform Unit Testing With Eclipse</vt:lpstr>
      <vt:lpstr>Perform Unit Testing With Eclipse</vt:lpstr>
      <vt:lpstr>Exercise 1.2</vt:lpstr>
      <vt:lpstr>Viewing Source Code</vt:lpstr>
      <vt:lpstr>Viewing Source Code 2</vt:lpstr>
      <vt:lpstr>Deploying a Java Application</vt:lpstr>
      <vt:lpstr>Creating a Batch File Launcher</vt:lpstr>
      <vt:lpstr>(continued)</vt:lpstr>
      <vt:lpstr>Creating a Runnable Jar</vt:lpstr>
      <vt:lpstr>Creating a Runnable Jar (2)</vt:lpstr>
      <vt:lpstr>Creating a Runnable Jar (3)</vt:lpstr>
      <vt:lpstr>Creating a Runnable Jar (4)</vt:lpstr>
      <vt:lpstr>Creating a Runnable Jar (5)</vt:lpstr>
      <vt:lpstr>Main Point</vt:lpstr>
      <vt:lpstr>Summary</vt:lpstr>
      <vt:lpstr>Connecting the Parts of Knowledge With the Wholeness of Knowledge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Intro-to-Java-and-Eclipse</dc:title>
  <dc:subject>Java and Eclipse</dc:subject>
  <dc:creator>mzijlstra</dc:creator>
  <cp:lastModifiedBy>obinna</cp:lastModifiedBy>
  <cp:revision>177</cp:revision>
  <cp:lastPrinted>2015-03-18T00:32:57Z</cp:lastPrinted>
  <dcterms:created xsi:type="dcterms:W3CDTF">2011-11-16T01:11:25Z</dcterms:created>
  <dcterms:modified xsi:type="dcterms:W3CDTF">2019-02-25T14:58:21Z</dcterms:modified>
</cp:coreProperties>
</file>