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2"/>
  </p:notesMasterIdLst>
  <p:sldIdLst>
    <p:sldId id="276" r:id="rId2"/>
    <p:sldId id="257" r:id="rId3"/>
    <p:sldId id="286" r:id="rId4"/>
    <p:sldId id="502" r:id="rId5"/>
    <p:sldId id="424" r:id="rId6"/>
    <p:sldId id="444" r:id="rId7"/>
    <p:sldId id="445" r:id="rId8"/>
    <p:sldId id="320" r:id="rId9"/>
    <p:sldId id="321" r:id="rId10"/>
    <p:sldId id="425" r:id="rId11"/>
    <p:sldId id="323" r:id="rId12"/>
    <p:sldId id="324" r:id="rId13"/>
    <p:sldId id="325" r:id="rId14"/>
    <p:sldId id="326" r:id="rId15"/>
    <p:sldId id="446" r:id="rId16"/>
    <p:sldId id="447" r:id="rId17"/>
    <p:sldId id="496" r:id="rId18"/>
    <p:sldId id="497" r:id="rId19"/>
    <p:sldId id="334" r:id="rId20"/>
    <p:sldId id="503" r:id="rId21"/>
    <p:sldId id="328" r:id="rId22"/>
    <p:sldId id="426" r:id="rId23"/>
    <p:sldId id="421" r:id="rId24"/>
    <p:sldId id="422" r:id="rId25"/>
    <p:sldId id="423" r:id="rId26"/>
    <p:sldId id="450" r:id="rId27"/>
    <p:sldId id="451" r:id="rId28"/>
    <p:sldId id="335" r:id="rId29"/>
    <p:sldId id="504" r:id="rId30"/>
    <p:sldId id="329" r:id="rId31"/>
    <p:sldId id="330" r:id="rId32"/>
    <p:sldId id="331" r:id="rId33"/>
    <p:sldId id="332" r:id="rId34"/>
    <p:sldId id="505" r:id="rId35"/>
    <p:sldId id="333" r:id="rId36"/>
    <p:sldId id="498" r:id="rId37"/>
    <p:sldId id="336" r:id="rId38"/>
    <p:sldId id="506" r:id="rId39"/>
    <p:sldId id="454" r:id="rId40"/>
    <p:sldId id="455" r:id="rId41"/>
    <p:sldId id="456" r:id="rId42"/>
    <p:sldId id="457" r:id="rId43"/>
    <p:sldId id="458" r:id="rId44"/>
    <p:sldId id="427" r:id="rId45"/>
    <p:sldId id="459" r:id="rId46"/>
    <p:sldId id="344" r:id="rId47"/>
    <p:sldId id="345" r:id="rId48"/>
    <p:sldId id="460" r:id="rId49"/>
    <p:sldId id="347" r:id="rId50"/>
    <p:sldId id="507" r:id="rId51"/>
    <p:sldId id="351" r:id="rId52"/>
    <p:sldId id="352" r:id="rId53"/>
    <p:sldId id="462" r:id="rId54"/>
    <p:sldId id="353" r:id="rId55"/>
    <p:sldId id="354" r:id="rId56"/>
    <p:sldId id="355" r:id="rId57"/>
    <p:sldId id="356" r:id="rId58"/>
    <p:sldId id="417" r:id="rId59"/>
    <p:sldId id="418" r:id="rId60"/>
    <p:sldId id="419" r:id="rId61"/>
    <p:sldId id="463" r:id="rId62"/>
    <p:sldId id="360" r:id="rId63"/>
    <p:sldId id="363" r:id="rId64"/>
    <p:sldId id="364" r:id="rId65"/>
    <p:sldId id="316" r:id="rId66"/>
    <p:sldId id="508" r:id="rId67"/>
    <p:sldId id="465" r:id="rId68"/>
    <p:sldId id="466" r:id="rId69"/>
    <p:sldId id="467" r:id="rId70"/>
    <p:sldId id="468" r:id="rId71"/>
    <p:sldId id="469" r:id="rId72"/>
    <p:sldId id="499" r:id="rId73"/>
    <p:sldId id="500" r:id="rId74"/>
    <p:sldId id="307" r:id="rId75"/>
    <p:sldId id="509" r:id="rId76"/>
    <p:sldId id="375" r:id="rId77"/>
    <p:sldId id="376" r:id="rId78"/>
    <p:sldId id="377" r:id="rId79"/>
    <p:sldId id="378" r:id="rId80"/>
    <p:sldId id="414" r:id="rId81"/>
    <p:sldId id="470" r:id="rId82"/>
    <p:sldId id="471" r:id="rId83"/>
    <p:sldId id="472" r:id="rId84"/>
    <p:sldId id="473" r:id="rId85"/>
    <p:sldId id="474" r:id="rId86"/>
    <p:sldId id="475" r:id="rId87"/>
    <p:sldId id="476" r:id="rId88"/>
    <p:sldId id="477" r:id="rId89"/>
    <p:sldId id="478" r:id="rId90"/>
    <p:sldId id="479" r:id="rId91"/>
    <p:sldId id="480" r:id="rId92"/>
    <p:sldId id="481" r:id="rId93"/>
    <p:sldId id="482" r:id="rId94"/>
    <p:sldId id="483" r:id="rId95"/>
    <p:sldId id="501" r:id="rId96"/>
    <p:sldId id="484" r:id="rId97"/>
    <p:sldId id="485" r:id="rId98"/>
    <p:sldId id="486" r:id="rId99"/>
    <p:sldId id="487" r:id="rId100"/>
    <p:sldId id="510" r:id="rId101"/>
    <p:sldId id="495" r:id="rId102"/>
    <p:sldId id="488" r:id="rId103"/>
    <p:sldId id="489" r:id="rId104"/>
    <p:sldId id="490" r:id="rId105"/>
    <p:sldId id="491" r:id="rId106"/>
    <p:sldId id="492" r:id="rId107"/>
    <p:sldId id="493" r:id="rId108"/>
    <p:sldId id="494" r:id="rId109"/>
    <p:sldId id="275" r:id="rId110"/>
    <p:sldId id="285" r:id="rId1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283" autoAdjust="0"/>
    <p:restoredTop sz="92895" autoAdjust="0"/>
  </p:normalViewPr>
  <p:slideViewPr>
    <p:cSldViewPr>
      <p:cViewPr varScale="1">
        <p:scale>
          <a:sx n="64" d="100"/>
          <a:sy n="64" d="100"/>
        </p:scale>
        <p:origin x="66" y="9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05BE8B0-784D-4D81-AC55-941B4D82D9F1}" type="datetimeFigureOut">
              <a:rPr lang="en-US" smtClean="0"/>
              <a:pPr/>
              <a:t>10/5/2018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C77387E-9C8E-4030-8C73-C5150C63DF7F}" type="slidenum">
              <a:rPr lang="en-US" smtClean="0"/>
              <a:pPr/>
              <a:t>‹#›</a:t>
            </a:fld>
            <a:endParaRPr lang="en-US"/>
          </a:p>
        </p:txBody>
      </p:sp>
    </p:spTree>
    <p:extLst>
      <p:ext uri="{BB962C8B-B14F-4D97-AF65-F5344CB8AC3E}">
        <p14:creationId xmlns:p14="http://schemas.microsoft.com/office/powerpoint/2010/main" val="216577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19</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28</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65</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74</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109</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110</a:t>
            </a:fld>
            <a:endParaRPr lang="en-US">
              <a:latin typeface="Arial" charset="0"/>
            </a:endParaRPr>
          </a:p>
        </p:txBody>
      </p:sp>
      <p:sp>
        <p:nvSpPr>
          <p:cNvPr id="5529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a:latin typeface="Arial" charset="0"/>
            </a:endParaRPr>
          </a:p>
        </p:txBody>
      </p:sp>
      <p:sp>
        <p:nvSpPr>
          <p:cNvPr id="5530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7554F00-6339-4BD5-BF7F-9E4DD9C716C8}" type="datetime1">
              <a:rPr lang="en-US" smtClean="0">
                <a:solidFill>
                  <a:srgbClr val="DBF5F9">
                    <a:shade val="90000"/>
                  </a:srgbClr>
                </a:solidFill>
              </a:rPr>
              <a:pPr/>
              <a:t>10/5/2018</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solidFill>
                  <a:srgbClr val="04617B">
                    <a:shade val="90000"/>
                  </a:srgbClr>
                </a:solidFill>
              </a:rPr>
              <a:pPr/>
              <a:t>10/5/2018</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solidFill>
                  <a:srgbClr val="04617B">
                    <a:shade val="90000"/>
                  </a:srgbClr>
                </a:solidFill>
              </a:rPr>
              <a:pPr/>
              <a:t>10/5/2018</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solidFill>
                  <a:srgbClr val="04617B">
                    <a:shade val="90000"/>
                  </a:srgbClr>
                </a:solidFill>
              </a:rPr>
              <a:pPr>
                <a:defRPr/>
              </a:pPr>
              <a:t>10/5/2018</a:t>
            </a:fld>
            <a:endParaRPr lang="en-US" dirty="0">
              <a:solidFill>
                <a:srgbClr val="04617B">
                  <a:shade val="90000"/>
                </a:srgb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solidFill>
                  <a:srgbClr val="04617B">
                    <a:shade val="90000"/>
                  </a:srgbClr>
                </a:solidFill>
              </a:rPr>
              <a:pPr>
                <a:defRPr/>
              </a:pPr>
              <a:t>10/5/2018</a:t>
            </a:fld>
            <a:endParaRPr lang="en-US" dirty="0">
              <a:solidFill>
                <a:srgbClr val="04617B">
                  <a:shade val="90000"/>
                </a:srgb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solidFill>
                  <a:srgbClr val="04617B">
                    <a:shade val="90000"/>
                  </a:srgbClr>
                </a:solidFill>
              </a:rPr>
              <a:pPr/>
              <a:t>10/5/2018</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solidFill>
                  <a:srgbClr val="DBF5F9">
                    <a:shade val="90000"/>
                  </a:srgbClr>
                </a:solidFill>
              </a:rPr>
              <a:pPr/>
              <a:t>10/5/2018</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solidFill>
                  <a:srgbClr val="04617B">
                    <a:shade val="90000"/>
                  </a:srgbClr>
                </a:solidFill>
              </a:rPr>
              <a:pPr/>
              <a:t>10/5/2018</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solidFill>
                  <a:srgbClr val="04617B">
                    <a:shade val="90000"/>
                  </a:srgbClr>
                </a:solidFill>
              </a:rPr>
              <a:pPr/>
              <a:t>10/5/2018</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135352B-5747-440F-9D78-AD6524A78D7D}" type="datetime1">
              <a:rPr lang="en-US" smtClean="0">
                <a:solidFill>
                  <a:srgbClr val="04617B">
                    <a:shade val="90000"/>
                  </a:srgbClr>
                </a:solidFill>
              </a:rPr>
              <a:pPr/>
              <a:t>10/5/2018</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solidFill>
                  <a:srgbClr val="04617B">
                    <a:shade val="90000"/>
                  </a:srgbClr>
                </a:solidFill>
              </a:rPr>
              <a:pPr/>
              <a:t>10/5/2018</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solidFill>
                  <a:srgbClr val="04617B">
                    <a:shade val="90000"/>
                  </a:srgbClr>
                </a:solidFill>
              </a:rPr>
              <a:pPr/>
              <a:t>10/5/2018</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solidFill>
                  <a:srgbClr val="04617B">
                    <a:shade val="90000"/>
                  </a:srgbClr>
                </a:solidFill>
              </a:rPr>
              <a:pPr/>
              <a:t>10/5/2018</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solidFill>
                  <a:srgbClr val="04617B">
                    <a:shade val="90000"/>
                  </a:srgbClr>
                </a:solidFill>
              </a:rPr>
              <a:pPr/>
              <a:t>10/5/2018</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CS390 </a:t>
            </a:r>
            <a:r>
              <a:rPr lang="en-US" sz="3600" b="1" dirty="0" err="1">
                <a:solidFill>
                  <a:schemeClr val="tx1"/>
                </a:solidFill>
                <a:effectLst/>
                <a:latin typeface="Arial" pitchFamily="34" charset="0"/>
                <a:cs typeface="Arial" pitchFamily="34" charset="0"/>
              </a:rPr>
              <a:t>Foundamental</a:t>
            </a:r>
            <a:r>
              <a:rPr lang="en-US" sz="3600" b="1" dirty="0">
                <a:solidFill>
                  <a:schemeClr val="tx1"/>
                </a:solidFill>
                <a:effectLst/>
                <a:latin typeface="Arial" pitchFamily="34" charset="0"/>
                <a:cs typeface="Arial" pitchFamily="34" charset="0"/>
              </a:rPr>
              <a:t> Programming Practices (FPP)</a:t>
            </a:r>
            <a:br>
              <a:rPr lang="en-US" sz="3600" b="1"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Professor Paul </a:t>
            </a:r>
            <a:r>
              <a:rPr lang="en-US" sz="3600" dirty="0" err="1">
                <a:solidFill>
                  <a:schemeClr val="tx1"/>
                </a:solidFill>
                <a:effectLst/>
                <a:latin typeface="Arial" pitchFamily="34" charset="0"/>
                <a:cs typeface="Arial" pitchFamily="34" charset="0"/>
              </a:rPr>
              <a:t>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Another </a:t>
            </a:r>
            <a:r>
              <a:rPr lang="en-US" sz="4000" dirty="0"/>
              <a:t>Example </a:t>
            </a:r>
            <a:r>
              <a:rPr lang="en-US" sz="4000"/>
              <a:t>of Inheritance: </a:t>
            </a:r>
            <a:r>
              <a:rPr lang="en-US" sz="3600">
                <a:latin typeface="Courier New" panose="02070309020205020404" pitchFamily="49" charset="0"/>
                <a:cs typeface="Courier New" panose="02070309020205020404" pitchFamily="49" charset="0"/>
              </a:rPr>
              <a:t>Manager</a:t>
            </a:r>
            <a:r>
              <a:rPr lang="en-US" sz="4000"/>
              <a:t> as a subclass of </a:t>
            </a:r>
            <a:r>
              <a:rPr lang="en-US" sz="3600">
                <a:latin typeface="Courier New" panose="02070309020205020404" pitchFamily="49" charset="0"/>
                <a:cs typeface="Courier New" panose="02070309020205020404" pitchFamily="49" charset="0"/>
              </a:rPr>
              <a:t>Employee</a:t>
            </a:r>
            <a:endParaRPr lang="en-US" sz="3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381000" y="1676400"/>
            <a:ext cx="8305800" cy="4876800"/>
          </a:xfrm>
        </p:spPr>
        <p:txBody>
          <a:bodyPr>
            <a:normAutofit fontScale="55000" lnSpcReduction="20000"/>
          </a:bodyPr>
          <a:lstStyle/>
          <a:p>
            <a:pPr marL="0" indent="0">
              <a:buNone/>
            </a:pPr>
            <a:endParaRPr lang="en-US" dirty="0">
              <a:latin typeface="Courier New" pitchFamily="49" charset="0"/>
              <a:cs typeface="Courier New" pitchFamily="49" charset="0"/>
            </a:endParaRPr>
          </a:p>
          <a:p>
            <a:pPr marL="365760" lvl="1" indent="0" defTabSz="365760">
              <a:spcBef>
                <a:spcPts val="0"/>
              </a:spcBef>
              <a:buNone/>
            </a:pPr>
            <a:r>
              <a:rPr lang="en-US" sz="3000" dirty="0">
                <a:latin typeface="Courier New"/>
                <a:ea typeface="Times New Roman"/>
              </a:rPr>
              <a:t>//Employee class, as defined in previous lessons</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class </a:t>
            </a:r>
            <a:r>
              <a:rPr lang="en-US">
                <a:latin typeface="Courier New"/>
                <a:ea typeface="Times New Roman"/>
              </a:rPr>
              <a:t>Employee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Employee(String </a:t>
            </a:r>
            <a:r>
              <a:rPr lang="en-US" dirty="0" err="1">
                <a:latin typeface="Courier New"/>
                <a:ea typeface="Times New Roman"/>
              </a:rPr>
              <a:t>aName</a:t>
            </a:r>
            <a:r>
              <a:rPr lang="en-US" dirty="0">
                <a:latin typeface="Courier New"/>
                <a:ea typeface="Times New Roman"/>
              </a:rPr>
              <a:t>, double </a:t>
            </a:r>
            <a:r>
              <a:rPr lang="en-US" dirty="0" err="1">
                <a:latin typeface="Courier New"/>
                <a:ea typeface="Times New Roman"/>
              </a:rPr>
              <a:t>aSalary</a:t>
            </a:r>
            <a:r>
              <a:rPr lang="en-US" dirty="0">
                <a:latin typeface="Courier New"/>
                <a:ea typeface="Times New Roman"/>
              </a:rPr>
              <a:t>, </a:t>
            </a:r>
            <a:r>
              <a:rPr lang="en-US" dirty="0" err="1">
                <a:latin typeface="Courier New"/>
                <a:ea typeface="Times New Roman"/>
              </a:rPr>
              <a:t>int</a:t>
            </a:r>
            <a:r>
              <a:rPr lang="en-US" dirty="0">
                <a:latin typeface="Courier New"/>
                <a:ea typeface="Times New Roman"/>
              </a:rPr>
              <a:t> </a:t>
            </a:r>
            <a:r>
              <a:rPr lang="en-US" dirty="0" err="1">
                <a:latin typeface="Courier New"/>
                <a:ea typeface="Times New Roman"/>
              </a:rPr>
              <a:t>aYear</a:t>
            </a:r>
            <a:r>
              <a:rPr lang="en-US" dirty="0">
                <a:latin typeface="Courier New"/>
                <a:ea typeface="Times New Roman"/>
              </a:rPr>
              <a:t>, </a:t>
            </a:r>
            <a:r>
              <a:rPr lang="en-US" dirty="0" err="1">
                <a:latin typeface="Courier New"/>
                <a:ea typeface="Times New Roman"/>
              </a:rPr>
              <a:t>int</a:t>
            </a:r>
            <a:r>
              <a:rPr lang="en-US" dirty="0">
                <a:latin typeface="Courier New"/>
                <a:ea typeface="Times New Roman"/>
              </a:rPr>
              <a:t> </a:t>
            </a:r>
            <a:r>
              <a:rPr lang="en-US" dirty="0" err="1">
                <a:latin typeface="Courier New"/>
                <a:ea typeface="Times New Roman"/>
              </a:rPr>
              <a:t>aMonth</a:t>
            </a:r>
            <a:r>
              <a:rPr lang="en-US" dirty="0">
                <a:latin typeface="Courier New"/>
                <a:ea typeface="Times New Roman"/>
              </a:rPr>
              <a:t>, </a:t>
            </a:r>
            <a:r>
              <a:rPr lang="en-US" dirty="0" err="1">
                <a:latin typeface="Courier New"/>
                <a:ea typeface="Times New Roman"/>
              </a:rPr>
              <a:t>int</a:t>
            </a:r>
            <a:r>
              <a:rPr lang="en-US" dirty="0">
                <a:latin typeface="Courier New"/>
                <a:ea typeface="Times New Roman"/>
              </a:rPr>
              <a:t> </a:t>
            </a:r>
            <a:r>
              <a:rPr lang="en-US" dirty="0" err="1">
                <a:latin typeface="Courier New"/>
                <a:ea typeface="Times New Roman"/>
              </a:rPr>
              <a:t>aDay</a:t>
            </a: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name = </a:t>
            </a:r>
            <a:r>
              <a:rPr lang="en-US" dirty="0" err="1">
                <a:latin typeface="Courier New"/>
                <a:ea typeface="Times New Roman"/>
              </a:rPr>
              <a:t>aName</a:t>
            </a:r>
            <a:r>
              <a:rPr lang="en-US" dirty="0">
                <a:latin typeface="Courier New"/>
                <a:ea typeface="Times New Roman"/>
              </a:rPr>
              <a:t>;</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salary = </a:t>
            </a:r>
            <a:r>
              <a:rPr lang="en-US" dirty="0" err="1">
                <a:latin typeface="Courier New"/>
                <a:ea typeface="Times New Roman"/>
              </a:rPr>
              <a:t>aSalary</a:t>
            </a:r>
            <a:r>
              <a:rPr lang="en-US" dirty="0">
                <a:latin typeface="Courier New"/>
                <a:ea typeface="Times New Roman"/>
              </a:rPr>
              <a:t>;</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a:t>
            </a:r>
            <a:r>
              <a:rPr lang="en-US" dirty="0" err="1">
                <a:latin typeface="Courier New"/>
                <a:ea typeface="Times New Roman"/>
              </a:rPr>
              <a:t>hireDay</a:t>
            </a:r>
            <a:r>
              <a:rPr lang="en-US" dirty="0">
                <a:latin typeface="Courier New"/>
                <a:ea typeface="Times New Roman"/>
              </a:rPr>
              <a:t> = </a:t>
            </a:r>
            <a:r>
              <a:rPr lang="en-US" dirty="0" err="1">
                <a:latin typeface="Courier New"/>
                <a:ea typeface="Times New Roman"/>
              </a:rPr>
              <a:t>LocalDate.of</a:t>
            </a:r>
            <a:r>
              <a:rPr lang="en-US" dirty="0">
                <a:latin typeface="Courier New"/>
                <a:ea typeface="Times New Roman"/>
              </a:rPr>
              <a:t>(</a:t>
            </a:r>
            <a:r>
              <a:rPr lang="en-US" dirty="0" err="1">
                <a:latin typeface="Courier New"/>
                <a:ea typeface="Times New Roman"/>
              </a:rPr>
              <a:t>aYear,aMonth,aDay</a:t>
            </a:r>
            <a:r>
              <a:rPr lang="en-US" dirty="0">
                <a:latin typeface="Courier New"/>
                <a:ea typeface="Times New Roman"/>
              </a:rPr>
              <a:t>);</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 instance methods</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public String </a:t>
            </a:r>
            <a:r>
              <a:rPr lang="en-US" dirty="0" err="1">
                <a:latin typeface="Courier New"/>
                <a:ea typeface="Times New Roman"/>
              </a:rPr>
              <a:t>getName</a:t>
            </a: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return name;</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public double </a:t>
            </a:r>
            <a:r>
              <a:rPr lang="en-US" dirty="0" err="1">
                <a:latin typeface="Courier New"/>
                <a:ea typeface="Times New Roman"/>
              </a:rPr>
              <a:t>getSalary</a:t>
            </a: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return salary;</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public </a:t>
            </a:r>
            <a:r>
              <a:rPr lang="en-US" dirty="0" err="1">
                <a:latin typeface="Courier New"/>
                <a:ea typeface="Times New Roman"/>
              </a:rPr>
              <a:t>LocalDate</a:t>
            </a:r>
            <a:r>
              <a:rPr lang="en-US" dirty="0">
                <a:latin typeface="Courier New"/>
                <a:ea typeface="Times New Roman"/>
              </a:rPr>
              <a:t> </a:t>
            </a:r>
            <a:r>
              <a:rPr lang="en-US" dirty="0" err="1">
                <a:latin typeface="Courier New"/>
                <a:ea typeface="Times New Roman"/>
              </a:rPr>
              <a:t>getHireDay</a:t>
            </a: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return </a:t>
            </a:r>
            <a:r>
              <a:rPr lang="en-US" dirty="0" err="1">
                <a:latin typeface="Courier New"/>
                <a:ea typeface="Times New Roman"/>
              </a:rPr>
              <a:t>hireDay</a:t>
            </a:r>
            <a:r>
              <a:rPr lang="en-US" dirty="0">
                <a:latin typeface="Courier New"/>
                <a:ea typeface="Times New Roman"/>
              </a:rPr>
              <a:t>;</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public void </a:t>
            </a:r>
            <a:r>
              <a:rPr lang="en-US" dirty="0" err="1">
                <a:latin typeface="Courier New"/>
                <a:ea typeface="Times New Roman"/>
              </a:rPr>
              <a:t>raiseSalary</a:t>
            </a:r>
            <a:r>
              <a:rPr lang="en-US" dirty="0">
                <a:latin typeface="Courier New"/>
                <a:ea typeface="Times New Roman"/>
              </a:rPr>
              <a:t>(double </a:t>
            </a:r>
            <a:r>
              <a:rPr lang="en-US" dirty="0" err="1">
                <a:latin typeface="Courier New"/>
                <a:ea typeface="Times New Roman"/>
              </a:rPr>
              <a:t>byPercent</a:t>
            </a: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double raise = salary * </a:t>
            </a:r>
            <a:r>
              <a:rPr lang="en-US" dirty="0" err="1">
                <a:latin typeface="Courier New"/>
                <a:ea typeface="Times New Roman"/>
              </a:rPr>
              <a:t>byPercent</a:t>
            </a:r>
            <a:r>
              <a:rPr lang="en-US" dirty="0">
                <a:latin typeface="Courier New"/>
                <a:ea typeface="Times New Roman"/>
              </a:rPr>
              <a:t> / 100;</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salary += raise;</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//instance fields</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private String name;</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private double salary;</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	private </a:t>
            </a:r>
            <a:r>
              <a:rPr lang="en-US" dirty="0" err="1">
                <a:latin typeface="Courier New"/>
                <a:ea typeface="Times New Roman"/>
              </a:rPr>
              <a:t>LocalDate</a:t>
            </a:r>
            <a:r>
              <a:rPr lang="en-US" dirty="0">
                <a:latin typeface="Courier New"/>
                <a:ea typeface="Times New Roman"/>
              </a:rPr>
              <a:t> </a:t>
            </a:r>
            <a:r>
              <a:rPr lang="en-US" dirty="0" err="1">
                <a:latin typeface="Courier New"/>
                <a:ea typeface="Times New Roman"/>
              </a:rPr>
              <a:t>hireDay</a:t>
            </a:r>
            <a:r>
              <a:rPr lang="en-US" dirty="0">
                <a:latin typeface="Courier New"/>
                <a:ea typeface="Times New Roman"/>
              </a:rPr>
              <a:t>;</a:t>
            </a:r>
            <a:endParaRPr lang="en-US" sz="3400" dirty="0">
              <a:latin typeface="Times New Roman"/>
              <a:ea typeface="Times New Roman"/>
            </a:endParaRPr>
          </a:p>
          <a:p>
            <a:pPr marL="365760" lvl="1" indent="0" defTabSz="365760">
              <a:spcBef>
                <a:spcPts val="0"/>
              </a:spcBef>
              <a:buNone/>
            </a:pPr>
            <a:r>
              <a:rPr lang="en-US" dirty="0">
                <a:latin typeface="Courier New"/>
                <a:ea typeface="Times New Roman"/>
              </a:rPr>
              <a:t>}</a:t>
            </a:r>
            <a:endParaRPr lang="en-US" sz="3400" dirty="0">
              <a:latin typeface="Times New Roman"/>
              <a:ea typeface="Times New Roman"/>
            </a:endParaRPr>
          </a:p>
          <a:p>
            <a:pPr marL="0" indent="0" defTabSz="365760">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a:t>
            </a:fld>
            <a:endParaRPr lang="en-US" dirty="0">
              <a:solidFill>
                <a:srgbClr val="04617B">
                  <a:shade val="90000"/>
                </a:srgbClr>
              </a:solidFill>
            </a:endParaRPr>
          </a:p>
        </p:txBody>
      </p:sp>
    </p:spTree>
    <p:extLst>
      <p:ext uri="{BB962C8B-B14F-4D97-AF65-F5344CB8AC3E}">
        <p14:creationId xmlns:p14="http://schemas.microsoft.com/office/powerpoint/2010/main" val="1291423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761E-138C-4BE9-8582-95ACD0C37A60}"/>
              </a:ext>
            </a:extLst>
          </p:cNvPr>
          <p:cNvSpPr>
            <a:spLocks noGrp="1"/>
          </p:cNvSpPr>
          <p:nvPr>
            <p:ph type="title"/>
          </p:nvPr>
        </p:nvSpPr>
        <p:spPr/>
        <p:txBody>
          <a:bodyPr/>
          <a:lstStyle/>
          <a:p>
            <a:r>
              <a:rPr lang="en-US"/>
              <a:t>Use of </a:t>
            </a:r>
            <a:r>
              <a:rPr lang="en-US" sz="4400">
                <a:latin typeface="Courier New" panose="02070309020205020404" pitchFamily="49" charset="0"/>
                <a:cs typeface="Courier New" panose="02070309020205020404" pitchFamily="49" charset="0"/>
              </a:rPr>
              <a:t>protected</a:t>
            </a:r>
            <a:r>
              <a:rPr lang="en-US"/>
              <a:t> in General</a:t>
            </a:r>
          </a:p>
        </p:txBody>
      </p:sp>
      <p:sp>
        <p:nvSpPr>
          <p:cNvPr id="3" name="Content Placeholder 2">
            <a:extLst>
              <a:ext uri="{FF2B5EF4-FFF2-40B4-BE49-F238E27FC236}">
                <a16:creationId xmlns:a16="http://schemas.microsoft.com/office/drawing/2014/main" id="{20EA752D-FDF1-451F-B397-1544C035D8D5}"/>
              </a:ext>
            </a:extLst>
          </p:cNvPr>
          <p:cNvSpPr>
            <a:spLocks noGrp="1"/>
          </p:cNvSpPr>
          <p:nvPr>
            <p:ph idx="1"/>
          </p:nvPr>
        </p:nvSpPr>
        <p:spPr>
          <a:xfrm>
            <a:off x="457200" y="1935480"/>
            <a:ext cx="8534400" cy="4389120"/>
          </a:xfrm>
        </p:spPr>
        <p:txBody>
          <a:bodyPr/>
          <a:lstStyle/>
          <a:p>
            <a:pPr marL="0" indent="0">
              <a:buNone/>
            </a:pPr>
            <a:r>
              <a:rPr lang="en-US"/>
              <a:t>Use of the </a:t>
            </a:r>
            <a:r>
              <a:rPr lang="en-US">
                <a:latin typeface="Courier New" panose="02070309020205020404" pitchFamily="49" charset="0"/>
                <a:cs typeface="Courier New" panose="02070309020205020404" pitchFamily="49" charset="0"/>
              </a:rPr>
              <a:t>protected</a:t>
            </a:r>
            <a:r>
              <a:rPr lang="en-US"/>
              <a:t> keyword follows same access rules as we see for the </a:t>
            </a:r>
            <a:r>
              <a:rPr lang="en-US">
                <a:latin typeface="Courier New" panose="02070309020205020404" pitchFamily="49" charset="0"/>
                <a:cs typeface="Courier New" panose="02070309020205020404" pitchFamily="49" charset="0"/>
              </a:rPr>
              <a:t>clone</a:t>
            </a:r>
            <a:r>
              <a:rPr lang="en-US"/>
              <a:t> method:</a:t>
            </a:r>
          </a:p>
          <a:p>
            <a:pPr marL="0" indent="0">
              <a:buNone/>
            </a:pPr>
            <a:r>
              <a:rPr lang="en-US"/>
              <a:t>        In order to access a </a:t>
            </a:r>
            <a:r>
              <a:rPr lang="en-US">
                <a:latin typeface="Courier New" panose="02070309020205020404" pitchFamily="49" charset="0"/>
                <a:cs typeface="Courier New" panose="02070309020205020404" pitchFamily="49" charset="0"/>
              </a:rPr>
              <a:t>protected</a:t>
            </a:r>
            <a:r>
              <a:rPr lang="en-US"/>
              <a:t> method of superclass </a:t>
            </a:r>
          </a:p>
          <a:p>
            <a:pPr marL="0" indent="0">
              <a:buNone/>
            </a:pPr>
            <a:r>
              <a:rPr lang="en-US"/>
              <a:t>        by accessing a subclass, the subclass must explicitly</a:t>
            </a:r>
            <a:br>
              <a:rPr lang="en-US"/>
            </a:br>
            <a:r>
              <a:rPr lang="en-US"/>
              <a:t>        provide access by overriding the superclass method</a:t>
            </a:r>
          </a:p>
          <a:p>
            <a:pPr marL="0" indent="0">
              <a:buNone/>
            </a:pPr>
            <a:endParaRPr lang="en-US"/>
          </a:p>
        </p:txBody>
      </p:sp>
      <p:sp>
        <p:nvSpPr>
          <p:cNvPr id="4" name="Slide Number Placeholder 3">
            <a:extLst>
              <a:ext uri="{FF2B5EF4-FFF2-40B4-BE49-F238E27FC236}">
                <a16:creationId xmlns:a16="http://schemas.microsoft.com/office/drawing/2014/main" id="{08212CD5-7234-4163-BCE8-A77014919D33}"/>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100</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id="{CFF7FA83-E190-44DE-BC0A-E556C3BEEDAC}"/>
              </a:ext>
            </a:extLst>
          </p:cNvPr>
          <p:cNvPicPr>
            <a:picLocks noChangeAspect="1"/>
          </p:cNvPicPr>
          <p:nvPr/>
        </p:nvPicPr>
        <p:blipFill>
          <a:blip r:embed="rId2"/>
          <a:stretch>
            <a:fillRect/>
          </a:stretch>
        </p:blipFill>
        <p:spPr>
          <a:xfrm>
            <a:off x="231995" y="4130495"/>
            <a:ext cx="4305300" cy="3324225"/>
          </a:xfrm>
          <a:prstGeom prst="rect">
            <a:avLst/>
          </a:prstGeom>
        </p:spPr>
      </p:pic>
      <p:sp>
        <p:nvSpPr>
          <p:cNvPr id="6" name="TextBox 5">
            <a:extLst>
              <a:ext uri="{FF2B5EF4-FFF2-40B4-BE49-F238E27FC236}">
                <a16:creationId xmlns:a16="http://schemas.microsoft.com/office/drawing/2014/main" id="{3B82F866-23AF-4435-BE19-19E688CABE65}"/>
              </a:ext>
            </a:extLst>
          </p:cNvPr>
          <p:cNvSpPr txBox="1"/>
          <p:nvPr/>
        </p:nvSpPr>
        <p:spPr>
          <a:xfrm>
            <a:off x="5335131" y="4508718"/>
            <a:ext cx="3466346" cy="1815882"/>
          </a:xfrm>
          <a:prstGeom prst="rect">
            <a:avLst/>
          </a:prstGeom>
          <a:solidFill>
            <a:srgbClr val="FFF2C9"/>
          </a:solidFill>
          <a:ln>
            <a:solidFill>
              <a:schemeClr val="tx1"/>
            </a:solidFill>
          </a:ln>
        </p:spPr>
        <p:txBody>
          <a:bodyPr wrap="square" rtlCol="0">
            <a:spAutoFit/>
          </a:bodyPr>
          <a:lstStyle/>
          <a:p>
            <a:r>
              <a:rPr lang="en-US" sz="1600" b="1" i="1"/>
              <a:t>Exception:</a:t>
            </a:r>
            <a:r>
              <a:rPr lang="en-US" sz="1600"/>
              <a:t> If the calling class happens to be in the same package as the super class, it can access the superclass method through the subclass even if subclass does not override. See demo</a:t>
            </a:r>
            <a:br>
              <a:rPr lang="en-US" sz="1600"/>
            </a:br>
            <a:r>
              <a:rPr lang="en-US" sz="1600"/>
              <a:t>lesson4.protectedex.try3.objrefpkg</a:t>
            </a:r>
          </a:p>
        </p:txBody>
      </p:sp>
    </p:spTree>
    <p:extLst>
      <p:ext uri="{BB962C8B-B14F-4D97-AF65-F5344CB8AC3E}">
        <p14:creationId xmlns:p14="http://schemas.microsoft.com/office/powerpoint/2010/main" val="41397270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Exercise 4.5: Working with the </a:t>
            </a:r>
            <a:r>
              <a:rPr lang="en-US" sz="4400">
                <a:latin typeface="Courier New" panose="02070309020205020404" pitchFamily="49" charset="0"/>
                <a:cs typeface="Courier New" panose="02070309020205020404" pitchFamily="49" charset="0"/>
              </a:rPr>
              <a:t>protected</a:t>
            </a:r>
            <a:r>
              <a:rPr lang="en-US"/>
              <a:t> Qualifier</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101</a:t>
            </a:fld>
            <a:endParaRPr lang="en-US" dirty="0">
              <a:solidFill>
                <a:srgbClr val="04617B">
                  <a:shade val="90000"/>
                </a:srgbClr>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376237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99546"/>
            <a:ext cx="26955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00600" y="2133600"/>
            <a:ext cx="3733800" cy="923330"/>
          </a:xfrm>
          <a:prstGeom prst="rect">
            <a:avLst/>
          </a:prstGeom>
          <a:noFill/>
        </p:spPr>
        <p:txBody>
          <a:bodyPr wrap="square" rtlCol="0">
            <a:spAutoFit/>
          </a:bodyPr>
          <a:lstStyle/>
          <a:p>
            <a:r>
              <a:rPr lang="en-US"/>
              <a:t>The code below generates a compiler error. How can this be fixed?</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352800"/>
            <a:ext cx="31051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84258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dirty="0"/>
              <a:t>Shallow Copies</a:t>
            </a:r>
          </a:p>
        </p:txBody>
      </p:sp>
      <p:sp>
        <p:nvSpPr>
          <p:cNvPr id="3" name="Content Placeholder 2"/>
          <p:cNvSpPr>
            <a:spLocks noGrp="1"/>
          </p:cNvSpPr>
          <p:nvPr>
            <p:ph idx="1"/>
          </p:nvPr>
        </p:nvSpPr>
        <p:spPr>
          <a:xfrm>
            <a:off x="228600" y="1524000"/>
            <a:ext cx="8763000" cy="5791200"/>
          </a:xfrm>
        </p:spPr>
        <p:txBody>
          <a:bodyPr>
            <a:normAutofit/>
          </a:bodyPr>
          <a:lstStyle/>
          <a:p>
            <a:pPr marL="514350" indent="-514350">
              <a:buAutoNum type="arabicPeriod"/>
            </a:pPr>
            <a:r>
              <a:rPr lang="en-US" sz="2400" dirty="0"/>
              <a:t>The default version of the clone() method creates a shallow copy of an object. A shallow copy of an object will have an exact copy of all the fields of the original object. If the original object has any references to other objects as fields, then only </a:t>
            </a:r>
            <a:r>
              <a:rPr lang="en-US" sz="2400" i="1" dirty="0"/>
              <a:t>references</a:t>
            </a:r>
            <a:r>
              <a:rPr lang="en-US" sz="2400" dirty="0"/>
              <a:t> of those objects are copied into the clone object; </a:t>
            </a:r>
            <a:r>
              <a:rPr lang="en-US" sz="2400" i="1" dirty="0"/>
              <a:t>copies</a:t>
            </a:r>
            <a:r>
              <a:rPr lang="en-US" sz="2400" dirty="0"/>
              <a:t> of those objects are not created. That means any changes made to those objects through the clone object will be reflected in original object, and vice-versa. </a:t>
            </a:r>
          </a:p>
          <a:p>
            <a:pPr marL="514350" indent="-514350">
              <a:buAutoNum type="arabicPeriod"/>
            </a:pPr>
            <a:r>
              <a:rPr lang="en-US" sz="2400" dirty="0"/>
              <a:t>Demo: </a:t>
            </a:r>
            <a:r>
              <a:rPr lang="en-US" sz="2400" dirty="0">
                <a:latin typeface="Courier New" panose="02070309020205020404" pitchFamily="49" charset="0"/>
                <a:cs typeface="Courier New" panose="02070309020205020404" pitchFamily="49" charset="0"/>
              </a:rPr>
              <a:t>lesson4.clone.shallowcopy</a:t>
            </a:r>
          </a:p>
          <a:p>
            <a:pPr marL="514350" indent="-514350">
              <a:buAutoNum type="arabicPeriod"/>
            </a:pPr>
            <a:r>
              <a:rPr lang="en-US" sz="2400" dirty="0"/>
              <a:t>A shallow copy is good for copying primitives and immutable objects, but other object references still point </a:t>
            </a:r>
            <a:r>
              <a:rPr lang="en-US" sz="2400"/>
              <a:t>to the original objects; this behavior is not usually desirable.</a:t>
            </a:r>
            <a:endParaRPr lang="en-US" sz="24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102</a:t>
            </a:fld>
            <a:endParaRPr lang="en-US" dirty="0">
              <a:solidFill>
                <a:srgbClr val="04617B">
                  <a:shade val="90000"/>
                </a:srgbClr>
              </a:solidFill>
            </a:endParaRPr>
          </a:p>
        </p:txBody>
      </p:sp>
    </p:spTree>
    <p:extLst>
      <p:ext uri="{BB962C8B-B14F-4D97-AF65-F5344CB8AC3E}">
        <p14:creationId xmlns:p14="http://schemas.microsoft.com/office/powerpoint/2010/main" val="75793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400800"/>
          </a:xfrm>
        </p:spPr>
        <p:txBody>
          <a:bodyPr>
            <a:normAutofit fontScale="62500" lnSpcReduction="20000"/>
          </a:bodyPr>
          <a:lstStyle/>
          <a:p>
            <a:pPr marL="365760" lvl="1" indent="0">
              <a:spcBef>
                <a:spcPts val="0"/>
              </a:spcBef>
              <a:buNone/>
            </a:pPr>
            <a:r>
              <a:rPr lang="en-US" b="1" dirty="0">
                <a:solidFill>
                  <a:srgbClr val="7F0055"/>
                </a:solidFill>
                <a:latin typeface="Courier New"/>
                <a:ea typeface="Times New Roman"/>
              </a:rPr>
              <a:t>public</a:t>
            </a:r>
            <a:r>
              <a:rPr lang="en-US" dirty="0">
                <a:solidFill>
                  <a:srgbClr val="000000"/>
                </a:solidFill>
                <a:latin typeface="Courier New"/>
                <a:ea typeface="Times New Roman"/>
              </a:rPr>
              <a:t> </a:t>
            </a:r>
            <a:r>
              <a:rPr lang="en-US" b="1" dirty="0">
                <a:solidFill>
                  <a:srgbClr val="7F0055"/>
                </a:solidFill>
                <a:latin typeface="Courier New"/>
                <a:ea typeface="Times New Roman"/>
              </a:rPr>
              <a:t>class</a:t>
            </a:r>
            <a:r>
              <a:rPr lang="en-US" dirty="0">
                <a:solidFill>
                  <a:srgbClr val="000000"/>
                </a:solidFill>
                <a:latin typeface="Courier New"/>
                <a:ea typeface="Times New Roman"/>
              </a:rPr>
              <a:t> Job </a:t>
            </a:r>
            <a:r>
              <a:rPr lang="en-US" b="1" dirty="0">
                <a:solidFill>
                  <a:srgbClr val="7F0055"/>
                </a:solidFill>
                <a:latin typeface="Courier New"/>
                <a:ea typeface="Times New Roman"/>
              </a:rPr>
              <a:t>implements</a:t>
            </a:r>
            <a:r>
              <a:rPr lang="en-US" dirty="0">
                <a:solidFill>
                  <a:srgbClr val="000000"/>
                </a:solidFill>
                <a:latin typeface="Courier New"/>
                <a:ea typeface="Times New Roman"/>
              </a:rPr>
              <a:t> </a:t>
            </a:r>
            <a:r>
              <a:rPr lang="en-US" dirty="0" err="1">
                <a:solidFill>
                  <a:srgbClr val="000000"/>
                </a:solidFill>
                <a:latin typeface="Courier New"/>
                <a:ea typeface="Times New Roman"/>
              </a:rPr>
              <a:t>Cloneable</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err="1">
                <a:solidFill>
                  <a:srgbClr val="7F0055"/>
                </a:solidFill>
                <a:latin typeface="Courier New"/>
                <a:ea typeface="Times New Roman"/>
              </a:rPr>
              <a:t>int</a:t>
            </a:r>
            <a:r>
              <a:rPr lang="en-US" dirty="0">
                <a:solidFill>
                  <a:srgbClr val="000000"/>
                </a:solidFill>
                <a:latin typeface="Courier New"/>
                <a:ea typeface="Times New Roman"/>
              </a:rPr>
              <a:t> </a:t>
            </a:r>
            <a:r>
              <a:rPr lang="en-US" dirty="0" err="1">
                <a:solidFill>
                  <a:srgbClr val="0000C0"/>
                </a:solidFill>
                <a:latin typeface="Courier New"/>
                <a:ea typeface="Times New Roman"/>
              </a:rPr>
              <a:t>numhours</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String </a:t>
            </a:r>
            <a:r>
              <a:rPr lang="en-US" dirty="0" err="1">
                <a:solidFill>
                  <a:srgbClr val="0000C0"/>
                </a:solidFill>
                <a:latin typeface="Courier New"/>
                <a:ea typeface="Times New Roman"/>
              </a:rPr>
              <a:t>typeOfJob</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Job(</a:t>
            </a:r>
            <a:r>
              <a:rPr lang="en-US" b="1" dirty="0" err="1">
                <a:solidFill>
                  <a:srgbClr val="7F0055"/>
                </a:solidFill>
                <a:latin typeface="Courier New"/>
                <a:ea typeface="Times New Roman"/>
              </a:rPr>
              <a:t>int</a:t>
            </a:r>
            <a:r>
              <a:rPr lang="en-US" dirty="0">
                <a:solidFill>
                  <a:srgbClr val="000000"/>
                </a:solidFill>
                <a:latin typeface="Courier New"/>
                <a:ea typeface="Times New Roman"/>
              </a:rPr>
              <a:t> n, String 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dirty="0" err="1">
                <a:solidFill>
                  <a:srgbClr val="0000C0"/>
                </a:solidFill>
                <a:latin typeface="Courier New"/>
                <a:ea typeface="Times New Roman"/>
              </a:rPr>
              <a:t>numhours</a:t>
            </a:r>
            <a:r>
              <a:rPr lang="en-US" dirty="0">
                <a:solidFill>
                  <a:srgbClr val="000000"/>
                </a:solidFill>
                <a:latin typeface="Courier New"/>
                <a:ea typeface="Times New Roman"/>
              </a:rPr>
              <a:t> = n;</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dirty="0" err="1">
                <a:solidFill>
                  <a:srgbClr val="0000C0"/>
                </a:solidFill>
                <a:latin typeface="Courier New"/>
                <a:ea typeface="Times New Roman"/>
              </a:rPr>
              <a:t>typeOfJob</a:t>
            </a:r>
            <a:r>
              <a:rPr lang="en-US" dirty="0">
                <a:solidFill>
                  <a:srgbClr val="000000"/>
                </a:solidFill>
                <a:latin typeface="Courier New"/>
                <a:ea typeface="Times New Roman"/>
              </a:rPr>
              <a:t> = t;</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dirty="0">
                <a:solidFill>
                  <a:srgbClr val="646464"/>
                </a:solidFill>
                <a:latin typeface="Courier New"/>
                <a:ea typeface="Times New Roman"/>
              </a:rPr>
              <a:t>@Override</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Object clone() </a:t>
            </a:r>
            <a:r>
              <a:rPr lang="en-US" b="1" dirty="0">
                <a:solidFill>
                  <a:srgbClr val="7F0055"/>
                </a:solidFill>
                <a:latin typeface="Courier New"/>
                <a:ea typeface="Times New Roman"/>
              </a:rPr>
              <a:t>throws</a:t>
            </a:r>
            <a:r>
              <a:rPr lang="en-US" dirty="0">
                <a:solidFill>
                  <a:srgbClr val="000000"/>
                </a:solidFill>
                <a:latin typeface="Courier New"/>
                <a:ea typeface="Times New Roman"/>
              </a:rPr>
              <a:t> </a:t>
            </a:r>
            <a:r>
              <a:rPr lang="en-US" dirty="0" err="1">
                <a:solidFill>
                  <a:srgbClr val="000000"/>
                </a:solidFill>
                <a:latin typeface="Courier New"/>
                <a:ea typeface="Times New Roman"/>
              </a:rPr>
              <a:t>CloneNotSupportedException</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//shallow copy is fine here – variables are primitive 		//or immutable</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return</a:t>
            </a:r>
            <a:r>
              <a:rPr lang="en-US" dirty="0">
                <a:solidFill>
                  <a:srgbClr val="000000"/>
                </a:solidFill>
                <a:latin typeface="Courier New"/>
                <a:ea typeface="Times New Roman"/>
              </a:rPr>
              <a:t> (Job)</a:t>
            </a:r>
            <a:r>
              <a:rPr lang="en-US" b="1" dirty="0" err="1">
                <a:solidFill>
                  <a:srgbClr val="7F0055"/>
                </a:solidFill>
                <a:latin typeface="Courier New"/>
                <a:ea typeface="Times New Roman"/>
              </a:rPr>
              <a:t>super</a:t>
            </a:r>
            <a:r>
              <a:rPr lang="en-US" dirty="0" err="1">
                <a:solidFill>
                  <a:srgbClr val="000000"/>
                </a:solidFill>
                <a:latin typeface="Courier New"/>
                <a:ea typeface="Times New Roman"/>
              </a:rPr>
              <a:t>.clone</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String </a:t>
            </a:r>
            <a:r>
              <a:rPr lang="en-US" dirty="0" err="1">
                <a:solidFill>
                  <a:srgbClr val="000000"/>
                </a:solidFill>
                <a:latin typeface="Courier New"/>
                <a:ea typeface="Times New Roman"/>
              </a:rPr>
              <a:t>toString</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return</a:t>
            </a:r>
            <a:r>
              <a:rPr lang="en-US" dirty="0">
                <a:solidFill>
                  <a:srgbClr val="000000"/>
                </a:solidFill>
                <a:latin typeface="Courier New"/>
                <a:ea typeface="Times New Roman"/>
              </a:rPr>
              <a:t> </a:t>
            </a:r>
            <a:r>
              <a:rPr lang="en-US" dirty="0" err="1">
                <a:solidFill>
                  <a:srgbClr val="0000C0"/>
                </a:solidFill>
                <a:latin typeface="Courier New"/>
                <a:ea typeface="Times New Roman"/>
              </a:rPr>
              <a:t>typeOfJob</a:t>
            </a:r>
            <a:r>
              <a:rPr lang="en-US" dirty="0">
                <a:solidFill>
                  <a:srgbClr val="000000"/>
                </a:solidFill>
                <a:latin typeface="Courier New"/>
                <a:ea typeface="Times New Roman"/>
              </a:rPr>
              <a:t> + </a:t>
            </a:r>
            <a:r>
              <a:rPr lang="en-US" dirty="0">
                <a:solidFill>
                  <a:srgbClr val="2A00FF"/>
                </a:solidFill>
                <a:latin typeface="Courier New"/>
                <a:ea typeface="Times New Roman"/>
              </a:rPr>
              <a:t>": "</a:t>
            </a:r>
            <a:r>
              <a:rPr lang="en-US" dirty="0">
                <a:solidFill>
                  <a:srgbClr val="000000"/>
                </a:solidFill>
                <a:latin typeface="Courier New"/>
                <a:ea typeface="Times New Roman"/>
              </a:rPr>
              <a:t> + </a:t>
            </a:r>
            <a:r>
              <a:rPr lang="en-US" dirty="0" err="1">
                <a:solidFill>
                  <a:srgbClr val="0000C0"/>
                </a:solidFill>
                <a:latin typeface="Courier New"/>
                <a:ea typeface="Times New Roman"/>
              </a:rPr>
              <a:t>numhours</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a:t>
            </a:r>
            <a:endParaRPr lang="en-US" sz="3800" dirty="0">
              <a:latin typeface="Times New Roman"/>
              <a:ea typeface="Times New Roman"/>
            </a:endParaRPr>
          </a:p>
          <a:p>
            <a:pPr marL="365760" lvl="1" indent="0">
              <a:spcBef>
                <a:spcPts val="0"/>
              </a:spcBef>
              <a:buNone/>
            </a:pPr>
            <a:r>
              <a:rPr lang="en-US" b="1" dirty="0">
                <a:solidFill>
                  <a:srgbClr val="7F0055"/>
                </a:solidFill>
                <a:latin typeface="Courier New"/>
                <a:ea typeface="Times New Roman"/>
              </a:rPr>
              <a:t>public</a:t>
            </a:r>
            <a:r>
              <a:rPr lang="en-US" dirty="0">
                <a:solidFill>
                  <a:srgbClr val="000000"/>
                </a:solidFill>
                <a:latin typeface="Courier New"/>
                <a:ea typeface="Times New Roman"/>
              </a:rPr>
              <a:t> </a:t>
            </a:r>
            <a:r>
              <a:rPr lang="en-US" b="1" dirty="0">
                <a:solidFill>
                  <a:srgbClr val="7F0055"/>
                </a:solidFill>
                <a:latin typeface="Courier New"/>
                <a:ea typeface="Times New Roman"/>
              </a:rPr>
              <a:t>class</a:t>
            </a:r>
            <a:r>
              <a:rPr lang="en-US" dirty="0">
                <a:solidFill>
                  <a:srgbClr val="000000"/>
                </a:solidFill>
                <a:latin typeface="Courier New"/>
                <a:ea typeface="Times New Roman"/>
              </a:rPr>
              <a:t> Person </a:t>
            </a:r>
            <a:r>
              <a:rPr lang="en-US" b="1" dirty="0">
                <a:solidFill>
                  <a:srgbClr val="7F0055"/>
                </a:solidFill>
                <a:latin typeface="Courier New"/>
                <a:ea typeface="Times New Roman"/>
              </a:rPr>
              <a:t>implements</a:t>
            </a:r>
            <a:r>
              <a:rPr lang="en-US" dirty="0">
                <a:solidFill>
                  <a:srgbClr val="000000"/>
                </a:solidFill>
                <a:latin typeface="Courier New"/>
                <a:ea typeface="Times New Roman"/>
              </a:rPr>
              <a:t> </a:t>
            </a:r>
            <a:r>
              <a:rPr lang="en-US" dirty="0" err="1">
                <a:solidFill>
                  <a:srgbClr val="000000"/>
                </a:solidFill>
                <a:latin typeface="Courier New"/>
                <a:ea typeface="Times New Roman"/>
              </a:rPr>
              <a:t>Cloneable</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String </a:t>
            </a:r>
            <a:r>
              <a:rPr lang="en-US" dirty="0">
                <a:solidFill>
                  <a:srgbClr val="0000C0"/>
                </a:solidFill>
                <a:latin typeface="Courier New"/>
                <a:ea typeface="Times New Roman"/>
              </a:rPr>
              <a:t>name</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Job </a:t>
            </a:r>
            <a:r>
              <a:rPr lang="en-US" dirty="0" err="1">
                <a:solidFill>
                  <a:srgbClr val="0000C0"/>
                </a:solidFill>
                <a:latin typeface="Courier New"/>
                <a:ea typeface="Times New Roman"/>
              </a:rPr>
              <a:t>job</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Person(String name, Job j)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this</a:t>
            </a:r>
            <a:r>
              <a:rPr lang="en-US" dirty="0">
                <a:solidFill>
                  <a:srgbClr val="000000"/>
                </a:solidFill>
                <a:latin typeface="Courier New"/>
                <a:ea typeface="Times New Roman"/>
              </a:rPr>
              <a:t>.</a:t>
            </a:r>
            <a:r>
              <a:rPr lang="en-US" dirty="0">
                <a:solidFill>
                  <a:srgbClr val="0000C0"/>
                </a:solidFill>
                <a:latin typeface="Courier New"/>
                <a:ea typeface="Times New Roman"/>
              </a:rPr>
              <a:t>name</a:t>
            </a:r>
            <a:r>
              <a:rPr lang="en-US" dirty="0">
                <a:solidFill>
                  <a:srgbClr val="000000"/>
                </a:solidFill>
                <a:latin typeface="Courier New"/>
                <a:ea typeface="Times New Roman"/>
              </a:rPr>
              <a:t> = name;</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dirty="0">
                <a:solidFill>
                  <a:srgbClr val="0000C0"/>
                </a:solidFill>
                <a:latin typeface="Courier New"/>
                <a:ea typeface="Times New Roman"/>
              </a:rPr>
              <a:t>job</a:t>
            </a:r>
            <a:r>
              <a:rPr lang="en-US" dirty="0">
                <a:solidFill>
                  <a:srgbClr val="000000"/>
                </a:solidFill>
                <a:latin typeface="Courier New"/>
                <a:ea typeface="Times New Roman"/>
              </a:rPr>
              <a:t> = j;</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String </a:t>
            </a:r>
            <a:r>
              <a:rPr lang="en-US" dirty="0" err="1">
                <a:solidFill>
                  <a:srgbClr val="000000"/>
                </a:solidFill>
                <a:latin typeface="Courier New"/>
                <a:ea typeface="Times New Roman"/>
              </a:rPr>
              <a:t>toString</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return</a:t>
            </a:r>
            <a:r>
              <a:rPr lang="en-US" dirty="0">
                <a:solidFill>
                  <a:srgbClr val="000000"/>
                </a:solidFill>
                <a:latin typeface="Courier New"/>
                <a:ea typeface="Times New Roman"/>
              </a:rPr>
              <a:t> </a:t>
            </a:r>
            <a:r>
              <a:rPr lang="en-US" dirty="0">
                <a:solidFill>
                  <a:srgbClr val="2A00FF"/>
                </a:solidFill>
                <a:latin typeface="Courier New"/>
                <a:ea typeface="Times New Roman"/>
              </a:rPr>
              <a:t>"name: "</a:t>
            </a:r>
            <a:r>
              <a:rPr lang="en-US" dirty="0">
                <a:solidFill>
                  <a:srgbClr val="000000"/>
                </a:solidFill>
                <a:latin typeface="Courier New"/>
                <a:ea typeface="Times New Roman"/>
              </a:rPr>
              <a:t> + </a:t>
            </a:r>
            <a:r>
              <a:rPr lang="en-US" dirty="0">
                <a:solidFill>
                  <a:srgbClr val="0000C0"/>
                </a:solidFill>
                <a:latin typeface="Courier New"/>
                <a:ea typeface="Times New Roman"/>
              </a:rPr>
              <a:t>name</a:t>
            </a:r>
            <a:r>
              <a:rPr lang="en-US" dirty="0">
                <a:solidFill>
                  <a:srgbClr val="000000"/>
                </a:solidFill>
                <a:latin typeface="Courier New"/>
                <a:ea typeface="Times New Roman"/>
              </a:rPr>
              <a:t> + </a:t>
            </a:r>
            <a:r>
              <a:rPr lang="en-US" dirty="0">
                <a:solidFill>
                  <a:srgbClr val="2A00FF"/>
                </a:solidFill>
                <a:latin typeface="Courier New"/>
                <a:ea typeface="Times New Roman"/>
              </a:rPr>
              <a:t>", job: ["</a:t>
            </a:r>
            <a:r>
              <a:rPr lang="en-US" dirty="0">
                <a:solidFill>
                  <a:srgbClr val="000000"/>
                </a:solidFill>
                <a:latin typeface="Courier New"/>
                <a:ea typeface="Times New Roman"/>
              </a:rPr>
              <a:t> + </a:t>
            </a:r>
            <a:r>
              <a:rPr lang="en-US" dirty="0">
                <a:solidFill>
                  <a:srgbClr val="0000C0"/>
                </a:solidFill>
                <a:latin typeface="Courier New"/>
                <a:ea typeface="Times New Roman"/>
              </a:rPr>
              <a:t>job</a:t>
            </a:r>
            <a:r>
              <a:rPr lang="en-US" dirty="0">
                <a:solidFill>
                  <a:srgbClr val="000000"/>
                </a:solidFill>
                <a:latin typeface="Courier New"/>
                <a:ea typeface="Times New Roman"/>
              </a:rPr>
              <a:t> + </a:t>
            </a:r>
            <a:r>
              <a:rPr lang="en-US" dirty="0">
                <a:solidFill>
                  <a:srgbClr val="2A00FF"/>
                </a:solidFill>
                <a:latin typeface="Courier New"/>
                <a:ea typeface="Times New Roman"/>
              </a:rPr>
              <a:t>"]"</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dirty="0">
                <a:solidFill>
                  <a:srgbClr val="646464"/>
                </a:solidFill>
                <a:latin typeface="Courier New"/>
                <a:ea typeface="Times New Roman"/>
              </a:rPr>
              <a:t>@Override</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Object clone() </a:t>
            </a:r>
            <a:r>
              <a:rPr lang="en-US" b="1" dirty="0">
                <a:solidFill>
                  <a:srgbClr val="7F0055"/>
                </a:solidFill>
                <a:latin typeface="Courier New"/>
                <a:ea typeface="Times New Roman"/>
              </a:rPr>
              <a:t>throws</a:t>
            </a:r>
            <a:r>
              <a:rPr lang="en-US" dirty="0">
                <a:solidFill>
                  <a:srgbClr val="000000"/>
                </a:solidFill>
                <a:latin typeface="Courier New"/>
                <a:ea typeface="Times New Roman"/>
              </a:rPr>
              <a:t> </a:t>
            </a:r>
            <a:r>
              <a:rPr lang="en-US" dirty="0" err="1">
                <a:solidFill>
                  <a:srgbClr val="000000"/>
                </a:solidFill>
                <a:latin typeface="Courier New"/>
                <a:ea typeface="Times New Roman"/>
              </a:rPr>
              <a:t>CloneNotSupportedException</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r>
              <a:rPr lang="en-US" b="1" dirty="0">
                <a:solidFill>
                  <a:srgbClr val="FF0000"/>
                </a:solidFill>
                <a:latin typeface="Courier New"/>
                <a:ea typeface="Times New Roman"/>
              </a:rPr>
              <a:t>//shallow copy not fine here: Job in copy is same as 		//Job in original</a:t>
            </a:r>
          </a:p>
          <a:p>
            <a:pPr marL="365760" lvl="1" indent="0">
              <a:spcBef>
                <a:spcPts val="0"/>
              </a:spcBef>
              <a:buNone/>
            </a:pPr>
            <a:r>
              <a:rPr lang="en-US" dirty="0">
                <a:solidFill>
                  <a:srgbClr val="000000"/>
                </a:solidFill>
                <a:latin typeface="Courier New"/>
                <a:ea typeface="Times New Roman"/>
              </a:rPr>
              <a:t>		return (Person) </a:t>
            </a:r>
            <a:r>
              <a:rPr lang="en-US" b="1" dirty="0" err="1">
                <a:solidFill>
                  <a:srgbClr val="7F0055"/>
                </a:solidFill>
                <a:latin typeface="Courier New"/>
                <a:ea typeface="Times New Roman"/>
              </a:rPr>
              <a:t>super</a:t>
            </a:r>
            <a:r>
              <a:rPr lang="en-US" dirty="0" err="1">
                <a:solidFill>
                  <a:srgbClr val="000000"/>
                </a:solidFill>
                <a:latin typeface="Courier New"/>
                <a:ea typeface="Times New Roman"/>
              </a:rPr>
              <a:t>.clone</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a:t>
            </a:r>
            <a:endParaRPr lang="en-US" sz="3800" dirty="0">
              <a:effectLst/>
              <a:latin typeface="Times New Roman"/>
              <a:ea typeface="Times New Roman"/>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103</a:t>
            </a:fld>
            <a:endParaRPr lang="en-US" dirty="0">
              <a:solidFill>
                <a:srgbClr val="04617B">
                  <a:shade val="90000"/>
                </a:srgbClr>
              </a:solidFill>
            </a:endParaRPr>
          </a:p>
        </p:txBody>
      </p:sp>
    </p:spTree>
    <p:extLst>
      <p:ext uri="{BB962C8B-B14F-4D97-AF65-F5344CB8AC3E}">
        <p14:creationId xmlns:p14="http://schemas.microsoft.com/office/powerpoint/2010/main" val="16362516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389120"/>
          </a:xfrm>
        </p:spPr>
        <p:txBody>
          <a:bodyPr>
            <a:normAutofit/>
          </a:bodyPr>
          <a:lstStyle/>
          <a:p>
            <a:pPr marL="365760" lvl="1" indent="0" defTabSz="365760">
              <a:spcBef>
                <a:spcPts val="0"/>
              </a:spcBef>
              <a:buNone/>
            </a:pPr>
            <a:r>
              <a:rPr lang="en-US" sz="1800" b="1" dirty="0">
                <a:solidFill>
                  <a:srgbClr val="7F0055"/>
                </a:solidFill>
                <a:latin typeface="Courier New"/>
                <a:ea typeface="Times New Roman"/>
              </a:rPr>
              <a:t>public</a:t>
            </a:r>
            <a:r>
              <a:rPr lang="en-US" sz="1800" dirty="0">
                <a:solidFill>
                  <a:srgbClr val="000000"/>
                </a:solidFill>
                <a:latin typeface="Courier New"/>
                <a:ea typeface="Times New Roman"/>
              </a:rPr>
              <a:t> </a:t>
            </a:r>
            <a:r>
              <a:rPr lang="en-US" sz="1800" b="1" dirty="0">
                <a:solidFill>
                  <a:srgbClr val="7F0055"/>
                </a:solidFill>
                <a:latin typeface="Courier New"/>
                <a:ea typeface="Times New Roman"/>
              </a:rPr>
              <a:t>class</a:t>
            </a:r>
            <a:r>
              <a:rPr lang="en-US" sz="1800" dirty="0">
                <a:solidFill>
                  <a:srgbClr val="000000"/>
                </a:solidFill>
                <a:latin typeface="Courier New"/>
                <a:ea typeface="Times New Roman"/>
              </a:rPr>
              <a:t> Main {</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a:t>
            </a:r>
            <a:r>
              <a:rPr lang="en-US" sz="1800" b="1" dirty="0">
                <a:solidFill>
                  <a:srgbClr val="7F0055"/>
                </a:solidFill>
                <a:latin typeface="Courier New"/>
                <a:ea typeface="Times New Roman"/>
              </a:rPr>
              <a:t>public</a:t>
            </a:r>
            <a:r>
              <a:rPr lang="en-US" sz="1800" dirty="0">
                <a:solidFill>
                  <a:srgbClr val="000000"/>
                </a:solidFill>
                <a:latin typeface="Courier New"/>
                <a:ea typeface="Times New Roman"/>
              </a:rPr>
              <a:t> </a:t>
            </a:r>
            <a:r>
              <a:rPr lang="en-US" sz="1800" b="1" dirty="0">
                <a:solidFill>
                  <a:srgbClr val="7F0055"/>
                </a:solidFill>
                <a:latin typeface="Courier New"/>
                <a:ea typeface="Times New Roman"/>
              </a:rPr>
              <a:t>static</a:t>
            </a:r>
            <a:r>
              <a:rPr lang="en-US" sz="1800" dirty="0">
                <a:solidFill>
                  <a:srgbClr val="000000"/>
                </a:solidFill>
                <a:latin typeface="Courier New"/>
                <a:ea typeface="Times New Roman"/>
              </a:rPr>
              <a:t> </a:t>
            </a:r>
            <a:r>
              <a:rPr lang="en-US" sz="1800" b="1" dirty="0">
                <a:solidFill>
                  <a:srgbClr val="7F0055"/>
                </a:solidFill>
                <a:latin typeface="Courier New"/>
                <a:ea typeface="Times New Roman"/>
              </a:rPr>
              <a:t>void</a:t>
            </a:r>
            <a:r>
              <a:rPr lang="en-US" sz="1800" dirty="0">
                <a:solidFill>
                  <a:srgbClr val="000000"/>
                </a:solidFill>
                <a:latin typeface="Courier New"/>
                <a:ea typeface="Times New Roman"/>
              </a:rPr>
              <a:t> main(String[] </a:t>
            </a:r>
            <a:r>
              <a:rPr lang="en-US" sz="1800" dirty="0" err="1">
                <a:solidFill>
                  <a:srgbClr val="000000"/>
                </a:solidFill>
                <a:latin typeface="Courier New"/>
                <a:ea typeface="Times New Roman"/>
              </a:rPr>
              <a:t>args</a:t>
            </a:r>
            <a:r>
              <a:rPr lang="en-US" sz="1800" dirty="0">
                <a:solidFill>
                  <a:srgbClr val="000000"/>
                </a:solidFill>
                <a:latin typeface="Courier New"/>
                <a:ea typeface="Times New Roman"/>
              </a:rPr>
              <a:t>) {</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Job </a:t>
            </a:r>
            <a:r>
              <a:rPr lang="en-US" sz="1800" dirty="0" err="1">
                <a:solidFill>
                  <a:srgbClr val="000000"/>
                </a:solidFill>
                <a:latin typeface="Courier New"/>
                <a:ea typeface="Times New Roman"/>
              </a:rPr>
              <a:t>joesjob</a:t>
            </a:r>
            <a:r>
              <a:rPr lang="en-US" sz="1800" dirty="0">
                <a:solidFill>
                  <a:srgbClr val="000000"/>
                </a:solidFill>
                <a:latin typeface="Courier New"/>
                <a:ea typeface="Times New Roman"/>
              </a:rPr>
              <a:t> = </a:t>
            </a:r>
            <a:r>
              <a:rPr lang="en-US" sz="1800" b="1" dirty="0">
                <a:solidFill>
                  <a:srgbClr val="7F0055"/>
                </a:solidFill>
                <a:latin typeface="Courier New"/>
                <a:ea typeface="Times New Roman"/>
              </a:rPr>
              <a:t>new</a:t>
            </a:r>
            <a:r>
              <a:rPr lang="en-US" sz="1800" dirty="0">
                <a:solidFill>
                  <a:srgbClr val="000000"/>
                </a:solidFill>
                <a:latin typeface="Courier New"/>
                <a:ea typeface="Times New Roman"/>
              </a:rPr>
              <a:t> Job(40, </a:t>
            </a:r>
            <a:r>
              <a:rPr lang="en-US" sz="1800" dirty="0">
                <a:solidFill>
                  <a:srgbClr val="2A00FF"/>
                </a:solidFill>
                <a:latin typeface="Courier New"/>
                <a:ea typeface="Times New Roman"/>
              </a:rPr>
              <a:t>"Carpenter"</a:t>
            </a:r>
            <a:r>
              <a:rPr lang="en-US" sz="1800" dirty="0">
                <a:solidFill>
                  <a:srgbClr val="000000"/>
                </a:solidFill>
                <a:latin typeface="Courier New"/>
                <a:ea typeface="Times New Roman"/>
              </a:rPr>
              <a:t>);</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Person </a:t>
            </a:r>
            <a:r>
              <a:rPr lang="en-US" sz="1800" dirty="0" err="1">
                <a:solidFill>
                  <a:srgbClr val="000000"/>
                </a:solidFill>
                <a:latin typeface="Courier New"/>
                <a:ea typeface="Times New Roman"/>
              </a:rPr>
              <a:t>joe</a:t>
            </a:r>
            <a:r>
              <a:rPr lang="en-US" sz="1800" dirty="0">
                <a:solidFill>
                  <a:srgbClr val="000000"/>
                </a:solidFill>
                <a:latin typeface="Courier New"/>
                <a:ea typeface="Times New Roman"/>
              </a:rPr>
              <a:t> = </a:t>
            </a:r>
            <a:r>
              <a:rPr lang="en-US" sz="1800" b="1" dirty="0">
                <a:solidFill>
                  <a:srgbClr val="7F0055"/>
                </a:solidFill>
                <a:latin typeface="Courier New"/>
                <a:ea typeface="Times New Roman"/>
              </a:rPr>
              <a:t>new</a:t>
            </a:r>
            <a:r>
              <a:rPr lang="en-US" sz="1800" dirty="0">
                <a:solidFill>
                  <a:srgbClr val="000000"/>
                </a:solidFill>
                <a:latin typeface="Courier New"/>
                <a:ea typeface="Times New Roman"/>
              </a:rPr>
              <a:t> Person(</a:t>
            </a:r>
            <a:r>
              <a:rPr lang="en-US" sz="1800" dirty="0">
                <a:solidFill>
                  <a:srgbClr val="2A00FF"/>
                </a:solidFill>
                <a:latin typeface="Courier New"/>
                <a:ea typeface="Times New Roman"/>
              </a:rPr>
              <a:t>"Joe"</a:t>
            </a:r>
            <a:r>
              <a:rPr lang="en-US" sz="1800" dirty="0">
                <a:solidFill>
                  <a:srgbClr val="000000"/>
                </a:solidFill>
                <a:latin typeface="Courier New"/>
                <a:ea typeface="Times New Roman"/>
              </a:rPr>
              <a:t>, </a:t>
            </a:r>
            <a:r>
              <a:rPr lang="en-US" sz="1800" dirty="0" err="1">
                <a:solidFill>
                  <a:srgbClr val="000000"/>
                </a:solidFill>
                <a:latin typeface="Courier New"/>
                <a:ea typeface="Times New Roman"/>
              </a:rPr>
              <a:t>joesjob</a:t>
            </a:r>
            <a:r>
              <a:rPr lang="en-US" sz="1800" dirty="0">
                <a:solidFill>
                  <a:srgbClr val="000000"/>
                </a:solidFill>
                <a:latin typeface="Courier New"/>
                <a:ea typeface="Times New Roman"/>
              </a:rPr>
              <a:t>);</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a:t>
            </a:r>
            <a:r>
              <a:rPr lang="en-US" sz="1800" dirty="0" err="1">
                <a:solidFill>
                  <a:srgbClr val="000000"/>
                </a:solidFill>
                <a:latin typeface="Courier New"/>
                <a:ea typeface="Times New Roman"/>
              </a:rPr>
              <a:t>System.</a:t>
            </a:r>
            <a:r>
              <a:rPr lang="en-US" sz="1800" i="1" dirty="0" err="1">
                <a:solidFill>
                  <a:srgbClr val="0000C0"/>
                </a:solidFill>
                <a:latin typeface="Courier New"/>
                <a:ea typeface="Times New Roman"/>
              </a:rPr>
              <a:t>out</a:t>
            </a:r>
            <a:r>
              <a:rPr lang="en-US" sz="1800" dirty="0" err="1">
                <a:solidFill>
                  <a:srgbClr val="000000"/>
                </a:solidFill>
                <a:latin typeface="Courier New"/>
                <a:ea typeface="Times New Roman"/>
              </a:rPr>
              <a:t>.println</a:t>
            </a:r>
            <a:r>
              <a:rPr lang="en-US" sz="1800" dirty="0">
                <a:solidFill>
                  <a:srgbClr val="000000"/>
                </a:solidFill>
                <a:latin typeface="Courier New"/>
                <a:ea typeface="Times New Roman"/>
              </a:rPr>
              <a:t>(</a:t>
            </a:r>
            <a:r>
              <a:rPr lang="en-US" sz="1800" dirty="0" err="1">
                <a:solidFill>
                  <a:srgbClr val="000000"/>
                </a:solidFill>
                <a:latin typeface="Courier New"/>
                <a:ea typeface="Times New Roman"/>
              </a:rPr>
              <a:t>joe</a:t>
            </a:r>
            <a:r>
              <a:rPr lang="en-US" sz="1800" dirty="0">
                <a:solidFill>
                  <a:srgbClr val="000000"/>
                </a:solidFill>
                <a:latin typeface="Courier New"/>
                <a:ea typeface="Times New Roman"/>
              </a:rPr>
              <a:t>);</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a:t>
            </a:r>
            <a:r>
              <a:rPr lang="en-US" sz="1800" b="1" dirty="0">
                <a:solidFill>
                  <a:srgbClr val="7F0055"/>
                </a:solidFill>
                <a:latin typeface="Courier New"/>
                <a:ea typeface="Times New Roman"/>
              </a:rPr>
              <a:t>try</a:t>
            </a:r>
            <a:r>
              <a:rPr lang="en-US" sz="1800" dirty="0">
                <a:solidFill>
                  <a:srgbClr val="000000"/>
                </a:solidFill>
                <a:latin typeface="Courier New"/>
                <a:ea typeface="Times New Roman"/>
              </a:rPr>
              <a:t> {</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Person </a:t>
            </a:r>
            <a:r>
              <a:rPr lang="en-US" sz="1800" dirty="0" err="1">
                <a:solidFill>
                  <a:srgbClr val="000000"/>
                </a:solidFill>
                <a:latin typeface="Courier New"/>
                <a:ea typeface="Times New Roman"/>
              </a:rPr>
              <a:t>joecopy</a:t>
            </a:r>
            <a:r>
              <a:rPr lang="en-US" sz="1800" dirty="0">
                <a:solidFill>
                  <a:srgbClr val="000000"/>
                </a:solidFill>
                <a:latin typeface="Courier New"/>
                <a:ea typeface="Times New Roman"/>
              </a:rPr>
              <a:t> = (Person)</a:t>
            </a:r>
            <a:r>
              <a:rPr lang="en-US" sz="1800" dirty="0" err="1">
                <a:solidFill>
                  <a:srgbClr val="000000"/>
                </a:solidFill>
                <a:latin typeface="Courier New"/>
                <a:ea typeface="Times New Roman"/>
              </a:rPr>
              <a:t>joe.clone</a:t>
            </a:r>
            <a:r>
              <a:rPr lang="en-US" sz="1800" dirty="0">
                <a:solidFill>
                  <a:srgbClr val="000000"/>
                </a:solidFill>
                <a:latin typeface="Courier New"/>
                <a:ea typeface="Times New Roman"/>
              </a:rPr>
              <a:t>();</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a:t>
            </a:r>
            <a:r>
              <a:rPr lang="en-US" sz="1800" dirty="0" err="1">
                <a:solidFill>
                  <a:srgbClr val="000000"/>
                </a:solidFill>
                <a:latin typeface="Courier New"/>
                <a:ea typeface="Times New Roman"/>
              </a:rPr>
              <a:t>System.</a:t>
            </a:r>
            <a:r>
              <a:rPr lang="en-US" sz="1800" i="1" dirty="0" err="1">
                <a:solidFill>
                  <a:srgbClr val="0000C0"/>
                </a:solidFill>
                <a:latin typeface="Courier New"/>
                <a:ea typeface="Times New Roman"/>
              </a:rPr>
              <a:t>out</a:t>
            </a:r>
            <a:r>
              <a:rPr lang="en-US" sz="1800" dirty="0" err="1">
                <a:solidFill>
                  <a:srgbClr val="000000"/>
                </a:solidFill>
                <a:latin typeface="Courier New"/>
                <a:ea typeface="Times New Roman"/>
              </a:rPr>
              <a:t>.println</a:t>
            </a:r>
            <a:r>
              <a:rPr lang="en-US" sz="1800" dirty="0">
                <a:solidFill>
                  <a:srgbClr val="000000"/>
                </a:solidFill>
                <a:latin typeface="Courier New"/>
                <a:ea typeface="Times New Roman"/>
              </a:rPr>
              <a:t>(</a:t>
            </a:r>
            <a:r>
              <a:rPr lang="en-US" sz="1800" dirty="0" err="1">
                <a:solidFill>
                  <a:srgbClr val="000000"/>
                </a:solidFill>
                <a:latin typeface="Courier New"/>
                <a:ea typeface="Times New Roman"/>
              </a:rPr>
              <a:t>joecopy</a:t>
            </a:r>
            <a:r>
              <a:rPr lang="en-US" sz="1800" dirty="0">
                <a:solidFill>
                  <a:srgbClr val="000000"/>
                </a:solidFill>
                <a:latin typeface="Courier New"/>
                <a:ea typeface="Times New Roman"/>
              </a:rPr>
              <a:t>);</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a:t>
            </a:r>
            <a:r>
              <a:rPr lang="en-US" sz="1800" dirty="0" err="1">
                <a:solidFill>
                  <a:srgbClr val="000000"/>
                </a:solidFill>
                <a:latin typeface="Courier New"/>
                <a:ea typeface="Times New Roman"/>
              </a:rPr>
              <a:t>joecopy.</a:t>
            </a:r>
            <a:r>
              <a:rPr lang="en-US" sz="1800" dirty="0" err="1">
                <a:solidFill>
                  <a:srgbClr val="0000C0"/>
                </a:solidFill>
                <a:latin typeface="Courier New"/>
                <a:ea typeface="Times New Roman"/>
              </a:rPr>
              <a:t>job</a:t>
            </a:r>
            <a:r>
              <a:rPr lang="en-US" sz="1800" dirty="0" err="1">
                <a:solidFill>
                  <a:srgbClr val="000000"/>
                </a:solidFill>
                <a:latin typeface="Courier New"/>
                <a:ea typeface="Times New Roman"/>
              </a:rPr>
              <a:t>.</a:t>
            </a:r>
            <a:r>
              <a:rPr lang="en-US" sz="1800" dirty="0" err="1">
                <a:solidFill>
                  <a:srgbClr val="0000C0"/>
                </a:solidFill>
                <a:latin typeface="Courier New"/>
                <a:ea typeface="Times New Roman"/>
              </a:rPr>
              <a:t>typeOfJob</a:t>
            </a:r>
            <a:r>
              <a:rPr lang="en-US" sz="1800" dirty="0">
                <a:solidFill>
                  <a:srgbClr val="000000"/>
                </a:solidFill>
                <a:latin typeface="Courier New"/>
                <a:ea typeface="Times New Roman"/>
              </a:rPr>
              <a:t> = </a:t>
            </a:r>
            <a:r>
              <a:rPr lang="en-US" sz="1800" dirty="0">
                <a:solidFill>
                  <a:srgbClr val="2A00FF"/>
                </a:solidFill>
                <a:latin typeface="Courier New"/>
                <a:ea typeface="Times New Roman"/>
              </a:rPr>
              <a:t>"Painter"</a:t>
            </a:r>
            <a:r>
              <a:rPr lang="en-US" sz="1800" dirty="0">
                <a:solidFill>
                  <a:srgbClr val="000000"/>
                </a:solidFill>
                <a:latin typeface="Courier New"/>
                <a:ea typeface="Times New Roman"/>
              </a:rPr>
              <a:t>; </a:t>
            </a:r>
          </a:p>
          <a:p>
            <a:pPr marL="365760" lvl="1" indent="0" defTabSz="365760">
              <a:spcBef>
                <a:spcPts val="0"/>
              </a:spcBef>
              <a:buNone/>
            </a:pPr>
            <a:r>
              <a:rPr lang="en-US" sz="1800" dirty="0">
                <a:solidFill>
                  <a:srgbClr val="000000"/>
                </a:solidFill>
                <a:latin typeface="Courier New"/>
                <a:ea typeface="Times New Roman"/>
              </a:rPr>
              <a:t>			//</a:t>
            </a:r>
            <a:r>
              <a:rPr lang="en-US" sz="1800" b="1" dirty="0">
                <a:solidFill>
                  <a:srgbClr val="FF0000"/>
                </a:solidFill>
                <a:latin typeface="Courier New"/>
                <a:ea typeface="Times New Roman"/>
              </a:rPr>
              <a:t>modifies original object!</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a:t>
            </a:r>
            <a:r>
              <a:rPr lang="en-US" sz="1800" dirty="0" err="1">
                <a:solidFill>
                  <a:srgbClr val="000000"/>
                </a:solidFill>
                <a:latin typeface="Courier New"/>
                <a:ea typeface="Times New Roman"/>
              </a:rPr>
              <a:t>System.</a:t>
            </a:r>
            <a:r>
              <a:rPr lang="en-US" sz="1800" i="1" dirty="0" err="1">
                <a:solidFill>
                  <a:srgbClr val="0000C0"/>
                </a:solidFill>
                <a:latin typeface="Courier New"/>
                <a:ea typeface="Times New Roman"/>
              </a:rPr>
              <a:t>out</a:t>
            </a:r>
            <a:r>
              <a:rPr lang="en-US" sz="1800" dirty="0" err="1">
                <a:solidFill>
                  <a:srgbClr val="000000"/>
                </a:solidFill>
                <a:latin typeface="Courier New"/>
                <a:ea typeface="Times New Roman"/>
              </a:rPr>
              <a:t>.println</a:t>
            </a:r>
            <a:r>
              <a:rPr lang="en-US" sz="1800" dirty="0">
                <a:solidFill>
                  <a:srgbClr val="000000"/>
                </a:solidFill>
                <a:latin typeface="Courier New"/>
                <a:ea typeface="Times New Roman"/>
              </a:rPr>
              <a:t>(</a:t>
            </a:r>
            <a:r>
              <a:rPr lang="en-US" sz="1800" dirty="0" err="1">
                <a:solidFill>
                  <a:srgbClr val="000000"/>
                </a:solidFill>
                <a:latin typeface="Courier New"/>
                <a:ea typeface="Times New Roman"/>
              </a:rPr>
              <a:t>joe</a:t>
            </a:r>
            <a:r>
              <a:rPr lang="en-US" sz="1800" dirty="0">
                <a:solidFill>
                  <a:srgbClr val="000000"/>
                </a:solidFill>
                <a:latin typeface="Courier New"/>
                <a:ea typeface="Times New Roman"/>
              </a:rPr>
              <a:t>);  </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 </a:t>
            </a:r>
            <a:r>
              <a:rPr lang="en-US" sz="1800" b="1" dirty="0">
                <a:solidFill>
                  <a:srgbClr val="7F0055"/>
                </a:solidFill>
                <a:latin typeface="Courier New"/>
                <a:ea typeface="Times New Roman"/>
              </a:rPr>
              <a:t>catch</a:t>
            </a:r>
            <a:r>
              <a:rPr lang="en-US" sz="1800" dirty="0">
                <a:solidFill>
                  <a:srgbClr val="000000"/>
                </a:solidFill>
                <a:latin typeface="Courier New"/>
                <a:ea typeface="Times New Roman"/>
              </a:rPr>
              <a:t>(</a:t>
            </a:r>
            <a:r>
              <a:rPr lang="en-US" sz="1800" dirty="0" err="1">
                <a:solidFill>
                  <a:srgbClr val="000000"/>
                </a:solidFill>
                <a:latin typeface="Courier New"/>
                <a:ea typeface="Times New Roman"/>
              </a:rPr>
              <a:t>CloneNotSupportedException</a:t>
            </a:r>
            <a:r>
              <a:rPr lang="en-US" sz="1800" dirty="0">
                <a:solidFill>
                  <a:srgbClr val="000000"/>
                </a:solidFill>
                <a:latin typeface="Courier New"/>
                <a:ea typeface="Times New Roman"/>
              </a:rPr>
              <a:t> e) { }</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	}</a:t>
            </a:r>
            <a:endParaRPr lang="en-US" sz="2800" dirty="0">
              <a:latin typeface="Times New Roman"/>
              <a:ea typeface="Times New Roman"/>
            </a:endParaRPr>
          </a:p>
          <a:p>
            <a:pPr marL="365760" lvl="1" indent="0" defTabSz="365760">
              <a:spcBef>
                <a:spcPts val="0"/>
              </a:spcBef>
              <a:buNone/>
            </a:pPr>
            <a:r>
              <a:rPr lang="en-US" sz="1800" dirty="0">
                <a:solidFill>
                  <a:srgbClr val="000000"/>
                </a:solidFill>
                <a:latin typeface="Courier New"/>
                <a:ea typeface="Times New Roman"/>
              </a:rPr>
              <a:t>}</a:t>
            </a:r>
            <a:endParaRPr lang="en-US" sz="2800" dirty="0">
              <a:latin typeface="Times New Roman"/>
              <a:ea typeface="Times New Roman"/>
            </a:endParaRPr>
          </a:p>
          <a:p>
            <a:pPr marL="365760" lvl="1" indent="0">
              <a:buNone/>
            </a:pPr>
            <a:endParaRPr lang="en-US" sz="18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104</a:t>
            </a:fld>
            <a:endParaRPr lang="en-US" dirty="0">
              <a:solidFill>
                <a:srgbClr val="04617B">
                  <a:shade val="90000"/>
                </a:srgbClr>
              </a:solidFill>
            </a:endParaRPr>
          </a:p>
        </p:txBody>
      </p:sp>
    </p:spTree>
    <p:extLst>
      <p:ext uri="{BB962C8B-B14F-4D97-AF65-F5344CB8AC3E}">
        <p14:creationId xmlns:p14="http://schemas.microsoft.com/office/powerpoint/2010/main" val="34663636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Producing Deep Copies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a:t>A deep </a:t>
            </a:r>
            <a:r>
              <a:rPr lang="en-US" dirty="0"/>
              <a:t>copy of an object will </a:t>
            </a:r>
            <a:r>
              <a:rPr lang="en-US"/>
              <a:t>have an exact </a:t>
            </a:r>
            <a:r>
              <a:rPr lang="en-US" dirty="0"/>
              <a:t>copy of all the fields </a:t>
            </a:r>
            <a:r>
              <a:rPr lang="en-US"/>
              <a:t>of the original object, just like a </a:t>
            </a:r>
            <a:r>
              <a:rPr lang="en-US" dirty="0"/>
              <a:t>shallow copy. But </a:t>
            </a:r>
            <a:r>
              <a:rPr lang="en-US"/>
              <a:t>in addition, if the original </a:t>
            </a:r>
            <a:r>
              <a:rPr lang="en-US" dirty="0"/>
              <a:t>object has any references to other objects as fields, </a:t>
            </a:r>
            <a:r>
              <a:rPr lang="en-US"/>
              <a:t>then a copy of each  of those objects is also created when clone() is called. </a:t>
            </a:r>
            <a:r>
              <a:rPr lang="en-US" dirty="0"/>
              <a:t>That </a:t>
            </a:r>
            <a:r>
              <a:rPr lang="en-US"/>
              <a:t>means the clone </a:t>
            </a:r>
            <a:r>
              <a:rPr lang="en-US" dirty="0"/>
              <a:t>object </a:t>
            </a:r>
            <a:r>
              <a:rPr lang="en-US"/>
              <a:t>and the original </a:t>
            </a:r>
            <a:r>
              <a:rPr lang="en-US" dirty="0"/>
              <a:t>object will be 100</a:t>
            </a:r>
            <a:r>
              <a:rPr lang="en-US"/>
              <a:t>% disjoint and 100</a:t>
            </a:r>
            <a:r>
              <a:rPr lang="en-US" dirty="0"/>
              <a:t>% independent of each other</a:t>
            </a:r>
            <a:r>
              <a:rPr lang="en-US"/>
              <a:t>. None of the changes </a:t>
            </a:r>
            <a:r>
              <a:rPr lang="en-US" dirty="0"/>
              <a:t>made </a:t>
            </a:r>
            <a:r>
              <a:rPr lang="en-US"/>
              <a:t>to the clone </a:t>
            </a:r>
            <a:r>
              <a:rPr lang="en-US" dirty="0"/>
              <a:t>object </a:t>
            </a:r>
            <a:r>
              <a:rPr lang="en-US"/>
              <a:t>will be </a:t>
            </a:r>
            <a:r>
              <a:rPr lang="en-US" dirty="0"/>
              <a:t>reflected </a:t>
            </a:r>
            <a:r>
              <a:rPr lang="en-US"/>
              <a:t>in the original object; none of the changes made to original object will be reflected in the copy either.</a:t>
            </a:r>
            <a:endParaRPr lang="en-US" dirty="0"/>
          </a:p>
          <a:p>
            <a:pPr marL="514350" indent="-514350">
              <a:buFont typeface="+mj-lt"/>
              <a:buAutoNum type="arabicPeriod"/>
            </a:pPr>
            <a:r>
              <a:rPr lang="en-US" dirty="0"/>
              <a:t>Demo: </a:t>
            </a:r>
            <a:r>
              <a:rPr lang="en-US" dirty="0">
                <a:latin typeface="Courier New" panose="02070309020205020404" pitchFamily="49" charset="0"/>
                <a:cs typeface="Courier New" panose="02070309020205020404" pitchFamily="49" charset="0"/>
              </a:rPr>
              <a:t>lesson4.clone.deepcopy</a:t>
            </a:r>
          </a:p>
          <a:p>
            <a:pPr marL="514350" indent="-514350">
              <a:buFont typeface="+mj-lt"/>
              <a:buAutoNum type="arabicPeriod"/>
            </a:pPr>
            <a:r>
              <a:rPr lang="en-US" dirty="0"/>
              <a:t>A </a:t>
            </a:r>
            <a:r>
              <a:rPr lang="en-US" i="1" dirty="0"/>
              <a:t>deep copy</a:t>
            </a:r>
            <a:r>
              <a:rPr lang="en-US" dirty="0"/>
              <a:t> is produced by separately cloning all the object instance variables in the class to be cloned and inserting them into the clone.</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105</a:t>
            </a:fld>
            <a:endParaRPr lang="en-US" dirty="0">
              <a:solidFill>
                <a:srgbClr val="04617B">
                  <a:shade val="90000"/>
                </a:srgbClr>
              </a:solidFill>
            </a:endParaRPr>
          </a:p>
        </p:txBody>
      </p:sp>
    </p:spTree>
    <p:extLst>
      <p:ext uri="{BB962C8B-B14F-4D97-AF65-F5344CB8AC3E}">
        <p14:creationId xmlns:p14="http://schemas.microsoft.com/office/powerpoint/2010/main" val="396099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6553200"/>
          </a:xfrm>
        </p:spPr>
        <p:txBody>
          <a:bodyPr>
            <a:normAutofit fontScale="62500" lnSpcReduction="20000"/>
          </a:bodyPr>
          <a:lstStyle/>
          <a:p>
            <a:pPr marL="365760" lvl="1" indent="0" defTabSz="365760">
              <a:spcBef>
                <a:spcPts val="0"/>
              </a:spcBef>
              <a:buNone/>
            </a:pPr>
            <a:r>
              <a:rPr lang="en-US" b="1" dirty="0">
                <a:solidFill>
                  <a:srgbClr val="7F0055"/>
                </a:solidFill>
                <a:latin typeface="Courier New"/>
                <a:ea typeface="Times New Roman"/>
              </a:rPr>
              <a:t>public</a:t>
            </a:r>
            <a:r>
              <a:rPr lang="en-US" dirty="0">
                <a:solidFill>
                  <a:srgbClr val="000000"/>
                </a:solidFill>
                <a:latin typeface="Courier New"/>
                <a:ea typeface="Times New Roman"/>
              </a:rPr>
              <a:t> </a:t>
            </a:r>
            <a:r>
              <a:rPr lang="en-US" b="1" dirty="0">
                <a:solidFill>
                  <a:srgbClr val="7F0055"/>
                </a:solidFill>
                <a:latin typeface="Courier New"/>
                <a:ea typeface="Times New Roman"/>
              </a:rPr>
              <a:t>class</a:t>
            </a:r>
            <a:r>
              <a:rPr lang="en-US" dirty="0">
                <a:solidFill>
                  <a:srgbClr val="000000"/>
                </a:solidFill>
                <a:latin typeface="Courier New"/>
                <a:ea typeface="Times New Roman"/>
              </a:rPr>
              <a:t> Job </a:t>
            </a:r>
            <a:r>
              <a:rPr lang="en-US" b="1" dirty="0">
                <a:solidFill>
                  <a:srgbClr val="7F0055"/>
                </a:solidFill>
                <a:latin typeface="Courier New"/>
                <a:ea typeface="Times New Roman"/>
              </a:rPr>
              <a:t>implements</a:t>
            </a:r>
            <a:r>
              <a:rPr lang="en-US" dirty="0">
                <a:solidFill>
                  <a:srgbClr val="000000"/>
                </a:solidFill>
                <a:latin typeface="Courier New"/>
                <a:ea typeface="Times New Roman"/>
              </a:rPr>
              <a:t> </a:t>
            </a:r>
            <a:r>
              <a:rPr lang="en-US" dirty="0" err="1">
                <a:solidFill>
                  <a:srgbClr val="000000"/>
                </a:solidFill>
                <a:latin typeface="Courier New"/>
                <a:ea typeface="Times New Roman"/>
              </a:rPr>
              <a:t>Cloneable</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err="1">
                <a:solidFill>
                  <a:srgbClr val="7F0055"/>
                </a:solidFill>
                <a:latin typeface="Courier New"/>
                <a:ea typeface="Times New Roman"/>
              </a:rPr>
              <a:t>int</a:t>
            </a:r>
            <a:r>
              <a:rPr lang="en-US" dirty="0">
                <a:solidFill>
                  <a:srgbClr val="000000"/>
                </a:solidFill>
                <a:latin typeface="Courier New"/>
                <a:ea typeface="Times New Roman"/>
              </a:rPr>
              <a:t> </a:t>
            </a:r>
            <a:r>
              <a:rPr lang="en-US" dirty="0" err="1">
                <a:solidFill>
                  <a:srgbClr val="0000C0"/>
                </a:solidFill>
                <a:latin typeface="Courier New"/>
                <a:ea typeface="Times New Roman"/>
              </a:rPr>
              <a:t>numhours</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String </a:t>
            </a:r>
            <a:r>
              <a:rPr lang="en-US" dirty="0" err="1">
                <a:solidFill>
                  <a:srgbClr val="0000C0"/>
                </a:solidFill>
                <a:latin typeface="Courier New"/>
                <a:ea typeface="Times New Roman"/>
              </a:rPr>
              <a:t>typeOfJob</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Job(</a:t>
            </a:r>
            <a:r>
              <a:rPr lang="en-US" b="1" dirty="0" err="1">
                <a:solidFill>
                  <a:srgbClr val="7F0055"/>
                </a:solidFill>
                <a:latin typeface="Courier New"/>
                <a:ea typeface="Times New Roman"/>
              </a:rPr>
              <a:t>int</a:t>
            </a:r>
            <a:r>
              <a:rPr lang="en-US" dirty="0">
                <a:solidFill>
                  <a:srgbClr val="000000"/>
                </a:solidFill>
                <a:latin typeface="Courier New"/>
                <a:ea typeface="Times New Roman"/>
              </a:rPr>
              <a:t> n, String 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dirty="0" err="1">
                <a:solidFill>
                  <a:srgbClr val="0000C0"/>
                </a:solidFill>
                <a:latin typeface="Courier New"/>
                <a:ea typeface="Times New Roman"/>
              </a:rPr>
              <a:t>numhours</a:t>
            </a:r>
            <a:r>
              <a:rPr lang="en-US" dirty="0">
                <a:solidFill>
                  <a:srgbClr val="000000"/>
                </a:solidFill>
                <a:latin typeface="Courier New"/>
                <a:ea typeface="Times New Roman"/>
              </a:rPr>
              <a:t> = n;</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dirty="0" err="1">
                <a:solidFill>
                  <a:srgbClr val="0000C0"/>
                </a:solidFill>
                <a:latin typeface="Courier New"/>
                <a:ea typeface="Times New Roman"/>
              </a:rPr>
              <a:t>typeOfJob</a:t>
            </a:r>
            <a:r>
              <a:rPr lang="en-US" dirty="0">
                <a:solidFill>
                  <a:srgbClr val="000000"/>
                </a:solidFill>
                <a:latin typeface="Courier New"/>
                <a:ea typeface="Times New Roman"/>
              </a:rPr>
              <a:t> = 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dirty="0">
                <a:solidFill>
                  <a:srgbClr val="646464"/>
                </a:solidFill>
                <a:latin typeface="Courier New"/>
                <a:ea typeface="Times New Roman"/>
              </a:rPr>
              <a:t>@Override</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Object clone() </a:t>
            </a:r>
            <a:r>
              <a:rPr lang="en-US" b="1" dirty="0">
                <a:solidFill>
                  <a:srgbClr val="7F0055"/>
                </a:solidFill>
                <a:latin typeface="Courier New"/>
                <a:ea typeface="Times New Roman"/>
              </a:rPr>
              <a:t>throws</a:t>
            </a:r>
            <a:r>
              <a:rPr lang="en-US" dirty="0">
                <a:solidFill>
                  <a:srgbClr val="000000"/>
                </a:solidFill>
                <a:latin typeface="Courier New"/>
                <a:ea typeface="Times New Roman"/>
              </a:rPr>
              <a:t> </a:t>
            </a:r>
            <a:r>
              <a:rPr lang="en-US" dirty="0" err="1">
                <a:solidFill>
                  <a:srgbClr val="000000"/>
                </a:solidFill>
                <a:latin typeface="Courier New"/>
                <a:ea typeface="Times New Roman"/>
              </a:rPr>
              <a:t>CloneNotSupportedException</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//shallow copy is fine here – variables are primitive 		//or immutable</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return</a:t>
            </a:r>
            <a:r>
              <a:rPr lang="en-US" dirty="0">
                <a:solidFill>
                  <a:srgbClr val="000000"/>
                </a:solidFill>
                <a:latin typeface="Courier New"/>
                <a:ea typeface="Times New Roman"/>
              </a:rPr>
              <a:t> (Job)</a:t>
            </a:r>
            <a:r>
              <a:rPr lang="en-US" b="1" dirty="0" err="1">
                <a:solidFill>
                  <a:srgbClr val="7F0055"/>
                </a:solidFill>
                <a:latin typeface="Courier New"/>
                <a:ea typeface="Times New Roman"/>
              </a:rPr>
              <a:t>super</a:t>
            </a:r>
            <a:r>
              <a:rPr lang="en-US" dirty="0" err="1">
                <a:solidFill>
                  <a:srgbClr val="000000"/>
                </a:solidFill>
                <a:latin typeface="Courier New"/>
                <a:ea typeface="Times New Roman"/>
              </a:rPr>
              <a:t>.clone</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String </a:t>
            </a:r>
            <a:r>
              <a:rPr lang="en-US" dirty="0" err="1">
                <a:solidFill>
                  <a:srgbClr val="000000"/>
                </a:solidFill>
                <a:latin typeface="Courier New"/>
                <a:ea typeface="Times New Roman"/>
              </a:rPr>
              <a:t>toString</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return</a:t>
            </a:r>
            <a:r>
              <a:rPr lang="en-US" dirty="0">
                <a:solidFill>
                  <a:srgbClr val="000000"/>
                </a:solidFill>
                <a:latin typeface="Courier New"/>
                <a:ea typeface="Times New Roman"/>
              </a:rPr>
              <a:t> </a:t>
            </a:r>
            <a:r>
              <a:rPr lang="en-US" dirty="0" err="1">
                <a:solidFill>
                  <a:srgbClr val="0000C0"/>
                </a:solidFill>
                <a:latin typeface="Courier New"/>
                <a:ea typeface="Times New Roman"/>
              </a:rPr>
              <a:t>typeOfJob</a:t>
            </a:r>
            <a:r>
              <a:rPr lang="en-US" dirty="0">
                <a:solidFill>
                  <a:srgbClr val="000000"/>
                </a:solidFill>
                <a:latin typeface="Courier New"/>
                <a:ea typeface="Times New Roman"/>
              </a:rPr>
              <a:t> + </a:t>
            </a:r>
            <a:r>
              <a:rPr lang="en-US" dirty="0">
                <a:solidFill>
                  <a:srgbClr val="2A00FF"/>
                </a:solidFill>
                <a:latin typeface="Courier New"/>
                <a:ea typeface="Times New Roman"/>
              </a:rPr>
              <a:t>": "</a:t>
            </a:r>
            <a:r>
              <a:rPr lang="en-US" dirty="0">
                <a:solidFill>
                  <a:srgbClr val="000000"/>
                </a:solidFill>
                <a:latin typeface="Courier New"/>
                <a:ea typeface="Times New Roman"/>
              </a:rPr>
              <a:t> + </a:t>
            </a:r>
            <a:r>
              <a:rPr lang="en-US" dirty="0" err="1">
                <a:solidFill>
                  <a:srgbClr val="0000C0"/>
                </a:solidFill>
                <a:latin typeface="Courier New"/>
                <a:ea typeface="Times New Roman"/>
              </a:rPr>
              <a:t>numhours</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b="1" dirty="0">
                <a:solidFill>
                  <a:srgbClr val="7F0055"/>
                </a:solidFill>
                <a:latin typeface="Courier New"/>
                <a:ea typeface="Times New Roman"/>
              </a:rPr>
              <a:t>public</a:t>
            </a:r>
            <a:r>
              <a:rPr lang="en-US" dirty="0">
                <a:solidFill>
                  <a:srgbClr val="000000"/>
                </a:solidFill>
                <a:latin typeface="Courier New"/>
                <a:ea typeface="Times New Roman"/>
              </a:rPr>
              <a:t> </a:t>
            </a:r>
            <a:r>
              <a:rPr lang="en-US" b="1" dirty="0">
                <a:solidFill>
                  <a:srgbClr val="7F0055"/>
                </a:solidFill>
                <a:latin typeface="Courier New"/>
                <a:ea typeface="Times New Roman"/>
              </a:rPr>
              <a:t>class</a:t>
            </a:r>
            <a:r>
              <a:rPr lang="en-US" dirty="0">
                <a:solidFill>
                  <a:srgbClr val="000000"/>
                </a:solidFill>
                <a:latin typeface="Courier New"/>
                <a:ea typeface="Times New Roman"/>
              </a:rPr>
              <a:t> Person </a:t>
            </a:r>
            <a:r>
              <a:rPr lang="en-US" b="1" dirty="0">
                <a:solidFill>
                  <a:srgbClr val="7F0055"/>
                </a:solidFill>
                <a:latin typeface="Courier New"/>
                <a:ea typeface="Times New Roman"/>
              </a:rPr>
              <a:t>implements</a:t>
            </a:r>
            <a:r>
              <a:rPr lang="en-US" dirty="0">
                <a:solidFill>
                  <a:srgbClr val="000000"/>
                </a:solidFill>
                <a:latin typeface="Courier New"/>
                <a:ea typeface="Times New Roman"/>
              </a:rPr>
              <a:t> </a:t>
            </a:r>
            <a:r>
              <a:rPr lang="en-US" dirty="0" err="1">
                <a:solidFill>
                  <a:srgbClr val="000000"/>
                </a:solidFill>
                <a:latin typeface="Courier New"/>
                <a:ea typeface="Times New Roman"/>
              </a:rPr>
              <a:t>Cloneable</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String </a:t>
            </a:r>
            <a:r>
              <a:rPr lang="en-US" dirty="0">
                <a:solidFill>
                  <a:srgbClr val="0000C0"/>
                </a:solidFill>
                <a:latin typeface="Courier New"/>
                <a:ea typeface="Times New Roman"/>
              </a:rPr>
              <a:t>name</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Job </a:t>
            </a:r>
            <a:r>
              <a:rPr lang="en-US" dirty="0" err="1">
                <a:solidFill>
                  <a:srgbClr val="0000C0"/>
                </a:solidFill>
                <a:latin typeface="Courier New"/>
                <a:ea typeface="Times New Roman"/>
              </a:rPr>
              <a:t>job</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Person(String name, Job j)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this</a:t>
            </a:r>
            <a:r>
              <a:rPr lang="en-US" dirty="0">
                <a:solidFill>
                  <a:srgbClr val="000000"/>
                </a:solidFill>
                <a:latin typeface="Courier New"/>
                <a:ea typeface="Times New Roman"/>
              </a:rPr>
              <a:t>.</a:t>
            </a:r>
            <a:r>
              <a:rPr lang="en-US" dirty="0">
                <a:solidFill>
                  <a:srgbClr val="0000C0"/>
                </a:solidFill>
                <a:latin typeface="Courier New"/>
                <a:ea typeface="Times New Roman"/>
              </a:rPr>
              <a:t>name</a:t>
            </a:r>
            <a:r>
              <a:rPr lang="en-US" dirty="0">
                <a:solidFill>
                  <a:srgbClr val="000000"/>
                </a:solidFill>
                <a:latin typeface="Courier New"/>
                <a:ea typeface="Times New Roman"/>
              </a:rPr>
              <a:t> = name;</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dirty="0">
                <a:solidFill>
                  <a:srgbClr val="0000C0"/>
                </a:solidFill>
                <a:latin typeface="Courier New"/>
                <a:ea typeface="Times New Roman"/>
              </a:rPr>
              <a:t>job</a:t>
            </a:r>
            <a:r>
              <a:rPr lang="en-US" dirty="0">
                <a:solidFill>
                  <a:srgbClr val="000000"/>
                </a:solidFill>
                <a:latin typeface="Courier New"/>
                <a:ea typeface="Times New Roman"/>
              </a:rPr>
              <a:t> = j;</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String </a:t>
            </a:r>
            <a:r>
              <a:rPr lang="en-US" dirty="0" err="1">
                <a:solidFill>
                  <a:srgbClr val="000000"/>
                </a:solidFill>
                <a:latin typeface="Courier New"/>
                <a:ea typeface="Times New Roman"/>
              </a:rPr>
              <a:t>toString</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return</a:t>
            </a:r>
            <a:r>
              <a:rPr lang="en-US" dirty="0">
                <a:solidFill>
                  <a:srgbClr val="000000"/>
                </a:solidFill>
                <a:latin typeface="Courier New"/>
                <a:ea typeface="Times New Roman"/>
              </a:rPr>
              <a:t> </a:t>
            </a:r>
            <a:r>
              <a:rPr lang="en-US" dirty="0">
                <a:solidFill>
                  <a:srgbClr val="2A00FF"/>
                </a:solidFill>
                <a:latin typeface="Courier New"/>
                <a:ea typeface="Times New Roman"/>
              </a:rPr>
              <a:t>"name: "</a:t>
            </a:r>
            <a:r>
              <a:rPr lang="en-US" dirty="0">
                <a:solidFill>
                  <a:srgbClr val="000000"/>
                </a:solidFill>
                <a:latin typeface="Courier New"/>
                <a:ea typeface="Times New Roman"/>
              </a:rPr>
              <a:t> + </a:t>
            </a:r>
            <a:r>
              <a:rPr lang="en-US" dirty="0">
                <a:solidFill>
                  <a:srgbClr val="0000C0"/>
                </a:solidFill>
                <a:latin typeface="Courier New"/>
                <a:ea typeface="Times New Roman"/>
              </a:rPr>
              <a:t>name</a:t>
            </a:r>
            <a:r>
              <a:rPr lang="en-US" dirty="0">
                <a:solidFill>
                  <a:srgbClr val="000000"/>
                </a:solidFill>
                <a:latin typeface="Courier New"/>
                <a:ea typeface="Times New Roman"/>
              </a:rPr>
              <a:t> + </a:t>
            </a:r>
            <a:r>
              <a:rPr lang="en-US" dirty="0">
                <a:solidFill>
                  <a:srgbClr val="2A00FF"/>
                </a:solidFill>
                <a:latin typeface="Courier New"/>
                <a:ea typeface="Times New Roman"/>
              </a:rPr>
              <a:t>", job: ["</a:t>
            </a:r>
            <a:r>
              <a:rPr lang="en-US" dirty="0">
                <a:solidFill>
                  <a:srgbClr val="000000"/>
                </a:solidFill>
                <a:latin typeface="Courier New"/>
                <a:ea typeface="Times New Roman"/>
              </a:rPr>
              <a:t> + </a:t>
            </a:r>
            <a:r>
              <a:rPr lang="en-US" dirty="0">
                <a:solidFill>
                  <a:srgbClr val="0000C0"/>
                </a:solidFill>
                <a:latin typeface="Courier New"/>
                <a:ea typeface="Times New Roman"/>
              </a:rPr>
              <a:t>job</a:t>
            </a:r>
            <a:r>
              <a:rPr lang="en-US" dirty="0">
                <a:solidFill>
                  <a:srgbClr val="000000"/>
                </a:solidFill>
                <a:latin typeface="Courier New"/>
                <a:ea typeface="Times New Roman"/>
              </a:rPr>
              <a:t> + </a:t>
            </a:r>
            <a:r>
              <a:rPr lang="en-US" dirty="0">
                <a:solidFill>
                  <a:srgbClr val="2A00FF"/>
                </a:solidFill>
                <a:latin typeface="Courier New"/>
                <a:ea typeface="Times New Roman"/>
              </a:rPr>
              <a:t>"]"</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dirty="0">
                <a:solidFill>
                  <a:srgbClr val="646464"/>
                </a:solidFill>
                <a:latin typeface="Courier New"/>
                <a:ea typeface="Times New Roman"/>
              </a:rPr>
              <a:t>@Override</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public</a:t>
            </a:r>
            <a:r>
              <a:rPr lang="en-US" dirty="0">
                <a:solidFill>
                  <a:srgbClr val="000000"/>
                </a:solidFill>
                <a:latin typeface="Courier New"/>
                <a:ea typeface="Times New Roman"/>
              </a:rPr>
              <a:t> Object clone() </a:t>
            </a:r>
            <a:r>
              <a:rPr lang="en-US" b="1" dirty="0">
                <a:solidFill>
                  <a:srgbClr val="7F0055"/>
                </a:solidFill>
                <a:latin typeface="Courier New"/>
                <a:ea typeface="Times New Roman"/>
              </a:rPr>
              <a:t>throws</a:t>
            </a:r>
            <a:r>
              <a:rPr lang="en-US" dirty="0">
                <a:solidFill>
                  <a:srgbClr val="000000"/>
                </a:solidFill>
                <a:latin typeface="Courier New"/>
                <a:ea typeface="Times New Roman"/>
              </a:rPr>
              <a:t> </a:t>
            </a:r>
            <a:r>
              <a:rPr lang="en-US" dirty="0" err="1">
                <a:solidFill>
                  <a:srgbClr val="000000"/>
                </a:solidFill>
                <a:latin typeface="Courier New"/>
                <a:ea typeface="Times New Roman"/>
              </a:rPr>
              <a:t>CloneNotSupportedException</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FF0000"/>
                </a:solidFill>
                <a:latin typeface="Courier New"/>
                <a:ea typeface="Times New Roman"/>
              </a:rPr>
              <a:t>//creates a deep copy</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Person </a:t>
            </a:r>
            <a:r>
              <a:rPr lang="en-US" dirty="0" err="1">
                <a:solidFill>
                  <a:srgbClr val="000000"/>
                </a:solidFill>
                <a:latin typeface="Courier New"/>
                <a:ea typeface="Times New Roman"/>
              </a:rPr>
              <a:t>pcopy</a:t>
            </a:r>
            <a:r>
              <a:rPr lang="en-US" dirty="0">
                <a:solidFill>
                  <a:srgbClr val="000000"/>
                </a:solidFill>
                <a:latin typeface="Courier New"/>
                <a:ea typeface="Times New Roman"/>
              </a:rPr>
              <a:t> = (Person) </a:t>
            </a:r>
            <a:r>
              <a:rPr lang="en-US" b="1" dirty="0" err="1">
                <a:solidFill>
                  <a:srgbClr val="7F0055"/>
                </a:solidFill>
                <a:latin typeface="Courier New"/>
                <a:ea typeface="Times New Roman"/>
              </a:rPr>
              <a:t>super</a:t>
            </a:r>
            <a:r>
              <a:rPr lang="en-US" dirty="0" err="1">
                <a:solidFill>
                  <a:srgbClr val="000000"/>
                </a:solidFill>
                <a:latin typeface="Courier New"/>
                <a:ea typeface="Times New Roman"/>
              </a:rPr>
              <a:t>.clone</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dirty="0" err="1">
                <a:solidFill>
                  <a:srgbClr val="000000"/>
                </a:solidFill>
                <a:latin typeface="Courier New"/>
                <a:ea typeface="Times New Roman"/>
              </a:rPr>
              <a:t>pcopy.</a:t>
            </a:r>
            <a:r>
              <a:rPr lang="en-US" dirty="0" err="1">
                <a:solidFill>
                  <a:srgbClr val="0000C0"/>
                </a:solidFill>
                <a:latin typeface="Courier New"/>
                <a:ea typeface="Times New Roman"/>
              </a:rPr>
              <a:t>job</a:t>
            </a:r>
            <a:r>
              <a:rPr lang="en-US" dirty="0">
                <a:solidFill>
                  <a:srgbClr val="000000"/>
                </a:solidFill>
                <a:latin typeface="Courier New"/>
                <a:ea typeface="Times New Roman"/>
              </a:rPr>
              <a:t> = (Job) </a:t>
            </a:r>
            <a:r>
              <a:rPr lang="en-US" dirty="0" err="1">
                <a:solidFill>
                  <a:srgbClr val="0000C0"/>
                </a:solidFill>
                <a:latin typeface="Courier New"/>
                <a:ea typeface="Times New Roman"/>
              </a:rPr>
              <a:t>job</a:t>
            </a:r>
            <a:r>
              <a:rPr lang="en-US" dirty="0" err="1">
                <a:solidFill>
                  <a:srgbClr val="000000"/>
                </a:solidFill>
                <a:latin typeface="Courier New"/>
                <a:ea typeface="Times New Roman"/>
              </a:rPr>
              <a:t>.clone</a:t>
            </a:r>
            <a:r>
              <a:rPr lang="en-US" dirty="0">
                <a:solidFill>
                  <a:srgbClr val="000000"/>
                </a:solidFill>
                <a:latin typeface="Courier New"/>
                <a:ea typeface="Times New Roman"/>
              </a:rPr>
              <a:t>();</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b="1" dirty="0">
                <a:solidFill>
                  <a:srgbClr val="7F0055"/>
                </a:solidFill>
                <a:latin typeface="Courier New"/>
                <a:ea typeface="Times New Roman"/>
              </a:rPr>
              <a:t>return</a:t>
            </a:r>
            <a:r>
              <a:rPr lang="en-US" dirty="0">
                <a:solidFill>
                  <a:srgbClr val="000000"/>
                </a:solidFill>
                <a:latin typeface="Courier New"/>
                <a:ea typeface="Times New Roman"/>
              </a:rPr>
              <a:t> </a:t>
            </a:r>
            <a:r>
              <a:rPr lang="en-US" dirty="0" err="1">
                <a:solidFill>
                  <a:srgbClr val="000000"/>
                </a:solidFill>
                <a:latin typeface="Courier New"/>
                <a:ea typeface="Times New Roman"/>
              </a:rPr>
              <a:t>pcopy</a:t>
            </a: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a:t>
            </a:r>
            <a:endParaRPr lang="en-US" sz="3800" dirty="0">
              <a:latin typeface="Times New Roman"/>
              <a:ea typeface="Times New Roman"/>
            </a:endParaRPr>
          </a:p>
          <a:p>
            <a:pPr marL="365760" lvl="1"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106</a:t>
            </a:fld>
            <a:endParaRPr lang="en-US" dirty="0">
              <a:solidFill>
                <a:srgbClr val="04617B">
                  <a:shade val="90000"/>
                </a:srgbClr>
              </a:solidFill>
            </a:endParaRPr>
          </a:p>
        </p:txBody>
      </p:sp>
    </p:spTree>
    <p:extLst>
      <p:ext uri="{BB962C8B-B14F-4D97-AF65-F5344CB8AC3E}">
        <p14:creationId xmlns:p14="http://schemas.microsoft.com/office/powerpoint/2010/main" val="34876895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763000" cy="4572000"/>
          </a:xfrm>
        </p:spPr>
        <p:txBody>
          <a:bodyPr>
            <a:normAutofit/>
          </a:bodyPr>
          <a:lstStyle/>
          <a:p>
            <a:pPr marL="365760" lvl="1" indent="0" defTabSz="365760">
              <a:spcBef>
                <a:spcPts val="0"/>
              </a:spcBef>
              <a:buNone/>
            </a:pPr>
            <a:r>
              <a:rPr lang="en-US" sz="1900" b="1" dirty="0">
                <a:solidFill>
                  <a:srgbClr val="7F0055"/>
                </a:solidFill>
                <a:latin typeface="Courier New"/>
                <a:ea typeface="Times New Roman"/>
              </a:rPr>
              <a:t>public</a:t>
            </a:r>
            <a:r>
              <a:rPr lang="en-US" sz="1900" dirty="0">
                <a:solidFill>
                  <a:srgbClr val="000000"/>
                </a:solidFill>
                <a:latin typeface="Courier New"/>
                <a:ea typeface="Times New Roman"/>
              </a:rPr>
              <a:t> </a:t>
            </a:r>
            <a:r>
              <a:rPr lang="en-US" sz="1900" b="1" dirty="0">
                <a:solidFill>
                  <a:srgbClr val="7F0055"/>
                </a:solidFill>
                <a:latin typeface="Courier New"/>
                <a:ea typeface="Times New Roman"/>
              </a:rPr>
              <a:t>class</a:t>
            </a:r>
            <a:r>
              <a:rPr lang="en-US" sz="1900" dirty="0">
                <a:solidFill>
                  <a:srgbClr val="000000"/>
                </a:solidFill>
                <a:latin typeface="Courier New"/>
                <a:ea typeface="Times New Roman"/>
              </a:rPr>
              <a:t> Main {</a:t>
            </a:r>
            <a:endParaRPr lang="en-US" sz="1900" dirty="0">
              <a:latin typeface="Times New Roman"/>
              <a:ea typeface="Times New Roman"/>
            </a:endParaRPr>
          </a:p>
          <a:p>
            <a:pPr marL="365760" lvl="1" indent="0" defTabSz="36576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4546600" algn="l"/>
              </a:tabLst>
            </a:pPr>
            <a:r>
              <a:rPr lang="en-US" sz="1900" dirty="0">
                <a:solidFill>
                  <a:srgbClr val="000000"/>
                </a:solidFill>
                <a:latin typeface="Courier New"/>
                <a:ea typeface="Times New Roman"/>
              </a:rPr>
              <a:t>		</a:t>
            </a:r>
            <a:r>
              <a:rPr lang="en-US" sz="1900" b="1" dirty="0">
                <a:solidFill>
                  <a:srgbClr val="7F0055"/>
                </a:solidFill>
                <a:latin typeface="Courier New"/>
                <a:ea typeface="Times New Roman"/>
              </a:rPr>
              <a:t>public</a:t>
            </a:r>
            <a:r>
              <a:rPr lang="en-US" sz="1900" dirty="0">
                <a:solidFill>
                  <a:srgbClr val="000000"/>
                </a:solidFill>
                <a:latin typeface="Courier New"/>
                <a:ea typeface="Times New Roman"/>
              </a:rPr>
              <a:t> </a:t>
            </a:r>
            <a:r>
              <a:rPr lang="en-US" sz="1900" b="1" dirty="0">
                <a:solidFill>
                  <a:srgbClr val="7F0055"/>
                </a:solidFill>
                <a:latin typeface="Courier New"/>
                <a:ea typeface="Times New Roman"/>
              </a:rPr>
              <a:t>static</a:t>
            </a:r>
            <a:r>
              <a:rPr lang="en-US" sz="1900" dirty="0">
                <a:solidFill>
                  <a:srgbClr val="000000"/>
                </a:solidFill>
                <a:latin typeface="Courier New"/>
                <a:ea typeface="Times New Roman"/>
              </a:rPr>
              <a:t> </a:t>
            </a:r>
            <a:r>
              <a:rPr lang="en-US" sz="1900" b="1" dirty="0">
                <a:solidFill>
                  <a:srgbClr val="7F0055"/>
                </a:solidFill>
                <a:latin typeface="Courier New"/>
                <a:ea typeface="Times New Roman"/>
              </a:rPr>
              <a:t>void</a:t>
            </a:r>
            <a:r>
              <a:rPr lang="en-US" sz="1900" dirty="0">
                <a:solidFill>
                  <a:srgbClr val="000000"/>
                </a:solidFill>
                <a:latin typeface="Courier New"/>
                <a:ea typeface="Times New Roman"/>
              </a:rPr>
              <a:t> main(String[] </a:t>
            </a:r>
            <a:r>
              <a:rPr lang="en-US" sz="1900" dirty="0" err="1">
                <a:solidFill>
                  <a:srgbClr val="000000"/>
                </a:solidFill>
                <a:latin typeface="Courier New"/>
                <a:ea typeface="Times New Roman"/>
              </a:rPr>
              <a:t>args</a:t>
            </a:r>
            <a:r>
              <a:rPr lang="en-US" sz="1900" dirty="0">
                <a:solidFill>
                  <a:srgbClr val="000000"/>
                </a:solidFill>
                <a:latin typeface="Courier New"/>
                <a:ea typeface="Times New Roman"/>
              </a:rPr>
              <a:t>) {	</a:t>
            </a:r>
            <a:endParaRPr lang="en-US" sz="1900" dirty="0">
              <a:latin typeface="Times New Roman"/>
              <a:ea typeface="Times New Roman"/>
            </a:endParaRPr>
          </a:p>
          <a:p>
            <a:pPr marL="365760" lvl="1" indent="0" defTabSz="365760">
              <a:spcBef>
                <a:spcPts val="0"/>
              </a:spcBef>
              <a:buNone/>
            </a:pPr>
            <a:r>
              <a:rPr lang="en-US" sz="1900" dirty="0">
                <a:solidFill>
                  <a:srgbClr val="000000"/>
                </a:solidFill>
                <a:latin typeface="Courier New"/>
                <a:ea typeface="Times New Roman"/>
              </a:rPr>
              <a:t>		Job </a:t>
            </a:r>
            <a:r>
              <a:rPr lang="en-US" sz="1900" dirty="0" err="1">
                <a:solidFill>
                  <a:srgbClr val="000000"/>
                </a:solidFill>
                <a:latin typeface="Courier New"/>
                <a:ea typeface="Times New Roman"/>
              </a:rPr>
              <a:t>joesjob</a:t>
            </a:r>
            <a:r>
              <a:rPr lang="en-US" sz="1900" dirty="0">
                <a:solidFill>
                  <a:srgbClr val="000000"/>
                </a:solidFill>
                <a:latin typeface="Courier New"/>
                <a:ea typeface="Times New Roman"/>
              </a:rPr>
              <a:t> = </a:t>
            </a:r>
            <a:r>
              <a:rPr lang="en-US" sz="1900" b="1" dirty="0">
                <a:solidFill>
                  <a:srgbClr val="7F0055"/>
                </a:solidFill>
                <a:latin typeface="Courier New"/>
                <a:ea typeface="Times New Roman"/>
              </a:rPr>
              <a:t>new</a:t>
            </a:r>
            <a:r>
              <a:rPr lang="en-US" sz="1900" dirty="0">
                <a:solidFill>
                  <a:srgbClr val="000000"/>
                </a:solidFill>
                <a:latin typeface="Courier New"/>
                <a:ea typeface="Times New Roman"/>
              </a:rPr>
              <a:t> Job(40, </a:t>
            </a:r>
            <a:r>
              <a:rPr lang="en-US" sz="1900" dirty="0">
                <a:solidFill>
                  <a:srgbClr val="2A00FF"/>
                </a:solidFill>
                <a:latin typeface="Courier New"/>
                <a:ea typeface="Times New Roman"/>
              </a:rPr>
              <a:t>"Carpenter"</a:t>
            </a:r>
            <a:r>
              <a:rPr lang="en-US" sz="1900" dirty="0">
                <a:solidFill>
                  <a:srgbClr val="000000"/>
                </a:solidFill>
                <a:latin typeface="Courier New"/>
                <a:ea typeface="Times New Roman"/>
              </a:rPr>
              <a:t>);</a:t>
            </a:r>
            <a:endParaRPr lang="en-US" sz="1900" dirty="0">
              <a:latin typeface="Times New Roman"/>
              <a:ea typeface="Times New Roman"/>
            </a:endParaRPr>
          </a:p>
          <a:p>
            <a:pPr marL="365760" lvl="1" indent="0" defTabSz="365760">
              <a:spcBef>
                <a:spcPts val="0"/>
              </a:spcBef>
              <a:buNone/>
            </a:pPr>
            <a:r>
              <a:rPr lang="en-US" sz="1900" dirty="0">
                <a:solidFill>
                  <a:srgbClr val="000000"/>
                </a:solidFill>
                <a:latin typeface="Courier New"/>
                <a:ea typeface="Times New Roman"/>
              </a:rPr>
              <a:t>		Person </a:t>
            </a:r>
            <a:r>
              <a:rPr lang="en-US" sz="1900" dirty="0" err="1">
                <a:solidFill>
                  <a:srgbClr val="000000"/>
                </a:solidFill>
                <a:latin typeface="Courier New"/>
                <a:ea typeface="Times New Roman"/>
              </a:rPr>
              <a:t>joe</a:t>
            </a:r>
            <a:r>
              <a:rPr lang="en-US" sz="1900" dirty="0">
                <a:solidFill>
                  <a:srgbClr val="000000"/>
                </a:solidFill>
                <a:latin typeface="Courier New"/>
                <a:ea typeface="Times New Roman"/>
              </a:rPr>
              <a:t> = </a:t>
            </a:r>
            <a:r>
              <a:rPr lang="en-US" sz="1900" b="1" dirty="0">
                <a:solidFill>
                  <a:srgbClr val="7F0055"/>
                </a:solidFill>
                <a:latin typeface="Courier New"/>
                <a:ea typeface="Times New Roman"/>
              </a:rPr>
              <a:t>new</a:t>
            </a:r>
            <a:r>
              <a:rPr lang="en-US" sz="1900" dirty="0">
                <a:solidFill>
                  <a:srgbClr val="000000"/>
                </a:solidFill>
                <a:latin typeface="Courier New"/>
                <a:ea typeface="Times New Roman"/>
              </a:rPr>
              <a:t> Person(</a:t>
            </a:r>
            <a:r>
              <a:rPr lang="en-US" sz="1900" dirty="0">
                <a:solidFill>
                  <a:srgbClr val="2A00FF"/>
                </a:solidFill>
                <a:latin typeface="Courier New"/>
                <a:ea typeface="Times New Roman"/>
              </a:rPr>
              <a:t>"Joe"</a:t>
            </a:r>
            <a:r>
              <a:rPr lang="en-US" sz="1900" dirty="0">
                <a:solidFill>
                  <a:srgbClr val="000000"/>
                </a:solidFill>
                <a:latin typeface="Courier New"/>
                <a:ea typeface="Times New Roman"/>
              </a:rPr>
              <a:t>, </a:t>
            </a:r>
            <a:r>
              <a:rPr lang="en-US" sz="1900" dirty="0" err="1">
                <a:solidFill>
                  <a:srgbClr val="000000"/>
                </a:solidFill>
                <a:latin typeface="Courier New"/>
                <a:ea typeface="Times New Roman"/>
              </a:rPr>
              <a:t>joesjob</a:t>
            </a:r>
            <a:r>
              <a:rPr lang="en-US" sz="1900" dirty="0">
                <a:solidFill>
                  <a:srgbClr val="000000"/>
                </a:solidFill>
                <a:latin typeface="Courier New"/>
                <a:ea typeface="Times New Roman"/>
              </a:rPr>
              <a:t>);</a:t>
            </a:r>
            <a:endParaRPr lang="en-US" sz="1900" dirty="0">
              <a:latin typeface="Times New Roman"/>
              <a:ea typeface="Times New Roman"/>
            </a:endParaRPr>
          </a:p>
          <a:p>
            <a:pPr marL="365760" lvl="1" indent="0" defTabSz="365760">
              <a:spcBef>
                <a:spcPts val="0"/>
              </a:spcBef>
              <a:buNone/>
            </a:pPr>
            <a:r>
              <a:rPr lang="en-US" sz="1900" dirty="0">
                <a:solidFill>
                  <a:srgbClr val="000000"/>
                </a:solidFill>
                <a:latin typeface="Courier New"/>
                <a:ea typeface="Times New Roman"/>
              </a:rPr>
              <a:t>		</a:t>
            </a:r>
            <a:r>
              <a:rPr lang="en-US" sz="1900" dirty="0" err="1">
                <a:solidFill>
                  <a:srgbClr val="000000"/>
                </a:solidFill>
                <a:latin typeface="Courier New"/>
                <a:ea typeface="Times New Roman"/>
              </a:rPr>
              <a:t>System.</a:t>
            </a:r>
            <a:r>
              <a:rPr lang="en-US" sz="1900" i="1" dirty="0" err="1">
                <a:solidFill>
                  <a:srgbClr val="0000C0"/>
                </a:solidFill>
                <a:latin typeface="Courier New"/>
                <a:ea typeface="Times New Roman"/>
              </a:rPr>
              <a:t>out</a:t>
            </a:r>
            <a:r>
              <a:rPr lang="en-US" sz="1900" dirty="0" err="1">
                <a:solidFill>
                  <a:srgbClr val="000000"/>
                </a:solidFill>
                <a:latin typeface="Courier New"/>
                <a:ea typeface="Times New Roman"/>
              </a:rPr>
              <a:t>.println</a:t>
            </a:r>
            <a:r>
              <a:rPr lang="en-US" sz="1900" dirty="0">
                <a:solidFill>
                  <a:srgbClr val="000000"/>
                </a:solidFill>
                <a:latin typeface="Courier New"/>
                <a:ea typeface="Times New Roman"/>
              </a:rPr>
              <a:t>(</a:t>
            </a:r>
            <a:r>
              <a:rPr lang="en-US" sz="1900" dirty="0" err="1">
                <a:solidFill>
                  <a:srgbClr val="000000"/>
                </a:solidFill>
                <a:latin typeface="Courier New"/>
                <a:ea typeface="Times New Roman"/>
              </a:rPr>
              <a:t>joe</a:t>
            </a:r>
            <a:r>
              <a:rPr lang="en-US" sz="1900" dirty="0">
                <a:solidFill>
                  <a:srgbClr val="000000"/>
                </a:solidFill>
                <a:latin typeface="Courier New"/>
                <a:ea typeface="Times New Roman"/>
              </a:rPr>
              <a:t>);</a:t>
            </a:r>
            <a:endParaRPr lang="en-US" sz="1900" dirty="0">
              <a:latin typeface="Times New Roman"/>
              <a:ea typeface="Times New Roman"/>
            </a:endParaRPr>
          </a:p>
          <a:p>
            <a:pPr marL="365760" lvl="1" indent="0" defTabSz="365760">
              <a:spcBef>
                <a:spcPts val="0"/>
              </a:spcBef>
              <a:buNone/>
            </a:pPr>
            <a:r>
              <a:rPr lang="en-US" sz="1900" dirty="0">
                <a:solidFill>
                  <a:srgbClr val="000000"/>
                </a:solidFill>
                <a:latin typeface="Courier New"/>
                <a:ea typeface="Times New Roman"/>
              </a:rPr>
              <a:t>		</a:t>
            </a:r>
            <a:r>
              <a:rPr lang="en-US" sz="1900" b="1" dirty="0">
                <a:solidFill>
                  <a:srgbClr val="7F0055"/>
                </a:solidFill>
                <a:latin typeface="Courier New"/>
                <a:ea typeface="Times New Roman"/>
              </a:rPr>
              <a:t>try</a:t>
            </a:r>
            <a:r>
              <a:rPr lang="en-US" sz="1900" dirty="0">
                <a:solidFill>
                  <a:srgbClr val="000000"/>
                </a:solidFill>
                <a:latin typeface="Courier New"/>
                <a:ea typeface="Times New Roman"/>
              </a:rPr>
              <a:t> {</a:t>
            </a:r>
            <a:endParaRPr lang="en-US" sz="1900" dirty="0">
              <a:latin typeface="Times New Roman"/>
              <a:ea typeface="Times New Roman"/>
            </a:endParaRPr>
          </a:p>
          <a:p>
            <a:pPr marL="365760" lvl="1" indent="0" defTabSz="365760">
              <a:spcBef>
                <a:spcPts val="0"/>
              </a:spcBef>
              <a:buNone/>
            </a:pPr>
            <a:r>
              <a:rPr lang="en-US" sz="1900" dirty="0">
                <a:solidFill>
                  <a:srgbClr val="000000"/>
                </a:solidFill>
                <a:latin typeface="Courier New"/>
                <a:ea typeface="Times New Roman"/>
              </a:rPr>
              <a:t>			Person </a:t>
            </a:r>
            <a:r>
              <a:rPr lang="en-US" sz="1900" dirty="0" err="1">
                <a:solidFill>
                  <a:srgbClr val="000000"/>
                </a:solidFill>
                <a:latin typeface="Courier New"/>
                <a:ea typeface="Times New Roman"/>
              </a:rPr>
              <a:t>joecopy</a:t>
            </a:r>
            <a:r>
              <a:rPr lang="en-US" sz="1900" dirty="0">
                <a:solidFill>
                  <a:srgbClr val="000000"/>
                </a:solidFill>
                <a:latin typeface="Courier New"/>
                <a:ea typeface="Times New Roman"/>
              </a:rPr>
              <a:t> = (Person)</a:t>
            </a:r>
            <a:r>
              <a:rPr lang="en-US" sz="1900" dirty="0" err="1">
                <a:solidFill>
                  <a:srgbClr val="000000"/>
                </a:solidFill>
                <a:latin typeface="Courier New"/>
                <a:ea typeface="Times New Roman"/>
              </a:rPr>
              <a:t>joe.clone</a:t>
            </a:r>
            <a:r>
              <a:rPr lang="en-US" sz="1900" dirty="0">
                <a:solidFill>
                  <a:srgbClr val="000000"/>
                </a:solidFill>
                <a:latin typeface="Courier New"/>
                <a:ea typeface="Times New Roman"/>
              </a:rPr>
              <a:t>(); 			  				</a:t>
            </a:r>
            <a:r>
              <a:rPr lang="en-US" sz="1900" dirty="0" err="1">
                <a:solidFill>
                  <a:srgbClr val="000000"/>
                </a:solidFill>
                <a:latin typeface="Courier New"/>
                <a:ea typeface="Times New Roman"/>
              </a:rPr>
              <a:t>System.</a:t>
            </a:r>
            <a:r>
              <a:rPr lang="en-US" sz="1900" i="1" dirty="0" err="1">
                <a:solidFill>
                  <a:srgbClr val="0000C0"/>
                </a:solidFill>
                <a:latin typeface="Courier New"/>
                <a:ea typeface="Times New Roman"/>
              </a:rPr>
              <a:t>out</a:t>
            </a:r>
            <a:r>
              <a:rPr lang="en-US" sz="1900" dirty="0" err="1">
                <a:solidFill>
                  <a:srgbClr val="000000"/>
                </a:solidFill>
                <a:latin typeface="Courier New"/>
                <a:ea typeface="Times New Roman"/>
              </a:rPr>
              <a:t>.println</a:t>
            </a:r>
            <a:r>
              <a:rPr lang="en-US" sz="1900" dirty="0">
                <a:solidFill>
                  <a:srgbClr val="000000"/>
                </a:solidFill>
                <a:latin typeface="Courier New"/>
                <a:ea typeface="Times New Roman"/>
              </a:rPr>
              <a:t>(</a:t>
            </a:r>
            <a:r>
              <a:rPr lang="en-US" sz="1900" dirty="0" err="1">
                <a:solidFill>
                  <a:srgbClr val="000000"/>
                </a:solidFill>
                <a:latin typeface="Courier New"/>
                <a:ea typeface="Times New Roman"/>
              </a:rPr>
              <a:t>joecopy</a:t>
            </a:r>
            <a:r>
              <a:rPr lang="en-US" sz="2200" dirty="0">
                <a:solidFill>
                  <a:srgbClr val="000000"/>
                </a:solidFill>
                <a:latin typeface="Courier New"/>
                <a:ea typeface="Times New Roman"/>
              </a:rPr>
              <a:t>); 					    	</a:t>
            </a:r>
          </a:p>
          <a:p>
            <a:pPr marL="365760" lvl="1" indent="0" defTabSz="365760">
              <a:spcBef>
                <a:spcPts val="0"/>
              </a:spcBef>
              <a:buNone/>
            </a:pPr>
            <a:r>
              <a:rPr lang="en-US" sz="2200" dirty="0">
                <a:solidFill>
                  <a:srgbClr val="000000"/>
                </a:solidFill>
                <a:latin typeface="Courier New"/>
                <a:ea typeface="Times New Roman"/>
              </a:rPr>
              <a:t>      </a:t>
            </a:r>
            <a:r>
              <a:rPr lang="en-US" sz="2100" dirty="0" err="1">
                <a:solidFill>
                  <a:srgbClr val="000000"/>
                </a:solidFill>
                <a:latin typeface="Courier New"/>
                <a:ea typeface="Times New Roman"/>
              </a:rPr>
              <a:t>joecopy.</a:t>
            </a:r>
            <a:r>
              <a:rPr lang="en-US" sz="2100" dirty="0" err="1">
                <a:solidFill>
                  <a:srgbClr val="0000C0"/>
                </a:solidFill>
                <a:latin typeface="Courier New"/>
                <a:ea typeface="Times New Roman"/>
              </a:rPr>
              <a:t>job</a:t>
            </a:r>
            <a:r>
              <a:rPr lang="en-US" sz="2100" dirty="0" err="1">
                <a:solidFill>
                  <a:srgbClr val="000000"/>
                </a:solidFill>
                <a:latin typeface="Courier New"/>
                <a:ea typeface="Times New Roman"/>
              </a:rPr>
              <a:t>.</a:t>
            </a:r>
            <a:r>
              <a:rPr lang="en-US" sz="2100" dirty="0" err="1">
                <a:solidFill>
                  <a:srgbClr val="0000C0"/>
                </a:solidFill>
                <a:latin typeface="Courier New"/>
                <a:ea typeface="Times New Roman"/>
              </a:rPr>
              <a:t>typeOfJob</a:t>
            </a:r>
            <a:r>
              <a:rPr lang="en-US" sz="2100" dirty="0">
                <a:solidFill>
                  <a:srgbClr val="000000"/>
                </a:solidFill>
                <a:latin typeface="Courier New"/>
                <a:ea typeface="Times New Roman"/>
              </a:rPr>
              <a:t> = </a:t>
            </a:r>
            <a:r>
              <a:rPr lang="en-US" sz="2100" dirty="0">
                <a:solidFill>
                  <a:srgbClr val="2A00FF"/>
                </a:solidFill>
                <a:latin typeface="Courier New"/>
                <a:ea typeface="Times New Roman"/>
              </a:rPr>
              <a:t>"Painter"</a:t>
            </a:r>
            <a:r>
              <a:rPr lang="en-US" sz="2100" dirty="0">
                <a:solidFill>
                  <a:srgbClr val="000000"/>
                </a:solidFill>
                <a:latin typeface="Courier New"/>
                <a:ea typeface="Times New Roman"/>
              </a:rPr>
              <a:t>; </a:t>
            </a:r>
            <a:endParaRPr lang="en-US" sz="21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r>
              <a:rPr lang="en-US" sz="1900" dirty="0">
                <a:solidFill>
                  <a:srgbClr val="000000"/>
                </a:solidFill>
                <a:latin typeface="Courier New"/>
                <a:ea typeface="Times New Roman"/>
              </a:rPr>
              <a:t>//</a:t>
            </a:r>
            <a:r>
              <a:rPr lang="en-US" sz="1900" b="1" dirty="0">
                <a:solidFill>
                  <a:srgbClr val="FF0000"/>
                </a:solidFill>
                <a:latin typeface="Courier New"/>
                <a:ea typeface="Times New Roman"/>
              </a:rPr>
              <a:t>does not modify </a:t>
            </a:r>
            <a:r>
              <a:rPr lang="en-US" sz="1900" b="1" dirty="0" err="1">
                <a:solidFill>
                  <a:srgbClr val="FF0000"/>
                </a:solidFill>
                <a:latin typeface="Courier New"/>
                <a:ea typeface="Times New Roman"/>
              </a:rPr>
              <a:t>orig</a:t>
            </a:r>
            <a:r>
              <a:rPr lang="en-US" sz="1900" b="1" dirty="0">
                <a:solidFill>
                  <a:srgbClr val="FF0000"/>
                </a:solidFill>
                <a:latin typeface="Courier New"/>
                <a:ea typeface="Times New Roman"/>
              </a:rPr>
              <a:t> object!</a:t>
            </a:r>
            <a:endParaRPr lang="en-US" sz="1900" dirty="0">
              <a:latin typeface="Times New Roman"/>
              <a:ea typeface="Times New Roman"/>
            </a:endParaRPr>
          </a:p>
          <a:p>
            <a:pPr marL="365760" lvl="1" indent="0" defTabSz="365760">
              <a:spcBef>
                <a:spcPts val="0"/>
              </a:spcBef>
              <a:buNone/>
            </a:pPr>
            <a:r>
              <a:rPr lang="en-US" sz="1900" dirty="0">
                <a:solidFill>
                  <a:srgbClr val="000000"/>
                </a:solidFill>
                <a:latin typeface="Courier New"/>
                <a:ea typeface="Times New Roman"/>
              </a:rPr>
              <a:t>			</a:t>
            </a:r>
            <a:r>
              <a:rPr lang="en-US" sz="1900" dirty="0" err="1">
                <a:solidFill>
                  <a:srgbClr val="000000"/>
                </a:solidFill>
                <a:latin typeface="Courier New"/>
                <a:ea typeface="Times New Roman"/>
              </a:rPr>
              <a:t>System.</a:t>
            </a:r>
            <a:r>
              <a:rPr lang="en-US" sz="1900" i="1" dirty="0" err="1">
                <a:solidFill>
                  <a:srgbClr val="0000C0"/>
                </a:solidFill>
                <a:latin typeface="Courier New"/>
                <a:ea typeface="Times New Roman"/>
              </a:rPr>
              <a:t>out</a:t>
            </a:r>
            <a:r>
              <a:rPr lang="en-US" sz="1900" dirty="0" err="1">
                <a:solidFill>
                  <a:srgbClr val="000000"/>
                </a:solidFill>
                <a:latin typeface="Courier New"/>
                <a:ea typeface="Times New Roman"/>
              </a:rPr>
              <a:t>.println</a:t>
            </a:r>
            <a:r>
              <a:rPr lang="en-US" sz="1900" dirty="0">
                <a:solidFill>
                  <a:srgbClr val="000000"/>
                </a:solidFill>
                <a:latin typeface="Courier New"/>
                <a:ea typeface="Times New Roman"/>
              </a:rPr>
              <a:t>(</a:t>
            </a:r>
            <a:r>
              <a:rPr lang="en-US" sz="1900" dirty="0" err="1">
                <a:solidFill>
                  <a:srgbClr val="000000"/>
                </a:solidFill>
                <a:latin typeface="Courier New"/>
                <a:ea typeface="Times New Roman"/>
              </a:rPr>
              <a:t>joe</a:t>
            </a:r>
            <a:r>
              <a:rPr lang="en-US" sz="1900" dirty="0">
                <a:solidFill>
                  <a:srgbClr val="000000"/>
                </a:solidFill>
                <a:latin typeface="Courier New"/>
                <a:ea typeface="Times New Roman"/>
              </a:rPr>
              <a:t>);  </a:t>
            </a:r>
            <a:endParaRPr lang="en-US" sz="1900" dirty="0">
              <a:latin typeface="Times New Roman"/>
              <a:ea typeface="Times New Roman"/>
            </a:endParaRPr>
          </a:p>
          <a:p>
            <a:pPr marL="365760" lvl="1" indent="0" defTabSz="365760">
              <a:spcBef>
                <a:spcPts val="0"/>
              </a:spcBef>
              <a:buNone/>
            </a:pPr>
            <a:r>
              <a:rPr lang="en-US" sz="1900" dirty="0">
                <a:solidFill>
                  <a:srgbClr val="000000"/>
                </a:solidFill>
                <a:latin typeface="Courier New"/>
                <a:ea typeface="Times New Roman"/>
              </a:rPr>
              <a:t>		} </a:t>
            </a:r>
            <a:r>
              <a:rPr lang="en-US" sz="1900" b="1" dirty="0">
                <a:solidFill>
                  <a:srgbClr val="7F0055"/>
                </a:solidFill>
                <a:latin typeface="Courier New"/>
                <a:ea typeface="Times New Roman"/>
              </a:rPr>
              <a:t>catch</a:t>
            </a:r>
            <a:r>
              <a:rPr lang="en-US" sz="1900" dirty="0">
                <a:solidFill>
                  <a:srgbClr val="000000"/>
                </a:solidFill>
                <a:latin typeface="Courier New"/>
                <a:ea typeface="Times New Roman"/>
              </a:rPr>
              <a:t>(</a:t>
            </a:r>
            <a:r>
              <a:rPr lang="en-US" sz="1900" dirty="0" err="1">
                <a:solidFill>
                  <a:srgbClr val="000000"/>
                </a:solidFill>
                <a:latin typeface="Courier New"/>
                <a:ea typeface="Times New Roman"/>
              </a:rPr>
              <a:t>CloneNotSupportedException</a:t>
            </a:r>
            <a:r>
              <a:rPr lang="en-US" sz="1900" dirty="0">
                <a:solidFill>
                  <a:srgbClr val="000000"/>
                </a:solidFill>
                <a:latin typeface="Courier New"/>
                <a:ea typeface="Times New Roman"/>
              </a:rPr>
              <a:t> e) { 	}</a:t>
            </a:r>
            <a:endParaRPr lang="en-US" sz="19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	}</a:t>
            </a:r>
            <a:endParaRPr lang="en-US" sz="3800" dirty="0">
              <a:latin typeface="Times New Roman"/>
              <a:ea typeface="Times New Roman"/>
            </a:endParaRPr>
          </a:p>
          <a:p>
            <a:pPr marL="365760" lvl="1" indent="0" defTabSz="365760">
              <a:spcBef>
                <a:spcPts val="0"/>
              </a:spcBef>
              <a:buNone/>
            </a:pPr>
            <a:r>
              <a:rPr lang="en-US" dirty="0">
                <a:solidFill>
                  <a:srgbClr val="000000"/>
                </a:solidFill>
                <a:latin typeface="Courier New"/>
                <a:ea typeface="Times New Roman"/>
              </a:rPr>
              <a:t>}</a:t>
            </a:r>
            <a:endParaRPr lang="en-US" sz="38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107</a:t>
            </a:fld>
            <a:endParaRPr lang="en-US" dirty="0">
              <a:solidFill>
                <a:srgbClr val="04617B">
                  <a:shade val="90000"/>
                </a:srgbClr>
              </a:solidFill>
            </a:endParaRPr>
          </a:p>
        </p:txBody>
      </p:sp>
    </p:spTree>
    <p:extLst>
      <p:ext uri="{BB962C8B-B14F-4D97-AF65-F5344CB8AC3E}">
        <p14:creationId xmlns:p14="http://schemas.microsoft.com/office/powerpoint/2010/main" val="37578283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t>Shallow Copy vs Deep Copy In Java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37772990"/>
              </p:ext>
            </p:extLst>
          </p:nvPr>
        </p:nvGraphicFramePr>
        <p:xfrm>
          <a:off x="457200" y="16002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base"/>
                      <a:r>
                        <a:rPr lang="en-US" u="none" strike="noStrike" dirty="0">
                          <a:effectLst/>
                        </a:rPr>
                        <a:t>Shallow</a:t>
                      </a:r>
                      <a:r>
                        <a:rPr lang="en-US" u="none" strike="noStrike" baseline="0" dirty="0">
                          <a:effectLst/>
                        </a:rPr>
                        <a:t> </a:t>
                      </a:r>
                      <a:r>
                        <a:rPr lang="en-US" u="none" strike="noStrike" dirty="0">
                          <a:effectLst/>
                        </a:rPr>
                        <a:t>Copy</a:t>
                      </a:r>
                    </a:p>
                  </a:txBody>
                  <a:tcPr anchor="ctr"/>
                </a:tc>
                <a:tc>
                  <a:txBody>
                    <a:bodyPr/>
                    <a:lstStyle/>
                    <a:p>
                      <a:pPr algn="l" fontAlgn="base"/>
                      <a:r>
                        <a:rPr lang="en-US" u="none" strike="noStrike">
                          <a:effectLst/>
                        </a:rPr>
                        <a:t>Deep Copy</a:t>
                      </a:r>
                    </a:p>
                  </a:txBody>
                  <a:tcPr anchor="ctr"/>
                </a:tc>
                <a:extLst>
                  <a:ext uri="{0D108BD9-81ED-4DB2-BD59-A6C34878D82A}">
                    <a16:rowId xmlns:a16="http://schemas.microsoft.com/office/drawing/2014/main" val="10000"/>
                  </a:ext>
                </a:extLst>
              </a:tr>
              <a:tr h="370840">
                <a:tc>
                  <a:txBody>
                    <a:bodyPr/>
                    <a:lstStyle/>
                    <a:p>
                      <a:pPr algn="l" fontAlgn="base"/>
                      <a:r>
                        <a:rPr lang="en-US" u="none" strike="noStrike">
                          <a:effectLst/>
                        </a:rPr>
                        <a:t>Clone </a:t>
                      </a:r>
                      <a:r>
                        <a:rPr lang="en-US" u="none" strike="noStrike" dirty="0">
                          <a:effectLst/>
                        </a:rPr>
                        <a:t>Object and original object are not 100% disjoint.</a:t>
                      </a:r>
                    </a:p>
                  </a:txBody>
                  <a:tcPr anchor="ctr"/>
                </a:tc>
                <a:tc>
                  <a:txBody>
                    <a:bodyPr/>
                    <a:lstStyle/>
                    <a:p>
                      <a:pPr algn="l" fontAlgn="base"/>
                      <a:r>
                        <a:rPr lang="en-US" u="none" strike="noStrike">
                          <a:effectLst/>
                        </a:rPr>
                        <a:t>Clone Object and original object are 100% disjoint.</a:t>
                      </a:r>
                    </a:p>
                  </a:txBody>
                  <a:tcPr anchor="ctr"/>
                </a:tc>
                <a:extLst>
                  <a:ext uri="{0D108BD9-81ED-4DB2-BD59-A6C34878D82A}">
                    <a16:rowId xmlns:a16="http://schemas.microsoft.com/office/drawing/2014/main" val="10001"/>
                  </a:ext>
                </a:extLst>
              </a:tr>
              <a:tr h="370840">
                <a:tc>
                  <a:txBody>
                    <a:bodyPr/>
                    <a:lstStyle/>
                    <a:p>
                      <a:pPr algn="l" fontAlgn="base"/>
                      <a:r>
                        <a:rPr lang="en-US" u="none" strike="noStrike" dirty="0">
                          <a:effectLst/>
                        </a:rPr>
                        <a:t>Any changes made </a:t>
                      </a:r>
                      <a:r>
                        <a:rPr lang="en-US" u="none" strike="noStrike">
                          <a:effectLst/>
                        </a:rPr>
                        <a:t>to clone</a:t>
                      </a:r>
                      <a:r>
                        <a:rPr lang="en-US" u="none" strike="noStrike" baseline="0">
                          <a:effectLst/>
                        </a:rPr>
                        <a:t> </a:t>
                      </a:r>
                      <a:r>
                        <a:rPr lang="en-US" u="none" strike="noStrike">
                          <a:effectLst/>
                        </a:rPr>
                        <a:t>object </a:t>
                      </a:r>
                      <a:r>
                        <a:rPr lang="en-US" u="none" strike="noStrike" dirty="0">
                          <a:effectLst/>
                        </a:rPr>
                        <a:t>will be reflected in original </a:t>
                      </a:r>
                      <a:r>
                        <a:rPr lang="en-US" u="none" strike="noStrike">
                          <a:effectLst/>
                        </a:rPr>
                        <a:t>object and vice </a:t>
                      </a:r>
                      <a:r>
                        <a:rPr lang="en-US" u="none" strike="noStrike" dirty="0">
                          <a:effectLst/>
                        </a:rPr>
                        <a:t>versa.</a:t>
                      </a:r>
                    </a:p>
                  </a:txBody>
                  <a:tcPr anchor="ctr"/>
                </a:tc>
                <a:tc>
                  <a:txBody>
                    <a:bodyPr/>
                    <a:lstStyle/>
                    <a:p>
                      <a:pPr algn="l" fontAlgn="base"/>
                      <a:r>
                        <a:rPr lang="en-US" u="none" strike="noStrike">
                          <a:effectLst/>
                        </a:rPr>
                        <a:t>No changes made to clone</a:t>
                      </a:r>
                      <a:r>
                        <a:rPr lang="en-US" u="none" strike="noStrike" baseline="0">
                          <a:effectLst/>
                        </a:rPr>
                        <a:t> </a:t>
                      </a:r>
                      <a:r>
                        <a:rPr lang="en-US" u="none" strike="noStrike">
                          <a:effectLst/>
                        </a:rPr>
                        <a:t>object will be reflected in original object and vice versa.</a:t>
                      </a:r>
                    </a:p>
                  </a:txBody>
                  <a:tcPr anchor="ctr"/>
                </a:tc>
                <a:extLst>
                  <a:ext uri="{0D108BD9-81ED-4DB2-BD59-A6C34878D82A}">
                    <a16:rowId xmlns:a16="http://schemas.microsoft.com/office/drawing/2014/main" val="10002"/>
                  </a:ext>
                </a:extLst>
              </a:tr>
              <a:tr h="370840">
                <a:tc>
                  <a:txBody>
                    <a:bodyPr/>
                    <a:lstStyle/>
                    <a:p>
                      <a:pPr algn="l" fontAlgn="base"/>
                      <a:r>
                        <a:rPr lang="en-US" u="none" strike="noStrike">
                          <a:effectLst/>
                        </a:rPr>
                        <a:t>Default version of clone method creates a shallow copy of an object.</a:t>
                      </a:r>
                    </a:p>
                  </a:txBody>
                  <a:tcPr anchor="ctr"/>
                </a:tc>
                <a:tc>
                  <a:txBody>
                    <a:bodyPr/>
                    <a:lstStyle/>
                    <a:p>
                      <a:pPr algn="l" fontAlgn="base"/>
                      <a:r>
                        <a:rPr lang="en-US" u="none" strike="noStrike">
                          <a:effectLst/>
                        </a:rPr>
                        <a:t>To create a deep copy of an object, you have to override clone method.</a:t>
                      </a:r>
                    </a:p>
                  </a:txBody>
                  <a:tcPr anchor="ctr"/>
                </a:tc>
                <a:extLst>
                  <a:ext uri="{0D108BD9-81ED-4DB2-BD59-A6C34878D82A}">
                    <a16:rowId xmlns:a16="http://schemas.microsoft.com/office/drawing/2014/main" val="10003"/>
                  </a:ext>
                </a:extLst>
              </a:tr>
              <a:tr h="370840">
                <a:tc>
                  <a:txBody>
                    <a:bodyPr/>
                    <a:lstStyle/>
                    <a:p>
                      <a:pPr algn="l" fontAlgn="base"/>
                      <a:r>
                        <a:rPr lang="en-US" u="none" strike="noStrike" dirty="0">
                          <a:effectLst/>
                        </a:rPr>
                        <a:t>Shallow copy is preferred if an object has only primitive </a:t>
                      </a:r>
                      <a:r>
                        <a:rPr lang="en-US" u="none" strike="noStrike" baseline="0" dirty="0">
                          <a:effectLst/>
                        </a:rPr>
                        <a:t>and </a:t>
                      </a:r>
                      <a:r>
                        <a:rPr lang="en-US" sz="1800" dirty="0"/>
                        <a:t>immutable fields.</a:t>
                      </a:r>
                      <a:endParaRPr lang="en-US" u="none" strike="noStrike" dirty="0">
                        <a:effectLst/>
                      </a:endParaRPr>
                    </a:p>
                  </a:txBody>
                  <a:tcPr anchor="ctr"/>
                </a:tc>
                <a:tc>
                  <a:txBody>
                    <a:bodyPr/>
                    <a:lstStyle/>
                    <a:p>
                      <a:pPr algn="l" fontAlgn="base"/>
                      <a:r>
                        <a:rPr lang="en-US" u="none" strike="noStrike" dirty="0">
                          <a:effectLst/>
                        </a:rPr>
                        <a:t>Deep copy is preferred if an object has references to other mutable objects as fields.</a:t>
                      </a:r>
                    </a:p>
                  </a:txBody>
                  <a:tcPr anchor="ctr"/>
                </a:tc>
                <a:extLst>
                  <a:ext uri="{0D108BD9-81ED-4DB2-BD59-A6C34878D82A}">
                    <a16:rowId xmlns:a16="http://schemas.microsoft.com/office/drawing/2014/main" val="10004"/>
                  </a:ext>
                </a:extLst>
              </a:tr>
              <a:tr h="370840">
                <a:tc>
                  <a:txBody>
                    <a:bodyPr/>
                    <a:lstStyle/>
                    <a:p>
                      <a:pPr algn="l" fontAlgn="base"/>
                      <a:r>
                        <a:rPr lang="en-US" u="none" strike="noStrike">
                          <a:effectLst/>
                        </a:rPr>
                        <a:t>Shallow copy is fast and also less expensive.</a:t>
                      </a:r>
                    </a:p>
                  </a:txBody>
                  <a:tcPr anchor="ctr"/>
                </a:tc>
                <a:tc>
                  <a:txBody>
                    <a:bodyPr/>
                    <a:lstStyle/>
                    <a:p>
                      <a:pPr algn="l" fontAlgn="base"/>
                      <a:r>
                        <a:rPr lang="en-US" u="none" strike="noStrike" dirty="0">
                          <a:effectLst/>
                        </a:rPr>
                        <a:t>Deep copy </a:t>
                      </a:r>
                      <a:r>
                        <a:rPr lang="en-US" u="none" strike="noStrike">
                          <a:effectLst/>
                        </a:rPr>
                        <a:t>is slower and more expensive</a:t>
                      </a:r>
                      <a:r>
                        <a:rPr lang="en-US" u="none" strike="noStrike" dirty="0">
                          <a:effectLst/>
                        </a:rPr>
                        <a:t>.</a:t>
                      </a:r>
                    </a:p>
                  </a:txBody>
                  <a:tcPr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108</a:t>
            </a:fld>
            <a:endParaRPr lang="en-US" dirty="0">
              <a:solidFill>
                <a:srgbClr val="04617B">
                  <a:shade val="90000"/>
                </a:srgbClr>
              </a:solidFill>
            </a:endParaRPr>
          </a:p>
        </p:txBody>
      </p:sp>
    </p:spTree>
    <p:extLst>
      <p:ext uri="{BB962C8B-B14F-4D97-AF65-F5344CB8AC3E}">
        <p14:creationId xmlns:p14="http://schemas.microsoft.com/office/powerpoint/2010/main" val="15959245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381000" y="1828800"/>
            <a:ext cx="8382000" cy="5562600"/>
          </a:xfrm>
          <a:noFill/>
        </p:spPr>
        <p:txBody>
          <a:bodyPr lIns="90488" tIns="44450" rIns="90488" bIns="44450">
            <a:normAutofit fontScale="62500" lnSpcReduction="20000"/>
          </a:bodyPr>
          <a:lstStyle/>
          <a:p>
            <a:pPr marL="514350" indent="-514350" eaLnBrk="1" hangingPunct="1">
              <a:lnSpc>
                <a:spcPct val="90000"/>
              </a:lnSpc>
              <a:buFont typeface="+mj-lt"/>
              <a:buAutoNum type="arabicPeriod"/>
            </a:pPr>
            <a:r>
              <a:rPr lang="en-US"/>
              <a:t>Inheritance provides subclasses with access to data and methods that may be inaccessible to other classes.</a:t>
            </a:r>
            <a:br>
              <a:rPr lang="en-US"/>
            </a:br>
            <a:endParaRPr lang="en-US"/>
          </a:p>
          <a:p>
            <a:pPr marL="514350" indent="-514350" eaLnBrk="1" hangingPunct="1">
              <a:lnSpc>
                <a:spcPct val="90000"/>
              </a:lnSpc>
              <a:buFont typeface="+mj-lt"/>
              <a:buAutoNum type="arabicPeriod"/>
            </a:pPr>
            <a:r>
              <a:rPr lang="en-US"/>
              <a:t>Inheritance supports polymorphism, which makes it possible to perform operations on many different types by performing those operations on just one supertype.</a:t>
            </a:r>
            <a:br>
              <a:rPr lang="en-US"/>
            </a:br>
            <a:endParaRPr lang="en-US"/>
          </a:p>
          <a:p>
            <a:pPr marL="514350" indent="-514350" eaLnBrk="1" hangingPunct="1">
              <a:lnSpc>
                <a:spcPct val="90000"/>
              </a:lnSpc>
              <a:buFont typeface="+mj-lt"/>
              <a:buAutoNum type="arabicPeriod"/>
            </a:pPr>
            <a:r>
              <a:rPr lang="en-US"/>
              <a:t>Inheritance must be used wisely; the IS-A and LSP criteria provide guidelines for when subclassing can be used safely.</a:t>
            </a:r>
            <a:br>
              <a:rPr lang="en-US"/>
            </a:br>
            <a:endParaRPr lang="en-US"/>
          </a:p>
          <a:p>
            <a:pPr marL="514350" indent="-514350" eaLnBrk="1" hangingPunct="1">
              <a:lnSpc>
                <a:spcPct val="90000"/>
              </a:lnSpc>
              <a:buFont typeface="+mj-lt"/>
              <a:buAutoNum type="arabicPeriod"/>
            </a:pPr>
            <a:r>
              <a:rPr lang="en-US"/>
              <a:t>Java interfaces provide even more abstraction of classes, and also support polymorphism.</a:t>
            </a:r>
            <a:br>
              <a:rPr lang="en-US"/>
            </a:br>
            <a:endParaRPr lang="en-US"/>
          </a:p>
          <a:p>
            <a:pPr marL="514350" indent="-514350" eaLnBrk="1" hangingPunct="1">
              <a:lnSpc>
                <a:spcPct val="90000"/>
              </a:lnSpc>
              <a:buFont typeface="+mj-lt"/>
              <a:buAutoNum type="arabicPeriod"/>
            </a:pPr>
            <a:r>
              <a:rPr lang="en-US"/>
              <a:t>As of Java 8, static and default methods may be included in a Java interface.</a:t>
            </a:r>
            <a:br>
              <a:rPr lang="en-US"/>
            </a:br>
            <a:endParaRPr lang="en-US"/>
          </a:p>
          <a:p>
            <a:pPr marL="514350" indent="-514350" eaLnBrk="1" hangingPunct="1">
              <a:lnSpc>
                <a:spcPct val="90000"/>
              </a:lnSpc>
              <a:buFont typeface="+mj-lt"/>
              <a:buAutoNum type="arabicPeriod"/>
            </a:pPr>
            <a:r>
              <a:rPr lang="en-US"/>
              <a:t>Java's Reflection library makes it possible at runtime for objects to instantiate classes based only on their name and constructor argument types, and to examine the structure of objects at runtime. These tools can provide a powerful addition to OO programming techniques; they play a fundamental role in the design of modern frameworks, like Spring.</a:t>
            </a:r>
            <a:br>
              <a:rPr lang="en-US"/>
            </a:br>
            <a:endParaRPr lang="en-US"/>
          </a:p>
          <a:p>
            <a:pPr marL="514350" indent="-514350" eaLnBrk="1" hangingPunct="1">
              <a:lnSpc>
                <a:spcPct val="90000"/>
              </a:lnSpc>
              <a:buFont typeface="+mj-lt"/>
              <a:buAutoNum type="arabicPeriod"/>
            </a:pPr>
            <a:r>
              <a:rPr lang="en-US"/>
              <a:t>The Object class is the single root of the inheritance hierarchy that includes all Java classes. Consequently, every Java class, including user-defined classes, automatically inherits several methods defined in Object: equals, hashCode, toString, and clone. Whenever these methods are needed, their default implementation in Object typically needs to be overridden by in user-defined classes.</a:t>
            </a:r>
          </a:p>
          <a:p>
            <a:pPr marL="0" indent="0" eaLnBrk="1" hangingPunct="1">
              <a:lnSpc>
                <a:spcPct val="90000"/>
              </a:lnSpc>
              <a:buFontTx/>
              <a:buNone/>
            </a:pPr>
            <a:r>
              <a:rPr lang="en-US"/>
              <a:t> </a:t>
            </a:r>
          </a:p>
          <a:p>
            <a:pPr marL="0" indent="0" eaLnBrk="1" hangingPunct="1">
              <a:lnSpc>
                <a:spcPct val="90000"/>
              </a:lnSpc>
              <a:buFontTx/>
              <a:buNone/>
            </a:pPr>
            <a:endParaRPr lang="en-US" dirty="0"/>
          </a:p>
          <a:p>
            <a:pPr marL="0" indent="0">
              <a:lnSpc>
                <a:spcPct val="90000"/>
              </a:lnSpc>
              <a:buNone/>
            </a:pPr>
            <a:r>
              <a:rPr lang="en-US" dirty="0"/>
              <a:t>   </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Summary</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109</a:t>
            </a:fld>
            <a:endParaRPr kumimoji="0"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610600" cy="5334000"/>
          </a:xfrm>
        </p:spPr>
        <p:txBody>
          <a:bodyPr>
            <a:normAutofit fontScale="92500" lnSpcReduction="20000"/>
          </a:bodyPr>
          <a:lstStyle/>
          <a:p>
            <a:pPr marL="365760" lvl="1" indent="0" defTabSz="228600">
              <a:spcBef>
                <a:spcPts val="0"/>
              </a:spcBef>
              <a:buNone/>
            </a:pPr>
            <a:r>
              <a:rPr lang="en-US" dirty="0">
                <a:latin typeface="Courier New"/>
                <a:ea typeface="Times New Roman"/>
              </a:rPr>
              <a:t>class Manager </a:t>
            </a:r>
            <a:r>
              <a:rPr lang="en-US" dirty="0">
                <a:solidFill>
                  <a:srgbClr val="FF0000"/>
                </a:solidFill>
                <a:latin typeface="Courier New"/>
                <a:ea typeface="Times New Roman"/>
              </a:rPr>
              <a:t>extends Employee</a:t>
            </a:r>
            <a:r>
              <a:rPr lang="en-US" dirty="0">
                <a:latin typeface="Courier New"/>
                <a:ea typeface="Times New Roman"/>
              </a:rPr>
              <a:t> {</a:t>
            </a:r>
            <a:endParaRPr lang="en-US" sz="3800" dirty="0">
              <a:latin typeface="Times New Roman"/>
              <a:ea typeface="Times New Roman"/>
            </a:endParaRPr>
          </a:p>
          <a:p>
            <a:pPr marL="365760" lvl="1" indent="0" defTabSz="228600">
              <a:spcBef>
                <a:spcPts val="0"/>
              </a:spcBef>
              <a:buNone/>
            </a:pPr>
            <a:r>
              <a:rPr lang="en-US">
                <a:latin typeface="Courier New"/>
                <a:ea typeface="Times New Roman"/>
              </a:rPr>
              <a:t>		public </a:t>
            </a:r>
            <a:r>
              <a:rPr lang="en-US" sz="2100" dirty="0">
                <a:latin typeface="Courier New"/>
                <a:ea typeface="Times New Roman"/>
              </a:rPr>
              <a:t>Manager(String name, double salary, </a:t>
            </a:r>
            <a:r>
              <a:rPr lang="en-US" sz="2100" dirty="0" err="1">
                <a:latin typeface="Courier New"/>
                <a:ea typeface="Times New Roman"/>
              </a:rPr>
              <a:t>int</a:t>
            </a:r>
            <a:r>
              <a:rPr lang="en-US" sz="2100" dirty="0">
                <a:latin typeface="Courier New"/>
                <a:ea typeface="Times New Roman"/>
              </a:rPr>
              <a:t> year, </a:t>
            </a:r>
            <a:endParaRPr lang="en-US" sz="2100" dirty="0">
              <a:latin typeface="Times New Roman"/>
              <a:ea typeface="Times New Roman"/>
            </a:endParaRPr>
          </a:p>
          <a:p>
            <a:pPr marL="822960" lvl="1" indent="0" defTabSz="228600">
              <a:spcBef>
                <a:spcPts val="0"/>
              </a:spcBef>
              <a:buNone/>
            </a:pPr>
            <a:r>
              <a:rPr lang="en-US" dirty="0">
                <a:latin typeface="Courier New"/>
                <a:ea typeface="Times New Roman"/>
              </a:rPr>
              <a:t>				</a:t>
            </a:r>
            <a:r>
              <a:rPr lang="en-US" dirty="0" err="1">
                <a:latin typeface="Courier New"/>
                <a:ea typeface="Times New Roman"/>
              </a:rPr>
              <a:t>int</a:t>
            </a:r>
            <a:r>
              <a:rPr lang="en-US" dirty="0">
                <a:latin typeface="Courier New"/>
                <a:ea typeface="Times New Roman"/>
              </a:rPr>
              <a:t> month, </a:t>
            </a:r>
            <a:r>
              <a:rPr lang="en-US" dirty="0" err="1">
                <a:latin typeface="Courier New"/>
                <a:ea typeface="Times New Roman"/>
              </a:rPr>
              <a:t>int</a:t>
            </a:r>
            <a:r>
              <a:rPr lang="en-US" dirty="0">
                <a:latin typeface="Courier New"/>
                <a:ea typeface="Times New Roman"/>
              </a:rPr>
              <a:t> day</a:t>
            </a:r>
            <a:r>
              <a:rPr lang="en-US">
                <a:latin typeface="Courier New"/>
                <a:ea typeface="Times New Roman"/>
              </a:rPr>
              <a:t>) {</a:t>
            </a:r>
            <a:endParaRPr lang="en-US" dirty="0">
              <a:latin typeface="Times New Roman"/>
              <a:ea typeface="Times New Roman"/>
            </a:endParaRPr>
          </a:p>
          <a:p>
            <a:pPr marL="822960" lvl="1" indent="0" defTabSz="228600">
              <a:spcBef>
                <a:spcPts val="0"/>
              </a:spcBef>
              <a:buNone/>
            </a:pPr>
            <a:r>
              <a:rPr lang="en-US">
                <a:solidFill>
                  <a:srgbClr val="FF0000"/>
                </a:solidFill>
                <a:latin typeface="Times New Roman"/>
                <a:ea typeface="Times New Roman"/>
              </a:rPr>
              <a:t>	</a:t>
            </a:r>
            <a:r>
              <a:rPr lang="en-US">
                <a:solidFill>
                  <a:srgbClr val="FF0000"/>
                </a:solidFill>
                <a:latin typeface="Courier New"/>
                <a:ea typeface="Times New Roman"/>
              </a:rPr>
              <a:t>super(name,salary,year,month,day</a:t>
            </a:r>
            <a:r>
              <a:rPr lang="en-US" dirty="0">
                <a:solidFill>
                  <a:srgbClr val="FF0000"/>
                </a:solidFill>
                <a:latin typeface="Courier New"/>
                <a:ea typeface="Times New Roman"/>
              </a:rPr>
              <a:t>);</a:t>
            </a:r>
            <a:endParaRPr lang="en-US" sz="3800" dirty="0">
              <a:latin typeface="Times New Roman"/>
              <a:ea typeface="Times New Roman"/>
            </a:endParaRPr>
          </a:p>
          <a:p>
            <a:pPr marL="365760" lvl="1" indent="0" defTabSz="228600">
              <a:spcBef>
                <a:spcPts val="0"/>
              </a:spcBef>
              <a:buNone/>
            </a:pPr>
            <a:r>
              <a:rPr lang="en-US">
                <a:latin typeface="Courier New"/>
                <a:ea typeface="Times New Roman"/>
              </a:rPr>
              <a:t>			bonus </a:t>
            </a:r>
            <a:r>
              <a:rPr lang="en-US" dirty="0">
                <a:latin typeface="Courier New"/>
                <a:ea typeface="Times New Roman"/>
              </a:rPr>
              <a:t>= 0;</a:t>
            </a:r>
            <a:endParaRPr lang="en-US" sz="3800" dirty="0">
              <a:latin typeface="Times New Roman"/>
              <a:ea typeface="Times New Roman"/>
            </a:endParaRPr>
          </a:p>
          <a:p>
            <a:pPr marL="594360" lvl="1" indent="0" defTabSz="228600">
              <a:spcBef>
                <a:spcPts val="0"/>
              </a:spcBef>
              <a:buNone/>
            </a:pPr>
            <a:r>
              <a:rPr lang="en-US" dirty="0">
                <a:latin typeface="Courier New"/>
                <a:ea typeface="Times New Roman"/>
              </a:rPr>
              <a:t>	}</a:t>
            </a:r>
            <a:endParaRPr lang="en-US" sz="3800" dirty="0">
              <a:latin typeface="Times New Roman"/>
              <a:ea typeface="Times New Roman"/>
            </a:endParaRPr>
          </a:p>
          <a:p>
            <a:pPr marL="594360" lvl="1" indent="0" defTabSz="228600">
              <a:spcBef>
                <a:spcPts val="0"/>
              </a:spcBef>
              <a:buNone/>
            </a:pPr>
            <a:r>
              <a:rPr lang="en-US" dirty="0">
                <a:solidFill>
                  <a:srgbClr val="FF0000"/>
                </a:solidFill>
                <a:latin typeface="Courier New"/>
                <a:ea typeface="Times New Roman"/>
              </a:rPr>
              <a:t>	@Override</a:t>
            </a:r>
            <a:endParaRPr lang="en-US" sz="3800" dirty="0">
              <a:latin typeface="Times New Roman"/>
              <a:ea typeface="Times New Roman"/>
            </a:endParaRPr>
          </a:p>
          <a:p>
            <a:pPr marL="594360" lvl="1" indent="0" defTabSz="228600">
              <a:spcBef>
                <a:spcPts val="0"/>
              </a:spcBef>
              <a:buNone/>
            </a:pPr>
            <a:r>
              <a:rPr lang="en-US" dirty="0">
                <a:latin typeface="Courier New"/>
                <a:ea typeface="Times New Roman"/>
              </a:rPr>
              <a:t>	public double </a:t>
            </a:r>
            <a:r>
              <a:rPr lang="en-US" dirty="0" err="1">
                <a:solidFill>
                  <a:srgbClr val="FF0000"/>
                </a:solidFill>
                <a:latin typeface="Courier New"/>
                <a:ea typeface="Times New Roman"/>
              </a:rPr>
              <a:t>getSalary</a:t>
            </a:r>
            <a:r>
              <a:rPr lang="en-US" dirty="0">
                <a:solidFill>
                  <a:srgbClr val="FF0000"/>
                </a:solidFill>
                <a:latin typeface="Courier New"/>
                <a:ea typeface="Times New Roman"/>
              </a:rPr>
              <a:t>()</a:t>
            </a:r>
            <a:r>
              <a:rPr lang="en-US" dirty="0">
                <a:latin typeface="Courier New"/>
                <a:ea typeface="Times New Roman"/>
              </a:rPr>
              <a:t> {</a:t>
            </a:r>
            <a:endParaRPr lang="en-US" sz="3800" dirty="0">
              <a:latin typeface="Times New Roman"/>
              <a:ea typeface="Times New Roman"/>
            </a:endParaRPr>
          </a:p>
          <a:p>
            <a:pPr marL="594360" lvl="1" indent="0" defTabSz="228600">
              <a:spcBef>
                <a:spcPts val="0"/>
              </a:spcBef>
              <a:buNone/>
            </a:pPr>
            <a:r>
              <a:rPr lang="en-US">
                <a:latin typeface="Courier New"/>
                <a:ea typeface="Times New Roman"/>
              </a:rPr>
              <a:t>	  //</a:t>
            </a:r>
            <a:r>
              <a:rPr lang="en-US" dirty="0">
                <a:latin typeface="Courier New"/>
                <a:ea typeface="Times New Roman"/>
              </a:rPr>
              <a:t>no direct access to private </a:t>
            </a:r>
            <a:r>
              <a:rPr lang="en-US">
                <a:latin typeface="Courier New"/>
                <a:ea typeface="Times New Roman"/>
              </a:rPr>
              <a:t>variables of</a:t>
            </a:r>
          </a:p>
          <a:p>
            <a:pPr marL="594360" lvl="1" indent="0" defTabSz="228600">
              <a:spcBef>
                <a:spcPts val="0"/>
              </a:spcBef>
              <a:buNone/>
            </a:pPr>
            <a:r>
              <a:rPr lang="en-US">
                <a:latin typeface="Courier New"/>
                <a:ea typeface="Times New Roman"/>
              </a:rPr>
              <a:t> 	//</a:t>
            </a:r>
            <a:r>
              <a:rPr lang="en-US" dirty="0">
                <a:latin typeface="Courier New"/>
                <a:ea typeface="Times New Roman"/>
              </a:rPr>
              <a:t>superclass</a:t>
            </a:r>
            <a:endParaRPr lang="en-US" sz="3800" dirty="0">
              <a:latin typeface="Times New Roman"/>
              <a:ea typeface="Times New Roman"/>
            </a:endParaRPr>
          </a:p>
          <a:p>
            <a:pPr marL="594360" lvl="1" indent="0" defTabSz="228600">
              <a:spcBef>
                <a:spcPts val="0"/>
              </a:spcBef>
              <a:buNone/>
            </a:pPr>
            <a:r>
              <a:rPr lang="en-US" dirty="0">
                <a:latin typeface="Courier New"/>
                <a:ea typeface="Times New Roman"/>
              </a:rPr>
              <a:t>		double </a:t>
            </a:r>
            <a:r>
              <a:rPr lang="en-US" dirty="0" err="1">
                <a:latin typeface="Courier New"/>
                <a:ea typeface="Times New Roman"/>
              </a:rPr>
              <a:t>baseSalary</a:t>
            </a:r>
            <a:r>
              <a:rPr lang="en-US" dirty="0">
                <a:latin typeface="Courier New"/>
                <a:ea typeface="Times New Roman"/>
              </a:rPr>
              <a:t> = </a:t>
            </a:r>
            <a:r>
              <a:rPr lang="en-US" dirty="0" err="1">
                <a:solidFill>
                  <a:srgbClr val="FF0000"/>
                </a:solidFill>
                <a:latin typeface="Courier New"/>
                <a:ea typeface="Times New Roman"/>
              </a:rPr>
              <a:t>super.getSalary</a:t>
            </a:r>
            <a:r>
              <a:rPr lang="en-US" dirty="0">
                <a:solidFill>
                  <a:srgbClr val="FF0000"/>
                </a:solidFill>
                <a:latin typeface="Courier New"/>
                <a:ea typeface="Times New Roman"/>
              </a:rPr>
              <a:t>()</a:t>
            </a:r>
            <a:r>
              <a:rPr lang="en-US" dirty="0">
                <a:latin typeface="Courier New"/>
                <a:ea typeface="Times New Roman"/>
              </a:rPr>
              <a:t>;</a:t>
            </a:r>
            <a:endParaRPr lang="en-US" sz="3800" dirty="0">
              <a:latin typeface="Times New Roman"/>
              <a:ea typeface="Times New Roman"/>
            </a:endParaRPr>
          </a:p>
          <a:p>
            <a:pPr marL="594360" lvl="1" indent="0" defTabSz="228600">
              <a:spcBef>
                <a:spcPts val="0"/>
              </a:spcBef>
              <a:buNone/>
            </a:pPr>
            <a:r>
              <a:rPr lang="en-US" dirty="0">
                <a:latin typeface="Courier New"/>
                <a:ea typeface="Times New Roman"/>
              </a:rPr>
              <a:t>		return </a:t>
            </a:r>
            <a:r>
              <a:rPr lang="en-US" dirty="0" err="1">
                <a:latin typeface="Courier New"/>
                <a:ea typeface="Times New Roman"/>
              </a:rPr>
              <a:t>baseSalary</a:t>
            </a:r>
            <a:r>
              <a:rPr lang="en-US" dirty="0">
                <a:latin typeface="Courier New"/>
                <a:ea typeface="Times New Roman"/>
              </a:rPr>
              <a:t> + bonus;</a:t>
            </a:r>
            <a:endParaRPr lang="en-US" sz="3800" dirty="0">
              <a:latin typeface="Times New Roman"/>
              <a:ea typeface="Times New Roman"/>
            </a:endParaRPr>
          </a:p>
          <a:p>
            <a:pPr marL="594360" lvl="1" indent="0" defTabSz="228600">
              <a:spcBef>
                <a:spcPts val="0"/>
              </a:spcBef>
              <a:buNone/>
            </a:pPr>
            <a:r>
              <a:rPr lang="en-US" dirty="0">
                <a:latin typeface="Courier New"/>
                <a:ea typeface="Times New Roman"/>
              </a:rPr>
              <a:t>	}</a:t>
            </a:r>
            <a:endParaRPr lang="en-US" sz="3800" dirty="0">
              <a:latin typeface="Times New Roman"/>
              <a:ea typeface="Times New Roman"/>
            </a:endParaRPr>
          </a:p>
          <a:p>
            <a:pPr marL="594360" lvl="1" indent="0" defTabSz="228600">
              <a:spcBef>
                <a:spcPts val="0"/>
              </a:spcBef>
              <a:buNone/>
            </a:pPr>
            <a:r>
              <a:rPr lang="en-US" dirty="0">
                <a:latin typeface="Courier New"/>
                <a:ea typeface="Times New Roman"/>
              </a:rPr>
              <a:t>	public void </a:t>
            </a:r>
            <a:r>
              <a:rPr lang="en-US" dirty="0" err="1">
                <a:latin typeface="Courier New"/>
                <a:ea typeface="Times New Roman"/>
              </a:rPr>
              <a:t>setBonus</a:t>
            </a:r>
            <a:r>
              <a:rPr lang="en-US" dirty="0">
                <a:latin typeface="Courier New"/>
                <a:ea typeface="Times New Roman"/>
              </a:rPr>
              <a:t>(double b) {</a:t>
            </a:r>
            <a:endParaRPr lang="en-US" sz="3800" dirty="0">
              <a:latin typeface="Times New Roman"/>
              <a:ea typeface="Times New Roman"/>
            </a:endParaRPr>
          </a:p>
          <a:p>
            <a:pPr marL="594360" lvl="1" indent="0" defTabSz="228600">
              <a:spcBef>
                <a:spcPts val="0"/>
              </a:spcBef>
              <a:buNone/>
            </a:pPr>
            <a:r>
              <a:rPr lang="en-US" dirty="0">
                <a:latin typeface="Courier New"/>
                <a:ea typeface="Times New Roman"/>
              </a:rPr>
              <a:t>		bonus = b;</a:t>
            </a:r>
            <a:endParaRPr lang="en-US" sz="3800" dirty="0">
              <a:latin typeface="Times New Roman"/>
              <a:ea typeface="Times New Roman"/>
            </a:endParaRPr>
          </a:p>
          <a:p>
            <a:pPr marL="594360" lvl="1" indent="0" defTabSz="228600">
              <a:spcBef>
                <a:spcPts val="0"/>
              </a:spcBef>
              <a:buNone/>
            </a:pPr>
            <a:r>
              <a:rPr lang="en-US" dirty="0">
                <a:latin typeface="Courier New"/>
                <a:ea typeface="Times New Roman"/>
              </a:rPr>
              <a:t>	}</a:t>
            </a:r>
            <a:endParaRPr lang="en-US" sz="3800" dirty="0">
              <a:latin typeface="Times New Roman"/>
              <a:ea typeface="Times New Roman"/>
            </a:endParaRPr>
          </a:p>
          <a:p>
            <a:pPr marL="594360" lvl="1" indent="0" defTabSz="228600">
              <a:spcBef>
                <a:spcPts val="0"/>
              </a:spcBef>
              <a:buNone/>
            </a:pPr>
            <a:r>
              <a:rPr lang="en-US" dirty="0">
                <a:latin typeface="Courier New"/>
                <a:ea typeface="Times New Roman"/>
              </a:rPr>
              <a:t>	private double </a:t>
            </a:r>
            <a:r>
              <a:rPr lang="en-US">
                <a:latin typeface="Courier New"/>
                <a:ea typeface="Times New Roman"/>
              </a:rPr>
              <a:t>bonus;</a:t>
            </a:r>
            <a:endParaRPr lang="en-US" sz="3800" dirty="0">
              <a:latin typeface="Times New Roman"/>
              <a:ea typeface="Times New Roman"/>
            </a:endParaRPr>
          </a:p>
          <a:p>
            <a:pPr marL="365760" lvl="1" indent="0" defTabSz="228600">
              <a:spcBef>
                <a:spcPts val="0"/>
              </a:spcBef>
              <a:buNone/>
            </a:pPr>
            <a:r>
              <a:rPr lang="en-US" dirty="0">
                <a:latin typeface="Courier New"/>
                <a:ea typeface="Times New Roman"/>
              </a:rPr>
              <a:t>}</a:t>
            </a:r>
            <a:endParaRPr lang="en-US" sz="3800" dirty="0">
              <a:latin typeface="Times New Roman"/>
              <a:ea typeface="Times New Roman"/>
            </a:endParaRPr>
          </a:p>
          <a:p>
            <a:pPr marL="365760" lvl="1" indent="0" defTabSz="22860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11</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662180" y="1752600"/>
            <a:ext cx="7772400" cy="4343400"/>
          </a:xfrm>
        </p:spPr>
        <p:txBody>
          <a:bodyPr lIns="90488" tIns="44450" rIns="90488" bIns="44450">
            <a:normAutofit fontScale="92500"/>
          </a:bodyPr>
          <a:lstStyle/>
          <a:p>
            <a:pPr marL="0" indent="0" algn="ctr">
              <a:buNone/>
            </a:pPr>
            <a:r>
              <a:rPr lang="en-US" sz="1800" i="1" dirty="0"/>
              <a:t>Using Reflection to create objects at the level of  </a:t>
            </a:r>
            <a:r>
              <a:rPr lang="en-US" sz="1800" i="1"/>
              <a:t>"name”</a:t>
            </a:r>
            <a:endParaRPr lang="en-US" sz="1800" i="1" dirty="0"/>
          </a:p>
          <a:p>
            <a:pPr marL="342900" lvl="0" indent="-342900">
              <a:buFont typeface="Wingdings 2"/>
              <a:buAutoNum type="arabicPeriod"/>
            </a:pPr>
            <a:r>
              <a:rPr lang="en-US" sz="1800" dirty="0"/>
              <a:t>Ordinarily, an object of a certain type is created in Java by calling the constructor of the class that realizes this type. This is object construction on the level of </a:t>
            </a:r>
            <a:r>
              <a:rPr lang="en-US" sz="1800" i="1" dirty="0"/>
              <a:t>form.</a:t>
            </a:r>
            <a:r>
              <a:rPr lang="en-US" sz="1800" dirty="0"/>
              <a:t> </a:t>
            </a:r>
          </a:p>
          <a:p>
            <a:pPr marL="342900" indent="-342900">
              <a:buFont typeface="Wingdings 2"/>
              <a:buAutoNum type="arabicPeriod"/>
            </a:pPr>
            <a:r>
              <a:rPr lang="en-US" sz="1800" dirty="0"/>
              <a:t>Java's Reflection API allows the developer to construct on object based on the knowledge of the name (and the number and types of arguments required by the constructor). This is object construction on the level of </a:t>
            </a:r>
            <a:r>
              <a:rPr lang="en-US" sz="1800" i="1" dirty="0"/>
              <a:t>name.</a:t>
            </a:r>
            <a:endParaRPr lang="en-US" sz="1800" dirty="0"/>
          </a:p>
          <a:p>
            <a:pPr marL="342900" lvl="0" indent="-342900">
              <a:buFont typeface="Wingdings 2"/>
              <a:buAutoNum type="arabicPeriod"/>
            </a:pPr>
            <a:endParaRPr lang="en-US" sz="1800" dirty="0"/>
          </a:p>
          <a:p>
            <a:pPr marL="342900" indent="-342900">
              <a:buFont typeface="Wingdings 2"/>
              <a:buAutoNum type="arabicPeriod"/>
            </a:pPr>
            <a:endParaRPr lang="en-US" sz="1800" dirty="0"/>
          </a:p>
          <a:p>
            <a:pPr marL="342900" indent="-342900">
              <a:buFont typeface="+mj-lt"/>
              <a:buAutoNum type="arabicPeriod"/>
            </a:pPr>
            <a:r>
              <a:rPr lang="en-US" sz="1800" b="1" u="sng" dirty="0"/>
              <a:t>Transcendental Consciousness: </a:t>
            </a:r>
            <a:r>
              <a:rPr lang="en-US" sz="1800" dirty="0"/>
              <a:t>The fundamental impulses that structure both the name and form of an object have their basis in the silent field of pure consciousness.</a:t>
            </a:r>
          </a:p>
          <a:p>
            <a:pPr marL="342900" indent="-342900">
              <a:buFont typeface="+mj-lt"/>
              <a:buAutoNum type="arabicPeriod"/>
            </a:pPr>
            <a:r>
              <a:rPr lang="en-US" sz="1800" b="1" u="sng" dirty="0"/>
              <a:t>Wholeness moving within itself</a:t>
            </a:r>
            <a:r>
              <a:rPr lang="en-US" sz="1800" dirty="0"/>
              <a:t>:  In Unity Consciousness, the finest structuring mechanics of creation are appreciated as modes of vibration of the Self.</a:t>
            </a:r>
            <a:endParaRPr lang="en-US" sz="1800"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a:solidFill>
                  <a:srgbClr val="000099"/>
                </a:solidFill>
              </a:rPr>
              <a:t>Connecting the Parts of Knowledge With the Wholeness of Knowledge</a:t>
            </a:r>
            <a:endParaRPr lang="en-US" sz="3600" dirty="0"/>
          </a:p>
        </p:txBody>
      </p:sp>
      <p:cxnSp>
        <p:nvCxnSpPr>
          <p:cNvPr id="48132" name="Straight Connector 4"/>
          <p:cNvCxnSpPr>
            <a:cxnSpLocks noChangeShapeType="1"/>
          </p:cNvCxnSpPr>
          <p:nvPr/>
        </p:nvCxnSpPr>
        <p:spPr bwMode="auto">
          <a:xfrm>
            <a:off x="990600" y="39624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110</a:t>
            </a:fld>
            <a:endParaRPr kumimoji="0" lang="en-US"/>
          </a:p>
        </p:txBody>
      </p:sp>
    </p:spTree>
    <p:extLst>
      <p:ext uri="{BB962C8B-B14F-4D97-AF65-F5344CB8AC3E}">
        <p14:creationId xmlns:p14="http://schemas.microsoft.com/office/powerpoint/2010/main" val="35364336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10600" cy="5181600"/>
          </a:xfrm>
        </p:spPr>
        <p:txBody>
          <a:bodyPr>
            <a:normAutofit fontScale="77500" lnSpcReduction="20000"/>
          </a:bodyPr>
          <a:lstStyle/>
          <a:p>
            <a:pPr marL="365760" lvl="1" indent="0" defTabSz="228600">
              <a:spcBef>
                <a:spcPts val="0"/>
              </a:spcBef>
              <a:buNone/>
            </a:pPr>
            <a:r>
              <a:rPr lang="en-US" sz="2300" dirty="0">
                <a:latin typeface="Courier New"/>
                <a:ea typeface="Times New Roman"/>
              </a:rPr>
              <a:t>class </a:t>
            </a:r>
            <a:r>
              <a:rPr lang="en-US" sz="2300" dirty="0" err="1">
                <a:latin typeface="Courier New"/>
                <a:ea typeface="Times New Roman"/>
              </a:rPr>
              <a:t>ManagerTest</a:t>
            </a:r>
            <a:r>
              <a:rPr lang="en-US" sz="2300" dirty="0">
                <a:latin typeface="Courier New"/>
                <a:ea typeface="Times New Roman"/>
              </a:rPr>
              <a:t> {</a:t>
            </a:r>
            <a:endParaRPr lang="en-US" sz="2300" dirty="0">
              <a:latin typeface="Times New Roman"/>
              <a:ea typeface="Times New Roman"/>
            </a:endParaRPr>
          </a:p>
          <a:p>
            <a:pPr marL="365760" lvl="1" indent="0" defTabSz="228600">
              <a:spcBef>
                <a:spcPts val="0"/>
              </a:spcBef>
              <a:buNone/>
            </a:pPr>
            <a:r>
              <a:rPr lang="en-US" sz="2300">
                <a:latin typeface="Courier New"/>
                <a:ea typeface="Times New Roman"/>
              </a:rPr>
              <a:t>		public </a:t>
            </a:r>
            <a:r>
              <a:rPr lang="en-US" sz="2300" dirty="0">
                <a:latin typeface="Courier New"/>
                <a:ea typeface="Times New Roman"/>
              </a:rPr>
              <a:t>static void main(String[] </a:t>
            </a:r>
            <a:r>
              <a:rPr lang="en-US" sz="2300" dirty="0" err="1">
                <a:latin typeface="Courier New"/>
                <a:ea typeface="Times New Roman"/>
              </a:rPr>
              <a:t>args</a:t>
            </a:r>
            <a:r>
              <a:rPr lang="en-US" sz="2300" dirty="0">
                <a:latin typeface="Courier New"/>
                <a:ea typeface="Times New Roman"/>
              </a:rPr>
              <a:t>) {</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r>
              <a:rPr lang="en-US" sz="2300">
                <a:latin typeface="Courier New"/>
                <a:ea typeface="Times New Roman"/>
              </a:rPr>
              <a:t>		Manager </a:t>
            </a:r>
            <a:r>
              <a:rPr lang="en-US" sz="2300" dirty="0">
                <a:latin typeface="Courier New"/>
                <a:ea typeface="Times New Roman"/>
              </a:rPr>
              <a:t>boss = new Manager("Boss Guy", 80000, </a:t>
            </a:r>
          </a:p>
          <a:p>
            <a:pPr marL="365760" lvl="1" indent="0" defTabSz="228600">
              <a:spcBef>
                <a:spcPts val="0"/>
              </a:spcBef>
              <a:buNone/>
            </a:pPr>
            <a:r>
              <a:rPr lang="en-US" sz="2300" dirty="0">
                <a:latin typeface="Courier New"/>
                <a:ea typeface="Times New Roman"/>
              </a:rPr>
              <a:t>					  1987, 12, 15);</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r>
              <a:rPr lang="en-US" sz="2300">
                <a:latin typeface="Courier New"/>
                <a:ea typeface="Times New Roman"/>
              </a:rPr>
              <a:t>		boss.setBonus(5000</a:t>
            </a:r>
            <a:r>
              <a:rPr lang="en-US" sz="2300" dirty="0">
                <a:latin typeface="Courier New"/>
                <a:ea typeface="Times New Roman"/>
              </a:rPr>
              <a:t>);</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r>
              <a:rPr lang="en-US" sz="2300">
                <a:latin typeface="Courier New"/>
                <a:ea typeface="Times New Roman"/>
              </a:rPr>
              <a:t>		Employee</a:t>
            </a:r>
            <a:r>
              <a:rPr lang="en-US" sz="2300" dirty="0">
                <a:latin typeface="Courier New"/>
                <a:ea typeface="Times New Roman"/>
              </a:rPr>
              <a:t>[] staff = new Employee[3];</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r>
              <a:rPr lang="en-US" sz="2300">
                <a:latin typeface="Courier New"/>
                <a:ea typeface="Times New Roman"/>
              </a:rPr>
              <a:t>		</a:t>
            </a:r>
            <a:r>
              <a:rPr lang="en-US" sz="2300">
                <a:solidFill>
                  <a:srgbClr val="FF0000"/>
                </a:solidFill>
                <a:latin typeface="Courier New"/>
                <a:ea typeface="Times New Roman"/>
              </a:rPr>
              <a:t>staff[0</a:t>
            </a:r>
            <a:r>
              <a:rPr lang="en-US" sz="2300" dirty="0">
                <a:solidFill>
                  <a:srgbClr val="FF0000"/>
                </a:solidFill>
                <a:latin typeface="Courier New"/>
                <a:ea typeface="Times New Roman"/>
              </a:rPr>
              <a:t>] = boss</a:t>
            </a:r>
            <a:r>
              <a:rPr lang="en-US" sz="2300" dirty="0">
                <a:latin typeface="Courier New"/>
                <a:ea typeface="Times New Roman"/>
              </a:rPr>
              <a:t>;</a:t>
            </a:r>
            <a:endParaRPr lang="en-US" sz="2300" dirty="0">
              <a:latin typeface="Times New Roman"/>
              <a:ea typeface="Times New Roman"/>
            </a:endParaRPr>
          </a:p>
          <a:p>
            <a:pPr marL="822960" lvl="1" indent="0" defTabSz="228600">
              <a:spcBef>
                <a:spcPts val="0"/>
              </a:spcBef>
              <a:buNone/>
            </a:pPr>
            <a:r>
              <a:rPr lang="en-US" sz="2300">
                <a:latin typeface="Courier New"/>
                <a:ea typeface="Times New Roman"/>
              </a:rPr>
              <a:t>	staff[1</a:t>
            </a:r>
            <a:r>
              <a:rPr lang="en-US" sz="2300" dirty="0">
                <a:latin typeface="Courier New"/>
                <a:ea typeface="Times New Roman"/>
              </a:rPr>
              <a:t>] = new Employee("</a:t>
            </a:r>
            <a:r>
              <a:rPr lang="en-US" sz="2300" dirty="0" err="1">
                <a:latin typeface="Courier New"/>
                <a:ea typeface="Times New Roman"/>
              </a:rPr>
              <a:t>Jimbo</a:t>
            </a:r>
            <a:r>
              <a:rPr lang="en-US" sz="2300" dirty="0">
                <a:latin typeface="Courier New"/>
                <a:ea typeface="Times New Roman"/>
              </a:rPr>
              <a:t>", 50000, 1989, 10, 1);</a:t>
            </a:r>
            <a:endParaRPr lang="en-US" sz="2300" dirty="0">
              <a:latin typeface="Times New Roman"/>
              <a:ea typeface="Times New Roman"/>
            </a:endParaRPr>
          </a:p>
          <a:p>
            <a:pPr marL="822960" lvl="1" indent="0" defTabSz="228600">
              <a:spcBef>
                <a:spcPts val="0"/>
              </a:spcBef>
              <a:buNone/>
            </a:pPr>
            <a:r>
              <a:rPr lang="en-US" sz="2300">
                <a:latin typeface="Courier New"/>
                <a:ea typeface="Times New Roman"/>
              </a:rPr>
              <a:t>	staff[2</a:t>
            </a:r>
            <a:r>
              <a:rPr lang="en-US" sz="2300" dirty="0">
                <a:latin typeface="Courier New"/>
                <a:ea typeface="Times New Roman"/>
              </a:rPr>
              <a:t>] = new Employee("Tommy", 40000, 1990, 3,15);</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r>
              <a:rPr lang="en-US" sz="2300">
                <a:latin typeface="Courier New"/>
                <a:ea typeface="Times New Roman"/>
              </a:rPr>
              <a:t>		//</a:t>
            </a:r>
            <a:r>
              <a:rPr lang="en-US" sz="2300" dirty="0">
                <a:latin typeface="Courier New"/>
                <a:ea typeface="Times New Roman"/>
              </a:rPr>
              <a:t>print names and salaries</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r>
              <a:rPr lang="en-US" sz="2300">
                <a:latin typeface="Courier New"/>
                <a:ea typeface="Times New Roman"/>
              </a:rPr>
              <a:t>		for(Employee </a:t>
            </a:r>
            <a:r>
              <a:rPr lang="en-US" sz="2300" dirty="0">
                <a:latin typeface="Courier New"/>
                <a:ea typeface="Times New Roman"/>
              </a:rPr>
              <a:t>e : staff) {</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r>
              <a:rPr lang="en-US" sz="2300">
                <a:latin typeface="Courier New"/>
                <a:ea typeface="Times New Roman"/>
              </a:rPr>
              <a:t>		System.out.println(	"</a:t>
            </a:r>
            <a:r>
              <a:rPr lang="en-US" sz="2300" dirty="0">
                <a:latin typeface="Courier New"/>
                <a:ea typeface="Times New Roman"/>
              </a:rPr>
              <a:t>name: " + </a:t>
            </a:r>
            <a:r>
              <a:rPr lang="en-US" sz="2300" dirty="0" err="1">
                <a:solidFill>
                  <a:srgbClr val="FF0000"/>
                </a:solidFill>
                <a:latin typeface="Courier New"/>
                <a:ea typeface="Times New Roman"/>
              </a:rPr>
              <a:t>e.getName</a:t>
            </a:r>
            <a:r>
              <a:rPr lang="en-US" sz="2300" dirty="0">
                <a:solidFill>
                  <a:srgbClr val="FF0000"/>
                </a:solidFill>
                <a:latin typeface="Courier New"/>
                <a:ea typeface="Times New Roman"/>
              </a:rPr>
              <a:t>()</a:t>
            </a:r>
            <a:r>
              <a:rPr lang="en-US" sz="2300" dirty="0">
                <a:latin typeface="Courier New"/>
                <a:ea typeface="Times New Roman"/>
              </a:rPr>
              <a:t> +</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r>
              <a:rPr lang="en-US" sz="2300">
                <a:latin typeface="Courier New"/>
                <a:ea typeface="Times New Roman"/>
              </a:rPr>
              <a:t>	</a:t>
            </a:r>
            <a:r>
              <a:rPr lang="en-US" sz="2300" dirty="0">
                <a:latin typeface="Courier New"/>
                <a:ea typeface="Times New Roman"/>
              </a:rPr>
              <a:t>		</a:t>
            </a:r>
            <a:r>
              <a:rPr lang="en-US" sz="2300">
                <a:latin typeface="Courier New"/>
                <a:ea typeface="Times New Roman"/>
              </a:rPr>
              <a:t>											"</a:t>
            </a:r>
            <a:r>
              <a:rPr lang="en-US" sz="2300" dirty="0">
                <a:latin typeface="Courier New"/>
                <a:ea typeface="Times New Roman"/>
              </a:rPr>
              <a:t>salary</a:t>
            </a:r>
            <a:r>
              <a:rPr lang="en-US" sz="2300">
                <a:latin typeface="Courier New"/>
                <a:ea typeface="Times New Roman"/>
              </a:rPr>
              <a:t>: " + </a:t>
            </a:r>
            <a:r>
              <a:rPr lang="en-US" sz="2300" dirty="0" err="1">
                <a:solidFill>
                  <a:srgbClr val="FF0000"/>
                </a:solidFill>
                <a:latin typeface="Courier New"/>
                <a:ea typeface="Times New Roman"/>
              </a:rPr>
              <a:t>e.getSalary</a:t>
            </a:r>
            <a:r>
              <a:rPr lang="en-US" sz="2300" dirty="0">
                <a:solidFill>
                  <a:srgbClr val="FF0000"/>
                </a:solidFill>
                <a:latin typeface="Courier New"/>
                <a:ea typeface="Times New Roman"/>
              </a:rPr>
              <a:t>()</a:t>
            </a:r>
            <a:r>
              <a:rPr lang="en-US" sz="2300" dirty="0">
                <a:latin typeface="Courier New"/>
                <a:ea typeface="Times New Roman"/>
              </a:rPr>
              <a:t>);</a:t>
            </a:r>
            <a:endParaRPr lang="en-US" sz="2300" dirty="0">
              <a:latin typeface="Times New Roman"/>
              <a:ea typeface="Times New Roman"/>
            </a:endParaRPr>
          </a:p>
          <a:p>
            <a:pPr marL="365760" lvl="1" indent="0" defTabSz="228600">
              <a:spcBef>
                <a:spcPts val="0"/>
              </a:spcBef>
              <a:buNone/>
            </a:pPr>
            <a:r>
              <a:rPr lang="en-US" sz="2300" dirty="0">
                <a:latin typeface="Courier New"/>
                <a:ea typeface="Times New Roman"/>
              </a:rPr>
              <a:t>	</a:t>
            </a:r>
            <a:r>
              <a:rPr lang="en-US" sz="2300">
                <a:latin typeface="Courier New"/>
                <a:ea typeface="Times New Roman"/>
              </a:rPr>
              <a:t>		}</a:t>
            </a:r>
            <a:endParaRPr lang="en-US" sz="2300" dirty="0">
              <a:latin typeface="Times New Roman"/>
              <a:ea typeface="Times New Roman"/>
            </a:endParaRPr>
          </a:p>
          <a:p>
            <a:pPr marL="365760" lvl="1" indent="0" defTabSz="228600">
              <a:spcBef>
                <a:spcPts val="0"/>
              </a:spcBef>
              <a:buNone/>
            </a:pPr>
            <a:r>
              <a:rPr lang="en-US" sz="2300">
                <a:latin typeface="Courier New"/>
                <a:ea typeface="Times New Roman"/>
              </a:rPr>
              <a:t>		}</a:t>
            </a:r>
            <a:endParaRPr lang="en-US" sz="2300" dirty="0">
              <a:latin typeface="Courier New"/>
              <a:ea typeface="Times New Roman"/>
            </a:endParaRPr>
          </a:p>
          <a:p>
            <a:pPr marL="365760" lvl="1" indent="0" defTabSz="228600">
              <a:spcBef>
                <a:spcPts val="0"/>
              </a:spcBef>
              <a:buNone/>
            </a:pPr>
            <a:r>
              <a:rPr lang="en-US" sz="2300" dirty="0">
                <a:latin typeface="Courier New"/>
                <a:ea typeface="Times New Roman"/>
              </a:rPr>
              <a:t>}</a:t>
            </a:r>
            <a:endParaRPr lang="en-US" sz="2300" dirty="0">
              <a:latin typeface="Times New Roman"/>
              <a:ea typeface="Times New Roman"/>
            </a:endParaRPr>
          </a:p>
          <a:p>
            <a:pPr marL="365760" lvl="1" indent="0" defTabSz="228600">
              <a:spcBef>
                <a:spcPts val="0"/>
              </a:spcBef>
              <a:buNone/>
            </a:pPr>
            <a:r>
              <a:rPr lang="en-US" sz="3000" dirty="0">
                <a:latin typeface="Times New Roman"/>
                <a:ea typeface="Times New Roman"/>
              </a:rPr>
              <a:t> </a:t>
            </a:r>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12</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a:bodyPr>
          <a:lstStyle/>
          <a:p>
            <a:pPr marL="0" indent="0">
              <a:buNone/>
            </a:pPr>
            <a:r>
              <a:rPr lang="en-US" sz="1800" b="1" dirty="0"/>
              <a:t>Points to observe</a:t>
            </a:r>
            <a:r>
              <a:rPr lang="en-US" sz="1800" dirty="0"/>
              <a:t>:</a:t>
            </a:r>
          </a:p>
          <a:p>
            <a:pPr lvl="1"/>
            <a:r>
              <a:rPr lang="en-US" sz="1800" dirty="0">
                <a:latin typeface="Courier New" panose="02070309020205020404" pitchFamily="49" charset="0"/>
                <a:cs typeface="Courier New" panose="02070309020205020404" pitchFamily="49" charset="0"/>
              </a:rPr>
              <a:t>Manager</a:t>
            </a:r>
            <a:r>
              <a:rPr lang="en-US" sz="1800" dirty="0"/>
              <a:t> provides all the "services" of </a:t>
            </a:r>
            <a:r>
              <a:rPr lang="en-US" sz="1800" dirty="0">
                <a:latin typeface="Courier New" pitchFamily="49" charset="0"/>
                <a:cs typeface="Courier New" pitchFamily="49" charset="0"/>
              </a:rPr>
              <a:t>Employee</a:t>
            </a:r>
            <a:r>
              <a:rPr lang="en-US" sz="1800" dirty="0"/>
              <a:t>, with additional functionality (involving bonuses</a:t>
            </a:r>
            <a:r>
              <a:rPr lang="en-US" sz="1800"/>
              <a:t>) – </a:t>
            </a:r>
            <a:r>
              <a:rPr lang="en-US" sz="1800" dirty="0"/>
              <a:t>so it's a good candidate for </a:t>
            </a:r>
            <a:r>
              <a:rPr lang="en-US" sz="1800" i="1"/>
              <a:t>extending</a:t>
            </a:r>
            <a:r>
              <a:rPr lang="en-US" sz="1800"/>
              <a:t> </a:t>
            </a:r>
            <a:r>
              <a:rPr lang="en-US" sz="1800">
                <a:latin typeface="Courier New" pitchFamily="49" charset="0"/>
                <a:cs typeface="Courier New" pitchFamily="49" charset="0"/>
              </a:rPr>
              <a:t>Employee</a:t>
            </a:r>
            <a:r>
              <a:rPr lang="en-US" sz="1800"/>
              <a:t>.</a:t>
            </a:r>
            <a:endParaRPr lang="en-US" sz="1800" dirty="0"/>
          </a:p>
          <a:p>
            <a:pPr lvl="1"/>
            <a:r>
              <a:rPr lang="en-US" sz="1800" dirty="0"/>
              <a:t>We use the </a:t>
            </a:r>
            <a:r>
              <a:rPr lang="en-US" sz="1800" i="1" dirty="0"/>
              <a:t>extends</a:t>
            </a:r>
            <a:r>
              <a:rPr lang="en-US" sz="1800" dirty="0"/>
              <a:t> keyword to indicate </a:t>
            </a:r>
            <a:r>
              <a:rPr lang="en-US" sz="1800"/>
              <a:t>that </a:t>
            </a:r>
            <a:r>
              <a:rPr lang="en-US" sz="1800">
                <a:latin typeface="Courier New" panose="02070309020205020404" pitchFamily="49" charset="0"/>
                <a:cs typeface="Courier New" panose="02070309020205020404" pitchFamily="49" charset="0"/>
              </a:rPr>
              <a:t>Manager</a:t>
            </a:r>
            <a:r>
              <a:rPr lang="en-US" sz="1800"/>
              <a:t> is </a:t>
            </a:r>
            <a:r>
              <a:rPr lang="en-US" sz="1800" dirty="0"/>
              <a:t>a </a:t>
            </a:r>
            <a:r>
              <a:rPr lang="en-US" sz="1800" i="1" dirty="0"/>
              <a:t>subclass</a:t>
            </a:r>
            <a:r>
              <a:rPr lang="en-US" sz="1800" dirty="0"/>
              <a:t> </a:t>
            </a:r>
            <a:r>
              <a:rPr lang="en-US" sz="1800"/>
              <a:t>of </a:t>
            </a:r>
            <a:r>
              <a:rPr lang="en-US" sz="1800">
                <a:latin typeface="Courier New" pitchFamily="49" charset="0"/>
                <a:cs typeface="Courier New" pitchFamily="49" charset="0"/>
              </a:rPr>
              <a:t>Employee</a:t>
            </a:r>
            <a:endParaRPr lang="en-US" sz="1800" dirty="0"/>
          </a:p>
          <a:p>
            <a:pPr lvl="1"/>
            <a:r>
              <a:rPr lang="en-US" sz="1800" dirty="0"/>
              <a:t>A </a:t>
            </a:r>
            <a:r>
              <a:rPr lang="en-US" sz="1800" dirty="0">
                <a:latin typeface="Courier New" pitchFamily="49" charset="0"/>
                <a:cs typeface="Courier New" pitchFamily="49" charset="0"/>
              </a:rPr>
              <a:t>Manager</a:t>
            </a:r>
            <a:r>
              <a:rPr lang="en-US" sz="1800" dirty="0"/>
              <a:t> instance can freely use the </a:t>
            </a:r>
            <a:r>
              <a:rPr lang="en-US" sz="1800" dirty="0" err="1">
                <a:latin typeface="Courier New" pitchFamily="49" charset="0"/>
                <a:cs typeface="Courier New" pitchFamily="49" charset="0"/>
              </a:rPr>
              <a:t>getName</a:t>
            </a:r>
            <a:r>
              <a:rPr lang="en-US" sz="1800" dirty="0"/>
              <a:t> and </a:t>
            </a:r>
            <a:r>
              <a:rPr lang="en-US" sz="1800" dirty="0" err="1">
                <a:latin typeface="Courier New" pitchFamily="49" charset="0"/>
                <a:cs typeface="Courier New" pitchFamily="49" charset="0"/>
              </a:rPr>
              <a:t>getHireDay</a:t>
            </a:r>
            <a:r>
              <a:rPr lang="en-US" sz="1800" dirty="0"/>
              <a:t> methods of its </a:t>
            </a:r>
            <a:r>
              <a:rPr lang="en-US" sz="1800"/>
              <a:t>superclass </a:t>
            </a:r>
            <a:r>
              <a:rPr lang="en-US" sz="1800">
                <a:latin typeface="Courier New" pitchFamily="49" charset="0"/>
                <a:cs typeface="Courier New" pitchFamily="49" charset="0"/>
              </a:rPr>
              <a:t>Employee </a:t>
            </a:r>
            <a:r>
              <a:rPr lang="en-US" sz="1800"/>
              <a:t>– </a:t>
            </a:r>
            <a:r>
              <a:rPr lang="en-US" sz="1800" dirty="0"/>
              <a:t>no need to re-code these methods. However, special methods that are unique to </a:t>
            </a:r>
            <a:r>
              <a:rPr lang="en-US" sz="1800" dirty="0">
                <a:latin typeface="Courier New" pitchFamily="49" charset="0"/>
                <a:cs typeface="Courier New" pitchFamily="49" charset="0"/>
              </a:rPr>
              <a:t>Manager</a:t>
            </a:r>
            <a:r>
              <a:rPr lang="en-US" sz="1800" dirty="0"/>
              <a:t> (in particular, the </a:t>
            </a:r>
            <a:r>
              <a:rPr lang="en-US" sz="1800" dirty="0" err="1">
                <a:latin typeface="Courier New" pitchFamily="49" charset="0"/>
                <a:cs typeface="Courier New" pitchFamily="49" charset="0"/>
              </a:rPr>
              <a:t>setBonus</a:t>
            </a:r>
            <a:r>
              <a:rPr lang="en-US" sz="1800" dirty="0"/>
              <a:t> method) cannot be called on an </a:t>
            </a:r>
            <a:r>
              <a:rPr lang="en-US" sz="1800" dirty="0">
                <a:latin typeface="Courier New" pitchFamily="49" charset="0"/>
                <a:cs typeface="Courier New" pitchFamily="49" charset="0"/>
              </a:rPr>
              <a:t>Employee</a:t>
            </a:r>
            <a:r>
              <a:rPr lang="en-US" sz="1800" dirty="0"/>
              <a:t> instance.</a:t>
            </a:r>
          </a:p>
          <a:p>
            <a:pPr marL="365760" lvl="1" indent="0">
              <a:spcBef>
                <a:spcPts val="0"/>
              </a:spcBef>
              <a:buNone/>
            </a:pPr>
            <a:r>
              <a:rPr lang="en-US" sz="3000" dirty="0">
                <a:latin typeface="Times New Roman"/>
                <a:ea typeface="Times New Roman"/>
              </a:rPr>
              <a:t>	</a:t>
            </a:r>
            <a:r>
              <a:rPr lang="en-US" sz="1900" dirty="0">
                <a:latin typeface="Courier New"/>
                <a:ea typeface="Times New Roman"/>
              </a:rPr>
              <a:t>Manager m = new Manager(. . .);</a:t>
            </a:r>
            <a:endParaRPr lang="en-US" sz="2200" dirty="0">
              <a:latin typeface="Times New Roman"/>
              <a:ea typeface="Times New Roman"/>
            </a:endParaRPr>
          </a:p>
          <a:p>
            <a:pPr marL="365760" lvl="1" indent="0">
              <a:spcBef>
                <a:spcPts val="0"/>
              </a:spcBef>
              <a:buNone/>
            </a:pPr>
            <a:r>
              <a:rPr lang="en-US" sz="1900" dirty="0">
                <a:latin typeface="Courier New"/>
                <a:ea typeface="Times New Roman"/>
              </a:rPr>
              <a:t>	</a:t>
            </a:r>
            <a:r>
              <a:rPr lang="en-US" sz="1900" dirty="0" err="1">
                <a:latin typeface="Courier New"/>
                <a:ea typeface="Times New Roman"/>
              </a:rPr>
              <a:t>m.getName</a:t>
            </a:r>
            <a:r>
              <a:rPr lang="en-US" sz="1900" dirty="0">
                <a:latin typeface="Courier New"/>
                <a:ea typeface="Times New Roman"/>
              </a:rPr>
              <a:t>();		//ok</a:t>
            </a:r>
            <a:endParaRPr lang="en-US" sz="2200" dirty="0">
              <a:latin typeface="Times New Roman"/>
              <a:ea typeface="Times New Roman"/>
            </a:endParaRPr>
          </a:p>
          <a:p>
            <a:pPr marL="365760" lvl="1" indent="0">
              <a:spcBef>
                <a:spcPts val="0"/>
              </a:spcBef>
              <a:buNone/>
            </a:pPr>
            <a:r>
              <a:rPr lang="en-US" sz="1900" dirty="0">
                <a:latin typeface="Courier New"/>
                <a:ea typeface="Times New Roman"/>
              </a:rPr>
              <a:t>	</a:t>
            </a:r>
            <a:r>
              <a:rPr lang="en-US" sz="1900" dirty="0" err="1">
                <a:latin typeface="Courier New"/>
                <a:ea typeface="Times New Roman"/>
              </a:rPr>
              <a:t>m.setBonus</a:t>
            </a:r>
            <a:r>
              <a:rPr lang="en-US" sz="1900" dirty="0">
                <a:latin typeface="Courier New"/>
                <a:ea typeface="Times New Roman"/>
              </a:rPr>
              <a:t>(5000);  	//ok</a:t>
            </a:r>
            <a:endParaRPr lang="en-US" sz="2200" dirty="0">
              <a:latin typeface="Times New Roman"/>
              <a:ea typeface="Times New Roman"/>
            </a:endParaRPr>
          </a:p>
          <a:p>
            <a:pPr marL="365760" lvl="1" indent="0">
              <a:spcBef>
                <a:spcPts val="0"/>
              </a:spcBef>
              <a:buNone/>
            </a:pPr>
            <a:r>
              <a:rPr lang="en-US" sz="1900" dirty="0">
                <a:latin typeface="Courier New"/>
                <a:ea typeface="Times New Roman"/>
              </a:rPr>
              <a:t> </a:t>
            </a:r>
            <a:endParaRPr lang="en-US" sz="2200" dirty="0">
              <a:latin typeface="Times New Roman"/>
              <a:ea typeface="Times New Roman"/>
            </a:endParaRPr>
          </a:p>
          <a:p>
            <a:pPr marL="365760" lvl="1" indent="0">
              <a:spcBef>
                <a:spcPts val="0"/>
              </a:spcBef>
              <a:buNone/>
            </a:pPr>
            <a:r>
              <a:rPr lang="en-US" sz="1900" dirty="0">
                <a:latin typeface="Courier New"/>
                <a:ea typeface="Times New Roman"/>
              </a:rPr>
              <a:t>	Employee e = new Employee(. . .);</a:t>
            </a:r>
            <a:endParaRPr lang="en-US" sz="2200" dirty="0">
              <a:latin typeface="Times New Roman"/>
              <a:ea typeface="Times New Roman"/>
            </a:endParaRPr>
          </a:p>
          <a:p>
            <a:pPr marL="365760" lvl="1" indent="0">
              <a:spcBef>
                <a:spcPts val="0"/>
              </a:spcBef>
              <a:buNone/>
            </a:pPr>
            <a:r>
              <a:rPr lang="en-US" sz="1900" dirty="0">
                <a:latin typeface="Courier New"/>
                <a:ea typeface="Times New Roman"/>
              </a:rPr>
              <a:t>	</a:t>
            </a:r>
            <a:r>
              <a:rPr lang="en-US" sz="1900" dirty="0" err="1">
                <a:latin typeface="Courier New"/>
                <a:ea typeface="Times New Roman"/>
              </a:rPr>
              <a:t>e.getName</a:t>
            </a:r>
            <a:r>
              <a:rPr lang="en-US" sz="1900" dirty="0">
                <a:latin typeface="Courier New"/>
                <a:ea typeface="Times New Roman"/>
              </a:rPr>
              <a:t>();  		//ok</a:t>
            </a:r>
            <a:endParaRPr lang="en-US" sz="2200" dirty="0">
              <a:latin typeface="Times New Roman"/>
              <a:ea typeface="Times New Roman"/>
            </a:endParaRPr>
          </a:p>
          <a:p>
            <a:pPr marL="365760" lvl="1" indent="0">
              <a:spcBef>
                <a:spcPts val="0"/>
              </a:spcBef>
              <a:buNone/>
            </a:pPr>
            <a:r>
              <a:rPr lang="en-US" sz="1900" dirty="0">
                <a:latin typeface="Courier New"/>
                <a:ea typeface="Times New Roman"/>
              </a:rPr>
              <a:t>	</a:t>
            </a:r>
            <a:r>
              <a:rPr lang="en-US" sz="1900" b="1" dirty="0" err="1">
                <a:solidFill>
                  <a:srgbClr val="FF0000"/>
                </a:solidFill>
                <a:latin typeface="Courier New"/>
                <a:ea typeface="Times New Roman"/>
              </a:rPr>
              <a:t>e.setBonus</a:t>
            </a:r>
            <a:r>
              <a:rPr lang="en-US" sz="1900" b="1" dirty="0">
                <a:solidFill>
                  <a:srgbClr val="FF0000"/>
                </a:solidFill>
                <a:latin typeface="Courier New"/>
                <a:ea typeface="Times New Roman"/>
              </a:rPr>
              <a:t>(5000);	//compiler error</a:t>
            </a:r>
            <a:endParaRPr lang="en-US" sz="2200" b="1" dirty="0">
              <a:solidFill>
                <a:srgbClr val="FF0000"/>
              </a:solidFill>
              <a:latin typeface="Times New Roman"/>
              <a:ea typeface="Times New Roman"/>
            </a:endParaRPr>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13</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70000" lnSpcReduction="20000"/>
          </a:bodyPr>
          <a:lstStyle/>
          <a:p>
            <a:pPr lvl="1"/>
            <a:r>
              <a:rPr lang="en-US" dirty="0"/>
              <a:t>We </a:t>
            </a:r>
            <a:r>
              <a:rPr lang="en-US" i="1" dirty="0"/>
              <a:t>override</a:t>
            </a:r>
            <a:r>
              <a:rPr lang="en-US" dirty="0"/>
              <a:t> the </a:t>
            </a:r>
            <a:r>
              <a:rPr lang="en-US" sz="2200" dirty="0" err="1">
                <a:latin typeface="Courier New" pitchFamily="49" charset="0"/>
                <a:cs typeface="Courier New" pitchFamily="49" charset="0"/>
              </a:rPr>
              <a:t>getSalary</a:t>
            </a:r>
            <a:r>
              <a:rPr lang="en-US" dirty="0"/>
              <a:t> method in the </a:t>
            </a:r>
            <a:r>
              <a:rPr lang="en-US" sz="2200" dirty="0">
                <a:latin typeface="Courier New" pitchFamily="49" charset="0"/>
                <a:cs typeface="Courier New" pitchFamily="49" charset="0"/>
              </a:rPr>
              <a:t>Manager</a:t>
            </a:r>
            <a:r>
              <a:rPr lang="en-US" dirty="0"/>
              <a:t> class</a:t>
            </a:r>
            <a:r>
              <a:rPr lang="en-US"/>
              <a:t>. </a:t>
            </a:r>
          </a:p>
          <a:p>
            <a:pPr lvl="2"/>
            <a:r>
              <a:rPr lang="en-US"/>
              <a:t>This </a:t>
            </a:r>
            <a:r>
              <a:rPr lang="en-US" dirty="0"/>
              <a:t>means that the </a:t>
            </a:r>
            <a:r>
              <a:rPr lang="en-US"/>
              <a:t>method has the same signature as the original version in </a:t>
            </a:r>
            <a:r>
              <a:rPr lang="en-US" sz="2400">
                <a:latin typeface="Courier New" pitchFamily="49" charset="0"/>
                <a:cs typeface="Courier New" pitchFamily="49" charset="0"/>
              </a:rPr>
              <a:t>Employee</a:t>
            </a:r>
            <a:r>
              <a:rPr lang="en-US"/>
              <a:t> , but is defined differently. </a:t>
            </a:r>
            <a:r>
              <a:rPr lang="en-US" dirty="0"/>
              <a:t>A </a:t>
            </a:r>
            <a:r>
              <a:rPr lang="en-US" sz="1900" dirty="0">
                <a:latin typeface="Courier New" pitchFamily="49" charset="0"/>
                <a:cs typeface="Courier New" pitchFamily="49" charset="0"/>
              </a:rPr>
              <a:t>Manager</a:t>
            </a:r>
            <a:r>
              <a:rPr lang="en-US" dirty="0"/>
              <a:t> object computes </a:t>
            </a:r>
            <a:r>
              <a:rPr lang="en-US" dirty="0">
                <a:latin typeface="Courier New" panose="02070309020205020404" pitchFamily="49" charset="0"/>
                <a:cs typeface="Courier New" panose="02070309020205020404" pitchFamily="49" charset="0"/>
              </a:rPr>
              <a:t>salary</a:t>
            </a:r>
            <a:r>
              <a:rPr lang="en-US" dirty="0"/>
              <a:t> differently from </a:t>
            </a:r>
            <a:r>
              <a:rPr lang="en-US" sz="1900">
                <a:latin typeface="Courier New" pitchFamily="49" charset="0"/>
                <a:cs typeface="Courier New" pitchFamily="49" charset="0"/>
              </a:rPr>
              <a:t>Employee</a:t>
            </a:r>
            <a:r>
              <a:rPr lang="en-US"/>
              <a:t> objects.</a:t>
            </a:r>
          </a:p>
          <a:p>
            <a:pPr lvl="1"/>
            <a:r>
              <a:rPr lang="en-US"/>
              <a:t>We still wish to </a:t>
            </a:r>
            <a:r>
              <a:rPr lang="en-US" i="1"/>
              <a:t>use </a:t>
            </a:r>
            <a:r>
              <a:rPr lang="en-US">
                <a:latin typeface="Courier New" pitchFamily="49" charset="0"/>
                <a:cs typeface="Courier New" pitchFamily="49" charset="0"/>
              </a:rPr>
              <a:t>getSalary</a:t>
            </a:r>
            <a:r>
              <a:rPr lang="en-US"/>
              <a:t> in </a:t>
            </a:r>
            <a:r>
              <a:rPr lang="en-US">
                <a:latin typeface="Courier New" pitchFamily="49" charset="0"/>
                <a:cs typeface="Courier New" pitchFamily="49" charset="0"/>
              </a:rPr>
              <a:t>Employee</a:t>
            </a:r>
            <a:r>
              <a:rPr lang="en-US"/>
              <a:t>, but add the value of </a:t>
            </a:r>
            <a:r>
              <a:rPr lang="en-US">
                <a:latin typeface="Courier New" panose="02070309020205020404" pitchFamily="49" charset="0"/>
                <a:cs typeface="Courier New" panose="02070309020205020404" pitchFamily="49" charset="0"/>
              </a:rPr>
              <a:t>bonus</a:t>
            </a:r>
            <a:r>
              <a:rPr lang="en-US"/>
              <a:t> to it. How can this be done?</a:t>
            </a:r>
          </a:p>
          <a:p>
            <a:pPr lvl="2"/>
            <a:r>
              <a:rPr lang="en-US"/>
              <a:t>In general, how </a:t>
            </a:r>
            <a:r>
              <a:rPr lang="en-US" dirty="0"/>
              <a:t>to access the </a:t>
            </a:r>
            <a:r>
              <a:rPr lang="en-US" i="1" dirty="0"/>
              <a:t>superclass </a:t>
            </a:r>
            <a:r>
              <a:rPr lang="en-US" i="1"/>
              <a:t>version</a:t>
            </a:r>
            <a:r>
              <a:rPr lang="en-US"/>
              <a:t> of a method from within a </a:t>
            </a:r>
            <a:r>
              <a:rPr lang="en-US" i="1"/>
              <a:t>subclass</a:t>
            </a:r>
            <a:r>
              <a:rPr lang="en-US"/>
              <a:t>? </a:t>
            </a:r>
            <a:br>
              <a:rPr lang="en-US"/>
            </a:br>
            <a:endParaRPr lang="en-US"/>
          </a:p>
          <a:p>
            <a:pPr marL="393192" lvl="1" indent="0">
              <a:buNone/>
            </a:pPr>
            <a:r>
              <a:rPr lang="en-US"/>
              <a:t>    </a:t>
            </a:r>
            <a:r>
              <a:rPr lang="en-US" i="1"/>
              <a:t>Solution</a:t>
            </a:r>
            <a:r>
              <a:rPr lang="en-US"/>
              <a:t>: Use </a:t>
            </a:r>
            <a:r>
              <a:rPr lang="en-US" b="1" dirty="0">
                <a:latin typeface="Courier New" panose="02070309020205020404" pitchFamily="49" charset="0"/>
                <a:cs typeface="Courier New" panose="02070309020205020404" pitchFamily="49" charset="0"/>
              </a:rPr>
              <a:t>super</a:t>
            </a:r>
            <a:r>
              <a:rPr lang="en-US" b="1" dirty="0"/>
              <a:t> </a:t>
            </a:r>
            <a:r>
              <a:rPr lang="en-US" dirty="0"/>
              <a:t>to indicate that you are accessing </a:t>
            </a:r>
            <a:r>
              <a:rPr lang="en-US"/>
              <a:t>the </a:t>
            </a:r>
          </a:p>
          <a:p>
            <a:pPr marL="393192" lvl="1" indent="0">
              <a:buNone/>
            </a:pPr>
            <a:r>
              <a:rPr lang="en-US"/>
              <a:t>    superclass </a:t>
            </a:r>
            <a:r>
              <a:rPr lang="en-US" dirty="0"/>
              <a:t>version.</a:t>
            </a:r>
            <a:br>
              <a:rPr lang="en-US"/>
            </a:br>
            <a:endParaRPr lang="en-US"/>
          </a:p>
          <a:p>
            <a:pPr marL="393192" lvl="1" indent="0">
              <a:buNone/>
            </a:pPr>
            <a:r>
              <a:rPr lang="en-US" b="1" i="1"/>
              <a:t>Best Practice. </a:t>
            </a:r>
            <a:r>
              <a:rPr lang="en-US" dirty="0"/>
              <a:t>Use the </a:t>
            </a:r>
            <a:r>
              <a:rPr lang="en-US" sz="2200" dirty="0"/>
              <a:t>@Override</a:t>
            </a:r>
            <a:r>
              <a:rPr lang="en-US" dirty="0"/>
              <a:t> </a:t>
            </a:r>
            <a:r>
              <a:rPr lang="en-US"/>
              <a:t>annotation on </a:t>
            </a:r>
            <a:r>
              <a:rPr lang="en-US" sz="2200">
                <a:latin typeface="Courier New" pitchFamily="49" charset="0"/>
                <a:cs typeface="Courier New" pitchFamily="49" charset="0"/>
              </a:rPr>
              <a:t>getSalary</a:t>
            </a:r>
            <a:r>
              <a:rPr lang="en-US"/>
              <a:t>.</a:t>
            </a:r>
            <a:br>
              <a:rPr lang="en-US"/>
            </a:br>
            <a:r>
              <a:rPr lang="en-US" i="1"/>
              <a:t>Two reasons </a:t>
            </a:r>
            <a:r>
              <a:rPr lang="en-US"/>
              <a:t>:</a:t>
            </a:r>
            <a:endParaRPr lang="en-US" dirty="0"/>
          </a:p>
          <a:p>
            <a:pPr lvl="1"/>
            <a:r>
              <a:rPr lang="en-US" dirty="0"/>
              <a:t>It is possible for another user of your code not to realize that your method overrides a method in a </a:t>
            </a:r>
            <a:r>
              <a:rPr lang="en-US"/>
              <a:t>superclass.</a:t>
            </a:r>
            <a:br>
              <a:rPr lang="en-US"/>
            </a:br>
            <a:endParaRPr lang="en-US" dirty="0"/>
          </a:p>
          <a:p>
            <a:pPr lvl="1"/>
            <a:r>
              <a:rPr lang="en-US"/>
              <a:t>Provides a compiler check that your method </a:t>
            </a:r>
            <a:r>
              <a:rPr lang="en-US" i="1"/>
              <a:t>really is </a:t>
            </a:r>
            <a:r>
              <a:rPr lang="en-US"/>
              <a:t>overriding a superclass method. </a:t>
            </a:r>
            <a:br>
              <a:rPr lang="en-US"/>
            </a:br>
            <a:br>
              <a:rPr lang="en-US"/>
            </a:br>
            <a:r>
              <a:rPr lang="en-US" i="1"/>
              <a:t>Example</a:t>
            </a:r>
            <a:r>
              <a:rPr lang="en-US" dirty="0"/>
              <a:t>: Overriding the </a:t>
            </a:r>
            <a:r>
              <a:rPr lang="en-US" sz="2200" dirty="0"/>
              <a:t>equals </a:t>
            </a:r>
            <a:r>
              <a:rPr lang="en-US" dirty="0"/>
              <a:t>method (see below)</a:t>
            </a:r>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14</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Autofit/>
          </a:bodyPr>
          <a:lstStyle/>
          <a:p>
            <a:pPr lvl="1"/>
            <a:r>
              <a:rPr lang="en-US" sz="2000" dirty="0"/>
              <a:t>In the </a:t>
            </a:r>
            <a:r>
              <a:rPr lang="en-US" sz="2000" dirty="0">
                <a:latin typeface="Courier New" panose="02070309020205020404" pitchFamily="49" charset="0"/>
                <a:cs typeface="Courier New" panose="02070309020205020404" pitchFamily="49" charset="0"/>
              </a:rPr>
              <a:t>Manager</a:t>
            </a:r>
            <a:r>
              <a:rPr lang="en-US" sz="2000" dirty="0"/>
              <a:t> constructor, we wish to </a:t>
            </a:r>
            <a:r>
              <a:rPr lang="en-US" sz="2000" i="1" dirty="0"/>
              <a:t>reuse</a:t>
            </a:r>
            <a:r>
              <a:rPr lang="en-US" sz="2000" dirty="0"/>
              <a:t> the constructor that is found in </a:t>
            </a:r>
            <a:r>
              <a:rPr lang="en-US" sz="2000" dirty="0">
                <a:latin typeface="Courier New" panose="02070309020205020404" pitchFamily="49" charset="0"/>
                <a:cs typeface="Courier New" panose="02070309020205020404" pitchFamily="49" charset="0"/>
              </a:rPr>
              <a:t>Employee</a:t>
            </a:r>
            <a:r>
              <a:rPr lang="en-US" sz="2000" dirty="0"/>
              <a:t>, but we also want to include more code. This is accomplished by using the </a:t>
            </a:r>
            <a:r>
              <a:rPr lang="en-US" sz="2000" b="1" dirty="0"/>
              <a:t>super</a:t>
            </a:r>
            <a:r>
              <a:rPr lang="en-US" sz="2000" dirty="0"/>
              <a:t> keyword again (but it has a different meaning here).</a:t>
            </a:r>
            <a:br>
              <a:rPr lang="en-US" sz="2000" dirty="0"/>
            </a:br>
            <a:br>
              <a:rPr lang="en-US" sz="2000" dirty="0"/>
            </a:br>
            <a:r>
              <a:rPr lang="en-US" sz="2000" dirty="0"/>
              <a:t>Like </a:t>
            </a:r>
            <a:r>
              <a:rPr lang="en-US" sz="2000" b="1" dirty="0"/>
              <a:t>this</a:t>
            </a:r>
            <a:r>
              <a:rPr lang="en-US" sz="2000" dirty="0"/>
              <a:t> in constructor, the use of </a:t>
            </a:r>
            <a:r>
              <a:rPr lang="en-US" sz="2000" b="1"/>
              <a:t>super</a:t>
            </a:r>
            <a:r>
              <a:rPr lang="en-US" sz="2000" b="1" i="1"/>
              <a:t>  </a:t>
            </a:r>
            <a:r>
              <a:rPr lang="en-US" sz="2000"/>
              <a:t>to refer to a superclass constructor must </a:t>
            </a:r>
            <a:r>
              <a:rPr lang="en-US" sz="2000" dirty="0"/>
              <a:t>occur on the first line of the constructor body.</a:t>
            </a:r>
          </a:p>
          <a:p>
            <a:pPr lvl="1"/>
            <a:r>
              <a:rPr lang="en-US" sz="2000" i="1" dirty="0"/>
              <a:t>Polymorphic types</a:t>
            </a:r>
            <a:r>
              <a:rPr lang="en-US" sz="2000" dirty="0"/>
              <a:t>. The </a:t>
            </a:r>
            <a:r>
              <a:rPr lang="en-US" sz="2000" dirty="0">
                <a:latin typeface="+mj-lt"/>
              </a:rPr>
              <a:t>0</a:t>
            </a:r>
            <a:r>
              <a:rPr lang="en-US" sz="2000" dirty="0"/>
              <a:t>th element of the </a:t>
            </a:r>
            <a:r>
              <a:rPr lang="en-US" sz="2000" dirty="0">
                <a:latin typeface="Courier New" pitchFamily="49" charset="0"/>
                <a:cs typeface="Courier New" pitchFamily="49" charset="0"/>
              </a:rPr>
              <a:t>staff</a:t>
            </a:r>
            <a:r>
              <a:rPr lang="en-US" sz="2000" dirty="0"/>
              <a:t> array was defined to be of type </a:t>
            </a:r>
            <a:r>
              <a:rPr lang="en-US" sz="2000" dirty="0">
                <a:latin typeface="Courier New" pitchFamily="49" charset="0"/>
                <a:cs typeface="Courier New" pitchFamily="49" charset="0"/>
              </a:rPr>
              <a:t>Manager</a:t>
            </a:r>
            <a:r>
              <a:rPr lang="en-US" sz="2000" dirty="0"/>
              <a:t>, yet we placed it in an array of </a:t>
            </a:r>
            <a:r>
              <a:rPr lang="en-US" sz="2000" dirty="0">
                <a:latin typeface="Courier New" pitchFamily="49" charset="0"/>
                <a:cs typeface="Courier New" pitchFamily="49" charset="0"/>
              </a:rPr>
              <a:t>Employee</a:t>
            </a:r>
            <a:r>
              <a:rPr lang="en-US" sz="2000" dirty="0"/>
              <a:t> objects</a:t>
            </a:r>
            <a:r>
              <a:rPr lang="en-US" sz="2000"/>
              <a:t>. </a:t>
            </a:r>
          </a:p>
          <a:p>
            <a:pPr marL="393192" lvl="1" indent="0">
              <a:buNone/>
            </a:pPr>
            <a:r>
              <a:rPr lang="en-US" sz="2000">
                <a:latin typeface="Courier New"/>
                <a:ea typeface="Times New Roman"/>
              </a:rPr>
              <a:t>	Manager </a:t>
            </a:r>
            <a:r>
              <a:rPr lang="en-US" sz="2000" dirty="0">
                <a:latin typeface="Courier New"/>
                <a:ea typeface="Times New Roman"/>
              </a:rPr>
              <a:t>boss = new Manager(…);</a:t>
            </a:r>
          </a:p>
          <a:p>
            <a:pPr marL="365760" lvl="1" indent="0" defTabSz="228600">
              <a:spcBef>
                <a:spcPts val="0"/>
              </a:spcBef>
              <a:buNone/>
            </a:pPr>
            <a:r>
              <a:rPr lang="en-US" sz="2000" dirty="0">
                <a:latin typeface="Courier New"/>
                <a:ea typeface="Times New Roman"/>
              </a:rPr>
              <a:t>		</a:t>
            </a:r>
            <a:r>
              <a:rPr lang="en-US" sz="2000">
                <a:latin typeface="Courier New"/>
                <a:ea typeface="Times New Roman"/>
              </a:rPr>
              <a:t>	Employee</a:t>
            </a:r>
            <a:r>
              <a:rPr lang="en-US" sz="2000" dirty="0">
                <a:latin typeface="Courier New"/>
                <a:ea typeface="Times New Roman"/>
              </a:rPr>
              <a:t>[] staff = new Employee[3];</a:t>
            </a:r>
            <a:endParaRPr lang="en-US" sz="2000" dirty="0">
              <a:latin typeface="Times New Roman"/>
              <a:ea typeface="Times New Roman"/>
            </a:endParaRPr>
          </a:p>
          <a:p>
            <a:pPr marL="365760" lvl="1" indent="0" defTabSz="228600">
              <a:spcBef>
                <a:spcPts val="0"/>
              </a:spcBef>
              <a:buNone/>
            </a:pPr>
            <a:r>
              <a:rPr lang="en-US" sz="2000" dirty="0">
                <a:latin typeface="Courier New"/>
                <a:ea typeface="Times New Roman"/>
              </a:rPr>
              <a:t>			</a:t>
            </a:r>
            <a:r>
              <a:rPr lang="en-US" sz="2000" dirty="0">
                <a:solidFill>
                  <a:srgbClr val="FF0000"/>
                </a:solidFill>
                <a:latin typeface="Courier New"/>
                <a:ea typeface="Times New Roman"/>
              </a:rPr>
              <a:t>staff[0] = boss</a:t>
            </a:r>
            <a:r>
              <a:rPr lang="en-US" sz="2000" dirty="0">
                <a:latin typeface="Courier New"/>
                <a:ea typeface="Times New Roman"/>
              </a:rPr>
              <a:t>;</a:t>
            </a:r>
            <a:endParaRPr lang="en-US" sz="2000" dirty="0"/>
          </a:p>
          <a:p>
            <a:pPr marL="393192" lvl="1" indent="0">
              <a:buNone/>
            </a:pPr>
            <a:r>
              <a:rPr lang="en-US" sz="2000"/>
              <a:t>   The </a:t>
            </a:r>
            <a:r>
              <a:rPr lang="en-US" sz="2000" dirty="0"/>
              <a:t>fact that an object variable can refer to an object of a given </a:t>
            </a:r>
            <a:r>
              <a:rPr lang="en-US" sz="2000"/>
              <a:t>type </a:t>
            </a:r>
          </a:p>
          <a:p>
            <a:pPr marL="393192" lvl="1" indent="0">
              <a:buNone/>
            </a:pPr>
            <a:r>
              <a:rPr lang="en-US" sz="2000"/>
              <a:t>   as </a:t>
            </a:r>
            <a:r>
              <a:rPr lang="en-US" sz="2000" dirty="0"/>
              <a:t>well as objects that belong to subtypes of the given type </a:t>
            </a:r>
            <a:r>
              <a:rPr lang="en-US" sz="2000"/>
              <a:t>is called</a:t>
            </a:r>
          </a:p>
          <a:p>
            <a:pPr marL="393192" lvl="1" indent="0">
              <a:buNone/>
            </a:pPr>
            <a:r>
              <a:rPr lang="en-US" sz="2000" b="1" i="1">
                <a:solidFill>
                  <a:srgbClr val="FF0000"/>
                </a:solidFill>
              </a:rPr>
              <a:t>   polymorphism</a:t>
            </a:r>
            <a:r>
              <a:rPr lang="en-US" sz="2000" i="1" dirty="0"/>
              <a:t>.</a:t>
            </a:r>
            <a:br>
              <a:rPr lang="en-US" sz="2000" i="1" dirty="0"/>
            </a:b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15</a:t>
            </a:fld>
            <a:endParaRPr lang="en-US" dirty="0">
              <a:solidFill>
                <a:srgbClr val="04617B">
                  <a:shade val="90000"/>
                </a:srgbClr>
              </a:solidFill>
            </a:endParaRPr>
          </a:p>
        </p:txBody>
      </p:sp>
    </p:spTree>
    <p:extLst>
      <p:ext uri="{BB962C8B-B14F-4D97-AF65-F5344CB8AC3E}">
        <p14:creationId xmlns:p14="http://schemas.microsoft.com/office/powerpoint/2010/main" val="201339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Autofit/>
          </a:bodyPr>
          <a:lstStyle/>
          <a:p>
            <a:pPr lvl="1"/>
            <a:r>
              <a:rPr lang="en-US" i="1" dirty="0"/>
              <a:t>Dynamic binding.</a:t>
            </a:r>
            <a:r>
              <a:rPr lang="en-US" dirty="0"/>
              <a:t> When the </a:t>
            </a:r>
            <a:r>
              <a:rPr lang="en-US" dirty="0" err="1">
                <a:latin typeface="Courier New" pitchFamily="49" charset="0"/>
                <a:cs typeface="Courier New" pitchFamily="49" charset="0"/>
              </a:rPr>
              <a:t>getSalary</a:t>
            </a:r>
            <a:r>
              <a:rPr lang="en-US" dirty="0"/>
              <a:t> method is called on </a:t>
            </a:r>
            <a:r>
              <a:rPr lang="en-US" dirty="0">
                <a:latin typeface="Courier New" pitchFamily="49" charset="0"/>
                <a:cs typeface="Courier New" pitchFamily="49" charset="0"/>
              </a:rPr>
              <a:t>staff[0]</a:t>
            </a:r>
            <a:r>
              <a:rPr lang="en-US" dirty="0"/>
              <a:t>, the version of </a:t>
            </a:r>
            <a:r>
              <a:rPr lang="en-US" dirty="0" err="1">
                <a:latin typeface="Courier New" pitchFamily="49" charset="0"/>
                <a:cs typeface="Courier New" pitchFamily="49" charset="0"/>
              </a:rPr>
              <a:t>getSalary</a:t>
            </a:r>
            <a:r>
              <a:rPr lang="en-US" dirty="0"/>
              <a:t> that is used is the version that is found </a:t>
            </a:r>
            <a:r>
              <a:rPr lang="en-US" i="1" dirty="0"/>
              <a:t>in the </a:t>
            </a:r>
            <a:r>
              <a:rPr lang="en-US" dirty="0">
                <a:latin typeface="Courier New" pitchFamily="49" charset="0"/>
                <a:cs typeface="Courier New" pitchFamily="49" charset="0"/>
              </a:rPr>
              <a:t>Manager</a:t>
            </a:r>
            <a:r>
              <a:rPr lang="en-US" i="1" dirty="0"/>
              <a:t> class</a:t>
            </a:r>
            <a:r>
              <a:rPr lang="en-US" dirty="0"/>
              <a:t>. This is possible because the JVM keeps track of the actual type of the object when it was created (that type is set with execution of the "new" operator). The correct method body (the version that is in Manager) is associated with the </a:t>
            </a:r>
            <a:r>
              <a:rPr lang="en-US" dirty="0" err="1">
                <a:latin typeface="Courier New" pitchFamily="49" charset="0"/>
                <a:cs typeface="Courier New" pitchFamily="49" charset="0"/>
              </a:rPr>
              <a:t>getSalary</a:t>
            </a:r>
            <a:r>
              <a:rPr lang="en-US" dirty="0"/>
              <a:t> method at runtime – this "binding" of method body to method name is called </a:t>
            </a:r>
            <a:r>
              <a:rPr lang="en-US" i="1" dirty="0"/>
              <a:t>late binding</a:t>
            </a:r>
            <a:r>
              <a:rPr lang="en-US" dirty="0"/>
              <a:t> or </a:t>
            </a:r>
            <a:r>
              <a:rPr lang="en-US" i="1" dirty="0"/>
              <a:t>dynamic binding.</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16</a:t>
            </a:fld>
            <a:endParaRPr lang="en-US" dirty="0">
              <a:solidFill>
                <a:srgbClr val="04617B">
                  <a:shade val="90000"/>
                </a:srgbClr>
              </a:solidFill>
            </a:endParaRPr>
          </a:p>
        </p:txBody>
      </p:sp>
    </p:spTree>
    <p:extLst>
      <p:ext uri="{BB962C8B-B14F-4D97-AF65-F5344CB8AC3E}">
        <p14:creationId xmlns:p14="http://schemas.microsoft.com/office/powerpoint/2010/main" val="85784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818F-5170-41DC-9213-D3E98DBD0B6F}"/>
              </a:ext>
            </a:extLst>
          </p:cNvPr>
          <p:cNvSpPr>
            <a:spLocks noGrp="1"/>
          </p:cNvSpPr>
          <p:nvPr>
            <p:ph type="title"/>
          </p:nvPr>
        </p:nvSpPr>
        <p:spPr/>
        <p:txBody>
          <a:bodyPr/>
          <a:lstStyle/>
          <a:p>
            <a:r>
              <a:rPr lang="en-US"/>
              <a:t>Exercise 4.1</a:t>
            </a:r>
          </a:p>
        </p:txBody>
      </p:sp>
      <p:sp>
        <p:nvSpPr>
          <p:cNvPr id="4" name="Slide Number Placeholder 3">
            <a:extLst>
              <a:ext uri="{FF2B5EF4-FFF2-40B4-BE49-F238E27FC236}">
                <a16:creationId xmlns:a16="http://schemas.microsoft.com/office/drawing/2014/main" id="{1BF6BA90-1931-4CA6-8A0D-DE265046A858}"/>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17</a:t>
            </a:fld>
            <a:endParaRPr lang="en-US" dirty="0">
              <a:solidFill>
                <a:srgbClr val="04617B">
                  <a:shade val="90000"/>
                </a:srgbClr>
              </a:solidFill>
            </a:endParaRPr>
          </a:p>
        </p:txBody>
      </p:sp>
      <p:sp>
        <p:nvSpPr>
          <p:cNvPr id="5" name="Text Box 15">
            <a:extLst>
              <a:ext uri="{FF2B5EF4-FFF2-40B4-BE49-F238E27FC236}">
                <a16:creationId xmlns:a16="http://schemas.microsoft.com/office/drawing/2014/main" id="{322B48DA-8914-45A0-8C3C-88E8F220648A}"/>
              </a:ext>
            </a:extLst>
          </p:cNvPr>
          <p:cNvSpPr txBox="1">
            <a:spLocks noGrp="1" noChangeArrowheads="1"/>
          </p:cNvSpPr>
          <p:nvPr>
            <p:ph idx="1"/>
          </p:nvPr>
        </p:nvSpPr>
        <p:spPr bwMode="auto">
          <a:xfrm>
            <a:off x="457200" y="1935480"/>
            <a:ext cx="8229600" cy="4893647"/>
          </a:xfrm>
          <a:prstGeom prst="rect">
            <a:avLst/>
          </a:prstGeom>
          <a:noFill/>
          <a:ln w="9525">
            <a:noFill/>
            <a:miter lim="800000"/>
            <a:headEnd/>
            <a:tailEnd/>
          </a:ln>
          <a:effectLst/>
        </p:spPr>
        <p:txBody>
          <a:bodyPr wrap="square">
            <a:spAutoFit/>
          </a:bodyPr>
          <a:lstStyle/>
          <a:p>
            <a:pPr marL="0" indent="0">
              <a:buNone/>
            </a:pPr>
            <a:r>
              <a:rPr lang="en-US" sz="2400"/>
              <a:t>Which line of code below produces a compiler error?</a:t>
            </a:r>
          </a:p>
          <a:p>
            <a:pPr marL="0" indent="0">
              <a:buNone/>
            </a:pPr>
            <a:endParaRPr lang="en-US" sz="2400">
              <a:latin typeface="Consolas"/>
            </a:endParaRPr>
          </a:p>
          <a:p>
            <a:pPr marL="0" indent="0">
              <a:buNone/>
            </a:pPr>
            <a:r>
              <a:rPr lang="en-US" sz="1800" b="1">
                <a:solidFill>
                  <a:srgbClr val="7F0055"/>
                </a:solidFill>
                <a:latin typeface="Consolas"/>
              </a:rPr>
              <a:t>public</a:t>
            </a:r>
            <a:r>
              <a:rPr lang="en-US" sz="1800" b="1">
                <a:solidFill>
                  <a:srgbClr val="000000"/>
                </a:solidFill>
                <a:latin typeface="Consolas"/>
              </a:rPr>
              <a:t> </a:t>
            </a:r>
            <a:r>
              <a:rPr lang="en-US" sz="1800" b="1" dirty="0">
                <a:solidFill>
                  <a:srgbClr val="7F0055"/>
                </a:solidFill>
                <a:latin typeface="Consolas"/>
              </a:rPr>
              <a:t>class</a:t>
            </a:r>
            <a:r>
              <a:rPr lang="en-US" sz="1800" b="1" dirty="0">
                <a:solidFill>
                  <a:srgbClr val="000000"/>
                </a:solidFill>
                <a:latin typeface="Consolas"/>
              </a:rPr>
              <a:t> </a:t>
            </a:r>
            <a:r>
              <a:rPr lang="en-US" sz="1800" dirty="0">
                <a:solidFill>
                  <a:srgbClr val="000000"/>
                </a:solidFill>
                <a:latin typeface="Consolas"/>
              </a:rPr>
              <a:t>Student { ... }</a:t>
            </a:r>
          </a:p>
          <a:p>
            <a:pPr marL="0" indent="0">
              <a:buNone/>
            </a:pPr>
            <a:r>
              <a:rPr lang="en-US" sz="1800" b="1" dirty="0">
                <a:solidFill>
                  <a:srgbClr val="7F0055"/>
                </a:solidFill>
                <a:latin typeface="Consolas"/>
              </a:rPr>
              <a:t>public</a:t>
            </a:r>
            <a:r>
              <a:rPr lang="en-US" sz="1800" b="1" dirty="0">
                <a:solidFill>
                  <a:srgbClr val="000000"/>
                </a:solidFill>
                <a:latin typeface="Consolas"/>
              </a:rPr>
              <a:t> </a:t>
            </a:r>
            <a:r>
              <a:rPr lang="en-US" sz="1800" b="1" dirty="0">
                <a:solidFill>
                  <a:srgbClr val="7F0055"/>
                </a:solidFill>
                <a:latin typeface="Consolas"/>
              </a:rPr>
              <a:t>class</a:t>
            </a:r>
            <a:r>
              <a:rPr lang="en-US" sz="1800" b="1" dirty="0">
                <a:solidFill>
                  <a:srgbClr val="000000"/>
                </a:solidFill>
                <a:latin typeface="Consolas"/>
              </a:rPr>
              <a:t> </a:t>
            </a:r>
            <a:r>
              <a:rPr lang="en-US" sz="1800" dirty="0">
                <a:solidFill>
                  <a:srgbClr val="000000"/>
                </a:solidFill>
                <a:latin typeface="Consolas"/>
              </a:rPr>
              <a:t>Undergraduate </a:t>
            </a:r>
            <a:r>
              <a:rPr lang="en-US" sz="1800" b="1" dirty="0">
                <a:solidFill>
                  <a:srgbClr val="7F0055"/>
                </a:solidFill>
                <a:latin typeface="Consolas"/>
              </a:rPr>
              <a:t>extends</a:t>
            </a:r>
            <a:r>
              <a:rPr lang="en-US" sz="1800" b="1" dirty="0">
                <a:solidFill>
                  <a:srgbClr val="000000"/>
                </a:solidFill>
                <a:latin typeface="Consolas"/>
              </a:rPr>
              <a:t> </a:t>
            </a:r>
            <a:r>
              <a:rPr lang="en-US" sz="1800" dirty="0">
                <a:solidFill>
                  <a:srgbClr val="000000"/>
                </a:solidFill>
                <a:latin typeface="Consolas"/>
              </a:rPr>
              <a:t>Student { ... }</a:t>
            </a:r>
          </a:p>
          <a:p>
            <a:pPr marL="0" indent="0">
              <a:buNone/>
            </a:pPr>
            <a:r>
              <a:rPr lang="en-US" sz="1800" b="1" dirty="0">
                <a:solidFill>
                  <a:srgbClr val="7F0055"/>
                </a:solidFill>
                <a:latin typeface="Consolas"/>
              </a:rPr>
              <a:t>public</a:t>
            </a:r>
            <a:r>
              <a:rPr lang="en-US" sz="1800" b="1" dirty="0">
                <a:solidFill>
                  <a:srgbClr val="000000"/>
                </a:solidFill>
                <a:latin typeface="Consolas"/>
              </a:rPr>
              <a:t> </a:t>
            </a:r>
            <a:r>
              <a:rPr lang="en-US" sz="1800" b="1" dirty="0">
                <a:solidFill>
                  <a:srgbClr val="7F0055"/>
                </a:solidFill>
                <a:latin typeface="Consolas"/>
              </a:rPr>
              <a:t>class</a:t>
            </a:r>
            <a:r>
              <a:rPr lang="en-US" sz="1800" b="1" dirty="0">
                <a:solidFill>
                  <a:srgbClr val="000000"/>
                </a:solidFill>
                <a:latin typeface="Consolas"/>
              </a:rPr>
              <a:t> </a:t>
            </a:r>
            <a:r>
              <a:rPr lang="en-US" sz="1800" dirty="0">
                <a:solidFill>
                  <a:srgbClr val="000000"/>
                </a:solidFill>
                <a:latin typeface="Consolas"/>
              </a:rPr>
              <a:t>Graduate </a:t>
            </a:r>
            <a:r>
              <a:rPr lang="en-US" sz="1800" b="1" dirty="0">
                <a:solidFill>
                  <a:srgbClr val="7F0055"/>
                </a:solidFill>
                <a:latin typeface="Consolas"/>
              </a:rPr>
              <a:t>extends</a:t>
            </a:r>
            <a:r>
              <a:rPr lang="en-US" sz="1800" b="1" dirty="0">
                <a:solidFill>
                  <a:srgbClr val="000000"/>
                </a:solidFill>
                <a:latin typeface="Consolas"/>
              </a:rPr>
              <a:t> </a:t>
            </a:r>
            <a:r>
              <a:rPr lang="en-US" sz="1800" dirty="0">
                <a:solidFill>
                  <a:srgbClr val="000000"/>
                </a:solidFill>
                <a:latin typeface="Consolas"/>
              </a:rPr>
              <a:t>Student { ... }</a:t>
            </a:r>
          </a:p>
          <a:p>
            <a:endParaRPr lang="en-US" sz="1800" b="1" dirty="0">
              <a:solidFill>
                <a:srgbClr val="000000"/>
              </a:solidFill>
              <a:latin typeface="Consolas"/>
            </a:endParaRPr>
          </a:p>
          <a:p>
            <a:pPr marL="0" indent="0">
              <a:buNone/>
            </a:pPr>
            <a:r>
              <a:rPr lang="en-US" sz="1800" dirty="0">
                <a:solidFill>
                  <a:srgbClr val="000000"/>
                </a:solidFill>
                <a:latin typeface="Consolas"/>
              </a:rPr>
              <a:t>Student st1, st2, st3;</a:t>
            </a:r>
          </a:p>
          <a:p>
            <a:pPr marL="0" indent="0">
              <a:buNone/>
            </a:pPr>
            <a:r>
              <a:rPr lang="en-US" sz="1800" dirty="0">
                <a:solidFill>
                  <a:srgbClr val="000000"/>
                </a:solidFill>
                <a:latin typeface="Consolas"/>
              </a:rPr>
              <a:t>Graduate st4;</a:t>
            </a:r>
          </a:p>
          <a:p>
            <a:pPr marL="0" indent="0">
              <a:buNone/>
            </a:pPr>
            <a:r>
              <a:rPr lang="en-US" sz="1800" dirty="0">
                <a:solidFill>
                  <a:srgbClr val="000000"/>
                </a:solidFill>
                <a:latin typeface="Consolas"/>
              </a:rPr>
              <a:t>st1 = </a:t>
            </a:r>
            <a:r>
              <a:rPr lang="en-US" sz="1800" b="1" dirty="0">
                <a:solidFill>
                  <a:srgbClr val="7F0055"/>
                </a:solidFill>
                <a:latin typeface="Consolas"/>
              </a:rPr>
              <a:t>new</a:t>
            </a:r>
            <a:r>
              <a:rPr lang="en-US" sz="1800" b="1" dirty="0">
                <a:solidFill>
                  <a:srgbClr val="000000"/>
                </a:solidFill>
                <a:latin typeface="Consolas"/>
              </a:rPr>
              <a:t> </a:t>
            </a:r>
            <a:r>
              <a:rPr lang="en-US" sz="1800" dirty="0">
                <a:solidFill>
                  <a:srgbClr val="000000"/>
                </a:solidFill>
                <a:latin typeface="Consolas"/>
              </a:rPr>
              <a:t>Student();</a:t>
            </a:r>
          </a:p>
          <a:p>
            <a:pPr marL="0" indent="0">
              <a:buNone/>
            </a:pPr>
            <a:r>
              <a:rPr lang="en-US" sz="1800" dirty="0">
                <a:solidFill>
                  <a:srgbClr val="000000"/>
                </a:solidFill>
                <a:latin typeface="Consolas"/>
              </a:rPr>
              <a:t>st2 = </a:t>
            </a:r>
            <a:r>
              <a:rPr lang="en-US" sz="1800" b="1" dirty="0">
                <a:solidFill>
                  <a:srgbClr val="7F0055"/>
                </a:solidFill>
                <a:latin typeface="Consolas"/>
              </a:rPr>
              <a:t>new</a:t>
            </a:r>
            <a:r>
              <a:rPr lang="en-US" sz="1800" b="1" dirty="0">
                <a:solidFill>
                  <a:srgbClr val="000000"/>
                </a:solidFill>
                <a:latin typeface="Consolas"/>
              </a:rPr>
              <a:t> </a:t>
            </a:r>
            <a:r>
              <a:rPr lang="en-US" sz="1800" dirty="0">
                <a:solidFill>
                  <a:srgbClr val="000000"/>
                </a:solidFill>
                <a:latin typeface="Consolas"/>
              </a:rPr>
              <a:t>Undergraduate();</a:t>
            </a:r>
          </a:p>
          <a:p>
            <a:pPr marL="0" indent="0">
              <a:buNone/>
            </a:pPr>
            <a:r>
              <a:rPr lang="en-US" sz="1800" dirty="0">
                <a:solidFill>
                  <a:srgbClr val="000000"/>
                </a:solidFill>
                <a:latin typeface="Consolas"/>
              </a:rPr>
              <a:t>st3 = </a:t>
            </a:r>
            <a:r>
              <a:rPr lang="en-US" sz="1800" b="1" dirty="0">
                <a:solidFill>
                  <a:srgbClr val="7F0055"/>
                </a:solidFill>
                <a:latin typeface="Consolas"/>
              </a:rPr>
              <a:t>new</a:t>
            </a:r>
            <a:r>
              <a:rPr lang="en-US" sz="1800" b="1" dirty="0">
                <a:solidFill>
                  <a:srgbClr val="000000"/>
                </a:solidFill>
                <a:latin typeface="Consolas"/>
              </a:rPr>
              <a:t> </a:t>
            </a:r>
            <a:r>
              <a:rPr lang="en-US" sz="1800" dirty="0">
                <a:solidFill>
                  <a:srgbClr val="000000"/>
                </a:solidFill>
                <a:latin typeface="Consolas"/>
              </a:rPr>
              <a:t>Graduate();</a:t>
            </a:r>
          </a:p>
          <a:p>
            <a:pPr marL="0" indent="0">
              <a:buNone/>
            </a:pPr>
            <a:r>
              <a:rPr lang="en-US" sz="1800" dirty="0">
                <a:solidFill>
                  <a:srgbClr val="000000"/>
                </a:solidFill>
                <a:latin typeface="Consolas"/>
              </a:rPr>
              <a:t>st4 = </a:t>
            </a:r>
            <a:r>
              <a:rPr lang="en-US" sz="1800" b="1" dirty="0">
                <a:solidFill>
                  <a:srgbClr val="7F0055"/>
                </a:solidFill>
                <a:latin typeface="Consolas"/>
              </a:rPr>
              <a:t>new</a:t>
            </a:r>
            <a:r>
              <a:rPr lang="en-US" sz="1800" b="1" dirty="0">
                <a:solidFill>
                  <a:srgbClr val="000000"/>
                </a:solidFill>
                <a:latin typeface="Consolas"/>
              </a:rPr>
              <a:t> </a:t>
            </a:r>
            <a:r>
              <a:rPr lang="en-US" sz="1800" dirty="0">
                <a:solidFill>
                  <a:srgbClr val="000000"/>
                </a:solidFill>
                <a:latin typeface="Consolas"/>
              </a:rPr>
              <a:t>Student();</a:t>
            </a:r>
          </a:p>
          <a:p>
            <a:endParaRPr lang="en-US" sz="1800" b="1" dirty="0">
              <a:solidFill>
                <a:srgbClr val="000000"/>
              </a:solidFill>
              <a:latin typeface="Consolas"/>
            </a:endParaRPr>
          </a:p>
          <a:p>
            <a:endParaRPr lang="en-US" sz="1800" b="1" dirty="0">
              <a:solidFill>
                <a:srgbClr val="000000"/>
              </a:solidFill>
              <a:latin typeface="Consolas"/>
            </a:endParaRPr>
          </a:p>
        </p:txBody>
      </p:sp>
    </p:spTree>
    <p:extLst>
      <p:ext uri="{BB962C8B-B14F-4D97-AF65-F5344CB8AC3E}">
        <p14:creationId xmlns:p14="http://schemas.microsoft.com/office/powerpoint/2010/main" val="255879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D8D8-15E2-48F6-9D76-0D71013F6E1C}"/>
              </a:ext>
            </a:extLst>
          </p:cNvPr>
          <p:cNvSpPr>
            <a:spLocks noGrp="1"/>
          </p:cNvSpPr>
          <p:nvPr>
            <p:ph type="title"/>
          </p:nvPr>
        </p:nvSpPr>
        <p:spPr/>
        <p:txBody>
          <a:bodyPr/>
          <a:lstStyle/>
          <a:p>
            <a:r>
              <a:rPr lang="en-US"/>
              <a:t>Solution</a:t>
            </a:r>
          </a:p>
        </p:txBody>
      </p:sp>
      <p:sp>
        <p:nvSpPr>
          <p:cNvPr id="3" name="Content Placeholder 2">
            <a:extLst>
              <a:ext uri="{FF2B5EF4-FFF2-40B4-BE49-F238E27FC236}">
                <a16:creationId xmlns:a16="http://schemas.microsoft.com/office/drawing/2014/main" id="{72664FAF-00D3-495B-B51A-7E243348F499}"/>
              </a:ext>
            </a:extLst>
          </p:cNvPr>
          <p:cNvSpPr>
            <a:spLocks noGrp="1"/>
          </p:cNvSpPr>
          <p:nvPr>
            <p:ph idx="1"/>
          </p:nvPr>
        </p:nvSpPr>
        <p:spPr>
          <a:xfrm>
            <a:off x="457200" y="1935480"/>
            <a:ext cx="8229600" cy="4008120"/>
          </a:xfrm>
        </p:spPr>
        <p:txBody>
          <a:bodyPr>
            <a:normAutofit fontScale="92500" lnSpcReduction="20000"/>
          </a:bodyPr>
          <a:lstStyle/>
          <a:p>
            <a:pPr marL="0" indent="0">
              <a:buNone/>
            </a:pPr>
            <a:endParaRPr lang="en-US"/>
          </a:p>
          <a:p>
            <a:pPr marL="0" indent="0">
              <a:buNone/>
            </a:pPr>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class</a:t>
            </a:r>
            <a:r>
              <a:rPr lang="en-US" sz="2400" b="1">
                <a:solidFill>
                  <a:srgbClr val="000000"/>
                </a:solidFill>
                <a:latin typeface="Consolas"/>
              </a:rPr>
              <a:t> </a:t>
            </a:r>
            <a:r>
              <a:rPr lang="en-US" sz="2400">
                <a:solidFill>
                  <a:srgbClr val="000000"/>
                </a:solidFill>
                <a:latin typeface="Consolas"/>
              </a:rPr>
              <a:t>Student { ... }</a:t>
            </a:r>
          </a:p>
          <a:p>
            <a:pPr marL="0" indent="0">
              <a:buNone/>
            </a:pPr>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class</a:t>
            </a:r>
            <a:r>
              <a:rPr lang="en-US" sz="2400" b="1">
                <a:solidFill>
                  <a:srgbClr val="000000"/>
                </a:solidFill>
                <a:latin typeface="Consolas"/>
              </a:rPr>
              <a:t> </a:t>
            </a:r>
            <a:r>
              <a:rPr lang="en-US" sz="2400">
                <a:solidFill>
                  <a:srgbClr val="000000"/>
                </a:solidFill>
                <a:latin typeface="Consolas"/>
              </a:rPr>
              <a:t>Undergraduate </a:t>
            </a:r>
            <a:r>
              <a:rPr lang="en-US" sz="2400" b="1">
                <a:solidFill>
                  <a:srgbClr val="7F0055"/>
                </a:solidFill>
                <a:latin typeface="Consolas"/>
              </a:rPr>
              <a:t>extends</a:t>
            </a:r>
            <a:r>
              <a:rPr lang="en-US" sz="2400" b="1">
                <a:solidFill>
                  <a:srgbClr val="000000"/>
                </a:solidFill>
                <a:latin typeface="Consolas"/>
              </a:rPr>
              <a:t> </a:t>
            </a:r>
            <a:r>
              <a:rPr lang="en-US" sz="2400">
                <a:solidFill>
                  <a:srgbClr val="000000"/>
                </a:solidFill>
                <a:latin typeface="Consolas"/>
              </a:rPr>
              <a:t>Student { ... }</a:t>
            </a:r>
          </a:p>
          <a:p>
            <a:pPr marL="0" indent="0">
              <a:buNone/>
            </a:pPr>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class</a:t>
            </a:r>
            <a:r>
              <a:rPr lang="en-US" sz="2400" b="1">
                <a:solidFill>
                  <a:srgbClr val="000000"/>
                </a:solidFill>
                <a:latin typeface="Consolas"/>
              </a:rPr>
              <a:t> </a:t>
            </a:r>
            <a:r>
              <a:rPr lang="en-US" sz="2400">
                <a:solidFill>
                  <a:srgbClr val="000000"/>
                </a:solidFill>
                <a:latin typeface="Consolas"/>
              </a:rPr>
              <a:t>Graduate </a:t>
            </a:r>
            <a:r>
              <a:rPr lang="en-US" sz="2400" b="1">
                <a:solidFill>
                  <a:srgbClr val="7F0055"/>
                </a:solidFill>
                <a:latin typeface="Consolas"/>
              </a:rPr>
              <a:t>extends</a:t>
            </a:r>
            <a:r>
              <a:rPr lang="en-US" sz="2400" b="1">
                <a:solidFill>
                  <a:srgbClr val="000000"/>
                </a:solidFill>
                <a:latin typeface="Consolas"/>
              </a:rPr>
              <a:t> </a:t>
            </a:r>
            <a:r>
              <a:rPr lang="en-US" sz="2400">
                <a:solidFill>
                  <a:srgbClr val="000000"/>
                </a:solidFill>
                <a:latin typeface="Consolas"/>
              </a:rPr>
              <a:t>Student { ... }</a:t>
            </a:r>
          </a:p>
          <a:p>
            <a:endParaRPr lang="en-US" sz="2400" b="1">
              <a:solidFill>
                <a:srgbClr val="000000"/>
              </a:solidFill>
              <a:latin typeface="Consolas"/>
            </a:endParaRPr>
          </a:p>
          <a:p>
            <a:pPr marL="0" indent="0">
              <a:buNone/>
            </a:pPr>
            <a:r>
              <a:rPr lang="en-US" sz="2400">
                <a:solidFill>
                  <a:srgbClr val="000000"/>
                </a:solidFill>
                <a:latin typeface="Consolas"/>
              </a:rPr>
              <a:t>Student st1, st2, st3;</a:t>
            </a:r>
          </a:p>
          <a:p>
            <a:pPr marL="0" indent="0">
              <a:buNone/>
            </a:pPr>
            <a:r>
              <a:rPr lang="en-US" sz="2400">
                <a:solidFill>
                  <a:srgbClr val="000000"/>
                </a:solidFill>
                <a:latin typeface="Consolas"/>
              </a:rPr>
              <a:t>Graduate st4;</a:t>
            </a:r>
          </a:p>
          <a:p>
            <a:pPr marL="0" indent="0">
              <a:buNone/>
            </a:pPr>
            <a:r>
              <a:rPr lang="en-US" sz="2400">
                <a:solidFill>
                  <a:srgbClr val="000000"/>
                </a:solidFill>
                <a:latin typeface="Consolas"/>
              </a:rPr>
              <a:t>st1 = </a:t>
            </a:r>
            <a:r>
              <a:rPr lang="en-US" sz="2400" b="1">
                <a:solidFill>
                  <a:srgbClr val="7F0055"/>
                </a:solidFill>
                <a:latin typeface="Consolas"/>
              </a:rPr>
              <a:t>new</a:t>
            </a:r>
            <a:r>
              <a:rPr lang="en-US" sz="2400" b="1">
                <a:solidFill>
                  <a:srgbClr val="000000"/>
                </a:solidFill>
                <a:latin typeface="Consolas"/>
              </a:rPr>
              <a:t> </a:t>
            </a:r>
            <a:r>
              <a:rPr lang="en-US" sz="2400">
                <a:solidFill>
                  <a:srgbClr val="000000"/>
                </a:solidFill>
                <a:latin typeface="Consolas"/>
              </a:rPr>
              <a:t>Student();</a:t>
            </a:r>
          </a:p>
          <a:p>
            <a:pPr marL="0" indent="0">
              <a:buNone/>
            </a:pPr>
            <a:r>
              <a:rPr lang="en-US" sz="2400">
                <a:solidFill>
                  <a:srgbClr val="000000"/>
                </a:solidFill>
                <a:latin typeface="Consolas"/>
              </a:rPr>
              <a:t>st2 = </a:t>
            </a:r>
            <a:r>
              <a:rPr lang="en-US" sz="2400" b="1">
                <a:solidFill>
                  <a:srgbClr val="7F0055"/>
                </a:solidFill>
                <a:latin typeface="Consolas"/>
              </a:rPr>
              <a:t>new</a:t>
            </a:r>
            <a:r>
              <a:rPr lang="en-US" sz="2400" b="1">
                <a:solidFill>
                  <a:srgbClr val="000000"/>
                </a:solidFill>
                <a:latin typeface="Consolas"/>
              </a:rPr>
              <a:t> </a:t>
            </a:r>
            <a:r>
              <a:rPr lang="en-US" sz="2400">
                <a:solidFill>
                  <a:srgbClr val="000000"/>
                </a:solidFill>
                <a:latin typeface="Consolas"/>
              </a:rPr>
              <a:t>Undergraduate();</a:t>
            </a:r>
          </a:p>
          <a:p>
            <a:pPr marL="0" indent="0">
              <a:buNone/>
            </a:pPr>
            <a:r>
              <a:rPr lang="en-US" sz="2400">
                <a:solidFill>
                  <a:srgbClr val="000000"/>
                </a:solidFill>
                <a:latin typeface="Consolas"/>
              </a:rPr>
              <a:t>st3 = </a:t>
            </a:r>
            <a:r>
              <a:rPr lang="en-US" sz="2400" b="1">
                <a:solidFill>
                  <a:srgbClr val="7F0055"/>
                </a:solidFill>
                <a:latin typeface="Consolas"/>
              </a:rPr>
              <a:t>new</a:t>
            </a:r>
            <a:r>
              <a:rPr lang="en-US" sz="2400" b="1">
                <a:solidFill>
                  <a:srgbClr val="000000"/>
                </a:solidFill>
                <a:latin typeface="Consolas"/>
              </a:rPr>
              <a:t> </a:t>
            </a:r>
            <a:r>
              <a:rPr lang="en-US" sz="2400">
                <a:solidFill>
                  <a:srgbClr val="000000"/>
                </a:solidFill>
                <a:latin typeface="Consolas"/>
              </a:rPr>
              <a:t>Graduate();</a:t>
            </a:r>
          </a:p>
          <a:p>
            <a:pPr marL="0" indent="0">
              <a:buNone/>
            </a:pPr>
            <a:r>
              <a:rPr lang="en-US" sz="2400">
                <a:solidFill>
                  <a:srgbClr val="000000"/>
                </a:solidFill>
                <a:latin typeface="Consolas"/>
              </a:rPr>
              <a:t>st4 = </a:t>
            </a:r>
            <a:r>
              <a:rPr lang="en-US" sz="2400" b="1">
                <a:solidFill>
                  <a:srgbClr val="7F0055"/>
                </a:solidFill>
                <a:latin typeface="Consolas"/>
              </a:rPr>
              <a:t>new</a:t>
            </a:r>
            <a:r>
              <a:rPr lang="en-US" sz="2400" b="1">
                <a:solidFill>
                  <a:srgbClr val="000000"/>
                </a:solidFill>
                <a:latin typeface="Consolas"/>
              </a:rPr>
              <a:t> </a:t>
            </a:r>
            <a:r>
              <a:rPr lang="en-US" sz="2400">
                <a:solidFill>
                  <a:srgbClr val="000000"/>
                </a:solidFill>
                <a:latin typeface="Consolas"/>
              </a:rPr>
              <a:t>Student();     </a:t>
            </a:r>
            <a:r>
              <a:rPr lang="en-US" sz="2400">
                <a:solidFill>
                  <a:srgbClr val="C00000"/>
                </a:solidFill>
                <a:latin typeface="Consolas"/>
              </a:rPr>
              <a:t>//compiler error</a:t>
            </a:r>
          </a:p>
          <a:p>
            <a:pPr marL="0" indent="0">
              <a:buNone/>
            </a:pPr>
            <a:endParaRPr lang="en-US"/>
          </a:p>
        </p:txBody>
      </p:sp>
      <p:sp>
        <p:nvSpPr>
          <p:cNvPr id="4" name="Slide Number Placeholder 3">
            <a:extLst>
              <a:ext uri="{FF2B5EF4-FFF2-40B4-BE49-F238E27FC236}">
                <a16:creationId xmlns:a16="http://schemas.microsoft.com/office/drawing/2014/main" id="{B2CED725-F103-48A8-863E-AE0DE662BD84}"/>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18</a:t>
            </a:fld>
            <a:endParaRPr lang="en-US" dirty="0">
              <a:solidFill>
                <a:srgbClr val="04617B">
                  <a:shade val="90000"/>
                </a:srgbClr>
              </a:solidFill>
            </a:endParaRPr>
          </a:p>
        </p:txBody>
      </p:sp>
      <p:pic>
        <p:nvPicPr>
          <p:cNvPr id="6" name="Graphic 5" descr="Arrow: Straight">
            <a:extLst>
              <a:ext uri="{FF2B5EF4-FFF2-40B4-BE49-F238E27FC236}">
                <a16:creationId xmlns:a16="http://schemas.microsoft.com/office/drawing/2014/main" id="{96BE951A-190D-471C-9312-436F9B8ED0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3800" y="5257800"/>
            <a:ext cx="507492" cy="507492"/>
          </a:xfrm>
          <a:prstGeom prst="rect">
            <a:avLst/>
          </a:prstGeom>
        </p:spPr>
      </p:pic>
    </p:spTree>
    <p:extLst>
      <p:ext uri="{BB962C8B-B14F-4D97-AF65-F5344CB8AC3E}">
        <p14:creationId xmlns:p14="http://schemas.microsoft.com/office/powerpoint/2010/main" val="3145256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lnSpc>
                <a:spcPct val="90000"/>
              </a:lnSpc>
              <a:buNone/>
            </a:pPr>
            <a:r>
              <a:rPr lang="en-US"/>
              <a:t>One </a:t>
            </a:r>
            <a:r>
              <a:rPr lang="en-US" dirty="0"/>
              <a:t>class (the </a:t>
            </a:r>
            <a:r>
              <a:rPr lang="en-US" i="1" dirty="0"/>
              <a:t>subclass)</a:t>
            </a:r>
            <a:r>
              <a:rPr lang="en-US" dirty="0"/>
              <a:t> inherits from another class (the </a:t>
            </a:r>
            <a:r>
              <a:rPr lang="en-US" i="1" dirty="0"/>
              <a:t>superclass</a:t>
            </a:r>
            <a:r>
              <a:rPr lang="en-US" dirty="0"/>
              <a:t>) if all </a:t>
            </a:r>
            <a:r>
              <a:rPr lang="en-US" dirty="0" err="1"/>
              <a:t>proteced</a:t>
            </a:r>
            <a:r>
              <a:rPr lang="en-US" dirty="0"/>
              <a:t> and public data and methods in the superclass are automatically accessible to the subclass, even though the subclass may have additional methods and data not found in the superclass. Java supports this notion of inheritance. In Java syntax, a class is declared to be a subclass of another by using the </a:t>
            </a:r>
            <a:r>
              <a:rPr lang="en-US" i="1" dirty="0"/>
              <a:t>extends</a:t>
            </a:r>
            <a:r>
              <a:rPr lang="en-US" dirty="0"/>
              <a:t> keyword. Likewise, individual intelligence "inherits from" cosmic intelligence, though each "implementation" is unique.</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extLst>
      <p:ext uri="{BB962C8B-B14F-4D97-AF65-F5344CB8AC3E}">
        <p14:creationId xmlns:p14="http://schemas.microsoft.com/office/powerpoint/2010/main" val="27578363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057400"/>
            <a:ext cx="7772400" cy="1362456"/>
          </a:xfrm>
        </p:spPr>
        <p:txBody>
          <a:bodyPr/>
          <a:lstStyle/>
          <a:p>
            <a:pPr algn="r"/>
            <a:r>
              <a:rPr lang="en-US"/>
              <a:t>Lecture 4: </a:t>
            </a:r>
            <a:br>
              <a:rPr lang="en-US" dirty="0"/>
            </a:br>
            <a:r>
              <a:rPr lang="en-US" sz="4800" dirty="0">
                <a:effectLst/>
              </a:rPr>
              <a:t>Inheritance, Interfaces, and Polymorphism</a:t>
            </a:r>
            <a:endParaRPr lang="en-US" sz="4800" dirty="0"/>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2</a:t>
            </a:fld>
            <a:endParaRPr lang="en-US">
              <a:solidFill>
                <a:srgbClr val="DBF5F9">
                  <a:shade val="90000"/>
                </a:srgb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7500" lnSpcReduction="20000"/>
          </a:bodyPr>
          <a:lstStyle/>
          <a:p>
            <a:r>
              <a:rPr lang="en-US" dirty="0"/>
              <a:t>Introduction </a:t>
            </a:r>
            <a:r>
              <a:rPr lang="en-US"/>
              <a:t>to Inheritance – Example of Subclassing a Class</a:t>
            </a:r>
            <a:endParaRPr lang="en-US" dirty="0"/>
          </a:p>
          <a:p>
            <a:r>
              <a:rPr lang="en-US" b="1">
                <a:solidFill>
                  <a:srgbClr val="FF0000"/>
                </a:solidFill>
              </a:rPr>
              <a:t>The "IS-A" and LSP Criteria for Proper Use of Inheritance</a:t>
            </a:r>
          </a:p>
          <a:p>
            <a:r>
              <a:rPr lang="en-US"/>
              <a:t>Rules </a:t>
            </a:r>
            <a:r>
              <a:rPr lang="en-US" dirty="0"/>
              <a:t>for Subclass Constructors</a:t>
            </a:r>
          </a:p>
          <a:p>
            <a:r>
              <a:rPr lang="en-US" dirty="0"/>
              <a:t>Inheritance and the </a:t>
            </a:r>
            <a:r>
              <a:rPr lang="en-US"/>
              <a:t>Object Class</a:t>
            </a:r>
          </a:p>
          <a:p>
            <a:r>
              <a:rPr lang="en-US"/>
              <a:t>Inheritance for Generalization and Introduction to Polymorphism</a:t>
            </a:r>
          </a:p>
          <a:p>
            <a:r>
              <a:rPr lang="en-US"/>
              <a:t>Order of Execution with Inheritance</a:t>
            </a:r>
            <a:endParaRPr lang="en-US" dirty="0"/>
          </a:p>
          <a:p>
            <a:r>
              <a:rPr lang="en-US" dirty="0"/>
              <a:t>Introduction to </a:t>
            </a:r>
            <a:r>
              <a:rPr lang="en-US"/>
              <a:t>Java Interfaces, </a:t>
            </a:r>
            <a:r>
              <a:rPr lang="en-US" sz="2300">
                <a:latin typeface="Courier New" panose="02070309020205020404" pitchFamily="49" charset="0"/>
                <a:cs typeface="Courier New" panose="02070309020205020404" pitchFamily="49" charset="0"/>
              </a:rPr>
              <a:t>Comparable</a:t>
            </a:r>
            <a:r>
              <a:rPr lang="en-US"/>
              <a:t>, Functional Interfaces</a:t>
            </a:r>
          </a:p>
          <a:p>
            <a:r>
              <a:rPr lang="en-US"/>
              <a:t>New Java 8 Features for Interfaces</a:t>
            </a:r>
            <a:endParaRPr lang="en-US" dirty="0"/>
          </a:p>
          <a:p>
            <a:r>
              <a:rPr lang="en-US" dirty="0"/>
              <a:t>Introduction to the Reflection Library</a:t>
            </a:r>
          </a:p>
          <a:p>
            <a:pPr lvl="1"/>
            <a:r>
              <a:rPr lang="en-US" dirty="0"/>
              <a:t>The </a:t>
            </a:r>
            <a:r>
              <a:rPr lang="en-US" dirty="0">
                <a:latin typeface="Courier New" pitchFamily="49" charset="0"/>
                <a:cs typeface="Courier New" pitchFamily="49" charset="0"/>
              </a:rPr>
              <a:t>Class</a:t>
            </a:r>
            <a:r>
              <a:rPr lang="en-US" dirty="0"/>
              <a:t> </a:t>
            </a:r>
            <a:r>
              <a:rPr lang="en-US" dirty="0" err="1"/>
              <a:t>Class</a:t>
            </a:r>
            <a:endParaRPr lang="en-US" dirty="0"/>
          </a:p>
          <a:p>
            <a:pPr lvl="1"/>
            <a:r>
              <a:rPr lang="en-US" dirty="0"/>
              <a:t>The </a:t>
            </a:r>
            <a:r>
              <a:rPr lang="en-US" sz="2500" dirty="0">
                <a:latin typeface="Courier New" pitchFamily="49" charset="0"/>
                <a:cs typeface="Courier New" pitchFamily="49" charset="0"/>
              </a:rPr>
              <a:t>Constructor</a:t>
            </a:r>
            <a:r>
              <a:rPr lang="en-US" dirty="0"/>
              <a:t> Class</a:t>
            </a:r>
          </a:p>
          <a:p>
            <a:r>
              <a:rPr lang="en-US"/>
              <a:t>The </a:t>
            </a:r>
            <a:r>
              <a:rPr lang="en-US" dirty="0">
                <a:latin typeface="Courier New" pitchFamily="49" charset="0"/>
                <a:cs typeface="Courier New" pitchFamily="49" charset="0"/>
              </a:rPr>
              <a:t>Object</a:t>
            </a:r>
            <a:r>
              <a:rPr lang="en-US" sz="3100" dirty="0"/>
              <a:t> </a:t>
            </a:r>
            <a:r>
              <a:rPr lang="en-US" dirty="0"/>
              <a:t>Class</a:t>
            </a:r>
          </a:p>
          <a:p>
            <a:pPr lvl="1"/>
            <a:r>
              <a:rPr lang="en-US" dirty="0"/>
              <a:t>The </a:t>
            </a:r>
            <a:r>
              <a:rPr lang="en-US" sz="2500" dirty="0" err="1">
                <a:latin typeface="Courier New" pitchFamily="49" charset="0"/>
                <a:cs typeface="Courier New" pitchFamily="49" charset="0"/>
              </a:rPr>
              <a:t>toString</a:t>
            </a:r>
            <a:r>
              <a:rPr lang="en-US" dirty="0"/>
              <a:t> Method</a:t>
            </a:r>
          </a:p>
          <a:p>
            <a:pPr lvl="1"/>
            <a:r>
              <a:rPr lang="en-US" dirty="0"/>
              <a:t>The </a:t>
            </a:r>
            <a:r>
              <a:rPr lang="en-US" sz="2500" dirty="0">
                <a:latin typeface="Courier New" pitchFamily="49" charset="0"/>
                <a:cs typeface="Courier New" pitchFamily="49" charset="0"/>
              </a:rPr>
              <a:t>equals</a:t>
            </a:r>
            <a:r>
              <a:rPr lang="en-US" dirty="0"/>
              <a:t> Method</a:t>
            </a:r>
          </a:p>
          <a:p>
            <a:pPr lvl="1"/>
            <a:r>
              <a:rPr lang="en-US" dirty="0"/>
              <a:t>The </a:t>
            </a:r>
            <a:r>
              <a:rPr lang="en-US" sz="2500" dirty="0" err="1">
                <a:latin typeface="Courier New" pitchFamily="49" charset="0"/>
                <a:cs typeface="Courier New" pitchFamily="49" charset="0"/>
              </a:rPr>
              <a:t>hashCode</a:t>
            </a:r>
            <a:r>
              <a:rPr lang="en-US" sz="2500" dirty="0">
                <a:latin typeface="Courier New" pitchFamily="49" charset="0"/>
                <a:cs typeface="Courier New" pitchFamily="49" charset="0"/>
              </a:rPr>
              <a:t> </a:t>
            </a:r>
            <a:r>
              <a:rPr lang="en-US" dirty="0"/>
              <a:t>Method</a:t>
            </a:r>
          </a:p>
          <a:p>
            <a:pPr lvl="1"/>
            <a:r>
              <a:rPr lang="en-US"/>
              <a:t>The </a:t>
            </a:r>
            <a:r>
              <a:rPr lang="en-US" sz="2500">
                <a:latin typeface="Courier New" pitchFamily="49" charset="0"/>
                <a:cs typeface="Courier New" pitchFamily="49" charset="0"/>
              </a:rPr>
              <a:t>clone</a:t>
            </a:r>
            <a:r>
              <a:rPr lang="en-US"/>
              <a:t> Method, the protected Keyword and Shallow and Deep Copies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20</a:t>
            </a:fld>
            <a:endParaRPr lang="en-US" dirty="0">
              <a:solidFill>
                <a:srgbClr val="04617B">
                  <a:shade val="90000"/>
                </a:srgbClr>
              </a:solidFill>
            </a:endParaRPr>
          </a:p>
        </p:txBody>
      </p:sp>
    </p:spTree>
    <p:extLst>
      <p:ext uri="{BB962C8B-B14F-4D97-AF65-F5344CB8AC3E}">
        <p14:creationId xmlns:p14="http://schemas.microsoft.com/office/powerpoint/2010/main" val="26293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229600" cy="4389120"/>
          </a:xfrm>
        </p:spPr>
        <p:txBody>
          <a:bodyPr>
            <a:normAutofit fontScale="92500" lnSpcReduction="10000"/>
          </a:bodyPr>
          <a:lstStyle/>
          <a:p>
            <a:pPr marL="0" indent="0">
              <a:buNone/>
            </a:pPr>
            <a:r>
              <a:rPr lang="en-US"/>
              <a:t>Here are two tests to check whether  one class should inherit from another.</a:t>
            </a:r>
            <a:br>
              <a:rPr lang="en-US" dirty="0"/>
            </a:br>
            <a:endParaRPr lang="en-US" dirty="0"/>
          </a:p>
          <a:p>
            <a:pPr lvl="1"/>
            <a:r>
              <a:rPr lang="en-US" dirty="0">
                <a:latin typeface="Courier New" pitchFamily="49" charset="0"/>
                <a:cs typeface="Courier New" pitchFamily="49" charset="0"/>
              </a:rPr>
              <a:t>Manager</a:t>
            </a:r>
            <a:r>
              <a:rPr lang="en-US" dirty="0"/>
              <a:t> IS-A </a:t>
            </a:r>
            <a:r>
              <a:rPr lang="en-US" dirty="0">
                <a:latin typeface="Courier New" pitchFamily="49" charset="0"/>
                <a:cs typeface="Courier New" pitchFamily="49" charset="0"/>
              </a:rPr>
              <a:t>Employee</a:t>
            </a:r>
            <a:r>
              <a:rPr lang="en-US" dirty="0"/>
              <a:t> – it's not just that the two classes have some methods in common, but a manager really is an employee. This helps to verify that inheritance is the right relationship between these classes.</a:t>
            </a:r>
            <a:br>
              <a:rPr lang="en-US" dirty="0"/>
            </a:br>
            <a:endParaRPr lang="en-US" dirty="0"/>
          </a:p>
          <a:p>
            <a:pPr lvl="1"/>
            <a:r>
              <a:rPr lang="en-US" i="1"/>
              <a:t>Liskov Substitution Principle (LSP).</a:t>
            </a:r>
            <a:r>
              <a:rPr lang="en-US"/>
              <a:t> </a:t>
            </a:r>
            <a:r>
              <a:rPr lang="en-US" dirty="0"/>
              <a:t>Another test is: Can a </a:t>
            </a:r>
            <a:r>
              <a:rPr lang="en-US" dirty="0">
                <a:latin typeface="Courier New" pitchFamily="49" charset="0"/>
                <a:cs typeface="Courier New" pitchFamily="49" charset="0"/>
              </a:rPr>
              <a:t>Manager</a:t>
            </a:r>
            <a:r>
              <a:rPr lang="en-US" dirty="0"/>
              <a:t> instance be used whenever an </a:t>
            </a:r>
            <a:r>
              <a:rPr lang="en-US" dirty="0">
                <a:latin typeface="Courier New" pitchFamily="49" charset="0"/>
                <a:cs typeface="Courier New" pitchFamily="49" charset="0"/>
              </a:rPr>
              <a:t>Employee</a:t>
            </a:r>
            <a:r>
              <a:rPr lang="en-US" dirty="0"/>
              <a:t> instance is expected? The answer is yes, since every manager really is an employee, and partakes of all the properties and behavior of  an employee, though managers support extra behavior.</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21</a:t>
            </a:fld>
            <a:endParaRPr lang="en-US" dirty="0">
              <a:solidFill>
                <a:srgbClr val="04617B">
                  <a:shade val="90000"/>
                </a:srgbClr>
              </a:solidFill>
            </a:endParaRPr>
          </a:p>
        </p:txBody>
      </p:sp>
      <p:sp>
        <p:nvSpPr>
          <p:cNvPr id="5" name="Title 1"/>
          <p:cNvSpPr>
            <a:spLocks noGrp="1"/>
          </p:cNvSpPr>
          <p:nvPr>
            <p:ph type="title"/>
          </p:nvPr>
        </p:nvSpPr>
        <p:spPr>
          <a:xfrm>
            <a:off x="457200" y="533400"/>
            <a:ext cx="8229600" cy="1143000"/>
          </a:xfrm>
        </p:spPr>
        <p:txBody>
          <a:bodyPr>
            <a:normAutofit/>
          </a:bodyPr>
          <a:lstStyle/>
          <a:p>
            <a:r>
              <a:rPr lang="en-US"/>
              <a:t>Correct Use of Inheritance</a:t>
            </a:r>
            <a:endParaRPr lang="en-US" dirty="0"/>
          </a:p>
        </p:txBody>
      </p:sp>
    </p:spTree>
    <p:extLst>
      <p:ext uri="{BB962C8B-B14F-4D97-AF65-F5344CB8AC3E}">
        <p14:creationId xmlns:p14="http://schemas.microsoft.com/office/powerpoint/2010/main" val="8439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a:t>Common Mistake: Indiscriminate Generalization</a:t>
            </a:r>
            <a:endParaRPr lang="en-US"/>
          </a:p>
        </p:txBody>
      </p:sp>
      <p:sp>
        <p:nvSpPr>
          <p:cNvPr id="3" name="Content Placeholder 2"/>
          <p:cNvSpPr>
            <a:spLocks noGrp="1"/>
          </p:cNvSpPr>
          <p:nvPr>
            <p:ph idx="1"/>
          </p:nvPr>
        </p:nvSpPr>
        <p:spPr/>
        <p:txBody>
          <a:bodyPr>
            <a:normAutofit/>
          </a:bodyPr>
          <a:lstStyle/>
          <a:p>
            <a:r>
              <a:rPr lang="en-US"/>
              <a:t>The following strategy is a </a:t>
            </a:r>
            <a:r>
              <a:rPr lang="en-US" u="sng"/>
              <a:t>mistake</a:t>
            </a:r>
            <a:r>
              <a:rPr lang="en-US"/>
              <a:t>: Place methods common to several classes into one superclass for all of them. Then all the classes have immediate access to methods that they all can use.</a:t>
            </a:r>
          </a:p>
          <a:p>
            <a:pPr marL="0" indent="0" defTabSz="365760">
              <a:buNone/>
            </a:pPr>
            <a:r>
              <a:rPr lang="en-US"/>
              <a:t>   </a:t>
            </a:r>
            <a:r>
              <a:rPr lang="en-US" i="1"/>
              <a:t>    </a:t>
            </a:r>
            <a:br>
              <a:rPr lang="en-US"/>
            </a:br>
            <a:r>
              <a:rPr lang="en-US"/>
              <a:t>    	This is undesirable because, eventually, some 	methods and variables in the superclass will not be 	relevant for some of the subclasses – those subclasses 	will therefore offer "services" that they cannot 	possibly provide.  </a:t>
            </a:r>
            <a:endParaRPr lang="en-US" i="1"/>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22</a:t>
            </a:fld>
            <a:endParaRPr lang="en-US" dirty="0">
              <a:solidFill>
                <a:srgbClr val="04617B">
                  <a:shade val="90000"/>
                </a:srgbClr>
              </a:solidFill>
            </a:endParaRPr>
          </a:p>
        </p:txBody>
      </p:sp>
    </p:spTree>
    <p:extLst>
      <p:ext uri="{BB962C8B-B14F-4D97-AF65-F5344CB8AC3E}">
        <p14:creationId xmlns:p14="http://schemas.microsoft.com/office/powerpoint/2010/main" val="1633321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lstStyle/>
          <a:p>
            <a:r>
              <a:rPr lang="en-US" sz="1800"/>
              <a:t>At first, this may seem reasonable</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23</a:t>
            </a:fld>
            <a:endParaRPr lang="en-US" dirty="0">
              <a:solidFill>
                <a:srgbClr val="04617B">
                  <a:shade val="9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3" y="2590800"/>
            <a:ext cx="23907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9897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lstStyle/>
          <a:p>
            <a:r>
              <a:rPr lang="en-US" sz="1800"/>
              <a:t>At first, this may seem reasonable</a:t>
            </a:r>
          </a:p>
          <a:p>
            <a:endParaRPr lang="en-US"/>
          </a:p>
          <a:p>
            <a:endParaRPr lang="en-US"/>
          </a:p>
          <a:p>
            <a:endParaRPr lang="en-US"/>
          </a:p>
          <a:p>
            <a:endParaRPr lang="en-US"/>
          </a:p>
          <a:p>
            <a:r>
              <a:rPr lang="en-US" sz="1800"/>
              <a:t>As your project evolves, you may find that different versions of computeCosts are needed for Student and Customer</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24</a:t>
            </a:fld>
            <a:endParaRPr lang="en-US" dirty="0">
              <a:solidFill>
                <a:srgbClr val="04617B">
                  <a:shade val="9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3" y="2590800"/>
            <a:ext cx="23907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029200" y="4953000"/>
            <a:ext cx="3124200" cy="1477328"/>
          </a:xfrm>
          <a:prstGeom prst="rect">
            <a:avLst/>
          </a:prstGeom>
          <a:noFill/>
        </p:spPr>
        <p:txBody>
          <a:bodyPr wrap="square" rtlCol="0">
            <a:spAutoFit/>
          </a:bodyPr>
          <a:lstStyle/>
          <a:p>
            <a:r>
              <a:rPr lang="en-US"/>
              <a:t>Now a </a:t>
            </a:r>
            <a:r>
              <a:rPr lang="en-US" sz="1400">
                <a:latin typeface="Courier New" panose="02070309020205020404" pitchFamily="49" charset="0"/>
                <a:cs typeface="Courier New" panose="02070309020205020404" pitchFamily="49" charset="0"/>
              </a:rPr>
              <a:t>Customer</a:t>
            </a:r>
            <a:r>
              <a:rPr lang="en-US"/>
              <a:t> seems to be supporting </a:t>
            </a:r>
            <a:r>
              <a:rPr lang="en-US" sz="1400">
                <a:latin typeface="Courier New" panose="02070309020205020404" pitchFamily="49" charset="0"/>
                <a:cs typeface="Courier New" panose="02070309020205020404" pitchFamily="49" charset="0"/>
              </a:rPr>
              <a:t>computeCosts</a:t>
            </a:r>
            <a:r>
              <a:rPr lang="en-US"/>
              <a:t> with input </a:t>
            </a:r>
            <a:r>
              <a:rPr lang="en-US" sz="1400">
                <a:latin typeface="Courier New" panose="02070309020205020404" pitchFamily="49" charset="0"/>
                <a:cs typeface="Courier New" panose="02070309020205020404" pitchFamily="49" charset="0"/>
              </a:rPr>
              <a:t>tuition</a:t>
            </a:r>
            <a:r>
              <a:rPr lang="en-US"/>
              <a:t> and </a:t>
            </a:r>
            <a:r>
              <a:rPr lang="en-US" sz="1400">
                <a:latin typeface="Courier New" panose="02070309020205020404" pitchFamily="49" charset="0"/>
                <a:cs typeface="Courier New" panose="02070309020205020404" pitchFamily="49" charset="0"/>
              </a:rPr>
              <a:t>other</a:t>
            </a:r>
            <a:r>
              <a:rPr lang="en-US"/>
              <a:t>. This undermines the purpose of the </a:t>
            </a:r>
            <a:r>
              <a:rPr lang="en-US" sz="1400">
                <a:latin typeface="Courier New" panose="02070309020205020404" pitchFamily="49" charset="0"/>
                <a:cs typeface="Courier New" panose="02070309020205020404" pitchFamily="49" charset="0"/>
              </a:rPr>
              <a:t>Customer</a:t>
            </a:r>
            <a:r>
              <a:rPr lang="en-US"/>
              <a:t> class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953000"/>
            <a:ext cx="30765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543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lstStyle/>
          <a:p>
            <a:r>
              <a:rPr lang="en-US"/>
              <a:t>A better approach is to place commonly used methods in a </a:t>
            </a:r>
            <a:r>
              <a:rPr lang="en-US" i="1"/>
              <a:t>utility class.</a:t>
            </a:r>
          </a:p>
          <a:p>
            <a:pPr marL="0" indent="0">
              <a:buNone/>
            </a:pPr>
            <a:r>
              <a:rPr lang="en-US" i="1"/>
              <a:t>	</a:t>
            </a: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25</a:t>
            </a:fld>
            <a:endParaRPr lang="en-US" dirty="0">
              <a:solidFill>
                <a:srgbClr val="04617B">
                  <a:shade val="90000"/>
                </a:srgb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431" y="3006697"/>
            <a:ext cx="5014912" cy="282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06697"/>
            <a:ext cx="3810759" cy="1412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419599"/>
            <a:ext cx="3657600" cy="1442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55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389120"/>
          </a:xfrm>
        </p:spPr>
        <p:txBody>
          <a:bodyPr>
            <a:normAutofit/>
          </a:bodyPr>
          <a:lstStyle/>
          <a:p>
            <a:pPr marL="880110" lvl="1" indent="-514350"/>
            <a:r>
              <a:rPr lang="en-US" sz="2000" dirty="0"/>
              <a:t>Declaring a </a:t>
            </a:r>
            <a:r>
              <a:rPr lang="en-US" sz="2000" u="sng" dirty="0"/>
              <a:t>class</a:t>
            </a:r>
            <a:r>
              <a:rPr lang="en-US" sz="2000" dirty="0"/>
              <a:t> to be final prevents creation of any subclass (recall: this is one of the techniques used to ensure that a class is </a:t>
            </a:r>
            <a:r>
              <a:rPr lang="en-US" sz="2000" i="1" dirty="0"/>
              <a:t>immutable</a:t>
            </a:r>
            <a:r>
              <a:rPr lang="en-US" sz="2000" dirty="0"/>
              <a:t>)</a:t>
            </a:r>
          </a:p>
          <a:p>
            <a:pPr marL="880110" lvl="1" indent="-514350"/>
            <a:r>
              <a:rPr lang="en-US" sz="2000" dirty="0"/>
              <a:t>Declaring a </a:t>
            </a:r>
            <a:r>
              <a:rPr lang="en-US" sz="2000" u="sng" dirty="0"/>
              <a:t>method</a:t>
            </a:r>
            <a:r>
              <a:rPr lang="en-US" sz="2000" dirty="0"/>
              <a:t> to be final prevents any subclass from overriding it</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26</a:t>
            </a:fld>
            <a:endParaRPr lang="en-US" dirty="0">
              <a:solidFill>
                <a:srgbClr val="04617B">
                  <a:shade val="90000"/>
                </a:srgbClr>
              </a:solidFill>
            </a:endParaRPr>
          </a:p>
        </p:txBody>
      </p:sp>
      <p:sp>
        <p:nvSpPr>
          <p:cNvPr id="5" name="Title 1"/>
          <p:cNvSpPr>
            <a:spLocks noGrp="1"/>
          </p:cNvSpPr>
          <p:nvPr>
            <p:ph type="title"/>
          </p:nvPr>
        </p:nvSpPr>
        <p:spPr>
          <a:xfrm>
            <a:off x="457200" y="533400"/>
            <a:ext cx="8229600" cy="1143000"/>
          </a:xfrm>
        </p:spPr>
        <p:txBody>
          <a:bodyPr>
            <a:normAutofit/>
          </a:bodyPr>
          <a:lstStyle/>
          <a:p>
            <a:r>
              <a:rPr lang="en-US" sz="4500" dirty="0"/>
              <a:t>Preventing/restricting inheritance</a:t>
            </a:r>
          </a:p>
        </p:txBody>
      </p:sp>
    </p:spTree>
    <p:extLst>
      <p:ext uri="{BB962C8B-B14F-4D97-AF65-F5344CB8AC3E}">
        <p14:creationId xmlns:p14="http://schemas.microsoft.com/office/powerpoint/2010/main" val="224129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120"/>
          </a:xfrm>
        </p:spPr>
        <p:txBody>
          <a:bodyPr>
            <a:normAutofit/>
          </a:bodyPr>
          <a:lstStyle/>
          <a:p>
            <a:pPr marL="514350" indent="-514350">
              <a:buFont typeface="+mj-lt"/>
              <a:buAutoNum type="arabicPeriod" startAt="3"/>
            </a:pPr>
            <a:endParaRPr lang="en-US" sz="2400" i="1" dirty="0"/>
          </a:p>
          <a:p>
            <a:pPr marL="514350" indent="-514350">
              <a:buFont typeface="+mj-lt"/>
              <a:buAutoNum type="arabicPeriod" startAt="3"/>
            </a:pPr>
            <a:endParaRPr lang="en-US" sz="2400" i="1" dirty="0"/>
          </a:p>
          <a:p>
            <a:r>
              <a:rPr lang="en-US" sz="2400" dirty="0"/>
              <a:t>Sometimes a subclass of a class is further extended by another subclass. Repeated </a:t>
            </a:r>
            <a:r>
              <a:rPr lang="en-US" sz="2400" dirty="0" err="1"/>
              <a:t>subclassing</a:t>
            </a:r>
            <a:r>
              <a:rPr lang="en-US" sz="2400" dirty="0"/>
              <a:t> results in an </a:t>
            </a:r>
            <a:r>
              <a:rPr lang="en-US" sz="2400" i="1" dirty="0"/>
              <a:t>inheritance hierarchy.</a:t>
            </a:r>
          </a:p>
          <a:p>
            <a:pPr marL="514350" indent="-514350">
              <a:buFont typeface="+mj-lt"/>
              <a:buAutoNum type="arabicPeriod" startAt="3"/>
            </a:pPr>
            <a:endParaRPr lang="en-US" sz="2000" i="1"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27</a:t>
            </a:fld>
            <a:endParaRPr lang="en-US" dirty="0">
              <a:solidFill>
                <a:srgbClr val="04617B">
                  <a:shade val="90000"/>
                </a:srgb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581" y="3032760"/>
            <a:ext cx="498083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533400"/>
            <a:ext cx="8229600" cy="1143000"/>
          </a:xfrm>
        </p:spPr>
        <p:txBody>
          <a:bodyPr>
            <a:normAutofit/>
          </a:bodyPr>
          <a:lstStyle/>
          <a:p>
            <a:r>
              <a:rPr lang="en-US" sz="4500" dirty="0"/>
              <a:t>Inheritance hierarchies</a:t>
            </a:r>
          </a:p>
        </p:txBody>
      </p:sp>
    </p:spTree>
    <p:extLst>
      <p:ext uri="{BB962C8B-B14F-4D97-AF65-F5344CB8AC3E}">
        <p14:creationId xmlns:p14="http://schemas.microsoft.com/office/powerpoint/2010/main" val="517841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buNone/>
            </a:pPr>
            <a:r>
              <a:rPr lang="en-US"/>
              <a:t>As </a:t>
            </a:r>
            <a:r>
              <a:rPr lang="en-US" dirty="0"/>
              <a:t>a matter of good design, a class C should not be made a subclass of a class D unless C "IS-A" D. Likewise, individual intelligence "is" cosmic intelligence, though this relationship requires time to be recognized as true.</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extLst>
      <p:ext uri="{BB962C8B-B14F-4D97-AF65-F5344CB8AC3E}">
        <p14:creationId xmlns:p14="http://schemas.microsoft.com/office/powerpoint/2010/main" val="187167473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7500" lnSpcReduction="20000"/>
          </a:bodyPr>
          <a:lstStyle/>
          <a:p>
            <a:r>
              <a:rPr lang="en-US" dirty="0"/>
              <a:t>Introduction </a:t>
            </a:r>
            <a:r>
              <a:rPr lang="en-US"/>
              <a:t>to Inheritance – Example of Subclassing a Class</a:t>
            </a:r>
            <a:endParaRPr lang="en-US" dirty="0"/>
          </a:p>
          <a:p>
            <a:r>
              <a:rPr lang="en-US"/>
              <a:t>The "IS-A" and LSP Criteria for Proper Use of Inheritance</a:t>
            </a:r>
          </a:p>
          <a:p>
            <a:r>
              <a:rPr lang="en-US">
                <a:solidFill>
                  <a:srgbClr val="FF0000"/>
                </a:solidFill>
              </a:rPr>
              <a:t>Rules </a:t>
            </a:r>
            <a:r>
              <a:rPr lang="en-US" dirty="0">
                <a:solidFill>
                  <a:srgbClr val="FF0000"/>
                </a:solidFill>
              </a:rPr>
              <a:t>for Subclass Constructors</a:t>
            </a:r>
          </a:p>
          <a:p>
            <a:r>
              <a:rPr lang="en-US" dirty="0"/>
              <a:t>Inheritance and the </a:t>
            </a:r>
            <a:r>
              <a:rPr lang="en-US"/>
              <a:t>Object Class</a:t>
            </a:r>
          </a:p>
          <a:p>
            <a:r>
              <a:rPr lang="en-US"/>
              <a:t>Inheritance for Generalization and Introduction to Polymorphism</a:t>
            </a:r>
          </a:p>
          <a:p>
            <a:r>
              <a:rPr lang="en-US"/>
              <a:t>Order of Execution with Inheritance</a:t>
            </a:r>
            <a:endParaRPr lang="en-US" dirty="0"/>
          </a:p>
          <a:p>
            <a:r>
              <a:rPr lang="en-US" dirty="0"/>
              <a:t>Introduction to </a:t>
            </a:r>
            <a:r>
              <a:rPr lang="en-US"/>
              <a:t>Java Interfaces, </a:t>
            </a:r>
            <a:r>
              <a:rPr lang="en-US" sz="2300">
                <a:latin typeface="Courier New" panose="02070309020205020404" pitchFamily="49" charset="0"/>
                <a:cs typeface="Courier New" panose="02070309020205020404" pitchFamily="49" charset="0"/>
              </a:rPr>
              <a:t>Comparable</a:t>
            </a:r>
            <a:r>
              <a:rPr lang="en-US"/>
              <a:t>, Functional Interfaces</a:t>
            </a:r>
          </a:p>
          <a:p>
            <a:r>
              <a:rPr lang="en-US"/>
              <a:t>New Java 8 Features for Interfaces</a:t>
            </a:r>
            <a:endParaRPr lang="en-US" dirty="0"/>
          </a:p>
          <a:p>
            <a:r>
              <a:rPr lang="en-US" dirty="0"/>
              <a:t>Introduction to the Reflection Library</a:t>
            </a:r>
          </a:p>
          <a:p>
            <a:pPr lvl="1"/>
            <a:r>
              <a:rPr lang="en-US" dirty="0"/>
              <a:t>The </a:t>
            </a:r>
            <a:r>
              <a:rPr lang="en-US" dirty="0">
                <a:latin typeface="Courier New" pitchFamily="49" charset="0"/>
                <a:cs typeface="Courier New" pitchFamily="49" charset="0"/>
              </a:rPr>
              <a:t>Class</a:t>
            </a:r>
            <a:r>
              <a:rPr lang="en-US" dirty="0"/>
              <a:t> </a:t>
            </a:r>
            <a:r>
              <a:rPr lang="en-US" dirty="0" err="1"/>
              <a:t>Class</a:t>
            </a:r>
            <a:endParaRPr lang="en-US" dirty="0"/>
          </a:p>
          <a:p>
            <a:pPr lvl="1"/>
            <a:r>
              <a:rPr lang="en-US" dirty="0"/>
              <a:t>The </a:t>
            </a:r>
            <a:r>
              <a:rPr lang="en-US" sz="2500" dirty="0">
                <a:latin typeface="Courier New" pitchFamily="49" charset="0"/>
                <a:cs typeface="Courier New" pitchFamily="49" charset="0"/>
              </a:rPr>
              <a:t>Constructor</a:t>
            </a:r>
            <a:r>
              <a:rPr lang="en-US" dirty="0"/>
              <a:t> Class</a:t>
            </a:r>
          </a:p>
          <a:p>
            <a:r>
              <a:rPr lang="en-US"/>
              <a:t>The </a:t>
            </a:r>
            <a:r>
              <a:rPr lang="en-US" dirty="0">
                <a:latin typeface="Courier New" pitchFamily="49" charset="0"/>
                <a:cs typeface="Courier New" pitchFamily="49" charset="0"/>
              </a:rPr>
              <a:t>Object</a:t>
            </a:r>
            <a:r>
              <a:rPr lang="en-US" sz="3100" dirty="0"/>
              <a:t> </a:t>
            </a:r>
            <a:r>
              <a:rPr lang="en-US" dirty="0"/>
              <a:t>Class</a:t>
            </a:r>
          </a:p>
          <a:p>
            <a:pPr lvl="1"/>
            <a:r>
              <a:rPr lang="en-US" dirty="0"/>
              <a:t>The </a:t>
            </a:r>
            <a:r>
              <a:rPr lang="en-US" sz="2500" dirty="0" err="1">
                <a:latin typeface="Courier New" pitchFamily="49" charset="0"/>
                <a:cs typeface="Courier New" pitchFamily="49" charset="0"/>
              </a:rPr>
              <a:t>toString</a:t>
            </a:r>
            <a:r>
              <a:rPr lang="en-US" dirty="0"/>
              <a:t> Method</a:t>
            </a:r>
          </a:p>
          <a:p>
            <a:pPr lvl="1"/>
            <a:r>
              <a:rPr lang="en-US" dirty="0"/>
              <a:t>The </a:t>
            </a:r>
            <a:r>
              <a:rPr lang="en-US" sz="2500" dirty="0">
                <a:latin typeface="Courier New" pitchFamily="49" charset="0"/>
                <a:cs typeface="Courier New" pitchFamily="49" charset="0"/>
              </a:rPr>
              <a:t>equals</a:t>
            </a:r>
            <a:r>
              <a:rPr lang="en-US" dirty="0"/>
              <a:t> Method</a:t>
            </a:r>
          </a:p>
          <a:p>
            <a:pPr lvl="1"/>
            <a:r>
              <a:rPr lang="en-US" dirty="0"/>
              <a:t>The </a:t>
            </a:r>
            <a:r>
              <a:rPr lang="en-US" sz="2500" dirty="0" err="1">
                <a:latin typeface="Courier New" pitchFamily="49" charset="0"/>
                <a:cs typeface="Courier New" pitchFamily="49" charset="0"/>
              </a:rPr>
              <a:t>hashCode</a:t>
            </a:r>
            <a:r>
              <a:rPr lang="en-US" sz="2500" dirty="0">
                <a:latin typeface="Courier New" pitchFamily="49" charset="0"/>
                <a:cs typeface="Courier New" pitchFamily="49" charset="0"/>
              </a:rPr>
              <a:t> </a:t>
            </a:r>
            <a:r>
              <a:rPr lang="en-US" dirty="0"/>
              <a:t>Method</a:t>
            </a:r>
          </a:p>
          <a:p>
            <a:pPr lvl="1"/>
            <a:r>
              <a:rPr lang="en-US"/>
              <a:t>The </a:t>
            </a:r>
            <a:r>
              <a:rPr lang="en-US" sz="2500">
                <a:latin typeface="Courier New" pitchFamily="49" charset="0"/>
                <a:cs typeface="Courier New" pitchFamily="49" charset="0"/>
              </a:rPr>
              <a:t>clone</a:t>
            </a:r>
            <a:r>
              <a:rPr lang="en-US"/>
              <a:t> Method, the protected Keyword and Shallow and Deep Copies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29</a:t>
            </a:fld>
            <a:endParaRPr lang="en-US" dirty="0">
              <a:solidFill>
                <a:srgbClr val="04617B">
                  <a:shade val="90000"/>
                </a:srgbClr>
              </a:solidFill>
            </a:endParaRPr>
          </a:p>
        </p:txBody>
      </p:sp>
    </p:spTree>
    <p:extLst>
      <p:ext uri="{BB962C8B-B14F-4D97-AF65-F5344CB8AC3E}">
        <p14:creationId xmlns:p14="http://schemas.microsoft.com/office/powerpoint/2010/main" val="142172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a:t>Wholeness of the Lesson</a:t>
            </a:r>
            <a:endParaRPr lang="en-US" dirty="0"/>
          </a:p>
        </p:txBody>
      </p:sp>
      <p:sp>
        <p:nvSpPr>
          <p:cNvPr id="3" name="Content Placeholder 2"/>
          <p:cNvSpPr>
            <a:spLocks noGrp="1"/>
          </p:cNvSpPr>
          <p:nvPr>
            <p:ph idx="1"/>
          </p:nvPr>
        </p:nvSpPr>
        <p:spPr>
          <a:xfrm>
            <a:off x="457200" y="1600200"/>
            <a:ext cx="8229600" cy="4389120"/>
          </a:xfrm>
        </p:spPr>
        <p:txBody>
          <a:bodyPr/>
          <a:lstStyle/>
          <a:p>
            <a:pPr marL="0" indent="0" algn="just">
              <a:buNone/>
            </a:pPr>
            <a:r>
              <a:rPr lang="en-US"/>
              <a:t>Java </a:t>
            </a:r>
            <a:r>
              <a:rPr lang="en-US" dirty="0"/>
              <a:t>supports inheritance between classes in support of the OO concepts of inherited types and polymorphism. Interfaces support encapsulation, play a role similar to abstract classes, and provide a safe alternative to multiple inheritance. Likewise, relationships of any kind that are grounded on the deeper values at the source of the individuals involved result in fuller creativity of expression with fewer mistakes.</a:t>
            </a: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3</a:t>
            </a:fld>
            <a:endParaRPr lang="en-US">
              <a:solidFill>
                <a:srgbClr val="04617B">
                  <a:shade val="90000"/>
                </a:srgbClr>
              </a:solidFill>
            </a:endParaRPr>
          </a:p>
        </p:txBody>
      </p:sp>
    </p:spTree>
    <p:extLst>
      <p:ext uri="{BB962C8B-B14F-4D97-AF65-F5344CB8AC3E}">
        <p14:creationId xmlns:p14="http://schemas.microsoft.com/office/powerpoint/2010/main" val="621677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a:t>Rules for Subclass Constructors</a:t>
            </a:r>
          </a:p>
        </p:txBody>
      </p:sp>
      <p:sp>
        <p:nvSpPr>
          <p:cNvPr id="3" name="Content Placeholder 2"/>
          <p:cNvSpPr>
            <a:spLocks noGrp="1"/>
          </p:cNvSpPr>
          <p:nvPr>
            <p:ph idx="1"/>
          </p:nvPr>
        </p:nvSpPr>
        <p:spPr>
          <a:xfrm>
            <a:off x="457200" y="1752600"/>
            <a:ext cx="8229600" cy="5105400"/>
          </a:xfrm>
        </p:spPr>
        <p:txBody>
          <a:bodyPr>
            <a:normAutofit fontScale="55000" lnSpcReduction="20000"/>
          </a:bodyPr>
          <a:lstStyle/>
          <a:p>
            <a:pPr marL="0" indent="0">
              <a:buNone/>
            </a:pPr>
            <a:r>
              <a:rPr lang="en-US" sz="3400" b="1" u="sng" dirty="0"/>
              <a:t>The Rule</a:t>
            </a:r>
            <a:r>
              <a:rPr lang="en-US" sz="3400" b="1" dirty="0"/>
              <a:t>:</a:t>
            </a:r>
            <a:endParaRPr lang="en-US" sz="3400" dirty="0"/>
          </a:p>
          <a:p>
            <a:pPr marL="0" indent="0" algn="ctr">
              <a:buNone/>
            </a:pPr>
            <a:br>
              <a:rPr lang="en-US" sz="3400" b="1" i="1"/>
            </a:br>
            <a:r>
              <a:rPr lang="en-US" sz="3400" b="1" i="1"/>
              <a:t>a </a:t>
            </a:r>
            <a:r>
              <a:rPr lang="en-US" sz="3400" b="1" i="1" dirty="0"/>
              <a:t>subclass constructor </a:t>
            </a:r>
            <a:r>
              <a:rPr lang="en-US" sz="3400" b="1" i="1" u="sng" dirty="0"/>
              <a:t>must</a:t>
            </a:r>
            <a:r>
              <a:rPr lang="en-US" sz="3400" b="1" i="1" dirty="0"/>
              <a:t> make use of </a:t>
            </a:r>
            <a:endParaRPr lang="en-US" sz="3400" dirty="0"/>
          </a:p>
          <a:p>
            <a:pPr marL="0" indent="0" algn="ctr">
              <a:buNone/>
            </a:pPr>
            <a:r>
              <a:rPr lang="en-US" sz="3400" b="1" i="1" dirty="0"/>
              <a:t>one of the constructors from its superclass</a:t>
            </a:r>
            <a:endParaRPr lang="en-US" sz="3400" dirty="0"/>
          </a:p>
          <a:p>
            <a:pPr marL="0" indent="0">
              <a:buNone/>
            </a:pPr>
            <a:r>
              <a:rPr lang="en-US" sz="3400" dirty="0"/>
              <a:t> </a:t>
            </a:r>
          </a:p>
          <a:p>
            <a:pPr marL="0" indent="0">
              <a:buNone/>
            </a:pPr>
            <a:r>
              <a:rPr lang="en-US" sz="3400" i="1" u="sng"/>
              <a:t>Reason for the rule</a:t>
            </a:r>
            <a:r>
              <a:rPr lang="en-US" sz="3400" i="1"/>
              <a:t>  </a:t>
            </a:r>
            <a:r>
              <a:rPr lang="en-US" sz="3400"/>
              <a:t>The </a:t>
            </a:r>
            <a:r>
              <a:rPr lang="en-US" sz="3400" dirty="0"/>
              <a:t>state of the superclass (values of its instance variables)  should be set </a:t>
            </a:r>
            <a:r>
              <a:rPr lang="en-US" sz="3400" i="1" dirty="0"/>
              <a:t>by the superclass </a:t>
            </a:r>
            <a:r>
              <a:rPr lang="en-US" sz="3400" dirty="0"/>
              <a:t>(</a:t>
            </a:r>
            <a:r>
              <a:rPr lang="en-US" sz="3400"/>
              <a:t>not by the subclass). So, </a:t>
            </a:r>
            <a:r>
              <a:rPr lang="en-US" sz="3400" dirty="0"/>
              <a:t>during construction, the subclass must request the superclass to first set its state, and then the subclass may perform further initialization of its own state.</a:t>
            </a:r>
          </a:p>
          <a:p>
            <a:pPr marL="0" indent="0">
              <a:buNone/>
            </a:pPr>
            <a:r>
              <a:rPr lang="en-US" sz="3400" dirty="0"/>
              <a:t> </a:t>
            </a:r>
          </a:p>
          <a:p>
            <a:pPr marL="0" indent="0">
              <a:buNone/>
            </a:pPr>
            <a:r>
              <a:rPr lang="en-US" sz="3400" i="1" u="sng"/>
              <a:t>Example</a:t>
            </a:r>
            <a:r>
              <a:rPr lang="en-US" sz="3400"/>
              <a:t>. </a:t>
            </a:r>
            <a:r>
              <a:rPr lang="en-US" sz="3400">
                <a:latin typeface="Courier New" panose="02070309020205020404" pitchFamily="49" charset="0"/>
                <a:cs typeface="Courier New" panose="02070309020205020404" pitchFamily="49" charset="0"/>
              </a:rPr>
              <a:t>Employee/Manager</a:t>
            </a:r>
            <a:r>
              <a:rPr lang="en-US" sz="3400"/>
              <a:t>:</a:t>
            </a:r>
            <a:endParaRPr lang="en-US" sz="3400" dirty="0"/>
          </a:p>
          <a:p>
            <a:pPr marL="0" indent="0">
              <a:buNone/>
            </a:pPr>
            <a:endParaRPr lang="en-US" dirty="0"/>
          </a:p>
          <a:p>
            <a:pPr marL="0" marR="0" indent="0">
              <a:spcBef>
                <a:spcPts val="0"/>
              </a:spcBef>
              <a:spcAft>
                <a:spcPts val="0"/>
              </a:spcAft>
              <a:buNone/>
            </a:pPr>
            <a:r>
              <a:rPr lang="en-US" sz="2800">
                <a:latin typeface="Courier New"/>
                <a:ea typeface="Times New Roman"/>
              </a:rPr>
              <a:t>    class </a:t>
            </a:r>
            <a:r>
              <a:rPr lang="en-US" sz="2800" dirty="0">
                <a:latin typeface="Courier New"/>
                <a:ea typeface="Times New Roman"/>
              </a:rPr>
              <a:t>Employee{</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Employee(String name, double salary, </a:t>
            </a:r>
            <a:r>
              <a:rPr lang="en-US" sz="2800" dirty="0" err="1">
                <a:latin typeface="Courier New"/>
                <a:ea typeface="Times New Roman"/>
              </a:rPr>
              <a:t>int</a:t>
            </a:r>
            <a:r>
              <a:rPr lang="en-US" sz="2800" dirty="0">
                <a:latin typeface="Courier New"/>
                <a:ea typeface="Times New Roman"/>
              </a:rPr>
              <a:t> y, </a:t>
            </a:r>
            <a:r>
              <a:rPr lang="en-US" sz="2800" dirty="0" err="1">
                <a:latin typeface="Courier New"/>
                <a:ea typeface="Times New Roman"/>
              </a:rPr>
              <a:t>int</a:t>
            </a:r>
            <a:r>
              <a:rPr lang="en-US" sz="2800" dirty="0">
                <a:latin typeface="Courier New"/>
                <a:ea typeface="Times New Roman"/>
              </a:rPr>
              <a:t> m, </a:t>
            </a:r>
            <a:r>
              <a:rPr lang="en-US" sz="2800" dirty="0" err="1">
                <a:latin typeface="Courier New"/>
                <a:ea typeface="Times New Roman"/>
              </a:rPr>
              <a:t>int</a:t>
            </a:r>
            <a:r>
              <a:rPr lang="en-US" sz="2800" dirty="0">
                <a:latin typeface="Courier New"/>
                <a:ea typeface="Times New Roman"/>
              </a:rPr>
              <a:t> d){</a:t>
            </a:r>
            <a:endParaRPr lang="en-US" sz="3200" dirty="0">
              <a:latin typeface="Times New Roman"/>
              <a:ea typeface="Times New Roman"/>
            </a:endParaRPr>
          </a:p>
          <a:p>
            <a:pPr marL="0" marR="0" indent="0">
              <a:spcBef>
                <a:spcPts val="0"/>
              </a:spcBef>
              <a:spcAft>
                <a:spcPts val="0"/>
              </a:spcAft>
              <a:buNone/>
            </a:pPr>
            <a:r>
              <a:rPr lang="en-US" sz="280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a:latin typeface="Courier New"/>
                <a:ea typeface="Times New Roman"/>
              </a:rPr>
              <a:t>    class </a:t>
            </a:r>
            <a:r>
              <a:rPr lang="en-US" sz="2800" dirty="0">
                <a:latin typeface="Courier New"/>
                <a:ea typeface="Times New Roman"/>
              </a:rPr>
              <a:t>Manager extends Employee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Manager(String name, double salary, </a:t>
            </a:r>
            <a:r>
              <a:rPr lang="en-US" sz="2800" dirty="0" err="1">
                <a:latin typeface="Courier New"/>
                <a:ea typeface="Times New Roman"/>
              </a:rPr>
              <a:t>int</a:t>
            </a:r>
            <a:r>
              <a:rPr lang="en-US" sz="2800" dirty="0">
                <a:latin typeface="Courier New"/>
                <a:ea typeface="Times New Roman"/>
              </a:rPr>
              <a:t> y, </a:t>
            </a:r>
            <a:r>
              <a:rPr lang="en-US" sz="2800" dirty="0" err="1">
                <a:latin typeface="Courier New"/>
                <a:ea typeface="Times New Roman"/>
              </a:rPr>
              <a:t>int</a:t>
            </a:r>
            <a:r>
              <a:rPr lang="en-US" sz="2800" dirty="0">
                <a:latin typeface="Courier New"/>
                <a:ea typeface="Times New Roman"/>
              </a:rPr>
              <a:t> m, </a:t>
            </a:r>
            <a:r>
              <a:rPr lang="en-US" sz="2800" dirty="0" err="1">
                <a:latin typeface="Courier New"/>
                <a:ea typeface="Times New Roman"/>
              </a:rPr>
              <a:t>int</a:t>
            </a:r>
            <a:r>
              <a:rPr lang="en-US" sz="2800" dirty="0">
                <a:latin typeface="Courier New"/>
                <a:ea typeface="Times New Roman"/>
              </a:rPr>
              <a:t> d) {</a:t>
            </a:r>
            <a:endParaRPr lang="en-US" sz="3200" dirty="0">
              <a:latin typeface="Times New Roman"/>
              <a:ea typeface="Times New Roman"/>
            </a:endParaRPr>
          </a:p>
          <a:p>
            <a:pPr marL="0" marR="0" indent="0">
              <a:spcBef>
                <a:spcPts val="0"/>
              </a:spcBef>
              <a:spcAft>
                <a:spcPts val="0"/>
              </a:spcAft>
              <a:buNone/>
            </a:pPr>
            <a:r>
              <a:rPr lang="en-US" sz="2800">
                <a:latin typeface="Courier New"/>
                <a:ea typeface="Times New Roman"/>
              </a:rPr>
              <a:t>	    </a:t>
            </a:r>
            <a:r>
              <a:rPr lang="en-US" sz="2800" b="1">
                <a:solidFill>
                  <a:srgbClr val="FF0000"/>
                </a:solidFill>
                <a:latin typeface="Courier New"/>
                <a:ea typeface="Times New Roman"/>
              </a:rPr>
              <a:t>super(name,salary,y,m,d</a:t>
            </a:r>
            <a:r>
              <a:rPr lang="en-US" sz="2800" b="1" dirty="0">
                <a:solidFill>
                  <a:srgbClr val="FF0000"/>
                </a:solidFill>
                <a:latin typeface="Courier New"/>
                <a:ea typeface="Times New Roman"/>
              </a:rPr>
              <a:t>)</a:t>
            </a:r>
            <a:r>
              <a:rPr lang="en-US" sz="2800" dirty="0">
                <a:latin typeface="Courier New"/>
                <a:ea typeface="Times New Roman"/>
              </a:rPr>
              <a:t>; //</a:t>
            </a:r>
            <a:r>
              <a:rPr lang="en-US" sz="2000" dirty="0">
                <a:latin typeface="Courier New"/>
                <a:ea typeface="Times New Roman"/>
              </a:rPr>
              <a:t>makes use of superclass constructor</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a:latin typeface="Courier New"/>
                <a:ea typeface="Times New Roman"/>
              </a:rPr>
              <a:t>    }</a:t>
            </a:r>
            <a:endParaRPr lang="en-US" sz="3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30</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382000" cy="5029200"/>
          </a:xfrm>
        </p:spPr>
        <p:txBody>
          <a:bodyPr>
            <a:normAutofit fontScale="77500" lnSpcReduction="20000"/>
          </a:bodyPr>
          <a:lstStyle/>
          <a:p>
            <a:pPr marL="0" indent="0">
              <a:buNone/>
            </a:pPr>
            <a:r>
              <a:rPr lang="en-US" sz="2900" i="1"/>
              <a:t>Note: </a:t>
            </a:r>
            <a:r>
              <a:rPr lang="en-US" sz="2900"/>
              <a:t>It </a:t>
            </a:r>
            <a:r>
              <a:rPr lang="en-US" sz="2900" dirty="0"/>
              <a:t>is not necessary for any of the subclass constructors to have the same signature as any of the superclass constructors. However, each of the subclass constructors must access one of the superclass constructors in its implementation.</a:t>
            </a:r>
          </a:p>
          <a:p>
            <a:pPr marL="0" marR="0" indent="0">
              <a:spcBef>
                <a:spcPts val="0"/>
              </a:spcBef>
              <a:spcAft>
                <a:spcPts val="0"/>
              </a:spcAft>
              <a:buNone/>
            </a:pPr>
            <a:endParaRPr lang="en-US" dirty="0">
              <a:latin typeface="Courier New"/>
              <a:ea typeface="Times New Roman"/>
            </a:endParaRPr>
          </a:p>
          <a:p>
            <a:pPr marL="0" marR="0" indent="0">
              <a:spcBef>
                <a:spcPts val="0"/>
              </a:spcBef>
              <a:spcAft>
                <a:spcPts val="0"/>
              </a:spcAft>
              <a:buNone/>
            </a:pPr>
            <a:r>
              <a:rPr lang="en-US" dirty="0">
                <a:latin typeface="Courier New"/>
                <a:ea typeface="Times New Roman"/>
              </a:rPr>
              <a:t>class Employee{</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   Employee(String name, double salary, </a:t>
            </a:r>
            <a:r>
              <a:rPr lang="en-US" dirty="0" err="1">
                <a:latin typeface="Courier New"/>
                <a:ea typeface="Times New Roman"/>
              </a:rPr>
              <a:t>int</a:t>
            </a:r>
            <a:r>
              <a:rPr lang="en-US" dirty="0">
                <a:latin typeface="Courier New"/>
                <a:ea typeface="Times New Roman"/>
              </a:rPr>
              <a:t> y, 	</a:t>
            </a: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int</a:t>
            </a:r>
            <a:r>
              <a:rPr lang="en-US" dirty="0">
                <a:latin typeface="Courier New"/>
                <a:ea typeface="Times New Roman"/>
              </a:rPr>
              <a:t> m, </a:t>
            </a:r>
            <a:r>
              <a:rPr lang="en-US" dirty="0" err="1">
                <a:latin typeface="Courier New"/>
                <a:ea typeface="Times New Roman"/>
              </a:rPr>
              <a:t>int</a:t>
            </a:r>
            <a:r>
              <a:rPr lang="en-US" dirty="0">
                <a:latin typeface="Courier New"/>
                <a:ea typeface="Times New Roman"/>
              </a:rPr>
              <a:t> d){</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class Manager extends Employee {</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   Manager(String name, double salary, </a:t>
            </a:r>
          </a:p>
          <a:p>
            <a:pPr marL="0" marR="0" indent="0">
              <a:spcBef>
                <a:spcPts val="0"/>
              </a:spcBef>
              <a:spcAft>
                <a:spcPts val="0"/>
              </a:spcAft>
              <a:buNone/>
            </a:pPr>
            <a:r>
              <a:rPr lang="en-US" b="1" dirty="0">
                <a:solidFill>
                  <a:srgbClr val="FF0000"/>
                </a:solidFill>
                <a:latin typeface="Courier New"/>
                <a:ea typeface="Times New Roman"/>
              </a:rPr>
              <a:t>	    double bonus</a:t>
            </a:r>
            <a:r>
              <a:rPr lang="en-US" dirty="0">
                <a:latin typeface="Courier New"/>
                <a:ea typeface="Times New Roman"/>
              </a:rPr>
              <a:t>,//different but ok</a:t>
            </a: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int</a:t>
            </a:r>
            <a:r>
              <a:rPr lang="en-US" dirty="0">
                <a:latin typeface="Courier New"/>
                <a:ea typeface="Times New Roman"/>
              </a:rPr>
              <a:t> y, </a:t>
            </a:r>
            <a:r>
              <a:rPr lang="en-US" dirty="0" err="1">
                <a:latin typeface="Courier New"/>
                <a:ea typeface="Times New Roman"/>
              </a:rPr>
              <a:t>int</a:t>
            </a:r>
            <a:r>
              <a:rPr lang="en-US" dirty="0">
                <a:latin typeface="Courier New"/>
                <a:ea typeface="Times New Roman"/>
              </a:rPr>
              <a:t> m, </a:t>
            </a:r>
            <a:r>
              <a:rPr lang="en-US" dirty="0" err="1">
                <a:latin typeface="Courier New"/>
                <a:ea typeface="Times New Roman"/>
              </a:rPr>
              <a:t>int</a:t>
            </a:r>
            <a:r>
              <a:rPr lang="en-US" dirty="0">
                <a:latin typeface="Courier New"/>
                <a:ea typeface="Times New Roman"/>
              </a:rPr>
              <a:t> d) {</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b="1" dirty="0">
                <a:solidFill>
                  <a:srgbClr val="FF0000"/>
                </a:solidFill>
                <a:latin typeface="Courier New"/>
                <a:ea typeface="Times New Roman"/>
              </a:rPr>
              <a:t>super(</a:t>
            </a:r>
            <a:r>
              <a:rPr lang="en-US" b="1" dirty="0" err="1">
                <a:solidFill>
                  <a:srgbClr val="FF0000"/>
                </a:solidFill>
                <a:latin typeface="Courier New"/>
                <a:ea typeface="Times New Roman"/>
              </a:rPr>
              <a:t>name,salary,y,m,d</a:t>
            </a:r>
            <a:r>
              <a:rPr lang="en-US" b="1" dirty="0">
                <a:solidFill>
                  <a:srgbClr val="FF0000"/>
                </a:solidFill>
                <a:latin typeface="Courier New"/>
                <a:ea typeface="Times New Roman"/>
              </a:rPr>
              <a:t>)</a:t>
            </a:r>
            <a:r>
              <a:rPr lang="en-US" dirty="0">
                <a:latin typeface="Courier New"/>
                <a:ea typeface="Times New Roman"/>
              </a:rPr>
              <a:t>; </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this.bonus</a:t>
            </a:r>
            <a:r>
              <a:rPr lang="en-US" dirty="0">
                <a:latin typeface="Courier New"/>
                <a:ea typeface="Times New Roman"/>
              </a:rPr>
              <a:t> = bonus;</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29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2900" dirty="0">
              <a:effectLst/>
              <a:latin typeface="Times New Roman"/>
              <a:ea typeface="Times New Roman"/>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31</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00700"/>
          </a:xfrm>
        </p:spPr>
        <p:txBody>
          <a:bodyPr>
            <a:noAutofit/>
          </a:bodyPr>
          <a:lstStyle/>
          <a:p>
            <a:pPr marL="0" indent="0">
              <a:buNone/>
            </a:pPr>
            <a:r>
              <a:rPr lang="en-US" sz="2000" dirty="0"/>
              <a:t>The subclass may make use of </a:t>
            </a:r>
            <a:r>
              <a:rPr lang="en-US" sz="2000"/>
              <a:t>the implicit default constructor </a:t>
            </a:r>
            <a:r>
              <a:rPr lang="en-US" sz="2000" i="1" dirty="0"/>
              <a:t>only if</a:t>
            </a:r>
            <a:r>
              <a:rPr lang="en-US" sz="2000" dirty="0"/>
              <a:t> either</a:t>
            </a:r>
          </a:p>
          <a:p>
            <a:pPr marL="736092" lvl="1" indent="-342900">
              <a:buFont typeface="+mj-lt"/>
              <a:buAutoNum type="alphaUcPeriod"/>
            </a:pPr>
            <a:r>
              <a:rPr lang="en-US" sz="1800" dirty="0"/>
              <a:t>the no-argument constructor of the superclass has been explicitly defined, OR</a:t>
            </a:r>
          </a:p>
          <a:p>
            <a:pPr marL="736092" lvl="1" indent="-342900">
              <a:buFont typeface="+mj-lt"/>
              <a:buAutoNum type="alphaUcPeriod"/>
            </a:pPr>
            <a:r>
              <a:rPr lang="en-US" sz="1800" dirty="0"/>
              <a:t>no constructor in the superclass is explicitly defined</a:t>
            </a:r>
          </a:p>
          <a:p>
            <a:pPr marL="0" indent="0">
              <a:buNone/>
            </a:pPr>
            <a:r>
              <a:rPr lang="en-US" sz="2000" dirty="0"/>
              <a:t>In either of these cases, the subclass may make use (possibly implicitly)  of  the superclass</a:t>
            </a:r>
            <a:r>
              <a:rPr lang="en-US" sz="2000"/>
              <a:t>' s default </a:t>
            </a:r>
            <a:r>
              <a:rPr lang="en-US" sz="2000" dirty="0"/>
              <a:t>constructor.</a:t>
            </a:r>
            <a:endParaRPr lang="en-US" sz="2000" dirty="0">
              <a:latin typeface="Times New Roman"/>
              <a:ea typeface="Times New Roman"/>
            </a:endParaRPr>
          </a:p>
          <a:p>
            <a:pPr marL="0" marR="0" indent="0">
              <a:spcBef>
                <a:spcPts val="0"/>
              </a:spcBef>
              <a:spcAft>
                <a:spcPts val="0"/>
              </a:spcAft>
              <a:buNone/>
            </a:pPr>
            <a:endParaRPr lang="en-US" sz="1600" dirty="0">
              <a:latin typeface="Courier New"/>
              <a:ea typeface="Times New Roman"/>
            </a:endParaRPr>
          </a:p>
          <a:p>
            <a:pPr marL="0" marR="0" indent="0">
              <a:spcBef>
                <a:spcPts val="0"/>
              </a:spcBef>
              <a:spcAft>
                <a:spcPts val="0"/>
              </a:spcAft>
              <a:buNone/>
            </a:pPr>
            <a:r>
              <a:rPr lang="en-US" sz="1600">
                <a:latin typeface="Courier New"/>
                <a:ea typeface="Times New Roman"/>
              </a:rPr>
              <a:t>//Case A.</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class Employee{</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	Employee(String name, double salary, </a:t>
            </a:r>
            <a:r>
              <a:rPr lang="en-US" sz="1600" dirty="0" err="1">
                <a:latin typeface="Courier New"/>
                <a:ea typeface="Times New Roman"/>
              </a:rPr>
              <a:t>int</a:t>
            </a:r>
            <a:r>
              <a:rPr lang="en-US" sz="1600" dirty="0">
                <a:latin typeface="Courier New"/>
                <a:ea typeface="Times New Roman"/>
              </a:rPr>
              <a:t> y, </a:t>
            </a:r>
            <a:r>
              <a:rPr lang="en-US" sz="1600" dirty="0" err="1">
                <a:latin typeface="Courier New"/>
                <a:ea typeface="Times New Roman"/>
              </a:rPr>
              <a:t>int</a:t>
            </a:r>
            <a:r>
              <a:rPr lang="en-US" sz="1600" dirty="0">
                <a:latin typeface="Courier New"/>
                <a:ea typeface="Times New Roman"/>
              </a:rPr>
              <a:t> m, </a:t>
            </a:r>
            <a:r>
              <a:rPr lang="en-US" sz="1600" dirty="0" err="1">
                <a:latin typeface="Courier New"/>
                <a:ea typeface="Times New Roman"/>
              </a:rPr>
              <a:t>int</a:t>
            </a:r>
            <a:r>
              <a:rPr lang="en-US" sz="1600" dirty="0">
                <a:latin typeface="Courier New"/>
                <a:ea typeface="Times New Roman"/>
              </a:rPr>
              <a:t> d){</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		//…//</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	}</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	//explicit coding of default constructor since another 	//constructor is present</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	Employee() {</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		//…//</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	}</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class Manager extends Employee {</a:t>
            </a:r>
            <a:endParaRPr lang="en-US" sz="1600" dirty="0">
              <a:latin typeface="Times New Roman"/>
              <a:ea typeface="Times New Roman"/>
            </a:endParaRPr>
          </a:p>
          <a:p>
            <a:pPr marL="0" marR="0" indent="0">
              <a:spcBef>
                <a:spcPts val="0"/>
              </a:spcBef>
              <a:spcAft>
                <a:spcPts val="0"/>
              </a:spcAft>
              <a:buNone/>
            </a:pPr>
            <a:r>
              <a:rPr lang="en-US" sz="1600" dirty="0">
                <a:latin typeface="Courier New"/>
                <a:ea typeface="Times New Roman"/>
              </a:rPr>
              <a:t>	//no explicit constructor call here, so the superclass              	//default constructor is used implicitly</a:t>
            </a:r>
            <a:r>
              <a:rPr lang="en-US" sz="1600" dirty="0">
                <a:latin typeface="Times New Roman"/>
                <a:ea typeface="Times New Roman"/>
              </a:rPr>
              <a:t>	</a:t>
            </a:r>
          </a:p>
          <a:p>
            <a:pPr marL="0" marR="0" indent="0">
              <a:spcBef>
                <a:spcPts val="0"/>
              </a:spcBef>
              <a:spcAft>
                <a:spcPts val="0"/>
              </a:spcAft>
              <a:buNone/>
            </a:pPr>
            <a:r>
              <a:rPr lang="en-US" sz="1600" dirty="0">
                <a:latin typeface="Times New Roman"/>
                <a:ea typeface="Times New Roman"/>
              </a:rPr>
              <a:t>}</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32</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200"/>
            <a:ext cx="8229600" cy="4389120"/>
          </a:xfrm>
        </p:spPr>
        <p:txBody>
          <a:bodyPr>
            <a:normAutofit/>
          </a:bodyPr>
          <a:lstStyle/>
          <a:p>
            <a:pPr marL="0" marR="0" indent="0">
              <a:spcBef>
                <a:spcPts val="0"/>
              </a:spcBef>
              <a:spcAft>
                <a:spcPts val="0"/>
              </a:spcAft>
              <a:buNone/>
            </a:pPr>
            <a:r>
              <a:rPr lang="en-US" sz="2000">
                <a:latin typeface="Courier New"/>
                <a:ea typeface="Times New Roman"/>
              </a:rPr>
              <a:t>//Case B.</a:t>
            </a:r>
            <a:br>
              <a:rPr lang="en-US" sz="2000">
                <a:latin typeface="Courier New"/>
                <a:ea typeface="Times New Roman"/>
              </a:rPr>
            </a:br>
            <a:endParaRPr lang="en-US" sz="2000" dirty="0">
              <a:latin typeface="Times New Roman"/>
              <a:ea typeface="Times New Roman"/>
            </a:endParaRPr>
          </a:p>
          <a:p>
            <a:pPr marL="0" marR="0" indent="0">
              <a:spcBef>
                <a:spcPts val="0"/>
              </a:spcBef>
              <a:spcAft>
                <a:spcPts val="0"/>
              </a:spcAft>
              <a:buNone/>
            </a:pPr>
            <a:r>
              <a:rPr lang="en-US" sz="2000">
                <a:latin typeface="Courier New"/>
                <a:ea typeface="Times New Roman"/>
              </a:rPr>
              <a:t>  class Superclass{</a:t>
            </a:r>
            <a:endParaRPr lang="en-US" sz="2000" dirty="0">
              <a:latin typeface="Times New Roman"/>
              <a:ea typeface="Times New Roman"/>
            </a:endParaRPr>
          </a:p>
          <a:p>
            <a:pPr marL="0" marR="0" indent="0">
              <a:spcBef>
                <a:spcPts val="0"/>
              </a:spcBef>
              <a:spcAft>
                <a:spcPts val="0"/>
              </a:spcAft>
              <a:buNone/>
            </a:pPr>
            <a:r>
              <a:rPr lang="en-US" sz="2000">
                <a:latin typeface="Courier New"/>
                <a:ea typeface="Times New Roman"/>
              </a:rPr>
              <a:t>	</a:t>
            </a:r>
            <a:r>
              <a:rPr lang="en-US" sz="2000">
                <a:latin typeface="Times New Roman"/>
                <a:ea typeface="Times New Roman"/>
              </a:rPr>
              <a:t>//…//</a:t>
            </a:r>
          </a:p>
          <a:p>
            <a:pPr marL="0" marR="0" indent="0">
              <a:spcBef>
                <a:spcPts val="0"/>
              </a:spcBef>
              <a:spcAft>
                <a:spcPts val="0"/>
              </a:spcAft>
              <a:buNone/>
            </a:pPr>
            <a:r>
              <a:rPr lang="en-US" sz="2000">
                <a:latin typeface="Courier New"/>
                <a:ea typeface="Times New Roman"/>
              </a:rPr>
              <a:t>  }</a:t>
            </a:r>
            <a:endParaRPr lang="en-US" sz="2000" dirty="0">
              <a:latin typeface="Times New Roman"/>
              <a:ea typeface="Times New Roman"/>
            </a:endParaRPr>
          </a:p>
          <a:p>
            <a:pPr marL="0" marR="0" indent="0">
              <a:spcBef>
                <a:spcPts val="0"/>
              </a:spcBef>
              <a:spcAft>
                <a:spcPts val="0"/>
              </a:spcAft>
              <a:buNone/>
            </a:pPr>
            <a:r>
              <a:rPr lang="en-US" sz="2000">
                <a:latin typeface="Courier New"/>
                <a:ea typeface="Times New Roman"/>
              </a:rPr>
              <a:t>  class Subclass extends Superclass </a:t>
            </a:r>
            <a:r>
              <a:rPr lang="en-US" sz="2000" dirty="0">
                <a:latin typeface="Courier New"/>
                <a:ea typeface="Times New Roman"/>
              </a:rPr>
              <a:t>{</a:t>
            </a:r>
            <a:endParaRPr lang="en-US" sz="2000" dirty="0">
              <a:latin typeface="Times New Roman"/>
              <a:ea typeface="Times New Roman"/>
            </a:endParaRPr>
          </a:p>
          <a:p>
            <a:pPr marL="0" marR="0" indent="0">
              <a:spcBef>
                <a:spcPts val="0"/>
              </a:spcBef>
              <a:spcAft>
                <a:spcPts val="0"/>
              </a:spcAft>
              <a:buNone/>
            </a:pPr>
            <a:r>
              <a:rPr lang="en-US" sz="2000" dirty="0">
                <a:latin typeface="Times New Roman"/>
                <a:ea typeface="Times New Roman"/>
              </a:rPr>
              <a:t>	//…//</a:t>
            </a:r>
          </a:p>
          <a:p>
            <a:pPr marL="0" marR="0" indent="0">
              <a:spcBef>
                <a:spcPts val="0"/>
              </a:spcBef>
              <a:spcAft>
                <a:spcPts val="0"/>
              </a:spcAft>
              <a:buNone/>
            </a:pPr>
            <a:r>
              <a:rPr lang="en-US" sz="2000">
                <a:latin typeface="Times New Roman"/>
                <a:ea typeface="Times New Roman"/>
              </a:rPr>
              <a:t>     }</a:t>
            </a:r>
          </a:p>
          <a:p>
            <a:pPr marL="0" marR="0" indent="0">
              <a:spcBef>
                <a:spcPts val="0"/>
              </a:spcBef>
              <a:spcAft>
                <a:spcPts val="0"/>
              </a:spcAft>
              <a:buNone/>
            </a:pPr>
            <a:endParaRPr lang="en-US" sz="2000">
              <a:latin typeface="Times New Roman"/>
              <a:ea typeface="Times New Roman"/>
            </a:endParaRPr>
          </a:p>
          <a:p>
            <a:pPr marL="0" marR="0" indent="0">
              <a:spcBef>
                <a:spcPts val="0"/>
              </a:spcBef>
              <a:spcAft>
                <a:spcPts val="0"/>
              </a:spcAft>
              <a:buNone/>
            </a:pPr>
            <a:r>
              <a:rPr lang="en-US" sz="2000">
                <a:latin typeface="Times New Roman"/>
                <a:ea typeface="Times New Roman"/>
              </a:rPr>
              <a:t>     </a:t>
            </a:r>
            <a:r>
              <a:rPr lang="en-US" sz="2000">
                <a:latin typeface="Courier New"/>
              </a:rPr>
              <a:t>class Callingclass  {</a:t>
            </a:r>
          </a:p>
          <a:p>
            <a:pPr marL="0" marR="0" indent="0">
              <a:spcBef>
                <a:spcPts val="0"/>
              </a:spcBef>
              <a:spcAft>
                <a:spcPts val="0"/>
              </a:spcAft>
              <a:buNone/>
            </a:pPr>
            <a:r>
              <a:rPr lang="en-US" sz="2000">
                <a:latin typeface="Courier New"/>
              </a:rPr>
              <a:t>    public static void main(String[] args) {</a:t>
            </a:r>
          </a:p>
          <a:p>
            <a:pPr marL="0" marR="0" indent="0">
              <a:spcBef>
                <a:spcPts val="0"/>
              </a:spcBef>
              <a:spcAft>
                <a:spcPts val="0"/>
              </a:spcAft>
              <a:buNone/>
            </a:pPr>
            <a:r>
              <a:rPr lang="en-US" sz="2000">
                <a:latin typeface="Courier New"/>
              </a:rPr>
              <a:t>      Superclass s = new Subclass();   </a:t>
            </a:r>
            <a:r>
              <a:rPr lang="en-US" sz="2000" b="1">
                <a:solidFill>
                  <a:srgbClr val="00B050"/>
                </a:solidFill>
                <a:latin typeface="Courier New"/>
              </a:rPr>
              <a:t>//this is ok</a:t>
            </a:r>
          </a:p>
          <a:p>
            <a:pPr marL="0" marR="0" indent="0">
              <a:spcBef>
                <a:spcPts val="0"/>
              </a:spcBef>
              <a:spcAft>
                <a:spcPts val="0"/>
              </a:spcAft>
              <a:buNone/>
            </a:pPr>
            <a:r>
              <a:rPr lang="en-US" sz="2000">
                <a:latin typeface="Courier New"/>
              </a:rPr>
              <a:t>     }</a:t>
            </a:r>
            <a:endParaRPr lang="en-US" sz="2000" dirty="0">
              <a:latin typeface="Courier New"/>
            </a:endParaRPr>
          </a:p>
          <a:p>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33</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7500" lnSpcReduction="20000"/>
          </a:bodyPr>
          <a:lstStyle/>
          <a:p>
            <a:r>
              <a:rPr lang="en-US" dirty="0"/>
              <a:t>Introduction </a:t>
            </a:r>
            <a:r>
              <a:rPr lang="en-US"/>
              <a:t>to Inheritance – Example of Subclassing a Class</a:t>
            </a:r>
            <a:endParaRPr lang="en-US" dirty="0"/>
          </a:p>
          <a:p>
            <a:r>
              <a:rPr lang="en-US"/>
              <a:t>The "IS-A" and LSP Criteria for Proper Use of Inheritance</a:t>
            </a:r>
          </a:p>
          <a:p>
            <a:r>
              <a:rPr lang="en-US"/>
              <a:t>Rules </a:t>
            </a:r>
            <a:r>
              <a:rPr lang="en-US" dirty="0"/>
              <a:t>for Subclass Constructors</a:t>
            </a:r>
          </a:p>
          <a:p>
            <a:r>
              <a:rPr lang="en-US" b="1" dirty="0">
                <a:solidFill>
                  <a:srgbClr val="FF0000"/>
                </a:solidFill>
              </a:rPr>
              <a:t>Inheritance and the </a:t>
            </a:r>
            <a:r>
              <a:rPr lang="en-US" b="1">
                <a:solidFill>
                  <a:srgbClr val="FF0000"/>
                </a:solidFill>
              </a:rPr>
              <a:t>Object Class</a:t>
            </a:r>
          </a:p>
          <a:p>
            <a:r>
              <a:rPr lang="en-US"/>
              <a:t>Inheritance for Generalization and Introduction to Polymorphism</a:t>
            </a:r>
          </a:p>
          <a:p>
            <a:r>
              <a:rPr lang="en-US"/>
              <a:t>Order of Execution with Inheritance</a:t>
            </a:r>
            <a:endParaRPr lang="en-US" dirty="0"/>
          </a:p>
          <a:p>
            <a:r>
              <a:rPr lang="en-US" dirty="0"/>
              <a:t>Introduction to </a:t>
            </a:r>
            <a:r>
              <a:rPr lang="en-US"/>
              <a:t>Java Interfaces, </a:t>
            </a:r>
            <a:r>
              <a:rPr lang="en-US" sz="2300">
                <a:latin typeface="Courier New" panose="02070309020205020404" pitchFamily="49" charset="0"/>
                <a:cs typeface="Courier New" panose="02070309020205020404" pitchFamily="49" charset="0"/>
              </a:rPr>
              <a:t>Comparable</a:t>
            </a:r>
            <a:r>
              <a:rPr lang="en-US"/>
              <a:t>, Functional Interfaces</a:t>
            </a:r>
          </a:p>
          <a:p>
            <a:r>
              <a:rPr lang="en-US"/>
              <a:t>New Java 8 Features for Interfaces</a:t>
            </a:r>
            <a:endParaRPr lang="en-US" dirty="0"/>
          </a:p>
          <a:p>
            <a:r>
              <a:rPr lang="en-US" dirty="0"/>
              <a:t>Introduction to the Reflection Library</a:t>
            </a:r>
          </a:p>
          <a:p>
            <a:pPr lvl="1"/>
            <a:r>
              <a:rPr lang="en-US" dirty="0"/>
              <a:t>The </a:t>
            </a:r>
            <a:r>
              <a:rPr lang="en-US" dirty="0">
                <a:latin typeface="Courier New" pitchFamily="49" charset="0"/>
                <a:cs typeface="Courier New" pitchFamily="49" charset="0"/>
              </a:rPr>
              <a:t>Class</a:t>
            </a:r>
            <a:r>
              <a:rPr lang="en-US" dirty="0"/>
              <a:t> </a:t>
            </a:r>
            <a:r>
              <a:rPr lang="en-US" dirty="0" err="1"/>
              <a:t>Class</a:t>
            </a:r>
            <a:endParaRPr lang="en-US" dirty="0"/>
          </a:p>
          <a:p>
            <a:pPr lvl="1"/>
            <a:r>
              <a:rPr lang="en-US" dirty="0"/>
              <a:t>The </a:t>
            </a:r>
            <a:r>
              <a:rPr lang="en-US" sz="2500" dirty="0">
                <a:latin typeface="Courier New" pitchFamily="49" charset="0"/>
                <a:cs typeface="Courier New" pitchFamily="49" charset="0"/>
              </a:rPr>
              <a:t>Constructor</a:t>
            </a:r>
            <a:r>
              <a:rPr lang="en-US" dirty="0"/>
              <a:t> Class</a:t>
            </a:r>
          </a:p>
          <a:p>
            <a:r>
              <a:rPr lang="en-US"/>
              <a:t>The </a:t>
            </a:r>
            <a:r>
              <a:rPr lang="en-US" dirty="0">
                <a:latin typeface="Courier New" pitchFamily="49" charset="0"/>
                <a:cs typeface="Courier New" pitchFamily="49" charset="0"/>
              </a:rPr>
              <a:t>Object</a:t>
            </a:r>
            <a:r>
              <a:rPr lang="en-US" sz="3100" dirty="0"/>
              <a:t> </a:t>
            </a:r>
            <a:r>
              <a:rPr lang="en-US" dirty="0"/>
              <a:t>Class</a:t>
            </a:r>
          </a:p>
          <a:p>
            <a:pPr lvl="1"/>
            <a:r>
              <a:rPr lang="en-US" dirty="0"/>
              <a:t>The </a:t>
            </a:r>
            <a:r>
              <a:rPr lang="en-US" sz="2500" dirty="0" err="1">
                <a:latin typeface="Courier New" pitchFamily="49" charset="0"/>
                <a:cs typeface="Courier New" pitchFamily="49" charset="0"/>
              </a:rPr>
              <a:t>toString</a:t>
            </a:r>
            <a:r>
              <a:rPr lang="en-US" dirty="0"/>
              <a:t> Method</a:t>
            </a:r>
          </a:p>
          <a:p>
            <a:pPr lvl="1"/>
            <a:r>
              <a:rPr lang="en-US" dirty="0"/>
              <a:t>The </a:t>
            </a:r>
            <a:r>
              <a:rPr lang="en-US" sz="2500" dirty="0">
                <a:latin typeface="Courier New" pitchFamily="49" charset="0"/>
                <a:cs typeface="Courier New" pitchFamily="49" charset="0"/>
              </a:rPr>
              <a:t>equals</a:t>
            </a:r>
            <a:r>
              <a:rPr lang="en-US" dirty="0"/>
              <a:t> Method</a:t>
            </a:r>
          </a:p>
          <a:p>
            <a:pPr lvl="1"/>
            <a:r>
              <a:rPr lang="en-US" dirty="0"/>
              <a:t>The </a:t>
            </a:r>
            <a:r>
              <a:rPr lang="en-US" sz="2500" dirty="0" err="1">
                <a:latin typeface="Courier New" pitchFamily="49" charset="0"/>
                <a:cs typeface="Courier New" pitchFamily="49" charset="0"/>
              </a:rPr>
              <a:t>hashCode</a:t>
            </a:r>
            <a:r>
              <a:rPr lang="en-US" sz="2500" dirty="0">
                <a:latin typeface="Courier New" pitchFamily="49" charset="0"/>
                <a:cs typeface="Courier New" pitchFamily="49" charset="0"/>
              </a:rPr>
              <a:t> </a:t>
            </a:r>
            <a:r>
              <a:rPr lang="en-US" dirty="0"/>
              <a:t>Method</a:t>
            </a:r>
          </a:p>
          <a:p>
            <a:pPr lvl="1"/>
            <a:r>
              <a:rPr lang="en-US"/>
              <a:t>The </a:t>
            </a:r>
            <a:r>
              <a:rPr lang="en-US" sz="2500">
                <a:latin typeface="Courier New" pitchFamily="49" charset="0"/>
                <a:cs typeface="Courier New" pitchFamily="49" charset="0"/>
              </a:rPr>
              <a:t>clone</a:t>
            </a:r>
            <a:r>
              <a:rPr lang="en-US"/>
              <a:t> Method, the protected Keyword and Shallow and Deep Copies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34</a:t>
            </a:fld>
            <a:endParaRPr lang="en-US" dirty="0">
              <a:solidFill>
                <a:srgbClr val="04617B">
                  <a:shade val="90000"/>
                </a:srgbClr>
              </a:solidFill>
            </a:endParaRPr>
          </a:p>
        </p:txBody>
      </p:sp>
    </p:spTree>
    <p:extLst>
      <p:ext uri="{BB962C8B-B14F-4D97-AF65-F5344CB8AC3E}">
        <p14:creationId xmlns:p14="http://schemas.microsoft.com/office/powerpoint/2010/main" val="147736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Inheritance and the Object Class</a:t>
            </a:r>
          </a:p>
        </p:txBody>
      </p:sp>
      <p:sp>
        <p:nvSpPr>
          <p:cNvPr id="3" name="Content Placeholder 2"/>
          <p:cNvSpPr>
            <a:spLocks noGrp="1"/>
          </p:cNvSpPr>
          <p:nvPr>
            <p:ph idx="1"/>
          </p:nvPr>
        </p:nvSpPr>
        <p:spPr/>
        <p:txBody>
          <a:bodyPr>
            <a:normAutofit fontScale="77500" lnSpcReduction="20000"/>
          </a:bodyPr>
          <a:lstStyle/>
          <a:p>
            <a:r>
              <a:rPr lang="en-US" dirty="0"/>
              <a:t>In Java, there is a class called </a:t>
            </a:r>
            <a:r>
              <a:rPr lang="en-US" dirty="0">
                <a:latin typeface="Courier New" pitchFamily="49" charset="0"/>
                <a:cs typeface="Courier New" pitchFamily="49" charset="0"/>
              </a:rPr>
              <a:t>Object</a:t>
            </a:r>
            <a:r>
              <a:rPr lang="en-US" dirty="0"/>
              <a:t>. Every class created in Java (either in the Java libraries, or user-defined) belongs to the inheritance hierarchy of </a:t>
            </a:r>
            <a:r>
              <a:rPr lang="en-US" dirty="0">
                <a:latin typeface="Courier New" pitchFamily="49" charset="0"/>
                <a:cs typeface="Courier New" pitchFamily="49" charset="0"/>
              </a:rPr>
              <a:t>Object</a:t>
            </a:r>
            <a:r>
              <a:rPr lang="en-US" dirty="0"/>
              <a:t>. </a:t>
            </a:r>
          </a:p>
          <a:p>
            <a:pPr marL="0" indent="0">
              <a:buNone/>
            </a:pPr>
            <a:r>
              <a:rPr lang="en-US" dirty="0"/>
              <a:t> </a:t>
            </a:r>
          </a:p>
          <a:p>
            <a:pPr marL="365760" lvl="1" indent="0">
              <a:buNone/>
            </a:pPr>
            <a:r>
              <a:rPr lang="en-US" dirty="0"/>
              <a:t>For example:</a:t>
            </a:r>
          </a:p>
          <a:p>
            <a:pPr marL="365760" lvl="1" indent="0">
              <a:buNone/>
            </a:pPr>
            <a:r>
              <a:rPr lang="en-US" dirty="0">
                <a:latin typeface="Courier New" pitchFamily="49" charset="0"/>
                <a:cs typeface="Courier New" pitchFamily="49" charset="0"/>
              </a:rPr>
              <a:t> </a:t>
            </a:r>
          </a:p>
          <a:p>
            <a:pPr marL="640080" lvl="2" indent="0">
              <a:buNone/>
            </a:pPr>
            <a:r>
              <a:rPr lang="en-US" dirty="0">
                <a:latin typeface="Courier New" pitchFamily="49" charset="0"/>
                <a:cs typeface="Courier New" pitchFamily="49" charset="0"/>
              </a:rPr>
              <a:t>class </a:t>
            </a:r>
            <a:r>
              <a:rPr lang="en-US" dirty="0" err="1">
                <a:latin typeface="Courier New" pitchFamily="49" charset="0"/>
                <a:cs typeface="Courier New" pitchFamily="49" charset="0"/>
              </a:rPr>
              <a:t>MyClass</a:t>
            </a:r>
            <a:r>
              <a:rPr lang="en-US" dirty="0">
                <a:latin typeface="Courier New" pitchFamily="49" charset="0"/>
                <a:cs typeface="Courier New" pitchFamily="49" charset="0"/>
              </a:rPr>
              <a:t> {</a:t>
            </a:r>
          </a:p>
          <a:p>
            <a:pPr marL="640080" lvl="2" indent="0">
              <a:buNone/>
            </a:pPr>
            <a:r>
              <a:rPr lang="en-US" dirty="0">
                <a:latin typeface="Courier New" pitchFamily="49" charset="0"/>
                <a:cs typeface="Courier New" pitchFamily="49" charset="0"/>
              </a:rPr>
              <a:t> </a:t>
            </a:r>
          </a:p>
          <a:p>
            <a:pPr marL="640080" lvl="2" indent="0">
              <a:buNone/>
            </a:pPr>
            <a:r>
              <a:rPr lang="en-US" dirty="0">
                <a:latin typeface="Courier New" pitchFamily="49" charset="0"/>
                <a:cs typeface="Courier New" pitchFamily="49" charset="0"/>
              </a:rPr>
              <a:t>}</a:t>
            </a:r>
          </a:p>
          <a:p>
            <a:pPr marL="365760" lvl="1" indent="0">
              <a:buNone/>
            </a:pPr>
            <a:r>
              <a:rPr lang="en-US" dirty="0"/>
              <a:t> </a:t>
            </a:r>
          </a:p>
          <a:p>
            <a:pPr marL="365760" lvl="1" indent="0">
              <a:buNone/>
            </a:pPr>
            <a:r>
              <a:rPr lang="en-US" dirty="0"/>
              <a:t>This </a:t>
            </a:r>
            <a:r>
              <a:rPr lang="en-US" sz="2600" dirty="0" err="1">
                <a:latin typeface="Courier New" pitchFamily="49" charset="0"/>
                <a:cs typeface="Courier New" pitchFamily="49" charset="0"/>
              </a:rPr>
              <a:t>MyClass</a:t>
            </a:r>
            <a:r>
              <a:rPr lang="en-US" dirty="0"/>
              <a:t> class automatically inherits from </a:t>
            </a:r>
            <a:r>
              <a:rPr lang="en-US" sz="2600" dirty="0">
                <a:latin typeface="Courier New" pitchFamily="49" charset="0"/>
                <a:cs typeface="Courier New" pitchFamily="49" charset="0"/>
              </a:rPr>
              <a:t>Object</a:t>
            </a:r>
            <a:r>
              <a:rPr lang="en-US" dirty="0"/>
              <a:t>, even though we do not write syntax that declares this fact. </a:t>
            </a:r>
          </a:p>
          <a:p>
            <a:pPr marL="365760" lvl="1" indent="0">
              <a:buNone/>
            </a:pPr>
            <a:r>
              <a:rPr lang="en-US" dirty="0"/>
              <a:t> </a:t>
            </a:r>
          </a:p>
          <a:p>
            <a:pPr marL="365760" lvl="1" indent="0">
              <a:buNone/>
            </a:pPr>
            <a:r>
              <a:rPr lang="en-US" dirty="0"/>
              <a:t>In later slides, we will discuss the (primarily public)  methods that belong to </a:t>
            </a:r>
            <a:r>
              <a:rPr lang="en-US" sz="2600" dirty="0">
                <a:latin typeface="Courier New" pitchFamily="49" charset="0"/>
                <a:cs typeface="Courier New" pitchFamily="49" charset="0"/>
              </a:rPr>
              <a:t>Object</a:t>
            </a:r>
            <a:r>
              <a:rPr lang="en-US" dirty="0"/>
              <a:t>, and that are therefore inherited by every class in Java.</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35</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ABC3-0DD0-48C5-BEE0-6C0F2C8719D2}"/>
              </a:ext>
            </a:extLst>
          </p:cNvPr>
          <p:cNvSpPr>
            <a:spLocks noGrp="1"/>
          </p:cNvSpPr>
          <p:nvPr>
            <p:ph type="title"/>
          </p:nvPr>
        </p:nvSpPr>
        <p:spPr/>
        <p:txBody>
          <a:bodyPr/>
          <a:lstStyle/>
          <a:p>
            <a:r>
              <a:rPr lang="en-US"/>
              <a:t>Exercise 4.2 – the Object class</a:t>
            </a:r>
          </a:p>
        </p:txBody>
      </p:sp>
      <p:sp>
        <p:nvSpPr>
          <p:cNvPr id="3" name="Content Placeholder 2">
            <a:extLst>
              <a:ext uri="{FF2B5EF4-FFF2-40B4-BE49-F238E27FC236}">
                <a16:creationId xmlns:a16="http://schemas.microsoft.com/office/drawing/2014/main" id="{4C760855-43DE-4FFE-9F52-CFA79850068D}"/>
              </a:ext>
            </a:extLst>
          </p:cNvPr>
          <p:cNvSpPr>
            <a:spLocks noGrp="1"/>
          </p:cNvSpPr>
          <p:nvPr>
            <p:ph idx="1"/>
          </p:nvPr>
        </p:nvSpPr>
        <p:spPr>
          <a:xfrm>
            <a:off x="457200" y="1967230"/>
            <a:ext cx="3733800" cy="4389120"/>
          </a:xfrm>
        </p:spPr>
        <p:txBody>
          <a:bodyPr>
            <a:normAutofit/>
          </a:bodyPr>
          <a:lstStyle/>
          <a:p>
            <a:pPr marL="0" indent="0">
              <a:buNone/>
            </a:pPr>
            <a:r>
              <a:rPr lang="en-US" sz="1800"/>
              <a:t>  One of the public methods in Object is </a:t>
            </a:r>
            <a:r>
              <a:rPr lang="en-US" sz="2000">
                <a:latin typeface="Courier New"/>
              </a:rPr>
              <a:t>toString()</a:t>
            </a:r>
            <a:r>
              <a:rPr lang="en-US" sz="1800"/>
              <a:t>. This method returns a </a:t>
            </a:r>
            <a:r>
              <a:rPr lang="en-US" sz="2000">
                <a:latin typeface="Courier New"/>
              </a:rPr>
              <a:t>String</a:t>
            </a:r>
            <a:r>
              <a:rPr lang="en-US" sz="1800"/>
              <a:t> representation of a given object.</a:t>
            </a:r>
          </a:p>
          <a:p>
            <a:pPr marL="0" indent="0">
              <a:buNone/>
            </a:pPr>
            <a:r>
              <a:rPr lang="en-US" sz="1800"/>
              <a:t>  The code to the right uses the fact that every class automatically inherits the </a:t>
            </a:r>
            <a:r>
              <a:rPr lang="en-US" sz="2000">
                <a:latin typeface="Courier New"/>
              </a:rPr>
              <a:t>toString() </a:t>
            </a:r>
            <a:r>
              <a:rPr lang="en-US" sz="1800"/>
              <a:t>method from </a:t>
            </a:r>
            <a:r>
              <a:rPr lang="en-US" sz="2000">
                <a:latin typeface="Courier New"/>
              </a:rPr>
              <a:t>Object</a:t>
            </a:r>
            <a:r>
              <a:rPr lang="en-US" sz="1800"/>
              <a:t>. </a:t>
            </a:r>
            <a:br>
              <a:rPr lang="en-US" sz="1800"/>
            </a:br>
            <a:r>
              <a:rPr lang="en-US" sz="1800"/>
              <a:t>  What will be the output when the </a:t>
            </a:r>
            <a:r>
              <a:rPr lang="en-US" sz="2000">
                <a:latin typeface="Courier New"/>
              </a:rPr>
              <a:t>main</a:t>
            </a:r>
            <a:r>
              <a:rPr lang="en-US" sz="1800"/>
              <a:t> method is run? Is this output a useful representation of the </a:t>
            </a:r>
            <a:r>
              <a:rPr lang="en-US" sz="2000">
                <a:latin typeface="Courier New"/>
              </a:rPr>
              <a:t>Employee</a:t>
            </a:r>
            <a:r>
              <a:rPr lang="en-US" sz="1800"/>
              <a:t> class? </a:t>
            </a:r>
            <a:br>
              <a:rPr lang="en-US" sz="1800"/>
            </a:br>
            <a:r>
              <a:rPr lang="en-US" sz="1800"/>
              <a:t>  What could be done to make it more useful?</a:t>
            </a:r>
          </a:p>
          <a:p>
            <a:pPr marL="0" indent="0">
              <a:buNone/>
            </a:pPr>
            <a:endParaRPr lang="en-US" sz="1800"/>
          </a:p>
          <a:p>
            <a:pPr marL="0" indent="0">
              <a:buNone/>
            </a:pPr>
            <a:endParaRPr lang="en-US" sz="1800"/>
          </a:p>
        </p:txBody>
      </p:sp>
      <p:sp>
        <p:nvSpPr>
          <p:cNvPr id="4" name="Slide Number Placeholder 3">
            <a:extLst>
              <a:ext uri="{FF2B5EF4-FFF2-40B4-BE49-F238E27FC236}">
                <a16:creationId xmlns:a16="http://schemas.microsoft.com/office/drawing/2014/main" id="{70F49E32-027E-4B13-85DA-70B74FD250E9}"/>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36</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id="{FB331B6B-7CE0-4D65-837F-CC8E305A87CD}"/>
              </a:ext>
            </a:extLst>
          </p:cNvPr>
          <p:cNvPicPr>
            <a:picLocks noChangeAspect="1"/>
          </p:cNvPicPr>
          <p:nvPr/>
        </p:nvPicPr>
        <p:blipFill>
          <a:blip r:embed="rId2"/>
          <a:stretch>
            <a:fillRect/>
          </a:stretch>
        </p:blipFill>
        <p:spPr>
          <a:xfrm>
            <a:off x="4495800" y="2057400"/>
            <a:ext cx="4476750" cy="3752850"/>
          </a:xfrm>
          <a:prstGeom prst="rect">
            <a:avLst/>
          </a:prstGeom>
        </p:spPr>
      </p:pic>
    </p:spTree>
    <p:extLst>
      <p:ext uri="{BB962C8B-B14F-4D97-AF65-F5344CB8AC3E}">
        <p14:creationId xmlns:p14="http://schemas.microsoft.com/office/powerpoint/2010/main" val="698887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6096000"/>
          </a:xfrm>
        </p:spPr>
        <p:txBody>
          <a:bodyPr>
            <a:normAutofit fontScale="25000" lnSpcReduction="20000"/>
          </a:bodyPr>
          <a:lstStyle/>
          <a:p>
            <a:r>
              <a:rPr lang="en-US" sz="6400" i="1" dirty="0"/>
              <a:t>Using the  </a:t>
            </a:r>
            <a:r>
              <a:rPr lang="en-US" sz="6400" dirty="0" err="1">
                <a:latin typeface="Courier New" pitchFamily="49" charset="0"/>
                <a:cs typeface="Courier New" pitchFamily="49" charset="0"/>
              </a:rPr>
              <a:t>instanceof</a:t>
            </a:r>
            <a:r>
              <a:rPr lang="en-US" sz="6400" dirty="0"/>
              <a:t> </a:t>
            </a:r>
            <a:r>
              <a:rPr lang="en-US" sz="6400" i="1" dirty="0"/>
              <a:t>operator to check type.</a:t>
            </a:r>
            <a:r>
              <a:rPr lang="en-US" sz="6400" dirty="0"/>
              <a:t> </a:t>
            </a:r>
          </a:p>
          <a:p>
            <a:pPr marL="0" indent="0">
              <a:buNone/>
            </a:pPr>
            <a:r>
              <a:rPr lang="en-US" sz="6400" dirty="0"/>
              <a:t> </a:t>
            </a:r>
          </a:p>
          <a:p>
            <a:pPr marL="365760" lvl="1" indent="0">
              <a:buNone/>
            </a:pPr>
            <a:r>
              <a:rPr lang="en-US" sz="6400" dirty="0"/>
              <a:t>The following code returns true:</a:t>
            </a:r>
          </a:p>
          <a:p>
            <a:pPr marL="365760" lvl="1" indent="0">
              <a:buNone/>
            </a:pPr>
            <a:r>
              <a:rPr lang="en-US" sz="6400" dirty="0"/>
              <a:t> </a:t>
            </a:r>
          </a:p>
          <a:p>
            <a:pPr marL="365760" lvl="1" indent="0">
              <a:buNone/>
            </a:pPr>
            <a:r>
              <a:rPr lang="en-US" sz="6400" dirty="0">
                <a:latin typeface="Courier New" pitchFamily="49" charset="0"/>
                <a:cs typeface="Courier New" pitchFamily="49" charset="0"/>
              </a:rPr>
              <a:t>		"Hello" </a:t>
            </a:r>
            <a:r>
              <a:rPr lang="en-US" sz="6400" dirty="0" err="1">
                <a:latin typeface="Courier New" pitchFamily="49" charset="0"/>
                <a:cs typeface="Courier New" pitchFamily="49" charset="0"/>
              </a:rPr>
              <a:t>instanceof</a:t>
            </a:r>
            <a:r>
              <a:rPr lang="en-US" sz="6400" dirty="0">
                <a:latin typeface="Courier New" pitchFamily="49" charset="0"/>
                <a:cs typeface="Courier New" pitchFamily="49" charset="0"/>
              </a:rPr>
              <a:t> </a:t>
            </a:r>
            <a:r>
              <a:rPr lang="en-US" sz="6400" dirty="0" err="1">
                <a:latin typeface="Courier New" pitchFamily="49" charset="0"/>
                <a:cs typeface="Courier New" pitchFamily="49" charset="0"/>
              </a:rPr>
              <a:t>java.lang.String</a:t>
            </a:r>
            <a:endParaRPr lang="en-US" sz="6400" dirty="0">
              <a:latin typeface="Courier New" pitchFamily="49" charset="0"/>
              <a:cs typeface="Courier New" pitchFamily="49" charset="0"/>
            </a:endParaRPr>
          </a:p>
          <a:p>
            <a:pPr marL="365760" lvl="1" indent="0">
              <a:buNone/>
            </a:pPr>
            <a:r>
              <a:rPr lang="en-US" sz="6400" dirty="0"/>
              <a:t> </a:t>
            </a:r>
          </a:p>
          <a:p>
            <a:pPr marL="365760" lvl="1" indent="0">
              <a:buNone/>
            </a:pPr>
            <a:r>
              <a:rPr lang="en-US" sz="6400" dirty="0"/>
              <a:t>In general, you can query Java about the type of any runtime object by using </a:t>
            </a:r>
            <a:r>
              <a:rPr lang="en-US" sz="6400" dirty="0" err="1">
                <a:latin typeface="Courier New" pitchFamily="49" charset="0"/>
                <a:cs typeface="Courier New" pitchFamily="49" charset="0"/>
              </a:rPr>
              <a:t>instanceof</a:t>
            </a:r>
            <a:r>
              <a:rPr lang="en-US" sz="6400" dirty="0"/>
              <a:t>. The general </a:t>
            </a:r>
            <a:r>
              <a:rPr lang="en-US" sz="6400" dirty="0" err="1"/>
              <a:t>synatx</a:t>
            </a:r>
            <a:r>
              <a:rPr lang="en-US" sz="6400" dirty="0"/>
              <a:t> is</a:t>
            </a:r>
          </a:p>
          <a:p>
            <a:pPr marL="365760" lvl="1" indent="0">
              <a:buNone/>
            </a:pPr>
            <a:r>
              <a:rPr lang="en-US" sz="6400" dirty="0"/>
              <a:t> </a:t>
            </a:r>
          </a:p>
          <a:p>
            <a:pPr marL="365760" lvl="1" indent="0">
              <a:buNone/>
            </a:pPr>
            <a:r>
              <a:rPr lang="en-US" sz="6400" dirty="0">
                <a:latin typeface="Courier New" pitchFamily="49" charset="0"/>
                <a:cs typeface="Courier New" pitchFamily="49" charset="0"/>
              </a:rPr>
              <a:t>		</a:t>
            </a:r>
            <a:r>
              <a:rPr lang="en-US" sz="6400" dirty="0" err="1">
                <a:latin typeface="Courier New" pitchFamily="49" charset="0"/>
                <a:cs typeface="Courier New" pitchFamily="49" charset="0"/>
              </a:rPr>
              <a:t>ob</a:t>
            </a:r>
            <a:r>
              <a:rPr lang="en-US" sz="6400" dirty="0">
                <a:latin typeface="Courier New" pitchFamily="49" charset="0"/>
                <a:cs typeface="Courier New" pitchFamily="49" charset="0"/>
              </a:rPr>
              <a:t> </a:t>
            </a:r>
            <a:r>
              <a:rPr lang="en-US" sz="6400" dirty="0" err="1">
                <a:latin typeface="Courier New" pitchFamily="49" charset="0"/>
                <a:cs typeface="Courier New" pitchFamily="49" charset="0"/>
              </a:rPr>
              <a:t>instanceof</a:t>
            </a:r>
            <a:r>
              <a:rPr lang="en-US" sz="6400" dirty="0">
                <a:latin typeface="Courier New" pitchFamily="49" charset="0"/>
                <a:cs typeface="Courier New" pitchFamily="49" charset="0"/>
              </a:rPr>
              <a:t> &lt;</a:t>
            </a:r>
            <a:r>
              <a:rPr lang="en-US" sz="6400" dirty="0" err="1">
                <a:latin typeface="Courier New" pitchFamily="49" charset="0"/>
                <a:cs typeface="Courier New" pitchFamily="49" charset="0"/>
              </a:rPr>
              <a:t>classname</a:t>
            </a:r>
            <a:r>
              <a:rPr lang="en-US" sz="6400" dirty="0">
                <a:latin typeface="Courier New" pitchFamily="49" charset="0"/>
                <a:cs typeface="Courier New" pitchFamily="49" charset="0"/>
              </a:rPr>
              <a:t>&gt;</a:t>
            </a:r>
          </a:p>
          <a:p>
            <a:pPr marL="365760" lvl="1" indent="0">
              <a:buNone/>
            </a:pPr>
            <a:r>
              <a:rPr lang="en-US" sz="6400" dirty="0"/>
              <a:t> </a:t>
            </a:r>
          </a:p>
          <a:p>
            <a:pPr marL="365760" lvl="1" indent="0">
              <a:buNone/>
            </a:pPr>
            <a:r>
              <a:rPr lang="en-US" sz="6400" dirty="0"/>
              <a:t>where </a:t>
            </a:r>
            <a:r>
              <a:rPr lang="en-US" sz="6400" err="1">
                <a:latin typeface="Courier New" pitchFamily="49" charset="0"/>
                <a:cs typeface="Courier New" pitchFamily="49" charset="0"/>
              </a:rPr>
              <a:t>ob</a:t>
            </a:r>
            <a:r>
              <a:rPr lang="en-US" sz="6400"/>
              <a:t> is an object. </a:t>
            </a:r>
            <a:r>
              <a:rPr lang="en-US" sz="6400" dirty="0"/>
              <a:t>This expression will return true if the </a:t>
            </a:r>
            <a:r>
              <a:rPr lang="en-US" sz="6400" i="1" dirty="0"/>
              <a:t>runtime type</a:t>
            </a:r>
            <a:r>
              <a:rPr lang="en-US" sz="6400" dirty="0"/>
              <a:t> of </a:t>
            </a:r>
            <a:r>
              <a:rPr lang="en-US" sz="6400" dirty="0" err="1">
                <a:latin typeface="Courier New" pitchFamily="49" charset="0"/>
                <a:cs typeface="Courier New" pitchFamily="49" charset="0"/>
              </a:rPr>
              <a:t>ob</a:t>
            </a:r>
            <a:r>
              <a:rPr lang="en-US" sz="6400" dirty="0"/>
              <a:t> really is of the specified type, or if the class of </a:t>
            </a:r>
            <a:r>
              <a:rPr lang="en-US" sz="6400" dirty="0" err="1">
                <a:latin typeface="Courier New" pitchFamily="49" charset="0"/>
                <a:cs typeface="Courier New" pitchFamily="49" charset="0"/>
              </a:rPr>
              <a:t>ob</a:t>
            </a:r>
            <a:r>
              <a:rPr lang="en-US" sz="6400" dirty="0"/>
              <a:t> is a subclass of  (or a subclass of a subclass of…</a:t>
            </a:r>
            <a:r>
              <a:rPr lang="en-US" sz="6400" dirty="0" err="1"/>
              <a:t>etc</a:t>
            </a:r>
            <a:r>
              <a:rPr lang="en-US" sz="6400" dirty="0"/>
              <a:t>) the specified type. Therefore, for example, </a:t>
            </a:r>
            <a:r>
              <a:rPr lang="en-US" sz="6400"/>
              <a:t>if </a:t>
            </a:r>
            <a:r>
              <a:rPr lang="en-US" sz="6400">
                <a:latin typeface="Courier New" pitchFamily="49" charset="0"/>
                <a:cs typeface="Courier New" pitchFamily="49" charset="0"/>
              </a:rPr>
              <a:t>man</a:t>
            </a:r>
            <a:r>
              <a:rPr lang="en-US" sz="6400"/>
              <a:t> </a:t>
            </a:r>
            <a:r>
              <a:rPr lang="en-US" sz="6400" dirty="0"/>
              <a:t>is an instance </a:t>
            </a:r>
            <a:r>
              <a:rPr lang="en-US" sz="6400"/>
              <a:t>of </a:t>
            </a:r>
            <a:r>
              <a:rPr lang="en-US" sz="6400">
                <a:latin typeface="Courier New" pitchFamily="49" charset="0"/>
                <a:cs typeface="Courier New" pitchFamily="49" charset="0"/>
              </a:rPr>
              <a:t>Manager</a:t>
            </a:r>
            <a:r>
              <a:rPr lang="en-US" sz="3600">
                <a:latin typeface="CG Times" panose="02020603050405020304" pitchFamily="18" charset="0"/>
                <a:cs typeface="Courier New" pitchFamily="49" charset="0"/>
              </a:rPr>
              <a:t> </a:t>
            </a:r>
            <a:r>
              <a:rPr lang="en-US" sz="6400"/>
              <a:t>and </a:t>
            </a:r>
            <a:r>
              <a:rPr lang="en-US" sz="6400">
                <a:latin typeface="Courier New" pitchFamily="49" charset="0"/>
                <a:cs typeface="Courier New" pitchFamily="49" charset="0"/>
              </a:rPr>
              <a:t>str</a:t>
            </a:r>
            <a:r>
              <a:rPr lang="en-US" sz="6400"/>
              <a:t> </a:t>
            </a:r>
            <a:r>
              <a:rPr lang="en-US" sz="6400" dirty="0"/>
              <a:t>is a </a:t>
            </a:r>
            <a:r>
              <a:rPr lang="en-US" sz="6400" dirty="0">
                <a:latin typeface="Courier New" pitchFamily="49" charset="0"/>
                <a:cs typeface="Courier New" pitchFamily="49" charset="0"/>
              </a:rPr>
              <a:t>String</a:t>
            </a:r>
            <a:r>
              <a:rPr lang="en-US" sz="6400"/>
              <a:t>, all of </a:t>
            </a:r>
            <a:r>
              <a:rPr lang="en-US" sz="6400" dirty="0"/>
              <a:t>the following are true</a:t>
            </a:r>
          </a:p>
          <a:p>
            <a:pPr marL="365760" lvl="1" indent="0">
              <a:buNone/>
            </a:pPr>
            <a:r>
              <a:rPr lang="en-US" sz="6400" dirty="0"/>
              <a:t> </a:t>
            </a:r>
          </a:p>
          <a:p>
            <a:pPr marL="365760" lvl="1" indent="0">
              <a:buNone/>
            </a:pPr>
            <a:r>
              <a:rPr lang="en-US" sz="6400" dirty="0">
                <a:latin typeface="Courier New" pitchFamily="49" charset="0"/>
                <a:cs typeface="Courier New" pitchFamily="49" charset="0"/>
              </a:rPr>
              <a:t>	</a:t>
            </a:r>
            <a:r>
              <a:rPr lang="en-US" sz="6400">
                <a:latin typeface="Courier New" pitchFamily="49" charset="0"/>
                <a:cs typeface="Courier New" pitchFamily="49" charset="0"/>
              </a:rPr>
              <a:t>	man </a:t>
            </a:r>
            <a:r>
              <a:rPr lang="en-US" sz="6400" err="1">
                <a:latin typeface="Courier New" pitchFamily="49" charset="0"/>
                <a:cs typeface="Courier New" pitchFamily="49" charset="0"/>
              </a:rPr>
              <a:t>instanceof</a:t>
            </a:r>
            <a:r>
              <a:rPr lang="en-US" sz="6400">
                <a:latin typeface="Courier New" pitchFamily="49" charset="0"/>
                <a:cs typeface="Courier New" pitchFamily="49" charset="0"/>
              </a:rPr>
              <a:t> Employee</a:t>
            </a:r>
          </a:p>
          <a:p>
            <a:pPr marL="365760" lvl="1" indent="0">
              <a:buNone/>
            </a:pPr>
            <a:r>
              <a:rPr lang="en-US" sz="6400">
                <a:latin typeface="Courier New" pitchFamily="49" charset="0"/>
                <a:cs typeface="Courier New" pitchFamily="49" charset="0"/>
              </a:rPr>
              <a:t>		man instanceof Object</a:t>
            </a:r>
            <a:endParaRPr lang="en-US" sz="6400" dirty="0">
              <a:latin typeface="Courier New" pitchFamily="49" charset="0"/>
              <a:cs typeface="Courier New" pitchFamily="49" charset="0"/>
            </a:endParaRPr>
          </a:p>
          <a:p>
            <a:pPr marL="365760" lvl="1" indent="0">
              <a:buNone/>
            </a:pPr>
            <a:r>
              <a:rPr lang="en-US" sz="6400" dirty="0">
                <a:latin typeface="Courier New" pitchFamily="49" charset="0"/>
                <a:cs typeface="Courier New" pitchFamily="49" charset="0"/>
              </a:rPr>
              <a:t>	</a:t>
            </a:r>
            <a:r>
              <a:rPr lang="en-US" sz="6400">
                <a:latin typeface="Courier New" pitchFamily="49" charset="0"/>
                <a:cs typeface="Courier New" pitchFamily="49" charset="0"/>
              </a:rPr>
              <a:t>	str </a:t>
            </a:r>
            <a:r>
              <a:rPr lang="en-US" sz="6400" dirty="0" err="1">
                <a:latin typeface="Courier New" pitchFamily="49" charset="0"/>
                <a:cs typeface="Courier New" pitchFamily="49" charset="0"/>
              </a:rPr>
              <a:t>instanceof</a:t>
            </a:r>
            <a:r>
              <a:rPr lang="en-US" sz="6400" dirty="0">
                <a:latin typeface="Courier New" pitchFamily="49" charset="0"/>
                <a:cs typeface="Courier New" pitchFamily="49" charset="0"/>
              </a:rPr>
              <a:t> Object</a:t>
            </a:r>
          </a:p>
          <a:p>
            <a:pPr marL="365760" lvl="1" indent="0">
              <a:buNone/>
            </a:pPr>
            <a:r>
              <a:rPr lang="en-US" sz="6400" dirty="0"/>
              <a:t> </a:t>
            </a:r>
          </a:p>
          <a:p>
            <a:pPr marL="365760" lvl="1" indent="0">
              <a:buNone/>
            </a:pPr>
            <a:r>
              <a:rPr lang="en-US" sz="6400" dirty="0"/>
              <a:t>Whenever the </a:t>
            </a:r>
            <a:r>
              <a:rPr lang="en-US" sz="6400" dirty="0" err="1">
                <a:latin typeface="Courier New" pitchFamily="49" charset="0"/>
                <a:cs typeface="Courier New" pitchFamily="49" charset="0"/>
              </a:rPr>
              <a:t>instanceof</a:t>
            </a:r>
            <a:r>
              <a:rPr lang="en-US" sz="6400" dirty="0"/>
              <a:t> operator returns </a:t>
            </a:r>
            <a:r>
              <a:rPr lang="en-US" sz="6400" dirty="0">
                <a:latin typeface="Courier New" pitchFamily="49" charset="0"/>
                <a:cs typeface="Courier New" pitchFamily="49" charset="0"/>
              </a:rPr>
              <a:t>true</a:t>
            </a:r>
            <a:r>
              <a:rPr lang="en-US" sz="6400" dirty="0"/>
              <a:t>, the </a:t>
            </a:r>
            <a:r>
              <a:rPr lang="en-US" sz="6400" dirty="0">
                <a:latin typeface="Courier New" pitchFamily="49" charset="0"/>
                <a:cs typeface="Courier New" pitchFamily="49" charset="0"/>
              </a:rPr>
              <a:t>object</a:t>
            </a:r>
            <a:r>
              <a:rPr lang="en-US" sz="6400" dirty="0"/>
              <a:t> on the left side of the expression can be viewed as having type indicated on the right side (via polymorphic type assignment). So in this example, we could </a:t>
            </a:r>
            <a:r>
              <a:rPr lang="en-US" sz="6400"/>
              <a:t>type </a:t>
            </a:r>
            <a:r>
              <a:rPr lang="en-US" sz="6400">
                <a:latin typeface="Courier New" pitchFamily="49" charset="0"/>
                <a:cs typeface="Courier New" pitchFamily="49" charset="0"/>
              </a:rPr>
              <a:t>man</a:t>
            </a:r>
            <a:r>
              <a:rPr lang="en-US" sz="6400"/>
              <a:t> and </a:t>
            </a:r>
            <a:r>
              <a:rPr lang="en-US" sz="6400">
                <a:latin typeface="Courier New" pitchFamily="49" charset="0"/>
                <a:cs typeface="Courier New" pitchFamily="49" charset="0"/>
              </a:rPr>
              <a:t>str</a:t>
            </a:r>
            <a:r>
              <a:rPr lang="en-US" sz="6400"/>
              <a:t> </a:t>
            </a:r>
            <a:r>
              <a:rPr lang="en-US" sz="6400" dirty="0"/>
              <a:t>above as </a:t>
            </a:r>
            <a:r>
              <a:rPr lang="en-US" sz="6400" dirty="0">
                <a:latin typeface="Courier New" pitchFamily="49" charset="0"/>
                <a:cs typeface="Courier New" pitchFamily="49" charset="0"/>
              </a:rPr>
              <a:t>Objects</a:t>
            </a:r>
            <a:r>
              <a:rPr lang="en-US" sz="6400" dirty="0"/>
              <a:t>:</a:t>
            </a:r>
          </a:p>
          <a:p>
            <a:pPr marL="365760" lvl="1" indent="0">
              <a:buNone/>
            </a:pPr>
            <a:r>
              <a:rPr lang="en-US" sz="6400" dirty="0"/>
              <a:t> </a:t>
            </a:r>
          </a:p>
          <a:p>
            <a:pPr marL="365760" lvl="1" indent="0">
              <a:buNone/>
            </a:pPr>
            <a:r>
              <a:rPr lang="en-US" sz="6400" dirty="0"/>
              <a:t>	</a:t>
            </a:r>
            <a:r>
              <a:rPr lang="en-US" sz="6400" dirty="0">
                <a:latin typeface="Courier New" pitchFamily="49" charset="0"/>
                <a:cs typeface="Courier New" pitchFamily="49" charset="0"/>
              </a:rPr>
              <a:t>	</a:t>
            </a:r>
            <a:r>
              <a:rPr lang="en-US" sz="6400">
                <a:latin typeface="Courier New" pitchFamily="49" charset="0"/>
                <a:cs typeface="Courier New" pitchFamily="49" charset="0"/>
              </a:rPr>
              <a:t>Object ob_m = man;</a:t>
            </a:r>
            <a:endParaRPr lang="en-US" sz="6400" dirty="0">
              <a:latin typeface="Courier New" pitchFamily="49" charset="0"/>
              <a:cs typeface="Courier New" pitchFamily="49" charset="0"/>
            </a:endParaRPr>
          </a:p>
          <a:p>
            <a:pPr marL="365760" lvl="1" indent="0">
              <a:buNone/>
            </a:pPr>
            <a:r>
              <a:rPr lang="en-US" sz="6400" dirty="0">
                <a:latin typeface="Courier New" pitchFamily="49" charset="0"/>
                <a:cs typeface="Courier New" pitchFamily="49" charset="0"/>
              </a:rPr>
              <a:t>		Object </a:t>
            </a:r>
            <a:r>
              <a:rPr lang="en-US" sz="6400" dirty="0" err="1">
                <a:latin typeface="Courier New" pitchFamily="49" charset="0"/>
                <a:cs typeface="Courier New" pitchFamily="49" charset="0"/>
              </a:rPr>
              <a:t>ob_s</a:t>
            </a:r>
            <a:r>
              <a:rPr lang="en-US" sz="6400" dirty="0">
                <a:latin typeface="Courier New" pitchFamily="49" charset="0"/>
                <a:cs typeface="Courier New" pitchFamily="49" charset="0"/>
              </a:rPr>
              <a:t> </a:t>
            </a:r>
            <a:r>
              <a:rPr lang="en-US" sz="6400">
                <a:latin typeface="Courier New" pitchFamily="49" charset="0"/>
                <a:cs typeface="Courier New" pitchFamily="49" charset="0"/>
              </a:rPr>
              <a:t>= str;</a:t>
            </a:r>
            <a:endParaRPr lang="en-US" sz="6400" dirty="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37</a:t>
            </a:fld>
            <a:endParaRPr lang="en-US" dirty="0">
              <a:solidFill>
                <a:srgbClr val="04617B">
                  <a:shade val="90000"/>
                </a:srgbClr>
              </a:solidFill>
            </a:endParaRPr>
          </a:p>
        </p:txBody>
      </p:sp>
    </p:spTree>
    <p:extLst>
      <p:ext uri="{BB962C8B-B14F-4D97-AF65-F5344CB8AC3E}">
        <p14:creationId xmlns:p14="http://schemas.microsoft.com/office/powerpoint/2010/main" val="25511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0000" lnSpcReduction="20000"/>
          </a:bodyPr>
          <a:lstStyle/>
          <a:p>
            <a:r>
              <a:rPr lang="en-US" dirty="0"/>
              <a:t>Introduction </a:t>
            </a:r>
            <a:r>
              <a:rPr lang="en-US"/>
              <a:t>to Inheritance – Example of Subclassing a Class</a:t>
            </a:r>
            <a:endParaRPr lang="en-US" dirty="0"/>
          </a:p>
          <a:p>
            <a:r>
              <a:rPr lang="en-US"/>
              <a:t>The "IS-A" and LSP Criteria for Proper Use of Inheritance</a:t>
            </a:r>
          </a:p>
          <a:p>
            <a:r>
              <a:rPr lang="en-US"/>
              <a:t>Rules </a:t>
            </a:r>
            <a:r>
              <a:rPr lang="en-US" dirty="0"/>
              <a:t>for Subclass Constructors</a:t>
            </a:r>
          </a:p>
          <a:p>
            <a:r>
              <a:rPr lang="en-US" dirty="0"/>
              <a:t>Inheritance and the </a:t>
            </a:r>
            <a:r>
              <a:rPr lang="en-US"/>
              <a:t>Object Class</a:t>
            </a:r>
          </a:p>
          <a:p>
            <a:r>
              <a:rPr lang="en-US" b="1">
                <a:solidFill>
                  <a:srgbClr val="FF0000"/>
                </a:solidFill>
              </a:rPr>
              <a:t>Inheritance for Generalization and Introduction to Polymorphism</a:t>
            </a:r>
          </a:p>
          <a:p>
            <a:r>
              <a:rPr lang="en-US"/>
              <a:t>Order of Execution with Inheritance</a:t>
            </a:r>
            <a:endParaRPr lang="en-US" dirty="0"/>
          </a:p>
          <a:p>
            <a:r>
              <a:rPr lang="en-US" dirty="0"/>
              <a:t>Introduction to </a:t>
            </a:r>
            <a:r>
              <a:rPr lang="en-US"/>
              <a:t>Java Interfaces, </a:t>
            </a:r>
            <a:r>
              <a:rPr lang="en-US" sz="2300">
                <a:latin typeface="Courier New" panose="02070309020205020404" pitchFamily="49" charset="0"/>
                <a:cs typeface="Courier New" panose="02070309020205020404" pitchFamily="49" charset="0"/>
              </a:rPr>
              <a:t>Comparable</a:t>
            </a:r>
            <a:r>
              <a:rPr lang="en-US"/>
              <a:t>, Functional Interfaces</a:t>
            </a:r>
          </a:p>
          <a:p>
            <a:r>
              <a:rPr lang="en-US"/>
              <a:t>New Java 8 Features for Interfaces</a:t>
            </a:r>
            <a:endParaRPr lang="en-US" dirty="0"/>
          </a:p>
          <a:p>
            <a:r>
              <a:rPr lang="en-US" dirty="0"/>
              <a:t>Introduction to the Reflection Library</a:t>
            </a:r>
          </a:p>
          <a:p>
            <a:pPr lvl="1"/>
            <a:r>
              <a:rPr lang="en-US" dirty="0"/>
              <a:t>The </a:t>
            </a:r>
            <a:r>
              <a:rPr lang="en-US" dirty="0">
                <a:latin typeface="Courier New" pitchFamily="49" charset="0"/>
                <a:cs typeface="Courier New" pitchFamily="49" charset="0"/>
              </a:rPr>
              <a:t>Class</a:t>
            </a:r>
            <a:r>
              <a:rPr lang="en-US" dirty="0"/>
              <a:t> </a:t>
            </a:r>
            <a:r>
              <a:rPr lang="en-US" dirty="0" err="1"/>
              <a:t>Class</a:t>
            </a:r>
            <a:endParaRPr lang="en-US" dirty="0"/>
          </a:p>
          <a:p>
            <a:pPr lvl="1"/>
            <a:r>
              <a:rPr lang="en-US" dirty="0"/>
              <a:t>The </a:t>
            </a:r>
            <a:r>
              <a:rPr lang="en-US" sz="2500" dirty="0">
                <a:latin typeface="Courier New" pitchFamily="49" charset="0"/>
                <a:cs typeface="Courier New" pitchFamily="49" charset="0"/>
              </a:rPr>
              <a:t>Constructor</a:t>
            </a:r>
            <a:r>
              <a:rPr lang="en-US" dirty="0"/>
              <a:t> Class</a:t>
            </a:r>
          </a:p>
          <a:p>
            <a:r>
              <a:rPr lang="en-US"/>
              <a:t>The </a:t>
            </a:r>
            <a:r>
              <a:rPr lang="en-US" dirty="0">
                <a:latin typeface="Courier New" pitchFamily="49" charset="0"/>
                <a:cs typeface="Courier New" pitchFamily="49" charset="0"/>
              </a:rPr>
              <a:t>Object</a:t>
            </a:r>
            <a:r>
              <a:rPr lang="en-US" sz="3100" dirty="0"/>
              <a:t> </a:t>
            </a:r>
            <a:r>
              <a:rPr lang="en-US" dirty="0"/>
              <a:t>Class</a:t>
            </a:r>
          </a:p>
          <a:p>
            <a:pPr lvl="1"/>
            <a:r>
              <a:rPr lang="en-US" dirty="0"/>
              <a:t>The </a:t>
            </a:r>
            <a:r>
              <a:rPr lang="en-US" sz="2500" dirty="0" err="1">
                <a:latin typeface="Courier New" pitchFamily="49" charset="0"/>
                <a:cs typeface="Courier New" pitchFamily="49" charset="0"/>
              </a:rPr>
              <a:t>toString</a:t>
            </a:r>
            <a:r>
              <a:rPr lang="en-US" dirty="0"/>
              <a:t> Method</a:t>
            </a:r>
          </a:p>
          <a:p>
            <a:pPr lvl="1"/>
            <a:r>
              <a:rPr lang="en-US" dirty="0"/>
              <a:t>The </a:t>
            </a:r>
            <a:r>
              <a:rPr lang="en-US" sz="2500" dirty="0">
                <a:latin typeface="Courier New" pitchFamily="49" charset="0"/>
                <a:cs typeface="Courier New" pitchFamily="49" charset="0"/>
              </a:rPr>
              <a:t>equals</a:t>
            </a:r>
            <a:r>
              <a:rPr lang="en-US" dirty="0"/>
              <a:t> Method</a:t>
            </a:r>
          </a:p>
          <a:p>
            <a:pPr lvl="1"/>
            <a:r>
              <a:rPr lang="en-US" dirty="0"/>
              <a:t>The </a:t>
            </a:r>
            <a:r>
              <a:rPr lang="en-US" sz="2500" dirty="0" err="1">
                <a:latin typeface="Courier New" pitchFamily="49" charset="0"/>
                <a:cs typeface="Courier New" pitchFamily="49" charset="0"/>
              </a:rPr>
              <a:t>hashCode</a:t>
            </a:r>
            <a:r>
              <a:rPr lang="en-US" sz="2500" dirty="0">
                <a:latin typeface="Courier New" pitchFamily="49" charset="0"/>
                <a:cs typeface="Courier New" pitchFamily="49" charset="0"/>
              </a:rPr>
              <a:t> </a:t>
            </a:r>
            <a:r>
              <a:rPr lang="en-US" dirty="0"/>
              <a:t>Method</a:t>
            </a:r>
          </a:p>
          <a:p>
            <a:pPr lvl="1"/>
            <a:r>
              <a:rPr lang="en-US"/>
              <a:t>The </a:t>
            </a:r>
            <a:r>
              <a:rPr lang="en-US" sz="2500">
                <a:latin typeface="Courier New" pitchFamily="49" charset="0"/>
                <a:cs typeface="Courier New" pitchFamily="49" charset="0"/>
              </a:rPr>
              <a:t>clone</a:t>
            </a:r>
            <a:r>
              <a:rPr lang="en-US"/>
              <a:t> Method, the protected Keyword and Shallow and Deep Copies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38</a:t>
            </a:fld>
            <a:endParaRPr lang="en-US" dirty="0">
              <a:solidFill>
                <a:srgbClr val="04617B">
                  <a:shade val="90000"/>
                </a:srgbClr>
              </a:solidFill>
            </a:endParaRPr>
          </a:p>
        </p:txBody>
      </p:sp>
    </p:spTree>
    <p:extLst>
      <p:ext uri="{BB962C8B-B14F-4D97-AF65-F5344CB8AC3E}">
        <p14:creationId xmlns:p14="http://schemas.microsoft.com/office/powerpoint/2010/main" val="1812985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Inheritance Arises</a:t>
            </a:r>
          </a:p>
        </p:txBody>
      </p:sp>
      <p:sp>
        <p:nvSpPr>
          <p:cNvPr id="3" name="Content Placeholder 2"/>
          <p:cNvSpPr>
            <a:spLocks noGrp="1"/>
          </p:cNvSpPr>
          <p:nvPr>
            <p:ph idx="1"/>
          </p:nvPr>
        </p:nvSpPr>
        <p:spPr/>
        <p:txBody>
          <a:bodyPr/>
          <a:lstStyle/>
          <a:p>
            <a:pPr lvl="0"/>
            <a:r>
              <a:rPr lang="en-US" dirty="0"/>
              <a:t>We saw </a:t>
            </a:r>
            <a:r>
              <a:rPr lang="en-US" dirty="0">
                <a:latin typeface="Courier New" pitchFamily="49" charset="0"/>
                <a:cs typeface="Courier New" pitchFamily="49" charset="0"/>
              </a:rPr>
              <a:t>Manager</a:t>
            </a:r>
            <a:r>
              <a:rPr lang="en-US" dirty="0"/>
              <a:t> was a natural choice for a </a:t>
            </a:r>
            <a:r>
              <a:rPr lang="en-US" i="1" dirty="0"/>
              <a:t>subclass</a:t>
            </a:r>
            <a:r>
              <a:rPr lang="en-US" dirty="0"/>
              <a:t> of </a:t>
            </a:r>
            <a:r>
              <a:rPr lang="en-US" dirty="0">
                <a:latin typeface="Courier New" pitchFamily="49" charset="0"/>
                <a:cs typeface="Courier New" pitchFamily="49" charset="0"/>
              </a:rPr>
              <a:t>Employee</a:t>
            </a:r>
            <a:r>
              <a:rPr lang="en-US" dirty="0"/>
              <a:t> because it </a:t>
            </a:r>
            <a:r>
              <a:rPr lang="en-US" i="1" dirty="0"/>
              <a:t>extends </a:t>
            </a:r>
            <a:r>
              <a:rPr lang="en-US" dirty="0">
                <a:latin typeface="Courier New" pitchFamily="49" charset="0"/>
                <a:cs typeface="Courier New" pitchFamily="49" charset="0"/>
              </a:rPr>
              <a:t>Employee's</a:t>
            </a:r>
            <a:r>
              <a:rPr lang="en-US" dirty="0"/>
              <a:t> behavior.</a:t>
            </a:r>
            <a:br>
              <a:rPr lang="en-US" dirty="0"/>
            </a:br>
            <a:endParaRPr lang="en-US" dirty="0"/>
          </a:p>
          <a:p>
            <a:pPr lvl="0"/>
            <a:r>
              <a:rPr lang="en-US" dirty="0"/>
              <a:t>Another situation that gives rise to inheritance occurs when several classes are seen to naturally belong to the same general type – this is </a:t>
            </a:r>
            <a:r>
              <a:rPr lang="en-US" i="1" dirty="0"/>
              <a:t>generalization. </a:t>
            </a:r>
            <a:br>
              <a:rPr lang="en-US" i="1" dirty="0"/>
            </a:br>
            <a:br>
              <a:rPr lang="en-US" i="1" dirty="0"/>
            </a:br>
            <a:r>
              <a:rPr lang="en-US" dirty="0"/>
              <a:t>In the "figures" example (next slide), it seems natural to generalize the curves </a:t>
            </a:r>
            <a:r>
              <a:rPr lang="en-US" dirty="0">
                <a:latin typeface="Courier New" pitchFamily="49" charset="0"/>
                <a:cs typeface="Courier New" pitchFamily="49" charset="0"/>
              </a:rPr>
              <a:t>Triangle</a:t>
            </a:r>
            <a:r>
              <a:rPr lang="en-US" dirty="0"/>
              <a:t>, </a:t>
            </a:r>
            <a:r>
              <a:rPr lang="en-US" dirty="0">
                <a:latin typeface="Courier New" pitchFamily="49" charset="0"/>
                <a:cs typeface="Courier New" pitchFamily="49" charset="0"/>
              </a:rPr>
              <a:t>Circle</a:t>
            </a:r>
            <a:r>
              <a:rPr lang="en-US" dirty="0"/>
              <a:t>, </a:t>
            </a:r>
            <a:r>
              <a:rPr lang="en-US" dirty="0">
                <a:latin typeface="Courier New" pitchFamily="49" charset="0"/>
                <a:cs typeface="Courier New" pitchFamily="49" charset="0"/>
              </a:rPr>
              <a:t>Square </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39</a:t>
            </a:fld>
            <a:endParaRPr lang="en-US" dirty="0">
              <a:solidFill>
                <a:srgbClr val="04617B">
                  <a:shade val="90000"/>
                </a:srgbClr>
              </a:solidFill>
            </a:endParaRPr>
          </a:p>
        </p:txBody>
      </p:sp>
    </p:spTree>
    <p:extLst>
      <p:ext uri="{BB962C8B-B14F-4D97-AF65-F5344CB8AC3E}">
        <p14:creationId xmlns:p14="http://schemas.microsoft.com/office/powerpoint/2010/main" val="276469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7500" lnSpcReduction="20000"/>
          </a:bodyPr>
          <a:lstStyle/>
          <a:p>
            <a:r>
              <a:rPr lang="en-US" b="1" dirty="0">
                <a:solidFill>
                  <a:srgbClr val="FF0000"/>
                </a:solidFill>
              </a:rPr>
              <a:t>Introduction </a:t>
            </a:r>
            <a:r>
              <a:rPr lang="en-US" b="1">
                <a:solidFill>
                  <a:srgbClr val="FF0000"/>
                </a:solidFill>
              </a:rPr>
              <a:t>to Inheritance – Example of Subclassing a Class</a:t>
            </a:r>
            <a:endParaRPr lang="en-US" b="1" dirty="0">
              <a:solidFill>
                <a:srgbClr val="FF0000"/>
              </a:solidFill>
            </a:endParaRPr>
          </a:p>
          <a:p>
            <a:r>
              <a:rPr lang="en-US"/>
              <a:t>The "IS-A" and LSP Criteria for Proper Use of Inheritance</a:t>
            </a:r>
          </a:p>
          <a:p>
            <a:r>
              <a:rPr lang="en-US"/>
              <a:t>Rules </a:t>
            </a:r>
            <a:r>
              <a:rPr lang="en-US" dirty="0"/>
              <a:t>for Subclass Constructors</a:t>
            </a:r>
          </a:p>
          <a:p>
            <a:r>
              <a:rPr lang="en-US" dirty="0"/>
              <a:t>Inheritance and the </a:t>
            </a:r>
            <a:r>
              <a:rPr lang="en-US"/>
              <a:t>Object Class</a:t>
            </a:r>
          </a:p>
          <a:p>
            <a:r>
              <a:rPr lang="en-US"/>
              <a:t>Inheritance for Generalization and Introduction to Polymorphism</a:t>
            </a:r>
          </a:p>
          <a:p>
            <a:r>
              <a:rPr lang="en-US"/>
              <a:t>Order of Execution with Inheritance</a:t>
            </a:r>
            <a:endParaRPr lang="en-US" dirty="0"/>
          </a:p>
          <a:p>
            <a:r>
              <a:rPr lang="en-US" dirty="0"/>
              <a:t>Introduction to </a:t>
            </a:r>
            <a:r>
              <a:rPr lang="en-US"/>
              <a:t>Java Interfaces, </a:t>
            </a:r>
            <a:r>
              <a:rPr lang="en-US" sz="2300">
                <a:latin typeface="Courier New" panose="02070309020205020404" pitchFamily="49" charset="0"/>
                <a:cs typeface="Courier New" panose="02070309020205020404" pitchFamily="49" charset="0"/>
              </a:rPr>
              <a:t>Comparable</a:t>
            </a:r>
            <a:r>
              <a:rPr lang="en-US"/>
              <a:t>, Functional Interfaces</a:t>
            </a:r>
          </a:p>
          <a:p>
            <a:r>
              <a:rPr lang="en-US"/>
              <a:t>New Java 8 Features for Interfaces</a:t>
            </a:r>
            <a:endParaRPr lang="en-US" dirty="0"/>
          </a:p>
          <a:p>
            <a:r>
              <a:rPr lang="en-US" dirty="0"/>
              <a:t>Introduction to the Reflection Library</a:t>
            </a:r>
          </a:p>
          <a:p>
            <a:pPr lvl="1"/>
            <a:r>
              <a:rPr lang="en-US" dirty="0"/>
              <a:t>The </a:t>
            </a:r>
            <a:r>
              <a:rPr lang="en-US" dirty="0">
                <a:latin typeface="Courier New" pitchFamily="49" charset="0"/>
                <a:cs typeface="Courier New" pitchFamily="49" charset="0"/>
              </a:rPr>
              <a:t>Class</a:t>
            </a:r>
            <a:r>
              <a:rPr lang="en-US" dirty="0"/>
              <a:t> </a:t>
            </a:r>
            <a:r>
              <a:rPr lang="en-US" dirty="0" err="1"/>
              <a:t>Class</a:t>
            </a:r>
            <a:endParaRPr lang="en-US" dirty="0"/>
          </a:p>
          <a:p>
            <a:pPr lvl="1"/>
            <a:r>
              <a:rPr lang="en-US" dirty="0"/>
              <a:t>The </a:t>
            </a:r>
            <a:r>
              <a:rPr lang="en-US" sz="2500" dirty="0">
                <a:latin typeface="Courier New" pitchFamily="49" charset="0"/>
                <a:cs typeface="Courier New" pitchFamily="49" charset="0"/>
              </a:rPr>
              <a:t>Constructor</a:t>
            </a:r>
            <a:r>
              <a:rPr lang="en-US" dirty="0"/>
              <a:t> Class</a:t>
            </a:r>
          </a:p>
          <a:p>
            <a:r>
              <a:rPr lang="en-US"/>
              <a:t>The </a:t>
            </a:r>
            <a:r>
              <a:rPr lang="en-US" dirty="0">
                <a:latin typeface="Courier New" pitchFamily="49" charset="0"/>
                <a:cs typeface="Courier New" pitchFamily="49" charset="0"/>
              </a:rPr>
              <a:t>Object</a:t>
            </a:r>
            <a:r>
              <a:rPr lang="en-US" sz="3100" dirty="0"/>
              <a:t> </a:t>
            </a:r>
            <a:r>
              <a:rPr lang="en-US" dirty="0"/>
              <a:t>Class</a:t>
            </a:r>
          </a:p>
          <a:p>
            <a:pPr lvl="1"/>
            <a:r>
              <a:rPr lang="en-US" dirty="0"/>
              <a:t>The </a:t>
            </a:r>
            <a:r>
              <a:rPr lang="en-US" sz="2500" dirty="0" err="1">
                <a:latin typeface="Courier New" pitchFamily="49" charset="0"/>
                <a:cs typeface="Courier New" pitchFamily="49" charset="0"/>
              </a:rPr>
              <a:t>toString</a:t>
            </a:r>
            <a:r>
              <a:rPr lang="en-US" dirty="0"/>
              <a:t> Method</a:t>
            </a:r>
          </a:p>
          <a:p>
            <a:pPr lvl="1"/>
            <a:r>
              <a:rPr lang="en-US" dirty="0"/>
              <a:t>The </a:t>
            </a:r>
            <a:r>
              <a:rPr lang="en-US" sz="2500" dirty="0">
                <a:latin typeface="Courier New" pitchFamily="49" charset="0"/>
                <a:cs typeface="Courier New" pitchFamily="49" charset="0"/>
              </a:rPr>
              <a:t>equals</a:t>
            </a:r>
            <a:r>
              <a:rPr lang="en-US" dirty="0"/>
              <a:t> Method</a:t>
            </a:r>
          </a:p>
          <a:p>
            <a:pPr lvl="1"/>
            <a:r>
              <a:rPr lang="en-US" dirty="0"/>
              <a:t>The </a:t>
            </a:r>
            <a:r>
              <a:rPr lang="en-US" sz="2500" dirty="0" err="1">
                <a:latin typeface="Courier New" pitchFamily="49" charset="0"/>
                <a:cs typeface="Courier New" pitchFamily="49" charset="0"/>
              </a:rPr>
              <a:t>hashCode</a:t>
            </a:r>
            <a:r>
              <a:rPr lang="en-US" sz="2500" dirty="0">
                <a:latin typeface="Courier New" pitchFamily="49" charset="0"/>
                <a:cs typeface="Courier New" pitchFamily="49" charset="0"/>
              </a:rPr>
              <a:t> </a:t>
            </a:r>
            <a:r>
              <a:rPr lang="en-US" dirty="0"/>
              <a:t>Method</a:t>
            </a:r>
          </a:p>
          <a:p>
            <a:pPr lvl="1"/>
            <a:r>
              <a:rPr lang="en-US"/>
              <a:t>The </a:t>
            </a:r>
            <a:r>
              <a:rPr lang="en-US" sz="2500">
                <a:latin typeface="Courier New" pitchFamily="49" charset="0"/>
                <a:cs typeface="Courier New" pitchFamily="49" charset="0"/>
              </a:rPr>
              <a:t>clone</a:t>
            </a:r>
            <a:r>
              <a:rPr lang="en-US"/>
              <a:t> Method, the protected Keyword and Shallow and Deep Copies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a:t>
            </a:fld>
            <a:endParaRPr lang="en-US" dirty="0">
              <a:solidFill>
                <a:srgbClr val="04617B">
                  <a:shade val="90000"/>
                </a:srgbClr>
              </a:solidFill>
            </a:endParaRPr>
          </a:p>
        </p:txBody>
      </p:sp>
    </p:spTree>
    <p:extLst>
      <p:ext uri="{BB962C8B-B14F-4D97-AF65-F5344CB8AC3E}">
        <p14:creationId xmlns:p14="http://schemas.microsoft.com/office/powerpoint/2010/main" val="2451279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419600"/>
          </a:xfrm>
        </p:spPr>
        <p:txBody>
          <a:bodyPr>
            <a:noAutofit/>
          </a:bodyPr>
          <a:lstStyle/>
          <a:p>
            <a:pPr marL="548640" lvl="1" indent="0">
              <a:spcBef>
                <a:spcPts val="0"/>
              </a:spcBef>
              <a:buNone/>
            </a:pPr>
            <a:r>
              <a:rPr lang="en-US" sz="1800" dirty="0">
                <a:latin typeface="Courier New"/>
                <a:ea typeface="Times New Roman"/>
              </a:rPr>
              <a:t>final class Triangle {</a:t>
            </a:r>
          </a:p>
          <a:p>
            <a:pPr marL="548640" lvl="1" indent="0">
              <a:spcBef>
                <a:spcPts val="0"/>
              </a:spcBef>
              <a:buNone/>
            </a:pPr>
            <a:r>
              <a:rPr lang="en-US" sz="1800" dirty="0">
                <a:latin typeface="Courier New"/>
                <a:ea typeface="Times New Roman"/>
              </a:rPr>
              <a:t>	final double base;</a:t>
            </a:r>
          </a:p>
          <a:p>
            <a:pPr marL="548640" lvl="1" indent="0">
              <a:spcBef>
                <a:spcPts val="0"/>
              </a:spcBef>
              <a:buNone/>
            </a:pPr>
            <a:r>
              <a:rPr lang="en-US" sz="1800" dirty="0">
                <a:latin typeface="Courier New"/>
                <a:ea typeface="Times New Roman"/>
              </a:rPr>
              <a:t>	final double height;</a:t>
            </a:r>
          </a:p>
          <a:p>
            <a:pPr marL="548640" lvl="1" indent="0">
              <a:spcBef>
                <a:spcPts val="0"/>
              </a:spcBef>
              <a:buNone/>
            </a:pPr>
            <a:r>
              <a:rPr lang="en-US" sz="1800">
                <a:latin typeface="Courier New"/>
                <a:ea typeface="Times New Roman"/>
              </a:rPr>
              <a:t>	Triangle(double </a:t>
            </a:r>
            <a:r>
              <a:rPr lang="en-US" sz="1800" dirty="0">
                <a:latin typeface="Courier New"/>
                <a:ea typeface="Times New Roman"/>
              </a:rPr>
              <a:t>base, double height){</a:t>
            </a:r>
          </a:p>
          <a:p>
            <a:pPr marL="548640" lvl="1" indent="0">
              <a:spcBef>
                <a:spcPts val="0"/>
              </a:spcBef>
              <a:buNone/>
            </a:pPr>
            <a:r>
              <a:rPr lang="en-US" sz="1800" dirty="0">
                <a:latin typeface="Courier New"/>
                <a:ea typeface="Times New Roman"/>
              </a:rPr>
              <a:t>	</a:t>
            </a:r>
            <a:r>
              <a:rPr lang="en-US" sz="1800">
                <a:latin typeface="Courier New"/>
                <a:ea typeface="Times New Roman"/>
              </a:rPr>
              <a:t>	. . .	</a:t>
            </a:r>
          </a:p>
          <a:p>
            <a:pPr marL="548640" lvl="1" indent="0">
              <a:spcBef>
                <a:spcPts val="0"/>
              </a:spcBef>
              <a:buNone/>
            </a:pPr>
            <a:r>
              <a:rPr lang="en-US" sz="1800">
                <a:latin typeface="Courier New"/>
                <a:ea typeface="Times New Roman"/>
              </a:rPr>
              <a:t>	}</a:t>
            </a:r>
            <a:r>
              <a:rPr lang="en-US" sz="1800" dirty="0">
                <a:latin typeface="Courier New"/>
                <a:ea typeface="Times New Roman"/>
              </a:rPr>
              <a:t>	</a:t>
            </a:r>
          </a:p>
          <a:p>
            <a:pPr marL="777240" lvl="1" indent="0">
              <a:spcBef>
                <a:spcPts val="0"/>
              </a:spcBef>
              <a:buNone/>
            </a:pPr>
            <a:r>
              <a:rPr lang="en-US" sz="1800">
                <a:latin typeface="Courier New"/>
                <a:ea typeface="Times New Roman"/>
              </a:rPr>
              <a:t> double </a:t>
            </a:r>
            <a:r>
              <a:rPr lang="en-US" sz="1800" dirty="0" err="1">
                <a:latin typeface="Courier New"/>
                <a:ea typeface="Times New Roman"/>
              </a:rPr>
              <a:t>computeArea</a:t>
            </a:r>
            <a:r>
              <a:rPr lang="en-US" sz="1800" dirty="0">
                <a:latin typeface="Courier New"/>
                <a:ea typeface="Times New Roman"/>
              </a:rPr>
              <a:t>() {</a:t>
            </a:r>
          </a:p>
          <a:p>
            <a:pPr marL="548640" lvl="1" indent="0">
              <a:spcBef>
                <a:spcPts val="0"/>
              </a:spcBef>
              <a:buNone/>
            </a:pPr>
            <a:r>
              <a:rPr lang="en-US" sz="1800" dirty="0">
                <a:latin typeface="Courier New"/>
                <a:ea typeface="Times New Roman"/>
              </a:rPr>
              <a:t>		return (0.5 * base * height);</a:t>
            </a:r>
          </a:p>
          <a:p>
            <a:pPr marL="548640" lvl="1" indent="0">
              <a:spcBef>
                <a:spcPts val="0"/>
              </a:spcBef>
              <a:buNone/>
            </a:pPr>
            <a:r>
              <a:rPr lang="en-US" sz="1800" dirty="0">
                <a:latin typeface="Courier New"/>
                <a:ea typeface="Times New Roman"/>
              </a:rPr>
              <a:t>	}</a:t>
            </a:r>
          </a:p>
          <a:p>
            <a:pPr marL="365760" lvl="1" indent="0">
              <a:buNone/>
            </a:pPr>
            <a:r>
              <a:rPr lang="en-US" sz="1800" dirty="0">
                <a:latin typeface="Courier New"/>
                <a:ea typeface="Times New Roman"/>
              </a:rPr>
              <a:t>}</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40</a:t>
            </a:fld>
            <a:endParaRPr lang="en-US" dirty="0">
              <a:solidFill>
                <a:srgbClr val="04617B">
                  <a:shade val="90000"/>
                </a:srgbClr>
              </a:solidFill>
            </a:endParaRPr>
          </a:p>
        </p:txBody>
      </p:sp>
    </p:spTree>
    <p:extLst>
      <p:ext uri="{BB962C8B-B14F-4D97-AF65-F5344CB8AC3E}">
        <p14:creationId xmlns:p14="http://schemas.microsoft.com/office/powerpoint/2010/main" val="2290930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389120"/>
          </a:xfrm>
        </p:spPr>
        <p:txBody>
          <a:bodyPr>
            <a:normAutofit fontScale="62500" lnSpcReduction="20000"/>
          </a:bodyPr>
          <a:lstStyle/>
          <a:p>
            <a:pPr marL="182880" marR="0" indent="0">
              <a:spcBef>
                <a:spcPts val="0"/>
              </a:spcBef>
              <a:spcAft>
                <a:spcPts val="0"/>
              </a:spcAft>
              <a:buNone/>
            </a:pPr>
            <a:r>
              <a:rPr lang="en-US" sz="2800" dirty="0">
                <a:latin typeface="Courier New"/>
                <a:ea typeface="Times New Roman"/>
              </a:rPr>
              <a:t>final class Square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final double side;</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Square(double side)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this.side</a:t>
            </a:r>
            <a:r>
              <a:rPr lang="en-US" sz="2800" dirty="0">
                <a:latin typeface="Courier New"/>
                <a:ea typeface="Times New Roman"/>
              </a:rPr>
              <a:t> = side;</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double </a:t>
            </a:r>
            <a:r>
              <a:rPr lang="en-US" sz="2800" dirty="0" err="1">
                <a:latin typeface="Courier New"/>
                <a:ea typeface="Times New Roman"/>
              </a:rPr>
              <a:t>computeArea</a:t>
            </a: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return(side*side);</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a:t>
            </a:r>
          </a:p>
          <a:p>
            <a:pPr marL="182880" marR="0" indent="0">
              <a:spcBef>
                <a:spcPts val="0"/>
              </a:spcBef>
              <a:spcAft>
                <a:spcPts val="0"/>
              </a:spcAft>
              <a:buNone/>
            </a:pP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final class Circle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final double radius;</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Circle(double radius)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this.radius</a:t>
            </a:r>
            <a:r>
              <a:rPr lang="en-US" sz="2800" dirty="0">
                <a:latin typeface="Courier New"/>
                <a:ea typeface="Times New Roman"/>
              </a:rPr>
              <a:t> = radius;</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double </a:t>
            </a:r>
            <a:r>
              <a:rPr lang="en-US" sz="2800" dirty="0" err="1">
                <a:latin typeface="Courier New"/>
                <a:ea typeface="Times New Roman"/>
              </a:rPr>
              <a:t>computeArea</a:t>
            </a: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return (</a:t>
            </a:r>
            <a:r>
              <a:rPr lang="en-US" sz="2800" dirty="0" err="1">
                <a:latin typeface="Courier New"/>
                <a:ea typeface="Times New Roman"/>
              </a:rPr>
              <a:t>Math.PI</a:t>
            </a:r>
            <a:r>
              <a:rPr lang="en-US" sz="2800" dirty="0">
                <a:latin typeface="Courier New"/>
                <a:ea typeface="Times New Roman"/>
              </a:rPr>
              <a:t> * radius * radius);</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41</a:t>
            </a:fld>
            <a:endParaRPr lang="en-US" dirty="0">
              <a:solidFill>
                <a:srgbClr val="04617B">
                  <a:shade val="90000"/>
                </a:srgbClr>
              </a:solidFill>
            </a:endParaRPr>
          </a:p>
        </p:txBody>
      </p:sp>
    </p:spTree>
    <p:extLst>
      <p:ext uri="{BB962C8B-B14F-4D97-AF65-F5344CB8AC3E}">
        <p14:creationId xmlns:p14="http://schemas.microsoft.com/office/powerpoint/2010/main" val="4131763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62500" lnSpcReduction="20000"/>
          </a:bodyPr>
          <a:lstStyle/>
          <a:p>
            <a:pPr marL="365760" lvl="1" indent="0">
              <a:spcBef>
                <a:spcPts val="0"/>
              </a:spcBef>
              <a:buNone/>
            </a:pPr>
            <a:r>
              <a:rPr lang="en-US" dirty="0">
                <a:latin typeface="Courier New"/>
                <a:ea typeface="Times New Roman"/>
              </a:rPr>
              <a:t> </a:t>
            </a:r>
          </a:p>
          <a:p>
            <a:pPr marL="365760" lvl="1" indent="0" defTabSz="365760">
              <a:spcBef>
                <a:spcPts val="0"/>
              </a:spcBef>
              <a:buNone/>
            </a:pPr>
            <a:r>
              <a:rPr lang="en-US" dirty="0">
                <a:latin typeface="+mj-lt"/>
                <a:ea typeface="Times New Roman"/>
              </a:rPr>
              <a:t>Demo: </a:t>
            </a:r>
            <a:r>
              <a:rPr lang="en-US" dirty="0">
                <a:latin typeface="Courier New"/>
                <a:ea typeface="Times New Roman"/>
              </a:rPr>
              <a:t>lesson4.closedcurve.bad</a:t>
            </a:r>
          </a:p>
          <a:p>
            <a:pPr marL="365760" lvl="1" indent="0" defTabSz="365760">
              <a:spcBef>
                <a:spcPts val="0"/>
              </a:spcBef>
              <a:buNone/>
            </a:pPr>
            <a:endParaRPr lang="en-US" dirty="0">
              <a:latin typeface="Courier New"/>
              <a:ea typeface="Times New Roman"/>
            </a:endParaRPr>
          </a:p>
          <a:p>
            <a:pPr marL="365760" lvl="1" indent="0" defTabSz="365760">
              <a:spcBef>
                <a:spcPts val="0"/>
              </a:spcBef>
              <a:buNone/>
            </a:pPr>
            <a:r>
              <a:rPr lang="en-US" dirty="0">
                <a:latin typeface="Courier New"/>
                <a:ea typeface="Times New Roman"/>
              </a:rPr>
              <a:t>//Illustrates a </a:t>
            </a:r>
            <a:r>
              <a:rPr lang="en-US" b="1" dirty="0">
                <a:solidFill>
                  <a:srgbClr val="FF0000"/>
                </a:solidFill>
                <a:latin typeface="Courier New"/>
                <a:ea typeface="Times New Roman"/>
              </a:rPr>
              <a:t>non-OO</a:t>
            </a:r>
            <a:r>
              <a:rPr lang="en-US" dirty="0">
                <a:latin typeface="Courier New"/>
                <a:ea typeface="Times New Roman"/>
              </a:rPr>
              <a:t> (= </a:t>
            </a:r>
            <a:r>
              <a:rPr lang="en-US" dirty="0">
                <a:solidFill>
                  <a:srgbClr val="FF0000"/>
                </a:solidFill>
                <a:latin typeface="Courier New"/>
                <a:ea typeface="Times New Roman"/>
              </a:rPr>
              <a:t>bad</a:t>
            </a:r>
            <a:r>
              <a:rPr lang="en-US" dirty="0">
                <a:latin typeface="Courier New"/>
                <a:ea typeface="Times New Roman"/>
              </a:rPr>
              <a:t>) way of computing areas		</a:t>
            </a:r>
          </a:p>
          <a:p>
            <a:pPr marL="365760" lvl="1" indent="0" defTabSz="365760">
              <a:spcBef>
                <a:spcPts val="0"/>
              </a:spcBef>
              <a:buNone/>
            </a:pPr>
            <a:r>
              <a:rPr lang="en-US" dirty="0">
                <a:latin typeface="Courier New"/>
                <a:ea typeface="Times New Roman"/>
              </a:rPr>
              <a:t>class Test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public static void main(String[] </a:t>
            </a:r>
            <a:r>
              <a:rPr lang="en-US" dirty="0" err="1">
                <a:latin typeface="Courier New"/>
                <a:ea typeface="Times New Roman"/>
              </a:rPr>
              <a:t>args</a:t>
            </a:r>
            <a:r>
              <a:rPr lang="en-US" dirty="0">
                <a:latin typeface="Courier New"/>
                <a:ea typeface="Times New Roman"/>
              </a:rPr>
              <a:t>)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Object[] objects = {</a:t>
            </a:r>
            <a:r>
              <a:rPr lang="en-US">
                <a:latin typeface="Courier New"/>
                <a:ea typeface="Times New Roman"/>
              </a:rPr>
              <a:t>new Triangle(3,3),</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new Square(3),</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new Circle(3)};</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//compute areas</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for(Object o : objects)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if(o </a:t>
            </a:r>
            <a:r>
              <a:rPr lang="en-US" dirty="0" err="1">
                <a:latin typeface="Courier New"/>
                <a:ea typeface="Times New Roman"/>
              </a:rPr>
              <a:t>instanceof</a:t>
            </a:r>
            <a:r>
              <a:rPr lang="en-US" dirty="0">
                <a:latin typeface="Courier New"/>
                <a:ea typeface="Times New Roman"/>
              </a:rPr>
              <a:t> Triangle)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Triangle t = (Triangle)o;</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a:t>
            </a:r>
            <a:r>
              <a:rPr lang="en-US" dirty="0" err="1">
                <a:latin typeface="Courier New"/>
                <a:ea typeface="Times New Roman"/>
              </a:rPr>
              <a:t>System.out.println</a:t>
            </a:r>
            <a:r>
              <a:rPr lang="en-US" dirty="0">
                <a:latin typeface="Courier New"/>
                <a:ea typeface="Times New Roman"/>
              </a:rPr>
              <a:t>(</a:t>
            </a:r>
            <a:r>
              <a:rPr lang="en-US" dirty="0" err="1">
                <a:latin typeface="Courier New"/>
                <a:ea typeface="Times New Roman"/>
              </a:rPr>
              <a:t>t.computeArea</a:t>
            </a:r>
            <a:r>
              <a:rPr lang="en-US" dirty="0">
                <a:latin typeface="Courier New"/>
                <a:ea typeface="Times New Roman"/>
              </a:rPr>
              <a:t>());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if(o </a:t>
            </a:r>
            <a:r>
              <a:rPr lang="en-US" dirty="0" err="1">
                <a:latin typeface="Courier New"/>
                <a:ea typeface="Times New Roman"/>
              </a:rPr>
              <a:t>instanceof</a:t>
            </a:r>
            <a:r>
              <a:rPr lang="en-US" dirty="0">
                <a:latin typeface="Courier New"/>
                <a:ea typeface="Times New Roman"/>
              </a:rPr>
              <a:t> Square)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Square s = (Square)o;</a:t>
            </a:r>
            <a:endParaRPr lang="en-US" sz="3000" dirty="0">
              <a:latin typeface="Times New Roman"/>
              <a:ea typeface="Times New Roman"/>
            </a:endParaRPr>
          </a:p>
          <a:p>
            <a:pPr marL="1280160" lvl="1" indent="0" defTabSz="365760">
              <a:spcBef>
                <a:spcPts val="0"/>
              </a:spcBef>
              <a:buNone/>
            </a:pPr>
            <a:r>
              <a:rPr lang="en-US" dirty="0">
                <a:latin typeface="Courier New"/>
                <a:ea typeface="Times New Roman"/>
              </a:rPr>
              <a:t>			</a:t>
            </a:r>
            <a:r>
              <a:rPr lang="en-US" dirty="0" err="1">
                <a:latin typeface="Courier New"/>
                <a:ea typeface="Times New Roman"/>
              </a:rPr>
              <a:t>System.out.println</a:t>
            </a:r>
            <a:r>
              <a:rPr lang="en-US" dirty="0">
                <a:latin typeface="Courier New"/>
                <a:ea typeface="Times New Roman"/>
              </a:rPr>
              <a:t>(</a:t>
            </a:r>
            <a:r>
              <a:rPr lang="en-US" dirty="0" err="1">
                <a:latin typeface="Courier New"/>
                <a:ea typeface="Times New Roman"/>
              </a:rPr>
              <a:t>s.computeArea</a:t>
            </a:r>
            <a:r>
              <a:rPr lang="en-US" dirty="0">
                <a:latin typeface="Courier New"/>
                <a:ea typeface="Times New Roman"/>
              </a:rPr>
              <a:t>());</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000" dirty="0">
              <a:latin typeface="Times New Roman"/>
              <a:ea typeface="Times New Roman"/>
            </a:endParaRPr>
          </a:p>
          <a:p>
            <a:pPr marL="1051560" lvl="1" indent="0" defTabSz="365760">
              <a:spcBef>
                <a:spcPts val="0"/>
              </a:spcBef>
              <a:buNone/>
            </a:pPr>
            <a:r>
              <a:rPr lang="en-US" dirty="0">
                <a:latin typeface="Courier New"/>
                <a:ea typeface="Times New Roman"/>
              </a:rPr>
              <a:t>		if(o </a:t>
            </a:r>
            <a:r>
              <a:rPr lang="en-US" dirty="0" err="1">
                <a:latin typeface="Courier New"/>
                <a:ea typeface="Times New Roman"/>
              </a:rPr>
              <a:t>instanceof</a:t>
            </a:r>
            <a:r>
              <a:rPr lang="en-US" dirty="0">
                <a:latin typeface="Courier New"/>
                <a:ea typeface="Times New Roman"/>
              </a:rPr>
              <a:t> Circle)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Circle c = (Circle)o;</a:t>
            </a:r>
            <a:endParaRPr lang="en-US" sz="3000" dirty="0">
              <a:latin typeface="Times New Roman"/>
              <a:ea typeface="Times New Roman"/>
            </a:endParaRPr>
          </a:p>
          <a:p>
            <a:pPr marL="1280160" lvl="1" indent="0" defTabSz="365760">
              <a:spcBef>
                <a:spcPts val="0"/>
              </a:spcBef>
              <a:buNone/>
            </a:pPr>
            <a:r>
              <a:rPr lang="en-US" dirty="0">
                <a:latin typeface="Courier New"/>
                <a:ea typeface="Times New Roman"/>
              </a:rPr>
              <a:t>			</a:t>
            </a:r>
            <a:r>
              <a:rPr lang="en-US" dirty="0" err="1">
                <a:latin typeface="Courier New"/>
                <a:ea typeface="Times New Roman"/>
              </a:rPr>
              <a:t>System.out.println</a:t>
            </a:r>
            <a:r>
              <a:rPr lang="en-US" dirty="0">
                <a:latin typeface="Courier New"/>
                <a:ea typeface="Times New Roman"/>
              </a:rPr>
              <a:t>(</a:t>
            </a:r>
            <a:r>
              <a:rPr lang="en-US" dirty="0" err="1">
                <a:latin typeface="Courier New"/>
                <a:ea typeface="Times New Roman"/>
              </a:rPr>
              <a:t>c.computeArea</a:t>
            </a:r>
            <a:r>
              <a:rPr lang="en-US" dirty="0">
                <a:latin typeface="Courier New"/>
                <a:ea typeface="Times New Roman"/>
              </a:rPr>
              <a:t>());</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     }</a:t>
            </a:r>
            <a:endParaRPr lang="en-US" sz="3000" dirty="0">
              <a:latin typeface="Times New Roman"/>
              <a:ea typeface="Times New Roman"/>
            </a:endParaRPr>
          </a:p>
          <a:p>
            <a:pPr marL="365760" lvl="1" indent="0" defTabSz="365760">
              <a:spcBef>
                <a:spcPts val="0"/>
              </a:spcBef>
              <a:buNone/>
            </a:pPr>
            <a:r>
              <a:rPr lang="en-US" dirty="0">
                <a:latin typeface="Courier New"/>
                <a:ea typeface="Times New Roman"/>
              </a:rPr>
              <a:t>}</a:t>
            </a:r>
            <a:endParaRPr lang="en-US" sz="3000" dirty="0">
              <a:latin typeface="Times New Roman"/>
              <a:ea typeface="Times New Roman"/>
            </a:endParaRPr>
          </a:p>
          <a:p>
            <a:pPr marL="365760" lvl="1"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42</a:t>
            </a:fld>
            <a:endParaRPr lang="en-US" dirty="0">
              <a:solidFill>
                <a:srgbClr val="04617B">
                  <a:shade val="90000"/>
                </a:srgbClr>
              </a:solidFill>
            </a:endParaRPr>
          </a:p>
        </p:txBody>
      </p:sp>
    </p:spTree>
    <p:extLst>
      <p:ext uri="{BB962C8B-B14F-4D97-AF65-F5344CB8AC3E}">
        <p14:creationId xmlns:p14="http://schemas.microsoft.com/office/powerpoint/2010/main" val="169792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Points:</a:t>
            </a:r>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marL="228600" marR="0" indent="-228600">
              <a:spcBef>
                <a:spcPts val="0"/>
              </a:spcBef>
              <a:spcAft>
                <a:spcPts val="0"/>
              </a:spcAft>
            </a:pPr>
            <a:r>
              <a:rPr lang="en-US" sz="2800" dirty="0">
                <a:latin typeface="Times New Roman"/>
                <a:ea typeface="Times New Roman"/>
              </a:rPr>
              <a:t>Notice we can arrange </a:t>
            </a:r>
            <a:r>
              <a:rPr lang="en-US" sz="2400" dirty="0">
                <a:latin typeface="Courier New"/>
                <a:ea typeface="Times New Roman"/>
              </a:rPr>
              <a:t>Triangle, Square, Circle</a:t>
            </a:r>
            <a:r>
              <a:rPr lang="en-US" sz="2800" dirty="0">
                <a:latin typeface="Times New Roman"/>
                <a:ea typeface="Times New Roman"/>
              </a:rPr>
              <a:t> into an array of type </a:t>
            </a:r>
            <a:r>
              <a:rPr lang="en-US" sz="2400" dirty="0">
                <a:latin typeface="Courier New"/>
                <a:ea typeface="Times New Roman"/>
              </a:rPr>
              <a:t>Object[]</a:t>
            </a:r>
            <a:r>
              <a:rPr lang="en-US" sz="2800" dirty="0">
                <a:latin typeface="Times New Roman"/>
                <a:ea typeface="Times New Roman"/>
              </a:rPr>
              <a:t> by polymorphism. But </a:t>
            </a:r>
            <a:r>
              <a:rPr lang="en-US" sz="2400" dirty="0">
                <a:latin typeface="Courier New"/>
                <a:ea typeface="Times New Roman"/>
              </a:rPr>
              <a:t>Object</a:t>
            </a:r>
            <a:r>
              <a:rPr lang="en-US" sz="2800" dirty="0">
                <a:latin typeface="Times New Roman"/>
                <a:ea typeface="Times New Roman"/>
              </a:rPr>
              <a:t> does not have a </a:t>
            </a:r>
            <a:r>
              <a:rPr lang="en-US" sz="2400" dirty="0" err="1">
                <a:latin typeface="Courier New"/>
                <a:ea typeface="Times New Roman"/>
              </a:rPr>
              <a:t>computeArea</a:t>
            </a:r>
            <a:r>
              <a:rPr lang="en-US" sz="2800" dirty="0">
                <a:latin typeface="Times New Roman"/>
                <a:ea typeface="Times New Roman"/>
              </a:rPr>
              <a:t> method, so we cannot </a:t>
            </a:r>
            <a:r>
              <a:rPr lang="en-US" sz="2800" dirty="0" err="1">
                <a:latin typeface="Times New Roman"/>
                <a:ea typeface="Times New Roman"/>
              </a:rPr>
              <a:t>polymorphically</a:t>
            </a:r>
            <a:r>
              <a:rPr lang="en-US" sz="2800" dirty="0">
                <a:latin typeface="Times New Roman"/>
                <a:ea typeface="Times New Roman"/>
              </a:rPr>
              <a:t> compute areas by using a single superclass method </a:t>
            </a:r>
            <a:r>
              <a:rPr lang="en-US" sz="2400" dirty="0" err="1">
                <a:latin typeface="Courier New"/>
                <a:ea typeface="Times New Roman"/>
              </a:rPr>
              <a:t>computeArea</a:t>
            </a:r>
            <a:r>
              <a:rPr lang="en-US" sz="2800" dirty="0">
                <a:latin typeface="Times New Roman"/>
                <a:ea typeface="Times New Roman"/>
              </a:rPr>
              <a:t>. </a:t>
            </a:r>
            <a:br>
              <a:rPr lang="en-US" sz="2800" dirty="0">
                <a:latin typeface="Times New Roman"/>
                <a:ea typeface="Times New Roman"/>
              </a:rPr>
            </a:br>
            <a:endParaRPr lang="en-US" sz="2800" dirty="0">
              <a:latin typeface="Times New Roman"/>
              <a:ea typeface="Times New Roman"/>
            </a:endParaRPr>
          </a:p>
          <a:p>
            <a:pPr marL="228600" marR="0" indent="-228600">
              <a:spcBef>
                <a:spcPts val="0"/>
              </a:spcBef>
              <a:spcAft>
                <a:spcPts val="0"/>
              </a:spcAft>
            </a:pPr>
            <a:r>
              <a:rPr lang="en-US" sz="2800" dirty="0">
                <a:latin typeface="Times New Roman"/>
                <a:ea typeface="Times New Roman"/>
              </a:rPr>
              <a:t>Instead, if we use an array </a:t>
            </a:r>
            <a:r>
              <a:rPr lang="en-US" sz="2400" dirty="0">
                <a:latin typeface="Courier New"/>
                <a:ea typeface="Times New Roman"/>
              </a:rPr>
              <a:t>Object[]</a:t>
            </a:r>
            <a:r>
              <a:rPr lang="en-US" sz="2800" dirty="0">
                <a:latin typeface="Times New Roman"/>
                <a:ea typeface="Times New Roman"/>
              </a:rPr>
              <a:t>, we have to repeatedly test the type of the </a:t>
            </a:r>
            <a:r>
              <a:rPr lang="en-US" sz="2400" dirty="0">
                <a:latin typeface="Courier New"/>
                <a:ea typeface="Times New Roman"/>
              </a:rPr>
              <a:t>Object</a:t>
            </a:r>
            <a:r>
              <a:rPr lang="en-US" sz="2800" dirty="0">
                <a:latin typeface="Times New Roman"/>
                <a:ea typeface="Times New Roman"/>
              </a:rPr>
              <a:t> in the area in order to execute the correct </a:t>
            </a:r>
            <a:r>
              <a:rPr lang="en-US" sz="2400" dirty="0" err="1">
                <a:latin typeface="Courier New"/>
                <a:ea typeface="Times New Roman"/>
              </a:rPr>
              <a:t>computeArea</a:t>
            </a:r>
            <a:r>
              <a:rPr lang="en-US" sz="2800" dirty="0">
                <a:latin typeface="Times New Roman"/>
                <a:ea typeface="Times New Roman"/>
              </a:rPr>
              <a:t> method (using the</a:t>
            </a:r>
            <a:r>
              <a:rPr lang="en-US" sz="2400" dirty="0">
                <a:latin typeface="Courier New"/>
                <a:ea typeface="Times New Roman"/>
              </a:rPr>
              <a:t> </a:t>
            </a:r>
            <a:r>
              <a:rPr lang="en-US" sz="2400" dirty="0" err="1">
                <a:latin typeface="Courier New"/>
                <a:ea typeface="Times New Roman"/>
              </a:rPr>
              <a:t>instanceof</a:t>
            </a:r>
            <a:r>
              <a:rPr lang="en-US" sz="2800" dirty="0">
                <a:latin typeface="Times New Roman"/>
                <a:ea typeface="Times New Roman"/>
              </a:rPr>
              <a:t> operator).</a:t>
            </a:r>
            <a:br>
              <a:rPr lang="en-US" sz="2800" dirty="0">
                <a:latin typeface="Times New Roman"/>
                <a:ea typeface="Times New Roman"/>
              </a:rPr>
            </a:br>
            <a:endParaRPr lang="en-US" sz="2800" dirty="0">
              <a:latin typeface="Times New Roman"/>
              <a:ea typeface="Times New Roman"/>
            </a:endParaRPr>
          </a:p>
          <a:p>
            <a:pPr marL="273050" marR="0" indent="-273050">
              <a:spcBef>
                <a:spcPts val="0"/>
              </a:spcBef>
              <a:spcAft>
                <a:spcPts val="0"/>
              </a:spcAft>
            </a:pPr>
            <a:r>
              <a:rPr lang="en-US" sz="2800" dirty="0">
                <a:latin typeface="Times New Roman"/>
                <a:ea typeface="Times New Roman"/>
              </a:rPr>
              <a:t>This approach needs improvement! (You should </a:t>
            </a:r>
            <a:r>
              <a:rPr lang="en-US" sz="2800" u="sng" dirty="0">
                <a:latin typeface="Times New Roman"/>
                <a:ea typeface="Times New Roman"/>
              </a:rPr>
              <a:t>never write</a:t>
            </a:r>
            <a:r>
              <a:rPr lang="en-US" sz="2800" dirty="0">
                <a:latin typeface="Times New Roman"/>
                <a:ea typeface="Times New Roman"/>
              </a:rPr>
              <a:t> code that looks like this!)</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43</a:t>
            </a:fld>
            <a:endParaRPr lang="en-US" dirty="0">
              <a:solidFill>
                <a:srgbClr val="04617B">
                  <a:shade val="90000"/>
                </a:srgbClr>
              </a:solidFill>
            </a:endParaRPr>
          </a:p>
        </p:txBody>
      </p:sp>
    </p:spTree>
    <p:extLst>
      <p:ext uri="{BB962C8B-B14F-4D97-AF65-F5344CB8AC3E}">
        <p14:creationId xmlns:p14="http://schemas.microsoft.com/office/powerpoint/2010/main" val="269036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Towards an OO Solution</a:t>
            </a:r>
          </a:p>
        </p:txBody>
      </p:sp>
      <p:sp>
        <p:nvSpPr>
          <p:cNvPr id="3" name="Content Placeholder 2"/>
          <p:cNvSpPr>
            <a:spLocks noGrp="1"/>
          </p:cNvSpPr>
          <p:nvPr>
            <p:ph idx="1"/>
          </p:nvPr>
        </p:nvSpPr>
        <p:spPr>
          <a:xfrm>
            <a:off x="457200" y="1935480"/>
            <a:ext cx="8229600" cy="2788920"/>
          </a:xfrm>
        </p:spPr>
        <p:txBody>
          <a:bodyPr/>
          <a:lstStyle/>
          <a:p>
            <a:r>
              <a:rPr lang="en-US" dirty="0"/>
              <a:t>Can </a:t>
            </a:r>
            <a:r>
              <a:rPr lang="en-US" b="1" dirty="0"/>
              <a:t>generalize</a:t>
            </a:r>
            <a:r>
              <a:rPr lang="en-US" dirty="0"/>
              <a:t> the behavior of  these geometric shape classes to support </a:t>
            </a:r>
            <a:r>
              <a:rPr lang="en-US" i="1" dirty="0"/>
              <a:t>polymorphic</a:t>
            </a:r>
            <a:r>
              <a:rPr lang="en-US" dirty="0"/>
              <a:t> access to a general </a:t>
            </a:r>
            <a:r>
              <a:rPr lang="en-US" dirty="0" err="1">
                <a:latin typeface="Courier New" pitchFamily="49" charset="0"/>
                <a:cs typeface="Courier New" pitchFamily="49" charset="0"/>
              </a:rPr>
              <a:t>computeArea</a:t>
            </a:r>
            <a:r>
              <a:rPr lang="en-US" dirty="0"/>
              <a:t> method.</a:t>
            </a:r>
          </a:p>
          <a:p>
            <a:pPr marL="914400" lvl="3" indent="0">
              <a:buNone/>
            </a:pPr>
            <a:r>
              <a:rPr lang="en-US" dirty="0">
                <a:latin typeface="Courier New" pitchFamily="49" charset="0"/>
                <a:cs typeface="Courier New" pitchFamily="49" charset="0"/>
              </a:rPr>
              <a:t> </a:t>
            </a:r>
          </a:p>
          <a:p>
            <a:pPr marL="914400" lvl="3" indent="0">
              <a:buNone/>
            </a:pPr>
            <a:r>
              <a:rPr lang="en-US" dirty="0">
                <a:latin typeface="Courier New" pitchFamily="49" charset="0"/>
                <a:cs typeface="Courier New" pitchFamily="49" charset="0"/>
              </a:rPr>
              <a:t>abstract class </a:t>
            </a:r>
            <a:r>
              <a:rPr lang="en-US" dirty="0" err="1">
                <a:latin typeface="Courier New" pitchFamily="49" charset="0"/>
                <a:cs typeface="Courier New" pitchFamily="49" charset="0"/>
              </a:rPr>
              <a:t>ClosedCurve</a:t>
            </a:r>
            <a:r>
              <a:rPr lang="en-US" dirty="0">
                <a:latin typeface="Courier New" pitchFamily="49" charset="0"/>
                <a:cs typeface="Courier New" pitchFamily="49" charset="0"/>
              </a:rPr>
              <a:t> {</a:t>
            </a:r>
          </a:p>
          <a:p>
            <a:pPr marL="914400" lvl="3" indent="0">
              <a:buNone/>
            </a:pPr>
            <a:r>
              <a:rPr lang="en-US" dirty="0">
                <a:latin typeface="Courier New" pitchFamily="49" charset="0"/>
                <a:cs typeface="Courier New" pitchFamily="49" charset="0"/>
              </a:rPr>
              <a:t>	abstract double </a:t>
            </a:r>
            <a:r>
              <a:rPr lang="en-US" dirty="0" err="1">
                <a:latin typeface="Courier New" pitchFamily="49" charset="0"/>
                <a:cs typeface="Courier New" pitchFamily="49" charset="0"/>
              </a:rPr>
              <a:t>computeArea</a:t>
            </a:r>
            <a:r>
              <a:rPr lang="en-US" dirty="0">
                <a:latin typeface="Courier New" pitchFamily="49" charset="0"/>
                <a:cs typeface="Courier New" pitchFamily="49" charset="0"/>
              </a:rPr>
              <a:t>();</a:t>
            </a:r>
          </a:p>
          <a:p>
            <a:pPr marL="914400" lvl="3" indent="0">
              <a:buNone/>
            </a:pPr>
            <a:r>
              <a:rPr lang="en-US">
                <a:latin typeface="Courier New" pitchFamily="49" charset="0"/>
                <a:cs typeface="Courier New" pitchFamily="49" charset="0"/>
              </a:rPr>
              <a:t>}</a:t>
            </a:r>
          </a:p>
          <a:p>
            <a:pPr marL="914400" lvl="3" indent="0">
              <a:buNone/>
            </a:pPr>
            <a:endParaRPr lang="en-US"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44</a:t>
            </a:fld>
            <a:endParaRPr lang="en-US" dirty="0">
              <a:solidFill>
                <a:srgbClr val="04617B">
                  <a:shade val="90000"/>
                </a:srgbClr>
              </a:solidFill>
            </a:endParaRPr>
          </a:p>
        </p:txBody>
      </p:sp>
      <p:sp>
        <p:nvSpPr>
          <p:cNvPr id="5" name="TextBox 4"/>
          <p:cNvSpPr txBox="1"/>
          <p:nvPr/>
        </p:nvSpPr>
        <p:spPr>
          <a:xfrm>
            <a:off x="838200" y="5137666"/>
            <a:ext cx="7696200" cy="369332"/>
          </a:xfrm>
          <a:prstGeom prst="rect">
            <a:avLst/>
          </a:prstGeom>
          <a:solidFill>
            <a:srgbClr val="FFEFBD"/>
          </a:solidFill>
          <a:ln>
            <a:solidFill>
              <a:schemeClr val="accent1"/>
            </a:solidFill>
          </a:ln>
        </p:spPr>
        <p:txBody>
          <a:bodyPr wrap="square" rtlCol="0">
            <a:spAutoFit/>
          </a:bodyPr>
          <a:lstStyle/>
          <a:p>
            <a:r>
              <a:rPr lang="en-US"/>
              <a:t>The keyword </a:t>
            </a:r>
            <a:r>
              <a:rPr lang="en-US">
                <a:latin typeface="Courier New" panose="02070309020205020404" pitchFamily="49" charset="0"/>
                <a:cs typeface="Courier New" panose="02070309020205020404" pitchFamily="49" charset="0"/>
              </a:rPr>
              <a:t>abstract</a:t>
            </a:r>
            <a:r>
              <a:rPr lang="en-US"/>
              <a:t> on a method means the method is </a:t>
            </a:r>
            <a:r>
              <a:rPr lang="en-US" i="1"/>
              <a:t>unimplemented</a:t>
            </a:r>
            <a:endParaRPr lang="en-US"/>
          </a:p>
        </p:txBody>
      </p:sp>
    </p:spTree>
    <p:extLst>
      <p:ext uri="{BB962C8B-B14F-4D97-AF65-F5344CB8AC3E}">
        <p14:creationId xmlns:p14="http://schemas.microsoft.com/office/powerpoint/2010/main" val="1444382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6324600"/>
          </a:xfrm>
        </p:spPr>
        <p:txBody>
          <a:bodyPr>
            <a:normAutofit/>
          </a:bodyPr>
          <a:lstStyle/>
          <a:p>
            <a:pPr marL="182880" marR="0" indent="0">
              <a:spcBef>
                <a:spcPts val="0"/>
              </a:spcBef>
              <a:spcAft>
                <a:spcPts val="0"/>
              </a:spcAft>
              <a:buNone/>
            </a:pPr>
            <a:r>
              <a:rPr lang="en-US" sz="1800" dirty="0">
                <a:latin typeface="Courier New"/>
                <a:ea typeface="Times New Roman"/>
              </a:rPr>
              <a:t>final class Triangle </a:t>
            </a:r>
            <a:r>
              <a:rPr lang="en-US" sz="1800" dirty="0">
                <a:solidFill>
                  <a:srgbClr val="FF0000"/>
                </a:solidFill>
                <a:latin typeface="Courier New"/>
                <a:ea typeface="Times New Roman"/>
              </a:rPr>
              <a:t>extends </a:t>
            </a:r>
            <a:r>
              <a:rPr lang="en-US" sz="1800" dirty="0" err="1">
                <a:solidFill>
                  <a:srgbClr val="FF0000"/>
                </a:solidFill>
                <a:latin typeface="Courier New"/>
                <a:ea typeface="Times New Roman"/>
              </a:rPr>
              <a:t>ClosedCurve</a:t>
            </a:r>
            <a:r>
              <a:rPr lang="en-US" sz="1800" dirty="0">
                <a:latin typeface="Courier New"/>
                <a:ea typeface="Times New Roman"/>
              </a:rPr>
              <a:t> {</a:t>
            </a:r>
            <a:endParaRPr lang="en-US" sz="1800" dirty="0">
              <a:latin typeface="Times New Roman"/>
              <a:ea typeface="Times New Roman"/>
            </a:endParaRPr>
          </a:p>
          <a:p>
            <a:pPr marL="182880" marR="0" indent="0">
              <a:spcBef>
                <a:spcPts val="0"/>
              </a:spcBef>
              <a:spcAft>
                <a:spcPts val="0"/>
              </a:spcAft>
              <a:buNone/>
            </a:pPr>
            <a:r>
              <a:rPr lang="en-US" sz="1800" dirty="0">
                <a:latin typeface="Courier New"/>
                <a:ea typeface="Times New Roman"/>
              </a:rPr>
              <a:t>	final double base;</a:t>
            </a:r>
            <a:endParaRPr lang="en-US" sz="1800" dirty="0">
              <a:latin typeface="Times New Roman"/>
              <a:ea typeface="Times New Roman"/>
            </a:endParaRPr>
          </a:p>
          <a:p>
            <a:pPr marL="182880" marR="0" indent="0">
              <a:spcBef>
                <a:spcPts val="0"/>
              </a:spcBef>
              <a:spcAft>
                <a:spcPts val="0"/>
              </a:spcAft>
              <a:buNone/>
            </a:pPr>
            <a:r>
              <a:rPr lang="en-US" sz="1800" dirty="0">
                <a:latin typeface="Courier New"/>
                <a:ea typeface="Times New Roman"/>
              </a:rPr>
              <a:t>	final double height;</a:t>
            </a:r>
            <a:endParaRPr lang="en-US" sz="1800" dirty="0">
              <a:latin typeface="Times New Roman"/>
              <a:ea typeface="Times New Roman"/>
            </a:endParaRPr>
          </a:p>
          <a:p>
            <a:pPr marL="182880" marR="0" indent="0">
              <a:spcBef>
                <a:spcPts val="0"/>
              </a:spcBef>
              <a:spcAft>
                <a:spcPts val="0"/>
              </a:spcAft>
              <a:buNone/>
            </a:pPr>
            <a:r>
              <a:rPr lang="en-US" sz="1800">
                <a:latin typeface="Courier New"/>
                <a:ea typeface="Times New Roman"/>
              </a:rPr>
              <a:t>	</a:t>
            </a:r>
            <a:endParaRPr lang="en-US" sz="1800" dirty="0">
              <a:latin typeface="Times New Roman"/>
              <a:ea typeface="Times New Roman"/>
            </a:endParaRPr>
          </a:p>
          <a:p>
            <a:pPr marL="457200" marR="0" indent="0">
              <a:spcBef>
                <a:spcPts val="0"/>
              </a:spcBef>
              <a:spcAft>
                <a:spcPts val="0"/>
              </a:spcAft>
              <a:buNone/>
            </a:pPr>
            <a:r>
              <a:rPr lang="en-US" sz="1800" dirty="0">
                <a:solidFill>
                  <a:srgbClr val="000000"/>
                </a:solidFill>
                <a:latin typeface="Courier New"/>
                <a:ea typeface="Times New Roman"/>
              </a:rPr>
              <a:t>	Triangle(</a:t>
            </a:r>
            <a:r>
              <a:rPr lang="en-US" sz="1800" b="1" dirty="0">
                <a:solidFill>
                  <a:srgbClr val="7F0055"/>
                </a:solidFill>
                <a:latin typeface="Courier New"/>
                <a:ea typeface="Times New Roman"/>
              </a:rPr>
              <a:t>double</a:t>
            </a:r>
            <a:r>
              <a:rPr lang="en-US" sz="1800" dirty="0">
                <a:solidFill>
                  <a:srgbClr val="000000"/>
                </a:solidFill>
                <a:latin typeface="Courier New"/>
                <a:ea typeface="Times New Roman"/>
              </a:rPr>
              <a:t> base, </a:t>
            </a:r>
            <a:r>
              <a:rPr lang="en-US" sz="1800" b="1" dirty="0">
                <a:solidFill>
                  <a:srgbClr val="7F0055"/>
                </a:solidFill>
                <a:latin typeface="Courier New"/>
                <a:ea typeface="Times New Roman"/>
              </a:rPr>
              <a:t>double</a:t>
            </a:r>
            <a:r>
              <a:rPr lang="en-US" sz="1800" dirty="0">
                <a:solidFill>
                  <a:srgbClr val="000000"/>
                </a:solidFill>
                <a:latin typeface="Courier New"/>
                <a:ea typeface="Times New Roman"/>
              </a:rPr>
              <a:t> height){</a:t>
            </a:r>
            <a:endParaRPr lang="en-US" sz="1800" dirty="0">
              <a:latin typeface="Times New Roman"/>
              <a:ea typeface="Times New Roman"/>
            </a:endParaRPr>
          </a:p>
          <a:p>
            <a:pPr marL="182880" marR="0" indent="0">
              <a:spcBef>
                <a:spcPts val="0"/>
              </a:spcBef>
              <a:spcAft>
                <a:spcPts val="0"/>
              </a:spcAft>
              <a:buNone/>
            </a:pPr>
            <a:r>
              <a:rPr lang="en-US" sz="1800" dirty="0">
                <a:solidFill>
                  <a:srgbClr val="000000"/>
                </a:solidFill>
                <a:latin typeface="Courier New"/>
                <a:ea typeface="Times New Roman"/>
              </a:rPr>
              <a:t>	</a:t>
            </a:r>
            <a:r>
              <a:rPr lang="en-US" sz="1800">
                <a:solidFill>
                  <a:srgbClr val="000000"/>
                </a:solidFill>
                <a:latin typeface="Courier New"/>
                <a:ea typeface="Times New Roman"/>
              </a:rPr>
              <a:t>	. . .</a:t>
            </a:r>
            <a:r>
              <a:rPr lang="en-US" sz="1800" dirty="0">
                <a:solidFill>
                  <a:srgbClr val="000000"/>
                </a:solidFill>
                <a:latin typeface="Courier New"/>
                <a:ea typeface="Times New Roman"/>
              </a:rPr>
              <a:t>			</a:t>
            </a:r>
            <a:endParaRPr lang="en-US" sz="1800" dirty="0">
              <a:latin typeface="Times New Roman"/>
              <a:ea typeface="Times New Roman"/>
            </a:endParaRPr>
          </a:p>
          <a:p>
            <a:pPr marL="182880" marR="0" indent="0">
              <a:spcBef>
                <a:spcPts val="0"/>
              </a:spcBef>
              <a:spcAft>
                <a:spcPts val="0"/>
              </a:spcAft>
              <a:buNone/>
            </a:pPr>
            <a:r>
              <a:rPr lang="en-US" sz="1800" dirty="0">
                <a:solidFill>
                  <a:srgbClr val="000000"/>
                </a:solidFill>
                <a:latin typeface="Courier New"/>
                <a:ea typeface="Times New Roman"/>
              </a:rPr>
              <a:t>	}</a:t>
            </a:r>
            <a:r>
              <a:rPr lang="en-US" sz="1800" dirty="0">
                <a:latin typeface="Courier New"/>
                <a:ea typeface="Times New Roman"/>
              </a:rPr>
              <a:t>	</a:t>
            </a:r>
            <a:endParaRPr lang="en-US" sz="1800" dirty="0">
              <a:latin typeface="Times New Roman"/>
              <a:ea typeface="Times New Roman"/>
            </a:endParaRPr>
          </a:p>
          <a:p>
            <a:pPr marL="411480" marR="0" indent="0">
              <a:spcBef>
                <a:spcPts val="0"/>
              </a:spcBef>
              <a:spcAft>
                <a:spcPts val="0"/>
              </a:spcAft>
              <a:buNone/>
            </a:pPr>
            <a:r>
              <a:rPr lang="en-US" sz="1800">
                <a:solidFill>
                  <a:srgbClr val="000000"/>
                </a:solidFill>
                <a:latin typeface="Courier New"/>
                <a:ea typeface="Times New Roman"/>
              </a:rPr>
              <a:t>	</a:t>
            </a:r>
            <a:r>
              <a:rPr lang="en-US" sz="1800">
                <a:latin typeface="Courier New"/>
                <a:ea typeface="Times New Roman"/>
              </a:rPr>
              <a:t>double </a:t>
            </a:r>
            <a:r>
              <a:rPr lang="en-US" sz="1800" dirty="0" err="1">
                <a:latin typeface="Courier New"/>
                <a:ea typeface="Times New Roman"/>
              </a:rPr>
              <a:t>computeArea</a:t>
            </a:r>
            <a:r>
              <a:rPr lang="en-US" sz="1800" dirty="0">
                <a:latin typeface="Courier New"/>
                <a:ea typeface="Times New Roman"/>
              </a:rPr>
              <a:t>() {</a:t>
            </a:r>
            <a:endParaRPr lang="en-US" sz="1800" dirty="0">
              <a:latin typeface="Times New Roman"/>
              <a:ea typeface="Times New Roman"/>
            </a:endParaRPr>
          </a:p>
          <a:p>
            <a:pPr marL="182880" marR="0" indent="0">
              <a:spcBef>
                <a:spcPts val="0"/>
              </a:spcBef>
              <a:spcAft>
                <a:spcPts val="0"/>
              </a:spcAft>
              <a:buNone/>
            </a:pPr>
            <a:r>
              <a:rPr lang="en-US" sz="1800">
                <a:latin typeface="Courier New"/>
                <a:ea typeface="Times New Roman"/>
              </a:rPr>
              <a:t>	   return </a:t>
            </a:r>
            <a:r>
              <a:rPr lang="en-US" sz="1800" dirty="0">
                <a:latin typeface="Courier New"/>
                <a:ea typeface="Times New Roman"/>
              </a:rPr>
              <a:t>(0.5 * base * height);</a:t>
            </a:r>
            <a:endParaRPr lang="en-US" sz="1800" dirty="0">
              <a:latin typeface="Times New Roman"/>
              <a:ea typeface="Times New Roman"/>
            </a:endParaRPr>
          </a:p>
          <a:p>
            <a:pPr marL="182880" marR="0" indent="0">
              <a:spcBef>
                <a:spcPts val="0"/>
              </a:spcBef>
              <a:spcAft>
                <a:spcPts val="0"/>
              </a:spcAft>
              <a:buNone/>
            </a:pPr>
            <a:r>
              <a:rPr lang="en-US" sz="1800" dirty="0">
                <a:latin typeface="Courier New"/>
                <a:ea typeface="Times New Roman"/>
              </a:rPr>
              <a:t>	}</a:t>
            </a:r>
            <a:endParaRPr lang="en-US" sz="1800" dirty="0">
              <a:latin typeface="Times New Roman"/>
              <a:ea typeface="Times New Roman"/>
            </a:endParaRPr>
          </a:p>
          <a:p>
            <a:pPr marL="182880" marR="0" indent="0">
              <a:spcBef>
                <a:spcPts val="0"/>
              </a:spcBef>
              <a:spcAft>
                <a:spcPts val="0"/>
              </a:spcAft>
              <a:buNone/>
            </a:pPr>
            <a:r>
              <a:rPr lang="en-US" sz="1800" dirty="0">
                <a:latin typeface="Courier New"/>
                <a:ea typeface="Times New Roman"/>
              </a:rPr>
              <a:t>}</a:t>
            </a:r>
            <a:endParaRPr lang="en-US" sz="1800" dirty="0">
              <a:latin typeface="Times New Roman"/>
              <a:ea typeface="Times New Roman"/>
            </a:endParaRPr>
          </a:p>
          <a:p>
            <a:pPr marL="0" indent="0">
              <a:buNone/>
            </a:pPr>
            <a:endParaRPr lang="en-US" sz="18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45</a:t>
            </a:fld>
            <a:endParaRPr lang="en-US" dirty="0">
              <a:solidFill>
                <a:srgbClr val="04617B">
                  <a:shade val="90000"/>
                </a:srgbClr>
              </a:solidFill>
            </a:endParaRPr>
          </a:p>
        </p:txBody>
      </p:sp>
    </p:spTree>
    <p:extLst>
      <p:ext uri="{BB962C8B-B14F-4D97-AF65-F5344CB8AC3E}">
        <p14:creationId xmlns:p14="http://schemas.microsoft.com/office/powerpoint/2010/main" val="1606841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89120"/>
          </a:xfrm>
        </p:spPr>
        <p:txBody>
          <a:bodyPr>
            <a:normAutofit fontScale="62500" lnSpcReduction="20000"/>
          </a:bodyPr>
          <a:lstStyle/>
          <a:p>
            <a:pPr marL="182880" marR="0" indent="0">
              <a:spcBef>
                <a:spcPts val="0"/>
              </a:spcBef>
              <a:spcAft>
                <a:spcPts val="0"/>
              </a:spcAft>
              <a:buNone/>
            </a:pPr>
            <a:r>
              <a:rPr lang="en-US" sz="2800" dirty="0">
                <a:latin typeface="Courier New"/>
                <a:ea typeface="Times New Roman"/>
              </a:rPr>
              <a:t>final class Square </a:t>
            </a:r>
            <a:r>
              <a:rPr lang="en-US" sz="2800" dirty="0">
                <a:solidFill>
                  <a:srgbClr val="FF0000"/>
                </a:solidFill>
                <a:latin typeface="Courier New"/>
                <a:ea typeface="Times New Roman"/>
              </a:rPr>
              <a:t>extends </a:t>
            </a:r>
            <a:r>
              <a:rPr lang="en-US" sz="2800" dirty="0" err="1">
                <a:solidFill>
                  <a:srgbClr val="FF0000"/>
                </a:solidFill>
                <a:latin typeface="Courier New"/>
                <a:ea typeface="Times New Roman"/>
              </a:rPr>
              <a:t>ClosedCurve</a:t>
            </a: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final double side;</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Square(double side)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this.side</a:t>
            </a:r>
            <a:r>
              <a:rPr lang="en-US" sz="2800" dirty="0">
                <a:latin typeface="Courier New"/>
                <a:ea typeface="Times New Roman"/>
              </a:rPr>
              <a:t> = side;</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double </a:t>
            </a:r>
            <a:r>
              <a:rPr lang="en-US" sz="2800" dirty="0" err="1">
                <a:latin typeface="Courier New"/>
                <a:ea typeface="Times New Roman"/>
              </a:rPr>
              <a:t>computeArea</a:t>
            </a: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return(side*side);</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final class Circle </a:t>
            </a:r>
            <a:r>
              <a:rPr lang="en-US" sz="2800" dirty="0">
                <a:solidFill>
                  <a:srgbClr val="FF0000"/>
                </a:solidFill>
                <a:latin typeface="Courier New"/>
                <a:ea typeface="Times New Roman"/>
              </a:rPr>
              <a:t>extends </a:t>
            </a:r>
            <a:r>
              <a:rPr lang="en-US" sz="2800" dirty="0" err="1">
                <a:solidFill>
                  <a:srgbClr val="FF0000"/>
                </a:solidFill>
                <a:latin typeface="Courier New"/>
                <a:ea typeface="Times New Roman"/>
              </a:rPr>
              <a:t>ClosedCurve</a:t>
            </a: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final double radius;</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Circle(double radius)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this.radius</a:t>
            </a:r>
            <a:r>
              <a:rPr lang="en-US" sz="2800" dirty="0">
                <a:latin typeface="Courier New"/>
                <a:ea typeface="Times New Roman"/>
              </a:rPr>
              <a:t> = radius;</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double </a:t>
            </a:r>
            <a:r>
              <a:rPr lang="en-US" sz="2800" dirty="0" err="1">
                <a:latin typeface="Courier New"/>
                <a:ea typeface="Times New Roman"/>
              </a:rPr>
              <a:t>computeArea</a:t>
            </a: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2800" dirty="0">
                <a:latin typeface="Courier New"/>
                <a:ea typeface="Times New Roman"/>
              </a:rPr>
              <a:t>		return (</a:t>
            </a:r>
            <a:r>
              <a:rPr lang="en-US" sz="2800" dirty="0" err="1">
                <a:latin typeface="Courier New"/>
                <a:ea typeface="Times New Roman"/>
              </a:rPr>
              <a:t>Math.PI</a:t>
            </a:r>
            <a:r>
              <a:rPr lang="en-US" sz="2800" dirty="0">
                <a:latin typeface="Courier New"/>
                <a:ea typeface="Times New Roman"/>
              </a:rPr>
              <a:t> * radius * radius);</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46</a:t>
            </a:fld>
            <a:endParaRPr lang="en-US" dirty="0">
              <a:solidFill>
                <a:srgbClr val="04617B">
                  <a:shade val="90000"/>
                </a:srgbClr>
              </a:solidFill>
            </a:endParaRPr>
          </a:p>
        </p:txBody>
      </p:sp>
    </p:spTree>
    <p:extLst>
      <p:ext uri="{BB962C8B-B14F-4D97-AF65-F5344CB8AC3E}">
        <p14:creationId xmlns:p14="http://schemas.microsoft.com/office/powerpoint/2010/main" val="3304795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229600" cy="4389120"/>
          </a:xfrm>
        </p:spPr>
        <p:txBody>
          <a:bodyPr>
            <a:normAutofit fontScale="62500" lnSpcReduction="20000"/>
          </a:bodyPr>
          <a:lstStyle/>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228600" marR="0" indent="0">
              <a:spcBef>
                <a:spcPts val="0"/>
              </a:spcBef>
              <a:spcAft>
                <a:spcPts val="0"/>
              </a:spcAft>
              <a:buNone/>
            </a:pPr>
            <a:r>
              <a:rPr lang="en-US" sz="2800" dirty="0">
                <a:latin typeface="Courier New"/>
                <a:ea typeface="Times New Roman"/>
              </a:rPr>
              <a:t>//This is the </a:t>
            </a:r>
            <a:r>
              <a:rPr lang="en-US" sz="2800" b="1" dirty="0">
                <a:solidFill>
                  <a:srgbClr val="FF0000"/>
                </a:solidFill>
                <a:latin typeface="Courier New"/>
                <a:ea typeface="Times New Roman"/>
              </a:rPr>
              <a:t>OO</a:t>
            </a:r>
            <a:r>
              <a:rPr lang="en-US" sz="2800" dirty="0">
                <a:latin typeface="Courier New"/>
                <a:ea typeface="Times New Roman"/>
              </a:rPr>
              <a:t> (= </a:t>
            </a:r>
            <a:r>
              <a:rPr lang="en-US" sz="2800" dirty="0">
                <a:solidFill>
                  <a:srgbClr val="FF0000"/>
                </a:solidFill>
                <a:latin typeface="Courier New"/>
                <a:ea typeface="Times New Roman"/>
              </a:rPr>
              <a:t>good</a:t>
            </a:r>
            <a:r>
              <a:rPr lang="en-US" sz="2800" dirty="0">
                <a:latin typeface="Courier New"/>
                <a:ea typeface="Times New Roman"/>
              </a:rPr>
              <a:t>) way of </a:t>
            </a:r>
            <a:r>
              <a:rPr lang="en-US" sz="2800">
                <a:latin typeface="Courier New"/>
                <a:ea typeface="Times New Roman"/>
              </a:rPr>
              <a:t>computing areas</a:t>
            </a:r>
          </a:p>
          <a:p>
            <a:pPr marL="228600" marR="0" indent="0">
              <a:spcBef>
                <a:spcPts val="0"/>
              </a:spcBef>
              <a:spcAft>
                <a:spcPts val="0"/>
              </a:spcAft>
              <a:buNone/>
            </a:pPr>
            <a:endParaRPr lang="en-US" sz="3200" dirty="0">
              <a:latin typeface="Times New Roman"/>
              <a:ea typeface="Times New Roman"/>
            </a:endParaRPr>
          </a:p>
          <a:p>
            <a:pPr marL="228600" marR="0" indent="0">
              <a:spcBef>
                <a:spcPts val="0"/>
              </a:spcBef>
              <a:spcAft>
                <a:spcPts val="0"/>
              </a:spcAft>
              <a:buNone/>
            </a:pPr>
            <a:r>
              <a:rPr lang="en-US" sz="2800" dirty="0">
                <a:latin typeface="Courier New"/>
                <a:ea typeface="Times New Roman"/>
              </a:rPr>
              <a:t>class Test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public static void main(String[] </a:t>
            </a:r>
            <a:r>
              <a:rPr lang="en-US" sz="2800" dirty="0" err="1">
                <a:latin typeface="Courier New"/>
                <a:ea typeface="Times New Roman"/>
              </a:rPr>
              <a:t>args</a:t>
            </a: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r>
              <a:rPr lang="en-US" sz="2800" dirty="0" err="1">
                <a:solidFill>
                  <a:srgbClr val="FF0000"/>
                </a:solidFill>
                <a:latin typeface="Courier New"/>
                <a:ea typeface="Times New Roman"/>
              </a:rPr>
              <a:t>ClosedCurve</a:t>
            </a:r>
            <a:r>
              <a:rPr lang="en-US" sz="2800" dirty="0">
                <a:solidFill>
                  <a:srgbClr val="FF0000"/>
                </a:solidFill>
                <a:latin typeface="Courier New"/>
                <a:ea typeface="Times New Roman"/>
              </a:rPr>
              <a:t>[]</a:t>
            </a:r>
            <a:r>
              <a:rPr lang="en-US" sz="2800" dirty="0">
                <a:latin typeface="Courier New"/>
                <a:ea typeface="Times New Roman"/>
              </a:rPr>
              <a:t> objects = {</a:t>
            </a:r>
            <a:r>
              <a:rPr lang="en-US" sz="2800">
                <a:latin typeface="Courier New"/>
                <a:ea typeface="Times New Roman"/>
              </a:rPr>
              <a:t>new Triangle(3,3),</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new Square(3),</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new Circle(3)};</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//compute areas</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for(</a:t>
            </a:r>
            <a:r>
              <a:rPr lang="en-US" sz="2800" dirty="0" err="1">
                <a:solidFill>
                  <a:srgbClr val="FF0000"/>
                </a:solidFill>
                <a:latin typeface="Courier New"/>
                <a:ea typeface="Times New Roman"/>
              </a:rPr>
              <a:t>ClosedCurve</a:t>
            </a:r>
            <a:r>
              <a:rPr lang="en-US" sz="2800" dirty="0">
                <a:latin typeface="Courier New"/>
                <a:ea typeface="Times New Roman"/>
              </a:rPr>
              <a:t> cc : objects)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System.out.println</a:t>
            </a:r>
            <a:r>
              <a:rPr lang="en-US" sz="2800" dirty="0">
                <a:latin typeface="Courier New"/>
                <a:ea typeface="Times New Roman"/>
              </a:rPr>
              <a:t>(</a:t>
            </a:r>
            <a:r>
              <a:rPr lang="en-US" sz="2800" dirty="0" err="1">
                <a:latin typeface="Courier New"/>
                <a:ea typeface="Times New Roman"/>
              </a:rPr>
              <a:t>cc.computeArea</a:t>
            </a:r>
            <a:r>
              <a:rPr lang="en-US" sz="2800" dirty="0">
                <a:latin typeface="Courier New"/>
                <a:ea typeface="Times New Roman"/>
              </a:rPr>
              <a:t>());</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47</a:t>
            </a:fld>
            <a:endParaRPr lang="en-US" dirty="0">
              <a:solidFill>
                <a:srgbClr val="04617B">
                  <a:shade val="90000"/>
                </a:srgbClr>
              </a:solidFill>
            </a:endParaRPr>
          </a:p>
        </p:txBody>
      </p:sp>
    </p:spTree>
    <p:extLst>
      <p:ext uri="{BB962C8B-B14F-4D97-AF65-F5344CB8AC3E}">
        <p14:creationId xmlns:p14="http://schemas.microsoft.com/office/powerpoint/2010/main" val="3304795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No testing of types is required to access the </a:t>
            </a:r>
            <a:r>
              <a:rPr lang="en-US" dirty="0" err="1">
                <a:latin typeface="Courier New" pitchFamily="49" charset="0"/>
                <a:cs typeface="Courier New" pitchFamily="49" charset="0"/>
              </a:rPr>
              <a:t>computeArea</a:t>
            </a:r>
            <a:r>
              <a:rPr lang="en-US" dirty="0"/>
              <a:t> method</a:t>
            </a:r>
          </a:p>
          <a:p>
            <a:pPr marL="514350" indent="-514350">
              <a:buFont typeface="+mj-lt"/>
              <a:buAutoNum type="arabicPeriod"/>
            </a:pPr>
            <a:endParaRPr lang="en-US" dirty="0"/>
          </a:p>
          <a:p>
            <a:pPr marL="514350" indent="-514350">
              <a:buFont typeface="+mj-lt"/>
              <a:buAutoNum type="arabicPeriod"/>
            </a:pPr>
            <a:r>
              <a:rPr lang="en-US" dirty="0"/>
              <a:t>New types of objects (such as </a:t>
            </a:r>
            <a:r>
              <a:rPr lang="en-US" dirty="0">
                <a:latin typeface="Courier New" pitchFamily="49" charset="0"/>
                <a:cs typeface="Courier New" pitchFamily="49" charset="0"/>
              </a:rPr>
              <a:t>Rectangle</a:t>
            </a:r>
            <a:r>
              <a:rPr lang="en-US" dirty="0"/>
              <a:t>) can now be introduced by adding new subclasses to </a:t>
            </a:r>
            <a:r>
              <a:rPr lang="en-US" dirty="0" err="1">
                <a:latin typeface="Courier New" pitchFamily="49" charset="0"/>
                <a:cs typeface="Courier New" pitchFamily="49" charset="0"/>
              </a:rPr>
              <a:t>ClosedCurve</a:t>
            </a:r>
            <a:r>
              <a:rPr lang="en-US" dirty="0"/>
              <a:t>. The only change to the code that is needed is inclusion of new instances in the </a:t>
            </a:r>
            <a:r>
              <a:rPr lang="en-US" dirty="0" err="1">
                <a:latin typeface="Courier New" pitchFamily="49" charset="0"/>
                <a:cs typeface="Courier New" pitchFamily="49" charset="0"/>
              </a:rPr>
              <a:t>ClosedCurve</a:t>
            </a:r>
            <a:r>
              <a:rPr lang="en-US" dirty="0">
                <a:latin typeface="Courier New" pitchFamily="49" charset="0"/>
                <a:cs typeface="Courier New" pitchFamily="49" charset="0"/>
              </a:rPr>
              <a:t>[]</a:t>
            </a:r>
            <a:r>
              <a:rPr lang="en-US" dirty="0"/>
              <a:t> array, when it is initialized. </a:t>
            </a:r>
            <a:br>
              <a:rPr lang="en-US" dirty="0"/>
            </a:br>
            <a:br>
              <a:rPr lang="en-US" dirty="0"/>
            </a:br>
            <a:r>
              <a:rPr lang="en-US" dirty="0"/>
              <a:t>This is an example of the </a:t>
            </a:r>
            <a:r>
              <a:rPr lang="en-US" i="1" dirty="0"/>
              <a:t>Open-Closed Principle: </a:t>
            </a:r>
            <a:r>
              <a:rPr lang="en-US" dirty="0"/>
              <a:t>a well-designed OO program is </a:t>
            </a:r>
            <a:r>
              <a:rPr lang="en-US" i="1" u="sng" dirty="0"/>
              <a:t>open to extension but closed to modification</a:t>
            </a:r>
            <a:r>
              <a:rPr lang="en-US" dirty="0"/>
              <a: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48</a:t>
            </a:fld>
            <a:endParaRPr lang="en-US" dirty="0">
              <a:solidFill>
                <a:srgbClr val="04617B">
                  <a:shade val="90000"/>
                </a:srgbClr>
              </a:solidFill>
            </a:endParaRPr>
          </a:p>
        </p:txBody>
      </p:sp>
    </p:spTree>
    <p:extLst>
      <p:ext uri="{BB962C8B-B14F-4D97-AF65-F5344CB8AC3E}">
        <p14:creationId xmlns:p14="http://schemas.microsoft.com/office/powerpoint/2010/main" val="405477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181600"/>
          </a:xfrm>
        </p:spPr>
        <p:txBody>
          <a:bodyPr>
            <a:normAutofit fontScale="92500" lnSpcReduction="20000"/>
          </a:bodyPr>
          <a:lstStyle/>
          <a:p>
            <a:pPr marL="514350" indent="-514350">
              <a:buFont typeface="+mj-lt"/>
              <a:buAutoNum type="arabicPeriod" startAt="3"/>
            </a:pPr>
            <a:r>
              <a:rPr lang="en-US" dirty="0"/>
              <a:t>Points about the code: The </a:t>
            </a:r>
            <a:r>
              <a:rPr lang="en-US" i="1" dirty="0"/>
              <a:t>abstract</a:t>
            </a:r>
            <a:r>
              <a:rPr lang="en-US" dirty="0"/>
              <a:t> </a:t>
            </a:r>
            <a:r>
              <a:rPr lang="en-US"/>
              <a:t>keyword.</a:t>
            </a:r>
            <a:br>
              <a:rPr lang="en-US"/>
            </a:br>
            <a:endParaRPr lang="en-US" dirty="0"/>
          </a:p>
          <a:p>
            <a:pPr marL="822960" lvl="1" indent="-457200">
              <a:buFont typeface="Wingdings" pitchFamily="2" charset="2"/>
              <a:buChar char="v"/>
            </a:pPr>
            <a:r>
              <a:rPr lang="en-US" dirty="0"/>
              <a:t>If a class is declared </a:t>
            </a:r>
            <a:r>
              <a:rPr lang="en-US" i="1" dirty="0"/>
              <a:t>abstract</a:t>
            </a:r>
            <a:r>
              <a:rPr lang="en-US" dirty="0"/>
              <a:t>, it cannot be instantiated. </a:t>
            </a:r>
          </a:p>
          <a:p>
            <a:pPr marL="822960" lvl="1" indent="-457200">
              <a:buFont typeface="Wingdings" pitchFamily="2" charset="2"/>
              <a:buChar char="v"/>
            </a:pPr>
            <a:r>
              <a:rPr lang="en-US" dirty="0"/>
              <a:t>If a method is declared abstract, it cannot have a body -- it can only be declared.</a:t>
            </a:r>
          </a:p>
          <a:p>
            <a:pPr marL="822960" lvl="1" indent="-457200">
              <a:buFont typeface="Wingdings" pitchFamily="2" charset="2"/>
              <a:buChar char="v"/>
            </a:pPr>
            <a:r>
              <a:rPr lang="en-US" dirty="0"/>
              <a:t>If a class has at least one abstract method, the class must be declared abstract.</a:t>
            </a:r>
          </a:p>
          <a:p>
            <a:pPr marL="822960" lvl="1" indent="-457200">
              <a:buFont typeface="Wingdings" pitchFamily="2" charset="2"/>
              <a:buChar char="v"/>
            </a:pPr>
            <a:r>
              <a:rPr lang="en-US" dirty="0"/>
              <a:t>A subclass of an abstract class must implement (provide method bodies for) every abstract method in its superclass (or else declare unimplemented methods abstract).</a:t>
            </a:r>
          </a:p>
          <a:p>
            <a:pPr marL="822960" lvl="1" indent="-457200">
              <a:buFont typeface="Wingdings" pitchFamily="2" charset="2"/>
              <a:buChar char="v"/>
            </a:pPr>
            <a:r>
              <a:rPr lang="en-US" dirty="0"/>
              <a:t>An abstract class is used to declare "services" that it provides. Any subclass of an abstract class promises to make those services available, though different subclasses may accomplish this in different ways (the method </a:t>
            </a:r>
            <a:r>
              <a:rPr lang="en-US" dirty="0" err="1">
                <a:latin typeface="Courier New" pitchFamily="49" charset="0"/>
                <a:cs typeface="Courier New" pitchFamily="49" charset="0"/>
              </a:rPr>
              <a:t>computeArea</a:t>
            </a:r>
            <a:r>
              <a:rPr lang="en-US" dirty="0"/>
              <a:t> is an example of this).</a:t>
            </a:r>
          </a:p>
          <a:p>
            <a:pPr marL="822960" lvl="1" indent="-457200">
              <a:buFont typeface="Wingdings" pitchFamily="2" charset="2"/>
              <a:buChar char="v"/>
            </a:pPr>
            <a:r>
              <a:rPr lang="en-US" dirty="0"/>
              <a:t>Abstract classes may include instance variables and other non-abstract (implemented) methods.</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49</a:t>
            </a:fld>
            <a:endParaRPr lang="en-US" dirty="0">
              <a:solidFill>
                <a:srgbClr val="04617B">
                  <a:shade val="90000"/>
                </a:srgbClr>
              </a:solidFill>
            </a:endParaRPr>
          </a:p>
        </p:txBody>
      </p:sp>
    </p:spTree>
    <p:extLst>
      <p:ext uri="{BB962C8B-B14F-4D97-AF65-F5344CB8AC3E}">
        <p14:creationId xmlns:p14="http://schemas.microsoft.com/office/powerpoint/2010/main" val="330479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a:t>Introduction to Inheritance</a:t>
            </a:r>
          </a:p>
        </p:txBody>
      </p:sp>
      <p:sp>
        <p:nvSpPr>
          <p:cNvPr id="3" name="Content Placeholder 2"/>
          <p:cNvSpPr>
            <a:spLocks noGrp="1"/>
          </p:cNvSpPr>
          <p:nvPr>
            <p:ph idx="1"/>
          </p:nvPr>
        </p:nvSpPr>
        <p:spPr>
          <a:xfrm>
            <a:off x="304800" y="1524000"/>
            <a:ext cx="8458200" cy="4465320"/>
          </a:xfrm>
        </p:spPr>
        <p:txBody>
          <a:bodyPr>
            <a:normAutofit fontScale="77500" lnSpcReduction="20000"/>
          </a:bodyPr>
          <a:lstStyle/>
          <a:p>
            <a:r>
              <a:rPr lang="en-US" sz="2100" i="1" dirty="0"/>
              <a:t>Definition. </a:t>
            </a:r>
            <a:r>
              <a:rPr lang="en-US" sz="2100" dirty="0"/>
              <a:t>A class Subclass </a:t>
            </a:r>
            <a:r>
              <a:rPr lang="en-US" sz="2100" i="1" dirty="0"/>
              <a:t>inherits from</a:t>
            </a:r>
            <a:r>
              <a:rPr lang="en-US" sz="2100" dirty="0"/>
              <a:t> another class Superclass if objects of type Subclass have automatic access to the "available" methods and variables that have been defined in class Superclass. By "automatic access</a:t>
            </a:r>
            <a:r>
              <a:rPr lang="en-US" sz="2100"/>
              <a:t>"  we </a:t>
            </a:r>
            <a:r>
              <a:rPr lang="en-US" sz="2100" dirty="0"/>
              <a:t>mean that no explicit instantiation of (or reference to) the class Superclass is necessary in order for objects of type Subclass to be able to call methods defined in class Superclass. By "available" methods and variables, we mean methods and variables that have been declared either </a:t>
            </a:r>
            <a:r>
              <a:rPr lang="en-US" sz="2100" i="1" dirty="0"/>
              <a:t>public</a:t>
            </a:r>
            <a:r>
              <a:rPr lang="en-US" sz="2100" dirty="0"/>
              <a:t> or </a:t>
            </a:r>
            <a:r>
              <a:rPr lang="en-US" sz="2100" i="1" dirty="0"/>
              <a:t>protected </a:t>
            </a:r>
            <a:r>
              <a:rPr lang="en-US" sz="2100" dirty="0"/>
              <a:t>(or have </a:t>
            </a:r>
            <a:r>
              <a:rPr lang="en-US" sz="2100" i="1" dirty="0"/>
              <a:t>package level access</a:t>
            </a:r>
            <a:r>
              <a:rPr lang="en-US" sz="2100" dirty="0"/>
              <a:t> if in the same </a:t>
            </a:r>
            <a:r>
              <a:rPr lang="en-US" sz="2100"/>
              <a:t>package).</a:t>
            </a:r>
            <a:endParaRPr lang="en-US" sz="2100" dirty="0"/>
          </a:p>
          <a:p>
            <a:pPr marL="3951288" lvl="2" indent="-293688">
              <a:spcBef>
                <a:spcPts val="0"/>
              </a:spcBef>
              <a:buNone/>
            </a:pPr>
            <a:endParaRPr lang="en-US" sz="1800" dirty="0">
              <a:latin typeface="Courier New"/>
              <a:ea typeface="Times New Roman"/>
            </a:endParaRPr>
          </a:p>
          <a:p>
            <a:pPr marL="3951288" lvl="2" indent="-293688">
              <a:spcBef>
                <a:spcPts val="0"/>
              </a:spcBef>
              <a:buNone/>
            </a:pPr>
            <a:r>
              <a:rPr lang="en-US" sz="1800" dirty="0">
                <a:latin typeface="Courier New"/>
                <a:ea typeface="Times New Roman"/>
              </a:rPr>
              <a:t>class Superclass {</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	</a:t>
            </a:r>
            <a:r>
              <a:rPr lang="en-US" sz="1800" b="1" dirty="0">
                <a:solidFill>
                  <a:srgbClr val="FF0000"/>
                </a:solidFill>
                <a:latin typeface="Courier New"/>
                <a:ea typeface="Times New Roman"/>
              </a:rPr>
              <a:t>protected</a:t>
            </a:r>
            <a:r>
              <a:rPr lang="en-US" sz="1800" dirty="0">
                <a:latin typeface="Courier New"/>
                <a:ea typeface="Times New Roman"/>
              </a:rPr>
              <a:t> void </a:t>
            </a:r>
            <a:r>
              <a:rPr lang="en-US" sz="1800" dirty="0" err="1">
                <a:latin typeface="Courier New"/>
                <a:ea typeface="Times New Roman"/>
              </a:rPr>
              <a:t>supermethod</a:t>
            </a:r>
            <a:r>
              <a:rPr lang="en-US" sz="1800" dirty="0">
                <a:latin typeface="Courier New"/>
                <a:ea typeface="Times New Roman"/>
              </a:rPr>
              <a:t>() {</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		</a:t>
            </a:r>
            <a:r>
              <a:rPr lang="en-US" sz="1800" dirty="0" err="1">
                <a:latin typeface="Courier New"/>
                <a:ea typeface="Times New Roman"/>
              </a:rPr>
              <a:t>int</a:t>
            </a:r>
            <a:r>
              <a:rPr lang="en-US" sz="1800" dirty="0">
                <a:latin typeface="Courier New"/>
                <a:ea typeface="Times New Roman"/>
              </a:rPr>
              <a:t> x = 0;</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	}</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 </a:t>
            </a:r>
            <a:endParaRPr lang="en-US" dirty="0">
              <a:latin typeface="Times New Roman"/>
              <a:ea typeface="Times New Roman"/>
            </a:endParaRPr>
          </a:p>
          <a:p>
            <a:pPr marL="3951288" lvl="2" indent="-293688">
              <a:spcBef>
                <a:spcPts val="0"/>
              </a:spcBef>
              <a:buNone/>
            </a:pPr>
            <a:r>
              <a:rPr lang="en-US" sz="1800">
                <a:latin typeface="Courier New"/>
                <a:ea typeface="Times New Roman"/>
              </a:rPr>
              <a:t>class Subclass </a:t>
            </a:r>
            <a:r>
              <a:rPr lang="en-US" sz="1800" b="1">
                <a:solidFill>
                  <a:srgbClr val="FF0000"/>
                </a:solidFill>
                <a:latin typeface="Courier New"/>
                <a:ea typeface="Times New Roman"/>
              </a:rPr>
              <a:t>extends</a:t>
            </a:r>
            <a:r>
              <a:rPr lang="en-US" sz="1800">
                <a:latin typeface="Courier New"/>
                <a:ea typeface="Times New Roman"/>
              </a:rPr>
              <a:t> Superclass </a:t>
            </a:r>
            <a:r>
              <a:rPr lang="en-US" sz="1800" dirty="0">
                <a:latin typeface="Courier New"/>
                <a:ea typeface="Times New Roman"/>
              </a:rPr>
              <a:t>{</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 </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class Main {</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	public static void main(String[] </a:t>
            </a:r>
            <a:r>
              <a:rPr lang="en-US" sz="1800" dirty="0" err="1">
                <a:latin typeface="Courier New"/>
                <a:ea typeface="Times New Roman"/>
              </a:rPr>
              <a:t>args</a:t>
            </a:r>
            <a:r>
              <a:rPr lang="en-US" sz="1800" dirty="0">
                <a:latin typeface="Courier New"/>
                <a:ea typeface="Times New Roman"/>
              </a:rPr>
              <a:t>) {</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	</a:t>
            </a:r>
            <a:r>
              <a:rPr lang="en-US" sz="1800">
                <a:latin typeface="Courier New"/>
                <a:ea typeface="Times New Roman"/>
              </a:rPr>
              <a:t>	Subclass </a:t>
            </a:r>
            <a:r>
              <a:rPr lang="en-US" sz="1800" dirty="0">
                <a:latin typeface="Courier New"/>
                <a:ea typeface="Times New Roman"/>
              </a:rPr>
              <a:t>sub = new Subclass();</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		</a:t>
            </a:r>
            <a:r>
              <a:rPr lang="en-US" sz="1800" dirty="0" err="1">
                <a:latin typeface="Courier New"/>
                <a:ea typeface="Times New Roman"/>
              </a:rPr>
              <a:t>sub.supermethod</a:t>
            </a:r>
            <a:r>
              <a:rPr lang="en-US" sz="1800" dirty="0">
                <a:latin typeface="Courier New"/>
                <a:ea typeface="Times New Roman"/>
              </a:rPr>
              <a:t>();</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	}</a:t>
            </a:r>
            <a:endParaRPr lang="en-US" dirty="0">
              <a:latin typeface="Times New Roman"/>
              <a:ea typeface="Times New Roman"/>
            </a:endParaRPr>
          </a:p>
          <a:p>
            <a:pPr marL="3951288" lvl="2" indent="-293688">
              <a:spcBef>
                <a:spcPts val="0"/>
              </a:spcBef>
              <a:buNone/>
            </a:pPr>
            <a:r>
              <a:rPr lang="en-US" sz="1800" dirty="0">
                <a:latin typeface="Courier New"/>
                <a:ea typeface="Times New Roman"/>
              </a:rPr>
              <a:t>}</a:t>
            </a:r>
            <a:endParaRPr lang="en-US" dirty="0">
              <a:latin typeface="Times New Roman"/>
              <a:ea typeface="Times New Roman"/>
            </a:endParaRP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a:t>
            </a:fld>
            <a:endParaRPr lang="en-US" dirty="0">
              <a:solidFill>
                <a:srgbClr val="04617B">
                  <a:shade val="9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08713"/>
            <a:ext cx="17240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48025" y="5919281"/>
            <a:ext cx="5819775" cy="584775"/>
          </a:xfrm>
          <a:prstGeom prst="rect">
            <a:avLst/>
          </a:prstGeom>
          <a:solidFill>
            <a:srgbClr val="FFEFBD"/>
          </a:solidFill>
          <a:ln>
            <a:solidFill>
              <a:schemeClr val="accent1"/>
            </a:solidFill>
          </a:ln>
        </p:spPr>
        <p:txBody>
          <a:bodyPr wrap="square" rtlCol="0">
            <a:spAutoFit/>
          </a:bodyPr>
          <a:lstStyle/>
          <a:p>
            <a:r>
              <a:rPr lang="en-US" sz="1600"/>
              <a:t>A class, method, or variable labeled </a:t>
            </a:r>
            <a:r>
              <a:rPr lang="en-US" sz="1600" i="1"/>
              <a:t>protected </a:t>
            </a:r>
            <a:r>
              <a:rPr lang="en-US" sz="1600"/>
              <a:t>is accessible to all </a:t>
            </a:r>
            <a:r>
              <a:rPr lang="en-US" sz="1600" i="1"/>
              <a:t>subclasses.</a:t>
            </a:r>
            <a:r>
              <a:rPr lang="en-US" sz="1600"/>
              <a:t> </a:t>
            </a:r>
          </a:p>
        </p:txBody>
      </p:sp>
    </p:spTree>
    <p:extLst>
      <p:ext uri="{BB962C8B-B14F-4D97-AF65-F5344CB8AC3E}">
        <p14:creationId xmlns:p14="http://schemas.microsoft.com/office/powerpoint/2010/main" val="748602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7500" lnSpcReduction="20000"/>
          </a:bodyPr>
          <a:lstStyle/>
          <a:p>
            <a:r>
              <a:rPr lang="en-US" dirty="0"/>
              <a:t>Introduction </a:t>
            </a:r>
            <a:r>
              <a:rPr lang="en-US"/>
              <a:t>to Inheritance – Example of Subclassing a Class</a:t>
            </a:r>
            <a:endParaRPr lang="en-US" dirty="0"/>
          </a:p>
          <a:p>
            <a:r>
              <a:rPr lang="en-US"/>
              <a:t>The "IS-A" and LSP Criteria for Proper Use of Inheritance</a:t>
            </a:r>
          </a:p>
          <a:p>
            <a:r>
              <a:rPr lang="en-US"/>
              <a:t>Rules </a:t>
            </a:r>
            <a:r>
              <a:rPr lang="en-US" dirty="0"/>
              <a:t>for Subclass Constructors</a:t>
            </a:r>
          </a:p>
          <a:p>
            <a:r>
              <a:rPr lang="en-US" dirty="0"/>
              <a:t>Inheritance and the </a:t>
            </a:r>
            <a:r>
              <a:rPr lang="en-US"/>
              <a:t>Object Class</a:t>
            </a:r>
          </a:p>
          <a:p>
            <a:r>
              <a:rPr lang="en-US"/>
              <a:t>Inheritance for Generalization and Introduction to Polymorphism</a:t>
            </a:r>
          </a:p>
          <a:p>
            <a:r>
              <a:rPr lang="en-US" b="1">
                <a:solidFill>
                  <a:srgbClr val="FF0000"/>
                </a:solidFill>
              </a:rPr>
              <a:t>Order of Execution with Inheritance</a:t>
            </a:r>
            <a:endParaRPr lang="en-US" b="1" dirty="0">
              <a:solidFill>
                <a:srgbClr val="FF0000"/>
              </a:solidFill>
            </a:endParaRPr>
          </a:p>
          <a:p>
            <a:r>
              <a:rPr lang="en-US" dirty="0"/>
              <a:t>Introduction to </a:t>
            </a:r>
            <a:r>
              <a:rPr lang="en-US"/>
              <a:t>Java Interfaces, </a:t>
            </a:r>
            <a:r>
              <a:rPr lang="en-US" sz="2300">
                <a:latin typeface="Courier New" panose="02070309020205020404" pitchFamily="49" charset="0"/>
                <a:cs typeface="Courier New" panose="02070309020205020404" pitchFamily="49" charset="0"/>
              </a:rPr>
              <a:t>Comparable</a:t>
            </a:r>
            <a:r>
              <a:rPr lang="en-US"/>
              <a:t>, Functional Interfaces</a:t>
            </a:r>
          </a:p>
          <a:p>
            <a:r>
              <a:rPr lang="en-US"/>
              <a:t>New Java 8 Features for Interfaces</a:t>
            </a:r>
            <a:endParaRPr lang="en-US" dirty="0"/>
          </a:p>
          <a:p>
            <a:r>
              <a:rPr lang="en-US" dirty="0"/>
              <a:t>Introduction to the Reflection Library</a:t>
            </a:r>
          </a:p>
          <a:p>
            <a:pPr lvl="1"/>
            <a:r>
              <a:rPr lang="en-US" dirty="0"/>
              <a:t>The </a:t>
            </a:r>
            <a:r>
              <a:rPr lang="en-US" dirty="0">
                <a:latin typeface="Courier New" pitchFamily="49" charset="0"/>
                <a:cs typeface="Courier New" pitchFamily="49" charset="0"/>
              </a:rPr>
              <a:t>Class</a:t>
            </a:r>
            <a:r>
              <a:rPr lang="en-US" dirty="0"/>
              <a:t> </a:t>
            </a:r>
            <a:r>
              <a:rPr lang="en-US" dirty="0" err="1"/>
              <a:t>Class</a:t>
            </a:r>
            <a:endParaRPr lang="en-US" dirty="0"/>
          </a:p>
          <a:p>
            <a:pPr lvl="1"/>
            <a:r>
              <a:rPr lang="en-US" dirty="0"/>
              <a:t>The </a:t>
            </a:r>
            <a:r>
              <a:rPr lang="en-US" sz="2500" dirty="0">
                <a:latin typeface="Courier New" pitchFamily="49" charset="0"/>
                <a:cs typeface="Courier New" pitchFamily="49" charset="0"/>
              </a:rPr>
              <a:t>Constructor</a:t>
            </a:r>
            <a:r>
              <a:rPr lang="en-US" dirty="0"/>
              <a:t> Class</a:t>
            </a:r>
          </a:p>
          <a:p>
            <a:r>
              <a:rPr lang="en-US"/>
              <a:t>The </a:t>
            </a:r>
            <a:r>
              <a:rPr lang="en-US" dirty="0">
                <a:latin typeface="Courier New" pitchFamily="49" charset="0"/>
                <a:cs typeface="Courier New" pitchFamily="49" charset="0"/>
              </a:rPr>
              <a:t>Object</a:t>
            </a:r>
            <a:r>
              <a:rPr lang="en-US" sz="3100" dirty="0"/>
              <a:t> </a:t>
            </a:r>
            <a:r>
              <a:rPr lang="en-US" dirty="0"/>
              <a:t>Class</a:t>
            </a:r>
          </a:p>
          <a:p>
            <a:pPr lvl="1"/>
            <a:r>
              <a:rPr lang="en-US" dirty="0"/>
              <a:t>The </a:t>
            </a:r>
            <a:r>
              <a:rPr lang="en-US" sz="2500" dirty="0" err="1">
                <a:latin typeface="Courier New" pitchFamily="49" charset="0"/>
                <a:cs typeface="Courier New" pitchFamily="49" charset="0"/>
              </a:rPr>
              <a:t>toString</a:t>
            </a:r>
            <a:r>
              <a:rPr lang="en-US" dirty="0"/>
              <a:t> Method</a:t>
            </a:r>
          </a:p>
          <a:p>
            <a:pPr lvl="1"/>
            <a:r>
              <a:rPr lang="en-US" dirty="0"/>
              <a:t>The </a:t>
            </a:r>
            <a:r>
              <a:rPr lang="en-US" sz="2500" dirty="0">
                <a:latin typeface="Courier New" pitchFamily="49" charset="0"/>
                <a:cs typeface="Courier New" pitchFamily="49" charset="0"/>
              </a:rPr>
              <a:t>equals</a:t>
            </a:r>
            <a:r>
              <a:rPr lang="en-US" dirty="0"/>
              <a:t> Method</a:t>
            </a:r>
          </a:p>
          <a:p>
            <a:pPr lvl="1"/>
            <a:r>
              <a:rPr lang="en-US" dirty="0"/>
              <a:t>The </a:t>
            </a:r>
            <a:r>
              <a:rPr lang="en-US" sz="2500" dirty="0" err="1">
                <a:latin typeface="Courier New" pitchFamily="49" charset="0"/>
                <a:cs typeface="Courier New" pitchFamily="49" charset="0"/>
              </a:rPr>
              <a:t>hashCode</a:t>
            </a:r>
            <a:r>
              <a:rPr lang="en-US" sz="2500" dirty="0">
                <a:latin typeface="Courier New" pitchFamily="49" charset="0"/>
                <a:cs typeface="Courier New" pitchFamily="49" charset="0"/>
              </a:rPr>
              <a:t> </a:t>
            </a:r>
            <a:r>
              <a:rPr lang="en-US" dirty="0"/>
              <a:t>Method</a:t>
            </a:r>
          </a:p>
          <a:p>
            <a:pPr lvl="1"/>
            <a:r>
              <a:rPr lang="en-US"/>
              <a:t>The </a:t>
            </a:r>
            <a:r>
              <a:rPr lang="en-US" sz="2500">
                <a:latin typeface="Courier New" pitchFamily="49" charset="0"/>
                <a:cs typeface="Courier New" pitchFamily="49" charset="0"/>
              </a:rPr>
              <a:t>clone</a:t>
            </a:r>
            <a:r>
              <a:rPr lang="en-US"/>
              <a:t> Method, the protected Keyword and Shallow and Deep Copies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50</a:t>
            </a:fld>
            <a:endParaRPr lang="en-US" dirty="0">
              <a:solidFill>
                <a:srgbClr val="04617B">
                  <a:shade val="90000"/>
                </a:srgbClr>
              </a:solidFill>
            </a:endParaRPr>
          </a:p>
        </p:txBody>
      </p:sp>
    </p:spTree>
    <p:extLst>
      <p:ext uri="{BB962C8B-B14F-4D97-AF65-F5344CB8AC3E}">
        <p14:creationId xmlns:p14="http://schemas.microsoft.com/office/powerpoint/2010/main" val="3623819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fontScale="90000"/>
          </a:bodyPr>
          <a:lstStyle/>
          <a:p>
            <a:r>
              <a:rPr lang="en-US" dirty="0"/>
              <a:t>Order of Execution with Inheritance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51</a:t>
            </a:fld>
            <a:endParaRPr lang="en-US" dirty="0">
              <a:solidFill>
                <a:srgbClr val="04617B">
                  <a:shade val="90000"/>
                </a:srgb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811" y="2057400"/>
            <a:ext cx="2946314"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59329" y="4161064"/>
            <a:ext cx="6781800" cy="2554545"/>
          </a:xfrm>
          <a:prstGeom prst="rect">
            <a:avLst/>
          </a:prstGeom>
          <a:noFill/>
        </p:spPr>
        <p:txBody>
          <a:bodyPr wrap="square" rtlCol="0">
            <a:spAutoFit/>
          </a:bodyPr>
          <a:lstStyle/>
          <a:p>
            <a:r>
              <a:rPr lang="en-US" sz="2000" dirty="0"/>
              <a:t>Suppose, as in a typical case, we have </a:t>
            </a:r>
            <a:r>
              <a:rPr lang="en-US" sz="2000" dirty="0">
                <a:latin typeface="Courier New" pitchFamily="49" charset="0"/>
                <a:cs typeface="Courier New" pitchFamily="49" charset="0"/>
              </a:rPr>
              <a:t>Subclass</a:t>
            </a:r>
            <a:r>
              <a:rPr lang="en-US" sz="2000" dirty="0"/>
              <a:t> as a subclass of </a:t>
            </a:r>
            <a:r>
              <a:rPr lang="en-US" sz="2000" dirty="0">
                <a:latin typeface="Courier New" pitchFamily="49" charset="0"/>
                <a:cs typeface="Courier New" pitchFamily="49" charset="0"/>
              </a:rPr>
              <a:t>Superclass</a:t>
            </a:r>
            <a:r>
              <a:rPr lang="en-US" sz="2000" dirty="0"/>
              <a:t>. When we run</a:t>
            </a:r>
          </a:p>
          <a:p>
            <a:pPr lvl="3"/>
            <a:endParaRPr lang="en-US" sz="2000" dirty="0">
              <a:latin typeface="Courier New" pitchFamily="49" charset="0"/>
              <a:cs typeface="Courier New" pitchFamily="49" charset="0"/>
            </a:endParaRPr>
          </a:p>
          <a:p>
            <a:pPr lvl="3"/>
            <a:r>
              <a:rPr lang="en-US" sz="2000" dirty="0">
                <a:latin typeface="Courier New" pitchFamily="49" charset="0"/>
                <a:cs typeface="Courier New" pitchFamily="49" charset="0"/>
              </a:rPr>
              <a:t>new Subclass()</a:t>
            </a:r>
          </a:p>
          <a:p>
            <a:r>
              <a:rPr lang="en-US" sz="2000" dirty="0"/>
              <a:t> </a:t>
            </a:r>
          </a:p>
          <a:p>
            <a:r>
              <a:rPr lang="en-US" sz="2000" dirty="0"/>
              <a:t>the sections of the code are executed according to the following scheme:</a:t>
            </a:r>
          </a:p>
          <a:p>
            <a:endParaRPr lang="en-US" sz="2000" dirty="0"/>
          </a:p>
        </p:txBody>
      </p:sp>
    </p:spTree>
    <p:extLst>
      <p:ext uri="{BB962C8B-B14F-4D97-AF65-F5344CB8AC3E}">
        <p14:creationId xmlns:p14="http://schemas.microsoft.com/office/powerpoint/2010/main" val="3304795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fontScale="70000" lnSpcReduction="20000"/>
          </a:bodyPr>
          <a:lstStyle/>
          <a:p>
            <a:pPr lvl="0"/>
            <a:r>
              <a:rPr lang="en-US" dirty="0"/>
              <a:t>In </a:t>
            </a:r>
            <a:r>
              <a:rPr lang="en-US" dirty="0">
                <a:latin typeface="Courier New" pitchFamily="49" charset="0"/>
                <a:cs typeface="Courier New" pitchFamily="49" charset="0"/>
              </a:rPr>
              <a:t>Superclass</a:t>
            </a:r>
            <a:r>
              <a:rPr lang="en-US" dirty="0"/>
              <a:t>, all static variables are initialized and all static initialization blocks are run, in the order in which they appear in the file.</a:t>
            </a:r>
            <a:br>
              <a:rPr lang="en-US" dirty="0"/>
            </a:br>
            <a:endParaRPr lang="en-US" dirty="0"/>
          </a:p>
          <a:p>
            <a:pPr lvl="0"/>
            <a:r>
              <a:rPr lang="en-US" dirty="0"/>
              <a:t>In </a:t>
            </a:r>
            <a:r>
              <a:rPr lang="en-US" dirty="0">
                <a:latin typeface="Courier New" pitchFamily="49" charset="0"/>
                <a:cs typeface="Courier New" pitchFamily="49" charset="0"/>
              </a:rPr>
              <a:t>Subclass</a:t>
            </a:r>
            <a:r>
              <a:rPr lang="en-US" dirty="0"/>
              <a:t>, all static variables are initialized and static initialization blocks are run, in the order in which they appear in the file.</a:t>
            </a:r>
            <a:br>
              <a:rPr lang="en-US" dirty="0"/>
            </a:br>
            <a:endParaRPr lang="en-US" dirty="0"/>
          </a:p>
          <a:p>
            <a:pPr lvl="0"/>
            <a:r>
              <a:rPr lang="en-US" dirty="0"/>
              <a:t>In </a:t>
            </a:r>
            <a:r>
              <a:rPr lang="en-US" dirty="0">
                <a:latin typeface="Courier New" pitchFamily="49" charset="0"/>
                <a:cs typeface="Courier New" pitchFamily="49" charset="0"/>
              </a:rPr>
              <a:t>Superclass</a:t>
            </a:r>
            <a:r>
              <a:rPr lang="en-US" dirty="0"/>
              <a:t>, all instance variables are initialized and all object initialization blocks are run, in the  order in which they appear in the file</a:t>
            </a:r>
            <a:br>
              <a:rPr lang="en-US" dirty="0"/>
            </a:br>
            <a:endParaRPr lang="en-US" dirty="0"/>
          </a:p>
          <a:p>
            <a:pPr lvl="0"/>
            <a:r>
              <a:rPr lang="en-US" dirty="0"/>
              <a:t>In </a:t>
            </a:r>
            <a:r>
              <a:rPr lang="en-US" dirty="0">
                <a:latin typeface="Courier New" pitchFamily="49" charset="0"/>
                <a:cs typeface="Courier New" pitchFamily="49" charset="0"/>
              </a:rPr>
              <a:t>Superclass</a:t>
            </a:r>
            <a:r>
              <a:rPr lang="en-US" dirty="0"/>
              <a:t>, the  (relevant) constructor is run.</a:t>
            </a:r>
            <a:br>
              <a:rPr lang="en-US" dirty="0"/>
            </a:br>
            <a:endParaRPr lang="en-US" dirty="0"/>
          </a:p>
          <a:p>
            <a:pPr lvl="0"/>
            <a:r>
              <a:rPr lang="en-US" dirty="0"/>
              <a:t>In </a:t>
            </a:r>
            <a:r>
              <a:rPr lang="en-US" dirty="0">
                <a:latin typeface="Courier New" pitchFamily="49" charset="0"/>
                <a:cs typeface="Courier New" pitchFamily="49" charset="0"/>
              </a:rPr>
              <a:t>Subclass</a:t>
            </a:r>
            <a:r>
              <a:rPr lang="en-US" dirty="0"/>
              <a:t>, all instance variables are initialized and all object initialization blocks are run, in the  order in which they appear in the file</a:t>
            </a:r>
            <a:br>
              <a:rPr lang="en-US" dirty="0"/>
            </a:br>
            <a:endParaRPr lang="en-US" dirty="0"/>
          </a:p>
          <a:p>
            <a:pPr lvl="0"/>
            <a:r>
              <a:rPr lang="en-US" dirty="0"/>
              <a:t>In </a:t>
            </a:r>
            <a:r>
              <a:rPr lang="en-US" dirty="0">
                <a:latin typeface="Courier New" pitchFamily="49" charset="0"/>
                <a:cs typeface="Courier New" pitchFamily="49" charset="0"/>
              </a:rPr>
              <a:t>Subclass</a:t>
            </a:r>
            <a:r>
              <a:rPr lang="en-US" dirty="0"/>
              <a:t>, the (relevant) constructor is run.</a:t>
            </a:r>
          </a:p>
          <a:p>
            <a:pPr marL="0" indent="0">
              <a:buNone/>
            </a:pPr>
            <a:endParaRPr lang="en-US" b="1" dirty="0"/>
          </a:p>
          <a:p>
            <a:pPr marL="0" indent="0">
              <a:buNone/>
            </a:pPr>
            <a:r>
              <a:rPr lang="en-US" dirty="0"/>
              <a:t>[See Demo </a:t>
            </a:r>
            <a:r>
              <a:rPr lang="en-US"/>
              <a:t>– </a:t>
            </a:r>
            <a:r>
              <a:rPr lang="en-US">
                <a:latin typeface="Courier New" pitchFamily="49" charset="0"/>
                <a:cs typeface="Courier New" pitchFamily="49" charset="0"/>
              </a:rPr>
              <a:t>lesson4.orderofexec</a:t>
            </a:r>
            <a:r>
              <a:rPr lang="en-US" dirty="0"/>
              <a: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52</a:t>
            </a:fld>
            <a:endParaRPr lang="en-US" dirty="0">
              <a:solidFill>
                <a:srgbClr val="04617B">
                  <a:shade val="90000"/>
                </a:srgbClr>
              </a:solidFill>
            </a:endParaRPr>
          </a:p>
        </p:txBody>
      </p:sp>
    </p:spTree>
    <p:extLst>
      <p:ext uri="{BB962C8B-B14F-4D97-AF65-F5344CB8AC3E}">
        <p14:creationId xmlns:p14="http://schemas.microsoft.com/office/powerpoint/2010/main" val="330479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7500" lnSpcReduction="20000"/>
          </a:bodyPr>
          <a:lstStyle/>
          <a:p>
            <a:r>
              <a:rPr lang="en-US" dirty="0"/>
              <a:t>Introduction </a:t>
            </a:r>
            <a:r>
              <a:rPr lang="en-US"/>
              <a:t>to Inheritance – Example of Subclassing a Class</a:t>
            </a:r>
            <a:endParaRPr lang="en-US" dirty="0"/>
          </a:p>
          <a:p>
            <a:r>
              <a:rPr lang="en-US"/>
              <a:t>The "IS-A" and LSP Criteria for Proper Use of Inheritance</a:t>
            </a:r>
          </a:p>
          <a:p>
            <a:r>
              <a:rPr lang="en-US"/>
              <a:t>Rules </a:t>
            </a:r>
            <a:r>
              <a:rPr lang="en-US" dirty="0"/>
              <a:t>for Subclass Constructors</a:t>
            </a:r>
          </a:p>
          <a:p>
            <a:r>
              <a:rPr lang="en-US" dirty="0"/>
              <a:t>Inheritance and the </a:t>
            </a:r>
            <a:r>
              <a:rPr lang="en-US"/>
              <a:t>Object Class</a:t>
            </a:r>
          </a:p>
          <a:p>
            <a:r>
              <a:rPr lang="en-US"/>
              <a:t>Inheritance for Generalization and Introduction to Polymorphism</a:t>
            </a:r>
          </a:p>
          <a:p>
            <a:r>
              <a:rPr lang="en-US"/>
              <a:t>Order of Execution with Inheritance</a:t>
            </a:r>
            <a:endParaRPr lang="en-US" dirty="0"/>
          </a:p>
          <a:p>
            <a:r>
              <a:rPr lang="en-US" b="1" dirty="0">
                <a:solidFill>
                  <a:srgbClr val="FF0000"/>
                </a:solidFill>
              </a:rPr>
              <a:t>Introduction to </a:t>
            </a:r>
            <a:r>
              <a:rPr lang="en-US" b="1">
                <a:solidFill>
                  <a:srgbClr val="FF0000"/>
                </a:solidFill>
              </a:rPr>
              <a:t>Java Interfaces, </a:t>
            </a:r>
            <a:r>
              <a:rPr lang="en-US" sz="2300" b="1">
                <a:solidFill>
                  <a:srgbClr val="FF0000"/>
                </a:solidFill>
                <a:latin typeface="Courier New" panose="02070309020205020404" pitchFamily="49" charset="0"/>
                <a:cs typeface="Courier New" panose="02070309020205020404" pitchFamily="49" charset="0"/>
              </a:rPr>
              <a:t>Comparable</a:t>
            </a:r>
            <a:r>
              <a:rPr lang="en-US" b="1">
                <a:solidFill>
                  <a:srgbClr val="FF0000"/>
                </a:solidFill>
              </a:rPr>
              <a:t>, Functional Interfaces</a:t>
            </a:r>
          </a:p>
          <a:p>
            <a:r>
              <a:rPr lang="en-US"/>
              <a:t>New Java 8 Features for Interfaces</a:t>
            </a:r>
            <a:endParaRPr lang="en-US" dirty="0"/>
          </a:p>
          <a:p>
            <a:r>
              <a:rPr lang="en-US" dirty="0"/>
              <a:t>Introduction to the Reflection Library</a:t>
            </a:r>
          </a:p>
          <a:p>
            <a:pPr lvl="1"/>
            <a:r>
              <a:rPr lang="en-US" dirty="0"/>
              <a:t>The </a:t>
            </a:r>
            <a:r>
              <a:rPr lang="en-US" dirty="0">
                <a:latin typeface="Courier New" pitchFamily="49" charset="0"/>
                <a:cs typeface="Courier New" pitchFamily="49" charset="0"/>
              </a:rPr>
              <a:t>Class</a:t>
            </a:r>
            <a:r>
              <a:rPr lang="en-US" dirty="0"/>
              <a:t> </a:t>
            </a:r>
            <a:r>
              <a:rPr lang="en-US" dirty="0" err="1"/>
              <a:t>Class</a:t>
            </a:r>
            <a:endParaRPr lang="en-US" dirty="0"/>
          </a:p>
          <a:p>
            <a:pPr lvl="1"/>
            <a:r>
              <a:rPr lang="en-US" dirty="0"/>
              <a:t>The </a:t>
            </a:r>
            <a:r>
              <a:rPr lang="en-US" sz="2500" dirty="0">
                <a:latin typeface="Courier New" pitchFamily="49" charset="0"/>
                <a:cs typeface="Courier New" pitchFamily="49" charset="0"/>
              </a:rPr>
              <a:t>Constructor</a:t>
            </a:r>
            <a:r>
              <a:rPr lang="en-US" dirty="0"/>
              <a:t> Class</a:t>
            </a:r>
          </a:p>
          <a:p>
            <a:r>
              <a:rPr lang="en-US"/>
              <a:t>The </a:t>
            </a:r>
            <a:r>
              <a:rPr lang="en-US">
                <a:latin typeface="Courier New" panose="02070309020205020404" pitchFamily="49" charset="0"/>
                <a:cs typeface="Courier New" panose="02070309020205020404" pitchFamily="49" charset="0"/>
              </a:rPr>
              <a:t>protected</a:t>
            </a:r>
            <a:r>
              <a:rPr lang="en-US"/>
              <a:t> Keyword and Inheritance Hierarchies</a:t>
            </a:r>
            <a:endParaRPr lang="en-US" dirty="0"/>
          </a:p>
          <a:p>
            <a:r>
              <a:rPr lang="en-US" dirty="0"/>
              <a:t>The </a:t>
            </a:r>
            <a:r>
              <a:rPr lang="en-US" dirty="0">
                <a:latin typeface="Courier New" pitchFamily="49" charset="0"/>
                <a:cs typeface="Courier New" pitchFamily="49" charset="0"/>
              </a:rPr>
              <a:t>Object</a:t>
            </a:r>
            <a:r>
              <a:rPr lang="en-US" sz="3100" dirty="0"/>
              <a:t> </a:t>
            </a:r>
            <a:r>
              <a:rPr lang="en-US" dirty="0"/>
              <a:t>Class</a:t>
            </a:r>
          </a:p>
          <a:p>
            <a:pPr lvl="1"/>
            <a:r>
              <a:rPr lang="en-US" dirty="0"/>
              <a:t>The </a:t>
            </a:r>
            <a:r>
              <a:rPr lang="en-US" sz="2500" dirty="0" err="1">
                <a:latin typeface="Courier New" pitchFamily="49" charset="0"/>
                <a:cs typeface="Courier New" pitchFamily="49" charset="0"/>
              </a:rPr>
              <a:t>toString</a:t>
            </a:r>
            <a:r>
              <a:rPr lang="en-US" dirty="0"/>
              <a:t> Method</a:t>
            </a:r>
          </a:p>
          <a:p>
            <a:pPr lvl="1"/>
            <a:r>
              <a:rPr lang="en-US" dirty="0"/>
              <a:t>The </a:t>
            </a:r>
            <a:r>
              <a:rPr lang="en-US" sz="2500" dirty="0">
                <a:latin typeface="Courier New" pitchFamily="49" charset="0"/>
                <a:cs typeface="Courier New" pitchFamily="49" charset="0"/>
              </a:rPr>
              <a:t>equals</a:t>
            </a:r>
            <a:r>
              <a:rPr lang="en-US" dirty="0"/>
              <a:t> Method</a:t>
            </a:r>
          </a:p>
          <a:p>
            <a:pPr lvl="1"/>
            <a:r>
              <a:rPr lang="en-US" dirty="0"/>
              <a:t>The </a:t>
            </a:r>
            <a:r>
              <a:rPr lang="en-US" sz="2500" dirty="0" err="1">
                <a:latin typeface="Courier New" pitchFamily="49" charset="0"/>
                <a:cs typeface="Courier New" pitchFamily="49" charset="0"/>
              </a:rPr>
              <a:t>hashCode</a:t>
            </a:r>
            <a:r>
              <a:rPr lang="en-US" sz="2500" dirty="0">
                <a:latin typeface="Courier New" pitchFamily="49" charset="0"/>
                <a:cs typeface="Courier New" pitchFamily="49" charset="0"/>
              </a:rPr>
              <a:t> </a:t>
            </a:r>
            <a:r>
              <a:rPr lang="en-US" dirty="0"/>
              <a:t>Method</a:t>
            </a:r>
          </a:p>
          <a:p>
            <a:pPr lvl="1"/>
            <a:r>
              <a:rPr lang="en-US"/>
              <a:t>The </a:t>
            </a:r>
            <a:r>
              <a:rPr lang="en-US" sz="2500">
                <a:latin typeface="Courier New" pitchFamily="49" charset="0"/>
                <a:cs typeface="Courier New" pitchFamily="49" charset="0"/>
              </a:rPr>
              <a:t>clone</a:t>
            </a:r>
            <a:r>
              <a:rPr lang="en-US"/>
              <a:t> Method: Shallow and Deep Copies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53</a:t>
            </a:fld>
            <a:endParaRPr lang="en-US" dirty="0">
              <a:solidFill>
                <a:srgbClr val="04617B">
                  <a:shade val="90000"/>
                </a:srgbClr>
              </a:solidFill>
            </a:endParaRPr>
          </a:p>
        </p:txBody>
      </p:sp>
    </p:spTree>
    <p:extLst>
      <p:ext uri="{BB962C8B-B14F-4D97-AF65-F5344CB8AC3E}">
        <p14:creationId xmlns:p14="http://schemas.microsoft.com/office/powerpoint/2010/main" val="1957610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 Interfaces</a:t>
            </a:r>
          </a:p>
        </p:txBody>
      </p:sp>
      <p:sp>
        <p:nvSpPr>
          <p:cNvPr id="3" name="Content Placeholder 2"/>
          <p:cNvSpPr>
            <a:spLocks noGrp="1"/>
          </p:cNvSpPr>
          <p:nvPr>
            <p:ph idx="1"/>
          </p:nvPr>
        </p:nvSpPr>
        <p:spPr>
          <a:xfrm>
            <a:off x="457200" y="1935480"/>
            <a:ext cx="8458200" cy="5074920"/>
          </a:xfrm>
        </p:spPr>
        <p:txBody>
          <a:bodyPr>
            <a:normAutofit fontScale="70000" lnSpcReduction="20000"/>
          </a:bodyPr>
          <a:lstStyle/>
          <a:p>
            <a:pPr marL="0" indent="0">
              <a:buNone/>
            </a:pPr>
            <a:r>
              <a:rPr lang="en-US" sz="3400" dirty="0"/>
              <a:t>A Java </a:t>
            </a:r>
            <a:r>
              <a:rPr lang="en-US" sz="3400" i="1" dirty="0"/>
              <a:t>interface</a:t>
            </a:r>
            <a:r>
              <a:rPr lang="en-US" sz="3400" dirty="0"/>
              <a:t> is like an abstract </a:t>
            </a:r>
            <a:r>
              <a:rPr lang="en-US" sz="3400"/>
              <a:t>class except</a:t>
            </a:r>
            <a:r>
              <a:rPr lang="en-US" sz="3400" dirty="0"/>
              <a:t>:</a:t>
            </a:r>
            <a:br>
              <a:rPr lang="en-US" dirty="0"/>
            </a:br>
            <a:endParaRPr lang="en-US" dirty="0"/>
          </a:p>
          <a:p>
            <a:pPr lvl="1"/>
            <a:r>
              <a:rPr lang="en-US" dirty="0"/>
              <a:t>No instance variables (other than variables declared final) or implemented methods can occur </a:t>
            </a:r>
          </a:p>
          <a:p>
            <a:pPr lvl="1"/>
            <a:r>
              <a:rPr lang="en-US" dirty="0"/>
              <a:t>An interface is declared using the </a:t>
            </a:r>
            <a:r>
              <a:rPr lang="en-US" i="1" dirty="0"/>
              <a:t>interface</a:t>
            </a:r>
            <a:r>
              <a:rPr lang="en-US" dirty="0"/>
              <a:t> keyword, not the </a:t>
            </a:r>
            <a:r>
              <a:rPr lang="en-US" i="1" dirty="0"/>
              <a:t>class</a:t>
            </a:r>
            <a:r>
              <a:rPr lang="en-US" dirty="0"/>
              <a:t> keyword</a:t>
            </a:r>
          </a:p>
          <a:p>
            <a:pPr lvl="1"/>
            <a:r>
              <a:rPr lang="en-US" dirty="0"/>
              <a:t>A class that implements an interface uses the </a:t>
            </a:r>
            <a:r>
              <a:rPr lang="en-US" i="1" dirty="0"/>
              <a:t>implements</a:t>
            </a:r>
            <a:r>
              <a:rPr lang="en-US" dirty="0"/>
              <a:t> keyword rather than the </a:t>
            </a:r>
            <a:r>
              <a:rPr lang="en-US" i="1" dirty="0"/>
              <a:t>extends</a:t>
            </a:r>
            <a:r>
              <a:rPr lang="en-US" dirty="0"/>
              <a:t> keyword</a:t>
            </a:r>
          </a:p>
          <a:p>
            <a:pPr lvl="1"/>
            <a:r>
              <a:rPr lang="en-US" dirty="0"/>
              <a:t>Can implement more than one interface. Syntax:  </a:t>
            </a:r>
          </a:p>
          <a:p>
            <a:pPr marL="0" indent="0">
              <a:buNone/>
            </a:pPr>
            <a:r>
              <a:rPr lang="en-US" dirty="0"/>
              <a:t>	</a:t>
            </a:r>
            <a:r>
              <a:rPr lang="en-US" sz="2300" dirty="0" err="1">
                <a:latin typeface="Courier New" pitchFamily="49" charset="0"/>
                <a:cs typeface="Courier New" pitchFamily="49" charset="0"/>
              </a:rPr>
              <a:t>MyClass</a:t>
            </a:r>
            <a:r>
              <a:rPr lang="en-US" sz="2300" dirty="0">
                <a:latin typeface="Courier New" pitchFamily="49" charset="0"/>
                <a:cs typeface="Courier New" pitchFamily="49" charset="0"/>
              </a:rPr>
              <a:t> implements Intface1, Intface2, Intface3</a:t>
            </a:r>
          </a:p>
          <a:p>
            <a:pPr marL="0" indent="0">
              <a:buNone/>
            </a:pPr>
            <a:r>
              <a:rPr lang="en-US" dirty="0"/>
              <a:t>            Can also extend </a:t>
            </a:r>
            <a:r>
              <a:rPr lang="en-US" i="1" dirty="0"/>
              <a:t>and</a:t>
            </a:r>
            <a:r>
              <a:rPr lang="en-US" dirty="0"/>
              <a:t> implement. Syntax:</a:t>
            </a:r>
          </a:p>
          <a:p>
            <a:pPr marL="0" indent="0">
              <a:buNone/>
            </a:pPr>
            <a:r>
              <a:rPr lang="en-US" dirty="0"/>
              <a:t>	</a:t>
            </a:r>
            <a:r>
              <a:rPr lang="en-US" sz="2300" dirty="0" err="1">
                <a:latin typeface="Courier New" pitchFamily="49" charset="0"/>
                <a:cs typeface="Courier New" pitchFamily="49" charset="0"/>
              </a:rPr>
              <a:t>MyClass</a:t>
            </a:r>
            <a:r>
              <a:rPr lang="en-US" sz="2300" dirty="0">
                <a:latin typeface="Courier New" pitchFamily="49" charset="0"/>
                <a:cs typeface="Courier New" pitchFamily="49" charset="0"/>
              </a:rPr>
              <a:t> extends </a:t>
            </a:r>
            <a:r>
              <a:rPr lang="en-US" sz="2300" dirty="0" err="1">
                <a:latin typeface="Courier New" pitchFamily="49" charset="0"/>
                <a:cs typeface="Courier New" pitchFamily="49" charset="0"/>
              </a:rPr>
              <a:t>SuperClass</a:t>
            </a:r>
            <a:r>
              <a:rPr lang="en-US" sz="2300" dirty="0">
                <a:latin typeface="Courier New" pitchFamily="49" charset="0"/>
                <a:cs typeface="Courier New" pitchFamily="49" charset="0"/>
              </a:rPr>
              <a:t> implements Intface1</a:t>
            </a:r>
            <a:r>
              <a:rPr lang="en-US" sz="2300">
                <a:latin typeface="Courier New" pitchFamily="49" charset="0"/>
                <a:cs typeface="Courier New" pitchFamily="49" charset="0"/>
              </a:rPr>
              <a:t>, Intface2</a:t>
            </a:r>
            <a:endParaRPr lang="en-US" dirty="0"/>
          </a:p>
          <a:p>
            <a:pPr marL="685800" indent="-685800">
              <a:buNone/>
            </a:pPr>
            <a:r>
              <a:rPr lang="en-US" dirty="0"/>
              <a:t>           However, no class can have more than one superclass. (Multiple inheritance   not </a:t>
            </a:r>
            <a:r>
              <a:rPr lang="en-US"/>
              <a:t>supported)</a:t>
            </a:r>
          </a:p>
          <a:p>
            <a:pPr lvl="1"/>
            <a:r>
              <a:rPr lang="en-US"/>
              <a:t>When a class implements an interface, it must implement (or declare as abstract) all methods in the interface.</a:t>
            </a:r>
            <a:endParaRPr lang="en-US" dirty="0"/>
          </a:p>
          <a:p>
            <a:pPr lvl="1"/>
            <a:r>
              <a:rPr lang="en-US" dirty="0"/>
              <a:t>In </a:t>
            </a:r>
            <a:r>
              <a:rPr lang="en-US"/>
              <a:t>the earlier example, </a:t>
            </a:r>
            <a:r>
              <a:rPr lang="en-US" sz="2300" dirty="0" err="1">
                <a:latin typeface="Courier New" pitchFamily="49" charset="0"/>
                <a:cs typeface="Courier New" pitchFamily="49" charset="0"/>
              </a:rPr>
              <a:t>ClosedCurve</a:t>
            </a:r>
            <a:r>
              <a:rPr lang="en-US" dirty="0"/>
              <a:t> could have </a:t>
            </a:r>
            <a:r>
              <a:rPr lang="en-US"/>
              <a:t>been made to be </a:t>
            </a:r>
            <a:r>
              <a:rPr lang="en-US" dirty="0"/>
              <a:t>an interface. The code would have looked </a:t>
            </a:r>
            <a:r>
              <a:rPr lang="en-US"/>
              <a:t>like the following:</a:t>
            </a:r>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54</a:t>
            </a:fld>
            <a:endParaRPr lang="en-US" dirty="0">
              <a:solidFill>
                <a:srgbClr val="04617B">
                  <a:shade val="90000"/>
                </a:srgbClr>
              </a:solidFill>
            </a:endParaRPr>
          </a:p>
        </p:txBody>
      </p:sp>
    </p:spTree>
    <p:extLst>
      <p:ext uri="{BB962C8B-B14F-4D97-AF65-F5344CB8AC3E}">
        <p14:creationId xmlns:p14="http://schemas.microsoft.com/office/powerpoint/2010/main" val="330479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rmAutofit fontScale="55000" lnSpcReduction="20000"/>
          </a:bodyPr>
          <a:lstStyle/>
          <a:p>
            <a:pPr marL="411480" marR="0" indent="0">
              <a:spcBef>
                <a:spcPts val="0"/>
              </a:spcBef>
              <a:spcAft>
                <a:spcPts val="0"/>
              </a:spcAft>
              <a:buNone/>
            </a:pPr>
            <a:r>
              <a:rPr lang="en-US" sz="2800" dirty="0">
                <a:solidFill>
                  <a:srgbClr val="FF0000"/>
                </a:solidFill>
                <a:latin typeface="Courier New"/>
                <a:ea typeface="Times New Roman"/>
              </a:rPr>
              <a:t>public interface </a:t>
            </a:r>
            <a:r>
              <a:rPr lang="en-US" sz="2800" dirty="0" err="1">
                <a:solidFill>
                  <a:srgbClr val="FF0000"/>
                </a:solidFill>
                <a:latin typeface="Courier New"/>
                <a:ea typeface="Times New Roman"/>
              </a:rPr>
              <a:t>ClosedCurve</a:t>
            </a:r>
            <a:r>
              <a:rPr lang="en-US" sz="2800" dirty="0">
                <a:solidFill>
                  <a:srgbClr val="FF0000"/>
                </a:solidFill>
                <a:latin typeface="Courier New"/>
                <a:ea typeface="Times New Roman"/>
              </a:rPr>
              <a:t> {</a:t>
            </a:r>
            <a:endParaRPr lang="en-US" sz="3200" dirty="0">
              <a:latin typeface="Times New Roman"/>
              <a:ea typeface="Times New Roman"/>
            </a:endParaRPr>
          </a:p>
          <a:p>
            <a:pPr marL="411480" marR="0" indent="0">
              <a:spcBef>
                <a:spcPts val="0"/>
              </a:spcBef>
              <a:spcAft>
                <a:spcPts val="0"/>
              </a:spcAft>
              <a:buNone/>
            </a:pPr>
            <a:r>
              <a:rPr lang="en-US" sz="2800" dirty="0">
                <a:solidFill>
                  <a:srgbClr val="FF0000"/>
                </a:solidFill>
                <a:latin typeface="Courier New"/>
                <a:ea typeface="Times New Roman"/>
              </a:rPr>
              <a:t>	double </a:t>
            </a:r>
            <a:r>
              <a:rPr lang="en-US" sz="2800" dirty="0" err="1">
                <a:solidFill>
                  <a:srgbClr val="FF0000"/>
                </a:solidFill>
                <a:latin typeface="Courier New"/>
                <a:ea typeface="Times New Roman"/>
              </a:rPr>
              <a:t>computeArea</a:t>
            </a:r>
            <a:r>
              <a:rPr lang="en-US" sz="2800" dirty="0">
                <a:solidFill>
                  <a:srgbClr val="FF0000"/>
                </a:solidFill>
                <a:latin typeface="Courier New"/>
                <a:ea typeface="Times New Roman"/>
              </a:rPr>
              <a:t>();</a:t>
            </a:r>
            <a:endParaRPr lang="en-US" sz="3200" dirty="0">
              <a:latin typeface="Times New Roman"/>
              <a:ea typeface="Times New Roman"/>
            </a:endParaRPr>
          </a:p>
          <a:p>
            <a:pPr marL="411480" marR="0" indent="0">
              <a:spcBef>
                <a:spcPts val="0"/>
              </a:spcBef>
              <a:spcAft>
                <a:spcPts val="0"/>
              </a:spcAft>
              <a:buNone/>
            </a:pPr>
            <a:r>
              <a:rPr lang="en-US" sz="2800" dirty="0">
                <a:solidFill>
                  <a:srgbClr val="FF0000"/>
                </a:solidFill>
                <a:latin typeface="Courier New"/>
                <a:ea typeface="Times New Roman"/>
              </a:rPr>
              <a:t>}</a:t>
            </a:r>
            <a:endParaRPr lang="en-US" sz="3200" dirty="0">
              <a:latin typeface="Times New Roman"/>
              <a:ea typeface="Times New Roman"/>
            </a:endParaRPr>
          </a:p>
          <a:p>
            <a:pPr marL="411480" marR="0" indent="0">
              <a:spcBef>
                <a:spcPts val="0"/>
              </a:spcBef>
              <a:spcAft>
                <a:spcPts val="0"/>
              </a:spcAft>
              <a:buNone/>
            </a:pPr>
            <a:r>
              <a:rPr lang="en-US" sz="3200" dirty="0">
                <a:latin typeface="Times New Roman"/>
                <a:ea typeface="Times New Roman"/>
              </a:rPr>
              <a:t> </a:t>
            </a:r>
          </a:p>
          <a:p>
            <a:pPr marL="411480" marR="0" indent="0">
              <a:spcBef>
                <a:spcPts val="0"/>
              </a:spcBef>
              <a:spcAft>
                <a:spcPts val="0"/>
              </a:spcAft>
              <a:buNone/>
            </a:pPr>
            <a:r>
              <a:rPr lang="en-US" sz="2800" dirty="0">
                <a:latin typeface="Courier New"/>
                <a:ea typeface="Times New Roman"/>
              </a:rPr>
              <a:t>class Triangle </a:t>
            </a:r>
            <a:r>
              <a:rPr lang="en-US" sz="2800" dirty="0">
                <a:solidFill>
                  <a:srgbClr val="FF0000"/>
                </a:solidFill>
                <a:latin typeface="Courier New"/>
                <a:ea typeface="Times New Roman"/>
              </a:rPr>
              <a:t>implements </a:t>
            </a:r>
            <a:r>
              <a:rPr lang="en-US" sz="2800" dirty="0" err="1">
                <a:solidFill>
                  <a:srgbClr val="FF0000"/>
                </a:solidFill>
                <a:latin typeface="Courier New"/>
                <a:ea typeface="Times New Roman"/>
              </a:rPr>
              <a:t>ClosedCurve</a:t>
            </a:r>
            <a:r>
              <a:rPr lang="en-US" sz="2800" dirty="0">
                <a:latin typeface="Courier New"/>
                <a:ea typeface="Times New Roman"/>
              </a:rPr>
              <a:t>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double base;</a:t>
            </a:r>
            <a:endParaRPr lang="en-US" sz="3200" dirty="0">
              <a:latin typeface="Times New Roman"/>
              <a:ea typeface="Times New Roman"/>
            </a:endParaRPr>
          </a:p>
          <a:p>
            <a:pPr marL="411480" marR="0" indent="0">
              <a:spcBef>
                <a:spcPts val="0"/>
              </a:spcBef>
              <a:spcAft>
                <a:spcPts val="0"/>
              </a:spcAft>
              <a:buNone/>
            </a:pPr>
            <a:r>
              <a:rPr lang="en-US" sz="2700" dirty="0">
                <a:latin typeface="Courier New"/>
                <a:ea typeface="Times New Roman"/>
              </a:rPr>
              <a:t>	double height;</a:t>
            </a:r>
          </a:p>
          <a:p>
            <a:pPr marL="685800" marR="0" indent="0">
              <a:spcBef>
                <a:spcPts val="0"/>
              </a:spcBef>
              <a:spcAft>
                <a:spcPts val="0"/>
              </a:spcAft>
              <a:buNone/>
            </a:pPr>
            <a:r>
              <a:rPr lang="en-US" sz="2700" dirty="0">
                <a:latin typeface="Courier New"/>
                <a:ea typeface="Times New Roman"/>
              </a:rPr>
              <a:t>	Triangle(double side1, </a:t>
            </a:r>
          </a:p>
          <a:p>
            <a:pPr marL="2057400" marR="0" indent="0">
              <a:spcBef>
                <a:spcPts val="0"/>
              </a:spcBef>
              <a:spcAft>
                <a:spcPts val="0"/>
              </a:spcAft>
              <a:buNone/>
            </a:pPr>
            <a:r>
              <a:rPr lang="en-US" sz="2700" dirty="0">
                <a:latin typeface="Courier New"/>
                <a:ea typeface="Times New Roman"/>
              </a:rPr>
              <a:t>double side2, double side3)  {</a:t>
            </a:r>
          </a:p>
          <a:p>
            <a:pPr marL="411480" marR="0" indent="0">
              <a:spcBef>
                <a:spcPts val="0"/>
              </a:spcBef>
              <a:spcAft>
                <a:spcPts val="0"/>
              </a:spcAft>
              <a:buNone/>
            </a:pPr>
            <a:r>
              <a:rPr lang="en-US" sz="2700" dirty="0">
                <a:latin typeface="Courier New"/>
                <a:ea typeface="Times New Roman"/>
              </a:rPr>
              <a:t>		double[] </a:t>
            </a:r>
            <a:r>
              <a:rPr lang="en-US" sz="2700" dirty="0" err="1">
                <a:latin typeface="Courier New"/>
                <a:ea typeface="Times New Roman"/>
              </a:rPr>
              <a:t>arr</a:t>
            </a:r>
            <a:r>
              <a:rPr lang="en-US" sz="2700" dirty="0">
                <a:latin typeface="Courier New"/>
                <a:ea typeface="Times New Roman"/>
              </a:rPr>
              <a:t> = sort(side1,side2,side3);		</a:t>
            </a:r>
          </a:p>
          <a:p>
            <a:pPr marL="411480" marR="0" indent="0">
              <a:spcBef>
                <a:spcPts val="0"/>
              </a:spcBef>
              <a:spcAft>
                <a:spcPts val="0"/>
              </a:spcAft>
              <a:buNone/>
            </a:pPr>
            <a:r>
              <a:rPr lang="en-US" sz="2700" dirty="0">
                <a:latin typeface="Courier New"/>
                <a:ea typeface="Times New Roman"/>
              </a:rPr>
              <a:t>		double x = </a:t>
            </a:r>
            <a:r>
              <a:rPr lang="en-US" sz="2700" dirty="0" err="1">
                <a:latin typeface="Courier New"/>
                <a:ea typeface="Times New Roman"/>
              </a:rPr>
              <a:t>arr</a:t>
            </a:r>
            <a:r>
              <a:rPr lang="en-US" sz="2700" dirty="0">
                <a:latin typeface="Courier New"/>
                <a:ea typeface="Times New Roman"/>
              </a:rPr>
              <a:t>[0];</a:t>
            </a:r>
          </a:p>
          <a:p>
            <a:pPr marL="411480" marR="0" indent="0">
              <a:spcBef>
                <a:spcPts val="0"/>
              </a:spcBef>
              <a:spcAft>
                <a:spcPts val="0"/>
              </a:spcAft>
              <a:buNone/>
            </a:pPr>
            <a:r>
              <a:rPr lang="en-US" sz="2700" dirty="0">
                <a:latin typeface="Courier New"/>
                <a:ea typeface="Times New Roman"/>
              </a:rPr>
              <a:t>		double y = </a:t>
            </a:r>
            <a:r>
              <a:rPr lang="en-US" sz="2700" dirty="0" err="1">
                <a:latin typeface="Courier New"/>
                <a:ea typeface="Times New Roman"/>
              </a:rPr>
              <a:t>arr</a:t>
            </a:r>
            <a:r>
              <a:rPr lang="en-US" sz="2700" dirty="0">
                <a:latin typeface="Courier New"/>
                <a:ea typeface="Times New Roman"/>
              </a:rPr>
              <a:t>[1];</a:t>
            </a:r>
          </a:p>
          <a:p>
            <a:pPr marL="411480" marR="0" indent="0">
              <a:spcBef>
                <a:spcPts val="0"/>
              </a:spcBef>
              <a:spcAft>
                <a:spcPts val="0"/>
              </a:spcAft>
              <a:buNone/>
            </a:pPr>
            <a:r>
              <a:rPr lang="en-US" sz="2700" dirty="0">
                <a:latin typeface="Courier New"/>
                <a:ea typeface="Times New Roman"/>
              </a:rPr>
              <a:t>		double z = </a:t>
            </a:r>
            <a:r>
              <a:rPr lang="en-US" sz="2700" dirty="0" err="1">
                <a:latin typeface="Courier New"/>
                <a:ea typeface="Times New Roman"/>
              </a:rPr>
              <a:t>arr</a:t>
            </a:r>
            <a:r>
              <a:rPr lang="en-US" sz="2700" dirty="0">
                <a:latin typeface="Courier New"/>
                <a:ea typeface="Times New Roman"/>
              </a:rPr>
              <a:t>[2];</a:t>
            </a:r>
          </a:p>
          <a:p>
            <a:pPr marL="411480" marR="0" indent="0">
              <a:spcBef>
                <a:spcPts val="0"/>
              </a:spcBef>
              <a:spcAft>
                <a:spcPts val="0"/>
              </a:spcAft>
              <a:buNone/>
            </a:pPr>
            <a:r>
              <a:rPr lang="en-US" sz="2700" dirty="0">
                <a:latin typeface="Courier New"/>
                <a:ea typeface="Times New Roman"/>
              </a:rPr>
              <a:t>		if(x + y &lt; z) {</a:t>
            </a:r>
          </a:p>
          <a:p>
            <a:pPr marL="411480" marR="0" indent="0">
              <a:spcBef>
                <a:spcPts val="0"/>
              </a:spcBef>
              <a:spcAft>
                <a:spcPts val="0"/>
              </a:spcAft>
              <a:buNone/>
            </a:pPr>
            <a:r>
              <a:rPr lang="en-US" sz="2700" dirty="0">
                <a:latin typeface="Courier New"/>
                <a:ea typeface="Times New Roman"/>
              </a:rPr>
              <a:t>		   </a:t>
            </a:r>
            <a:r>
              <a:rPr lang="en-US" sz="2700" dirty="0" err="1">
                <a:latin typeface="Courier New"/>
                <a:ea typeface="Times New Roman"/>
              </a:rPr>
              <a:t>System.out.println</a:t>
            </a:r>
            <a:r>
              <a:rPr lang="en-US" sz="2700" dirty="0">
                <a:latin typeface="Courier New"/>
                <a:ea typeface="Times New Roman"/>
              </a:rPr>
              <a:t>("Illegal sizes for a triangle:</a:t>
            </a:r>
          </a:p>
          <a:p>
            <a:pPr marL="2514600" marR="0" indent="0">
              <a:spcBef>
                <a:spcPts val="0"/>
              </a:spcBef>
              <a:spcAft>
                <a:spcPts val="0"/>
              </a:spcAft>
              <a:buNone/>
            </a:pPr>
            <a:r>
              <a:rPr lang="en-US" sz="2700" dirty="0">
                <a:latin typeface="Courier New"/>
                <a:ea typeface="Times New Roman"/>
              </a:rPr>
              <a:t>		      "+side1+", "+side2+", "+side3);</a:t>
            </a:r>
          </a:p>
          <a:p>
            <a:pPr marL="411480" marR="0" indent="0">
              <a:spcBef>
                <a:spcPts val="0"/>
              </a:spcBef>
              <a:spcAft>
                <a:spcPts val="0"/>
              </a:spcAft>
              <a:buNone/>
            </a:pPr>
            <a:r>
              <a:rPr lang="en-US" sz="2700" dirty="0">
                <a:latin typeface="Courier New"/>
                <a:ea typeface="Times New Roman"/>
              </a:rPr>
              <a:t>		   </a:t>
            </a:r>
            <a:r>
              <a:rPr lang="en-US" sz="2700" dirty="0" err="1">
                <a:latin typeface="Courier New"/>
                <a:ea typeface="Times New Roman"/>
              </a:rPr>
              <a:t>System.out.println</a:t>
            </a:r>
            <a:r>
              <a:rPr lang="en-US" sz="2700" dirty="0">
                <a:latin typeface="Courier New"/>
                <a:ea typeface="Times New Roman"/>
              </a:rPr>
              <a:t>("Using default sizes.");</a:t>
            </a:r>
          </a:p>
          <a:p>
            <a:pPr marL="411480" marR="0" indent="0">
              <a:spcBef>
                <a:spcPts val="0"/>
              </a:spcBef>
              <a:spcAft>
                <a:spcPts val="0"/>
              </a:spcAft>
              <a:buNone/>
            </a:pPr>
            <a:r>
              <a:rPr lang="en-US" sz="2700" dirty="0">
                <a:latin typeface="Courier New"/>
                <a:ea typeface="Times New Roman"/>
              </a:rPr>
              <a:t>		   </a:t>
            </a:r>
            <a:r>
              <a:rPr lang="en-US" sz="2700" dirty="0" err="1">
                <a:latin typeface="Courier New"/>
                <a:ea typeface="Times New Roman"/>
              </a:rPr>
              <a:t>computeBaseAndHeight</a:t>
            </a:r>
            <a:r>
              <a:rPr lang="en-US" sz="2700" dirty="0">
                <a:latin typeface="Courier New"/>
                <a:ea typeface="Times New Roman"/>
              </a:rPr>
              <a:t>(DEFAULT_SIDE,</a:t>
            </a:r>
          </a:p>
          <a:p>
            <a:pPr marL="2971800" marR="0" indent="0">
              <a:spcBef>
                <a:spcPts val="0"/>
              </a:spcBef>
              <a:spcAft>
                <a:spcPts val="0"/>
              </a:spcAft>
              <a:buNone/>
            </a:pPr>
            <a:r>
              <a:rPr lang="en-US" sz="2700" dirty="0">
                <a:latin typeface="Courier New"/>
                <a:ea typeface="Times New Roman"/>
              </a:rPr>
              <a:t>		DEFAULT_SIDE,DEFAULT_SIDE);</a:t>
            </a:r>
          </a:p>
          <a:p>
            <a:pPr marL="411480" marR="0" indent="0">
              <a:spcBef>
                <a:spcPts val="0"/>
              </a:spcBef>
              <a:spcAft>
                <a:spcPts val="0"/>
              </a:spcAft>
              <a:buNone/>
            </a:pPr>
            <a:r>
              <a:rPr lang="en-US" sz="2700" dirty="0">
                <a:latin typeface="Courier New"/>
                <a:ea typeface="Times New Roman"/>
              </a:rPr>
              <a:t>		}</a:t>
            </a:r>
          </a:p>
          <a:p>
            <a:pPr marL="411480" marR="0" indent="0">
              <a:spcBef>
                <a:spcPts val="0"/>
              </a:spcBef>
              <a:spcAft>
                <a:spcPts val="0"/>
              </a:spcAft>
              <a:buNone/>
            </a:pPr>
            <a:r>
              <a:rPr lang="en-US" sz="2700" dirty="0">
                <a:latin typeface="Courier New"/>
                <a:ea typeface="Times New Roman"/>
              </a:rPr>
              <a:t>		else {	</a:t>
            </a:r>
          </a:p>
          <a:p>
            <a:pPr marL="411480" marR="0" indent="0">
              <a:spcBef>
                <a:spcPts val="0"/>
              </a:spcBef>
              <a:spcAft>
                <a:spcPts val="0"/>
              </a:spcAft>
              <a:buNone/>
            </a:pPr>
            <a:r>
              <a:rPr lang="en-US" sz="2700" dirty="0">
                <a:latin typeface="Courier New"/>
                <a:ea typeface="Times New Roman"/>
              </a:rPr>
              <a:t>               //method body not shown</a:t>
            </a:r>
          </a:p>
          <a:p>
            <a:pPr marL="411480" marR="0" indent="0">
              <a:spcBef>
                <a:spcPts val="0"/>
              </a:spcBef>
              <a:spcAft>
                <a:spcPts val="0"/>
              </a:spcAft>
              <a:buNone/>
            </a:pPr>
            <a:r>
              <a:rPr lang="en-US" sz="2700" dirty="0">
                <a:latin typeface="Courier New"/>
                <a:ea typeface="Times New Roman"/>
              </a:rPr>
              <a:t>		   </a:t>
            </a:r>
            <a:r>
              <a:rPr lang="en-US" sz="2700" dirty="0" err="1">
                <a:latin typeface="Courier New"/>
                <a:ea typeface="Times New Roman"/>
              </a:rPr>
              <a:t>computeBaseAndHeight</a:t>
            </a:r>
            <a:r>
              <a:rPr lang="en-US" sz="2700" dirty="0">
                <a:latin typeface="Courier New"/>
                <a:ea typeface="Times New Roman"/>
              </a:rPr>
              <a:t>(</a:t>
            </a:r>
            <a:r>
              <a:rPr lang="en-US" sz="2700" dirty="0" err="1">
                <a:latin typeface="Courier New"/>
                <a:ea typeface="Times New Roman"/>
              </a:rPr>
              <a:t>x,y,z</a:t>
            </a:r>
            <a:r>
              <a:rPr lang="en-US" sz="2700" dirty="0">
                <a:latin typeface="Courier New"/>
                <a:ea typeface="Times New Roman"/>
              </a:rPr>
              <a:t>);</a:t>
            </a:r>
          </a:p>
          <a:p>
            <a:pPr marL="411480" marR="0" indent="0">
              <a:spcBef>
                <a:spcPts val="0"/>
              </a:spcBef>
              <a:spcAft>
                <a:spcPts val="0"/>
              </a:spcAft>
              <a:buNone/>
            </a:pPr>
            <a:r>
              <a:rPr lang="en-US" sz="2700" dirty="0">
                <a:latin typeface="Courier New"/>
                <a:ea typeface="Times New Roman"/>
              </a:rPr>
              <a:t>		}</a:t>
            </a:r>
          </a:p>
          <a:p>
            <a:pPr marL="411480" marR="0" indent="0">
              <a:spcBef>
                <a:spcPts val="0"/>
              </a:spcBef>
              <a:spcAft>
                <a:spcPts val="0"/>
              </a:spcAft>
              <a:buNone/>
            </a:pPr>
            <a:r>
              <a:rPr lang="en-US" sz="2700" dirty="0">
                <a:latin typeface="Courier New"/>
                <a:ea typeface="Times New Roman"/>
              </a:rPr>
              <a:t>	}</a:t>
            </a:r>
          </a:p>
          <a:p>
            <a:pPr marL="411480" marR="0" indent="0">
              <a:spcBef>
                <a:spcPts val="0"/>
              </a:spcBef>
              <a:spcAft>
                <a:spcPts val="0"/>
              </a:spcAft>
              <a:buNone/>
            </a:pPr>
            <a:r>
              <a:rPr lang="en-US" sz="2700" dirty="0">
                <a:latin typeface="Courier New"/>
                <a:ea typeface="Times New Roman"/>
              </a:rPr>
              <a:t>	double </a:t>
            </a:r>
            <a:r>
              <a:rPr lang="en-US" sz="2700" dirty="0" err="1">
                <a:latin typeface="Courier New"/>
                <a:ea typeface="Times New Roman"/>
              </a:rPr>
              <a:t>computeArea</a:t>
            </a:r>
            <a:r>
              <a:rPr lang="en-US" sz="2700" dirty="0">
                <a:latin typeface="Courier New"/>
                <a:ea typeface="Times New Roman"/>
              </a:rPr>
              <a:t>() {</a:t>
            </a:r>
          </a:p>
          <a:p>
            <a:pPr marL="411480" marR="0" indent="0">
              <a:spcBef>
                <a:spcPts val="0"/>
              </a:spcBef>
              <a:spcAft>
                <a:spcPts val="0"/>
              </a:spcAft>
              <a:buNone/>
            </a:pPr>
            <a:r>
              <a:rPr lang="en-US" sz="2700" dirty="0">
                <a:latin typeface="Courier New"/>
                <a:ea typeface="Times New Roman"/>
              </a:rPr>
              <a:t>		return (0.5 * base * height);</a:t>
            </a:r>
          </a:p>
          <a:p>
            <a:pPr marL="411480" marR="0" indent="0">
              <a:spcBef>
                <a:spcPts val="0"/>
              </a:spcBef>
              <a:spcAft>
                <a:spcPts val="0"/>
              </a:spcAft>
              <a:buNone/>
            </a:pPr>
            <a:r>
              <a:rPr lang="en-US" sz="2700" dirty="0">
                <a:latin typeface="Courier New"/>
                <a:ea typeface="Times New Roman"/>
              </a:rPr>
              <a:t>	}</a:t>
            </a:r>
          </a:p>
          <a:p>
            <a:pPr marL="411480" marR="0" indent="0">
              <a:spcBef>
                <a:spcPts val="0"/>
              </a:spcBef>
              <a:spcAft>
                <a:spcPts val="0"/>
              </a:spcAft>
              <a:buNone/>
            </a:pPr>
            <a:r>
              <a:rPr lang="en-US" sz="2800" dirty="0">
                <a:latin typeface="Courier New"/>
                <a:ea typeface="Times New Roman"/>
              </a:rPr>
              <a:t>}</a:t>
            </a:r>
            <a:endParaRPr lang="en-US" sz="3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55</a:t>
            </a:fld>
            <a:endParaRPr lang="en-US" dirty="0">
              <a:solidFill>
                <a:srgbClr val="04617B">
                  <a:shade val="90000"/>
                </a:srgbClr>
              </a:solidFill>
            </a:endParaRPr>
          </a:p>
        </p:txBody>
      </p:sp>
    </p:spTree>
    <p:extLst>
      <p:ext uri="{BB962C8B-B14F-4D97-AF65-F5344CB8AC3E}">
        <p14:creationId xmlns:p14="http://schemas.microsoft.com/office/powerpoint/2010/main" val="3304795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411480" marR="0" indent="0">
              <a:spcBef>
                <a:spcPts val="0"/>
              </a:spcBef>
              <a:spcAft>
                <a:spcPts val="0"/>
              </a:spcAft>
              <a:buNone/>
            </a:pPr>
            <a:r>
              <a:rPr lang="en-US" sz="2800" dirty="0">
                <a:latin typeface="Courier New"/>
                <a:ea typeface="Times New Roman"/>
              </a:rPr>
              <a:t>class Square </a:t>
            </a:r>
            <a:r>
              <a:rPr lang="en-US" sz="2800" dirty="0">
                <a:solidFill>
                  <a:srgbClr val="FF0000"/>
                </a:solidFill>
                <a:latin typeface="Courier New"/>
                <a:ea typeface="Times New Roman"/>
              </a:rPr>
              <a:t>implements </a:t>
            </a:r>
            <a:r>
              <a:rPr lang="en-US" sz="2800" dirty="0" err="1">
                <a:solidFill>
                  <a:srgbClr val="FF0000"/>
                </a:solidFill>
                <a:latin typeface="Courier New"/>
                <a:ea typeface="Times New Roman"/>
              </a:rPr>
              <a:t>ClosedCurve</a:t>
            </a:r>
            <a:r>
              <a:rPr lang="en-US" sz="2800" dirty="0">
                <a:latin typeface="Courier New"/>
                <a:ea typeface="Times New Roman"/>
              </a:rPr>
              <a:t>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double side;</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Square(double side)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this.side</a:t>
            </a:r>
            <a:r>
              <a:rPr lang="en-US" sz="2800" dirty="0">
                <a:latin typeface="Courier New"/>
                <a:ea typeface="Times New Roman"/>
              </a:rPr>
              <a:t> = side;</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double </a:t>
            </a:r>
            <a:r>
              <a:rPr lang="en-US" sz="2800" dirty="0" err="1">
                <a:latin typeface="Courier New"/>
                <a:ea typeface="Times New Roman"/>
              </a:rPr>
              <a:t>computeArea</a:t>
            </a:r>
            <a:r>
              <a:rPr lang="en-US" sz="2800" dirty="0">
                <a:latin typeface="Courier New"/>
                <a:ea typeface="Times New Roman"/>
              </a:rPr>
              <a:t>()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return(side*side);</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class Circle </a:t>
            </a:r>
            <a:r>
              <a:rPr lang="en-US" sz="2800" dirty="0">
                <a:solidFill>
                  <a:srgbClr val="FF0000"/>
                </a:solidFill>
                <a:latin typeface="Courier New"/>
                <a:ea typeface="Times New Roman"/>
              </a:rPr>
              <a:t>implements </a:t>
            </a:r>
            <a:r>
              <a:rPr lang="en-US" sz="2800" dirty="0" err="1">
                <a:solidFill>
                  <a:srgbClr val="FF0000"/>
                </a:solidFill>
                <a:latin typeface="Courier New"/>
                <a:ea typeface="Times New Roman"/>
              </a:rPr>
              <a:t>ClosedCurve</a:t>
            </a:r>
            <a:r>
              <a:rPr lang="en-US" sz="2800" dirty="0">
                <a:latin typeface="Courier New"/>
                <a:ea typeface="Times New Roman"/>
              </a:rPr>
              <a:t>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double radius;</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Circle(double radius)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this.radius</a:t>
            </a:r>
            <a:r>
              <a:rPr lang="en-US" sz="2800" dirty="0">
                <a:latin typeface="Courier New"/>
                <a:ea typeface="Times New Roman"/>
              </a:rPr>
              <a:t> = radius;</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double </a:t>
            </a:r>
            <a:r>
              <a:rPr lang="en-US" sz="2800" dirty="0" err="1">
                <a:latin typeface="Courier New"/>
                <a:ea typeface="Times New Roman"/>
              </a:rPr>
              <a:t>computeArea</a:t>
            </a:r>
            <a:r>
              <a:rPr lang="en-US" sz="2800" dirty="0">
                <a:latin typeface="Courier New"/>
                <a:ea typeface="Times New Roman"/>
              </a:rPr>
              <a:t>() {</a:t>
            </a:r>
            <a:endParaRPr lang="en-US" sz="3200" dirty="0">
              <a:latin typeface="Times New Roman"/>
              <a:ea typeface="Times New Roman"/>
            </a:endParaRPr>
          </a:p>
          <a:p>
            <a:pPr marL="411480" marR="0" indent="0">
              <a:spcBef>
                <a:spcPts val="0"/>
              </a:spcBef>
              <a:spcAft>
                <a:spcPts val="0"/>
              </a:spcAft>
              <a:buNone/>
            </a:pPr>
            <a:r>
              <a:rPr lang="en-US" sz="2800" dirty="0">
                <a:latin typeface="Courier New"/>
                <a:ea typeface="Times New Roman"/>
              </a:rPr>
              <a:t>		return (</a:t>
            </a:r>
            <a:r>
              <a:rPr lang="en-US" sz="2800" dirty="0" err="1">
                <a:latin typeface="Courier New"/>
                <a:ea typeface="Times New Roman"/>
              </a:rPr>
              <a:t>Math.PI</a:t>
            </a:r>
            <a:r>
              <a:rPr lang="en-US" sz="2800" dirty="0">
                <a:latin typeface="Courier New"/>
                <a:ea typeface="Times New Roman"/>
              </a:rPr>
              <a:t> * radius * radius);</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56</a:t>
            </a:fld>
            <a:endParaRPr lang="en-US" dirty="0">
              <a:solidFill>
                <a:srgbClr val="04617B">
                  <a:shade val="90000"/>
                </a:srgbClr>
              </a:solidFill>
            </a:endParaRPr>
          </a:p>
        </p:txBody>
      </p:sp>
    </p:spTree>
    <p:extLst>
      <p:ext uri="{BB962C8B-B14F-4D97-AF65-F5344CB8AC3E}">
        <p14:creationId xmlns:p14="http://schemas.microsoft.com/office/powerpoint/2010/main" val="3304795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normAutofit fontScale="85000" lnSpcReduction="10000"/>
          </a:bodyPr>
          <a:lstStyle/>
          <a:p>
            <a:pPr marL="228600" marR="0" indent="0">
              <a:spcBef>
                <a:spcPts val="0"/>
              </a:spcBef>
              <a:spcAft>
                <a:spcPts val="0"/>
              </a:spcAft>
              <a:buNone/>
            </a:pPr>
            <a:r>
              <a:rPr lang="en-US" sz="2300" dirty="0">
                <a:latin typeface="Courier New"/>
                <a:ea typeface="Times New Roman"/>
              </a:rPr>
              <a:t>class Test {</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public static void main(String[] </a:t>
            </a:r>
            <a:r>
              <a:rPr lang="en-US" sz="2300" dirty="0" err="1">
                <a:latin typeface="Courier New"/>
                <a:ea typeface="Times New Roman"/>
              </a:rPr>
              <a:t>args</a:t>
            </a:r>
            <a:r>
              <a:rPr lang="en-US" sz="2300" dirty="0">
                <a:latin typeface="Courier New"/>
                <a:ea typeface="Times New Roman"/>
              </a:rPr>
              <a:t>) {</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a:t>
            </a:r>
            <a:r>
              <a:rPr lang="en-US" sz="2300" dirty="0" err="1">
                <a:latin typeface="Courier New"/>
                <a:ea typeface="Times New Roman"/>
              </a:rPr>
              <a:t>ClosedCurve</a:t>
            </a:r>
            <a:r>
              <a:rPr lang="en-US" sz="2300" dirty="0">
                <a:latin typeface="Courier New"/>
                <a:ea typeface="Times New Roman"/>
              </a:rPr>
              <a:t>[] objects = {new Triangle(5,5),</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new Square(3),</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new Circle(3)};</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//compute areas</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for(</a:t>
            </a:r>
            <a:r>
              <a:rPr lang="en-US" sz="2300" dirty="0" err="1">
                <a:latin typeface="Courier New"/>
                <a:ea typeface="Times New Roman"/>
              </a:rPr>
              <a:t>ClosedCurve</a:t>
            </a:r>
            <a:r>
              <a:rPr lang="en-US" sz="2300" dirty="0">
                <a:latin typeface="Courier New"/>
                <a:ea typeface="Times New Roman"/>
              </a:rPr>
              <a:t> cc : objects) {</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a:t>
            </a:r>
            <a:r>
              <a:rPr lang="en-US" sz="2300" dirty="0" err="1">
                <a:latin typeface="Courier New"/>
                <a:ea typeface="Times New Roman"/>
              </a:rPr>
              <a:t>System.out.println</a:t>
            </a:r>
            <a:r>
              <a:rPr lang="en-US" sz="2300" dirty="0">
                <a:latin typeface="Courier New"/>
                <a:ea typeface="Times New Roman"/>
              </a:rPr>
              <a:t>(</a:t>
            </a:r>
            <a:r>
              <a:rPr lang="en-US" sz="2300" dirty="0" err="1">
                <a:latin typeface="Courier New"/>
                <a:ea typeface="Times New Roman"/>
              </a:rPr>
              <a:t>cc.computeArea</a:t>
            </a:r>
            <a:r>
              <a:rPr lang="en-US" sz="2300" dirty="0">
                <a:latin typeface="Courier New"/>
                <a:ea typeface="Times New Roman"/>
              </a:rPr>
              <a:t>());</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a:t>
            </a:r>
            <a:endParaRPr lang="en-US" sz="2300" dirty="0">
              <a:latin typeface="Times New Roman"/>
              <a:ea typeface="Times New Roman"/>
            </a:endParaRPr>
          </a:p>
          <a:p>
            <a:pPr marL="0" marR="0" indent="0">
              <a:spcBef>
                <a:spcPts val="0"/>
              </a:spcBef>
              <a:spcAft>
                <a:spcPts val="0"/>
              </a:spcAft>
              <a:buNone/>
            </a:pPr>
            <a:r>
              <a:rPr lang="en-US" sz="2300" dirty="0">
                <a:latin typeface="Courier New"/>
                <a:ea typeface="Times New Roman"/>
              </a:rPr>
              <a:t>  }</a:t>
            </a:r>
          </a:p>
          <a:p>
            <a:pPr marL="0" marR="0" indent="0">
              <a:spcBef>
                <a:spcPts val="0"/>
              </a:spcBef>
              <a:spcAft>
                <a:spcPts val="0"/>
              </a:spcAft>
              <a:buNone/>
            </a:pPr>
            <a:endParaRPr lang="en-US" sz="2300" dirty="0">
              <a:latin typeface="Courier New"/>
              <a:ea typeface="Times New Roman"/>
            </a:endParaRPr>
          </a:p>
          <a:p>
            <a:pPr marL="0" indent="0">
              <a:buNone/>
            </a:pPr>
            <a:r>
              <a:rPr lang="en-US" i="1"/>
              <a:t>Note</a:t>
            </a:r>
            <a:r>
              <a:rPr lang="en-US"/>
              <a:t>. </a:t>
            </a:r>
            <a:r>
              <a:rPr lang="en-US" dirty="0"/>
              <a:t>This example illustrates the fact that a class that implements an interface may be cast as the type of that interface. A simple instance of this, like the example above, would be:</a:t>
            </a:r>
          </a:p>
          <a:p>
            <a:pPr marL="0" indent="0">
              <a:buNone/>
            </a:pPr>
            <a:r>
              <a:rPr lang="en-US" dirty="0"/>
              <a:t>	</a:t>
            </a:r>
            <a:r>
              <a:rPr lang="en-US" dirty="0" err="1">
                <a:latin typeface="Courier New" pitchFamily="49" charset="0"/>
                <a:cs typeface="Courier New" pitchFamily="49" charset="0"/>
              </a:rPr>
              <a:t>ClosedCurve</a:t>
            </a:r>
            <a:r>
              <a:rPr lang="en-US" dirty="0">
                <a:latin typeface="Courier New" pitchFamily="49" charset="0"/>
                <a:cs typeface="Courier New" pitchFamily="49" charset="0"/>
              </a:rPr>
              <a:t> cc = new Rectangle(2,4);</a:t>
            </a:r>
          </a:p>
          <a:p>
            <a:pPr marL="0" marR="0" indent="0">
              <a:spcBef>
                <a:spcPts val="0"/>
              </a:spcBef>
              <a:spcAft>
                <a:spcPts val="0"/>
              </a:spcAft>
              <a:buNone/>
            </a:pPr>
            <a:endParaRPr lang="en-US" sz="3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57</a:t>
            </a:fld>
            <a:endParaRPr lang="en-US" dirty="0">
              <a:solidFill>
                <a:srgbClr val="04617B">
                  <a:shade val="90000"/>
                </a:srgbClr>
              </a:solidFill>
            </a:endParaRPr>
          </a:p>
        </p:txBody>
      </p:sp>
    </p:spTree>
    <p:extLst>
      <p:ext uri="{BB962C8B-B14F-4D97-AF65-F5344CB8AC3E}">
        <p14:creationId xmlns:p14="http://schemas.microsoft.com/office/powerpoint/2010/main" val="33047952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Interfaces in the Java Library: Comparable</a:t>
            </a:r>
          </a:p>
        </p:txBody>
      </p:sp>
      <p:sp>
        <p:nvSpPr>
          <p:cNvPr id="3" name="Content Placeholder 2"/>
          <p:cNvSpPr>
            <a:spLocks noGrp="1"/>
          </p:cNvSpPr>
          <p:nvPr>
            <p:ph idx="1"/>
          </p:nvPr>
        </p:nvSpPr>
        <p:spPr/>
        <p:txBody>
          <a:bodyPr>
            <a:normAutofit fontScale="85000" lnSpcReduction="20000"/>
          </a:bodyPr>
          <a:lstStyle/>
          <a:p>
            <a:r>
              <a:rPr lang="en-US" sz="2200">
                <a:cs typeface="Courier New" panose="02070309020205020404" pitchFamily="49" charset="0"/>
              </a:rPr>
              <a:t>The</a:t>
            </a:r>
            <a:r>
              <a:rPr lang="en-US"/>
              <a:t> </a:t>
            </a:r>
            <a:r>
              <a:rPr lang="en-US" sz="2000">
                <a:latin typeface="Courier New" panose="02070309020205020404" pitchFamily="49" charset="0"/>
                <a:cs typeface="Courier New" panose="02070309020205020404" pitchFamily="49" charset="0"/>
              </a:rPr>
              <a:t>compareTo</a:t>
            </a:r>
            <a:r>
              <a:rPr lang="en-US"/>
              <a:t> </a:t>
            </a:r>
            <a:r>
              <a:rPr lang="en-US" sz="2200">
                <a:cs typeface="Courier New" panose="02070309020205020404" pitchFamily="49" charset="0"/>
              </a:rPr>
              <a:t>method in </a:t>
            </a:r>
            <a:r>
              <a:rPr lang="en-US" sz="2000">
                <a:latin typeface="Courier New" panose="02070309020205020404" pitchFamily="49" charset="0"/>
                <a:cs typeface="Courier New" panose="02070309020205020404" pitchFamily="49" charset="0"/>
              </a:rPr>
              <a:t>String, Integer, Double</a:t>
            </a:r>
            <a:r>
              <a:rPr lang="en-US" sz="2200">
                <a:cs typeface="Courier New" panose="02070309020205020404" pitchFamily="49" charset="0"/>
              </a:rPr>
              <a:t>, etc, is in every case an implementation of Java's</a:t>
            </a:r>
            <a:r>
              <a:rPr lang="en-US"/>
              <a:t> </a:t>
            </a:r>
            <a:r>
              <a:rPr lang="en-US" sz="2000">
                <a:latin typeface="Courier New" panose="02070309020205020404" pitchFamily="49" charset="0"/>
                <a:cs typeface="Courier New" panose="02070309020205020404" pitchFamily="49" charset="0"/>
              </a:rPr>
              <a:t>Comparable</a:t>
            </a:r>
            <a:r>
              <a:rPr lang="en-US"/>
              <a:t> </a:t>
            </a:r>
            <a:r>
              <a:rPr lang="en-US" sz="2200">
                <a:cs typeface="Courier New" panose="02070309020205020404" pitchFamily="49" charset="0"/>
              </a:rPr>
              <a:t>interface</a:t>
            </a:r>
            <a:r>
              <a:rPr lang="en-US"/>
              <a:t>. </a:t>
            </a:r>
          </a:p>
          <a:p>
            <a:r>
              <a:rPr lang="en-US" sz="2200">
                <a:cs typeface="Courier New" panose="02070309020205020404" pitchFamily="49" charset="0"/>
              </a:rPr>
              <a:t>For</a:t>
            </a:r>
            <a:r>
              <a:rPr lang="en-US"/>
              <a:t> </a:t>
            </a:r>
            <a:r>
              <a:rPr lang="en-US" sz="2000">
                <a:latin typeface="Courier New" panose="02070309020205020404" pitchFamily="49" charset="0"/>
                <a:cs typeface="Courier New" panose="02070309020205020404" pitchFamily="49" charset="0"/>
              </a:rPr>
              <a:t>String</a:t>
            </a:r>
            <a:r>
              <a:rPr lang="en-US" sz="2200">
                <a:cs typeface="Courier New" panose="02070309020205020404" pitchFamily="49" charset="0"/>
              </a:rPr>
              <a:t>s, the interface looks like this:</a:t>
            </a:r>
            <a:br>
              <a:rPr lang="en-US" sz="2200">
                <a:cs typeface="Courier New" panose="02070309020205020404" pitchFamily="49" charset="0"/>
              </a:rPr>
            </a:br>
            <a:endParaRPr lang="en-US" sz="220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        interface Comparable&lt;String&gt; {</a:t>
            </a:r>
          </a:p>
          <a:p>
            <a:pPr marL="0" indent="0">
              <a:buNone/>
            </a:pPr>
            <a:r>
              <a:rPr lang="en-US" sz="2000">
                <a:latin typeface="Courier New" panose="02070309020205020404" pitchFamily="49" charset="0"/>
                <a:cs typeface="Courier New" panose="02070309020205020404" pitchFamily="49" charset="0"/>
              </a:rPr>
              <a:t>		public int compareTo(String s);</a:t>
            </a:r>
          </a:p>
          <a:p>
            <a:pPr marL="0" indent="0">
              <a:buNone/>
            </a:pPr>
            <a:r>
              <a:rPr lang="en-US" sz="2000">
                <a:latin typeface="Courier New" panose="02070309020205020404" pitchFamily="49" charset="0"/>
                <a:cs typeface="Courier New" panose="02070309020205020404" pitchFamily="49" charset="0"/>
              </a:rPr>
              <a:t>	 }</a:t>
            </a:r>
            <a:br>
              <a:rPr lang="en-US" sz="2200">
                <a:cs typeface="Courier New" panose="02070309020205020404" pitchFamily="49" charset="0"/>
              </a:rPr>
            </a:br>
            <a:endParaRPr lang="en-US" sz="2200">
              <a:cs typeface="Courier New" panose="02070309020205020404" pitchFamily="49" charset="0"/>
            </a:endParaRPr>
          </a:p>
          <a:p>
            <a:r>
              <a:rPr lang="en-US" sz="2200">
                <a:cs typeface="Courier New" panose="02070309020205020404" pitchFamily="49" charset="0"/>
              </a:rPr>
              <a:t>In the Java library, </a:t>
            </a:r>
            <a:r>
              <a:rPr lang="en-US" sz="2200">
                <a:latin typeface="Courier New" panose="02070309020205020404" pitchFamily="49" charset="0"/>
                <a:cs typeface="Courier New" panose="02070309020205020404" pitchFamily="49" charset="0"/>
              </a:rPr>
              <a:t>Comparable</a:t>
            </a:r>
            <a:r>
              <a:rPr lang="en-US" sz="2200">
                <a:cs typeface="Courier New" panose="02070309020205020404" pitchFamily="49" charset="0"/>
              </a:rPr>
              <a:t> is defined </a:t>
            </a:r>
            <a:r>
              <a:rPr lang="en-US" sz="2200" i="1">
                <a:cs typeface="Courier New" panose="02070309020205020404" pitchFamily="49" charset="0"/>
              </a:rPr>
              <a:t>generically</a:t>
            </a:r>
            <a:r>
              <a:rPr lang="en-US" sz="2200">
                <a:cs typeface="Courier New" panose="02070309020205020404" pitchFamily="49" charset="0"/>
              </a:rPr>
              <a:t>, for any  </a:t>
            </a:r>
          </a:p>
          <a:p>
            <a:pPr marL="0" indent="0" defTabSz="365760">
              <a:buNone/>
            </a:pPr>
            <a:r>
              <a:rPr lang="en-US" sz="2200">
                <a:cs typeface="Courier New" panose="02070309020205020404" pitchFamily="49" charset="0"/>
              </a:rPr>
              <a:t>	possible type, like this</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interface Comparable&lt;T&gt; {</a:t>
            </a:r>
          </a:p>
          <a:p>
            <a:pPr marL="0" indent="0">
              <a:buNone/>
            </a:pPr>
            <a:r>
              <a:rPr lang="en-US" sz="2000">
                <a:latin typeface="Courier New" panose="02070309020205020404" pitchFamily="49" charset="0"/>
                <a:cs typeface="Courier New" panose="02070309020205020404" pitchFamily="49" charset="0"/>
              </a:rPr>
              <a:t>		public int compareTo(T s);</a:t>
            </a:r>
          </a:p>
          <a:p>
            <a:pPr marL="0" indent="0">
              <a:buNone/>
            </a:pPr>
            <a:r>
              <a:rPr lang="en-US" sz="2000">
                <a:latin typeface="Courier New" panose="02070309020205020404" pitchFamily="49" charset="0"/>
                <a:cs typeface="Courier New" panose="02070309020205020404" pitchFamily="49" charset="0"/>
              </a:rPr>
              <a:t>	}</a:t>
            </a:r>
            <a:br>
              <a:rPr lang="en-US" sz="2000">
                <a:latin typeface="Courier New" panose="02070309020205020404" pitchFamily="49" charset="0"/>
                <a:cs typeface="Courier New" panose="02070309020205020404" pitchFamily="49" charset="0"/>
              </a:rPr>
            </a:b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      </a:t>
            </a:r>
            <a:r>
              <a:rPr lang="en-US" sz="2000" i="1">
                <a:cs typeface="Courier New" panose="02070309020205020404" pitchFamily="49" charset="0"/>
              </a:rPr>
              <a:t>Note</a:t>
            </a:r>
            <a:r>
              <a:rPr lang="en-US" sz="2000">
                <a:cs typeface="Courier New" panose="02070309020205020404" pitchFamily="49" charset="0"/>
              </a:rPr>
              <a:t>: Generic types will be discussed more in Lesson 8</a:t>
            </a:r>
            <a:endParaRPr lang="en-US" sz="2000">
              <a:latin typeface="Courier New" panose="02070309020205020404" pitchFamily="49" charset="0"/>
              <a:cs typeface="Courier New" panose="02070309020205020404" pitchFamily="49" charset="0"/>
            </a:endParaRPr>
          </a:p>
          <a:p>
            <a:pPr marL="0" indent="0" defTabSz="365760">
              <a:buNone/>
            </a:pPr>
            <a:endParaRPr lang="en-US" sz="20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58</a:t>
            </a:fld>
            <a:endParaRPr lang="en-US" dirty="0">
              <a:solidFill>
                <a:srgbClr val="04617B">
                  <a:shade val="90000"/>
                </a:srgbClr>
              </a:solidFill>
            </a:endParaRPr>
          </a:p>
        </p:txBody>
      </p:sp>
    </p:spTree>
    <p:extLst>
      <p:ext uri="{BB962C8B-B14F-4D97-AF65-F5344CB8AC3E}">
        <p14:creationId xmlns:p14="http://schemas.microsoft.com/office/powerpoint/2010/main" val="248814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Interfaces</a:t>
            </a:r>
          </a:p>
        </p:txBody>
      </p:sp>
      <p:sp>
        <p:nvSpPr>
          <p:cNvPr id="3" name="Content Placeholder 2"/>
          <p:cNvSpPr>
            <a:spLocks noGrp="1"/>
          </p:cNvSpPr>
          <p:nvPr>
            <p:ph idx="1"/>
          </p:nvPr>
        </p:nvSpPr>
        <p:spPr/>
        <p:txBody>
          <a:bodyPr/>
          <a:lstStyle/>
          <a:p>
            <a:r>
              <a:rPr lang="en-US"/>
              <a:t>Whenever an interface has </a:t>
            </a:r>
            <a:r>
              <a:rPr lang="en-US" i="1"/>
              <a:t>just one abstract method</a:t>
            </a:r>
            <a:r>
              <a:rPr lang="en-US"/>
              <a:t>, the interface is called a </a:t>
            </a:r>
            <a:r>
              <a:rPr lang="en-US" i="1"/>
              <a:t>functional interface. </a:t>
            </a:r>
            <a:r>
              <a:rPr lang="en-US"/>
              <a:t>The reason for the terminology is that,  since there is just one abstract method, implementations of a functional interface behave like a </a:t>
            </a:r>
            <a:r>
              <a:rPr lang="en-US" i="1"/>
              <a:t>function.</a:t>
            </a:r>
          </a:p>
          <a:p>
            <a:r>
              <a:rPr lang="en-US">
                <a:latin typeface="Courier New" panose="02070309020205020404" pitchFamily="49" charset="0"/>
                <a:cs typeface="Courier New" panose="02070309020205020404" pitchFamily="49" charset="0"/>
              </a:rPr>
              <a:t>Comparable</a:t>
            </a:r>
            <a:r>
              <a:rPr lang="en-US"/>
              <a:t> is an example of a functional interface</a:t>
            </a:r>
          </a:p>
          <a:p>
            <a:r>
              <a:rPr lang="en-US"/>
              <a:t>Functional interfaces have become an important aspect of Java since Java SE 8 because implementations can be represented using </a:t>
            </a:r>
            <a:r>
              <a:rPr lang="en-US" i="1"/>
              <a:t>lambda expressions </a:t>
            </a:r>
            <a:r>
              <a:rPr lang="en-US"/>
              <a:t>(see Lesson 6)</a:t>
            </a:r>
          </a:p>
          <a:p>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59</a:t>
            </a:fld>
            <a:endParaRPr lang="en-US" dirty="0">
              <a:solidFill>
                <a:srgbClr val="04617B">
                  <a:shade val="90000"/>
                </a:srgbClr>
              </a:solidFill>
            </a:endParaRPr>
          </a:p>
        </p:txBody>
      </p:sp>
    </p:spTree>
    <p:extLst>
      <p:ext uri="{BB962C8B-B14F-4D97-AF65-F5344CB8AC3E}">
        <p14:creationId xmlns:p14="http://schemas.microsoft.com/office/powerpoint/2010/main" val="131766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a:latin typeface="Courier New" pitchFamily="49" charset="0"/>
                <a:cs typeface="Courier New" pitchFamily="49" charset="0"/>
              </a:rPr>
              <a:t>protected</a:t>
            </a:r>
            <a:r>
              <a:rPr lang="en-US"/>
              <a:t> Keyword</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r>
              <a:rPr lang="en-US" sz="2000" dirty="0"/>
              <a:t>Methods and variables in a class that are qualified with the </a:t>
            </a:r>
            <a:r>
              <a:rPr lang="en-US" sz="2000" dirty="0">
                <a:latin typeface="Courier New" pitchFamily="49" charset="0"/>
                <a:cs typeface="Courier New" pitchFamily="49" charset="0"/>
              </a:rPr>
              <a:t>protected</a:t>
            </a:r>
            <a:r>
              <a:rPr lang="en-US" sz="2000" dirty="0"/>
              <a:t> access specifier are accessible to </a:t>
            </a:r>
            <a:r>
              <a:rPr lang="en-US" sz="2000" i="1" dirty="0"/>
              <a:t>all subclasses</a:t>
            </a:r>
            <a:r>
              <a:rPr lang="en-US" sz="2000" dirty="0"/>
              <a:t> of the class and all </a:t>
            </a:r>
            <a:r>
              <a:rPr lang="en-US" sz="2000" i="1" dirty="0"/>
              <a:t>classes in the same package</a:t>
            </a:r>
            <a:r>
              <a:rPr lang="en-US" sz="2000" dirty="0"/>
              <a:t> as the class. Therefore, the access specifiers in Java, listed from most to least restrictive, are:</a:t>
            </a:r>
          </a:p>
          <a:p>
            <a:pPr marL="365760" lvl="1" indent="0">
              <a:buNone/>
            </a:pPr>
            <a:r>
              <a:rPr lang="en-US" sz="2000" dirty="0">
                <a:latin typeface="Courier New" pitchFamily="49" charset="0"/>
                <a:cs typeface="Courier New" pitchFamily="49" charset="0"/>
              </a:rPr>
              <a:t>	private, &lt;package level&gt;, protected, public</a:t>
            </a:r>
          </a:p>
          <a:p>
            <a:endParaRPr lang="en-US" sz="2000" dirty="0"/>
          </a:p>
          <a:p>
            <a:r>
              <a:rPr lang="en-US" sz="2000" dirty="0"/>
              <a:t>Some people believe (like the author of the book) that a variable should </a:t>
            </a:r>
            <a:r>
              <a:rPr lang="en-US" sz="2000" i="1" dirty="0"/>
              <a:t>never</a:t>
            </a:r>
            <a:r>
              <a:rPr lang="en-US" sz="2000" dirty="0"/>
              <a:t> be given protected level access because it would violate encapsulation. No general agreement on this point.</a:t>
            </a:r>
          </a:p>
          <a:p>
            <a:r>
              <a:rPr lang="en-US" sz="2000" dirty="0"/>
              <a:t>Warning! The rules governing the use of the </a:t>
            </a:r>
            <a:r>
              <a:rPr lang="en-US" sz="2000" dirty="0">
                <a:latin typeface="Courier New" pitchFamily="49" charset="0"/>
                <a:cs typeface="Courier New" pitchFamily="49" charset="0"/>
              </a:rPr>
              <a:t>protected</a:t>
            </a:r>
            <a:r>
              <a:rPr lang="en-US" sz="2000" dirty="0"/>
              <a:t> keyword are somewhat more involved than this – these will be discussed at the end of the lesson.</a:t>
            </a:r>
          </a:p>
          <a:p>
            <a:pPr marL="640080" lvl="2" indent="0">
              <a:buNone/>
            </a:pPr>
            <a:endParaRPr lang="en-US" sz="2000" dirty="0">
              <a:latin typeface="Courier New" pitchFamily="49" charset="0"/>
              <a:cs typeface="Courier New"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a:t>
            </a:fld>
            <a:endParaRPr lang="en-US" dirty="0">
              <a:solidFill>
                <a:srgbClr val="04617B">
                  <a:shade val="90000"/>
                </a:srgbClr>
              </a:solidFill>
            </a:endParaRPr>
          </a:p>
        </p:txBody>
      </p:sp>
    </p:spTree>
    <p:extLst>
      <p:ext uri="{BB962C8B-B14F-4D97-AF65-F5344CB8AC3E}">
        <p14:creationId xmlns:p14="http://schemas.microsoft.com/office/powerpoint/2010/main" val="16968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User-Defined Functional Interfaces</a:t>
            </a:r>
          </a:p>
        </p:txBody>
      </p:sp>
      <p:sp>
        <p:nvSpPr>
          <p:cNvPr id="3" name="Content Placeholder 2"/>
          <p:cNvSpPr>
            <a:spLocks noGrp="1"/>
          </p:cNvSpPr>
          <p:nvPr>
            <p:ph idx="1"/>
          </p:nvPr>
        </p:nvSpPr>
        <p:spPr/>
        <p:txBody>
          <a:bodyPr/>
          <a:lstStyle/>
          <a:p>
            <a:r>
              <a:rPr lang="en-US"/>
              <a:t>Defining your own functional interface is easy, but if you want to use it in the context of new Java 8 features, you have to prevent other developers from accidentally adding methods to your interface. This can be done by using the </a:t>
            </a:r>
            <a:r>
              <a:rPr lang="en-US">
                <a:latin typeface="Courier New" panose="02070309020205020404" pitchFamily="49" charset="0"/>
                <a:cs typeface="Courier New" panose="02070309020205020404" pitchFamily="49" charset="0"/>
              </a:rPr>
              <a:t>@FunctionalInterface </a:t>
            </a:r>
            <a:r>
              <a:rPr lang="en-US"/>
              <a:t>annotation.</a:t>
            </a:r>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60</a:t>
            </a:fld>
            <a:endParaRPr lang="en-US" dirty="0">
              <a:solidFill>
                <a:srgbClr val="04617B">
                  <a:shade val="9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201886"/>
            <a:ext cx="7231612" cy="2275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100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7500" lnSpcReduction="20000"/>
          </a:bodyPr>
          <a:lstStyle/>
          <a:p>
            <a:r>
              <a:rPr lang="en-US" dirty="0"/>
              <a:t>Introduction </a:t>
            </a:r>
            <a:r>
              <a:rPr lang="en-US"/>
              <a:t>to Inheritance – Example of Subclassing a Class</a:t>
            </a:r>
            <a:endParaRPr lang="en-US" dirty="0"/>
          </a:p>
          <a:p>
            <a:r>
              <a:rPr lang="en-US"/>
              <a:t>The "IS-A" and LSP Criteria for Proper Use of Inheritance</a:t>
            </a:r>
          </a:p>
          <a:p>
            <a:r>
              <a:rPr lang="en-US"/>
              <a:t>Rules </a:t>
            </a:r>
            <a:r>
              <a:rPr lang="en-US" dirty="0"/>
              <a:t>for Subclass Constructors</a:t>
            </a:r>
          </a:p>
          <a:p>
            <a:r>
              <a:rPr lang="en-US" dirty="0"/>
              <a:t>Inheritance and the </a:t>
            </a:r>
            <a:r>
              <a:rPr lang="en-US"/>
              <a:t>Object Class</a:t>
            </a:r>
          </a:p>
          <a:p>
            <a:r>
              <a:rPr lang="en-US"/>
              <a:t>Inheritance for Generalization and Introduction to Polymorphism</a:t>
            </a:r>
          </a:p>
          <a:p>
            <a:r>
              <a:rPr lang="en-US"/>
              <a:t>Order of Execution with Inheritance</a:t>
            </a:r>
            <a:endParaRPr lang="en-US" dirty="0"/>
          </a:p>
          <a:p>
            <a:r>
              <a:rPr lang="en-US" dirty="0"/>
              <a:t>Introduction to </a:t>
            </a:r>
            <a:r>
              <a:rPr lang="en-US"/>
              <a:t>Java Interfaces, </a:t>
            </a:r>
            <a:r>
              <a:rPr lang="en-US" sz="2300">
                <a:latin typeface="Courier New" panose="02070309020205020404" pitchFamily="49" charset="0"/>
                <a:cs typeface="Courier New" panose="02070309020205020404" pitchFamily="49" charset="0"/>
              </a:rPr>
              <a:t>Comparable</a:t>
            </a:r>
            <a:r>
              <a:rPr lang="en-US"/>
              <a:t>, Functional Interfaces</a:t>
            </a:r>
          </a:p>
          <a:p>
            <a:r>
              <a:rPr lang="en-US" b="1">
                <a:solidFill>
                  <a:srgbClr val="FF0000"/>
                </a:solidFill>
              </a:rPr>
              <a:t>New Java 8 Features for Interfaces</a:t>
            </a:r>
            <a:endParaRPr lang="en-US" b="1" dirty="0">
              <a:solidFill>
                <a:srgbClr val="FF0000"/>
              </a:solidFill>
            </a:endParaRPr>
          </a:p>
          <a:p>
            <a:r>
              <a:rPr lang="en-US" dirty="0"/>
              <a:t>Introduction to the Reflection Library</a:t>
            </a:r>
          </a:p>
          <a:p>
            <a:pPr lvl="1"/>
            <a:r>
              <a:rPr lang="en-US" dirty="0"/>
              <a:t>The </a:t>
            </a:r>
            <a:r>
              <a:rPr lang="en-US" dirty="0">
                <a:latin typeface="Courier New" pitchFamily="49" charset="0"/>
                <a:cs typeface="Courier New" pitchFamily="49" charset="0"/>
              </a:rPr>
              <a:t>Class</a:t>
            </a:r>
            <a:r>
              <a:rPr lang="en-US" dirty="0"/>
              <a:t> </a:t>
            </a:r>
            <a:r>
              <a:rPr lang="en-US" dirty="0" err="1"/>
              <a:t>Class</a:t>
            </a:r>
            <a:endParaRPr lang="en-US" dirty="0"/>
          </a:p>
          <a:p>
            <a:pPr lvl="1"/>
            <a:r>
              <a:rPr lang="en-US" dirty="0"/>
              <a:t>The </a:t>
            </a:r>
            <a:r>
              <a:rPr lang="en-US" sz="2500" dirty="0">
                <a:latin typeface="Courier New" pitchFamily="49" charset="0"/>
                <a:cs typeface="Courier New" pitchFamily="49" charset="0"/>
              </a:rPr>
              <a:t>Constructor</a:t>
            </a:r>
            <a:r>
              <a:rPr lang="en-US" dirty="0"/>
              <a:t> Class</a:t>
            </a:r>
          </a:p>
          <a:p>
            <a:r>
              <a:rPr lang="en-US"/>
              <a:t>The </a:t>
            </a:r>
            <a:r>
              <a:rPr lang="en-US" dirty="0">
                <a:latin typeface="Courier New" pitchFamily="49" charset="0"/>
                <a:cs typeface="Courier New" pitchFamily="49" charset="0"/>
              </a:rPr>
              <a:t>Object</a:t>
            </a:r>
            <a:r>
              <a:rPr lang="en-US" sz="3100" dirty="0"/>
              <a:t> </a:t>
            </a:r>
            <a:r>
              <a:rPr lang="en-US" dirty="0"/>
              <a:t>Class</a:t>
            </a:r>
          </a:p>
          <a:p>
            <a:pPr lvl="1"/>
            <a:r>
              <a:rPr lang="en-US" dirty="0"/>
              <a:t>The </a:t>
            </a:r>
            <a:r>
              <a:rPr lang="en-US" sz="2500" dirty="0" err="1">
                <a:latin typeface="Courier New" pitchFamily="49" charset="0"/>
                <a:cs typeface="Courier New" pitchFamily="49" charset="0"/>
              </a:rPr>
              <a:t>toString</a:t>
            </a:r>
            <a:r>
              <a:rPr lang="en-US" dirty="0"/>
              <a:t> Method</a:t>
            </a:r>
          </a:p>
          <a:p>
            <a:pPr lvl="1"/>
            <a:r>
              <a:rPr lang="en-US" dirty="0"/>
              <a:t>The </a:t>
            </a:r>
            <a:r>
              <a:rPr lang="en-US" sz="2500" dirty="0">
                <a:latin typeface="Courier New" pitchFamily="49" charset="0"/>
                <a:cs typeface="Courier New" pitchFamily="49" charset="0"/>
              </a:rPr>
              <a:t>equals</a:t>
            </a:r>
            <a:r>
              <a:rPr lang="en-US" dirty="0"/>
              <a:t> Method</a:t>
            </a:r>
          </a:p>
          <a:p>
            <a:pPr lvl="1"/>
            <a:r>
              <a:rPr lang="en-US" dirty="0"/>
              <a:t>The </a:t>
            </a:r>
            <a:r>
              <a:rPr lang="en-US" sz="2500" dirty="0" err="1">
                <a:latin typeface="Courier New" pitchFamily="49" charset="0"/>
                <a:cs typeface="Courier New" pitchFamily="49" charset="0"/>
              </a:rPr>
              <a:t>hashCode</a:t>
            </a:r>
            <a:r>
              <a:rPr lang="en-US" sz="2500" dirty="0">
                <a:latin typeface="Courier New" pitchFamily="49" charset="0"/>
                <a:cs typeface="Courier New" pitchFamily="49" charset="0"/>
              </a:rPr>
              <a:t> </a:t>
            </a:r>
            <a:r>
              <a:rPr lang="en-US" dirty="0"/>
              <a:t>Method</a:t>
            </a:r>
          </a:p>
          <a:p>
            <a:pPr lvl="1"/>
            <a:r>
              <a:rPr lang="en-US"/>
              <a:t>The </a:t>
            </a:r>
            <a:r>
              <a:rPr lang="en-US" sz="2500">
                <a:latin typeface="Courier New" pitchFamily="49" charset="0"/>
                <a:cs typeface="Courier New" pitchFamily="49" charset="0"/>
              </a:rPr>
              <a:t>clone</a:t>
            </a:r>
            <a:r>
              <a:rPr lang="en-US"/>
              <a:t> Method, the protected Keyword and Shallow and Deep Copies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61</a:t>
            </a:fld>
            <a:endParaRPr lang="en-US" dirty="0">
              <a:solidFill>
                <a:srgbClr val="04617B">
                  <a:shade val="90000"/>
                </a:srgbClr>
              </a:solidFill>
            </a:endParaRPr>
          </a:p>
        </p:txBody>
      </p:sp>
    </p:spTree>
    <p:extLst>
      <p:ext uri="{BB962C8B-B14F-4D97-AF65-F5344CB8AC3E}">
        <p14:creationId xmlns:p14="http://schemas.microsoft.com/office/powerpoint/2010/main" val="19576105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Interface Features in Java 8</a:t>
            </a:r>
          </a:p>
        </p:txBody>
      </p:sp>
      <p:sp>
        <p:nvSpPr>
          <p:cNvPr id="3" name="Content Placeholder 2"/>
          <p:cNvSpPr>
            <a:spLocks noGrp="1"/>
          </p:cNvSpPr>
          <p:nvPr>
            <p:ph idx="1"/>
          </p:nvPr>
        </p:nvSpPr>
        <p:spPr/>
        <p:txBody>
          <a:bodyPr>
            <a:normAutofit fontScale="85000" lnSpcReduction="10000"/>
          </a:bodyPr>
          <a:lstStyle/>
          <a:p>
            <a:pPr lvl="0"/>
            <a:r>
              <a:rPr lang="en-US" sz="2800" dirty="0"/>
              <a:t>Before Java 8, as we have seen, none of the methods in an interface had a method body; all were unimplemented. </a:t>
            </a:r>
            <a:br>
              <a:rPr lang="en-US" sz="2800" dirty="0"/>
            </a:br>
            <a:endParaRPr lang="en-US" sz="2400" dirty="0"/>
          </a:p>
          <a:p>
            <a:pPr lvl="0"/>
            <a:r>
              <a:rPr lang="en-US" sz="2800" dirty="0"/>
              <a:t>In Java 8, two kinds of implemented methods are now allowed: </a:t>
            </a:r>
            <a:r>
              <a:rPr lang="en-US" sz="2800" i="1" dirty="0"/>
              <a:t>default methods</a:t>
            </a:r>
            <a:r>
              <a:rPr lang="en-US" sz="2800" dirty="0"/>
              <a:t> and </a:t>
            </a:r>
            <a:r>
              <a:rPr lang="en-US" sz="2800" i="1" dirty="0"/>
              <a:t>static methods. </a:t>
            </a:r>
            <a:r>
              <a:rPr lang="en-US" sz="2800" dirty="0"/>
              <a:t>Both can be added to legacy interfaces without breaking code.</a:t>
            </a:r>
            <a:endParaRPr lang="en-US" sz="2400" dirty="0"/>
          </a:p>
          <a:p>
            <a:pPr lvl="1"/>
            <a:r>
              <a:rPr lang="en-US" dirty="0"/>
              <a:t>A </a:t>
            </a:r>
            <a:r>
              <a:rPr lang="en-US" u="sng" dirty="0"/>
              <a:t>default method</a:t>
            </a:r>
            <a:r>
              <a:rPr lang="en-US" dirty="0"/>
              <a:t> is a fully implemented method within an interface, whose declaration begins with the keyword </a:t>
            </a:r>
            <a:r>
              <a:rPr lang="en-US" dirty="0">
                <a:latin typeface="Courier New" pitchFamily="49" charset="0"/>
                <a:cs typeface="Courier New" pitchFamily="49" charset="0"/>
              </a:rPr>
              <a:t>default</a:t>
            </a:r>
            <a:endParaRPr lang="en-US" sz="2000" dirty="0">
              <a:latin typeface="Courier New" pitchFamily="49" charset="0"/>
              <a:cs typeface="Courier New" pitchFamily="49" charset="0"/>
            </a:endParaRPr>
          </a:p>
          <a:p>
            <a:pPr lvl="1"/>
            <a:r>
              <a:rPr lang="en-US" dirty="0"/>
              <a:t>A </a:t>
            </a:r>
            <a:r>
              <a:rPr lang="en-US" u="sng" dirty="0"/>
              <a:t>static method</a:t>
            </a:r>
            <a:r>
              <a:rPr lang="en-US" dirty="0"/>
              <a:t> is a fully implemented method within an interface, having  the same characteristics as any static method in a class. </a:t>
            </a:r>
            <a:br>
              <a:rPr lang="en-US" dirty="0"/>
            </a:br>
            <a:endParaRPr lang="en-US" sz="2000" dirty="0"/>
          </a:p>
          <a:p>
            <a:pPr lvl="0"/>
            <a:r>
              <a:rPr lang="en-US" sz="2800"/>
              <a:t>Demo: package </a:t>
            </a:r>
            <a:r>
              <a:rPr lang="en-US" sz="2400">
                <a:latin typeface="Courier New" panose="02070309020205020404" pitchFamily="49" charset="0"/>
                <a:cs typeface="Courier New" panose="02070309020205020404" pitchFamily="49" charset="0"/>
              </a:rPr>
              <a:t>lesson4.java8interface</a:t>
            </a:r>
            <a:endParaRPr lang="en-US" sz="240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62</a:t>
            </a:fld>
            <a:endParaRPr lang="en-US" dirty="0">
              <a:solidFill>
                <a:srgbClr val="04617B">
                  <a:shade val="90000"/>
                </a:srgbClr>
              </a:solidFill>
            </a:endParaRPr>
          </a:p>
        </p:txBody>
      </p:sp>
    </p:spTree>
    <p:extLst>
      <p:ext uri="{BB962C8B-B14F-4D97-AF65-F5344CB8AC3E}">
        <p14:creationId xmlns:p14="http://schemas.microsoft.com/office/powerpoint/2010/main" val="3533613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in Java 7 and Java 8</a:t>
            </a:r>
          </a:p>
        </p:txBody>
      </p:sp>
      <p:sp>
        <p:nvSpPr>
          <p:cNvPr id="3" name="Content Placeholder 2"/>
          <p:cNvSpPr>
            <a:spLocks noGrp="1"/>
          </p:cNvSpPr>
          <p:nvPr>
            <p:ph idx="1"/>
          </p:nvPr>
        </p:nvSpPr>
        <p:spPr/>
        <p:txBody>
          <a:bodyPr>
            <a:normAutofit fontScale="92500" lnSpcReduction="10000"/>
          </a:bodyPr>
          <a:lstStyle/>
          <a:p>
            <a:pPr marL="0" indent="0">
              <a:buNone/>
            </a:pPr>
            <a:r>
              <a:rPr lang="en-US" b="1" i="1" dirty="0"/>
              <a:t>Interview Question: </a:t>
            </a:r>
            <a:r>
              <a:rPr lang="en-US" dirty="0"/>
              <a:t>What is the difference between an abstract class and an interface?</a:t>
            </a:r>
          </a:p>
          <a:p>
            <a:pPr marL="0" indent="0">
              <a:buNone/>
            </a:pPr>
            <a:r>
              <a:rPr lang="en-US" b="1" dirty="0">
                <a:solidFill>
                  <a:srgbClr val="C00000"/>
                </a:solidFill>
              </a:rPr>
              <a:t>Answer from the perspective of Java 7 (and before)</a:t>
            </a:r>
            <a:endParaRPr lang="en-US" dirty="0">
              <a:solidFill>
                <a:srgbClr val="C00000"/>
              </a:solidFill>
            </a:endParaRPr>
          </a:p>
          <a:p>
            <a:pPr lvl="1"/>
            <a:r>
              <a:rPr lang="en-US" dirty="0"/>
              <a:t>Abstract classes may have fully implemented methods, but interfaces may not</a:t>
            </a:r>
          </a:p>
          <a:p>
            <a:pPr lvl="1"/>
            <a:r>
              <a:rPr lang="en-US" dirty="0"/>
              <a:t>Abstract classes may contain static methods while interfaces may not</a:t>
            </a:r>
          </a:p>
          <a:p>
            <a:pPr lvl="1"/>
            <a:r>
              <a:rPr lang="en-US" dirty="0"/>
              <a:t>Abstract classes may have instance variables of any kind, whereas interfaces can have only public final variables </a:t>
            </a:r>
          </a:p>
          <a:p>
            <a:pPr lvl="1"/>
            <a:r>
              <a:rPr lang="en-US" dirty="0"/>
              <a:t>All methods in an interface are public, but abstract classes may have implemented methods of any visibility and abstract methods that are either public or protected </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63</a:t>
            </a:fld>
            <a:endParaRPr lang="en-US" dirty="0">
              <a:solidFill>
                <a:srgbClr val="04617B">
                  <a:shade val="90000"/>
                </a:srgbClr>
              </a:solidFill>
            </a:endParaRPr>
          </a:p>
        </p:txBody>
      </p:sp>
    </p:spTree>
    <p:extLst>
      <p:ext uri="{BB962C8B-B14F-4D97-AF65-F5344CB8AC3E}">
        <p14:creationId xmlns:p14="http://schemas.microsoft.com/office/powerpoint/2010/main" val="353361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89120"/>
          </a:xfrm>
        </p:spPr>
        <p:txBody>
          <a:bodyPr>
            <a:normAutofit/>
          </a:bodyPr>
          <a:lstStyle/>
          <a:p>
            <a:pPr marL="365125" lvl="1" indent="-365125">
              <a:buNone/>
            </a:pPr>
            <a:r>
              <a:rPr lang="en-US" b="1" dirty="0">
                <a:solidFill>
                  <a:srgbClr val="C00000"/>
                </a:solidFill>
              </a:rPr>
              <a:t>Answer from the perspective of Java 8 (and after)</a:t>
            </a:r>
            <a:endParaRPr lang="en-US" dirty="0"/>
          </a:p>
          <a:p>
            <a:pPr lvl="1"/>
            <a:r>
              <a:rPr lang="en-US" dirty="0"/>
              <a:t>Abstract classes may have </a:t>
            </a:r>
            <a:r>
              <a:rPr lang="en-US"/>
              <a:t>fully implemented instance </a:t>
            </a:r>
            <a:r>
              <a:rPr lang="en-US" dirty="0"/>
              <a:t>methods;  interfaces may also </a:t>
            </a:r>
            <a:r>
              <a:rPr lang="en-US"/>
              <a:t>have implemented instance </a:t>
            </a:r>
            <a:r>
              <a:rPr lang="en-US" dirty="0"/>
              <a:t>methods, but they must bear the keyword “default</a:t>
            </a:r>
            <a:r>
              <a:rPr lang="en-US"/>
              <a:t>” </a:t>
            </a:r>
          </a:p>
          <a:p>
            <a:pPr lvl="1"/>
            <a:r>
              <a:rPr lang="en-US"/>
              <a:t>Abstract </a:t>
            </a:r>
            <a:r>
              <a:rPr lang="en-US" dirty="0"/>
              <a:t>classes may have instance variables of any kind, whereas interfaces can have only public final variables </a:t>
            </a:r>
          </a:p>
          <a:p>
            <a:pPr lvl="1"/>
            <a:r>
              <a:rPr lang="en-US" dirty="0"/>
              <a:t>All methods in an interface are public, but abstract classes may have implemented methods of any visibility </a:t>
            </a:r>
            <a:r>
              <a:rPr lang="en-US"/>
              <a:t>and may have abstract </a:t>
            </a:r>
            <a:r>
              <a:rPr lang="en-US" dirty="0"/>
              <a:t>methods that are either public or protected</a:t>
            </a:r>
            <a:endParaRPr lang="en-US" i="1"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64</a:t>
            </a:fld>
            <a:endParaRPr lang="en-US" dirty="0">
              <a:solidFill>
                <a:srgbClr val="04617B">
                  <a:shade val="90000"/>
                </a:srgbClr>
              </a:solidFill>
            </a:endParaRPr>
          </a:p>
        </p:txBody>
      </p:sp>
    </p:spTree>
    <p:extLst>
      <p:ext uri="{BB962C8B-B14F-4D97-AF65-F5344CB8AC3E}">
        <p14:creationId xmlns:p14="http://schemas.microsoft.com/office/powerpoint/2010/main" val="353361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20000"/>
          </a:bodyPr>
          <a:lstStyle/>
          <a:p>
            <a:pPr marL="0" indent="0" algn="just">
              <a:buNone/>
            </a:pPr>
            <a:r>
              <a:rPr lang="en-US"/>
              <a:t>Interfaces </a:t>
            </a:r>
            <a:r>
              <a:rPr lang="en-US" dirty="0"/>
              <a:t>are used in Java to specify publicly available services in the form of method declarations. A class that implements such an interface must make each of the methods operational. Interfaces may be used </a:t>
            </a:r>
            <a:r>
              <a:rPr lang="en-US" dirty="0" err="1"/>
              <a:t>polymorphically</a:t>
            </a:r>
            <a:r>
              <a:rPr lang="en-US" dirty="0"/>
              <a:t>, in the same way as a superclass in an inheritance hierarchy. Because many interfaces can be implemented by the same class, interfaces provide a safe alternative to multiple inheritance. The concept of an interface is analogous to the creation itself – the creation may be viewed as an “interface” to the undifferentiated field of pure consciousness; each object and avenue of activity in the creation serves as a reminder and embodiment of the ultimate reality.</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65</a:t>
            </a:fld>
            <a:endParaRPr kumimoji="0" lang="en-US"/>
          </a:p>
        </p:txBody>
      </p:sp>
    </p:spTree>
    <p:extLst>
      <p:ext uri="{BB962C8B-B14F-4D97-AF65-F5344CB8AC3E}">
        <p14:creationId xmlns:p14="http://schemas.microsoft.com/office/powerpoint/2010/main" val="27285270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7500" lnSpcReduction="20000"/>
          </a:bodyPr>
          <a:lstStyle/>
          <a:p>
            <a:r>
              <a:rPr lang="en-US" dirty="0"/>
              <a:t>Introduction </a:t>
            </a:r>
            <a:r>
              <a:rPr lang="en-US"/>
              <a:t>to Inheritance – Example of Subclassing a Class</a:t>
            </a:r>
            <a:endParaRPr lang="en-US" dirty="0"/>
          </a:p>
          <a:p>
            <a:r>
              <a:rPr lang="en-US"/>
              <a:t>The "IS-A" and LSP Criteria for Proper Use of Inheritance</a:t>
            </a:r>
          </a:p>
          <a:p>
            <a:r>
              <a:rPr lang="en-US"/>
              <a:t>Rules </a:t>
            </a:r>
            <a:r>
              <a:rPr lang="en-US" dirty="0"/>
              <a:t>for Subclass Constructors</a:t>
            </a:r>
          </a:p>
          <a:p>
            <a:r>
              <a:rPr lang="en-US" dirty="0"/>
              <a:t>Inheritance and the </a:t>
            </a:r>
            <a:r>
              <a:rPr lang="en-US"/>
              <a:t>Object Class</a:t>
            </a:r>
          </a:p>
          <a:p>
            <a:r>
              <a:rPr lang="en-US"/>
              <a:t>Inheritance for Generalization and Introduction to Polymorphism</a:t>
            </a:r>
          </a:p>
          <a:p>
            <a:r>
              <a:rPr lang="en-US"/>
              <a:t>Order of Execution with Inheritance</a:t>
            </a:r>
            <a:endParaRPr lang="en-US" dirty="0"/>
          </a:p>
          <a:p>
            <a:r>
              <a:rPr lang="en-US" dirty="0"/>
              <a:t>Introduction to </a:t>
            </a:r>
            <a:r>
              <a:rPr lang="en-US"/>
              <a:t>Java Interfaces, </a:t>
            </a:r>
            <a:r>
              <a:rPr lang="en-US" sz="2300">
                <a:latin typeface="Courier New" panose="02070309020205020404" pitchFamily="49" charset="0"/>
                <a:cs typeface="Courier New" panose="02070309020205020404" pitchFamily="49" charset="0"/>
              </a:rPr>
              <a:t>Comparable</a:t>
            </a:r>
            <a:r>
              <a:rPr lang="en-US"/>
              <a:t>, Functional Interfaces</a:t>
            </a:r>
          </a:p>
          <a:p>
            <a:r>
              <a:rPr lang="en-US"/>
              <a:t>New Java 8 Features for Interfaces</a:t>
            </a:r>
            <a:endParaRPr lang="en-US" dirty="0"/>
          </a:p>
          <a:p>
            <a:r>
              <a:rPr lang="en-US" b="1" dirty="0">
                <a:solidFill>
                  <a:srgbClr val="FF0000"/>
                </a:solidFill>
              </a:rPr>
              <a:t>Introduction to the Reflection Library</a:t>
            </a:r>
          </a:p>
          <a:p>
            <a:pPr lvl="1"/>
            <a:r>
              <a:rPr lang="en-US" sz="2600" b="1" dirty="0">
                <a:solidFill>
                  <a:srgbClr val="FF0000"/>
                </a:solidFill>
              </a:rPr>
              <a:t>The Class </a:t>
            </a:r>
            <a:r>
              <a:rPr lang="en-US" sz="2600" b="1" dirty="0" err="1">
                <a:solidFill>
                  <a:srgbClr val="FF0000"/>
                </a:solidFill>
              </a:rPr>
              <a:t>Class</a:t>
            </a:r>
            <a:endParaRPr lang="en-US" sz="2600" b="1" dirty="0">
              <a:solidFill>
                <a:srgbClr val="FF0000"/>
              </a:solidFill>
            </a:endParaRPr>
          </a:p>
          <a:p>
            <a:pPr lvl="1"/>
            <a:r>
              <a:rPr lang="en-US" sz="2600" b="1" dirty="0">
                <a:solidFill>
                  <a:srgbClr val="FF0000"/>
                </a:solidFill>
              </a:rPr>
              <a:t>The Constructor Class</a:t>
            </a:r>
          </a:p>
          <a:p>
            <a:r>
              <a:rPr lang="en-US"/>
              <a:t>The </a:t>
            </a:r>
            <a:r>
              <a:rPr lang="en-US" dirty="0">
                <a:latin typeface="Courier New" pitchFamily="49" charset="0"/>
                <a:cs typeface="Courier New" pitchFamily="49" charset="0"/>
              </a:rPr>
              <a:t>Object</a:t>
            </a:r>
            <a:r>
              <a:rPr lang="en-US" sz="3100" dirty="0"/>
              <a:t> </a:t>
            </a:r>
            <a:r>
              <a:rPr lang="en-US" dirty="0"/>
              <a:t>Class</a:t>
            </a:r>
          </a:p>
          <a:p>
            <a:pPr lvl="1"/>
            <a:r>
              <a:rPr lang="en-US" dirty="0"/>
              <a:t>The </a:t>
            </a:r>
            <a:r>
              <a:rPr lang="en-US" sz="2500" dirty="0" err="1">
                <a:latin typeface="Courier New" pitchFamily="49" charset="0"/>
                <a:cs typeface="Courier New" pitchFamily="49" charset="0"/>
              </a:rPr>
              <a:t>toString</a:t>
            </a:r>
            <a:r>
              <a:rPr lang="en-US" dirty="0"/>
              <a:t> Method</a:t>
            </a:r>
          </a:p>
          <a:p>
            <a:pPr lvl="1"/>
            <a:r>
              <a:rPr lang="en-US" dirty="0"/>
              <a:t>The </a:t>
            </a:r>
            <a:r>
              <a:rPr lang="en-US" sz="2500" dirty="0">
                <a:latin typeface="Courier New" pitchFamily="49" charset="0"/>
                <a:cs typeface="Courier New" pitchFamily="49" charset="0"/>
              </a:rPr>
              <a:t>equals</a:t>
            </a:r>
            <a:r>
              <a:rPr lang="en-US" dirty="0"/>
              <a:t> Method</a:t>
            </a:r>
          </a:p>
          <a:p>
            <a:pPr lvl="1"/>
            <a:r>
              <a:rPr lang="en-US" dirty="0"/>
              <a:t>The </a:t>
            </a:r>
            <a:r>
              <a:rPr lang="en-US" sz="2500" dirty="0" err="1">
                <a:latin typeface="Courier New" pitchFamily="49" charset="0"/>
                <a:cs typeface="Courier New" pitchFamily="49" charset="0"/>
              </a:rPr>
              <a:t>hashCode</a:t>
            </a:r>
            <a:r>
              <a:rPr lang="en-US" sz="2500" dirty="0">
                <a:latin typeface="Courier New" pitchFamily="49" charset="0"/>
                <a:cs typeface="Courier New" pitchFamily="49" charset="0"/>
              </a:rPr>
              <a:t> </a:t>
            </a:r>
            <a:r>
              <a:rPr lang="en-US" dirty="0"/>
              <a:t>Method</a:t>
            </a:r>
          </a:p>
          <a:p>
            <a:pPr lvl="1"/>
            <a:r>
              <a:rPr lang="en-US"/>
              <a:t>The </a:t>
            </a:r>
            <a:r>
              <a:rPr lang="en-US" sz="2500">
                <a:latin typeface="Courier New" pitchFamily="49" charset="0"/>
                <a:cs typeface="Courier New" pitchFamily="49" charset="0"/>
              </a:rPr>
              <a:t>clone</a:t>
            </a:r>
            <a:r>
              <a:rPr lang="en-US"/>
              <a:t> Method, the protected Keyword and Shallow and Deep Copies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66</a:t>
            </a:fld>
            <a:endParaRPr lang="en-US" dirty="0">
              <a:solidFill>
                <a:srgbClr val="04617B">
                  <a:shade val="90000"/>
                </a:srgbClr>
              </a:solidFill>
            </a:endParaRPr>
          </a:p>
        </p:txBody>
      </p:sp>
    </p:spTree>
    <p:extLst>
      <p:ext uri="{BB962C8B-B14F-4D97-AF65-F5344CB8AC3E}">
        <p14:creationId xmlns:p14="http://schemas.microsoft.com/office/powerpoint/2010/main" val="9160295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a:t>Introduction to Java's Reflection Library</a:t>
            </a:r>
            <a:endParaRPr lang="en-US" sz="4000" dirty="0"/>
          </a:p>
        </p:txBody>
      </p:sp>
      <p:sp>
        <p:nvSpPr>
          <p:cNvPr id="3" name="Content Placeholder 2"/>
          <p:cNvSpPr>
            <a:spLocks noGrp="1"/>
          </p:cNvSpPr>
          <p:nvPr>
            <p:ph idx="1"/>
          </p:nvPr>
        </p:nvSpPr>
        <p:spPr>
          <a:xfrm>
            <a:off x="457200" y="1935480"/>
            <a:ext cx="8229600" cy="4693920"/>
          </a:xfrm>
        </p:spPr>
        <p:txBody>
          <a:bodyPr>
            <a:noAutofit/>
          </a:bodyPr>
          <a:lstStyle/>
          <a:p>
            <a:pPr lvl="0"/>
            <a:r>
              <a:rPr lang="en-US" sz="2000" dirty="0"/>
              <a:t>Reflection in Java allows an object to </a:t>
            </a:r>
          </a:p>
          <a:p>
            <a:pPr lvl="1"/>
            <a:r>
              <a:rPr lang="en-US" sz="2000" dirty="0"/>
              <a:t>determine information about other objects at runtime (such as attributes, methods, constructors)</a:t>
            </a:r>
            <a:br>
              <a:rPr lang="en-US" sz="2000" dirty="0"/>
            </a:br>
            <a:endParaRPr lang="en-US" sz="2000" dirty="0"/>
          </a:p>
          <a:p>
            <a:pPr lvl="1"/>
            <a:r>
              <a:rPr lang="en-US" sz="2000" dirty="0"/>
              <a:t>instantiate another object given just the name of the class (and names or types of the parameters passed to the constructor, if any)</a:t>
            </a:r>
            <a:br>
              <a:rPr lang="en-US" sz="2000" dirty="0"/>
            </a:br>
            <a:endParaRPr lang="en-US" sz="2000" dirty="0"/>
          </a:p>
          <a:p>
            <a:pPr lvl="1"/>
            <a:r>
              <a:rPr lang="en-US" sz="2000" dirty="0"/>
              <a:t>call a function based only on the name of the function, the class to which it belongs, and the names or types of the function arguments, if any</a:t>
            </a:r>
            <a:br>
              <a:rPr lang="en-US" sz="2000" dirty="0"/>
            </a:br>
            <a:endParaRPr lang="en-US" sz="2000" dirty="0"/>
          </a:p>
          <a:p>
            <a:r>
              <a:rPr lang="en-US" sz="2000" dirty="0"/>
              <a:t>For this course, we will see how Reflection can work in conjunction with polymorphism. We will see how techniques of Reflection give us more flexibility in creating polymorphic code.</a:t>
            </a:r>
          </a:p>
          <a:p>
            <a:pPr marL="293688" indent="0">
              <a:buNone/>
            </a:pPr>
            <a:br>
              <a:rPr lang="en-US" sz="2000" dirty="0"/>
            </a:b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67</a:t>
            </a:fld>
            <a:endParaRPr lang="en-US" dirty="0">
              <a:solidFill>
                <a:srgbClr val="04617B">
                  <a:shade val="90000"/>
                </a:srgbClr>
              </a:solidFill>
            </a:endParaRPr>
          </a:p>
        </p:txBody>
      </p:sp>
    </p:spTree>
    <p:extLst>
      <p:ext uri="{BB962C8B-B14F-4D97-AF65-F5344CB8AC3E}">
        <p14:creationId xmlns:p14="http://schemas.microsoft.com/office/powerpoint/2010/main" val="419316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4000" dirty="0"/>
              <a:t>Challenge: </a:t>
            </a:r>
            <a:r>
              <a:rPr lang="en-US" sz="4000"/>
              <a:t>Accessing Types without Violating the Open-Closed Principle</a:t>
            </a:r>
            <a:endParaRPr lang="en-US" sz="4000" dirty="0"/>
          </a:p>
        </p:txBody>
      </p:sp>
      <p:sp>
        <p:nvSpPr>
          <p:cNvPr id="3" name="Content Placeholder 2"/>
          <p:cNvSpPr>
            <a:spLocks noGrp="1"/>
          </p:cNvSpPr>
          <p:nvPr>
            <p:ph idx="1"/>
          </p:nvPr>
        </p:nvSpPr>
        <p:spPr>
          <a:xfrm>
            <a:off x="457200" y="1524000"/>
            <a:ext cx="8229600" cy="5486400"/>
          </a:xfrm>
        </p:spPr>
        <p:txBody>
          <a:bodyPr>
            <a:normAutofit fontScale="55000" lnSpcReduction="20000"/>
          </a:bodyPr>
          <a:lstStyle/>
          <a:p>
            <a:pPr marL="0" indent="0">
              <a:buNone/>
            </a:pPr>
            <a:r>
              <a:rPr lang="en-US" sz="3300" dirty="0"/>
              <a:t>In the </a:t>
            </a:r>
            <a:r>
              <a:rPr lang="en-US" sz="3300" dirty="0" err="1"/>
              <a:t>ClosedCurve</a:t>
            </a:r>
            <a:r>
              <a:rPr lang="en-US" sz="3300" dirty="0"/>
              <a:t> example, how can we make it so that not only is each area printed out in the for each loop, but also the </a:t>
            </a:r>
            <a:r>
              <a:rPr lang="en-US" sz="3300" i="1" dirty="0"/>
              <a:t>type</a:t>
            </a:r>
            <a:r>
              <a:rPr lang="en-US" sz="3300" dirty="0"/>
              <a:t> of closed curve, as in the following:</a:t>
            </a:r>
          </a:p>
          <a:p>
            <a:pPr marL="0" indent="0">
              <a:buNone/>
            </a:pPr>
            <a:r>
              <a:rPr lang="en-US" sz="2900" dirty="0"/>
              <a:t> </a:t>
            </a:r>
          </a:p>
          <a:p>
            <a:pPr marL="365760" lvl="1" indent="0">
              <a:buNone/>
            </a:pPr>
            <a:r>
              <a:rPr lang="en-US" sz="3300" dirty="0">
                <a:latin typeface="Courier New" pitchFamily="49" charset="0"/>
                <a:cs typeface="Courier New" pitchFamily="49" charset="0"/>
              </a:rPr>
              <a:t>The area of this Triangle is 12.5</a:t>
            </a:r>
          </a:p>
          <a:p>
            <a:pPr marL="365760" lvl="1" indent="0">
              <a:buNone/>
            </a:pPr>
            <a:r>
              <a:rPr lang="en-US" sz="3300" dirty="0">
                <a:latin typeface="Courier New" pitchFamily="49" charset="0"/>
                <a:cs typeface="Courier New" pitchFamily="49" charset="0"/>
              </a:rPr>
              <a:t>The area of this Square is 9.0</a:t>
            </a:r>
          </a:p>
          <a:p>
            <a:pPr marL="365760" lvl="1" indent="0">
              <a:buNone/>
            </a:pPr>
            <a:r>
              <a:rPr lang="en-US" sz="3300" dirty="0">
                <a:latin typeface="Courier New" pitchFamily="49" charset="0"/>
                <a:cs typeface="Courier New" pitchFamily="49" charset="0"/>
              </a:rPr>
              <a:t>The area of this Circle is 28.274</a:t>
            </a:r>
          </a:p>
          <a:p>
            <a:pPr marL="0" indent="0">
              <a:buNone/>
            </a:pPr>
            <a:r>
              <a:rPr lang="en-US" sz="2900" dirty="0"/>
              <a:t> </a:t>
            </a:r>
          </a:p>
          <a:p>
            <a:pPr marL="0" indent="0">
              <a:buNone/>
            </a:pPr>
            <a:r>
              <a:rPr lang="en-US" sz="3300" dirty="0"/>
              <a:t>We do not want to test the type of each object in the array – this would violated the Open-Closed Principle. How can we output the type of each object in a generic way?</a:t>
            </a:r>
            <a:endParaRPr lang="en-US" sz="2900" dirty="0"/>
          </a:p>
          <a:p>
            <a:pPr marL="0" indent="0">
              <a:buNone/>
            </a:pPr>
            <a:r>
              <a:rPr lang="en-US" sz="2900" dirty="0">
                <a:latin typeface="Courier New" pitchFamily="49" charset="0"/>
                <a:cs typeface="Courier New" pitchFamily="49" charset="0"/>
              </a:rPr>
              <a:t>  public class Test {	</a:t>
            </a:r>
          </a:p>
          <a:p>
            <a:pPr marL="365760" lvl="1" indent="0" defTabSz="228600">
              <a:buNone/>
            </a:pPr>
            <a:r>
              <a:rPr lang="en-US" sz="2900" dirty="0">
                <a:latin typeface="Courier New" pitchFamily="49" charset="0"/>
                <a:cs typeface="Courier New" pitchFamily="49" charset="0"/>
              </a:rPr>
              <a:t>	public static void main(String[] </a:t>
            </a:r>
            <a:r>
              <a:rPr lang="en-US" sz="2900" dirty="0" err="1">
                <a:latin typeface="Courier New" pitchFamily="49" charset="0"/>
                <a:cs typeface="Courier New" pitchFamily="49" charset="0"/>
              </a:rPr>
              <a:t>args</a:t>
            </a:r>
            <a:r>
              <a:rPr lang="en-US" sz="2900" dirty="0">
                <a:latin typeface="Courier New" pitchFamily="49" charset="0"/>
                <a:cs typeface="Courier New" pitchFamily="49" charset="0"/>
              </a:rPr>
              <a:t>) {</a:t>
            </a:r>
          </a:p>
          <a:p>
            <a:pPr marL="365760" lvl="1" indent="0" defTabSz="228600">
              <a:buNone/>
            </a:pPr>
            <a:r>
              <a:rPr lang="en-US" sz="2900" dirty="0">
                <a:latin typeface="Courier New" pitchFamily="49" charset="0"/>
                <a:cs typeface="Courier New" pitchFamily="49" charset="0"/>
              </a:rPr>
              <a:t>		</a:t>
            </a:r>
            <a:r>
              <a:rPr lang="en-US" sz="2900" dirty="0" err="1">
                <a:latin typeface="Courier New" pitchFamily="49" charset="0"/>
                <a:cs typeface="Courier New" pitchFamily="49" charset="0"/>
              </a:rPr>
              <a:t>ClosedCurve</a:t>
            </a:r>
            <a:r>
              <a:rPr lang="en-US" sz="2900" dirty="0">
                <a:latin typeface="Courier New" pitchFamily="49" charset="0"/>
                <a:cs typeface="Courier New" pitchFamily="49" charset="0"/>
              </a:rPr>
              <a:t>[] objects = {new Triangle(5,5),		</a:t>
            </a:r>
          </a:p>
          <a:p>
            <a:pPr marL="365760" lvl="1" indent="0" defTabSz="228600">
              <a:buNone/>
            </a:pPr>
            <a:r>
              <a:rPr lang="en-US" sz="2900" dirty="0">
                <a:latin typeface="Courier New" pitchFamily="49" charset="0"/>
                <a:cs typeface="Courier New" pitchFamily="49" charset="0"/>
              </a:rPr>
              <a:t>		                         new Square(3), new Circle(3)};</a:t>
            </a:r>
          </a:p>
          <a:p>
            <a:pPr marL="365760" lvl="1" indent="0" defTabSz="228600">
              <a:buNone/>
            </a:pPr>
            <a:r>
              <a:rPr lang="en-US" sz="2900" dirty="0">
                <a:latin typeface="Courier New" pitchFamily="49" charset="0"/>
                <a:cs typeface="Courier New" pitchFamily="49" charset="0"/>
              </a:rPr>
              <a:t>		//compute areas</a:t>
            </a:r>
          </a:p>
          <a:p>
            <a:pPr marL="365760" lvl="1" indent="0" defTabSz="228600">
              <a:buNone/>
            </a:pPr>
            <a:r>
              <a:rPr lang="en-US" sz="2900" dirty="0">
                <a:latin typeface="Courier New" pitchFamily="49" charset="0"/>
                <a:cs typeface="Courier New" pitchFamily="49" charset="0"/>
              </a:rPr>
              <a:t>		for(</a:t>
            </a:r>
            <a:r>
              <a:rPr lang="en-US" sz="2900" dirty="0" err="1">
                <a:latin typeface="Courier New" pitchFamily="49" charset="0"/>
                <a:cs typeface="Courier New" pitchFamily="49" charset="0"/>
              </a:rPr>
              <a:t>ClosedCurve</a:t>
            </a:r>
            <a:r>
              <a:rPr lang="en-US" sz="2900" dirty="0">
                <a:latin typeface="Courier New" pitchFamily="49" charset="0"/>
                <a:cs typeface="Courier New" pitchFamily="49" charset="0"/>
              </a:rPr>
              <a:t> cc : objects) {</a:t>
            </a:r>
          </a:p>
          <a:p>
            <a:pPr marL="365760" lvl="1" indent="0" defTabSz="228600">
              <a:buNone/>
            </a:pPr>
            <a:r>
              <a:rPr lang="en-US" sz="2900" dirty="0">
                <a:latin typeface="Courier New" pitchFamily="49" charset="0"/>
                <a:cs typeface="Courier New" pitchFamily="49" charset="0"/>
              </a:rPr>
              <a:t>			</a:t>
            </a:r>
            <a:r>
              <a:rPr lang="en-US" sz="2900" dirty="0" err="1">
                <a:latin typeface="Courier New" pitchFamily="49" charset="0"/>
                <a:cs typeface="Courier New" pitchFamily="49" charset="0"/>
              </a:rPr>
              <a:t>System.out.println</a:t>
            </a:r>
            <a:r>
              <a:rPr lang="en-US" sz="2900" dirty="0">
                <a:latin typeface="Courier New" pitchFamily="49" charset="0"/>
                <a:cs typeface="Courier New" pitchFamily="49" charset="0"/>
              </a:rPr>
              <a:t>(</a:t>
            </a:r>
            <a:r>
              <a:rPr lang="en-US" sz="2900" dirty="0" err="1">
                <a:latin typeface="Courier New" pitchFamily="49" charset="0"/>
                <a:cs typeface="Courier New" pitchFamily="49" charset="0"/>
              </a:rPr>
              <a:t>cc.computeArea</a:t>
            </a:r>
            <a:r>
              <a:rPr lang="en-US" sz="2900" dirty="0">
                <a:latin typeface="Courier New" pitchFamily="49" charset="0"/>
                <a:cs typeface="Courier New" pitchFamily="49" charset="0"/>
              </a:rPr>
              <a:t>());	</a:t>
            </a:r>
          </a:p>
          <a:p>
            <a:pPr marL="365760" lvl="1" indent="0" defTabSz="228600">
              <a:buNone/>
            </a:pPr>
            <a:r>
              <a:rPr lang="en-US" sz="2900" dirty="0">
                <a:latin typeface="Courier New" pitchFamily="49" charset="0"/>
                <a:cs typeface="Courier New" pitchFamily="49" charset="0"/>
              </a:rPr>
              <a:t>		}</a:t>
            </a:r>
          </a:p>
          <a:p>
            <a:pPr marL="365760" lvl="1" indent="0" defTabSz="228600">
              <a:buNone/>
            </a:pPr>
            <a:r>
              <a:rPr lang="en-US" sz="2900" dirty="0">
                <a:latin typeface="Courier New" pitchFamily="49" charset="0"/>
                <a:cs typeface="Courier New" pitchFamily="49" charset="0"/>
              </a:rPr>
              <a:t> }</a:t>
            </a:r>
          </a:p>
          <a:p>
            <a:pPr marL="0" indent="0" defTabSz="228600">
              <a:buNone/>
            </a:pPr>
            <a:r>
              <a:rPr lang="en-US" sz="3100" dirty="0">
                <a:latin typeface="Courier New" pitchFamily="49" charset="0"/>
                <a:cs typeface="Courier New" pitchFamily="49" charset="0"/>
              </a:rPr>
              <a:t>  }</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68</a:t>
            </a:fld>
            <a:endParaRPr lang="en-US" dirty="0">
              <a:solidFill>
                <a:srgbClr val="04617B">
                  <a:shade val="90000"/>
                </a:srgbClr>
              </a:solidFill>
            </a:endParaRPr>
          </a:p>
        </p:txBody>
      </p:sp>
    </p:spTree>
    <p:extLst>
      <p:ext uri="{BB962C8B-B14F-4D97-AF65-F5344CB8AC3E}">
        <p14:creationId xmlns:p14="http://schemas.microsoft.com/office/powerpoint/2010/main" val="16186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a:t>Solution: Use the </a:t>
            </a:r>
            <a:r>
              <a:rPr lang="en-US" i="1" dirty="0"/>
              <a:t>Class</a:t>
            </a:r>
            <a:r>
              <a:rPr lang="en-US" dirty="0"/>
              <a:t> </a:t>
            </a:r>
            <a:r>
              <a:rPr lang="en-US" dirty="0" err="1"/>
              <a:t>Class</a:t>
            </a:r>
            <a:endParaRPr lang="en-US" dirty="0"/>
          </a:p>
        </p:txBody>
      </p:sp>
      <p:sp>
        <p:nvSpPr>
          <p:cNvPr id="3" name="Content Placeholder 2"/>
          <p:cNvSpPr>
            <a:spLocks noGrp="1"/>
          </p:cNvSpPr>
          <p:nvPr>
            <p:ph idx="1"/>
          </p:nvPr>
        </p:nvSpPr>
        <p:spPr>
          <a:xfrm>
            <a:off x="114300" y="1488831"/>
            <a:ext cx="8915400" cy="5334000"/>
          </a:xfrm>
        </p:spPr>
        <p:txBody>
          <a:bodyPr>
            <a:normAutofit/>
          </a:bodyPr>
          <a:lstStyle/>
          <a:p>
            <a:pPr marL="514350" lvl="0" indent="-514350">
              <a:buFont typeface="+mj-lt"/>
              <a:buAutoNum type="arabicPeriod"/>
            </a:pPr>
            <a:r>
              <a:rPr lang="en-US" sz="1800" dirty="0"/>
              <a:t>The Java runtime keeps track of "runtime type information" about each object. This information includes the class to which it belongs, the name of that class, and many details about the structure of the class.</a:t>
            </a:r>
            <a:br>
              <a:rPr lang="en-US" sz="1800" dirty="0"/>
            </a:br>
            <a:endParaRPr lang="en-US" sz="1800" dirty="0"/>
          </a:p>
          <a:p>
            <a:pPr marL="514350" lvl="0" indent="-514350">
              <a:buFont typeface="+mj-lt"/>
              <a:buAutoNum type="arabicPeriod"/>
            </a:pPr>
            <a:r>
              <a:rPr lang="en-US" sz="1800" dirty="0"/>
              <a:t>This information is accessible through an object's </a:t>
            </a:r>
            <a:r>
              <a:rPr lang="en-US" sz="1800" dirty="0">
                <a:latin typeface="Courier New" panose="02070309020205020404" pitchFamily="49" charset="0"/>
                <a:cs typeface="Courier New" panose="02070309020205020404" pitchFamily="49" charset="0"/>
              </a:rPr>
              <a:t>Class</a:t>
            </a:r>
            <a:r>
              <a:rPr lang="en-US" sz="1800" dirty="0"/>
              <a:t>. The </a:t>
            </a:r>
            <a:r>
              <a:rPr lang="en-US" sz="1800" dirty="0">
                <a:latin typeface="Courier New" panose="02070309020205020404" pitchFamily="49" charset="0"/>
                <a:cs typeface="Courier New" panose="02070309020205020404" pitchFamily="49" charset="0"/>
              </a:rPr>
              <a:t>Class</a:t>
            </a:r>
            <a:r>
              <a:rPr lang="en-US" sz="1800" dirty="0"/>
              <a:t> to which an object belongs is obtained like </a:t>
            </a:r>
            <a:r>
              <a:rPr lang="en-US" sz="1800"/>
              <a:t>this:</a:t>
            </a:r>
            <a:endParaRPr lang="en-US" sz="1800" dirty="0"/>
          </a:p>
          <a:p>
            <a:pPr marL="0" indent="0">
              <a:buNone/>
            </a:pPr>
            <a:r>
              <a:rPr lang="en-US" sz="1800" dirty="0">
                <a:latin typeface="Courier New" pitchFamily="49" charset="0"/>
                <a:cs typeface="Courier New" pitchFamily="49" charset="0"/>
              </a:rPr>
              <a:t>	String s = "</a:t>
            </a:r>
            <a:r>
              <a:rPr lang="en-US" sz="1800">
                <a:latin typeface="Courier New" pitchFamily="49" charset="0"/>
                <a:cs typeface="Courier New" pitchFamily="49" charset="0"/>
              </a:rPr>
              <a:t>Hello";</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Class cl = </a:t>
            </a:r>
            <a:r>
              <a:rPr lang="en-US" sz="1800" dirty="0" err="1">
                <a:latin typeface="Courier New" pitchFamily="49" charset="0"/>
                <a:cs typeface="Courier New" pitchFamily="49" charset="0"/>
              </a:rPr>
              <a:t>s.getClass</a:t>
            </a:r>
            <a:r>
              <a:rPr lang="en-US" sz="1800">
                <a:latin typeface="Courier New" pitchFamily="49" charset="0"/>
                <a:cs typeface="Courier New" pitchFamily="49" charset="0"/>
              </a:rPr>
              <a:t>(); //cl represents the String class</a:t>
            </a:r>
            <a:endParaRPr lang="en-US" sz="1800" dirty="0">
              <a:latin typeface="Courier New" pitchFamily="49" charset="0"/>
              <a:cs typeface="Courier New" pitchFamily="49" charset="0"/>
            </a:endParaRPr>
          </a:p>
          <a:p>
            <a:pPr marL="0" indent="0">
              <a:buNone/>
            </a:pPr>
            <a:r>
              <a:rPr lang="en-US" sz="1800" dirty="0"/>
              <a:t> </a:t>
            </a:r>
          </a:p>
          <a:p>
            <a:pPr marL="0" indent="0">
              <a:buNone/>
            </a:pPr>
            <a:r>
              <a:rPr lang="en-US" sz="1800"/>
              <a:t>          This </a:t>
            </a:r>
            <a:r>
              <a:rPr lang="en-US" sz="1800" dirty="0"/>
              <a:t>same class can be </a:t>
            </a:r>
            <a:r>
              <a:rPr lang="en-US" sz="1800"/>
              <a:t>specified in two other ways:</a:t>
            </a:r>
            <a:endParaRPr lang="en-US" sz="1800" dirty="0"/>
          </a:p>
          <a:p>
            <a:pPr marL="0" indent="0">
              <a:buNone/>
            </a:pPr>
            <a:r>
              <a:rPr lang="en-US" sz="1800" dirty="0"/>
              <a:t>	</a:t>
            </a:r>
            <a:r>
              <a:rPr lang="en-US" sz="1800" dirty="0">
                <a:latin typeface="Courier New" pitchFamily="49" charset="0"/>
                <a:cs typeface="Courier New" pitchFamily="49" charset="0"/>
              </a:rPr>
              <a:t>Class cl2 = </a:t>
            </a:r>
            <a:r>
              <a:rPr lang="en-US" sz="1800" dirty="0" err="1">
                <a:latin typeface="Courier New" pitchFamily="49" charset="0"/>
                <a:cs typeface="Courier New" pitchFamily="49" charset="0"/>
              </a:rPr>
              <a:t>String.class</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System.out.println</a:t>
            </a:r>
            <a:r>
              <a:rPr lang="en-US" sz="1800" dirty="0">
                <a:latin typeface="Courier New" pitchFamily="49" charset="0"/>
                <a:cs typeface="Courier New" pitchFamily="49" charset="0"/>
              </a:rPr>
              <a:t>(cl == cl2); </a:t>
            </a:r>
            <a:r>
              <a:rPr lang="en-US" sz="1800">
                <a:latin typeface="Courier New" pitchFamily="49" charset="0"/>
                <a:cs typeface="Courier New" pitchFamily="49" charset="0"/>
              </a:rPr>
              <a:t>//true</a:t>
            </a:r>
            <a:br>
              <a:rPr lang="en-US" sz="1800">
                <a:latin typeface="Courier New" pitchFamily="49" charset="0"/>
                <a:cs typeface="Courier New" pitchFamily="49" charset="0"/>
              </a:rPr>
            </a:br>
            <a:br>
              <a:rPr lang="en-US" sz="1800">
                <a:latin typeface="Courier New" pitchFamily="49" charset="0"/>
                <a:cs typeface="Courier New" pitchFamily="49" charset="0"/>
              </a:rPr>
            </a:br>
            <a:r>
              <a:rPr lang="en-US" sz="1800">
                <a:latin typeface="Courier New" pitchFamily="49" charset="0"/>
                <a:cs typeface="Courier New" pitchFamily="49" charset="0"/>
              </a:rPr>
              <a:t>       Class cl3 = Class.forName("java.lang.String");</a:t>
            </a:r>
            <a:br>
              <a:rPr lang="en-US" sz="1800">
                <a:latin typeface="Courier New" pitchFamily="49" charset="0"/>
                <a:cs typeface="Courier New" pitchFamily="49" charset="0"/>
              </a:rPr>
            </a:br>
            <a:r>
              <a:rPr lang="en-US" sz="1800">
                <a:latin typeface="Courier New" pitchFamily="49" charset="0"/>
                <a:cs typeface="Courier New" pitchFamily="49" charset="0"/>
              </a:rPr>
              <a:t>       System.out.println(cl == cl3);  //true</a:t>
            </a:r>
            <a:endParaRPr lang="en-US" sz="1800" dirty="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69</a:t>
            </a:fld>
            <a:endParaRPr lang="en-US" dirty="0">
              <a:solidFill>
                <a:srgbClr val="04617B">
                  <a:shade val="90000"/>
                </a:srgbClr>
              </a:solidFill>
            </a:endParaRPr>
          </a:p>
        </p:txBody>
      </p:sp>
    </p:spTree>
    <p:extLst>
      <p:ext uri="{BB962C8B-B14F-4D97-AF65-F5344CB8AC3E}">
        <p14:creationId xmlns:p14="http://schemas.microsoft.com/office/powerpoint/2010/main" val="7260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55520"/>
          </a:xfrm>
        </p:spPr>
        <p:txBody>
          <a:bodyPr>
            <a:normAutofit/>
          </a:bodyPr>
          <a:lstStyle/>
          <a:p>
            <a:r>
              <a:rPr lang="en-US" sz="2000" dirty="0"/>
              <a:t>In our programming projects, we may find that we define two classes that have many of the same fields and methods. It is natural to think of a single class that generalizes the two classes and that contains the code needed by both.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a:t>
            </a:fld>
            <a:endParaRPr lang="en-US" dirty="0">
              <a:solidFill>
                <a:srgbClr val="04617B">
                  <a:shade val="90000"/>
                </a:srgbClr>
              </a:solidFill>
            </a:endParaRPr>
          </a:p>
        </p:txBody>
      </p:sp>
      <p:sp>
        <p:nvSpPr>
          <p:cNvPr id="5" name="TextBox 4"/>
          <p:cNvSpPr txBox="1"/>
          <p:nvPr/>
        </p:nvSpPr>
        <p:spPr>
          <a:xfrm>
            <a:off x="1311729" y="2971800"/>
            <a:ext cx="2743200" cy="2862322"/>
          </a:xfrm>
          <a:prstGeom prst="rect">
            <a:avLst/>
          </a:prstGeom>
          <a:noFill/>
        </p:spPr>
        <p:txBody>
          <a:bodyPr wrap="square" rtlCol="0">
            <a:spAutoFit/>
          </a:bodyPr>
          <a:lstStyle/>
          <a:p>
            <a:pPr lvl="0"/>
            <a:r>
              <a:rPr lang="en-US" dirty="0"/>
              <a:t>Secretary</a:t>
            </a:r>
          </a:p>
          <a:p>
            <a:r>
              <a:rPr lang="en-US" dirty="0"/>
              <a:t>   properties: </a:t>
            </a:r>
          </a:p>
          <a:p>
            <a:r>
              <a:rPr lang="en-US" dirty="0"/>
              <a:t>           name</a:t>
            </a:r>
          </a:p>
          <a:p>
            <a:r>
              <a:rPr lang="en-US" dirty="0"/>
              <a:t>           address</a:t>
            </a:r>
          </a:p>
          <a:p>
            <a:r>
              <a:rPr lang="en-US"/>
              <a:t>           telNum</a:t>
            </a:r>
            <a:endParaRPr lang="en-US" dirty="0"/>
          </a:p>
          <a:p>
            <a:r>
              <a:rPr lang="en-US"/>
              <a:t>           vehicleType</a:t>
            </a:r>
          </a:p>
          <a:p>
            <a:r>
              <a:rPr lang="en-US"/>
              <a:t>           numYears</a:t>
            </a:r>
            <a:endParaRPr lang="en-US" dirty="0"/>
          </a:p>
          <a:p>
            <a:r>
              <a:rPr lang="en-US" dirty="0"/>
              <a:t>   behavior:</a:t>
            </a:r>
          </a:p>
          <a:p>
            <a:r>
              <a:rPr lang="en-US" dirty="0"/>
              <a:t>            </a:t>
            </a:r>
            <a:r>
              <a:rPr lang="en-US" dirty="0" err="1"/>
              <a:t>computeSalary</a:t>
            </a:r>
            <a:r>
              <a:rPr lang="en-US" dirty="0"/>
              <a:t>()</a:t>
            </a:r>
          </a:p>
          <a:p>
            <a:endParaRPr lang="en-US" dirty="0"/>
          </a:p>
        </p:txBody>
      </p:sp>
      <p:sp>
        <p:nvSpPr>
          <p:cNvPr id="6" name="TextBox 5"/>
          <p:cNvSpPr txBox="1"/>
          <p:nvPr/>
        </p:nvSpPr>
        <p:spPr>
          <a:xfrm>
            <a:off x="4697186" y="2971800"/>
            <a:ext cx="2590800" cy="2862322"/>
          </a:xfrm>
          <a:prstGeom prst="rect">
            <a:avLst/>
          </a:prstGeom>
          <a:noFill/>
        </p:spPr>
        <p:txBody>
          <a:bodyPr wrap="square" rtlCol="0">
            <a:spAutoFit/>
          </a:bodyPr>
          <a:lstStyle/>
          <a:p>
            <a:r>
              <a:rPr lang="en-US" dirty="0"/>
              <a:t>Professor</a:t>
            </a:r>
          </a:p>
          <a:p>
            <a:r>
              <a:rPr lang="en-US" dirty="0"/>
              <a:t>   properties:</a:t>
            </a:r>
          </a:p>
          <a:p>
            <a:r>
              <a:rPr lang="en-US"/>
              <a:t>           name</a:t>
            </a:r>
          </a:p>
          <a:p>
            <a:r>
              <a:rPr lang="en-US"/>
              <a:t>           address</a:t>
            </a:r>
          </a:p>
          <a:p>
            <a:r>
              <a:rPr lang="en-US"/>
              <a:t>           telNum</a:t>
            </a:r>
          </a:p>
          <a:p>
            <a:r>
              <a:rPr lang="en-US"/>
              <a:t>           vehicleType</a:t>
            </a:r>
            <a:br>
              <a:rPr lang="en-US"/>
            </a:br>
            <a:r>
              <a:rPr lang="en-US"/>
              <a:t>           numPublications</a:t>
            </a:r>
            <a:endParaRPr lang="en-US" dirty="0"/>
          </a:p>
          <a:p>
            <a:r>
              <a:rPr lang="en-US" dirty="0"/>
              <a:t>   behavior:</a:t>
            </a:r>
          </a:p>
          <a:p>
            <a:r>
              <a:rPr lang="en-US" dirty="0"/>
              <a:t>            </a:t>
            </a:r>
            <a:r>
              <a:rPr lang="en-US" dirty="0" err="1"/>
              <a:t>computeSalary</a:t>
            </a:r>
            <a:r>
              <a:rPr lang="en-US" dirty="0"/>
              <a:t>()</a:t>
            </a:r>
          </a:p>
          <a:p>
            <a:endParaRPr lang="en-US" dirty="0"/>
          </a:p>
        </p:txBody>
      </p:sp>
      <p:sp>
        <p:nvSpPr>
          <p:cNvPr id="7" name="Title 1"/>
          <p:cNvSpPr>
            <a:spLocks noGrp="1"/>
          </p:cNvSpPr>
          <p:nvPr>
            <p:ph type="title"/>
          </p:nvPr>
        </p:nvSpPr>
        <p:spPr>
          <a:xfrm>
            <a:off x="582386" y="381000"/>
            <a:ext cx="8229600" cy="1143000"/>
          </a:xfrm>
        </p:spPr>
        <p:txBody>
          <a:bodyPr>
            <a:normAutofit/>
          </a:bodyPr>
          <a:lstStyle/>
          <a:p>
            <a:r>
              <a:rPr lang="en-US"/>
              <a:t>Motivation for </a:t>
            </a:r>
            <a:r>
              <a:rPr lang="en-US" dirty="0"/>
              <a:t>Inheritance</a:t>
            </a:r>
          </a:p>
        </p:txBody>
      </p:sp>
    </p:spTree>
    <p:extLst>
      <p:ext uri="{BB962C8B-B14F-4D97-AF65-F5344CB8AC3E}">
        <p14:creationId xmlns:p14="http://schemas.microsoft.com/office/powerpoint/2010/main" val="922304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05800" cy="5943600"/>
          </a:xfrm>
        </p:spPr>
        <p:txBody>
          <a:bodyPr>
            <a:normAutofit/>
          </a:bodyPr>
          <a:lstStyle/>
          <a:p>
            <a:pPr marL="293688" lvl="0" indent="-293688">
              <a:buFont typeface="+mj-lt"/>
              <a:buAutoNum type="arabicPeriod" startAt="3"/>
            </a:pPr>
            <a:r>
              <a:rPr lang="en-US" sz="2400" dirty="0"/>
              <a:t>From the name of the class, the </a:t>
            </a:r>
            <a:r>
              <a:rPr lang="en-US" sz="2400" dirty="0">
                <a:latin typeface="Courier New" panose="02070309020205020404" pitchFamily="49" charset="0"/>
                <a:cs typeface="Courier New" panose="02070309020205020404" pitchFamily="49" charset="0"/>
              </a:rPr>
              <a:t>Class</a:t>
            </a:r>
            <a:r>
              <a:rPr lang="en-US" sz="2400" dirty="0"/>
              <a:t> can be discovered. Conversely, from the   </a:t>
            </a:r>
            <a:r>
              <a:rPr lang="en-US" sz="2400" dirty="0">
                <a:latin typeface="Courier New" panose="02070309020205020404" pitchFamily="49" charset="0"/>
                <a:cs typeface="Courier New" panose="02070309020205020404" pitchFamily="49" charset="0"/>
              </a:rPr>
              <a:t>Class</a:t>
            </a:r>
            <a:r>
              <a:rPr lang="en-US" sz="2400" dirty="0"/>
              <a:t> instance, the name of the class can be discovered:</a:t>
            </a:r>
          </a:p>
          <a:p>
            <a:pPr marL="0" indent="0">
              <a:buNone/>
            </a:pPr>
            <a:r>
              <a:rPr lang="en-US" sz="2400" dirty="0"/>
              <a:t> </a:t>
            </a:r>
          </a:p>
          <a:p>
            <a:pPr marL="36576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java.lang.String</a:t>
            </a:r>
            <a:r>
              <a:rPr lang="en-US" sz="2000" dirty="0">
                <a:latin typeface="Courier New" pitchFamily="49" charset="0"/>
                <a:cs typeface="Courier New" pitchFamily="49" charset="0"/>
              </a:rPr>
              <a:t>"</a:t>
            </a:r>
          </a:p>
          <a:p>
            <a:pPr marL="365760" lvl="1" indent="0">
              <a:buNone/>
            </a:pPr>
            <a:r>
              <a:rPr lang="en-US" sz="2000" dirty="0">
                <a:latin typeface="Courier New" pitchFamily="49" charset="0"/>
                <a:cs typeface="Courier New" pitchFamily="49" charset="0"/>
              </a:rPr>
              <a:t>String name = "Hello".</a:t>
            </a:r>
            <a:r>
              <a:rPr lang="en-US" sz="2000" dirty="0" err="1">
                <a:latin typeface="Courier New" pitchFamily="49" charset="0"/>
                <a:cs typeface="Courier New" pitchFamily="49" charset="0"/>
              </a:rPr>
              <a:t>getClass</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getName</a:t>
            </a:r>
            <a:r>
              <a:rPr lang="en-US" sz="2000" dirty="0">
                <a:latin typeface="Courier New" pitchFamily="49" charset="0"/>
                <a:cs typeface="Courier New" pitchFamily="49" charset="0"/>
              </a:rPr>
              <a:t>();</a:t>
            </a:r>
          </a:p>
          <a:p>
            <a:pPr marL="365760" lvl="1" indent="0">
              <a:buNone/>
            </a:pPr>
            <a:r>
              <a:rPr lang="en-US" sz="2000" dirty="0">
                <a:latin typeface="Courier New" pitchFamily="49" charset="0"/>
                <a:cs typeface="Courier New" pitchFamily="49" charset="0"/>
              </a:rPr>
              <a:t>  </a:t>
            </a:r>
          </a:p>
          <a:p>
            <a:pPr marL="365760" lvl="1" indent="0">
              <a:buNone/>
            </a:pPr>
            <a:r>
              <a:rPr lang="en-US" sz="2000" dirty="0">
                <a:latin typeface="Courier New" pitchFamily="49" charset="0"/>
                <a:cs typeface="Courier New" pitchFamily="49" charset="0"/>
              </a:rPr>
              <a:t>// "String"</a:t>
            </a:r>
          </a:p>
          <a:p>
            <a:pPr marL="365760" lvl="1" indent="0">
              <a:buNone/>
            </a:pPr>
            <a:r>
              <a:rPr lang="en-US" sz="2000" dirty="0">
                <a:latin typeface="Courier New" pitchFamily="49" charset="0"/>
                <a:cs typeface="Courier New" pitchFamily="49" charset="0"/>
              </a:rPr>
              <a:t>String name3 </a:t>
            </a:r>
            <a:r>
              <a:rPr lang="en-US" sz="2000">
                <a:latin typeface="Courier New" pitchFamily="49" charset="0"/>
                <a:cs typeface="Courier New" pitchFamily="49" charset="0"/>
              </a:rPr>
              <a:t>= "Hello".getClass</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getSimpleName</a:t>
            </a:r>
            <a:r>
              <a:rPr lang="en-US" sz="2000" dirty="0">
                <a:latin typeface="Courier New" pitchFamily="49" charset="0"/>
                <a:cs typeface="Courier New" pitchFamily="49" charset="0"/>
              </a:rPr>
              <a:t>();</a:t>
            </a:r>
          </a:p>
          <a:p>
            <a:pPr marL="0" indent="0">
              <a:buNone/>
            </a:pPr>
            <a:r>
              <a:rPr lang="en-US" dirty="0"/>
              <a:t>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70</a:t>
            </a:fld>
            <a:endParaRPr lang="en-US" dirty="0">
              <a:solidFill>
                <a:srgbClr val="04617B">
                  <a:shade val="90000"/>
                </a:srgbClr>
              </a:solidFill>
            </a:endParaRPr>
          </a:p>
        </p:txBody>
      </p:sp>
    </p:spTree>
    <p:extLst>
      <p:ext uri="{BB962C8B-B14F-4D97-AF65-F5344CB8AC3E}">
        <p14:creationId xmlns:p14="http://schemas.microsoft.com/office/powerpoint/2010/main" val="324779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4876800"/>
          </a:xfrm>
        </p:spPr>
        <p:txBody>
          <a:bodyPr>
            <a:normAutofit fontScale="62500" lnSpcReduction="20000"/>
          </a:bodyPr>
          <a:lstStyle/>
          <a:p>
            <a:pPr marL="0" indent="0">
              <a:buNone/>
            </a:pPr>
            <a:r>
              <a:rPr lang="en-US" sz="3600" i="1" u="sng" dirty="0"/>
              <a:t>Application</a:t>
            </a:r>
            <a:r>
              <a:rPr lang="en-US" sz="3600" dirty="0"/>
              <a:t>: These features of the </a:t>
            </a:r>
            <a:r>
              <a:rPr lang="en-US" sz="3600" dirty="0">
                <a:latin typeface="Courier New" pitchFamily="49" charset="0"/>
                <a:cs typeface="Courier New" pitchFamily="49" charset="0"/>
              </a:rPr>
              <a:t>Class</a:t>
            </a:r>
            <a:r>
              <a:rPr lang="en-US" sz="3600" dirty="0"/>
              <a:t> </a:t>
            </a:r>
            <a:r>
              <a:rPr lang="en-US" sz="3600" dirty="0" err="1"/>
              <a:t>class</a:t>
            </a:r>
            <a:r>
              <a:rPr lang="en-US" sz="3600" dirty="0"/>
              <a:t> allow us to solve the Challenge</a:t>
            </a:r>
            <a:r>
              <a:rPr lang="en-US" sz="3300" dirty="0"/>
              <a:t>:</a:t>
            </a:r>
          </a:p>
          <a:p>
            <a:pPr marL="182880" marR="0" indent="0">
              <a:spcBef>
                <a:spcPts val="0"/>
              </a:spcBef>
              <a:spcAft>
                <a:spcPts val="0"/>
              </a:spcAft>
              <a:buNone/>
            </a:pPr>
            <a:endParaRPr lang="en-US" sz="2800" dirty="0">
              <a:latin typeface="Courier New"/>
              <a:ea typeface="Times New Roman"/>
            </a:endParaRPr>
          </a:p>
          <a:p>
            <a:pPr marL="182880" marR="0" indent="0">
              <a:spcBef>
                <a:spcPts val="0"/>
              </a:spcBef>
              <a:spcAft>
                <a:spcPts val="0"/>
              </a:spcAft>
              <a:buNone/>
            </a:pPr>
            <a:endParaRPr lang="en-US" sz="2800" dirty="0">
              <a:latin typeface="Courier New"/>
              <a:ea typeface="Times New Roman"/>
            </a:endParaRPr>
          </a:p>
          <a:p>
            <a:pPr marL="182880" marR="0" indent="0" defTabSz="365760">
              <a:spcBef>
                <a:spcPts val="0"/>
              </a:spcBef>
              <a:spcAft>
                <a:spcPts val="0"/>
              </a:spcAft>
              <a:buNone/>
            </a:pPr>
            <a:r>
              <a:rPr lang="en-US" sz="2800" dirty="0">
                <a:latin typeface="Courier New"/>
                <a:ea typeface="Times New Roman"/>
              </a:rPr>
              <a:t>public class </a:t>
            </a:r>
            <a:r>
              <a:rPr lang="en-US" sz="2800" dirty="0" err="1">
                <a:latin typeface="Courier New"/>
                <a:ea typeface="Times New Roman"/>
              </a:rPr>
              <a:t>TestSecond</a:t>
            </a:r>
            <a:r>
              <a:rPr lang="en-US" sz="2800" dirty="0">
                <a:latin typeface="Courier New"/>
                <a:ea typeface="Times New Roman"/>
              </a:rPr>
              <a:t> {	</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a:t>
            </a:r>
          </a:p>
          <a:p>
            <a:pPr marL="182880" marR="0" indent="0" defTabSz="365760">
              <a:spcBef>
                <a:spcPts val="0"/>
              </a:spcBef>
              <a:spcAft>
                <a:spcPts val="0"/>
              </a:spcAft>
              <a:buNone/>
            </a:pPr>
            <a:r>
              <a:rPr lang="en-US" sz="2800" dirty="0">
                <a:latin typeface="Courier New"/>
                <a:ea typeface="Times New Roman"/>
              </a:rPr>
              <a:t>	public static void main(String[] </a:t>
            </a:r>
            <a:r>
              <a:rPr lang="en-US" sz="2800" dirty="0" err="1">
                <a:latin typeface="Courier New"/>
                <a:ea typeface="Times New Roman"/>
              </a:rPr>
              <a:t>args</a:t>
            </a:r>
            <a:r>
              <a:rPr lang="en-US" sz="2800" dirty="0">
                <a:latin typeface="Courier New"/>
                <a:ea typeface="Times New Roman"/>
              </a:rPr>
              <a:t>) {</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a:t>
            </a:r>
            <a:r>
              <a:rPr lang="en-US" sz="2800" dirty="0" err="1">
                <a:latin typeface="Courier New"/>
                <a:ea typeface="Times New Roman"/>
              </a:rPr>
              <a:t>ClosedCurve</a:t>
            </a:r>
            <a:r>
              <a:rPr lang="en-US" sz="2800" dirty="0">
                <a:latin typeface="Courier New"/>
                <a:ea typeface="Times New Roman"/>
              </a:rPr>
              <a:t>[] objects </a:t>
            </a:r>
            <a:r>
              <a:rPr lang="en-US" sz="2800">
                <a:latin typeface="Courier New"/>
                <a:ea typeface="Times New Roman"/>
              </a:rPr>
              <a:t>= {new </a:t>
            </a:r>
            <a:r>
              <a:rPr lang="en-US" sz="2800" dirty="0">
                <a:latin typeface="Courier New"/>
                <a:ea typeface="Times New Roman"/>
              </a:rPr>
              <a:t>Triangle(10,9,6),</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a:t>
            </a:r>
            <a:r>
              <a:rPr lang="en-US" sz="2800">
                <a:latin typeface="Courier New"/>
                <a:ea typeface="Times New Roman"/>
              </a:rPr>
              <a:t>                new </a:t>
            </a:r>
            <a:r>
              <a:rPr lang="en-US" sz="2800" dirty="0">
                <a:latin typeface="Courier New"/>
                <a:ea typeface="Times New Roman"/>
              </a:rPr>
              <a:t>Square(3),</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a:t>
            </a:r>
            <a:r>
              <a:rPr lang="en-US" sz="2800">
                <a:latin typeface="Courier New"/>
                <a:ea typeface="Times New Roman"/>
              </a:rPr>
              <a:t>                new </a:t>
            </a:r>
            <a:r>
              <a:rPr lang="en-US" sz="2800" dirty="0">
                <a:latin typeface="Courier New"/>
                <a:ea typeface="Times New Roman"/>
              </a:rPr>
              <a:t>Circle(3)};</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//compute areas</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for(</a:t>
            </a:r>
            <a:r>
              <a:rPr lang="en-US" sz="2800" dirty="0" err="1">
                <a:latin typeface="Courier New"/>
                <a:ea typeface="Times New Roman"/>
              </a:rPr>
              <a:t>ClosedCurve</a:t>
            </a:r>
            <a:r>
              <a:rPr lang="en-US" sz="2800" dirty="0">
                <a:latin typeface="Courier New"/>
                <a:ea typeface="Times New Roman"/>
              </a:rPr>
              <a:t> cc : objects</a:t>
            </a:r>
            <a:r>
              <a:rPr lang="en-US" sz="2800">
                <a:latin typeface="Courier New"/>
                <a:ea typeface="Times New Roman"/>
              </a:rPr>
              <a:t>) {</a:t>
            </a:r>
            <a:endParaRPr lang="en-US" sz="3200" dirty="0">
              <a:latin typeface="Times New Roman"/>
              <a:ea typeface="Times New Roman"/>
            </a:endParaRPr>
          </a:p>
          <a:p>
            <a:pPr marL="182880" marR="0" indent="0" defTabSz="365760">
              <a:spcBef>
                <a:spcPts val="0"/>
              </a:spcBef>
              <a:spcAft>
                <a:spcPts val="0"/>
              </a:spcAft>
              <a:buNone/>
            </a:pPr>
            <a:r>
              <a:rPr lang="en-US" sz="3200">
                <a:latin typeface="Times New Roman"/>
                <a:ea typeface="Times New Roman"/>
              </a:rPr>
              <a:t>			</a:t>
            </a:r>
            <a:r>
              <a:rPr lang="en-US" sz="2800">
                <a:latin typeface="Courier New"/>
                <a:ea typeface="Times New Roman"/>
              </a:rPr>
              <a:t>String </a:t>
            </a:r>
            <a:r>
              <a:rPr lang="en-US" sz="2800" err="1">
                <a:latin typeface="Courier New"/>
                <a:ea typeface="Times New Roman"/>
              </a:rPr>
              <a:t>nameOfCurve</a:t>
            </a:r>
            <a:r>
              <a:rPr lang="en-US" sz="2800">
                <a:latin typeface="Courier New"/>
                <a:ea typeface="Times New Roman"/>
              </a:rPr>
              <a:t> =</a:t>
            </a:r>
            <a:r>
              <a:rPr lang="en-US" sz="3200" dirty="0">
                <a:latin typeface="Times New Roman"/>
                <a:ea typeface="Times New Roman"/>
              </a:rPr>
              <a:t> </a:t>
            </a:r>
            <a:r>
              <a:rPr lang="en-US" sz="2800">
                <a:latin typeface="Courier New"/>
                <a:ea typeface="Times New Roman"/>
              </a:rPr>
              <a:t>cc.getClass</a:t>
            </a:r>
            <a:r>
              <a:rPr lang="en-US" sz="2800" dirty="0">
                <a:latin typeface="Courier New"/>
                <a:ea typeface="Times New Roman"/>
              </a:rPr>
              <a:t>().</a:t>
            </a:r>
            <a:r>
              <a:rPr lang="en-US" sz="2800" dirty="0" err="1">
                <a:latin typeface="Courier New"/>
                <a:ea typeface="Times New Roman"/>
              </a:rPr>
              <a:t>getSimpleName</a:t>
            </a:r>
            <a:r>
              <a:rPr lang="en-US" sz="2800" dirty="0">
                <a:latin typeface="Courier New"/>
                <a:ea typeface="Times New Roman"/>
              </a:rPr>
              <a:t>());</a:t>
            </a:r>
            <a:br>
              <a:rPr lang="en-US" sz="2800">
                <a:latin typeface="Courier New"/>
                <a:ea typeface="Times New Roman"/>
              </a:rPr>
            </a:br>
            <a:r>
              <a:rPr lang="en-US" sz="3200">
                <a:latin typeface="Times New Roman"/>
                <a:ea typeface="Times New Roman"/>
              </a:rPr>
              <a:t>        		</a:t>
            </a:r>
            <a:r>
              <a:rPr lang="en-US" sz="2800">
                <a:latin typeface="Courier New"/>
                <a:ea typeface="Times New Roman"/>
              </a:rPr>
              <a:t>System.out.println</a:t>
            </a:r>
            <a:r>
              <a:rPr lang="en-US" sz="2800" dirty="0">
                <a:latin typeface="Courier New"/>
                <a:ea typeface="Times New Roman"/>
              </a:rPr>
              <a:t>("The area of </a:t>
            </a:r>
            <a:r>
              <a:rPr lang="en-US" sz="2800">
                <a:latin typeface="Courier New"/>
                <a:ea typeface="Times New Roman"/>
              </a:rPr>
              <a:t>this " +</a:t>
            </a:r>
            <a:endParaRPr lang="en-US" sz="3200" dirty="0">
              <a:latin typeface="Times New Roman"/>
              <a:ea typeface="Times New Roman"/>
            </a:endParaRPr>
          </a:p>
          <a:p>
            <a:pPr marL="2514600" marR="0" indent="0" defTabSz="365760">
              <a:spcBef>
                <a:spcPts val="0"/>
              </a:spcBef>
              <a:spcAft>
                <a:spcPts val="0"/>
              </a:spcAft>
              <a:buNone/>
            </a:pPr>
            <a:r>
              <a:rPr lang="en-US" sz="2800" dirty="0">
                <a:latin typeface="Courier New"/>
                <a:ea typeface="Times New Roman"/>
              </a:rPr>
              <a:t>	</a:t>
            </a:r>
            <a:r>
              <a:rPr lang="en-US" sz="2800">
                <a:latin typeface="Courier New"/>
                <a:ea typeface="Times New Roman"/>
              </a:rPr>
              <a:t> nameOfCurve + </a:t>
            </a:r>
            <a:r>
              <a:rPr lang="en-US" sz="2800" dirty="0">
                <a:latin typeface="Courier New"/>
                <a:ea typeface="Times New Roman"/>
              </a:rPr>
              <a:t>" </a:t>
            </a:r>
            <a:r>
              <a:rPr lang="en-US" sz="2800">
                <a:latin typeface="Courier New"/>
                <a:ea typeface="Times New Roman"/>
              </a:rPr>
              <a:t>is " </a:t>
            </a:r>
            <a:r>
              <a:rPr lang="en-US" sz="2800" dirty="0">
                <a:latin typeface="Courier New"/>
                <a:ea typeface="Times New Roman"/>
              </a:rPr>
              <a:t>+ </a:t>
            </a:r>
            <a:r>
              <a:rPr lang="en-US" sz="2800" dirty="0" err="1">
                <a:latin typeface="Courier New"/>
                <a:ea typeface="Times New Roman"/>
              </a:rPr>
              <a:t>cc.computeArea</a:t>
            </a:r>
            <a:r>
              <a:rPr lang="en-US" sz="2800" dirty="0">
                <a:latin typeface="Courier New"/>
                <a:ea typeface="Times New Roman"/>
              </a:rPr>
              <a:t>());</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defTabSz="365760">
              <a:spcBef>
                <a:spcPts val="0"/>
              </a:spcBef>
              <a:spcAft>
                <a:spcPts val="0"/>
              </a:spcAft>
              <a:buNone/>
            </a:pPr>
            <a:r>
              <a:rPr lang="en-US" sz="2800" dirty="0">
                <a:latin typeface="Courier New"/>
                <a:ea typeface="Times New Roman"/>
              </a:rPr>
              <a:t> 	}</a:t>
            </a:r>
          </a:p>
          <a:p>
            <a:pPr marL="182880" marR="0" indent="0" defTabSz="365760">
              <a:spcBef>
                <a:spcPts val="0"/>
              </a:spcBef>
              <a:spcAft>
                <a:spcPts val="0"/>
              </a:spcAft>
              <a:buNone/>
            </a:pPr>
            <a:r>
              <a:rPr lang="en-US" sz="2800" dirty="0">
                <a:latin typeface="Courier New"/>
                <a:ea typeface="Times New Roman"/>
              </a:rPr>
              <a:t>}</a:t>
            </a:r>
            <a:endParaRPr lang="en-US" sz="3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71</a:t>
            </a:fld>
            <a:endParaRPr lang="en-US" dirty="0">
              <a:solidFill>
                <a:srgbClr val="04617B">
                  <a:shade val="90000"/>
                </a:srgbClr>
              </a:solidFill>
            </a:endParaRPr>
          </a:p>
        </p:txBody>
      </p:sp>
    </p:spTree>
    <p:extLst>
      <p:ext uri="{BB962C8B-B14F-4D97-AF65-F5344CB8AC3E}">
        <p14:creationId xmlns:p14="http://schemas.microsoft.com/office/powerpoint/2010/main" val="22824469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E111-CBF0-48D0-88C2-F59C241EAA99}"/>
              </a:ext>
            </a:extLst>
          </p:cNvPr>
          <p:cNvSpPr>
            <a:spLocks noGrp="1"/>
          </p:cNvSpPr>
          <p:nvPr>
            <p:ph type="title"/>
          </p:nvPr>
        </p:nvSpPr>
        <p:spPr/>
        <p:txBody>
          <a:bodyPr/>
          <a:lstStyle/>
          <a:p>
            <a:r>
              <a:rPr lang="en-US"/>
              <a:t>Exercise 4.3: Using Reflection</a:t>
            </a:r>
          </a:p>
        </p:txBody>
      </p:sp>
      <p:sp>
        <p:nvSpPr>
          <p:cNvPr id="3" name="Content Placeholder 2">
            <a:extLst>
              <a:ext uri="{FF2B5EF4-FFF2-40B4-BE49-F238E27FC236}">
                <a16:creationId xmlns:a16="http://schemas.microsoft.com/office/drawing/2014/main" id="{CC399867-306E-4374-B771-F9360B0F2731}"/>
              </a:ext>
            </a:extLst>
          </p:cNvPr>
          <p:cNvSpPr>
            <a:spLocks noGrp="1"/>
          </p:cNvSpPr>
          <p:nvPr>
            <p:ph idx="1"/>
          </p:nvPr>
        </p:nvSpPr>
        <p:spPr/>
        <p:txBody>
          <a:bodyPr>
            <a:normAutofit/>
          </a:bodyPr>
          <a:lstStyle/>
          <a:p>
            <a:pPr marL="0" indent="0">
              <a:buNone/>
            </a:pPr>
            <a:r>
              <a:rPr lang="en-US" sz="1600"/>
              <a:t>Reflection can be used to create an instance of a class just by supplying the </a:t>
            </a:r>
            <a:r>
              <a:rPr lang="en-US" sz="1600" i="1"/>
              <a:t>name </a:t>
            </a:r>
            <a:r>
              <a:rPr lang="en-US" sz="1600"/>
              <a:t>of class. This exercise gives an example of this kind of code. Try running the code shown here (it is in the InClassExercises project). Try to explain how the code works.</a:t>
            </a:r>
          </a:p>
          <a:p>
            <a:pPr marL="0" indent="0">
              <a:buNone/>
            </a:pPr>
            <a:endParaRPr lang="en-US" sz="1600"/>
          </a:p>
          <a:p>
            <a:pPr marL="0" indent="0">
              <a:buNone/>
            </a:pPr>
            <a:endParaRPr lang="en-US" sz="1600"/>
          </a:p>
        </p:txBody>
      </p:sp>
      <p:sp>
        <p:nvSpPr>
          <p:cNvPr id="4" name="Slide Number Placeholder 3">
            <a:extLst>
              <a:ext uri="{FF2B5EF4-FFF2-40B4-BE49-F238E27FC236}">
                <a16:creationId xmlns:a16="http://schemas.microsoft.com/office/drawing/2014/main" id="{D45C5B58-1FF8-45A2-8A47-6F625621EDBE}"/>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72</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id="{1EF3ECAE-E890-4929-B3E9-8ABDA0EB6B4B}"/>
              </a:ext>
            </a:extLst>
          </p:cNvPr>
          <p:cNvPicPr>
            <a:picLocks noChangeAspect="1"/>
          </p:cNvPicPr>
          <p:nvPr/>
        </p:nvPicPr>
        <p:blipFill>
          <a:blip r:embed="rId2"/>
          <a:stretch>
            <a:fillRect/>
          </a:stretch>
        </p:blipFill>
        <p:spPr>
          <a:xfrm>
            <a:off x="228600" y="2849880"/>
            <a:ext cx="3030822" cy="3952875"/>
          </a:xfrm>
          <a:prstGeom prst="rect">
            <a:avLst/>
          </a:prstGeom>
        </p:spPr>
      </p:pic>
      <p:pic>
        <p:nvPicPr>
          <p:cNvPr id="6" name="Picture 5">
            <a:extLst>
              <a:ext uri="{FF2B5EF4-FFF2-40B4-BE49-F238E27FC236}">
                <a16:creationId xmlns:a16="http://schemas.microsoft.com/office/drawing/2014/main" id="{B2483BF9-05DC-4A23-A316-020ED70553D8}"/>
              </a:ext>
            </a:extLst>
          </p:cNvPr>
          <p:cNvPicPr>
            <a:picLocks noChangeAspect="1"/>
          </p:cNvPicPr>
          <p:nvPr/>
        </p:nvPicPr>
        <p:blipFill>
          <a:blip r:embed="rId3"/>
          <a:stretch>
            <a:fillRect/>
          </a:stretch>
        </p:blipFill>
        <p:spPr>
          <a:xfrm>
            <a:off x="3595991" y="2849880"/>
            <a:ext cx="5548009" cy="2801112"/>
          </a:xfrm>
          <a:prstGeom prst="rect">
            <a:avLst/>
          </a:prstGeom>
        </p:spPr>
      </p:pic>
    </p:spTree>
    <p:extLst>
      <p:ext uri="{BB962C8B-B14F-4D97-AF65-F5344CB8AC3E}">
        <p14:creationId xmlns:p14="http://schemas.microsoft.com/office/powerpoint/2010/main" val="35764575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C090-285D-4E3E-B070-41EE53377F05}"/>
              </a:ext>
            </a:extLst>
          </p:cNvPr>
          <p:cNvSpPr>
            <a:spLocks noGrp="1"/>
          </p:cNvSpPr>
          <p:nvPr>
            <p:ph type="title"/>
          </p:nvPr>
        </p:nvSpPr>
        <p:spPr/>
        <p:txBody>
          <a:bodyPr/>
          <a:lstStyle/>
          <a:p>
            <a:r>
              <a:rPr lang="en-US"/>
              <a:t>Solution</a:t>
            </a:r>
          </a:p>
        </p:txBody>
      </p:sp>
      <p:sp>
        <p:nvSpPr>
          <p:cNvPr id="4" name="Slide Number Placeholder 3">
            <a:extLst>
              <a:ext uri="{FF2B5EF4-FFF2-40B4-BE49-F238E27FC236}">
                <a16:creationId xmlns:a16="http://schemas.microsoft.com/office/drawing/2014/main" id="{C781B201-1C81-4373-847D-C83603E2D8E2}"/>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73</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id="{DC734C31-221F-47A8-B9B8-0C79324A8B56}"/>
              </a:ext>
            </a:extLst>
          </p:cNvPr>
          <p:cNvPicPr>
            <a:picLocks noChangeAspect="1"/>
          </p:cNvPicPr>
          <p:nvPr/>
        </p:nvPicPr>
        <p:blipFill>
          <a:blip r:embed="rId2"/>
          <a:stretch>
            <a:fillRect/>
          </a:stretch>
        </p:blipFill>
        <p:spPr>
          <a:xfrm>
            <a:off x="152400" y="2384425"/>
            <a:ext cx="3030822" cy="3952875"/>
          </a:xfrm>
          <a:prstGeom prst="rect">
            <a:avLst/>
          </a:prstGeom>
        </p:spPr>
      </p:pic>
      <p:pic>
        <p:nvPicPr>
          <p:cNvPr id="6" name="Picture 5">
            <a:extLst>
              <a:ext uri="{FF2B5EF4-FFF2-40B4-BE49-F238E27FC236}">
                <a16:creationId xmlns:a16="http://schemas.microsoft.com/office/drawing/2014/main" id="{C6EB67CE-39B6-4154-914F-8470F01F6664}"/>
              </a:ext>
            </a:extLst>
          </p:cNvPr>
          <p:cNvPicPr>
            <a:picLocks noChangeAspect="1"/>
          </p:cNvPicPr>
          <p:nvPr/>
        </p:nvPicPr>
        <p:blipFill>
          <a:blip r:embed="rId3"/>
          <a:stretch>
            <a:fillRect/>
          </a:stretch>
        </p:blipFill>
        <p:spPr>
          <a:xfrm>
            <a:off x="3183222" y="2373403"/>
            <a:ext cx="5951253" cy="3780509"/>
          </a:xfrm>
          <a:prstGeom prst="rect">
            <a:avLst/>
          </a:prstGeom>
        </p:spPr>
      </p:pic>
    </p:spTree>
    <p:extLst>
      <p:ext uri="{BB962C8B-B14F-4D97-AF65-F5344CB8AC3E}">
        <p14:creationId xmlns:p14="http://schemas.microsoft.com/office/powerpoint/2010/main" val="4318322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a:buNone/>
            </a:pPr>
            <a:r>
              <a:rPr lang="en-US"/>
              <a:t>The </a:t>
            </a:r>
            <a:r>
              <a:rPr lang="en-US" dirty="0"/>
              <a:t>classes in the </a:t>
            </a:r>
            <a:r>
              <a:rPr lang="en-US"/>
              <a:t>Java Reflection </a:t>
            </a:r>
            <a:r>
              <a:rPr lang="en-US" dirty="0"/>
              <a:t>package can be used to construct an instance of a class (with parameters) from a String (which stores the name of the class) or Class object; similarly, it is possible to invoke a method on another class (with parameters) simply by knowing the String name of the method</a:t>
            </a:r>
            <a:r>
              <a:rPr lang="en-US"/>
              <a:t>. In a parallel fashion, according to ancient wisdom, it is possible to experience the subtlest value of the name of an object – at a level where the impulses that structure the name are the same as those that structure the object. Working at that level, by invoking the name of the object, the object can be made to appear.</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74</a:t>
            </a:fld>
            <a:endParaRPr kumimoji="0" lang="en-US"/>
          </a:p>
        </p:txBody>
      </p:sp>
    </p:spTree>
    <p:extLst>
      <p:ext uri="{BB962C8B-B14F-4D97-AF65-F5344CB8AC3E}">
        <p14:creationId xmlns:p14="http://schemas.microsoft.com/office/powerpoint/2010/main" val="262127758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305800" cy="5257800"/>
          </a:xfrm>
        </p:spPr>
        <p:txBody>
          <a:bodyPr>
            <a:normAutofit fontScale="77500" lnSpcReduction="20000"/>
          </a:bodyPr>
          <a:lstStyle/>
          <a:p>
            <a:r>
              <a:rPr lang="en-US" dirty="0"/>
              <a:t>Introduction </a:t>
            </a:r>
            <a:r>
              <a:rPr lang="en-US"/>
              <a:t>to Inheritance – Example of Subclassing a Class</a:t>
            </a:r>
            <a:endParaRPr lang="en-US" dirty="0"/>
          </a:p>
          <a:p>
            <a:r>
              <a:rPr lang="en-US"/>
              <a:t>The "IS-A" and LSP Criteria for Proper Use of Inheritance</a:t>
            </a:r>
          </a:p>
          <a:p>
            <a:r>
              <a:rPr lang="en-US"/>
              <a:t>Rules </a:t>
            </a:r>
            <a:r>
              <a:rPr lang="en-US" dirty="0"/>
              <a:t>for Subclass Constructors</a:t>
            </a:r>
          </a:p>
          <a:p>
            <a:r>
              <a:rPr lang="en-US" dirty="0"/>
              <a:t>Inheritance and the </a:t>
            </a:r>
            <a:r>
              <a:rPr lang="en-US"/>
              <a:t>Object Class</a:t>
            </a:r>
          </a:p>
          <a:p>
            <a:r>
              <a:rPr lang="en-US"/>
              <a:t>Inheritance for Generalization and Introduction to Polymorphism</a:t>
            </a:r>
          </a:p>
          <a:p>
            <a:r>
              <a:rPr lang="en-US"/>
              <a:t>Order of Execution with Inheritance</a:t>
            </a:r>
            <a:endParaRPr lang="en-US" dirty="0"/>
          </a:p>
          <a:p>
            <a:r>
              <a:rPr lang="en-US" dirty="0"/>
              <a:t>Introduction to </a:t>
            </a:r>
            <a:r>
              <a:rPr lang="en-US"/>
              <a:t>Java Interfaces, </a:t>
            </a:r>
            <a:r>
              <a:rPr lang="en-US" sz="2300">
                <a:latin typeface="Courier New" panose="02070309020205020404" pitchFamily="49" charset="0"/>
                <a:cs typeface="Courier New" panose="02070309020205020404" pitchFamily="49" charset="0"/>
              </a:rPr>
              <a:t>Comparable</a:t>
            </a:r>
            <a:r>
              <a:rPr lang="en-US"/>
              <a:t>, Functional Interfaces</a:t>
            </a:r>
          </a:p>
          <a:p>
            <a:r>
              <a:rPr lang="en-US"/>
              <a:t>New Java 8 Features for Interfaces</a:t>
            </a:r>
            <a:endParaRPr lang="en-US" dirty="0"/>
          </a:p>
          <a:p>
            <a:r>
              <a:rPr lang="en-US" dirty="0"/>
              <a:t>Introduction to the Reflection Library</a:t>
            </a:r>
          </a:p>
          <a:p>
            <a:pPr lvl="1"/>
            <a:r>
              <a:rPr lang="en-US" dirty="0"/>
              <a:t>The </a:t>
            </a:r>
            <a:r>
              <a:rPr lang="en-US" dirty="0">
                <a:latin typeface="Courier New" pitchFamily="49" charset="0"/>
                <a:cs typeface="Courier New" pitchFamily="49" charset="0"/>
              </a:rPr>
              <a:t>Class</a:t>
            </a:r>
            <a:r>
              <a:rPr lang="en-US" dirty="0"/>
              <a:t> </a:t>
            </a:r>
            <a:r>
              <a:rPr lang="en-US" dirty="0" err="1"/>
              <a:t>Class</a:t>
            </a:r>
            <a:endParaRPr lang="en-US" dirty="0"/>
          </a:p>
          <a:p>
            <a:pPr lvl="1"/>
            <a:r>
              <a:rPr lang="en-US" dirty="0"/>
              <a:t>The </a:t>
            </a:r>
            <a:r>
              <a:rPr lang="en-US" sz="2500" dirty="0">
                <a:latin typeface="Courier New" pitchFamily="49" charset="0"/>
                <a:cs typeface="Courier New" pitchFamily="49" charset="0"/>
              </a:rPr>
              <a:t>Constructor</a:t>
            </a:r>
            <a:r>
              <a:rPr lang="en-US" dirty="0"/>
              <a:t> Class</a:t>
            </a:r>
          </a:p>
          <a:p>
            <a:r>
              <a:rPr lang="en-US" b="1">
                <a:solidFill>
                  <a:srgbClr val="FF0000"/>
                </a:solidFill>
              </a:rPr>
              <a:t>The </a:t>
            </a:r>
            <a:r>
              <a:rPr lang="en-US" b="1" dirty="0">
                <a:solidFill>
                  <a:srgbClr val="FF0000"/>
                </a:solidFill>
              </a:rPr>
              <a:t>Object Class</a:t>
            </a:r>
          </a:p>
          <a:p>
            <a:pPr lvl="1"/>
            <a:r>
              <a:rPr lang="en-US" sz="2600" b="1" dirty="0">
                <a:solidFill>
                  <a:srgbClr val="FF0000"/>
                </a:solidFill>
              </a:rPr>
              <a:t>The </a:t>
            </a:r>
            <a:r>
              <a:rPr lang="en-US" sz="2600" b="1" dirty="0" err="1">
                <a:solidFill>
                  <a:srgbClr val="FF0000"/>
                </a:solidFill>
              </a:rPr>
              <a:t>toString</a:t>
            </a:r>
            <a:r>
              <a:rPr lang="en-US" sz="2600" b="1" dirty="0">
                <a:solidFill>
                  <a:srgbClr val="FF0000"/>
                </a:solidFill>
              </a:rPr>
              <a:t> Method</a:t>
            </a:r>
          </a:p>
          <a:p>
            <a:pPr lvl="1"/>
            <a:r>
              <a:rPr lang="en-US" sz="2600" b="1" dirty="0">
                <a:solidFill>
                  <a:srgbClr val="FF0000"/>
                </a:solidFill>
              </a:rPr>
              <a:t>The equals Method</a:t>
            </a:r>
          </a:p>
          <a:p>
            <a:pPr lvl="1"/>
            <a:r>
              <a:rPr lang="en-US" sz="2600" b="1" dirty="0">
                <a:solidFill>
                  <a:srgbClr val="FF0000"/>
                </a:solidFill>
              </a:rPr>
              <a:t>The </a:t>
            </a:r>
            <a:r>
              <a:rPr lang="en-US" sz="2600" b="1" dirty="0" err="1">
                <a:solidFill>
                  <a:srgbClr val="FF0000"/>
                </a:solidFill>
              </a:rPr>
              <a:t>hashCode</a:t>
            </a:r>
            <a:r>
              <a:rPr lang="en-US" sz="2600" b="1" dirty="0">
                <a:solidFill>
                  <a:srgbClr val="FF0000"/>
                </a:solidFill>
              </a:rPr>
              <a:t> Method</a:t>
            </a:r>
          </a:p>
          <a:p>
            <a:pPr lvl="1"/>
            <a:r>
              <a:rPr lang="en-US" sz="2600" b="1">
                <a:solidFill>
                  <a:srgbClr val="FF0000"/>
                </a:solidFill>
              </a:rPr>
              <a:t>The clone Method, the protected Keyword and Shallow and Deep Copies</a:t>
            </a:r>
            <a:endParaRPr lang="en-US" sz="2600" b="1" dirty="0">
              <a:solidFill>
                <a:srgbClr val="FF0000"/>
              </a:solidFill>
            </a:endParaRP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75</a:t>
            </a:fld>
            <a:endParaRPr lang="en-US" dirty="0">
              <a:solidFill>
                <a:srgbClr val="04617B">
                  <a:shade val="90000"/>
                </a:srgbClr>
              </a:solidFill>
            </a:endParaRPr>
          </a:p>
        </p:txBody>
      </p:sp>
    </p:spTree>
    <p:extLst>
      <p:ext uri="{BB962C8B-B14F-4D97-AF65-F5344CB8AC3E}">
        <p14:creationId xmlns:p14="http://schemas.microsoft.com/office/powerpoint/2010/main" val="1714442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 Class</a:t>
            </a:r>
          </a:p>
        </p:txBody>
      </p:sp>
      <p:sp>
        <p:nvSpPr>
          <p:cNvPr id="3" name="Content Placeholder 2"/>
          <p:cNvSpPr>
            <a:spLocks noGrp="1"/>
          </p:cNvSpPr>
          <p:nvPr>
            <p:ph idx="1"/>
          </p:nvPr>
        </p:nvSpPr>
        <p:spPr/>
        <p:txBody>
          <a:bodyPr>
            <a:normAutofit fontScale="92500" lnSpcReduction="20000"/>
          </a:bodyPr>
          <a:lstStyle/>
          <a:p>
            <a:r>
              <a:rPr lang="en-US" sz="2800" i="1" dirty="0"/>
              <a:t>Singly-rooted</a:t>
            </a:r>
            <a:r>
              <a:rPr lang="en-US" sz="2800" dirty="0"/>
              <a:t>. Every Java class belongs to one large inheritance hierarchy in which Object is at the top. No explicit mention of "extending" Object needs to be made in your code – it is already understood by the compiler and JVM.</a:t>
            </a:r>
          </a:p>
          <a:p>
            <a:pPr lvl="0"/>
            <a:r>
              <a:rPr lang="en-US" sz="2800" dirty="0"/>
              <a:t>Every class has access to the following methods (and others that we will not cover here):</a:t>
            </a:r>
          </a:p>
          <a:p>
            <a:pPr lvl="1"/>
            <a:r>
              <a:rPr lang="en-US" dirty="0">
                <a:latin typeface="Courier New" pitchFamily="49" charset="0"/>
                <a:cs typeface="Courier New" pitchFamily="49" charset="0"/>
              </a:rPr>
              <a:t>public String </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a:t>
            </a:r>
            <a:endParaRPr lang="en-US" sz="2800" dirty="0">
              <a:latin typeface="Courier New" pitchFamily="49" charset="0"/>
              <a:cs typeface="Courier New" pitchFamily="49" charset="0"/>
            </a:endParaRPr>
          </a:p>
          <a:p>
            <a:pPr lvl="1"/>
            <a:r>
              <a:rPr lang="en-US" dirty="0">
                <a:latin typeface="Courier New" pitchFamily="49" charset="0"/>
                <a:cs typeface="Courier New" pitchFamily="49" charset="0"/>
              </a:rPr>
              <a:t>public </a:t>
            </a:r>
            <a:r>
              <a:rPr lang="en-US" dirty="0" err="1">
                <a:latin typeface="Courier New" pitchFamily="49" charset="0"/>
                <a:cs typeface="Courier New" pitchFamily="49" charset="0"/>
              </a:rPr>
              <a:t>boolean</a:t>
            </a:r>
            <a:r>
              <a:rPr lang="en-US" dirty="0">
                <a:latin typeface="Courier New" pitchFamily="49" charset="0"/>
                <a:cs typeface="Courier New" pitchFamily="49" charset="0"/>
              </a:rPr>
              <a:t> equals(Object o)</a:t>
            </a:r>
            <a:endParaRPr lang="en-US" sz="2800" dirty="0">
              <a:latin typeface="Courier New" pitchFamily="49" charset="0"/>
              <a:cs typeface="Courier New" pitchFamily="49" charset="0"/>
            </a:endParaRPr>
          </a:p>
          <a:p>
            <a:pPr lvl="1"/>
            <a:r>
              <a:rPr lang="en-US" dirty="0">
                <a:latin typeface="Courier New" pitchFamily="49" charset="0"/>
                <a:cs typeface="Courier New" pitchFamily="49" charset="0"/>
              </a:rPr>
              <a:t>public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err="1">
                <a:latin typeface="Courier New" pitchFamily="49" charset="0"/>
                <a:cs typeface="Courier New" pitchFamily="49" charset="0"/>
              </a:rPr>
              <a:t>hashCode</a:t>
            </a:r>
            <a:r>
              <a:rPr lang="en-US">
                <a:latin typeface="Courier New" pitchFamily="49" charset="0"/>
                <a:cs typeface="Courier New" pitchFamily="49" charset="0"/>
              </a:rPr>
              <a:t>() </a:t>
            </a:r>
            <a:r>
              <a:rPr lang="en-US"/>
              <a:t>[See Lesson 11]</a:t>
            </a:r>
            <a:endParaRPr lang="en-US" dirty="0"/>
          </a:p>
          <a:p>
            <a:pPr lvl="1"/>
            <a:r>
              <a:rPr lang="en-US" dirty="0">
                <a:latin typeface="Courier New" pitchFamily="49" charset="0"/>
                <a:cs typeface="Courier New" pitchFamily="49" charset="0"/>
              </a:rPr>
              <a:t>protected Object clone() throws 					</a:t>
            </a:r>
            <a:r>
              <a:rPr lang="en-US" dirty="0" err="1">
                <a:latin typeface="Courier New" pitchFamily="49" charset="0"/>
                <a:cs typeface="Courier New" pitchFamily="49" charset="0"/>
              </a:rPr>
              <a:t>CloneNotSupportedException</a:t>
            </a:r>
            <a:endParaRPr lang="en-US" sz="3200" dirty="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76</a:t>
            </a:fld>
            <a:endParaRPr lang="en-US" dirty="0">
              <a:solidFill>
                <a:srgbClr val="04617B">
                  <a:shade val="90000"/>
                </a:srgbClr>
              </a:solidFill>
            </a:endParaRPr>
          </a:p>
        </p:txBody>
      </p:sp>
    </p:spTree>
    <p:extLst>
      <p:ext uri="{BB962C8B-B14F-4D97-AF65-F5344CB8AC3E}">
        <p14:creationId xmlns:p14="http://schemas.microsoft.com/office/powerpoint/2010/main" val="179969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New" pitchFamily="49" charset="0"/>
                <a:cs typeface="Courier New" pitchFamily="49" charset="0"/>
              </a:rPr>
              <a:t>toString</a:t>
            </a:r>
            <a:r>
              <a:rPr lang="en-US" dirty="0"/>
              <a:t> Method</a:t>
            </a:r>
          </a:p>
        </p:txBody>
      </p:sp>
      <p:sp>
        <p:nvSpPr>
          <p:cNvPr id="3" name="Content Placeholder 2"/>
          <p:cNvSpPr>
            <a:spLocks noGrp="1"/>
          </p:cNvSpPr>
          <p:nvPr>
            <p:ph idx="1"/>
          </p:nvPr>
        </p:nvSpPr>
        <p:spPr/>
        <p:txBody>
          <a:bodyPr>
            <a:normAutofit fontScale="55000" lnSpcReduction="20000"/>
          </a:bodyPr>
          <a:lstStyle/>
          <a:p>
            <a:pPr marL="514350" lvl="0" indent="-514350">
              <a:buFont typeface="+mj-lt"/>
              <a:buAutoNum type="arabicPeriod"/>
            </a:pPr>
            <a:r>
              <a:rPr lang="en-US" sz="3400" dirty="0"/>
              <a:t>If a class does not override the default implementation of </a:t>
            </a:r>
            <a:r>
              <a:rPr lang="en-US" sz="3400" dirty="0" err="1">
                <a:latin typeface="Courier New" pitchFamily="49" charset="0"/>
                <a:cs typeface="Courier New" pitchFamily="49" charset="0"/>
              </a:rPr>
              <a:t>toString</a:t>
            </a:r>
            <a:r>
              <a:rPr lang="en-US" sz="3400" dirty="0"/>
              <a:t> given in the </a:t>
            </a:r>
            <a:r>
              <a:rPr lang="en-US" sz="3400" dirty="0">
                <a:latin typeface="Courier New" pitchFamily="49" charset="0"/>
                <a:cs typeface="Courier New" pitchFamily="49" charset="0"/>
              </a:rPr>
              <a:t>Object</a:t>
            </a:r>
            <a:r>
              <a:rPr lang="en-US" sz="3400" dirty="0"/>
              <a:t> class, it produces output like the following:</a:t>
            </a:r>
          </a:p>
          <a:p>
            <a:pPr marL="365760" lvl="1" indent="0">
              <a:buNone/>
            </a:pPr>
            <a:r>
              <a:rPr lang="en-US" sz="2900" b="1" dirty="0"/>
              <a:t> </a:t>
            </a:r>
            <a:endParaRPr lang="en-US" sz="2900" dirty="0"/>
          </a:p>
          <a:p>
            <a:pPr marL="365760" lvl="1" indent="0">
              <a:buNone/>
            </a:pPr>
            <a:r>
              <a:rPr lang="en-US" sz="2900" dirty="0">
                <a:latin typeface="Courier New" pitchFamily="49" charset="0"/>
                <a:cs typeface="Courier New" pitchFamily="49" charset="0"/>
              </a:rPr>
              <a:t>public static void main(String[] </a:t>
            </a:r>
            <a:r>
              <a:rPr lang="en-US" sz="2900" dirty="0" err="1">
                <a:latin typeface="Courier New" pitchFamily="49" charset="0"/>
                <a:cs typeface="Courier New" pitchFamily="49" charset="0"/>
              </a:rPr>
              <a:t>args</a:t>
            </a:r>
            <a:r>
              <a:rPr lang="en-US" sz="2900" dirty="0">
                <a:latin typeface="Courier New" pitchFamily="49" charset="0"/>
                <a:cs typeface="Courier New" pitchFamily="49" charset="0"/>
              </a:rPr>
              <a:t>) {</a:t>
            </a:r>
          </a:p>
          <a:p>
            <a:pPr marL="365760" lvl="1" indent="0">
              <a:buNone/>
            </a:pPr>
            <a:r>
              <a:rPr lang="en-US" sz="2900" dirty="0">
                <a:latin typeface="Courier New" pitchFamily="49" charset="0"/>
                <a:cs typeface="Courier New" pitchFamily="49" charset="0"/>
              </a:rPr>
              <a:t>	</a:t>
            </a:r>
            <a:r>
              <a:rPr lang="en-US" sz="2900" dirty="0" err="1">
                <a:latin typeface="Courier New" pitchFamily="49" charset="0"/>
                <a:cs typeface="Courier New" pitchFamily="49" charset="0"/>
              </a:rPr>
              <a:t>System.out.println</a:t>
            </a:r>
            <a:r>
              <a:rPr lang="en-US" sz="2900" dirty="0">
                <a:latin typeface="Courier New" pitchFamily="49" charset="0"/>
                <a:cs typeface="Courier New" pitchFamily="49" charset="0"/>
              </a:rPr>
              <a:t>(new Object());</a:t>
            </a:r>
          </a:p>
          <a:p>
            <a:pPr marL="365760" lvl="1" indent="0">
              <a:buNone/>
            </a:pPr>
            <a:r>
              <a:rPr lang="en-US" sz="2900" dirty="0">
                <a:latin typeface="Courier New" pitchFamily="49" charset="0"/>
                <a:cs typeface="Courier New" pitchFamily="49" charset="0"/>
              </a:rPr>
              <a:t>	</a:t>
            </a:r>
            <a:r>
              <a:rPr lang="en-US" sz="2900" dirty="0" err="1">
                <a:latin typeface="Courier New" pitchFamily="49" charset="0"/>
                <a:cs typeface="Courier New" pitchFamily="49" charset="0"/>
              </a:rPr>
              <a:t>System.out.println</a:t>
            </a:r>
            <a:r>
              <a:rPr lang="en-US" sz="2900" dirty="0">
                <a:latin typeface="Courier New" pitchFamily="49" charset="0"/>
                <a:cs typeface="Courier New" pitchFamily="49" charset="0"/>
              </a:rPr>
              <a:t>(new </a:t>
            </a:r>
            <a:r>
              <a:rPr lang="en-US" sz="2900" dirty="0" err="1">
                <a:latin typeface="Courier New" pitchFamily="49" charset="0"/>
                <a:cs typeface="Courier New" pitchFamily="49" charset="0"/>
              </a:rPr>
              <a:t>StoreDirectory</a:t>
            </a:r>
            <a:r>
              <a:rPr lang="en-US" sz="2900" dirty="0">
                <a:latin typeface="Courier New" pitchFamily="49" charset="0"/>
                <a:cs typeface="Courier New" pitchFamily="49" charset="0"/>
              </a:rPr>
              <a:t>(null));</a:t>
            </a:r>
          </a:p>
          <a:p>
            <a:pPr marL="365760" lvl="1" indent="0">
              <a:buNone/>
            </a:pPr>
            <a:r>
              <a:rPr lang="en-US" sz="2900" dirty="0">
                <a:latin typeface="Courier New" pitchFamily="49" charset="0"/>
                <a:cs typeface="Courier New" pitchFamily="49" charset="0"/>
              </a:rPr>
              <a:t> </a:t>
            </a:r>
          </a:p>
          <a:p>
            <a:pPr marL="365760" lvl="1" indent="0">
              <a:buNone/>
            </a:pPr>
            <a:r>
              <a:rPr lang="en-US" sz="2900" dirty="0">
                <a:latin typeface="Courier New" pitchFamily="49" charset="0"/>
                <a:cs typeface="Courier New" pitchFamily="49" charset="0"/>
              </a:rPr>
              <a:t>}</a:t>
            </a:r>
          </a:p>
          <a:p>
            <a:pPr marL="365760" lvl="1" indent="0">
              <a:buNone/>
            </a:pPr>
            <a:r>
              <a:rPr lang="en-US" sz="2900" dirty="0">
                <a:latin typeface="Courier New" pitchFamily="49" charset="0"/>
                <a:cs typeface="Courier New" pitchFamily="49" charset="0"/>
              </a:rPr>
              <a:t> </a:t>
            </a:r>
          </a:p>
          <a:p>
            <a:pPr marL="365760" lvl="1" indent="0">
              <a:buNone/>
            </a:pPr>
            <a:r>
              <a:rPr lang="en-US" sz="2900" dirty="0">
                <a:latin typeface="Courier New" pitchFamily="49" charset="0"/>
                <a:cs typeface="Courier New" pitchFamily="49" charset="0"/>
              </a:rPr>
              <a:t>//output</a:t>
            </a:r>
          </a:p>
          <a:p>
            <a:pPr marL="365760" lvl="1" indent="0">
              <a:buNone/>
            </a:pPr>
            <a:r>
              <a:rPr lang="en-US" sz="2900" dirty="0">
                <a:latin typeface="Courier New" pitchFamily="49" charset="0"/>
                <a:cs typeface="Courier New" pitchFamily="49" charset="0"/>
              </a:rPr>
              <a:t>java.lang.Object@18d107f</a:t>
            </a:r>
          </a:p>
          <a:p>
            <a:pPr marL="365760" lvl="1" indent="0">
              <a:buNone/>
            </a:pPr>
            <a:r>
              <a:rPr lang="en-US" sz="2900" dirty="0">
                <a:latin typeface="Courier New" pitchFamily="49" charset="0"/>
                <a:cs typeface="Courier New" pitchFamily="49" charset="0"/>
              </a:rPr>
              <a:t>scope.more.StoreDirectory@ad3ba4</a:t>
            </a:r>
          </a:p>
          <a:p>
            <a:pPr marL="365760" lvl="1" indent="0">
              <a:buNone/>
            </a:pPr>
            <a:r>
              <a:rPr lang="en-US" sz="2900" dirty="0"/>
              <a:t> </a:t>
            </a:r>
          </a:p>
          <a:p>
            <a:pPr marL="365760" lvl="1" indent="0">
              <a:buNone/>
            </a:pPr>
            <a:r>
              <a:rPr lang="en-US" sz="2900" dirty="0"/>
              <a:t>This is a concatenation of the fully qualified class name with the hexadecimal version of the "hash code" of the object (we will discuss hash </a:t>
            </a:r>
            <a:r>
              <a:rPr lang="en-US" sz="2900"/>
              <a:t>codes in Lesson 11)</a:t>
            </a:r>
            <a:endParaRPr lang="en-US" sz="2900"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77</a:t>
            </a:fld>
            <a:endParaRPr lang="en-US" dirty="0">
              <a:solidFill>
                <a:srgbClr val="04617B">
                  <a:shade val="90000"/>
                </a:srgbClr>
              </a:solidFill>
            </a:endParaRPr>
          </a:p>
        </p:txBody>
      </p:sp>
    </p:spTree>
    <p:extLst>
      <p:ext uri="{BB962C8B-B14F-4D97-AF65-F5344CB8AC3E}">
        <p14:creationId xmlns:p14="http://schemas.microsoft.com/office/powerpoint/2010/main" val="17996974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normAutofit fontScale="92500" lnSpcReduction="10000"/>
          </a:bodyPr>
          <a:lstStyle/>
          <a:p>
            <a:pPr marL="514350" lvl="0" indent="-514350">
              <a:buFont typeface="+mj-lt"/>
              <a:buAutoNum type="arabicPeriod" startAt="2"/>
            </a:pPr>
            <a:r>
              <a:rPr lang="en-US" dirty="0"/>
              <a:t>Most Java API classes override this default implementation of </a:t>
            </a:r>
            <a:r>
              <a:rPr lang="en-US" dirty="0" err="1">
                <a:latin typeface="Courier New" pitchFamily="49" charset="0"/>
                <a:cs typeface="Courier New" pitchFamily="49" charset="0"/>
              </a:rPr>
              <a:t>toString</a:t>
            </a:r>
            <a:r>
              <a:rPr lang="en-US" dirty="0"/>
              <a:t>. The purpose of the method is to provide a (readable) </a:t>
            </a:r>
            <a:r>
              <a:rPr lang="en-US" dirty="0">
                <a:latin typeface="Courier New" pitchFamily="49" charset="0"/>
                <a:cs typeface="Courier New" pitchFamily="49" charset="0"/>
              </a:rPr>
              <a:t>String</a:t>
            </a:r>
            <a:r>
              <a:rPr lang="en-US" dirty="0"/>
              <a:t> representation (which can be logged or printed to the console) of the state of an object.</a:t>
            </a:r>
          </a:p>
          <a:p>
            <a:pPr marL="0" indent="0">
              <a:buNone/>
            </a:pPr>
            <a:r>
              <a:rPr lang="en-US" dirty="0"/>
              <a:t>       </a:t>
            </a:r>
          </a:p>
          <a:p>
            <a:pPr marL="0" indent="0">
              <a:buNone/>
            </a:pPr>
            <a:r>
              <a:rPr lang="en-US" dirty="0"/>
              <a:t>        Example from the Exercises: </a:t>
            </a:r>
          </a:p>
          <a:p>
            <a:pPr marL="685800" indent="-685800">
              <a:buNone/>
            </a:pPr>
            <a:r>
              <a:rPr lang="en-US" sz="1900" dirty="0">
                <a:latin typeface="Courier New"/>
                <a:ea typeface="Times New Roman"/>
              </a:rPr>
              <a:t>     // the Account object has this implementation of        // </a:t>
            </a:r>
            <a:r>
              <a:rPr lang="en-US" sz="1900" dirty="0" err="1">
                <a:latin typeface="Courier New"/>
                <a:ea typeface="Times New Roman"/>
              </a:rPr>
              <a:t>toString</a:t>
            </a:r>
            <a:endParaRPr lang="en-US" sz="1900" dirty="0">
              <a:latin typeface="Times New Roman"/>
              <a:ea typeface="Times New Roman"/>
            </a:endParaRPr>
          </a:p>
          <a:p>
            <a:pPr marL="640080" lvl="2" indent="0">
              <a:spcBef>
                <a:spcPts val="0"/>
              </a:spcBef>
              <a:buNone/>
            </a:pPr>
            <a:r>
              <a:rPr lang="en-US" dirty="0">
                <a:latin typeface="Courier New"/>
                <a:ea typeface="Times New Roman"/>
              </a:rPr>
              <a:t>public String </a:t>
            </a:r>
            <a:r>
              <a:rPr lang="en-US" err="1">
                <a:latin typeface="Courier New"/>
                <a:ea typeface="Times New Roman"/>
              </a:rPr>
              <a:t>toString</a:t>
            </a:r>
            <a:r>
              <a:rPr lang="en-US">
                <a:latin typeface="Courier New"/>
                <a:ea typeface="Times New Roman"/>
              </a:rPr>
              <a:t>(){</a:t>
            </a:r>
            <a:endParaRPr lang="en-US" sz="2700" dirty="0">
              <a:latin typeface="Times New Roman"/>
              <a:ea typeface="Times New Roman"/>
            </a:endParaRPr>
          </a:p>
          <a:p>
            <a:pPr marL="640080" lvl="2" indent="0">
              <a:spcBef>
                <a:spcPts val="0"/>
              </a:spcBef>
              <a:buNone/>
            </a:pPr>
            <a:r>
              <a:rPr lang="en-US" dirty="0">
                <a:latin typeface="Courier New"/>
                <a:ea typeface="Times New Roman"/>
              </a:rPr>
              <a:t>	   String ret =</a:t>
            </a:r>
            <a:endParaRPr lang="en-US" sz="2700" dirty="0">
              <a:latin typeface="Times New Roman"/>
              <a:ea typeface="Times New Roman"/>
            </a:endParaRPr>
          </a:p>
          <a:p>
            <a:pPr marL="640080" lvl="2" indent="0">
              <a:spcBef>
                <a:spcPts val="0"/>
              </a:spcBef>
              <a:buNone/>
            </a:pPr>
            <a:r>
              <a:rPr lang="en-US" dirty="0">
                <a:latin typeface="Courier New"/>
                <a:ea typeface="Times New Roman"/>
              </a:rPr>
              <a:t>		"Account type: " + </a:t>
            </a:r>
            <a:r>
              <a:rPr lang="en-US" err="1">
                <a:latin typeface="Courier New"/>
                <a:ea typeface="Times New Roman"/>
              </a:rPr>
              <a:t>acctType</a:t>
            </a:r>
            <a:r>
              <a:rPr lang="en-US">
                <a:latin typeface="Courier New"/>
                <a:ea typeface="Times New Roman"/>
              </a:rPr>
              <a:t> +</a:t>
            </a:r>
            <a:endParaRPr lang="en-US" sz="2700" dirty="0">
              <a:latin typeface="Times New Roman"/>
              <a:ea typeface="Times New Roman"/>
            </a:endParaRPr>
          </a:p>
          <a:p>
            <a:pPr marL="640080" lvl="2" indent="0">
              <a:spcBef>
                <a:spcPts val="0"/>
              </a:spcBef>
              <a:buNone/>
            </a:pPr>
            <a:r>
              <a:rPr lang="en-US" dirty="0">
                <a:latin typeface="Courier New"/>
                <a:ea typeface="Times New Roman"/>
              </a:rPr>
              <a:t>		</a:t>
            </a:r>
            <a:r>
              <a:rPr lang="en-US">
                <a:latin typeface="Courier New"/>
                <a:ea typeface="Times New Roman"/>
              </a:rPr>
              <a:t>	"\nCurrent </a:t>
            </a:r>
            <a:r>
              <a:rPr lang="en-US" dirty="0" err="1">
                <a:latin typeface="Courier New"/>
                <a:ea typeface="Times New Roman"/>
              </a:rPr>
              <a:t>bal</a:t>
            </a:r>
            <a:r>
              <a:rPr lang="en-US" dirty="0">
                <a:latin typeface="Courier New"/>
                <a:ea typeface="Times New Roman"/>
              </a:rPr>
              <a:t>:  " + balance;</a:t>
            </a:r>
            <a:endParaRPr lang="en-US" sz="2700" dirty="0">
              <a:latin typeface="Times New Roman"/>
              <a:ea typeface="Times New Roman"/>
            </a:endParaRPr>
          </a:p>
          <a:p>
            <a:pPr marL="640080" lvl="2" indent="0">
              <a:spcBef>
                <a:spcPts val="0"/>
              </a:spcBef>
              <a:buNone/>
            </a:pPr>
            <a:r>
              <a:rPr lang="en-US" dirty="0">
                <a:latin typeface="Courier New"/>
                <a:ea typeface="Times New Roman"/>
              </a:rPr>
              <a:t>	   return ret;</a:t>
            </a:r>
            <a:endParaRPr lang="en-US" sz="2700" dirty="0">
              <a:latin typeface="Times New Roman"/>
              <a:ea typeface="Times New Roman"/>
            </a:endParaRPr>
          </a:p>
          <a:p>
            <a:pPr marL="640080" lvl="2" indent="0">
              <a:buNone/>
            </a:pPr>
            <a:r>
              <a:rPr lang="en-US" dirty="0">
                <a:latin typeface="Courier New"/>
                <a:ea typeface="Times New Roman"/>
              </a:rPr>
              <a:t>}</a:t>
            </a:r>
          </a:p>
          <a:p>
            <a:pPr marL="640080" lvl="2" indent="0">
              <a:buNone/>
            </a:pPr>
            <a:r>
              <a:rPr lang="en-US" b="1" i="1" dirty="0"/>
              <a:t>Best Practice. </a:t>
            </a:r>
            <a:r>
              <a:rPr lang="en-US" dirty="0"/>
              <a:t>For every significant class you create, override the </a:t>
            </a:r>
            <a:r>
              <a:rPr lang="en-US" dirty="0" err="1">
                <a:latin typeface="Courier New" pitchFamily="49" charset="0"/>
                <a:cs typeface="Courier New" pitchFamily="49" charset="0"/>
              </a:rPr>
              <a:t>toString</a:t>
            </a:r>
            <a:r>
              <a:rPr lang="en-US" dirty="0"/>
              <a:t> method.</a:t>
            </a:r>
            <a:br>
              <a:rPr lang="en-US" dirty="0">
                <a:latin typeface="Courier New"/>
                <a:ea typeface="Times New Roman"/>
              </a:rPr>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78</a:t>
            </a:fld>
            <a:endParaRPr lang="en-US" dirty="0">
              <a:solidFill>
                <a:srgbClr val="04617B">
                  <a:shade val="90000"/>
                </a:srgbClr>
              </a:solidFill>
            </a:endParaRPr>
          </a:p>
        </p:txBody>
      </p:sp>
    </p:spTree>
    <p:extLst>
      <p:ext uri="{BB962C8B-B14F-4D97-AF65-F5344CB8AC3E}">
        <p14:creationId xmlns:p14="http://schemas.microsoft.com/office/powerpoint/2010/main" val="179969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89120"/>
          </a:xfrm>
        </p:spPr>
        <p:txBody>
          <a:bodyPr>
            <a:normAutofit lnSpcReduction="10000"/>
          </a:bodyPr>
          <a:lstStyle/>
          <a:p>
            <a:pPr marL="514350" lvl="0" indent="-514350">
              <a:buFont typeface="+mj-lt"/>
              <a:buAutoNum type="arabicPeriod" startAt="3"/>
            </a:pPr>
            <a:r>
              <a:rPr lang="en-US" dirty="0" err="1">
                <a:latin typeface="Courier New" pitchFamily="49" charset="0"/>
                <a:cs typeface="Courier New" pitchFamily="49" charset="0"/>
              </a:rPr>
              <a:t>toString</a:t>
            </a:r>
            <a:r>
              <a:rPr lang="en-US" dirty="0"/>
              <a:t> is automatically called when you pass an object to </a:t>
            </a:r>
            <a:r>
              <a:rPr lang="en-US" dirty="0" err="1">
                <a:latin typeface="Courier New" pitchFamily="49" charset="0"/>
                <a:cs typeface="Courier New" pitchFamily="49" charset="0"/>
              </a:rPr>
              <a:t>System.out.println</a:t>
            </a:r>
            <a:r>
              <a:rPr lang="en-US" dirty="0"/>
              <a:t> or include it in the formation of a </a:t>
            </a:r>
            <a:r>
              <a:rPr lang="en-US" dirty="0">
                <a:latin typeface="Courier New" pitchFamily="49" charset="0"/>
                <a:cs typeface="Courier New" pitchFamily="49" charset="0"/>
              </a:rPr>
              <a:t>String</a:t>
            </a:r>
            <a:br>
              <a:rPr lang="en-US"/>
            </a:br>
            <a:endParaRPr lang="en-US"/>
          </a:p>
          <a:p>
            <a:pPr marL="514350" lvl="0" indent="-514350">
              <a:buFont typeface="+mj-lt"/>
              <a:buAutoNum type="arabicPeriod" startAt="3"/>
            </a:pPr>
            <a:r>
              <a:rPr lang="en-US"/>
              <a:t>Examples:</a:t>
            </a:r>
            <a:br>
              <a:rPr lang="en-US"/>
            </a:br>
            <a:endParaRPr lang="en-US" dirty="0"/>
          </a:p>
          <a:p>
            <a:pPr marL="640080" lvl="2" indent="0">
              <a:spcBef>
                <a:spcPts val="0"/>
              </a:spcBef>
              <a:buNone/>
            </a:pPr>
            <a:r>
              <a:rPr lang="en-US" dirty="0">
                <a:latin typeface="Courier New"/>
                <a:ea typeface="Times New Roman"/>
              </a:rPr>
              <a:t>Account acct = . . </a:t>
            </a:r>
            <a:r>
              <a:rPr lang="en-US">
                <a:latin typeface="Courier New"/>
                <a:ea typeface="Times New Roman"/>
              </a:rPr>
              <a:t>. //populate an AccountString </a:t>
            </a:r>
            <a:r>
              <a:rPr lang="en-US" dirty="0">
                <a:latin typeface="Courier New"/>
                <a:ea typeface="Times New Roman"/>
              </a:rPr>
              <a:t>output = "The account</a:t>
            </a:r>
            <a:r>
              <a:rPr lang="en-US">
                <a:latin typeface="Courier New"/>
                <a:ea typeface="Times New Roman"/>
              </a:rPr>
              <a:t>: " + acct</a:t>
            </a:r>
            <a:r>
              <a:rPr lang="en-US" dirty="0">
                <a:latin typeface="Courier New"/>
                <a:ea typeface="Times New Roman"/>
              </a:rPr>
              <a:t>;</a:t>
            </a:r>
            <a:endParaRPr lang="en-US" sz="2700" dirty="0">
              <a:latin typeface="Times New Roman"/>
              <a:ea typeface="Times New Roman"/>
            </a:endParaRPr>
          </a:p>
          <a:p>
            <a:pPr marL="640080" lvl="2" indent="0">
              <a:spcBef>
                <a:spcPts val="0"/>
              </a:spcBef>
              <a:buNone/>
            </a:pPr>
            <a:r>
              <a:rPr lang="en-US" dirty="0">
                <a:latin typeface="Courier New"/>
                <a:ea typeface="Times New Roman"/>
              </a:rPr>
              <a:t> </a:t>
            </a:r>
            <a:endParaRPr lang="en-US" sz="2700" dirty="0">
              <a:latin typeface="Times New Roman"/>
              <a:ea typeface="Times New Roman"/>
            </a:endParaRPr>
          </a:p>
          <a:p>
            <a:pPr marL="640080" lvl="2" indent="0">
              <a:spcBef>
                <a:spcPts val="0"/>
              </a:spcBef>
              <a:buNone/>
            </a:pPr>
            <a:r>
              <a:rPr lang="en-US" dirty="0">
                <a:latin typeface="Courier New"/>
                <a:ea typeface="Times New Roman"/>
              </a:rPr>
              <a:t>   _______________________________</a:t>
            </a:r>
            <a:endParaRPr lang="en-US" sz="2700" dirty="0">
              <a:latin typeface="Times New Roman"/>
              <a:ea typeface="Times New Roman"/>
            </a:endParaRPr>
          </a:p>
          <a:p>
            <a:pPr marL="640080" lvl="2" indent="0">
              <a:spcBef>
                <a:spcPts val="0"/>
              </a:spcBef>
              <a:buNone/>
            </a:pPr>
            <a:r>
              <a:rPr lang="en-US" dirty="0">
                <a:latin typeface="Courier New"/>
                <a:ea typeface="Times New Roman"/>
              </a:rPr>
              <a:t> </a:t>
            </a:r>
            <a:endParaRPr lang="en-US" sz="2700" dirty="0">
              <a:latin typeface="Times New Roman"/>
              <a:ea typeface="Times New Roman"/>
            </a:endParaRPr>
          </a:p>
          <a:p>
            <a:pPr marL="640080" lvl="2" indent="0">
              <a:spcBef>
                <a:spcPts val="0"/>
              </a:spcBef>
              <a:buNone/>
            </a:pPr>
            <a:r>
              <a:rPr lang="en-US" dirty="0">
                <a:latin typeface="Courier New"/>
                <a:ea typeface="Times New Roman"/>
              </a:rPr>
              <a:t>Account acct = . . </a:t>
            </a:r>
            <a:r>
              <a:rPr lang="en-US">
                <a:latin typeface="Courier New"/>
                <a:ea typeface="Times New Roman"/>
              </a:rPr>
              <a:t>. // populate an Account System.out.println(acct</a:t>
            </a:r>
            <a:r>
              <a:rPr lang="en-US" dirty="0">
                <a:latin typeface="Courier New"/>
                <a:ea typeface="Times New Roman"/>
              </a:rPr>
              <a:t>);</a:t>
            </a:r>
            <a:endParaRPr lang="en-US" sz="2700"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79</a:t>
            </a:fld>
            <a:endParaRPr lang="en-US" dirty="0">
              <a:solidFill>
                <a:srgbClr val="04617B">
                  <a:shade val="90000"/>
                </a:srgbClr>
              </a:solidFill>
            </a:endParaRPr>
          </a:p>
        </p:txBody>
      </p:sp>
    </p:spTree>
    <p:extLst>
      <p:ext uri="{BB962C8B-B14F-4D97-AF65-F5344CB8AC3E}">
        <p14:creationId xmlns:p14="http://schemas.microsoft.com/office/powerpoint/2010/main" val="179969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2988E4-C61E-43DC-96B2-4DDFF70F7E1F}"/>
              </a:ext>
            </a:extLst>
          </p:cNvPr>
          <p:cNvPicPr>
            <a:picLocks noChangeAspect="1"/>
          </p:cNvPicPr>
          <p:nvPr/>
        </p:nvPicPr>
        <p:blipFill>
          <a:blip r:embed="rId2"/>
          <a:stretch>
            <a:fillRect/>
          </a:stretch>
        </p:blipFill>
        <p:spPr>
          <a:xfrm>
            <a:off x="2066925" y="2520950"/>
            <a:ext cx="5314950" cy="4200525"/>
          </a:xfrm>
          <a:prstGeom prst="rect">
            <a:avLst/>
          </a:prstGeom>
        </p:spPr>
      </p:pic>
      <p:sp>
        <p:nvSpPr>
          <p:cNvPr id="3" name="Content Placeholder 2"/>
          <p:cNvSpPr>
            <a:spLocks noGrp="1"/>
          </p:cNvSpPr>
          <p:nvPr>
            <p:ph idx="1"/>
          </p:nvPr>
        </p:nvSpPr>
        <p:spPr>
          <a:xfrm>
            <a:off x="457200" y="1295400"/>
            <a:ext cx="8534400" cy="4389120"/>
          </a:xfrm>
        </p:spPr>
        <p:txBody>
          <a:bodyPr>
            <a:normAutofit/>
          </a:bodyPr>
          <a:lstStyle/>
          <a:p>
            <a:pPr marL="0" lvl="0" indent="0">
              <a:buNone/>
            </a:pPr>
            <a:r>
              <a:rPr lang="en-US" sz="2000" i="1" u="sng" dirty="0"/>
              <a:t>Strategy</a:t>
            </a:r>
            <a:r>
              <a:rPr lang="en-US" sz="2000" dirty="0"/>
              <a:t>: Create a </a:t>
            </a:r>
            <a:r>
              <a:rPr lang="en-US" sz="2000" i="1" dirty="0"/>
              <a:t>generalization </a:t>
            </a:r>
            <a:r>
              <a:rPr lang="en-US" sz="2000" dirty="0"/>
              <a:t>of </a:t>
            </a:r>
            <a:r>
              <a:rPr lang="en-US" sz="2000" dirty="0">
                <a:latin typeface="Courier New" panose="02070309020205020404" pitchFamily="49" charset="0"/>
                <a:cs typeface="Courier New" panose="02070309020205020404" pitchFamily="49" charset="0"/>
              </a:rPr>
              <a:t>Secretary</a:t>
            </a:r>
            <a:r>
              <a:rPr lang="en-US" sz="2000" dirty="0"/>
              <a:t> and </a:t>
            </a:r>
            <a:r>
              <a:rPr lang="en-US" sz="2000" dirty="0">
                <a:latin typeface="Courier New" panose="02070309020205020404" pitchFamily="49" charset="0"/>
                <a:cs typeface="Courier New" panose="02070309020205020404" pitchFamily="49" charset="0"/>
              </a:rPr>
              <a:t>Professor</a:t>
            </a:r>
            <a:r>
              <a:rPr lang="en-US" sz="2000" dirty="0"/>
              <a:t> from which both of these classes </a:t>
            </a:r>
            <a:r>
              <a:rPr lang="en-US" sz="2000" i="1" dirty="0"/>
              <a:t>inherit.</a:t>
            </a:r>
            <a:r>
              <a:rPr lang="en-US" sz="2000" dirty="0"/>
              <a:t> A </a:t>
            </a:r>
            <a:r>
              <a:rPr lang="en-US" sz="2000" dirty="0" err="1">
                <a:latin typeface="Courier New" panose="02070309020205020404" pitchFamily="49" charset="0"/>
                <a:cs typeface="Courier New" panose="02070309020205020404" pitchFamily="49" charset="0"/>
              </a:rPr>
              <a:t>StaffPerson</a:t>
            </a:r>
            <a:r>
              <a:rPr lang="en-US" sz="2000" dirty="0"/>
              <a:t> class can be defined </a:t>
            </a:r>
            <a:r>
              <a:rPr lang="en-US" sz="2000"/>
              <a:t>having nearly all fields that were previously in </a:t>
            </a:r>
            <a:r>
              <a:rPr lang="en-US" sz="2000">
                <a:latin typeface="Courier New" panose="02070309020205020404" pitchFamily="49" charset="0"/>
                <a:cs typeface="Courier New" panose="02070309020205020404" pitchFamily="49" charset="0"/>
              </a:rPr>
              <a:t>Secretary</a:t>
            </a:r>
            <a:r>
              <a:rPr lang="en-US" sz="2000"/>
              <a:t> and </a:t>
            </a:r>
            <a:r>
              <a:rPr lang="en-US" sz="2000">
                <a:latin typeface="Courier New" panose="02070309020205020404" pitchFamily="49" charset="0"/>
                <a:cs typeface="Courier New" panose="02070309020205020404" pitchFamily="49" charset="0"/>
              </a:rPr>
              <a:t>Professor</a:t>
            </a:r>
            <a:r>
              <a:rPr lang="en-US" sz="2000"/>
              <a:t>. We then require </a:t>
            </a:r>
            <a:r>
              <a:rPr lang="en-US" sz="2000">
                <a:latin typeface="Courier New" panose="02070309020205020404" pitchFamily="49" charset="0"/>
                <a:cs typeface="Courier New" panose="02070309020205020404" pitchFamily="49" charset="0"/>
              </a:rPr>
              <a:t>Secretary</a:t>
            </a:r>
            <a:r>
              <a:rPr lang="en-US" sz="2000"/>
              <a:t> and </a:t>
            </a:r>
            <a:r>
              <a:rPr lang="en-US" sz="2000">
                <a:latin typeface="Courier New" panose="02070309020205020404" pitchFamily="49" charset="0"/>
                <a:cs typeface="Courier New" panose="02070309020205020404" pitchFamily="49" charset="0"/>
              </a:rPr>
              <a:t>Professor </a:t>
            </a:r>
            <a:r>
              <a:rPr lang="en-US" sz="2000"/>
              <a:t>to inherit from </a:t>
            </a:r>
            <a:r>
              <a:rPr lang="en-US" sz="2000">
                <a:latin typeface="Courier New" panose="02070309020205020404" pitchFamily="49" charset="0"/>
                <a:cs typeface="Courier New" panose="02070309020205020404" pitchFamily="49" charset="0"/>
              </a:rPr>
              <a:t>StaffPerson.</a:t>
            </a: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991600" cy="4800600"/>
          </a:xfrm>
        </p:spPr>
        <p:txBody>
          <a:bodyPr>
            <a:normAutofit/>
          </a:bodyPr>
          <a:lstStyle/>
          <a:p>
            <a:pPr marL="457200" indent="-457200">
              <a:buFont typeface="+mj-lt"/>
              <a:buAutoNum type="arabicPeriod" startAt="5"/>
            </a:pPr>
            <a:r>
              <a:rPr lang="en-US" sz="2400" u="sng">
                <a:latin typeface="Courier New" panose="02070309020205020404" pitchFamily="49" charset="0"/>
                <a:cs typeface="Courier New" panose="02070309020205020404" pitchFamily="49" charset="0"/>
              </a:rPr>
              <a:t>toString</a:t>
            </a:r>
            <a:r>
              <a:rPr lang="en-US" u="sng"/>
              <a:t> for arrays – sample usage</a:t>
            </a:r>
          </a:p>
          <a:p>
            <a:pPr marL="0" indent="0">
              <a:buNone/>
            </a:pPr>
            <a:r>
              <a:rPr lang="en-US"/>
              <a:t>    Suppose we have the array </a:t>
            </a:r>
          </a:p>
          <a:p>
            <a:pPr marL="393192" lvl="1" indent="0">
              <a:buNone/>
            </a:pPr>
            <a:r>
              <a:rPr lang="en-US"/>
              <a:t>     </a:t>
            </a:r>
            <a:r>
              <a:rPr lang="en-US" sz="2000">
                <a:latin typeface="Courier New" panose="02070309020205020404" pitchFamily="49" charset="0"/>
                <a:cs typeface="Courier New" panose="02070309020205020404" pitchFamily="49" charset="0"/>
              </a:rPr>
              <a:t>String[] people = {"Bob", "Harry", "Sally"}; </a:t>
            </a:r>
          </a:p>
          <a:p>
            <a:pPr marL="27432" indent="0">
              <a:buNone/>
            </a:pPr>
            <a:endParaRPr lang="en-US">
              <a:latin typeface="Courier New" panose="02070309020205020404" pitchFamily="49" charset="0"/>
              <a:cs typeface="Courier New" panose="02070309020205020404" pitchFamily="49" charset="0"/>
            </a:endParaRPr>
          </a:p>
          <a:p>
            <a:pPr marL="850392" lvl="1" indent="-457200"/>
            <a:r>
              <a:rPr lang="en-US">
                <a:cs typeface="Courier New" panose="02070309020205020404" pitchFamily="49" charset="0"/>
              </a:rPr>
              <a:t>Wrong way to form a string from an array</a:t>
            </a:r>
          </a:p>
          <a:p>
            <a:pPr marL="301752" lvl="2" indent="0">
              <a:buClr>
                <a:schemeClr val="accent3"/>
              </a:buClr>
              <a:buSzPct val="95000"/>
              <a:buNone/>
            </a:pPr>
            <a:r>
              <a:rPr lang="en-US"/>
              <a:t>       </a:t>
            </a:r>
            <a:r>
              <a:rPr lang="en-US" sz="1900">
                <a:latin typeface="Courier New" panose="02070309020205020404" pitchFamily="49" charset="0"/>
                <a:cs typeface="Courier New" panose="02070309020205020404" pitchFamily="49" charset="0"/>
              </a:rPr>
              <a:t>people.toString()  </a:t>
            </a:r>
          </a:p>
          <a:p>
            <a:pPr marL="301752" lvl="2" indent="0">
              <a:buClr>
                <a:schemeClr val="accent3"/>
              </a:buClr>
              <a:buSzPct val="95000"/>
              <a:buNone/>
            </a:pPr>
            <a:r>
              <a:rPr lang="en-US" sz="1900">
                <a:latin typeface="Courier New" panose="02070309020205020404" pitchFamily="49" charset="0"/>
                <a:cs typeface="Courier New" panose="02070309020205020404" pitchFamily="49" charset="0"/>
              </a:rPr>
              <a:t>      //output: </a:t>
            </a:r>
            <a:r>
              <a:rPr lang="en-US"/>
              <a:t> </a:t>
            </a:r>
            <a:r>
              <a:rPr lang="en-US" sz="1700">
                <a:latin typeface="Courier New" panose="02070309020205020404" pitchFamily="49" charset="0"/>
                <a:cs typeface="Courier New" panose="02070309020205020404" pitchFamily="49" charset="0"/>
              </a:rPr>
              <a:t>[Ljava.lang.String;@19e0bfd</a:t>
            </a:r>
          </a:p>
          <a:p>
            <a:pPr marL="393192" lvl="1" indent="0">
              <a:buNone/>
            </a:pPr>
            <a:endParaRPr lang="en-US" sz="2000">
              <a:latin typeface="Courier New" panose="02070309020205020404" pitchFamily="49" charset="0"/>
              <a:cs typeface="Courier New" panose="02070309020205020404" pitchFamily="49" charset="0"/>
            </a:endParaRPr>
          </a:p>
          <a:p>
            <a:pPr marL="850392" lvl="1" indent="-457200"/>
            <a:r>
              <a:rPr lang="en-US">
                <a:cs typeface="Courier New" panose="02070309020205020404" pitchFamily="49" charset="0"/>
              </a:rPr>
              <a:t>Right way to form a string from an array</a:t>
            </a:r>
            <a:endParaRPr lang="en-US"/>
          </a:p>
          <a:p>
            <a:pPr marL="667512" lvl="2" indent="0">
              <a:buNone/>
            </a:pPr>
            <a:r>
              <a:rPr lang="en-US"/>
              <a:t>  </a:t>
            </a:r>
            <a:r>
              <a:rPr lang="en-US" sz="1700">
                <a:latin typeface="Courier New" panose="02070309020205020404" pitchFamily="49" charset="0"/>
                <a:cs typeface="Courier New" panose="02070309020205020404" pitchFamily="49" charset="0"/>
              </a:rPr>
              <a:t>Arrays.toString(people)</a:t>
            </a:r>
            <a:endParaRPr lang="en-US"/>
          </a:p>
          <a:p>
            <a:pPr marL="365760" lvl="1" indent="0">
              <a:buNone/>
            </a:pPr>
            <a:r>
              <a:rPr lang="en-US">
                <a:latin typeface="Courier New" panose="02070309020205020404" pitchFamily="49" charset="0"/>
                <a:cs typeface="Courier New" panose="02070309020205020404" pitchFamily="49" charset="0"/>
              </a:rPr>
              <a:t>     </a:t>
            </a:r>
            <a:r>
              <a:rPr lang="en-US" sz="1800">
                <a:latin typeface="Courier New" panose="02070309020205020404" pitchFamily="49" charset="0"/>
                <a:cs typeface="Courier New" panose="02070309020205020404" pitchFamily="49" charset="0"/>
              </a:rPr>
              <a:t>//output:   [Bob, Harry, Sally]</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80</a:t>
            </a:fld>
            <a:endParaRPr lang="en-US" dirty="0">
              <a:solidFill>
                <a:srgbClr val="04617B">
                  <a:shade val="90000"/>
                </a:srgbClr>
              </a:solidFill>
            </a:endParaRPr>
          </a:p>
        </p:txBody>
      </p:sp>
    </p:spTree>
    <p:extLst>
      <p:ext uri="{BB962C8B-B14F-4D97-AF65-F5344CB8AC3E}">
        <p14:creationId xmlns:p14="http://schemas.microsoft.com/office/powerpoint/2010/main" val="153255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US" dirty="0"/>
              <a:t>The </a:t>
            </a:r>
            <a:r>
              <a:rPr lang="en-US" dirty="0">
                <a:latin typeface="Courier New" pitchFamily="49" charset="0"/>
                <a:cs typeface="Courier New" pitchFamily="49" charset="0"/>
              </a:rPr>
              <a:t>equals</a:t>
            </a:r>
            <a:r>
              <a:rPr lang="en-US" dirty="0"/>
              <a:t> Method</a:t>
            </a:r>
          </a:p>
        </p:txBody>
      </p:sp>
      <p:sp>
        <p:nvSpPr>
          <p:cNvPr id="3" name="Content Placeholder 2"/>
          <p:cNvSpPr>
            <a:spLocks noGrp="1"/>
          </p:cNvSpPr>
          <p:nvPr>
            <p:ph idx="1"/>
          </p:nvPr>
        </p:nvSpPr>
        <p:spPr>
          <a:xfrm>
            <a:off x="457200" y="1676400"/>
            <a:ext cx="8229600" cy="5334000"/>
          </a:xfrm>
        </p:spPr>
        <p:txBody>
          <a:bodyPr>
            <a:normAutofit fontScale="70000" lnSpcReduction="20000"/>
          </a:bodyPr>
          <a:lstStyle/>
          <a:p>
            <a:r>
              <a:rPr lang="en-US" sz="2900" dirty="0"/>
              <a:t>Implementation in Object class: </a:t>
            </a:r>
          </a:p>
          <a:p>
            <a:pPr marL="0" indent="0">
              <a:buNone/>
            </a:pPr>
            <a:r>
              <a:rPr lang="en-US" dirty="0"/>
              <a:t> </a:t>
            </a:r>
          </a:p>
          <a:p>
            <a:pPr marL="0" indent="0">
              <a:buNone/>
            </a:pPr>
            <a:r>
              <a:rPr lang="en-US" dirty="0"/>
              <a:t>	</a:t>
            </a:r>
            <a:r>
              <a:rPr lang="en-US" dirty="0">
                <a:latin typeface="Courier New" pitchFamily="49" charset="0"/>
                <a:cs typeface="Courier New" pitchFamily="49" charset="0"/>
              </a:rPr>
              <a:t>ob1.equals(ob2)</a:t>
            </a:r>
            <a:r>
              <a:rPr lang="en-US" dirty="0"/>
              <a:t> if and only if </a:t>
            </a:r>
            <a:r>
              <a:rPr lang="en-US" dirty="0">
                <a:latin typeface="Courier New" pitchFamily="49" charset="0"/>
                <a:cs typeface="Courier New" pitchFamily="49" charset="0"/>
              </a:rPr>
              <a:t>ob1 == ob2</a:t>
            </a:r>
          </a:p>
          <a:p>
            <a:pPr marL="0" indent="0">
              <a:buNone/>
            </a:pPr>
            <a:r>
              <a:rPr lang="en-US" dirty="0"/>
              <a:t>			     if and only if references point to the same object</a:t>
            </a:r>
          </a:p>
          <a:p>
            <a:pPr marL="0" indent="0">
              <a:buNone/>
            </a:pPr>
            <a:r>
              <a:rPr lang="en-US" dirty="0"/>
              <a:t> </a:t>
            </a:r>
          </a:p>
          <a:p>
            <a:pPr marL="365760" lvl="1" indent="0">
              <a:buNone/>
            </a:pPr>
            <a:r>
              <a:rPr lang="en-US" sz="2600" dirty="0"/>
              <a:t>Using the '==' operator to compare objects is usually not what we intend (though for comparison of </a:t>
            </a:r>
            <a:r>
              <a:rPr lang="en-US" sz="2600" i="1" dirty="0"/>
              <a:t>primitives</a:t>
            </a:r>
            <a:r>
              <a:rPr lang="en-US" sz="2600" dirty="0"/>
              <a:t>, it is just what is needed). For comparing objects, the </a:t>
            </a:r>
            <a:r>
              <a:rPr lang="en-US" sz="2600" dirty="0">
                <a:latin typeface="Courier New" pitchFamily="49" charset="0"/>
                <a:cs typeface="Courier New" pitchFamily="49" charset="0"/>
              </a:rPr>
              <a:t>equals</a:t>
            </a:r>
            <a:r>
              <a:rPr lang="en-US" sz="2600" dirty="0"/>
              <a:t> method should (usually) be overridden to compare the </a:t>
            </a:r>
            <a:r>
              <a:rPr lang="en-US" sz="2600" i="1" dirty="0"/>
              <a:t>states</a:t>
            </a:r>
            <a:r>
              <a:rPr lang="en-US" sz="2600" dirty="0"/>
              <a:t> of the objects.</a:t>
            </a:r>
            <a:br>
              <a:rPr lang="en-US" sz="2900" dirty="0"/>
            </a:br>
            <a:br>
              <a:rPr lang="en-US" sz="2900" dirty="0"/>
            </a:br>
            <a:r>
              <a:rPr lang="en-US" sz="2900" dirty="0"/>
              <a:t>Example:</a:t>
            </a:r>
            <a:endParaRPr lang="en-US" dirty="0"/>
          </a:p>
          <a:p>
            <a:pPr marL="640080" lvl="2" indent="0">
              <a:buNone/>
            </a:pPr>
            <a:r>
              <a:rPr lang="en-US" sz="2600" dirty="0">
                <a:latin typeface="Courier New" pitchFamily="49" charset="0"/>
                <a:cs typeface="Courier New" pitchFamily="49" charset="0"/>
              </a:rPr>
              <a:t>class Person {</a:t>
            </a:r>
          </a:p>
          <a:p>
            <a:pPr marL="640080" lvl="2" indent="0">
              <a:buNone/>
            </a:pPr>
            <a:r>
              <a:rPr lang="en-US" sz="2600" dirty="0">
                <a:latin typeface="Courier New" pitchFamily="49" charset="0"/>
                <a:cs typeface="Courier New" pitchFamily="49" charset="0"/>
              </a:rPr>
              <a:t>	private String name;</a:t>
            </a:r>
          </a:p>
          <a:p>
            <a:pPr marL="640080" lvl="2" indent="0">
              <a:buNone/>
            </a:pPr>
            <a:r>
              <a:rPr lang="en-US" sz="2600" dirty="0">
                <a:latin typeface="Courier New" pitchFamily="49" charset="0"/>
                <a:cs typeface="Courier New" pitchFamily="49" charset="0"/>
              </a:rPr>
              <a:t>	Person(String n) {</a:t>
            </a:r>
          </a:p>
          <a:p>
            <a:pPr marL="640080" lvl="2" indent="0">
              <a:buNone/>
            </a:pPr>
            <a:r>
              <a:rPr lang="en-US" sz="2600" dirty="0">
                <a:latin typeface="Courier New" pitchFamily="49" charset="0"/>
                <a:cs typeface="Courier New" pitchFamily="49" charset="0"/>
              </a:rPr>
              <a:t>		name = n;</a:t>
            </a:r>
          </a:p>
          <a:p>
            <a:pPr marL="640080" lvl="2" indent="0">
              <a:buNone/>
            </a:pPr>
            <a:r>
              <a:rPr lang="en-US" sz="2600" dirty="0">
                <a:latin typeface="Courier New" pitchFamily="49" charset="0"/>
                <a:cs typeface="Courier New" pitchFamily="49" charset="0"/>
              </a:rPr>
              <a:t>	}</a:t>
            </a:r>
          </a:p>
          <a:p>
            <a:pPr marL="640080" lvl="2" indent="0">
              <a:buNone/>
            </a:pPr>
            <a:r>
              <a:rPr lang="en-US" sz="2600" dirty="0">
                <a:latin typeface="Courier New" pitchFamily="49" charset="0"/>
                <a:cs typeface="Courier New" pitchFamily="49" charset="0"/>
              </a:rPr>
              <a:t>}</a:t>
            </a:r>
            <a:endParaRPr lang="en-US" sz="2600" dirty="0"/>
          </a:p>
          <a:p>
            <a:pPr marL="365760" lvl="1" indent="0">
              <a:buNone/>
            </a:pPr>
            <a:r>
              <a:rPr lang="en-US" sz="2600"/>
              <a:t>Here, two </a:t>
            </a:r>
            <a:r>
              <a:rPr lang="en-US" sz="2600" dirty="0">
                <a:latin typeface="Courier New" pitchFamily="49" charset="0"/>
                <a:cs typeface="Courier New" pitchFamily="49" charset="0"/>
              </a:rPr>
              <a:t>Person</a:t>
            </a:r>
            <a:r>
              <a:rPr lang="en-US" sz="2600" dirty="0"/>
              <a:t> instances should be "equal" if they have the </a:t>
            </a:r>
            <a:r>
              <a:rPr lang="en-US" sz="2600"/>
              <a:t>same </a:t>
            </a:r>
            <a:r>
              <a:rPr lang="en-US" sz="2600">
                <a:latin typeface="Courier New" pitchFamily="49" charset="0"/>
                <a:cs typeface="Courier New" pitchFamily="49" charset="0"/>
              </a:rPr>
              <a:t>name</a:t>
            </a:r>
            <a:r>
              <a:rPr lang="en-US" sz="2600"/>
              <a:t>. Next slide shows a good </a:t>
            </a:r>
            <a:r>
              <a:rPr lang="en-US" sz="2600" dirty="0"/>
              <a:t>way to </a:t>
            </a:r>
            <a:r>
              <a:rPr lang="en-US" sz="2600"/>
              <a:t>override </a:t>
            </a:r>
            <a:r>
              <a:rPr lang="en-US" sz="2600">
                <a:latin typeface="Courier New" pitchFamily="49" charset="0"/>
                <a:cs typeface="Courier New" pitchFamily="49" charset="0"/>
              </a:rPr>
              <a:t>equals</a:t>
            </a:r>
            <a:endParaRPr lang="en-US" sz="26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81</a:t>
            </a:fld>
            <a:endParaRPr lang="en-US" dirty="0">
              <a:solidFill>
                <a:srgbClr val="04617B">
                  <a:shade val="90000"/>
                </a:srgbClr>
              </a:solidFill>
            </a:endParaRPr>
          </a:p>
        </p:txBody>
      </p:sp>
    </p:spTree>
    <p:extLst>
      <p:ext uri="{BB962C8B-B14F-4D97-AF65-F5344CB8AC3E}">
        <p14:creationId xmlns:p14="http://schemas.microsoft.com/office/powerpoint/2010/main" val="238014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lnSpcReduction="10000"/>
          </a:bodyPr>
          <a:lstStyle/>
          <a:p>
            <a:pPr marL="0" marR="0" indent="0">
              <a:spcBef>
                <a:spcPts val="0"/>
              </a:spcBef>
              <a:spcAft>
                <a:spcPts val="0"/>
              </a:spcAft>
              <a:buNone/>
            </a:pPr>
            <a:r>
              <a:rPr lang="en-US" sz="2000" dirty="0">
                <a:latin typeface="Courier New"/>
                <a:ea typeface="Times New Roman"/>
              </a:rPr>
              <a:t>//an overriding equals method in the Person class</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@Override</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public </a:t>
            </a:r>
            <a:r>
              <a:rPr lang="en-US" sz="2000" dirty="0" err="1">
                <a:latin typeface="Courier New"/>
                <a:ea typeface="Times New Roman"/>
              </a:rPr>
              <a:t>boolean</a:t>
            </a:r>
            <a:r>
              <a:rPr lang="en-US" sz="2000" dirty="0">
                <a:latin typeface="Courier New"/>
                <a:ea typeface="Times New Roman"/>
              </a:rPr>
              <a:t> equals(Object </a:t>
            </a:r>
            <a:r>
              <a:rPr lang="en-US" sz="2000" dirty="0" err="1">
                <a:latin typeface="Courier New"/>
                <a:ea typeface="Times New Roman"/>
              </a:rPr>
              <a:t>aPerson</a:t>
            </a:r>
            <a:r>
              <a:rPr lang="en-US" sz="2000" dirty="0">
                <a:latin typeface="Courier New"/>
                <a:ea typeface="Times New Roman"/>
              </a:rPr>
              <a:t>) {</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	if(</a:t>
            </a:r>
            <a:r>
              <a:rPr lang="en-US" sz="2000" dirty="0" err="1">
                <a:latin typeface="Courier New"/>
                <a:ea typeface="Times New Roman"/>
              </a:rPr>
              <a:t>aPerson</a:t>
            </a:r>
            <a:r>
              <a:rPr lang="en-US" sz="2000" dirty="0">
                <a:latin typeface="Courier New"/>
                <a:ea typeface="Times New Roman"/>
              </a:rPr>
              <a:t> == null) return false; </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	</a:t>
            </a:r>
            <a:r>
              <a:rPr lang="en-US" sz="2000" dirty="0">
                <a:solidFill>
                  <a:srgbClr val="000000"/>
                </a:solidFill>
                <a:latin typeface="Courier New"/>
                <a:ea typeface="Times New Roman"/>
              </a:rPr>
              <a:t>if(!(</a:t>
            </a:r>
            <a:r>
              <a:rPr lang="en-US" sz="2000" dirty="0" err="1">
                <a:latin typeface="Courier New"/>
                <a:ea typeface="Times New Roman"/>
              </a:rPr>
              <a:t>aPerson</a:t>
            </a:r>
            <a:r>
              <a:rPr lang="en-US" sz="2000" dirty="0">
                <a:latin typeface="Courier New"/>
                <a:ea typeface="Times New Roman"/>
              </a:rPr>
              <a:t> </a:t>
            </a:r>
            <a:r>
              <a:rPr lang="en-US" sz="2000" dirty="0" err="1">
                <a:solidFill>
                  <a:srgbClr val="000000"/>
                </a:solidFill>
                <a:latin typeface="Courier New"/>
                <a:ea typeface="Times New Roman"/>
              </a:rPr>
              <a:t>instanceof</a:t>
            </a:r>
            <a:r>
              <a:rPr lang="en-US" sz="2000" dirty="0">
                <a:solidFill>
                  <a:srgbClr val="000000"/>
                </a:solidFill>
                <a:latin typeface="Courier New"/>
                <a:ea typeface="Times New Roman"/>
              </a:rPr>
              <a:t> Person))</a:t>
            </a:r>
            <a:r>
              <a:rPr lang="en-US" sz="2000" dirty="0">
                <a:latin typeface="Courier New"/>
                <a:ea typeface="Times New Roman"/>
              </a:rPr>
              <a:t> return false;</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	Person p = (Person)</a:t>
            </a:r>
            <a:r>
              <a:rPr lang="en-US" sz="2000" dirty="0" err="1">
                <a:latin typeface="Courier New"/>
                <a:ea typeface="Times New Roman"/>
              </a:rPr>
              <a:t>aPerson</a:t>
            </a:r>
            <a:r>
              <a:rPr lang="en-US" sz="2000" dirty="0">
                <a:latin typeface="Courier New"/>
                <a:ea typeface="Times New Roman"/>
              </a:rPr>
              <a:t>;</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	</a:t>
            </a:r>
            <a:r>
              <a:rPr lang="en-US" sz="2000" dirty="0" err="1">
                <a:latin typeface="Courier New"/>
                <a:ea typeface="Times New Roman"/>
              </a:rPr>
              <a:t>boolean</a:t>
            </a:r>
            <a:r>
              <a:rPr lang="en-US" sz="2000" dirty="0">
                <a:latin typeface="Courier New"/>
                <a:ea typeface="Times New Roman"/>
              </a:rPr>
              <a:t> </a:t>
            </a:r>
            <a:r>
              <a:rPr lang="en-US" sz="2000" dirty="0" err="1">
                <a:latin typeface="Courier New"/>
                <a:ea typeface="Times New Roman"/>
              </a:rPr>
              <a:t>isEqual</a:t>
            </a:r>
            <a:r>
              <a:rPr lang="en-US" sz="2000" dirty="0">
                <a:latin typeface="Courier New"/>
                <a:ea typeface="Times New Roman"/>
              </a:rPr>
              <a:t> = </a:t>
            </a:r>
            <a:r>
              <a:rPr lang="en-US" sz="2000" err="1">
                <a:latin typeface="Courier New"/>
                <a:ea typeface="Times New Roman"/>
              </a:rPr>
              <a:t>this.name.equals</a:t>
            </a:r>
            <a:r>
              <a:rPr lang="en-US" sz="2000">
                <a:latin typeface="Courier New"/>
                <a:ea typeface="Times New Roman"/>
              </a:rPr>
              <a:t>(p.name);</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	return </a:t>
            </a:r>
            <a:r>
              <a:rPr lang="en-US" sz="2000" dirty="0" err="1">
                <a:latin typeface="Courier New"/>
                <a:ea typeface="Times New Roman"/>
              </a:rPr>
              <a:t>isEqual</a:t>
            </a:r>
            <a:r>
              <a:rPr lang="en-US" sz="2000" dirty="0">
                <a:latin typeface="Courier New"/>
                <a:ea typeface="Times New Roman"/>
              </a:rPr>
              <a:t>;</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a:t>
            </a:r>
          </a:p>
          <a:p>
            <a:pPr marL="0" marR="0" indent="0">
              <a:spcBef>
                <a:spcPts val="0"/>
              </a:spcBef>
              <a:spcAft>
                <a:spcPts val="0"/>
              </a:spcAft>
              <a:buNone/>
            </a:pPr>
            <a:endParaRPr lang="en-US" sz="2400" dirty="0">
              <a:latin typeface="Times New Roman"/>
              <a:ea typeface="Times New Roman"/>
            </a:endParaRPr>
          </a:p>
          <a:p>
            <a:pPr marL="0" indent="0">
              <a:buNone/>
            </a:pPr>
            <a:r>
              <a:rPr lang="en-US" sz="2000" dirty="0"/>
              <a:t>Things to notice:</a:t>
            </a:r>
          </a:p>
          <a:p>
            <a:pPr lvl="1"/>
            <a:r>
              <a:rPr lang="en-US" sz="1800" dirty="0"/>
              <a:t>The argument to </a:t>
            </a:r>
            <a:r>
              <a:rPr lang="en-US" sz="1800" dirty="0">
                <a:latin typeface="Courier New" pitchFamily="49" charset="0"/>
                <a:cs typeface="Courier New" pitchFamily="49" charset="0"/>
              </a:rPr>
              <a:t>equals</a:t>
            </a:r>
            <a:r>
              <a:rPr lang="en-US" sz="1800" dirty="0"/>
              <a:t> must be of type </a:t>
            </a:r>
            <a:r>
              <a:rPr lang="en-US" sz="1800" dirty="0">
                <a:latin typeface="Courier New" pitchFamily="49" charset="0"/>
                <a:cs typeface="Courier New" pitchFamily="49" charset="0"/>
              </a:rPr>
              <a:t>Object</a:t>
            </a:r>
            <a:r>
              <a:rPr lang="en-US" sz="1800" dirty="0"/>
              <a:t> (otherwise, compiler error)</a:t>
            </a:r>
          </a:p>
          <a:p>
            <a:pPr lvl="1"/>
            <a:r>
              <a:rPr lang="en-US" sz="1800" dirty="0"/>
              <a:t>If input </a:t>
            </a:r>
            <a:r>
              <a:rPr lang="en-US" sz="1800" dirty="0" err="1">
                <a:latin typeface="Courier New" pitchFamily="49" charset="0"/>
                <a:cs typeface="Courier New" pitchFamily="49" charset="0"/>
              </a:rPr>
              <a:t>aPerson</a:t>
            </a:r>
            <a:r>
              <a:rPr lang="en-US" sz="1800" dirty="0"/>
              <a:t> is null, it can’t possibly be equal to the current instance of </a:t>
            </a:r>
            <a:r>
              <a:rPr lang="en-US" sz="1800" dirty="0">
                <a:latin typeface="Courier New" pitchFamily="49" charset="0"/>
                <a:cs typeface="Courier New" pitchFamily="49" charset="0"/>
              </a:rPr>
              <a:t>Person</a:t>
            </a:r>
            <a:r>
              <a:rPr lang="en-US" sz="1800" dirty="0"/>
              <a:t>, so false is returned immediately</a:t>
            </a:r>
          </a:p>
          <a:p>
            <a:pPr lvl="1"/>
            <a:r>
              <a:rPr lang="en-US" sz="1800" dirty="0"/>
              <a:t>If runtime type of </a:t>
            </a:r>
            <a:r>
              <a:rPr lang="en-US" sz="1800" dirty="0" err="1">
                <a:latin typeface="Courier New" pitchFamily="49" charset="0"/>
                <a:cs typeface="Courier New" pitchFamily="49" charset="0"/>
              </a:rPr>
              <a:t>aPerson</a:t>
            </a:r>
            <a:r>
              <a:rPr lang="en-US" sz="1800" dirty="0"/>
              <a:t> is not </a:t>
            </a:r>
            <a:r>
              <a:rPr lang="en-US" sz="1800" dirty="0">
                <a:latin typeface="Courier New" pitchFamily="49" charset="0"/>
                <a:cs typeface="Courier New" pitchFamily="49" charset="0"/>
              </a:rPr>
              <a:t>Person</a:t>
            </a:r>
            <a:r>
              <a:rPr lang="en-US" sz="1800" dirty="0"/>
              <a:t> (or a subclass), there is no chance of equality, so </a:t>
            </a:r>
            <a:r>
              <a:rPr lang="en-US" sz="1800" dirty="0">
                <a:latin typeface="Courier New" pitchFamily="49" charset="0"/>
                <a:cs typeface="Courier New" pitchFamily="49" charset="0"/>
              </a:rPr>
              <a:t>false</a:t>
            </a:r>
            <a:r>
              <a:rPr lang="en-US" sz="1800" dirty="0"/>
              <a:t> is returned immediately</a:t>
            </a:r>
          </a:p>
          <a:p>
            <a:pPr lvl="1"/>
            <a:r>
              <a:rPr lang="en-US" sz="1800" dirty="0"/>
              <a:t>After the preliminary special cases are handled, two </a:t>
            </a:r>
            <a:r>
              <a:rPr lang="en-US" sz="1800" dirty="0">
                <a:latin typeface="Courier New" pitchFamily="49" charset="0"/>
                <a:cs typeface="Courier New" pitchFamily="49" charset="0"/>
              </a:rPr>
              <a:t>Person</a:t>
            </a:r>
            <a:r>
              <a:rPr lang="en-US" sz="1800" dirty="0"/>
              <a:t> objects are declared to be equal if and only if they have the same name.</a:t>
            </a:r>
          </a:p>
          <a:p>
            <a:pPr marL="0" indent="0">
              <a:buNone/>
            </a:pP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82</a:t>
            </a:fld>
            <a:endParaRPr lang="en-US" dirty="0">
              <a:solidFill>
                <a:srgbClr val="04617B">
                  <a:shade val="90000"/>
                </a:srgbClr>
              </a:solidFill>
            </a:endParaRPr>
          </a:p>
        </p:txBody>
      </p:sp>
    </p:spTree>
    <p:extLst>
      <p:ext uri="{BB962C8B-B14F-4D97-AF65-F5344CB8AC3E}">
        <p14:creationId xmlns:p14="http://schemas.microsoft.com/office/powerpoint/2010/main" val="245225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equals() in Inherited Classes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Example: Add a subclass </a:t>
            </a:r>
            <a:r>
              <a:rPr lang="en-US" dirty="0" err="1">
                <a:latin typeface="Courier New" pitchFamily="49" charset="0"/>
                <a:cs typeface="Courier New" pitchFamily="49" charset="0"/>
              </a:rPr>
              <a:t>PersonWithJob</a:t>
            </a:r>
            <a:r>
              <a:rPr lang="en-US" dirty="0"/>
              <a:t> to </a:t>
            </a:r>
            <a:r>
              <a:rPr lang="en-US" dirty="0">
                <a:latin typeface="Courier New" pitchFamily="49" charset="0"/>
                <a:cs typeface="Courier New" pitchFamily="49" charset="0"/>
              </a:rPr>
              <a:t>Person</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83</a:t>
            </a:fld>
            <a:endParaRPr lang="en-US" dirty="0">
              <a:solidFill>
                <a:srgbClr val="04617B">
                  <a:shade val="90000"/>
                </a:srgb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124200"/>
            <a:ext cx="269323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3379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867400"/>
          </a:xfrm>
        </p:spPr>
        <p:txBody>
          <a:bodyPr>
            <a:normAutofit fontScale="55000" lnSpcReduction="20000"/>
          </a:bodyPr>
          <a:lstStyle/>
          <a:p>
            <a:pPr marL="182880" marR="0" indent="0">
              <a:spcBef>
                <a:spcPts val="0"/>
              </a:spcBef>
              <a:spcAft>
                <a:spcPts val="0"/>
              </a:spcAft>
              <a:buNone/>
            </a:pPr>
            <a:r>
              <a:rPr lang="en-US" sz="2700" dirty="0">
                <a:latin typeface="Courier New"/>
                <a:ea typeface="Times New Roman"/>
              </a:rPr>
              <a:t>class Person {</a:t>
            </a:r>
          </a:p>
          <a:p>
            <a:pPr marL="182880" marR="0" indent="0">
              <a:spcBef>
                <a:spcPts val="0"/>
              </a:spcBef>
              <a:spcAft>
                <a:spcPts val="0"/>
              </a:spcAft>
              <a:buNone/>
            </a:pPr>
            <a:r>
              <a:rPr lang="en-US" sz="2700" dirty="0">
                <a:latin typeface="Courier New"/>
                <a:ea typeface="Times New Roman"/>
              </a:rPr>
              <a:t>	private String name;</a:t>
            </a:r>
          </a:p>
          <a:p>
            <a:pPr marL="182880" marR="0" indent="0">
              <a:spcBef>
                <a:spcPts val="0"/>
              </a:spcBef>
              <a:spcAft>
                <a:spcPts val="0"/>
              </a:spcAft>
              <a:buNone/>
            </a:pPr>
            <a:r>
              <a:rPr lang="en-US" sz="2700" dirty="0">
                <a:latin typeface="Courier New"/>
                <a:ea typeface="Times New Roman"/>
              </a:rPr>
              <a:t>	Person(String n) {</a:t>
            </a:r>
          </a:p>
          <a:p>
            <a:pPr marL="182880" marR="0" indent="0">
              <a:spcBef>
                <a:spcPts val="0"/>
              </a:spcBef>
              <a:spcAft>
                <a:spcPts val="0"/>
              </a:spcAft>
              <a:buNone/>
            </a:pPr>
            <a:r>
              <a:rPr lang="en-US" sz="2700" dirty="0">
                <a:latin typeface="Courier New"/>
                <a:ea typeface="Times New Roman"/>
              </a:rPr>
              <a:t>		name = n;</a:t>
            </a:r>
          </a:p>
          <a:p>
            <a:pPr marL="182880" marR="0" indent="0">
              <a:spcBef>
                <a:spcPts val="0"/>
              </a:spcBef>
              <a:spcAft>
                <a:spcPts val="0"/>
              </a:spcAft>
              <a:buNone/>
            </a:pPr>
            <a:r>
              <a:rPr lang="en-US" sz="2700" dirty="0">
                <a:latin typeface="Courier New"/>
                <a:ea typeface="Times New Roman"/>
              </a:rPr>
              <a:t>	}</a:t>
            </a:r>
          </a:p>
          <a:p>
            <a:pPr marL="182880" marR="0" indent="0">
              <a:spcBef>
                <a:spcPts val="0"/>
              </a:spcBef>
              <a:spcAft>
                <a:spcPts val="0"/>
              </a:spcAft>
              <a:buNone/>
            </a:pPr>
            <a:r>
              <a:rPr lang="en-US" sz="2700" dirty="0">
                <a:latin typeface="Courier New"/>
                <a:ea typeface="Times New Roman"/>
              </a:rPr>
              <a:t>	public String </a:t>
            </a:r>
            <a:r>
              <a:rPr lang="en-US" sz="2700" dirty="0" err="1">
                <a:latin typeface="Courier New"/>
                <a:ea typeface="Times New Roman"/>
              </a:rPr>
              <a:t>getName</a:t>
            </a:r>
            <a:r>
              <a:rPr lang="en-US" sz="2700" dirty="0">
                <a:latin typeface="Courier New"/>
                <a:ea typeface="Times New Roman"/>
              </a:rPr>
              <a:t>() {</a:t>
            </a:r>
          </a:p>
          <a:p>
            <a:pPr marL="182880" marR="0" indent="0">
              <a:spcBef>
                <a:spcPts val="0"/>
              </a:spcBef>
              <a:spcAft>
                <a:spcPts val="0"/>
              </a:spcAft>
              <a:buNone/>
            </a:pPr>
            <a:r>
              <a:rPr lang="en-US" sz="2700" dirty="0">
                <a:latin typeface="Courier New"/>
                <a:ea typeface="Times New Roman"/>
              </a:rPr>
              <a:t>		return name;</a:t>
            </a:r>
          </a:p>
          <a:p>
            <a:pPr marL="182880" marR="0" indent="0">
              <a:spcBef>
                <a:spcPts val="0"/>
              </a:spcBef>
              <a:spcAft>
                <a:spcPts val="0"/>
              </a:spcAft>
              <a:buNone/>
            </a:pPr>
            <a:r>
              <a:rPr lang="en-US" sz="2700" dirty="0">
                <a:latin typeface="Courier New"/>
                <a:ea typeface="Times New Roman"/>
              </a:rPr>
              <a:t>  	}</a:t>
            </a:r>
          </a:p>
          <a:p>
            <a:pPr marL="457200" marR="0" indent="0">
              <a:spcBef>
                <a:spcPts val="0"/>
              </a:spcBef>
              <a:spcAft>
                <a:spcPts val="0"/>
              </a:spcAft>
              <a:buNone/>
            </a:pPr>
            <a:r>
              <a:rPr lang="en-US" sz="2700" dirty="0">
                <a:latin typeface="Courier New"/>
                <a:ea typeface="Times New Roman"/>
              </a:rPr>
              <a:t>	@Override</a:t>
            </a:r>
          </a:p>
          <a:p>
            <a:pPr marL="0" marR="0" indent="0">
              <a:spcBef>
                <a:spcPts val="0"/>
              </a:spcBef>
              <a:spcAft>
                <a:spcPts val="0"/>
              </a:spcAft>
              <a:buNone/>
            </a:pPr>
            <a:r>
              <a:rPr lang="en-US" sz="2700" dirty="0">
                <a:latin typeface="Courier New"/>
                <a:ea typeface="Times New Roman"/>
              </a:rPr>
              <a:t>	public </a:t>
            </a:r>
            <a:r>
              <a:rPr lang="en-US" sz="2700" dirty="0" err="1">
                <a:latin typeface="Courier New"/>
                <a:ea typeface="Times New Roman"/>
              </a:rPr>
              <a:t>boolean</a:t>
            </a:r>
            <a:r>
              <a:rPr lang="en-US" sz="2700" dirty="0">
                <a:latin typeface="Courier New"/>
                <a:ea typeface="Times New Roman"/>
              </a:rPr>
              <a:t> equals(Object </a:t>
            </a:r>
            <a:r>
              <a:rPr lang="en-US" sz="2700" dirty="0" err="1">
                <a:latin typeface="Courier New"/>
                <a:ea typeface="Times New Roman"/>
              </a:rPr>
              <a:t>aPerson</a:t>
            </a:r>
            <a:r>
              <a:rPr lang="en-US" sz="2700" dirty="0">
                <a:latin typeface="Courier New"/>
                <a:ea typeface="Times New Roman"/>
              </a:rPr>
              <a:t>) {</a:t>
            </a:r>
          </a:p>
          <a:p>
            <a:pPr marL="0" marR="0" indent="0">
              <a:spcBef>
                <a:spcPts val="0"/>
              </a:spcBef>
              <a:spcAft>
                <a:spcPts val="0"/>
              </a:spcAft>
              <a:buNone/>
            </a:pPr>
            <a:r>
              <a:rPr lang="en-US" sz="2700" dirty="0">
                <a:latin typeface="Courier New"/>
                <a:ea typeface="Times New Roman"/>
              </a:rPr>
              <a:t>		if(</a:t>
            </a:r>
            <a:r>
              <a:rPr lang="en-US" sz="2700" dirty="0" err="1">
                <a:latin typeface="Courier New"/>
                <a:ea typeface="Times New Roman"/>
              </a:rPr>
              <a:t>aPerson</a:t>
            </a:r>
            <a:r>
              <a:rPr lang="en-US" sz="2700" dirty="0">
                <a:latin typeface="Courier New"/>
                <a:ea typeface="Times New Roman"/>
              </a:rPr>
              <a:t> == null) return false; </a:t>
            </a:r>
          </a:p>
          <a:p>
            <a:pPr marL="0" marR="0" indent="0">
              <a:spcBef>
                <a:spcPts val="0"/>
              </a:spcBef>
              <a:spcAft>
                <a:spcPts val="0"/>
              </a:spcAft>
              <a:buNone/>
            </a:pPr>
            <a:r>
              <a:rPr lang="en-US" sz="2700" dirty="0">
                <a:latin typeface="Courier New"/>
                <a:ea typeface="Times New Roman"/>
              </a:rPr>
              <a:t>		if(!(</a:t>
            </a:r>
            <a:r>
              <a:rPr lang="en-US" sz="2700" dirty="0" err="1">
                <a:latin typeface="Courier New"/>
                <a:ea typeface="Times New Roman"/>
              </a:rPr>
              <a:t>aPerson</a:t>
            </a:r>
            <a:r>
              <a:rPr lang="en-US" sz="2700" dirty="0">
                <a:latin typeface="Courier New"/>
                <a:ea typeface="Times New Roman"/>
              </a:rPr>
              <a:t> </a:t>
            </a:r>
            <a:r>
              <a:rPr lang="en-US" sz="2700" dirty="0" err="1">
                <a:latin typeface="Courier New"/>
                <a:ea typeface="Times New Roman"/>
              </a:rPr>
              <a:t>instanceof</a:t>
            </a:r>
            <a:r>
              <a:rPr lang="en-US" sz="2700" dirty="0">
                <a:latin typeface="Courier New"/>
                <a:ea typeface="Times New Roman"/>
              </a:rPr>
              <a:t> Person)) return false;</a:t>
            </a:r>
          </a:p>
          <a:p>
            <a:pPr marL="0" marR="0" indent="0">
              <a:spcBef>
                <a:spcPts val="0"/>
              </a:spcBef>
              <a:spcAft>
                <a:spcPts val="0"/>
              </a:spcAft>
              <a:buNone/>
            </a:pPr>
            <a:r>
              <a:rPr lang="en-US" sz="2700" dirty="0">
                <a:latin typeface="Courier New"/>
                <a:ea typeface="Times New Roman"/>
              </a:rPr>
              <a:t>		Person p = (Person)</a:t>
            </a:r>
            <a:r>
              <a:rPr lang="en-US" sz="2700" dirty="0" err="1">
                <a:latin typeface="Courier New"/>
                <a:ea typeface="Times New Roman"/>
              </a:rPr>
              <a:t>aPerson</a:t>
            </a:r>
            <a:r>
              <a:rPr lang="en-US" sz="2700" dirty="0">
                <a:latin typeface="Courier New"/>
                <a:ea typeface="Times New Roman"/>
              </a:rPr>
              <a:t>;</a:t>
            </a:r>
          </a:p>
          <a:p>
            <a:pPr marL="0" marR="0" indent="0">
              <a:spcBef>
                <a:spcPts val="0"/>
              </a:spcBef>
              <a:spcAft>
                <a:spcPts val="0"/>
              </a:spcAft>
              <a:buNone/>
            </a:pPr>
            <a:r>
              <a:rPr lang="en-US" sz="2700" dirty="0">
                <a:latin typeface="Courier New"/>
                <a:ea typeface="Times New Roman"/>
              </a:rPr>
              <a:t>		</a:t>
            </a:r>
            <a:r>
              <a:rPr lang="en-US" sz="2700" dirty="0" err="1">
                <a:latin typeface="Courier New"/>
                <a:ea typeface="Times New Roman"/>
              </a:rPr>
              <a:t>boolean</a:t>
            </a:r>
            <a:r>
              <a:rPr lang="en-US" sz="2700" dirty="0">
                <a:latin typeface="Courier New"/>
                <a:ea typeface="Times New Roman"/>
              </a:rPr>
              <a:t> </a:t>
            </a:r>
            <a:r>
              <a:rPr lang="en-US" sz="2700" dirty="0" err="1">
                <a:latin typeface="Courier New"/>
                <a:ea typeface="Times New Roman"/>
              </a:rPr>
              <a:t>isEqual</a:t>
            </a:r>
            <a:r>
              <a:rPr lang="en-US" sz="2700" dirty="0">
                <a:latin typeface="Courier New"/>
                <a:ea typeface="Times New Roman"/>
              </a:rPr>
              <a:t> = </a:t>
            </a:r>
            <a:r>
              <a:rPr lang="en-US" sz="2700" dirty="0" err="1">
                <a:latin typeface="Courier New"/>
                <a:ea typeface="Times New Roman"/>
              </a:rPr>
              <a:t>this.name.equals</a:t>
            </a:r>
            <a:r>
              <a:rPr lang="en-US" sz="2700" dirty="0">
                <a:latin typeface="Courier New"/>
                <a:ea typeface="Times New Roman"/>
              </a:rPr>
              <a:t>(p.name);</a:t>
            </a:r>
          </a:p>
          <a:p>
            <a:pPr marL="0" marR="0" indent="0">
              <a:spcBef>
                <a:spcPts val="0"/>
              </a:spcBef>
              <a:spcAft>
                <a:spcPts val="0"/>
              </a:spcAft>
              <a:buNone/>
            </a:pPr>
            <a:r>
              <a:rPr lang="en-US" sz="2700" dirty="0">
                <a:latin typeface="Courier New"/>
                <a:ea typeface="Times New Roman"/>
              </a:rPr>
              <a:t>		return </a:t>
            </a:r>
            <a:r>
              <a:rPr lang="en-US" sz="2700" dirty="0" err="1">
                <a:latin typeface="Courier New"/>
                <a:ea typeface="Times New Roman"/>
              </a:rPr>
              <a:t>isEqual</a:t>
            </a:r>
            <a:r>
              <a:rPr lang="en-US" sz="2700" dirty="0">
                <a:latin typeface="Courier New"/>
                <a:ea typeface="Times New Roman"/>
              </a:rPr>
              <a:t>;</a:t>
            </a:r>
          </a:p>
          <a:p>
            <a:pPr marL="457200" marR="0" indent="0">
              <a:spcBef>
                <a:spcPts val="0"/>
              </a:spcBef>
              <a:spcAft>
                <a:spcPts val="0"/>
              </a:spcAft>
              <a:buNone/>
            </a:pPr>
            <a:r>
              <a:rPr lang="en-US" sz="2700" dirty="0">
                <a:latin typeface="Courier New"/>
                <a:ea typeface="Times New Roman"/>
              </a:rPr>
              <a:t>	}</a:t>
            </a:r>
          </a:p>
          <a:p>
            <a:pPr marL="182880" marR="0" indent="0">
              <a:spcBef>
                <a:spcPts val="0"/>
              </a:spcBef>
              <a:spcAft>
                <a:spcPts val="0"/>
              </a:spcAft>
              <a:buNone/>
            </a:pPr>
            <a:r>
              <a:rPr lang="en-US" sz="2700" dirty="0">
                <a:latin typeface="Courier New"/>
                <a:ea typeface="Times New Roman"/>
              </a:rPr>
              <a:t>}</a:t>
            </a:r>
          </a:p>
          <a:p>
            <a:pPr marL="182880" marR="0" indent="0">
              <a:spcBef>
                <a:spcPts val="0"/>
              </a:spcBef>
              <a:spcAft>
                <a:spcPts val="0"/>
              </a:spcAft>
              <a:buNone/>
            </a:pPr>
            <a:r>
              <a:rPr lang="en-US" sz="2700" dirty="0">
                <a:latin typeface="Courier New"/>
                <a:ea typeface="Times New Roman"/>
              </a:rPr>
              <a:t>class </a:t>
            </a:r>
            <a:r>
              <a:rPr lang="en-US" sz="2700" dirty="0" err="1">
                <a:latin typeface="Courier New"/>
                <a:ea typeface="Times New Roman"/>
              </a:rPr>
              <a:t>PersonWithJob</a:t>
            </a:r>
            <a:r>
              <a:rPr lang="en-US" sz="2700" dirty="0">
                <a:latin typeface="Courier New"/>
                <a:ea typeface="Times New Roman"/>
              </a:rPr>
              <a:t> extends Person {</a:t>
            </a:r>
          </a:p>
          <a:p>
            <a:pPr marL="182880" marR="0" indent="0">
              <a:spcBef>
                <a:spcPts val="0"/>
              </a:spcBef>
              <a:spcAft>
                <a:spcPts val="0"/>
              </a:spcAft>
              <a:buNone/>
            </a:pPr>
            <a:r>
              <a:rPr lang="en-US" sz="2700" dirty="0">
                <a:latin typeface="Courier New"/>
                <a:ea typeface="Times New Roman"/>
              </a:rPr>
              <a:t>	private double salary;</a:t>
            </a:r>
          </a:p>
          <a:p>
            <a:pPr marL="182880" marR="0" indent="0">
              <a:spcBef>
                <a:spcPts val="0"/>
              </a:spcBef>
              <a:spcAft>
                <a:spcPts val="0"/>
              </a:spcAft>
              <a:buNone/>
            </a:pPr>
            <a:r>
              <a:rPr lang="en-US" sz="2700" dirty="0">
                <a:latin typeface="Courier New"/>
                <a:ea typeface="Times New Roman"/>
              </a:rPr>
              <a:t>	</a:t>
            </a:r>
            <a:r>
              <a:rPr lang="en-US" sz="2700" dirty="0" err="1">
                <a:latin typeface="Courier New"/>
                <a:ea typeface="Times New Roman"/>
              </a:rPr>
              <a:t>PersonWithJob</a:t>
            </a:r>
            <a:r>
              <a:rPr lang="en-US" sz="2700" dirty="0">
                <a:latin typeface="Courier New"/>
                <a:ea typeface="Times New Roman"/>
              </a:rPr>
              <a:t>(String n, double s) {</a:t>
            </a:r>
          </a:p>
          <a:p>
            <a:pPr marL="182880" marR="0" indent="0">
              <a:spcBef>
                <a:spcPts val="0"/>
              </a:spcBef>
              <a:spcAft>
                <a:spcPts val="0"/>
              </a:spcAft>
              <a:buNone/>
            </a:pPr>
            <a:r>
              <a:rPr lang="en-US" sz="2700" dirty="0">
                <a:latin typeface="Courier New"/>
                <a:ea typeface="Times New Roman"/>
              </a:rPr>
              <a:t>		super(n);</a:t>
            </a:r>
          </a:p>
          <a:p>
            <a:pPr marL="182880" marR="0" indent="0">
              <a:spcBef>
                <a:spcPts val="0"/>
              </a:spcBef>
              <a:spcAft>
                <a:spcPts val="0"/>
              </a:spcAft>
              <a:buNone/>
            </a:pPr>
            <a:r>
              <a:rPr lang="en-US" sz="2700" dirty="0">
                <a:latin typeface="Courier New"/>
                <a:ea typeface="Times New Roman"/>
              </a:rPr>
              <a:t>		salary = s;</a:t>
            </a:r>
          </a:p>
          <a:p>
            <a:pPr marL="182880" marR="0" indent="0">
              <a:spcBef>
                <a:spcPts val="0"/>
              </a:spcBef>
              <a:spcAft>
                <a:spcPts val="0"/>
              </a:spcAft>
              <a:buNone/>
            </a:pPr>
            <a:r>
              <a:rPr lang="en-US" sz="2700" dirty="0">
                <a:latin typeface="Courier New"/>
                <a:ea typeface="Times New Roman"/>
              </a:rPr>
              <a:t>	}</a:t>
            </a:r>
          </a:p>
          <a:p>
            <a:pPr marL="182880" marR="0" indent="0">
              <a:spcBef>
                <a:spcPts val="0"/>
              </a:spcBef>
              <a:spcAft>
                <a:spcPts val="0"/>
              </a:spcAft>
              <a:buNone/>
            </a:pPr>
            <a:r>
              <a:rPr lang="en-US" sz="2700" dirty="0">
                <a:latin typeface="Courier New"/>
                <a:ea typeface="Times New Roman"/>
              </a:rPr>
              <a:t>}</a:t>
            </a:r>
          </a:p>
          <a:p>
            <a:pPr marL="182880" marR="0" indent="0">
              <a:spcBef>
                <a:spcPts val="0"/>
              </a:spcBef>
              <a:spcAft>
                <a:spcPts val="0"/>
              </a:spcAft>
              <a:buNone/>
            </a:pPr>
            <a:endParaRPr lang="en-US" sz="2800" dirty="0">
              <a:latin typeface="Times New Roman"/>
              <a:ea typeface="Times New Roman"/>
            </a:endParaRPr>
          </a:p>
          <a:p>
            <a:pPr marL="0" indent="0">
              <a:buNone/>
            </a:pPr>
            <a:r>
              <a:rPr lang="en-US" sz="3300" dirty="0"/>
              <a:t>The </a:t>
            </a:r>
            <a:r>
              <a:rPr lang="en-US" sz="3300" dirty="0">
                <a:latin typeface="Courier New" pitchFamily="49" charset="0"/>
                <a:cs typeface="Courier New" pitchFamily="49" charset="0"/>
              </a:rPr>
              <a:t>equals()</a:t>
            </a:r>
            <a:r>
              <a:rPr lang="en-US" sz="3300" dirty="0"/>
              <a:t> method is inherited by </a:t>
            </a:r>
            <a:r>
              <a:rPr lang="en-US" sz="3300" dirty="0" err="1">
                <a:latin typeface="Courier New" pitchFamily="49" charset="0"/>
                <a:cs typeface="Courier New" pitchFamily="49" charset="0"/>
              </a:rPr>
              <a:t>PersonWithJob</a:t>
            </a:r>
            <a:r>
              <a:rPr lang="en-US" sz="3300" dirty="0"/>
              <a:t> in this implementation. So objects of type </a:t>
            </a:r>
            <a:r>
              <a:rPr lang="en-US" sz="3300" dirty="0" err="1">
                <a:latin typeface="Courier New" pitchFamily="49" charset="0"/>
                <a:cs typeface="Courier New" pitchFamily="49" charset="0"/>
              </a:rPr>
              <a:t>PersonWithJob</a:t>
            </a:r>
            <a:r>
              <a:rPr lang="en-US" sz="3300" dirty="0"/>
              <a:t> are compared only on the basis of the name field.</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84</a:t>
            </a:fld>
            <a:endParaRPr lang="en-US" dirty="0">
              <a:solidFill>
                <a:srgbClr val="04617B">
                  <a:shade val="90000"/>
                </a:srgbClr>
              </a:solidFill>
            </a:endParaRPr>
          </a:p>
        </p:txBody>
      </p:sp>
    </p:spTree>
    <p:extLst>
      <p:ext uri="{BB962C8B-B14F-4D97-AF65-F5344CB8AC3E}">
        <p14:creationId xmlns:p14="http://schemas.microsoft.com/office/powerpoint/2010/main" val="16121573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fontScale="70000" lnSpcReduction="20000"/>
          </a:bodyPr>
          <a:lstStyle/>
          <a:p>
            <a:pPr marL="0" indent="0">
              <a:buNone/>
            </a:pPr>
            <a:r>
              <a:rPr lang="en-US" sz="2900" dirty="0"/>
              <a:t>Example:</a:t>
            </a:r>
          </a:p>
          <a:p>
            <a:pPr marL="0" indent="0">
              <a:buNone/>
            </a:pPr>
            <a:r>
              <a:rPr lang="en-US" sz="2900" dirty="0"/>
              <a:t> </a:t>
            </a:r>
          </a:p>
          <a:p>
            <a:pPr marL="0" indent="0">
              <a:buNone/>
            </a:pPr>
            <a:r>
              <a:rPr lang="en-US" dirty="0" err="1">
                <a:latin typeface="Courier New" pitchFamily="49" charset="0"/>
                <a:cs typeface="Courier New" pitchFamily="49" charset="0"/>
              </a:rPr>
              <a:t>PersonWithJob</a:t>
            </a:r>
            <a:r>
              <a:rPr lang="en-US" dirty="0">
                <a:latin typeface="Courier New" pitchFamily="49" charset="0"/>
                <a:cs typeface="Courier New" pitchFamily="49" charset="0"/>
              </a:rPr>
              <a:t> joe1 = new </a:t>
            </a:r>
            <a:r>
              <a:rPr lang="en-US" err="1">
                <a:latin typeface="Courier New" pitchFamily="49" charset="0"/>
                <a:cs typeface="Courier New" pitchFamily="49" charset="0"/>
              </a:rPr>
              <a:t>PersonWithJob</a:t>
            </a:r>
            <a:r>
              <a:rPr lang="en-US">
                <a:latin typeface="Courier New" pitchFamily="49" charset="0"/>
                <a:cs typeface="Courier New" pitchFamily="49" charset="0"/>
              </a:rPr>
              <a:t>("Joe", </a:t>
            </a:r>
            <a:r>
              <a:rPr lang="en-US" dirty="0">
                <a:latin typeface="Courier New" pitchFamily="49" charset="0"/>
                <a:cs typeface="Courier New" pitchFamily="49" charset="0"/>
              </a:rPr>
              <a:t>100000);</a:t>
            </a:r>
          </a:p>
          <a:p>
            <a:pPr marL="0" indent="0">
              <a:buNone/>
            </a:pPr>
            <a:r>
              <a:rPr lang="en-US" dirty="0" err="1">
                <a:latin typeface="Courier New" pitchFamily="49" charset="0"/>
                <a:cs typeface="Courier New" pitchFamily="49" charset="0"/>
              </a:rPr>
              <a:t>PersonWithJob</a:t>
            </a:r>
            <a:r>
              <a:rPr lang="en-US" dirty="0">
                <a:latin typeface="Courier New" pitchFamily="49" charset="0"/>
                <a:cs typeface="Courier New" pitchFamily="49" charset="0"/>
              </a:rPr>
              <a:t> joe2 = new </a:t>
            </a:r>
            <a:r>
              <a:rPr lang="en-US" err="1">
                <a:latin typeface="Courier New" pitchFamily="49" charset="0"/>
                <a:cs typeface="Courier New" pitchFamily="49" charset="0"/>
              </a:rPr>
              <a:t>PersonWithJob</a:t>
            </a:r>
            <a:r>
              <a:rPr lang="en-US">
                <a:latin typeface="Courier New" pitchFamily="49" charset="0"/>
                <a:cs typeface="Courier New" pitchFamily="49" charset="0"/>
              </a:rPr>
              <a:t>("Joe", </a:t>
            </a:r>
            <a:r>
              <a:rPr lang="en-US" dirty="0">
                <a:latin typeface="Courier New" pitchFamily="49" charset="0"/>
                <a:cs typeface="Courier New" pitchFamily="49" charset="0"/>
              </a:rPr>
              <a:t>50000);</a:t>
            </a:r>
          </a:p>
          <a:p>
            <a:pPr marL="0"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a:t>
            </a:r>
            <a:r>
              <a:rPr lang="en-US" dirty="0" err="1">
                <a:latin typeface="Courier New" pitchFamily="49" charset="0"/>
                <a:cs typeface="Courier New" pitchFamily="49" charset="0"/>
              </a:rPr>
              <a:t>areTheyEqual</a:t>
            </a:r>
            <a:r>
              <a:rPr lang="en-US" dirty="0">
                <a:latin typeface="Courier New" pitchFamily="49" charset="0"/>
                <a:cs typeface="Courier New" pitchFamily="49" charset="0"/>
              </a:rPr>
              <a:t> = joe1.equals(joe2);  //</a:t>
            </a:r>
            <a:r>
              <a:rPr lang="en-US" dirty="0" err="1">
                <a:latin typeface="Courier New" pitchFamily="49" charset="0"/>
                <a:cs typeface="Courier New" pitchFamily="49" charset="0"/>
              </a:rPr>
              <a:t>areTheyEqual</a:t>
            </a:r>
            <a:r>
              <a:rPr lang="en-US" dirty="0">
                <a:latin typeface="Courier New" pitchFamily="49" charset="0"/>
                <a:cs typeface="Courier New" pitchFamily="49" charset="0"/>
              </a:rPr>
              <a:t> 						 	== true</a:t>
            </a:r>
          </a:p>
          <a:p>
            <a:pPr marL="0" indent="0">
              <a:buNone/>
            </a:pPr>
            <a:endParaRPr lang="en-US" b="1" i="1" dirty="0"/>
          </a:p>
          <a:p>
            <a:pPr marL="0" indent="0">
              <a:buNone/>
            </a:pPr>
            <a:r>
              <a:rPr lang="en-US" sz="2900" b="1" i="1" dirty="0"/>
              <a:t>Best Practices</a:t>
            </a:r>
            <a:r>
              <a:rPr lang="en-US" sz="2900" dirty="0"/>
              <a:t>: If, in your code, this kind of situation does not present a problem – if it is OK to inherit </a:t>
            </a:r>
            <a:r>
              <a:rPr lang="en-US" sz="2900" dirty="0">
                <a:latin typeface="Courier New" pitchFamily="49" charset="0"/>
                <a:cs typeface="Courier New" pitchFamily="49" charset="0"/>
              </a:rPr>
              <a:t>equals() </a:t>
            </a:r>
            <a:r>
              <a:rPr lang="en-US" sz="2900" dirty="0"/>
              <a:t>in this way – then the implementation given here is optimal. This is called the </a:t>
            </a:r>
            <a:r>
              <a:rPr lang="en-US" sz="2900" i="1" u="sng" dirty="0" err="1"/>
              <a:t>instanceof</a:t>
            </a:r>
            <a:r>
              <a:rPr lang="en-US" sz="2900" i="1" u="sng" dirty="0"/>
              <a:t> strategy for overriding equals</a:t>
            </a:r>
            <a:r>
              <a:rPr lang="en-US" sz="2900" dirty="0"/>
              <a:t> </a:t>
            </a:r>
          </a:p>
          <a:p>
            <a:pPr marL="0" indent="0">
              <a:buNone/>
            </a:pPr>
            <a:r>
              <a:rPr lang="en-US" sz="2900" dirty="0"/>
              <a:t> </a:t>
            </a:r>
          </a:p>
          <a:p>
            <a:pPr marL="0" indent="0">
              <a:buNone/>
            </a:pPr>
            <a:r>
              <a:rPr lang="en-US" sz="2900" dirty="0"/>
              <a:t>Best practice in the case where subclasses need to have their own form of equals is more complicated (discussed below)</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85</a:t>
            </a:fld>
            <a:endParaRPr lang="en-US" dirty="0">
              <a:solidFill>
                <a:srgbClr val="04617B">
                  <a:shade val="90000"/>
                </a:srgbClr>
              </a:solidFill>
            </a:endParaRPr>
          </a:p>
        </p:txBody>
      </p:sp>
    </p:spTree>
    <p:extLst>
      <p:ext uri="{BB962C8B-B14F-4D97-AF65-F5344CB8AC3E}">
        <p14:creationId xmlns:p14="http://schemas.microsoft.com/office/powerpoint/2010/main" val="28157368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Happens When Subclasses</a:t>
            </a:r>
            <a:br>
              <a:rPr lang="en-US" dirty="0"/>
            </a:br>
            <a:r>
              <a:rPr lang="en-US" dirty="0"/>
              <a:t>Need Their Own Form of equals()</a:t>
            </a:r>
          </a:p>
        </p:txBody>
      </p:sp>
      <p:sp>
        <p:nvSpPr>
          <p:cNvPr id="3" name="Content Placeholder 2"/>
          <p:cNvSpPr>
            <a:spLocks noGrp="1"/>
          </p:cNvSpPr>
          <p:nvPr>
            <p:ph idx="1"/>
          </p:nvPr>
        </p:nvSpPr>
        <p:spPr>
          <a:xfrm>
            <a:off x="457200" y="1935480"/>
            <a:ext cx="8686800" cy="5303520"/>
          </a:xfrm>
        </p:spPr>
        <p:txBody>
          <a:bodyPr>
            <a:normAutofit/>
          </a:bodyPr>
          <a:lstStyle/>
          <a:p>
            <a:pPr marL="0" indent="0">
              <a:buNone/>
            </a:pPr>
            <a:r>
              <a:rPr lang="en-US" sz="2000" b="1" dirty="0"/>
              <a:t>Example</a:t>
            </a:r>
            <a:r>
              <a:rPr lang="en-US" sz="2000" dirty="0"/>
              <a:t>. Provide </a:t>
            </a:r>
            <a:r>
              <a:rPr lang="en-US" sz="2000" dirty="0" err="1">
                <a:latin typeface="Courier New" pitchFamily="49" charset="0"/>
                <a:cs typeface="Courier New" pitchFamily="49" charset="0"/>
              </a:rPr>
              <a:t>PersonWithJob</a:t>
            </a:r>
            <a:r>
              <a:rPr lang="en-US" sz="2000" dirty="0"/>
              <a:t> its own </a:t>
            </a:r>
            <a:r>
              <a:rPr lang="en-US" sz="2000" dirty="0">
                <a:latin typeface="Courier New" pitchFamily="49" charset="0"/>
                <a:cs typeface="Courier New" pitchFamily="49" charset="0"/>
              </a:rPr>
              <a:t>equals</a:t>
            </a:r>
            <a:r>
              <a:rPr lang="en-US" sz="2000" dirty="0"/>
              <a:t> method. </a:t>
            </a:r>
          </a:p>
          <a:p>
            <a:pPr marL="0" indent="0">
              <a:buNone/>
            </a:pPr>
            <a:r>
              <a:rPr lang="en-US" sz="2000" b="1" dirty="0"/>
              <a:t>Demo:</a:t>
            </a:r>
            <a:r>
              <a:rPr lang="en-US" sz="2000" dirty="0"/>
              <a:t> </a:t>
            </a:r>
            <a:r>
              <a:rPr lang="en-US" sz="2000" dirty="0">
                <a:latin typeface="Courier New" panose="02070309020205020404" pitchFamily="49" charset="0"/>
                <a:cs typeface="Courier New" panose="02070309020205020404" pitchFamily="49" charset="0"/>
              </a:rPr>
              <a:t>lesson4.equals.asymmetry</a:t>
            </a:r>
          </a:p>
          <a:p>
            <a:pPr marL="0" indent="0">
              <a:buNone/>
            </a:pPr>
            <a:r>
              <a:rPr lang="en-US" sz="1800" dirty="0">
                <a:latin typeface="Courier New" pitchFamily="49" charset="0"/>
                <a:cs typeface="Courier New" pitchFamily="49" charset="0"/>
              </a:rPr>
              <a:t>//an overriding equals method in the </a:t>
            </a:r>
            <a:r>
              <a:rPr lang="en-US" sz="1800" dirty="0" err="1">
                <a:latin typeface="Courier New" pitchFamily="49" charset="0"/>
                <a:cs typeface="Courier New" pitchFamily="49" charset="0"/>
              </a:rPr>
              <a:t>PersonWithJob</a:t>
            </a:r>
            <a:r>
              <a:rPr lang="en-US" sz="1800" dirty="0">
                <a:latin typeface="Courier New" pitchFamily="49" charset="0"/>
                <a:cs typeface="Courier New" pitchFamily="49" charset="0"/>
              </a:rPr>
              <a:t> class</a:t>
            </a:r>
          </a:p>
          <a:p>
            <a:pPr marL="0" indent="0">
              <a:buNone/>
            </a:pPr>
            <a:r>
              <a:rPr lang="en-US" sz="1800" dirty="0">
                <a:latin typeface="Courier New" pitchFamily="49" charset="0"/>
                <a:cs typeface="Courier New" pitchFamily="49" charset="0"/>
              </a:rPr>
              <a:t>@Override</a:t>
            </a:r>
          </a:p>
          <a:p>
            <a:pPr marL="0" indent="0">
              <a:buNone/>
            </a:pPr>
            <a:r>
              <a:rPr lang="en-US" sz="1800" dirty="0">
                <a:latin typeface="Courier New" pitchFamily="49" charset="0"/>
                <a:cs typeface="Courier New" pitchFamily="49" charset="0"/>
              </a:rPr>
              <a:t>public </a:t>
            </a:r>
            <a:r>
              <a:rPr lang="en-US" sz="1800" dirty="0" err="1">
                <a:latin typeface="Courier New" pitchFamily="49" charset="0"/>
                <a:cs typeface="Courier New" pitchFamily="49" charset="0"/>
              </a:rPr>
              <a:t>boolean</a:t>
            </a:r>
            <a:r>
              <a:rPr lang="en-US" sz="1800" dirty="0">
                <a:latin typeface="Courier New" pitchFamily="49" charset="0"/>
                <a:cs typeface="Courier New" pitchFamily="49" charset="0"/>
              </a:rPr>
              <a:t> equals(Object </a:t>
            </a:r>
            <a:r>
              <a:rPr lang="en-US" sz="1800" dirty="0" err="1">
                <a:latin typeface="Courier New" pitchFamily="49" charset="0"/>
                <a:cs typeface="Courier New" pitchFamily="49" charset="0"/>
              </a:rPr>
              <a:t>withJob</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if(</a:t>
            </a:r>
            <a:r>
              <a:rPr lang="en-US" sz="1800" dirty="0" err="1">
                <a:latin typeface="Courier New" pitchFamily="49" charset="0"/>
                <a:cs typeface="Courier New" pitchFamily="49" charset="0"/>
              </a:rPr>
              <a:t>withJob</a:t>
            </a:r>
            <a:r>
              <a:rPr lang="en-US" sz="1800" dirty="0">
                <a:latin typeface="Courier New" pitchFamily="49" charset="0"/>
                <a:cs typeface="Courier New" pitchFamily="49" charset="0"/>
              </a:rPr>
              <a:t> == null) return false; </a:t>
            </a:r>
          </a:p>
          <a:p>
            <a:pPr marL="0" indent="0">
              <a:buNone/>
            </a:pPr>
            <a:r>
              <a:rPr lang="en-US" sz="1800" dirty="0">
                <a:latin typeface="Courier New" pitchFamily="49" charset="0"/>
                <a:cs typeface="Courier New" pitchFamily="49" charset="0"/>
              </a:rPr>
              <a:t>	if(!(</a:t>
            </a:r>
            <a:r>
              <a:rPr lang="en-US" sz="1800" dirty="0" err="1">
                <a:latin typeface="Courier New" pitchFamily="49" charset="0"/>
                <a:cs typeface="Courier New" pitchFamily="49" charset="0"/>
              </a:rPr>
              <a:t>withJob</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instanceof</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PersonWithJob</a:t>
            </a:r>
            <a:r>
              <a:rPr lang="en-US" sz="1800" dirty="0">
                <a:latin typeface="Courier New" pitchFamily="49" charset="0"/>
                <a:cs typeface="Courier New" pitchFamily="49" charset="0"/>
              </a:rPr>
              <a:t>)) 					return false;</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PersonWithJob</a:t>
            </a:r>
            <a:r>
              <a:rPr lang="en-US" sz="1800" dirty="0">
                <a:latin typeface="Courier New" pitchFamily="49" charset="0"/>
                <a:cs typeface="Courier New" pitchFamily="49" charset="0"/>
              </a:rPr>
              <a:t> p = (</a:t>
            </a:r>
            <a:r>
              <a:rPr lang="en-US" sz="1800" dirty="0" err="1">
                <a:latin typeface="Courier New" pitchFamily="49" charset="0"/>
                <a:cs typeface="Courier New" pitchFamily="49" charset="0"/>
              </a:rPr>
              <a:t>PersonWithJob</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withJob</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boolean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isEqual</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getName</a:t>
            </a:r>
            <a:r>
              <a:rPr lang="en-US" sz="1800" dirty="0">
                <a:latin typeface="Courier New" pitchFamily="49" charset="0"/>
                <a:cs typeface="Courier New" pitchFamily="49" charset="0"/>
              </a:rPr>
              <a:t>().equals(</a:t>
            </a:r>
            <a:r>
              <a:rPr lang="en-US" sz="1800" dirty="0" err="1">
                <a:latin typeface="Courier New" pitchFamily="49" charset="0"/>
                <a:cs typeface="Courier New" pitchFamily="49" charset="0"/>
              </a:rPr>
              <a:t>p.getName</a:t>
            </a:r>
            <a:r>
              <a:rPr lang="en-US" sz="1800" dirty="0">
                <a:latin typeface="Courier New" pitchFamily="49" charset="0"/>
                <a:cs typeface="Courier New" pitchFamily="49" charset="0"/>
              </a:rPr>
              <a:t>()) &amp;&amp; 					</a:t>
            </a:r>
            <a:r>
              <a:rPr lang="en-US" sz="1800" dirty="0" err="1">
                <a:latin typeface="Courier New" pitchFamily="49" charset="0"/>
                <a:cs typeface="Courier New" pitchFamily="49" charset="0"/>
              </a:rPr>
              <a:t>this.salary</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p.salary</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return </a:t>
            </a:r>
            <a:r>
              <a:rPr lang="en-US" sz="1800" dirty="0" err="1">
                <a:latin typeface="Courier New" pitchFamily="49" charset="0"/>
                <a:cs typeface="Courier New" pitchFamily="49" charset="0"/>
              </a:rPr>
              <a:t>isEqual</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86</a:t>
            </a:fld>
            <a:endParaRPr lang="en-US" dirty="0">
              <a:solidFill>
                <a:srgbClr val="04617B">
                  <a:shade val="90000"/>
                </a:srgbClr>
              </a:solidFill>
            </a:endParaRPr>
          </a:p>
        </p:txBody>
      </p:sp>
    </p:spTree>
    <p:extLst>
      <p:ext uri="{BB962C8B-B14F-4D97-AF65-F5344CB8AC3E}">
        <p14:creationId xmlns:p14="http://schemas.microsoft.com/office/powerpoint/2010/main" val="28219634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89120"/>
          </a:xfrm>
        </p:spPr>
        <p:txBody>
          <a:bodyPr>
            <a:normAutofit/>
          </a:bodyPr>
          <a:lstStyle/>
          <a:p>
            <a:pPr marL="0" indent="0">
              <a:buNone/>
            </a:pPr>
            <a:r>
              <a:rPr lang="en-US" dirty="0"/>
              <a:t>This creates a serious problem, called </a:t>
            </a:r>
            <a:r>
              <a:rPr lang="en-US" i="1" dirty="0"/>
              <a:t>asymmetry</a:t>
            </a:r>
            <a:r>
              <a:rPr lang="en-US" dirty="0"/>
              <a:t> (violates contract for equality)</a:t>
            </a:r>
          </a:p>
          <a:p>
            <a:pPr marL="0" indent="0">
              <a:buNone/>
            </a:pPr>
            <a:endParaRPr lang="en-US" dirty="0"/>
          </a:p>
          <a:p>
            <a:pPr marL="0" marR="0" indent="0">
              <a:spcBef>
                <a:spcPts val="0"/>
              </a:spcBef>
              <a:spcAft>
                <a:spcPts val="0"/>
              </a:spcAft>
              <a:buNone/>
            </a:pPr>
            <a:r>
              <a:rPr lang="en-US" sz="2000" dirty="0">
                <a:latin typeface="Courier New"/>
                <a:ea typeface="Times New Roman"/>
              </a:rPr>
              <a:t>Person p = new </a:t>
            </a:r>
            <a:r>
              <a:rPr lang="en-US" sz="2000">
                <a:latin typeface="Courier New"/>
                <a:ea typeface="Times New Roman"/>
              </a:rPr>
              <a:t>Person("Joe");</a:t>
            </a:r>
            <a:endParaRPr lang="en-US" sz="2400" dirty="0">
              <a:latin typeface="Times New Roman"/>
              <a:ea typeface="Times New Roman"/>
            </a:endParaRPr>
          </a:p>
          <a:p>
            <a:pPr marL="0" marR="0" indent="0">
              <a:spcBef>
                <a:spcPts val="0"/>
              </a:spcBef>
              <a:spcAft>
                <a:spcPts val="0"/>
              </a:spcAft>
              <a:buNone/>
            </a:pPr>
            <a:r>
              <a:rPr lang="en-US" sz="2000" dirty="0" err="1">
                <a:latin typeface="Courier New"/>
                <a:ea typeface="Times New Roman"/>
              </a:rPr>
              <a:t>PersonWithJob</a:t>
            </a:r>
            <a:r>
              <a:rPr lang="en-US" sz="2000" dirty="0">
                <a:latin typeface="Courier New"/>
                <a:ea typeface="Times New Roman"/>
              </a:rPr>
              <a:t> </a:t>
            </a:r>
            <a:r>
              <a:rPr lang="en-US" sz="2000" dirty="0" err="1">
                <a:latin typeface="Courier New"/>
                <a:ea typeface="Times New Roman"/>
              </a:rPr>
              <a:t>withJob</a:t>
            </a:r>
            <a:r>
              <a:rPr lang="en-US" sz="2000" dirty="0">
                <a:latin typeface="Courier New"/>
                <a:ea typeface="Times New Roman"/>
              </a:rPr>
              <a:t> = new </a:t>
            </a:r>
            <a:r>
              <a:rPr lang="en-US" sz="2000" err="1">
                <a:latin typeface="Courier New"/>
                <a:ea typeface="Times New Roman"/>
              </a:rPr>
              <a:t>PersonWithJob</a:t>
            </a:r>
            <a:r>
              <a:rPr lang="en-US" sz="2000">
                <a:latin typeface="Courier New"/>
                <a:ea typeface="Times New Roman"/>
              </a:rPr>
              <a:t>("Joe</a:t>
            </a:r>
            <a:r>
              <a:rPr lang="en-US" sz="2000" dirty="0">
                <a:latin typeface="Courier New"/>
                <a:ea typeface="Times New Roman"/>
              </a:rPr>
              <a:t>"</a:t>
            </a:r>
            <a:r>
              <a:rPr lang="en-US" sz="2000">
                <a:latin typeface="Courier New"/>
                <a:ea typeface="Times New Roman"/>
              </a:rPr>
              <a:t>, </a:t>
            </a:r>
            <a:r>
              <a:rPr lang="en-US" sz="2000" dirty="0">
                <a:latin typeface="Courier New"/>
                <a:ea typeface="Times New Roman"/>
              </a:rPr>
              <a:t>							100000);</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//true – using Person’s equals()</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theyreEqual1 = </a:t>
            </a:r>
            <a:r>
              <a:rPr lang="en-US" sz="2000" dirty="0" err="1">
                <a:latin typeface="Courier New"/>
                <a:ea typeface="Times New Roman"/>
              </a:rPr>
              <a:t>p.equals</a:t>
            </a:r>
            <a:r>
              <a:rPr lang="en-US" sz="2000" dirty="0">
                <a:latin typeface="Courier New"/>
                <a:ea typeface="Times New Roman"/>
              </a:rPr>
              <a:t>(</a:t>
            </a:r>
            <a:r>
              <a:rPr lang="en-US" sz="2000" dirty="0" err="1">
                <a:latin typeface="Courier New"/>
                <a:ea typeface="Times New Roman"/>
              </a:rPr>
              <a:t>withJob</a:t>
            </a:r>
            <a:r>
              <a:rPr lang="en-US" sz="2000" dirty="0">
                <a:latin typeface="Courier New"/>
                <a:ea typeface="Times New Roman"/>
              </a:rPr>
              <a:t>); </a:t>
            </a:r>
            <a:endParaRPr lang="en-US" sz="2400" dirty="0">
              <a:latin typeface="Times New Roman"/>
              <a:ea typeface="Times New Roman"/>
            </a:endParaRPr>
          </a:p>
          <a:p>
            <a:pPr marL="0" marR="0" indent="0">
              <a:spcBef>
                <a:spcPts val="0"/>
              </a:spcBef>
              <a:spcAft>
                <a:spcPts val="0"/>
              </a:spcAft>
              <a:buNone/>
            </a:pPr>
            <a:endParaRPr lang="en-US" sz="2000" dirty="0">
              <a:latin typeface="Courier New"/>
              <a:ea typeface="Times New Roman"/>
            </a:endParaRPr>
          </a:p>
          <a:p>
            <a:pPr marL="0" marR="0" indent="0">
              <a:spcBef>
                <a:spcPts val="0"/>
              </a:spcBef>
              <a:spcAft>
                <a:spcPts val="0"/>
              </a:spcAft>
              <a:buNone/>
            </a:pPr>
            <a:r>
              <a:rPr lang="en-US" sz="2000" dirty="0">
                <a:latin typeface="Courier New"/>
                <a:ea typeface="Times New Roman"/>
              </a:rPr>
              <a:t>//false – using </a:t>
            </a:r>
            <a:r>
              <a:rPr lang="en-US" sz="2000" dirty="0" err="1">
                <a:latin typeface="Courier New"/>
                <a:ea typeface="Times New Roman"/>
              </a:rPr>
              <a:t>PersonWithJob’s</a:t>
            </a:r>
            <a:r>
              <a:rPr lang="en-US" sz="2000" dirty="0">
                <a:latin typeface="Courier New"/>
                <a:ea typeface="Times New Roman"/>
              </a:rPr>
              <a:t> equals()</a:t>
            </a:r>
            <a:endParaRPr lang="en-US" sz="2400" dirty="0">
              <a:latin typeface="Times New Roman"/>
              <a:ea typeface="Times New Roman"/>
            </a:endParaRPr>
          </a:p>
          <a:p>
            <a:pPr marL="0" marR="0" indent="0">
              <a:spcBef>
                <a:spcPts val="0"/>
              </a:spcBef>
              <a:spcAft>
                <a:spcPts val="0"/>
              </a:spcAft>
              <a:buNone/>
            </a:pPr>
            <a:r>
              <a:rPr lang="en-US" sz="2000" dirty="0">
                <a:latin typeface="Courier New"/>
                <a:ea typeface="Times New Roman"/>
              </a:rPr>
              <a:t>theyreEqual2 = </a:t>
            </a:r>
            <a:r>
              <a:rPr lang="en-US" sz="2000" dirty="0" err="1">
                <a:latin typeface="Courier New"/>
                <a:ea typeface="Times New Roman"/>
              </a:rPr>
              <a:t>withJob.equals</a:t>
            </a:r>
            <a:r>
              <a:rPr lang="en-US" sz="2000" dirty="0">
                <a:latin typeface="Courier New"/>
                <a:ea typeface="Times New Roman"/>
              </a:rPr>
              <a:t>(p); </a:t>
            </a:r>
            <a:endParaRPr lang="en-US" sz="24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87</a:t>
            </a:fld>
            <a:endParaRPr lang="en-US" dirty="0">
              <a:solidFill>
                <a:srgbClr val="04617B">
                  <a:shade val="90000"/>
                </a:srgbClr>
              </a:solidFill>
            </a:endParaRPr>
          </a:p>
        </p:txBody>
      </p:sp>
    </p:spTree>
    <p:extLst>
      <p:ext uri="{BB962C8B-B14F-4D97-AF65-F5344CB8AC3E}">
        <p14:creationId xmlns:p14="http://schemas.microsoft.com/office/powerpoint/2010/main" val="11607017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fontScale="70000" lnSpcReduction="20000"/>
          </a:bodyPr>
          <a:lstStyle/>
          <a:p>
            <a:pPr marL="0" indent="0">
              <a:buNone/>
            </a:pPr>
            <a:r>
              <a:rPr lang="en-US" b="1" dirty="0"/>
              <a:t>Example</a:t>
            </a:r>
            <a:r>
              <a:rPr lang="en-US" dirty="0"/>
              <a:t>. Implement </a:t>
            </a:r>
            <a:r>
              <a:rPr lang="en-US" dirty="0">
                <a:latin typeface="Courier New" pitchFamily="49" charset="0"/>
                <a:cs typeface="Courier New" pitchFamily="49" charset="0"/>
              </a:rPr>
              <a:t>equals</a:t>
            </a:r>
            <a:r>
              <a:rPr lang="en-US" dirty="0"/>
              <a:t> in a different way for both </a:t>
            </a:r>
            <a:r>
              <a:rPr lang="en-US" dirty="0">
                <a:latin typeface="Courier New" pitchFamily="49" charset="0"/>
                <a:cs typeface="Courier New" pitchFamily="49" charset="0"/>
              </a:rPr>
              <a:t>Person</a:t>
            </a:r>
            <a:r>
              <a:rPr lang="en-US" dirty="0"/>
              <a:t> and </a:t>
            </a:r>
            <a:r>
              <a:rPr lang="en-US" dirty="0" err="1">
                <a:latin typeface="Courier New" pitchFamily="49" charset="0"/>
                <a:cs typeface="Courier New" pitchFamily="49" charset="0"/>
              </a:rPr>
              <a:t>PersonWithJob</a:t>
            </a:r>
            <a:r>
              <a:rPr lang="en-US" dirty="0"/>
              <a:t>.</a:t>
            </a:r>
          </a:p>
          <a:p>
            <a:pPr marL="0" indent="0">
              <a:buNone/>
            </a:pPr>
            <a:r>
              <a:rPr lang="en-US" b="1" dirty="0"/>
              <a:t>Demo: </a:t>
            </a:r>
            <a:r>
              <a:rPr lang="en-US" dirty="0">
                <a:latin typeface="Courier New"/>
                <a:ea typeface="Times New Roman"/>
              </a:rPr>
              <a:t>lesson4.equals.sameclass</a:t>
            </a:r>
          </a:p>
          <a:p>
            <a:pPr marL="365760" lvl="1" indent="0">
              <a:buNone/>
            </a:pPr>
            <a:r>
              <a:rPr lang="en-US" dirty="0">
                <a:latin typeface="Courier New"/>
                <a:ea typeface="Times New Roman"/>
              </a:rPr>
              <a:t>//alternative equals method in the Person class</a:t>
            </a:r>
            <a:endParaRPr lang="en-US" sz="3000" dirty="0">
              <a:latin typeface="Times New Roman"/>
              <a:ea typeface="Times New Roman"/>
            </a:endParaRPr>
          </a:p>
          <a:p>
            <a:pPr marL="365760" lvl="1" indent="0">
              <a:spcBef>
                <a:spcPts val="0"/>
              </a:spcBef>
              <a:buNone/>
            </a:pPr>
            <a:r>
              <a:rPr lang="en-US" dirty="0">
                <a:latin typeface="Courier New"/>
                <a:ea typeface="Times New Roman"/>
              </a:rPr>
              <a:t>@Override</a:t>
            </a:r>
            <a:endParaRPr lang="en-US" sz="3000" dirty="0">
              <a:latin typeface="Times New Roman"/>
              <a:ea typeface="Times New Roman"/>
            </a:endParaRPr>
          </a:p>
          <a:p>
            <a:pPr marL="365760" lvl="1" indent="0">
              <a:spcBef>
                <a:spcPts val="0"/>
              </a:spcBef>
              <a:buNone/>
            </a:pPr>
            <a:r>
              <a:rPr lang="en-US" dirty="0">
                <a:latin typeface="Courier New"/>
                <a:ea typeface="Times New Roman"/>
              </a:rPr>
              <a:t>public </a:t>
            </a:r>
            <a:r>
              <a:rPr lang="en-US" dirty="0" err="1">
                <a:latin typeface="Courier New"/>
                <a:ea typeface="Times New Roman"/>
              </a:rPr>
              <a:t>boolean</a:t>
            </a:r>
            <a:r>
              <a:rPr lang="en-US" dirty="0">
                <a:latin typeface="Courier New"/>
                <a:ea typeface="Times New Roman"/>
              </a:rPr>
              <a:t> equals(Object </a:t>
            </a:r>
            <a:r>
              <a:rPr lang="en-US" dirty="0" err="1">
                <a:latin typeface="Courier New"/>
                <a:ea typeface="Times New Roman"/>
              </a:rPr>
              <a:t>aPerson</a:t>
            </a:r>
            <a:r>
              <a:rPr lang="en-US" dirty="0">
                <a:latin typeface="Courier New"/>
                <a:ea typeface="Times New Roman"/>
              </a:rPr>
              <a:t>) {</a:t>
            </a:r>
            <a:endParaRPr lang="en-US" sz="3000" dirty="0">
              <a:latin typeface="Times New Roman"/>
              <a:ea typeface="Times New Roman"/>
            </a:endParaRPr>
          </a:p>
          <a:p>
            <a:pPr marL="365760" lvl="1" indent="0">
              <a:spcBef>
                <a:spcPts val="0"/>
              </a:spcBef>
              <a:buNone/>
            </a:pPr>
            <a:r>
              <a:rPr lang="en-US" dirty="0">
                <a:latin typeface="Courier New"/>
                <a:ea typeface="Times New Roman"/>
              </a:rPr>
              <a:t>	if(</a:t>
            </a:r>
            <a:r>
              <a:rPr lang="en-US" dirty="0" err="1">
                <a:latin typeface="Courier New"/>
                <a:ea typeface="Times New Roman"/>
              </a:rPr>
              <a:t>aPerson</a:t>
            </a:r>
            <a:r>
              <a:rPr lang="en-US" dirty="0">
                <a:latin typeface="Courier New"/>
                <a:ea typeface="Times New Roman"/>
              </a:rPr>
              <a:t> == null) return false; </a:t>
            </a:r>
            <a:endParaRPr lang="en-US" sz="3000" dirty="0">
              <a:latin typeface="Times New Roman"/>
              <a:ea typeface="Times New Roman"/>
            </a:endParaRPr>
          </a:p>
          <a:p>
            <a:pPr marL="365760" lvl="1" indent="0">
              <a:spcBef>
                <a:spcPts val="0"/>
              </a:spcBef>
              <a:buNone/>
            </a:pPr>
            <a:r>
              <a:rPr lang="en-US" dirty="0">
                <a:latin typeface="Courier New"/>
                <a:ea typeface="Times New Roman"/>
              </a:rPr>
              <a:t>	</a:t>
            </a:r>
            <a:r>
              <a:rPr lang="en-US" dirty="0">
                <a:solidFill>
                  <a:srgbClr val="000000"/>
                </a:solidFill>
                <a:latin typeface="Courier New"/>
                <a:ea typeface="Times New Roman"/>
              </a:rPr>
              <a:t>if(</a:t>
            </a:r>
            <a:r>
              <a:rPr lang="en-US" u="sng" dirty="0" err="1">
                <a:latin typeface="Courier New"/>
                <a:ea typeface="Times New Roman"/>
              </a:rPr>
              <a:t>aPerson.getClass</a:t>
            </a:r>
            <a:r>
              <a:rPr lang="en-US" u="sng" dirty="0">
                <a:latin typeface="Courier New"/>
                <a:ea typeface="Times New Roman"/>
              </a:rPr>
              <a:t>() != </a:t>
            </a:r>
            <a:r>
              <a:rPr lang="en-US" u="sng" dirty="0" err="1">
                <a:latin typeface="Courier New"/>
                <a:ea typeface="Times New Roman"/>
              </a:rPr>
              <a:t>this.getClass</a:t>
            </a:r>
            <a:r>
              <a:rPr lang="en-US" u="sng">
                <a:latin typeface="Courier New"/>
                <a:ea typeface="Times New Roman"/>
              </a:rPr>
              <a:t>()</a:t>
            </a:r>
            <a:r>
              <a:rPr lang="en-US">
                <a:solidFill>
                  <a:srgbClr val="000000"/>
                </a:solidFill>
                <a:latin typeface="Courier New"/>
                <a:ea typeface="Times New Roman"/>
              </a:rPr>
              <a:t>)</a:t>
            </a:r>
            <a:r>
              <a:rPr lang="en-US">
                <a:latin typeface="Courier New"/>
                <a:ea typeface="Times New Roman"/>
              </a:rPr>
              <a:t> </a:t>
            </a:r>
            <a:endParaRPr lang="en-US" dirty="0">
              <a:latin typeface="Courier New"/>
              <a:ea typeface="Times New Roman"/>
            </a:endParaRPr>
          </a:p>
          <a:p>
            <a:pPr marL="365760" lvl="1" indent="0">
              <a:spcBef>
                <a:spcPts val="0"/>
              </a:spcBef>
              <a:buNone/>
            </a:pPr>
            <a:r>
              <a:rPr lang="en-US" dirty="0">
                <a:latin typeface="Courier New"/>
                <a:ea typeface="Times New Roman"/>
              </a:rPr>
              <a:t>		return </a:t>
            </a:r>
            <a:r>
              <a:rPr lang="en-US">
                <a:latin typeface="Courier New"/>
                <a:ea typeface="Times New Roman"/>
              </a:rPr>
              <a:t>false;</a:t>
            </a:r>
            <a:endParaRPr lang="en-US" sz="3000" dirty="0">
              <a:latin typeface="Times New Roman"/>
              <a:ea typeface="Times New Roman"/>
            </a:endParaRPr>
          </a:p>
          <a:p>
            <a:pPr marL="365760" lvl="1" indent="0">
              <a:spcBef>
                <a:spcPts val="0"/>
              </a:spcBef>
              <a:buNone/>
            </a:pPr>
            <a:r>
              <a:rPr lang="en-US" dirty="0">
                <a:latin typeface="Courier New"/>
                <a:ea typeface="Times New Roman"/>
              </a:rPr>
              <a:t>	Person p = (Person)</a:t>
            </a:r>
            <a:r>
              <a:rPr lang="en-US" dirty="0" err="1">
                <a:latin typeface="Courier New"/>
                <a:ea typeface="Times New Roman"/>
              </a:rPr>
              <a:t>aPerson</a:t>
            </a:r>
            <a:r>
              <a:rPr lang="en-US" dirty="0">
                <a:latin typeface="Courier New"/>
                <a:ea typeface="Times New Roman"/>
              </a:rPr>
              <a:t>;</a:t>
            </a:r>
            <a:endParaRPr lang="en-US" sz="3000" dirty="0">
              <a:latin typeface="Times New Roman"/>
              <a:ea typeface="Times New Roman"/>
            </a:endParaRPr>
          </a:p>
          <a:p>
            <a:pPr marL="365760" lvl="1" indent="0">
              <a:spcBef>
                <a:spcPts val="0"/>
              </a:spcBef>
              <a:buNone/>
            </a:pPr>
            <a:r>
              <a:rPr lang="en-US" dirty="0">
                <a:latin typeface="Courier New"/>
                <a:ea typeface="Times New Roman"/>
              </a:rPr>
              <a:t>	</a:t>
            </a:r>
            <a:r>
              <a:rPr lang="en-US" dirty="0" err="1">
                <a:latin typeface="Courier New"/>
                <a:ea typeface="Times New Roman"/>
              </a:rPr>
              <a:t>boolean</a:t>
            </a:r>
            <a:r>
              <a:rPr lang="en-US" dirty="0">
                <a:latin typeface="Courier New"/>
                <a:ea typeface="Times New Roman"/>
              </a:rPr>
              <a:t> </a:t>
            </a:r>
            <a:r>
              <a:rPr lang="en-US" dirty="0" err="1">
                <a:latin typeface="Courier New"/>
                <a:ea typeface="Times New Roman"/>
              </a:rPr>
              <a:t>isEqual</a:t>
            </a:r>
            <a:r>
              <a:rPr lang="en-US" dirty="0">
                <a:latin typeface="Courier New"/>
                <a:ea typeface="Times New Roman"/>
              </a:rPr>
              <a:t> = </a:t>
            </a:r>
            <a:r>
              <a:rPr lang="en-US" dirty="0" err="1">
                <a:latin typeface="Courier New"/>
                <a:ea typeface="Times New Roman"/>
              </a:rPr>
              <a:t>this.name.equals</a:t>
            </a:r>
            <a:r>
              <a:rPr lang="en-US" dirty="0">
                <a:latin typeface="Courier New"/>
                <a:ea typeface="Times New Roman"/>
              </a:rPr>
              <a:t>(p.name);</a:t>
            </a:r>
            <a:endParaRPr lang="en-US" sz="3000" dirty="0">
              <a:latin typeface="Times New Roman"/>
              <a:ea typeface="Times New Roman"/>
            </a:endParaRPr>
          </a:p>
          <a:p>
            <a:pPr marL="365760" lvl="1" indent="0">
              <a:spcBef>
                <a:spcPts val="0"/>
              </a:spcBef>
              <a:buNone/>
            </a:pPr>
            <a:r>
              <a:rPr lang="en-US" dirty="0">
                <a:latin typeface="Courier New"/>
                <a:ea typeface="Times New Roman"/>
              </a:rPr>
              <a:t>	return </a:t>
            </a:r>
            <a:r>
              <a:rPr lang="en-US" dirty="0" err="1">
                <a:latin typeface="Courier New"/>
                <a:ea typeface="Times New Roman"/>
              </a:rPr>
              <a:t>isEqual</a:t>
            </a:r>
            <a:r>
              <a:rPr lang="en-US" dirty="0">
                <a:latin typeface="Courier New"/>
                <a:ea typeface="Times New Roman"/>
              </a:rPr>
              <a:t>;</a:t>
            </a:r>
            <a:endParaRPr lang="en-US" sz="3000" dirty="0">
              <a:latin typeface="Times New Roman"/>
              <a:ea typeface="Times New Roman"/>
            </a:endParaRPr>
          </a:p>
          <a:p>
            <a:pPr marL="365760" lvl="1" indent="0">
              <a:spcBef>
                <a:spcPts val="0"/>
              </a:spcBef>
              <a:buNone/>
            </a:pPr>
            <a:r>
              <a:rPr lang="en-US" dirty="0">
                <a:latin typeface="Courier New"/>
                <a:ea typeface="Times New Roman"/>
              </a:rPr>
              <a:t>}</a:t>
            </a:r>
            <a:endParaRPr lang="en-US" sz="3000" dirty="0">
              <a:latin typeface="Times New Roman"/>
              <a:ea typeface="Times New Roman"/>
            </a:endParaRPr>
          </a:p>
          <a:p>
            <a:pPr marL="365760" lvl="1" indent="0">
              <a:spcBef>
                <a:spcPts val="0"/>
              </a:spcBef>
              <a:buNone/>
            </a:pPr>
            <a:r>
              <a:rPr lang="en-US" sz="3000" dirty="0">
                <a:latin typeface="Times New Roman"/>
                <a:ea typeface="Times New Roman"/>
              </a:rPr>
              <a:t> </a:t>
            </a:r>
          </a:p>
          <a:p>
            <a:pPr marL="365760" lvl="1" indent="0">
              <a:spcBef>
                <a:spcPts val="0"/>
              </a:spcBef>
              <a:buNone/>
            </a:pPr>
            <a:r>
              <a:rPr lang="en-US" sz="3000" dirty="0">
                <a:latin typeface="Times New Roman"/>
                <a:ea typeface="Times New Roman"/>
              </a:rPr>
              <a:t> </a:t>
            </a:r>
            <a:r>
              <a:rPr lang="en-US" dirty="0">
                <a:latin typeface="Courier New"/>
                <a:ea typeface="Times New Roman"/>
              </a:rPr>
              <a:t>//alternative equals method in the </a:t>
            </a:r>
            <a:r>
              <a:rPr lang="en-US" dirty="0" err="1">
                <a:latin typeface="Courier New"/>
                <a:ea typeface="Times New Roman"/>
              </a:rPr>
              <a:t>PersonWithJob</a:t>
            </a:r>
            <a:r>
              <a:rPr lang="en-US" dirty="0">
                <a:latin typeface="Courier New"/>
                <a:ea typeface="Times New Roman"/>
              </a:rPr>
              <a:t> class</a:t>
            </a:r>
            <a:endParaRPr lang="en-US" sz="3000" dirty="0">
              <a:latin typeface="Times New Roman"/>
              <a:ea typeface="Times New Roman"/>
            </a:endParaRPr>
          </a:p>
          <a:p>
            <a:pPr marL="365760" lvl="1" indent="0">
              <a:spcBef>
                <a:spcPts val="0"/>
              </a:spcBef>
              <a:buNone/>
            </a:pPr>
            <a:r>
              <a:rPr lang="en-US" dirty="0">
                <a:latin typeface="Courier New"/>
                <a:ea typeface="Times New Roman"/>
              </a:rPr>
              <a:t>@Override</a:t>
            </a:r>
            <a:endParaRPr lang="en-US" sz="3000" dirty="0">
              <a:latin typeface="Times New Roman"/>
              <a:ea typeface="Times New Roman"/>
            </a:endParaRPr>
          </a:p>
          <a:p>
            <a:pPr marL="365760" lvl="1" indent="0">
              <a:spcBef>
                <a:spcPts val="0"/>
              </a:spcBef>
              <a:buNone/>
            </a:pPr>
            <a:r>
              <a:rPr lang="en-US" dirty="0">
                <a:latin typeface="Courier New"/>
                <a:ea typeface="Times New Roman"/>
              </a:rPr>
              <a:t>public </a:t>
            </a:r>
            <a:r>
              <a:rPr lang="en-US" dirty="0" err="1">
                <a:latin typeface="Courier New"/>
                <a:ea typeface="Times New Roman"/>
              </a:rPr>
              <a:t>boolean</a:t>
            </a:r>
            <a:r>
              <a:rPr lang="en-US" dirty="0">
                <a:latin typeface="Courier New"/>
                <a:ea typeface="Times New Roman"/>
              </a:rPr>
              <a:t> equals(Object </a:t>
            </a:r>
            <a:r>
              <a:rPr lang="en-US" dirty="0" err="1">
                <a:latin typeface="Courier New"/>
                <a:ea typeface="Times New Roman"/>
              </a:rPr>
              <a:t>withJob</a:t>
            </a:r>
            <a:r>
              <a:rPr lang="en-US" dirty="0">
                <a:latin typeface="Courier New"/>
                <a:ea typeface="Times New Roman"/>
              </a:rPr>
              <a:t>) {</a:t>
            </a:r>
            <a:endParaRPr lang="en-US" sz="3000" dirty="0">
              <a:latin typeface="Times New Roman"/>
              <a:ea typeface="Times New Roman"/>
            </a:endParaRPr>
          </a:p>
          <a:p>
            <a:pPr marL="365760" lvl="1" indent="0">
              <a:spcBef>
                <a:spcPts val="0"/>
              </a:spcBef>
              <a:buNone/>
            </a:pPr>
            <a:r>
              <a:rPr lang="en-US" dirty="0">
                <a:latin typeface="Courier New"/>
                <a:ea typeface="Times New Roman"/>
              </a:rPr>
              <a:t>	if(</a:t>
            </a:r>
            <a:r>
              <a:rPr lang="en-US" dirty="0" err="1">
                <a:latin typeface="Courier New"/>
                <a:ea typeface="Times New Roman"/>
              </a:rPr>
              <a:t>withJob</a:t>
            </a:r>
            <a:r>
              <a:rPr lang="en-US" dirty="0">
                <a:latin typeface="Courier New"/>
                <a:ea typeface="Times New Roman"/>
              </a:rPr>
              <a:t> == null) return false; </a:t>
            </a:r>
            <a:endParaRPr lang="en-US" sz="3000" dirty="0">
              <a:latin typeface="Times New Roman"/>
              <a:ea typeface="Times New Roman"/>
            </a:endParaRPr>
          </a:p>
          <a:p>
            <a:pPr marL="365760" lvl="1" indent="0">
              <a:spcBef>
                <a:spcPts val="0"/>
              </a:spcBef>
              <a:buNone/>
            </a:pPr>
            <a:r>
              <a:rPr lang="en-US" dirty="0">
                <a:latin typeface="Courier New"/>
                <a:ea typeface="Times New Roman"/>
              </a:rPr>
              <a:t>	</a:t>
            </a:r>
            <a:r>
              <a:rPr lang="en-US" dirty="0">
                <a:solidFill>
                  <a:srgbClr val="000000"/>
                </a:solidFill>
                <a:latin typeface="Courier New"/>
                <a:ea typeface="Times New Roman"/>
              </a:rPr>
              <a:t>if(</a:t>
            </a:r>
            <a:r>
              <a:rPr lang="en-US" u="sng" dirty="0" err="1">
                <a:solidFill>
                  <a:srgbClr val="000000"/>
                </a:solidFill>
                <a:latin typeface="Courier New"/>
                <a:ea typeface="Times New Roman"/>
              </a:rPr>
              <a:t>withJob.getClass</a:t>
            </a:r>
            <a:r>
              <a:rPr lang="en-US" u="sng" dirty="0">
                <a:solidFill>
                  <a:srgbClr val="000000"/>
                </a:solidFill>
                <a:latin typeface="Courier New"/>
                <a:ea typeface="Times New Roman"/>
              </a:rPr>
              <a:t>() != </a:t>
            </a:r>
            <a:r>
              <a:rPr lang="en-US" u="sng" dirty="0" err="1">
                <a:solidFill>
                  <a:srgbClr val="000000"/>
                </a:solidFill>
                <a:latin typeface="Courier New"/>
                <a:ea typeface="Times New Roman"/>
              </a:rPr>
              <a:t>this.getClass</a:t>
            </a:r>
            <a:r>
              <a:rPr lang="en-US" u="sng" dirty="0">
                <a:solidFill>
                  <a:srgbClr val="000000"/>
                </a:solidFill>
                <a:latin typeface="Courier New"/>
                <a:ea typeface="Times New Roman"/>
              </a:rPr>
              <a:t>()</a:t>
            </a:r>
            <a:r>
              <a:rPr lang="en-US" dirty="0">
                <a:solidFill>
                  <a:srgbClr val="000000"/>
                </a:solidFill>
                <a:latin typeface="Courier New"/>
                <a:ea typeface="Times New Roman"/>
              </a:rPr>
              <a:t>)</a:t>
            </a:r>
            <a:r>
              <a:rPr lang="en-US" dirty="0">
                <a:latin typeface="Courier New"/>
                <a:ea typeface="Times New Roman"/>
              </a:rPr>
              <a:t> 				return false;</a:t>
            </a:r>
            <a:endParaRPr lang="en-US" sz="3000" dirty="0">
              <a:latin typeface="Times New Roman"/>
              <a:ea typeface="Times New Roman"/>
            </a:endParaRPr>
          </a:p>
          <a:p>
            <a:pPr marL="365760" lvl="1" indent="0">
              <a:spcBef>
                <a:spcPts val="0"/>
              </a:spcBef>
              <a:buNone/>
            </a:pPr>
            <a:r>
              <a:rPr lang="en-US" dirty="0">
                <a:latin typeface="Courier New"/>
                <a:ea typeface="Times New Roman"/>
              </a:rPr>
              <a:t>	</a:t>
            </a:r>
            <a:r>
              <a:rPr lang="en-US" dirty="0" err="1">
                <a:latin typeface="Courier New"/>
                <a:ea typeface="Times New Roman"/>
              </a:rPr>
              <a:t>PersonWithJob</a:t>
            </a:r>
            <a:r>
              <a:rPr lang="en-US" dirty="0">
                <a:latin typeface="Courier New"/>
                <a:ea typeface="Times New Roman"/>
              </a:rPr>
              <a:t> p = (</a:t>
            </a:r>
            <a:r>
              <a:rPr lang="en-US" dirty="0" err="1">
                <a:latin typeface="Courier New"/>
                <a:ea typeface="Times New Roman"/>
              </a:rPr>
              <a:t>PersonWithJob</a:t>
            </a:r>
            <a:r>
              <a:rPr lang="en-US" dirty="0">
                <a:latin typeface="Courier New"/>
                <a:ea typeface="Times New Roman"/>
              </a:rPr>
              <a:t>)</a:t>
            </a:r>
            <a:r>
              <a:rPr lang="en-US" dirty="0" err="1">
                <a:latin typeface="Courier New"/>
                <a:ea typeface="Times New Roman"/>
              </a:rPr>
              <a:t>withJob</a:t>
            </a:r>
            <a:r>
              <a:rPr lang="en-US" dirty="0">
                <a:latin typeface="Courier New"/>
                <a:ea typeface="Times New Roman"/>
              </a:rPr>
              <a:t>;</a:t>
            </a:r>
            <a:endParaRPr lang="en-US" sz="3000" dirty="0">
              <a:latin typeface="Times New Roman"/>
              <a:ea typeface="Times New Roman"/>
            </a:endParaRPr>
          </a:p>
          <a:p>
            <a:pPr marL="365760" lvl="1" indent="0">
              <a:spcBef>
                <a:spcPts val="0"/>
              </a:spcBef>
              <a:buNone/>
            </a:pPr>
            <a:r>
              <a:rPr lang="en-US" dirty="0">
                <a:latin typeface="Courier New"/>
                <a:ea typeface="Times New Roman"/>
              </a:rPr>
              <a:t>	</a:t>
            </a:r>
            <a:r>
              <a:rPr lang="en-US" dirty="0" err="1">
                <a:latin typeface="Courier New"/>
                <a:ea typeface="Times New Roman"/>
              </a:rPr>
              <a:t>boolean</a:t>
            </a:r>
            <a:r>
              <a:rPr lang="en-US" dirty="0">
                <a:latin typeface="Courier New"/>
                <a:ea typeface="Times New Roman"/>
              </a:rPr>
              <a:t> </a:t>
            </a:r>
            <a:r>
              <a:rPr lang="en-US" dirty="0" err="1">
                <a:latin typeface="Courier New"/>
                <a:ea typeface="Times New Roman"/>
              </a:rPr>
              <a:t>isEqual</a:t>
            </a:r>
            <a:r>
              <a:rPr lang="en-US" dirty="0">
                <a:latin typeface="Courier New"/>
                <a:ea typeface="Times New Roman"/>
              </a:rPr>
              <a:t> = </a:t>
            </a:r>
            <a:r>
              <a:rPr lang="en-US" dirty="0" err="1">
                <a:latin typeface="Courier New"/>
                <a:ea typeface="Times New Roman"/>
              </a:rPr>
              <a:t>getName</a:t>
            </a:r>
            <a:r>
              <a:rPr lang="en-US" dirty="0">
                <a:latin typeface="Courier New"/>
                <a:ea typeface="Times New Roman"/>
              </a:rPr>
              <a:t>().equals(</a:t>
            </a:r>
            <a:r>
              <a:rPr lang="en-US" dirty="0" err="1">
                <a:latin typeface="Courier New"/>
                <a:ea typeface="Times New Roman"/>
              </a:rPr>
              <a:t>p.getName</a:t>
            </a:r>
            <a:r>
              <a:rPr lang="en-US" dirty="0">
                <a:latin typeface="Courier New"/>
                <a:ea typeface="Times New Roman"/>
              </a:rPr>
              <a:t>()) &amp;&amp; </a:t>
            </a:r>
            <a:endParaRPr lang="en-US" sz="3000" dirty="0">
              <a:latin typeface="Times New Roman"/>
              <a:ea typeface="Times New Roman"/>
            </a:endParaRPr>
          </a:p>
          <a:p>
            <a:pPr marL="1280160" lvl="1" indent="0">
              <a:spcBef>
                <a:spcPts val="0"/>
              </a:spcBef>
              <a:buNone/>
            </a:pPr>
            <a:r>
              <a:rPr lang="en-US" dirty="0">
                <a:latin typeface="Courier New"/>
                <a:ea typeface="Times New Roman"/>
              </a:rPr>
              <a:t>			</a:t>
            </a:r>
            <a:r>
              <a:rPr lang="en-US" dirty="0" err="1">
                <a:latin typeface="Courier New"/>
                <a:ea typeface="Times New Roman"/>
              </a:rPr>
              <a:t>this.salary</a:t>
            </a:r>
            <a:r>
              <a:rPr lang="en-US" dirty="0">
                <a:latin typeface="Courier New"/>
                <a:ea typeface="Times New Roman"/>
              </a:rPr>
              <a:t> == </a:t>
            </a:r>
            <a:r>
              <a:rPr lang="en-US" dirty="0" err="1">
                <a:latin typeface="Courier New"/>
                <a:ea typeface="Times New Roman"/>
              </a:rPr>
              <a:t>p.salary</a:t>
            </a:r>
            <a:r>
              <a:rPr lang="en-US" dirty="0">
                <a:latin typeface="Courier New"/>
                <a:ea typeface="Times New Roman"/>
              </a:rPr>
              <a:t>;</a:t>
            </a:r>
            <a:endParaRPr lang="en-US" sz="3000" dirty="0">
              <a:latin typeface="Times New Roman"/>
              <a:ea typeface="Times New Roman"/>
            </a:endParaRPr>
          </a:p>
          <a:p>
            <a:pPr marL="365760" lvl="1" indent="0">
              <a:spcBef>
                <a:spcPts val="0"/>
              </a:spcBef>
              <a:buNone/>
            </a:pPr>
            <a:r>
              <a:rPr lang="en-US" dirty="0">
                <a:latin typeface="Courier New"/>
                <a:ea typeface="Times New Roman"/>
              </a:rPr>
              <a:t>	return </a:t>
            </a:r>
            <a:r>
              <a:rPr lang="en-US" dirty="0" err="1">
                <a:latin typeface="Courier New"/>
                <a:ea typeface="Times New Roman"/>
              </a:rPr>
              <a:t>isEqual</a:t>
            </a:r>
            <a:r>
              <a:rPr lang="en-US" dirty="0">
                <a:latin typeface="Courier New"/>
                <a:ea typeface="Times New Roman"/>
              </a:rPr>
              <a:t>;</a:t>
            </a:r>
            <a:endParaRPr lang="en-US" sz="3000" dirty="0">
              <a:latin typeface="Times New Roman"/>
              <a:ea typeface="Times New Roman"/>
            </a:endParaRPr>
          </a:p>
          <a:p>
            <a:pPr marL="365760" lvl="1" indent="0">
              <a:spcBef>
                <a:spcPts val="0"/>
              </a:spcBef>
              <a:buNone/>
            </a:pPr>
            <a:r>
              <a:rPr lang="en-US" dirty="0">
                <a:latin typeface="Courier New"/>
                <a:ea typeface="Times New Roman"/>
              </a:rPr>
              <a:t>}</a:t>
            </a:r>
            <a:endParaRPr lang="en-US" sz="30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88</a:t>
            </a:fld>
            <a:endParaRPr lang="en-US" dirty="0">
              <a:solidFill>
                <a:srgbClr val="04617B">
                  <a:shade val="90000"/>
                </a:srgbClr>
              </a:solidFill>
            </a:endParaRPr>
          </a:p>
        </p:txBody>
      </p:sp>
    </p:spTree>
    <p:extLst>
      <p:ext uri="{BB962C8B-B14F-4D97-AF65-F5344CB8AC3E}">
        <p14:creationId xmlns:p14="http://schemas.microsoft.com/office/powerpoint/2010/main" val="12163690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This solves the asymmetry problem – now, it is impossible for a </a:t>
            </a:r>
            <a:r>
              <a:rPr lang="en-US" sz="2400" dirty="0" err="1">
                <a:latin typeface="Courier New" pitchFamily="49" charset="0"/>
                <a:cs typeface="Courier New" pitchFamily="49" charset="0"/>
              </a:rPr>
              <a:t>PersonWithJob</a:t>
            </a:r>
            <a:r>
              <a:rPr lang="en-US" sz="2400" dirty="0"/>
              <a:t> object to be equal to a </a:t>
            </a:r>
            <a:r>
              <a:rPr lang="en-US" sz="2400" dirty="0">
                <a:latin typeface="Courier New" pitchFamily="49" charset="0"/>
                <a:cs typeface="Courier New" pitchFamily="49" charset="0"/>
              </a:rPr>
              <a:t>Person</a:t>
            </a:r>
            <a:r>
              <a:rPr lang="en-US" sz="2400" dirty="0"/>
              <a:t> object, using either of the </a:t>
            </a:r>
            <a:r>
              <a:rPr lang="en-US" sz="2400" dirty="0">
                <a:latin typeface="Courier New" pitchFamily="49" charset="0"/>
                <a:cs typeface="Courier New" pitchFamily="49" charset="0"/>
              </a:rPr>
              <a:t>equals()</a:t>
            </a:r>
            <a:r>
              <a:rPr lang="en-US" sz="2400" dirty="0"/>
              <a:t> methods. This is called the </a:t>
            </a:r>
            <a:r>
              <a:rPr lang="en-US" sz="2400" i="1" u="sng" dirty="0"/>
              <a:t>same classes strategy for overriding equals</a:t>
            </a:r>
            <a:r>
              <a:rPr lang="en-US" sz="2400" dirty="0"/>
              <a:t>.</a:t>
            </a:r>
          </a:p>
          <a:p>
            <a:pPr marL="0" indent="0">
              <a:buNone/>
            </a:pPr>
            <a:endParaRPr lang="en-US" sz="24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89</a:t>
            </a:fld>
            <a:endParaRPr lang="en-US" dirty="0">
              <a:solidFill>
                <a:srgbClr val="04617B">
                  <a:shade val="90000"/>
                </a:srgbClr>
              </a:solidFill>
            </a:endParaRPr>
          </a:p>
        </p:txBody>
      </p:sp>
    </p:spTree>
    <p:extLst>
      <p:ext uri="{BB962C8B-B14F-4D97-AF65-F5344CB8AC3E}">
        <p14:creationId xmlns:p14="http://schemas.microsoft.com/office/powerpoint/2010/main" val="412393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229600" cy="4389120"/>
          </a:xfrm>
        </p:spPr>
        <p:txBody>
          <a:bodyPr>
            <a:normAutofit fontScale="92500" lnSpcReduction="20000"/>
          </a:bodyPr>
          <a:lstStyle/>
          <a:p>
            <a:pPr marL="0" indent="0">
              <a:buNone/>
            </a:pPr>
            <a:r>
              <a:rPr lang="en-US" dirty="0"/>
              <a:t>When the classes have this relationship, we may view the type of an instance of a subclass as being that of the superclass. For example, we can instantiate like this:</a:t>
            </a:r>
          </a:p>
          <a:p>
            <a:pPr marL="0" indent="0">
              <a:buNone/>
            </a:pPr>
            <a:r>
              <a:rPr lang="en-US" dirty="0"/>
              <a:t> </a:t>
            </a:r>
          </a:p>
          <a:p>
            <a:pPr marL="0" indent="0">
              <a:buNone/>
            </a:pPr>
            <a:r>
              <a:rPr lang="en-US" dirty="0"/>
              <a:t>	</a:t>
            </a:r>
            <a:r>
              <a:rPr lang="en-US" dirty="0" err="1">
                <a:latin typeface="Courier New" pitchFamily="49" charset="0"/>
                <a:cs typeface="Courier New" pitchFamily="49" charset="0"/>
              </a:rPr>
              <a:t>StaffPerson</a:t>
            </a:r>
            <a:r>
              <a:rPr lang="en-US" dirty="0">
                <a:latin typeface="Courier New" pitchFamily="49" charset="0"/>
                <a:cs typeface="Courier New" pitchFamily="49" charset="0"/>
              </a:rPr>
              <a:t> person1 = new Professor():</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StaffPerson</a:t>
            </a:r>
            <a:r>
              <a:rPr lang="en-US" dirty="0">
                <a:latin typeface="Courier New" pitchFamily="49" charset="0"/>
                <a:cs typeface="Courier New" pitchFamily="49" charset="0"/>
              </a:rPr>
              <a:t> person2 = new Secretary();</a:t>
            </a:r>
          </a:p>
          <a:p>
            <a:pPr marL="0" indent="0">
              <a:buNone/>
            </a:pPr>
            <a:r>
              <a:rPr lang="en-US" dirty="0">
                <a:latin typeface="Courier New" pitchFamily="49" charset="0"/>
                <a:cs typeface="Courier New" pitchFamily="49" charset="0"/>
              </a:rPr>
              <a:t> </a:t>
            </a:r>
          </a:p>
          <a:p>
            <a:pPr marL="0" indent="0">
              <a:buNone/>
            </a:pPr>
            <a:r>
              <a:rPr lang="en-US" dirty="0"/>
              <a:t>This is similar in spirit to the automatic conversions that are done for primitive types:</a:t>
            </a:r>
          </a:p>
          <a:p>
            <a:pPr marL="0" indent="0">
              <a:buNone/>
            </a:pPr>
            <a:r>
              <a:rPr lang="en-US" dirty="0"/>
              <a:t>	</a:t>
            </a:r>
          </a:p>
          <a:p>
            <a:pPr marL="0" indent="0">
              <a:buNone/>
            </a:pPr>
            <a:r>
              <a:rPr lang="en-US" dirty="0"/>
              <a:t>	</a:t>
            </a:r>
            <a:r>
              <a:rPr lang="en-US" dirty="0">
                <a:latin typeface="Courier New" pitchFamily="49" charset="0"/>
                <a:cs typeface="Courier New" pitchFamily="49" charset="0"/>
              </a:rPr>
              <a:t>byte b = 8;</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k = b;</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a:t>
            </a:fld>
            <a:endParaRPr lang="en-US" dirty="0">
              <a:solidFill>
                <a:srgbClr val="04617B">
                  <a:shade val="90000"/>
                </a:srgbClr>
              </a:solidFill>
            </a:endParaRPr>
          </a:p>
        </p:txBody>
      </p:sp>
    </p:spTree>
    <p:extLst>
      <p:ext uri="{BB962C8B-B14F-4D97-AF65-F5344CB8AC3E}">
        <p14:creationId xmlns:p14="http://schemas.microsoft.com/office/powerpoint/2010/main" val="8439781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dirty="0"/>
              <a:t>Difficulty with the Same Classes Strategy</a:t>
            </a:r>
          </a:p>
        </p:txBody>
      </p:sp>
      <p:sp>
        <p:nvSpPr>
          <p:cNvPr id="3" name="Content Placeholder 2"/>
          <p:cNvSpPr>
            <a:spLocks noGrp="1"/>
          </p:cNvSpPr>
          <p:nvPr>
            <p:ph idx="1"/>
          </p:nvPr>
        </p:nvSpPr>
        <p:spPr>
          <a:xfrm>
            <a:off x="457200" y="1524000"/>
            <a:ext cx="8229600" cy="5334000"/>
          </a:xfrm>
        </p:spPr>
        <p:txBody>
          <a:bodyPr>
            <a:normAutofit fontScale="62500" lnSpcReduction="20000"/>
          </a:bodyPr>
          <a:lstStyle/>
          <a:p>
            <a:pPr marL="0" indent="0">
              <a:buNone/>
            </a:pPr>
            <a:r>
              <a:rPr lang="en-US" sz="3200" b="1" dirty="0"/>
              <a:t>Example:  </a:t>
            </a:r>
            <a:r>
              <a:rPr lang="en-US" sz="3200" dirty="0"/>
              <a:t>Continuing the example from above, suppose we have a subclass </a:t>
            </a:r>
            <a:r>
              <a:rPr lang="en-US" sz="3200" dirty="0" err="1">
                <a:latin typeface="Courier New" pitchFamily="49" charset="0"/>
                <a:cs typeface="Courier New" pitchFamily="49" charset="0"/>
              </a:rPr>
              <a:t>PersonWithJobWithCounter</a:t>
            </a:r>
            <a:r>
              <a:rPr lang="en-US" sz="3200" dirty="0"/>
              <a:t> of </a:t>
            </a:r>
            <a:r>
              <a:rPr lang="en-US" sz="3200" dirty="0" err="1">
                <a:latin typeface="Courier New" pitchFamily="49" charset="0"/>
                <a:cs typeface="Courier New" pitchFamily="49" charset="0"/>
              </a:rPr>
              <a:t>PersonWithJob</a:t>
            </a:r>
            <a:r>
              <a:rPr lang="en-US" sz="3200" b="1" dirty="0"/>
              <a:t>.</a:t>
            </a:r>
          </a:p>
          <a:p>
            <a:pPr marL="0" indent="0">
              <a:buNone/>
            </a:pPr>
            <a:r>
              <a:rPr lang="en-US" b="1" dirty="0"/>
              <a:t>Demo: </a:t>
            </a:r>
            <a:r>
              <a:rPr lang="en-US" dirty="0">
                <a:latin typeface="Courier New" panose="02070309020205020404" pitchFamily="49" charset="0"/>
                <a:cs typeface="Courier New" panose="02070309020205020404" pitchFamily="49" charset="0"/>
              </a:rPr>
              <a:t>lesson4.equals.sameclass.theproblem</a:t>
            </a:r>
            <a:endParaRPr lang="en-US" b="1" dirty="0">
              <a:latin typeface="Courier New" panose="02070309020205020404" pitchFamily="49" charset="0"/>
              <a:cs typeface="Courier New" panose="02070309020205020404" pitchFamily="49" charset="0"/>
            </a:endParaRPr>
          </a:p>
          <a:p>
            <a:pPr marL="0" indent="0">
              <a:buNone/>
            </a:pPr>
            <a:r>
              <a:rPr lang="en-US" sz="3200" dirty="0"/>
              <a:t>    //using same classes strategy </a:t>
            </a:r>
            <a:r>
              <a:rPr lang="en-US" sz="3200"/>
              <a:t>as shown earlier</a:t>
            </a:r>
            <a:endParaRPr lang="en-US" sz="3200" dirty="0"/>
          </a:p>
          <a:p>
            <a:pPr marL="182880" marR="0" indent="0">
              <a:spcBef>
                <a:spcPts val="0"/>
              </a:spcBef>
              <a:spcAft>
                <a:spcPts val="0"/>
              </a:spcAft>
              <a:buNone/>
            </a:pPr>
            <a:r>
              <a:rPr lang="en-US" sz="3200" dirty="0">
                <a:latin typeface="Courier New"/>
                <a:ea typeface="Times New Roman"/>
              </a:rPr>
              <a:t>class </a:t>
            </a:r>
            <a:r>
              <a:rPr lang="en-US" sz="3200" dirty="0" err="1">
                <a:latin typeface="Courier New"/>
                <a:ea typeface="Times New Roman"/>
              </a:rPr>
              <a:t>PersonWithJob</a:t>
            </a:r>
            <a:r>
              <a:rPr lang="en-US" sz="3200" dirty="0">
                <a:latin typeface="Courier New"/>
                <a:ea typeface="Times New Roman"/>
              </a:rPr>
              <a:t> extends Person {</a:t>
            </a:r>
            <a:endParaRPr lang="en-US" sz="3200" dirty="0">
              <a:latin typeface="Times New Roman"/>
              <a:ea typeface="Times New Roman"/>
            </a:endParaRPr>
          </a:p>
          <a:p>
            <a:pPr marL="182880" marR="0" indent="0">
              <a:spcBef>
                <a:spcPts val="0"/>
              </a:spcBef>
              <a:spcAft>
                <a:spcPts val="0"/>
              </a:spcAft>
              <a:buNone/>
            </a:pPr>
            <a:r>
              <a:rPr lang="en-US" sz="3200" dirty="0">
                <a:latin typeface="Courier New"/>
                <a:ea typeface="Times New Roman"/>
              </a:rPr>
              <a:t>	private double salary;</a:t>
            </a:r>
            <a:endParaRPr lang="en-US" sz="3200" dirty="0">
              <a:latin typeface="Times New Roman"/>
              <a:ea typeface="Times New Roman"/>
            </a:endParaRPr>
          </a:p>
          <a:p>
            <a:pPr marL="182880" marR="0" indent="0">
              <a:spcBef>
                <a:spcPts val="0"/>
              </a:spcBef>
              <a:spcAft>
                <a:spcPts val="0"/>
              </a:spcAft>
              <a:buNone/>
            </a:pPr>
            <a:r>
              <a:rPr lang="en-US" sz="3200" dirty="0">
                <a:latin typeface="Courier New"/>
                <a:ea typeface="Times New Roman"/>
              </a:rPr>
              <a:t>	</a:t>
            </a:r>
            <a:r>
              <a:rPr lang="en-US" sz="3200" dirty="0" err="1">
                <a:latin typeface="Courier New"/>
                <a:ea typeface="Times New Roman"/>
              </a:rPr>
              <a:t>PersonWithJob</a:t>
            </a:r>
            <a:r>
              <a:rPr lang="en-US" sz="3200" dirty="0">
                <a:latin typeface="Courier New"/>
                <a:ea typeface="Times New Roman"/>
              </a:rPr>
              <a:t>(String n, double s) {</a:t>
            </a:r>
            <a:endParaRPr lang="en-US" sz="3200" dirty="0">
              <a:latin typeface="Times New Roman"/>
              <a:ea typeface="Times New Roman"/>
            </a:endParaRPr>
          </a:p>
          <a:p>
            <a:pPr marL="182880" marR="0" indent="0">
              <a:spcBef>
                <a:spcPts val="0"/>
              </a:spcBef>
              <a:spcAft>
                <a:spcPts val="0"/>
              </a:spcAft>
              <a:buNone/>
            </a:pPr>
            <a:r>
              <a:rPr lang="en-US" sz="3200" dirty="0">
                <a:latin typeface="Courier New"/>
                <a:ea typeface="Times New Roman"/>
              </a:rPr>
              <a:t>		super(n);</a:t>
            </a:r>
            <a:endParaRPr lang="en-US" sz="3200" dirty="0">
              <a:latin typeface="Times New Roman"/>
              <a:ea typeface="Times New Roman"/>
            </a:endParaRPr>
          </a:p>
          <a:p>
            <a:pPr marL="182880" marR="0" indent="0">
              <a:spcBef>
                <a:spcPts val="0"/>
              </a:spcBef>
              <a:spcAft>
                <a:spcPts val="0"/>
              </a:spcAft>
              <a:buNone/>
            </a:pPr>
            <a:r>
              <a:rPr lang="en-US" sz="3200" dirty="0">
                <a:latin typeface="Courier New"/>
                <a:ea typeface="Times New Roman"/>
              </a:rPr>
              <a:t>		salary = s;</a:t>
            </a:r>
            <a:endParaRPr lang="en-US" sz="3200" dirty="0">
              <a:latin typeface="Times New Roman"/>
              <a:ea typeface="Times New Roman"/>
            </a:endParaRPr>
          </a:p>
          <a:p>
            <a:pPr marL="182880" marR="0" indent="0">
              <a:spcBef>
                <a:spcPts val="0"/>
              </a:spcBef>
              <a:spcAft>
                <a:spcPts val="0"/>
              </a:spcAft>
              <a:buNone/>
            </a:pPr>
            <a:r>
              <a:rPr lang="en-US" sz="32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3200" dirty="0">
                <a:latin typeface="Times New Roman"/>
                <a:ea typeface="Times New Roman"/>
              </a:rPr>
              <a:t>	</a:t>
            </a:r>
            <a:r>
              <a:rPr lang="en-US" sz="2800" dirty="0">
                <a:latin typeface="Courier New"/>
                <a:ea typeface="Times New Roman"/>
              </a:rPr>
              <a:t>@Override</a:t>
            </a:r>
            <a:endParaRPr lang="en-US" sz="3200" dirty="0">
              <a:latin typeface="Times New Roman"/>
              <a:ea typeface="Times New Roman"/>
            </a:endParaRPr>
          </a:p>
          <a:p>
            <a:pPr marL="0" marR="0" indent="0">
              <a:spcBef>
                <a:spcPts val="0"/>
              </a:spcBef>
              <a:spcAft>
                <a:spcPts val="0"/>
              </a:spcAft>
              <a:buNone/>
            </a:pPr>
            <a:r>
              <a:rPr lang="en-US" sz="3200" dirty="0">
                <a:latin typeface="Times New Roman"/>
                <a:ea typeface="Times New Roman"/>
              </a:rPr>
              <a:t>	</a:t>
            </a:r>
            <a:r>
              <a:rPr lang="en-US" sz="2800" dirty="0">
                <a:latin typeface="Courier New"/>
                <a:ea typeface="Times New Roman"/>
              </a:rPr>
              <a:t>public </a:t>
            </a:r>
            <a:r>
              <a:rPr lang="en-US" sz="2800" dirty="0" err="1">
                <a:latin typeface="Courier New"/>
                <a:ea typeface="Times New Roman"/>
              </a:rPr>
              <a:t>boolean</a:t>
            </a:r>
            <a:r>
              <a:rPr lang="en-US" sz="2800" dirty="0">
                <a:latin typeface="Courier New"/>
                <a:ea typeface="Times New Roman"/>
              </a:rPr>
              <a:t> equals(Object </a:t>
            </a:r>
            <a:r>
              <a:rPr lang="en-US" sz="2800" dirty="0" err="1">
                <a:latin typeface="Courier New"/>
                <a:ea typeface="Times New Roman"/>
              </a:rPr>
              <a:t>withJob</a:t>
            </a:r>
            <a:r>
              <a:rPr lang="en-US" sz="2800" dirty="0">
                <a:latin typeface="Courier New"/>
                <a:ea typeface="Times New Roman"/>
              </a:rPr>
              <a:t>)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if(</a:t>
            </a:r>
            <a:r>
              <a:rPr lang="en-US" sz="2800" dirty="0" err="1">
                <a:latin typeface="Courier New"/>
                <a:ea typeface="Times New Roman"/>
              </a:rPr>
              <a:t>withJob</a:t>
            </a:r>
            <a:r>
              <a:rPr lang="en-US" sz="2800" dirty="0">
                <a:latin typeface="Courier New"/>
                <a:ea typeface="Times New Roman"/>
              </a:rPr>
              <a:t> == null) return false; </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r>
              <a:rPr lang="en-US" sz="2800" dirty="0">
                <a:solidFill>
                  <a:srgbClr val="000000"/>
                </a:solidFill>
                <a:latin typeface="Courier New"/>
                <a:ea typeface="Times New Roman"/>
              </a:rPr>
              <a:t>if(</a:t>
            </a:r>
            <a:r>
              <a:rPr lang="en-US" sz="2800" u="sng" dirty="0" err="1">
                <a:solidFill>
                  <a:srgbClr val="000000"/>
                </a:solidFill>
                <a:latin typeface="Courier New"/>
                <a:ea typeface="Times New Roman"/>
              </a:rPr>
              <a:t>withJob.getClass</a:t>
            </a:r>
            <a:r>
              <a:rPr lang="en-US" sz="2800" u="sng" dirty="0">
                <a:solidFill>
                  <a:srgbClr val="000000"/>
                </a:solidFill>
                <a:latin typeface="Courier New"/>
                <a:ea typeface="Times New Roman"/>
              </a:rPr>
              <a:t>() != </a:t>
            </a:r>
            <a:r>
              <a:rPr lang="en-US" sz="2800" u="sng" dirty="0" err="1">
                <a:solidFill>
                  <a:srgbClr val="000000"/>
                </a:solidFill>
                <a:latin typeface="Courier New"/>
                <a:ea typeface="Times New Roman"/>
              </a:rPr>
              <a:t>this.getClass</a:t>
            </a:r>
            <a:r>
              <a:rPr lang="en-US" sz="2800" u="sng" dirty="0">
                <a:solidFill>
                  <a:srgbClr val="000000"/>
                </a:solidFill>
                <a:latin typeface="Courier New"/>
                <a:ea typeface="Times New Roman"/>
              </a:rPr>
              <a:t>()</a:t>
            </a:r>
            <a:r>
              <a:rPr lang="en-US" sz="2800" dirty="0">
                <a:solidFill>
                  <a:srgbClr val="000000"/>
                </a:solidFill>
                <a:latin typeface="Courier New"/>
                <a:ea typeface="Times New Roman"/>
              </a:rPr>
              <a:t>)</a:t>
            </a:r>
            <a:r>
              <a:rPr lang="en-US" sz="2800" dirty="0">
                <a:latin typeface="Courier New"/>
                <a:ea typeface="Times New Roman"/>
              </a:rPr>
              <a:t> </a:t>
            </a:r>
          </a:p>
          <a:p>
            <a:pPr marL="0" marR="0" indent="0">
              <a:spcBef>
                <a:spcPts val="0"/>
              </a:spcBef>
              <a:spcAft>
                <a:spcPts val="0"/>
              </a:spcAft>
              <a:buNone/>
            </a:pPr>
            <a:r>
              <a:rPr lang="en-US" sz="2800" dirty="0">
                <a:latin typeface="Courier New"/>
                <a:ea typeface="Times New Roman"/>
              </a:rPr>
              <a:t>			return false;</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PersonWithJob</a:t>
            </a:r>
            <a:r>
              <a:rPr lang="en-US" sz="2800" dirty="0">
                <a:latin typeface="Courier New"/>
                <a:ea typeface="Times New Roman"/>
              </a:rPr>
              <a:t> p = (</a:t>
            </a:r>
            <a:r>
              <a:rPr lang="en-US" sz="2800" dirty="0" err="1">
                <a:latin typeface="Courier New"/>
                <a:ea typeface="Times New Roman"/>
              </a:rPr>
              <a:t>PersonWithJob</a:t>
            </a:r>
            <a:r>
              <a:rPr lang="en-US" sz="2800" dirty="0">
                <a:latin typeface="Courier New"/>
                <a:ea typeface="Times New Roman"/>
              </a:rPr>
              <a:t>)</a:t>
            </a:r>
            <a:r>
              <a:rPr lang="en-US" sz="2800" dirty="0" err="1">
                <a:latin typeface="Courier New"/>
                <a:ea typeface="Times New Roman"/>
              </a:rPr>
              <a:t>withJob</a:t>
            </a:r>
            <a:r>
              <a:rPr lang="en-US" sz="2800" dirty="0">
                <a:latin typeface="Courier New"/>
                <a:ea typeface="Times New Roman"/>
              </a:rPr>
              <a:t>;</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boolean</a:t>
            </a:r>
            <a:r>
              <a:rPr lang="en-US" sz="2800" dirty="0">
                <a:latin typeface="Courier New"/>
                <a:ea typeface="Times New Roman"/>
              </a:rPr>
              <a:t> </a:t>
            </a:r>
            <a:r>
              <a:rPr lang="en-US" sz="2800" dirty="0" err="1">
                <a:latin typeface="Courier New"/>
                <a:ea typeface="Times New Roman"/>
              </a:rPr>
              <a:t>isEqual</a:t>
            </a:r>
            <a:r>
              <a:rPr lang="en-US" sz="2800" dirty="0">
                <a:latin typeface="Courier New"/>
                <a:ea typeface="Times New Roman"/>
              </a:rPr>
              <a:t> = 							</a:t>
            </a:r>
            <a:r>
              <a:rPr lang="en-US" sz="2800" dirty="0" err="1">
                <a:latin typeface="Courier New"/>
                <a:ea typeface="Times New Roman"/>
              </a:rPr>
              <a:t>getName</a:t>
            </a:r>
            <a:r>
              <a:rPr lang="en-US" sz="2800" dirty="0">
                <a:latin typeface="Courier New"/>
                <a:ea typeface="Times New Roman"/>
              </a:rPr>
              <a:t>().equals(</a:t>
            </a:r>
            <a:r>
              <a:rPr lang="en-US" sz="2800" dirty="0" err="1">
                <a:latin typeface="Courier New"/>
                <a:ea typeface="Times New Roman"/>
              </a:rPr>
              <a:t>p.getName</a:t>
            </a:r>
            <a:r>
              <a:rPr lang="en-US" sz="2800" dirty="0">
                <a:latin typeface="Courier New"/>
                <a:ea typeface="Times New Roman"/>
              </a:rPr>
              <a:t>()) &amp;&amp; </a:t>
            </a:r>
            <a:endParaRPr lang="en-US" sz="3200" dirty="0">
              <a:latin typeface="Times New Roman"/>
              <a:ea typeface="Times New Roman"/>
            </a:endParaRPr>
          </a:p>
          <a:p>
            <a:pPr marL="1143000" marR="0" indent="0">
              <a:spcBef>
                <a:spcPts val="0"/>
              </a:spcBef>
              <a:spcAft>
                <a:spcPts val="0"/>
              </a:spcAft>
              <a:buNone/>
            </a:pPr>
            <a:r>
              <a:rPr lang="en-US" sz="2800" dirty="0">
                <a:latin typeface="Courier New"/>
                <a:ea typeface="Times New Roman"/>
              </a:rPr>
              <a:t>		</a:t>
            </a:r>
            <a:r>
              <a:rPr lang="en-US" sz="2800" dirty="0" err="1">
                <a:latin typeface="Courier New"/>
                <a:ea typeface="Times New Roman"/>
              </a:rPr>
              <a:t>this.salary</a:t>
            </a:r>
            <a:r>
              <a:rPr lang="en-US" sz="2800" dirty="0">
                <a:latin typeface="Courier New"/>
                <a:ea typeface="Times New Roman"/>
              </a:rPr>
              <a:t> == </a:t>
            </a:r>
            <a:r>
              <a:rPr lang="en-US" sz="2800" dirty="0" err="1">
                <a:latin typeface="Courier New"/>
                <a:ea typeface="Times New Roman"/>
              </a:rPr>
              <a:t>p.salary</a:t>
            </a:r>
            <a:r>
              <a:rPr lang="en-US" sz="2800" dirty="0">
                <a:latin typeface="Courier New"/>
                <a:ea typeface="Times New Roman"/>
              </a:rPr>
              <a:t>;</a:t>
            </a:r>
            <a:endParaRPr lang="en-US" sz="3200" dirty="0">
              <a:latin typeface="Times New Roman"/>
              <a:ea typeface="Times New Roman"/>
            </a:endParaRPr>
          </a:p>
          <a:p>
            <a:pPr marL="0" marR="0" indent="0">
              <a:spcBef>
                <a:spcPts val="0"/>
              </a:spcBef>
              <a:spcAft>
                <a:spcPts val="0"/>
              </a:spcAft>
              <a:buNone/>
            </a:pPr>
            <a:r>
              <a:rPr lang="en-US" sz="2800" dirty="0">
                <a:latin typeface="Courier New"/>
                <a:ea typeface="Times New Roman"/>
              </a:rPr>
              <a:t>		return </a:t>
            </a:r>
            <a:r>
              <a:rPr lang="en-US" sz="2800" dirty="0" err="1">
                <a:latin typeface="Courier New"/>
                <a:ea typeface="Times New Roman"/>
              </a:rPr>
              <a:t>isEqual</a:t>
            </a:r>
            <a:r>
              <a:rPr lang="en-US" sz="2800" dirty="0">
                <a:latin typeface="Courier New"/>
                <a:ea typeface="Times New Roman"/>
              </a:rPr>
              <a:t>;</a:t>
            </a:r>
            <a:endParaRPr lang="en-US" sz="3200" dirty="0">
              <a:latin typeface="Times New Roman"/>
              <a:ea typeface="Times New Roman"/>
            </a:endParaRPr>
          </a:p>
          <a:p>
            <a:pPr marL="457200" marR="0" indent="0">
              <a:spcBef>
                <a:spcPts val="0"/>
              </a:spcBef>
              <a:spcAft>
                <a:spcPts val="0"/>
              </a:spcAft>
              <a:buNone/>
            </a:pPr>
            <a:r>
              <a:rPr lang="en-US" sz="2800" dirty="0">
                <a:latin typeface="Courier New"/>
                <a:ea typeface="Times New Roman"/>
              </a:rPr>
              <a:t>	}</a:t>
            </a:r>
            <a:endParaRPr lang="en-US" sz="3200" dirty="0">
              <a:latin typeface="Times New Roman"/>
              <a:ea typeface="Times New Roman"/>
            </a:endParaRPr>
          </a:p>
          <a:p>
            <a:pPr marL="182880" marR="0" indent="0">
              <a:spcBef>
                <a:spcPts val="0"/>
              </a:spcBef>
              <a:spcAft>
                <a:spcPts val="0"/>
              </a:spcAft>
              <a:buNone/>
            </a:pPr>
            <a:r>
              <a:rPr lang="en-US" sz="3200" dirty="0">
                <a:latin typeface="Courier New"/>
                <a:ea typeface="Times New Roman"/>
              </a:rPr>
              <a:t>}</a:t>
            </a:r>
            <a:endParaRPr lang="en-US" sz="3200" dirty="0">
              <a:latin typeface="Times New Roman"/>
              <a:ea typeface="Times New Roman"/>
            </a:endParaRPr>
          </a:p>
          <a:p>
            <a:pPr marL="0" indent="0">
              <a:buNone/>
            </a:pPr>
            <a:endParaRPr lang="en-US" b="1"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90</a:t>
            </a:fld>
            <a:endParaRPr lang="en-US" dirty="0">
              <a:solidFill>
                <a:srgbClr val="04617B">
                  <a:shade val="90000"/>
                </a:srgbClr>
              </a:solidFill>
            </a:endParaRPr>
          </a:p>
        </p:txBody>
      </p:sp>
    </p:spTree>
    <p:extLst>
      <p:ext uri="{BB962C8B-B14F-4D97-AF65-F5344CB8AC3E}">
        <p14:creationId xmlns:p14="http://schemas.microsoft.com/office/powerpoint/2010/main" val="5711880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638800"/>
          </a:xfrm>
        </p:spPr>
        <p:txBody>
          <a:bodyPr>
            <a:normAutofit/>
          </a:bodyPr>
          <a:lstStyle/>
          <a:p>
            <a:pPr marL="182880" marR="0" indent="0">
              <a:spcBef>
                <a:spcPts val="0"/>
              </a:spcBef>
              <a:spcAft>
                <a:spcPts val="0"/>
              </a:spcAft>
              <a:buNone/>
            </a:pPr>
            <a:r>
              <a:rPr lang="en-US" sz="2000" dirty="0">
                <a:latin typeface="Courier New"/>
                <a:ea typeface="Times New Roman"/>
              </a:rPr>
              <a:t>class </a:t>
            </a:r>
            <a:r>
              <a:rPr lang="en-US" sz="2000" dirty="0" err="1">
                <a:latin typeface="Courier New"/>
                <a:ea typeface="Times New Roman"/>
              </a:rPr>
              <a:t>PersonWithJobWithCounter</a:t>
            </a:r>
            <a:endParaRPr lang="en-US" sz="2000" dirty="0">
              <a:latin typeface="Times New Roman"/>
              <a:ea typeface="Times New Roman"/>
            </a:endParaRPr>
          </a:p>
          <a:p>
            <a:pPr marL="685800" marR="0" indent="0">
              <a:spcBef>
                <a:spcPts val="0"/>
              </a:spcBef>
              <a:spcAft>
                <a:spcPts val="0"/>
              </a:spcAft>
              <a:buNone/>
            </a:pPr>
            <a:r>
              <a:rPr lang="en-US" sz="2000" dirty="0">
                <a:latin typeface="Courier New"/>
                <a:ea typeface="Times New Roman"/>
              </a:rPr>
              <a:t>				extends </a:t>
            </a:r>
            <a:r>
              <a:rPr lang="en-US" sz="2000" dirty="0" err="1">
                <a:latin typeface="Courier New"/>
                <a:ea typeface="Times New Roman"/>
              </a:rPr>
              <a:t>PersonWithJob</a:t>
            </a:r>
            <a:r>
              <a:rPr lang="en-US" sz="2000" dirty="0">
                <a:latin typeface="Courier New"/>
                <a:ea typeface="Times New Roman"/>
              </a:rPr>
              <a:t> {</a:t>
            </a:r>
            <a:endParaRPr lang="en-US" sz="2000" dirty="0">
              <a:latin typeface="Times New Roman"/>
              <a:ea typeface="Times New Roman"/>
            </a:endParaRPr>
          </a:p>
          <a:p>
            <a:pPr marL="182880" marR="0" indent="0">
              <a:spcBef>
                <a:spcPts val="0"/>
              </a:spcBef>
              <a:spcAft>
                <a:spcPts val="0"/>
              </a:spcAft>
              <a:buNone/>
            </a:pPr>
            <a:r>
              <a:rPr lang="en-US" sz="2000" dirty="0">
                <a:latin typeface="Courier New"/>
                <a:ea typeface="Times New Roman"/>
              </a:rPr>
              <a:t>	static private </a:t>
            </a:r>
            <a:r>
              <a:rPr lang="en-US" sz="2000" dirty="0" err="1">
                <a:latin typeface="Courier New"/>
                <a:ea typeface="Times New Roman"/>
              </a:rPr>
              <a:t>int</a:t>
            </a:r>
            <a:r>
              <a:rPr lang="en-US" sz="2000" dirty="0">
                <a:latin typeface="Courier New"/>
                <a:ea typeface="Times New Roman"/>
              </a:rPr>
              <a:t> counter;</a:t>
            </a:r>
            <a:endParaRPr lang="en-US" sz="2000" dirty="0">
              <a:latin typeface="Times New Roman"/>
              <a:ea typeface="Times New Roman"/>
            </a:endParaRPr>
          </a:p>
          <a:p>
            <a:pPr marL="182880" marR="0" indent="0">
              <a:spcBef>
                <a:spcPts val="0"/>
              </a:spcBef>
              <a:spcAft>
                <a:spcPts val="0"/>
              </a:spcAft>
              <a:buNone/>
            </a:pPr>
            <a:r>
              <a:rPr lang="en-US" sz="2000" dirty="0">
                <a:latin typeface="Courier New"/>
                <a:ea typeface="Times New Roman"/>
              </a:rPr>
              <a:t>	</a:t>
            </a:r>
            <a:r>
              <a:rPr lang="en-US" sz="2000" dirty="0" err="1">
                <a:latin typeface="Courier New"/>
                <a:ea typeface="Times New Roman"/>
              </a:rPr>
              <a:t>PersonWithJobWithCounter</a:t>
            </a:r>
            <a:r>
              <a:rPr lang="en-US" sz="2000" dirty="0">
                <a:latin typeface="Courier New"/>
                <a:ea typeface="Times New Roman"/>
              </a:rPr>
              <a:t>(String n, double s){</a:t>
            </a:r>
            <a:endParaRPr lang="en-US" sz="2000" dirty="0">
              <a:latin typeface="Times New Roman"/>
              <a:ea typeface="Times New Roman"/>
            </a:endParaRPr>
          </a:p>
          <a:p>
            <a:pPr marL="182880" marR="0" indent="0">
              <a:spcBef>
                <a:spcPts val="0"/>
              </a:spcBef>
              <a:spcAft>
                <a:spcPts val="0"/>
              </a:spcAft>
              <a:buNone/>
            </a:pPr>
            <a:r>
              <a:rPr lang="en-US" sz="2000" dirty="0">
                <a:latin typeface="Courier New"/>
                <a:ea typeface="Times New Roman"/>
              </a:rPr>
              <a:t>		super(n, s);</a:t>
            </a:r>
            <a:endParaRPr lang="en-US" sz="2000" dirty="0">
              <a:latin typeface="Times New Roman"/>
              <a:ea typeface="Times New Roman"/>
            </a:endParaRPr>
          </a:p>
          <a:p>
            <a:pPr marL="182880" marR="0" indent="0">
              <a:spcBef>
                <a:spcPts val="0"/>
              </a:spcBef>
              <a:spcAft>
                <a:spcPts val="0"/>
              </a:spcAft>
              <a:buNone/>
            </a:pPr>
            <a:r>
              <a:rPr lang="en-US" sz="2000" dirty="0">
                <a:latin typeface="Courier New"/>
                <a:ea typeface="Times New Roman"/>
              </a:rPr>
              <a:t>		counter++;</a:t>
            </a:r>
          </a:p>
          <a:p>
            <a:pPr marL="182880" marR="0" indent="0">
              <a:spcBef>
                <a:spcPts val="0"/>
              </a:spcBef>
              <a:spcAft>
                <a:spcPts val="0"/>
              </a:spcAft>
              <a:buNone/>
            </a:pPr>
            <a:r>
              <a:rPr lang="en-US" sz="2000" dirty="0">
                <a:latin typeface="Courier New"/>
                <a:ea typeface="Times New Roman"/>
              </a:rPr>
              <a:t>	}</a:t>
            </a:r>
            <a:endParaRPr lang="en-US" sz="2000" dirty="0">
              <a:latin typeface="Times New Roman"/>
              <a:ea typeface="Times New Roman"/>
            </a:endParaRPr>
          </a:p>
          <a:p>
            <a:pPr marL="182880" marR="0" indent="0">
              <a:spcBef>
                <a:spcPts val="0"/>
              </a:spcBef>
              <a:spcAft>
                <a:spcPts val="0"/>
              </a:spcAft>
              <a:buNone/>
            </a:pPr>
            <a:r>
              <a:rPr lang="en-US" sz="2000" dirty="0">
                <a:latin typeface="Courier New"/>
                <a:ea typeface="Times New Roman"/>
              </a:rPr>
              <a:t>}</a:t>
            </a:r>
          </a:p>
          <a:p>
            <a:pPr marL="182880" indent="0">
              <a:spcBef>
                <a:spcPts val="0"/>
              </a:spcBef>
              <a:buNone/>
            </a:pPr>
            <a:r>
              <a:rPr lang="en-US" sz="2000" dirty="0"/>
              <a:t>The intention here is that </a:t>
            </a:r>
            <a:r>
              <a:rPr lang="en-US" sz="2000" dirty="0" err="1">
                <a:latin typeface="Courier New" pitchFamily="49" charset="0"/>
                <a:cs typeface="Courier New" pitchFamily="49" charset="0"/>
              </a:rPr>
              <a:t>PersonWithJobWithCounter</a:t>
            </a:r>
            <a:r>
              <a:rPr lang="en-US" sz="2000" dirty="0"/>
              <a:t> will use the </a:t>
            </a:r>
            <a:r>
              <a:rPr lang="en-US" sz="2000" dirty="0">
                <a:latin typeface="Courier New" pitchFamily="49" charset="0"/>
                <a:cs typeface="Courier New" pitchFamily="49" charset="0"/>
              </a:rPr>
              <a:t>equals</a:t>
            </a:r>
            <a:r>
              <a:rPr lang="en-US" sz="2000" dirty="0"/>
              <a:t> method of its superclass. But this creates a problem:</a:t>
            </a:r>
          </a:p>
          <a:p>
            <a:pPr marL="0" marR="0" indent="0">
              <a:spcBef>
                <a:spcPts val="0"/>
              </a:spcBef>
              <a:spcAft>
                <a:spcPts val="0"/>
              </a:spcAft>
              <a:buNone/>
            </a:pPr>
            <a:r>
              <a:rPr lang="en-US" sz="2000" dirty="0">
                <a:latin typeface="Courier New"/>
                <a:ea typeface="Times New Roman"/>
              </a:rPr>
              <a:t>	</a:t>
            </a:r>
            <a:r>
              <a:rPr lang="en-US" sz="2000" dirty="0" err="1">
                <a:latin typeface="Courier New"/>
                <a:ea typeface="Times New Roman"/>
              </a:rPr>
              <a:t>PersonWithJob</a:t>
            </a:r>
            <a:r>
              <a:rPr lang="en-US" sz="2000" dirty="0">
                <a:latin typeface="Courier New"/>
                <a:ea typeface="Times New Roman"/>
              </a:rPr>
              <a:t> joe1 = </a:t>
            </a:r>
          </a:p>
          <a:p>
            <a:pPr marL="0" marR="0" indent="0">
              <a:spcBef>
                <a:spcPts val="0"/>
              </a:spcBef>
              <a:spcAft>
                <a:spcPts val="0"/>
              </a:spcAft>
              <a:buNone/>
            </a:pPr>
            <a:r>
              <a:rPr lang="en-US" sz="2000" dirty="0">
                <a:latin typeface="Courier New"/>
                <a:ea typeface="Times New Roman"/>
              </a:rPr>
              <a:t>		new </a:t>
            </a:r>
            <a:r>
              <a:rPr lang="en-US" sz="2000" err="1">
                <a:latin typeface="Courier New"/>
                <a:ea typeface="Times New Roman"/>
              </a:rPr>
              <a:t>PersonWithJob</a:t>
            </a:r>
            <a:r>
              <a:rPr lang="en-US" sz="2000">
                <a:latin typeface="Courier New"/>
                <a:ea typeface="Times New Roman"/>
              </a:rPr>
              <a:t>("Joe", </a:t>
            </a:r>
            <a:r>
              <a:rPr lang="en-US" sz="2000" dirty="0">
                <a:latin typeface="Courier New"/>
                <a:ea typeface="Times New Roman"/>
              </a:rPr>
              <a:t>50000);</a:t>
            </a:r>
            <a:endParaRPr lang="en-US" sz="2000" dirty="0">
              <a:latin typeface="Times New Roman"/>
              <a:ea typeface="Times New Roman"/>
            </a:endParaRPr>
          </a:p>
          <a:p>
            <a:pPr marL="0" marR="0" indent="0">
              <a:spcBef>
                <a:spcPts val="0"/>
              </a:spcBef>
              <a:spcAft>
                <a:spcPts val="0"/>
              </a:spcAft>
              <a:buNone/>
            </a:pPr>
            <a:r>
              <a:rPr lang="en-US" sz="2000" dirty="0">
                <a:latin typeface="Courier New"/>
                <a:ea typeface="Times New Roman"/>
              </a:rPr>
              <a:t>	</a:t>
            </a:r>
            <a:r>
              <a:rPr lang="en-US" sz="2000" dirty="0" err="1">
                <a:latin typeface="Courier New"/>
                <a:ea typeface="Times New Roman"/>
              </a:rPr>
              <a:t>PersonWithJobWithCounter</a:t>
            </a:r>
            <a:r>
              <a:rPr lang="en-US" sz="2000" dirty="0">
                <a:latin typeface="Courier New"/>
                <a:ea typeface="Times New Roman"/>
              </a:rPr>
              <a:t> joe2 = new 				</a:t>
            </a:r>
            <a:r>
              <a:rPr lang="en-US" sz="2000" err="1">
                <a:latin typeface="Courier New"/>
                <a:ea typeface="Times New Roman"/>
              </a:rPr>
              <a:t>PersonWithJobWithCounter</a:t>
            </a:r>
            <a:r>
              <a:rPr lang="en-US" sz="2000">
                <a:latin typeface="Courier New"/>
                <a:ea typeface="Times New Roman"/>
              </a:rPr>
              <a:t>("Joe", </a:t>
            </a:r>
            <a:r>
              <a:rPr lang="en-US" sz="2000" dirty="0">
                <a:latin typeface="Courier New"/>
                <a:ea typeface="Times New Roman"/>
              </a:rPr>
              <a:t>50000); </a:t>
            </a:r>
            <a:endParaRPr lang="en-US" sz="2000" dirty="0">
              <a:latin typeface="Times New Roman"/>
              <a:ea typeface="Times New Roman"/>
            </a:endParaRPr>
          </a:p>
          <a:p>
            <a:pPr marL="0" marR="0" indent="0">
              <a:spcBef>
                <a:spcPts val="0"/>
              </a:spcBef>
              <a:spcAft>
                <a:spcPts val="0"/>
              </a:spcAft>
              <a:buNone/>
            </a:pPr>
            <a:r>
              <a:rPr lang="en-US" sz="2000" dirty="0">
                <a:latin typeface="Courier New"/>
                <a:ea typeface="Times New Roman"/>
              </a:rPr>
              <a:t>	joe2.equals(joe1); //value is false since joe2 					 //is not of same type as joe1</a:t>
            </a:r>
            <a:endParaRPr lang="en-US" sz="2000" dirty="0">
              <a:latin typeface="Times New Roman"/>
              <a:ea typeface="Times New Roman"/>
            </a:endParaRPr>
          </a:p>
          <a:p>
            <a:pPr marL="182880" marR="0" indent="0">
              <a:spcBef>
                <a:spcPts val="0"/>
              </a:spcBef>
              <a:spcAft>
                <a:spcPts val="0"/>
              </a:spcAft>
              <a:buNone/>
            </a:pPr>
            <a:endParaRPr lang="en-US" sz="2000" dirty="0">
              <a:effectLst/>
              <a:latin typeface="Times New Roman"/>
              <a:ea typeface="Times New Roman"/>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91</a:t>
            </a:fld>
            <a:endParaRPr lang="en-US" dirty="0">
              <a:solidFill>
                <a:srgbClr val="04617B">
                  <a:shade val="90000"/>
                </a:srgbClr>
              </a:solidFill>
            </a:endParaRPr>
          </a:p>
        </p:txBody>
      </p:sp>
    </p:spTree>
    <p:extLst>
      <p:ext uri="{BB962C8B-B14F-4D97-AF65-F5344CB8AC3E}">
        <p14:creationId xmlns:p14="http://schemas.microsoft.com/office/powerpoint/2010/main" val="2793030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 When Using Same Classes Strategy</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example shows that whenever the same classes strategy is used to provide separate </a:t>
            </a:r>
            <a:r>
              <a:rPr lang="en-US" dirty="0">
                <a:latin typeface="Courier New" pitchFamily="49" charset="0"/>
                <a:cs typeface="Courier New" pitchFamily="49" charset="0"/>
              </a:rPr>
              <a:t>equals</a:t>
            </a:r>
            <a:r>
              <a:rPr lang="en-US" dirty="0"/>
              <a:t> methods for classes B and A, where B is a subclass of A, then we should prevent the possibility of creating a subclass of B to prevent the introduction of </a:t>
            </a:r>
            <a:r>
              <a:rPr lang="en-US"/>
              <a:t>unexpected results of </a:t>
            </a:r>
            <a:r>
              <a:rPr lang="en-US">
                <a:latin typeface="Courier New" pitchFamily="49" charset="0"/>
                <a:cs typeface="Courier New" pitchFamily="49" charset="0"/>
              </a:rPr>
              <a:t>equals</a:t>
            </a:r>
            <a:r>
              <a:rPr lang="en-US"/>
              <a:t> </a:t>
            </a:r>
            <a:r>
              <a:rPr lang="en-US" dirty="0"/>
              <a:t>method.</a:t>
            </a:r>
          </a:p>
          <a:p>
            <a:pPr marL="0" indent="0">
              <a:buNone/>
            </a:pPr>
            <a:r>
              <a:rPr lang="en-US" dirty="0"/>
              <a:t> </a:t>
            </a:r>
          </a:p>
          <a:p>
            <a:pPr marL="0" indent="0">
              <a:buNone/>
            </a:pPr>
            <a:r>
              <a:rPr lang="en-US" b="1" i="1" dirty="0"/>
              <a:t>Best Practice – Same Classes Strategy. </a:t>
            </a:r>
            <a:r>
              <a:rPr lang="en-US" dirty="0"/>
              <a:t>If B is a subclass of A and each class has its own </a:t>
            </a:r>
            <a:r>
              <a:rPr lang="en-US" dirty="0">
                <a:latin typeface="Courier New" pitchFamily="49" charset="0"/>
                <a:cs typeface="Courier New" pitchFamily="49" charset="0"/>
              </a:rPr>
              <a:t>equals</a:t>
            </a:r>
            <a:r>
              <a:rPr lang="en-US" dirty="0"/>
              <a:t> method, implemented using the same classes strategy, then the class B should be declared </a:t>
            </a:r>
            <a:r>
              <a:rPr lang="en-US" dirty="0">
                <a:latin typeface="Courier New" pitchFamily="49" charset="0"/>
                <a:cs typeface="Courier New" pitchFamily="49" charset="0"/>
              </a:rPr>
              <a:t>final</a:t>
            </a:r>
            <a:r>
              <a:rPr lang="en-US" i="1" dirty="0"/>
              <a:t> </a:t>
            </a:r>
            <a:r>
              <a:rPr lang="en-US" dirty="0"/>
              <a:t>to prevent unexpected result of applying </a:t>
            </a:r>
            <a:r>
              <a:rPr lang="en-US" dirty="0">
                <a:latin typeface="Courier New" pitchFamily="49" charset="0"/>
                <a:cs typeface="Courier New" pitchFamily="49" charset="0"/>
              </a:rPr>
              <a:t>equals</a:t>
            </a:r>
            <a:r>
              <a:rPr lang="en-US" dirty="0"/>
              <a:t> in a subclass of B.</a:t>
            </a:r>
          </a:p>
          <a:p>
            <a:pPr marL="0" indent="0">
              <a:buNone/>
            </a:pPr>
            <a:r>
              <a:rPr lang="en-US" dirty="0">
                <a:solidFill>
                  <a:srgbClr val="FF0000"/>
                </a:solidFill>
              </a:rPr>
              <a:t> </a:t>
            </a:r>
          </a:p>
          <a:p>
            <a:pPr marL="0" indent="0">
              <a:buNone/>
            </a:pPr>
            <a:r>
              <a:rPr lang="en-US" b="1" dirty="0"/>
              <a:t>Question</a:t>
            </a:r>
            <a:r>
              <a:rPr lang="en-US" dirty="0"/>
              <a:t>. What if we don’t wish to make B </a:t>
            </a:r>
            <a:r>
              <a:rPr lang="en-US">
                <a:latin typeface="Courier New" pitchFamily="49" charset="0"/>
                <a:cs typeface="Courier New" pitchFamily="49" charset="0"/>
              </a:rPr>
              <a:t>final</a:t>
            </a:r>
            <a:r>
              <a:rPr lang="en-US"/>
              <a:t>?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92</a:t>
            </a:fld>
            <a:endParaRPr lang="en-US" dirty="0">
              <a:solidFill>
                <a:srgbClr val="04617B">
                  <a:shade val="90000"/>
                </a:srgbClr>
              </a:solidFill>
            </a:endParaRPr>
          </a:p>
        </p:txBody>
      </p:sp>
    </p:spTree>
    <p:extLst>
      <p:ext uri="{BB962C8B-B14F-4D97-AF65-F5344CB8AC3E}">
        <p14:creationId xmlns:p14="http://schemas.microsoft.com/office/powerpoint/2010/main" val="38057047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552" y="533400"/>
            <a:ext cx="8229600" cy="1143000"/>
          </a:xfrm>
        </p:spPr>
        <p:txBody>
          <a:bodyPr>
            <a:normAutofit fontScale="90000"/>
          </a:bodyPr>
          <a:lstStyle/>
          <a:p>
            <a:r>
              <a:rPr lang="en-US" dirty="0"/>
              <a:t>Using Composition Instead of Inheritance</a:t>
            </a:r>
          </a:p>
        </p:txBody>
      </p:sp>
      <p:sp>
        <p:nvSpPr>
          <p:cNvPr id="3" name="Content Placeholder 2"/>
          <p:cNvSpPr>
            <a:spLocks noGrp="1"/>
          </p:cNvSpPr>
          <p:nvPr>
            <p:ph idx="1"/>
          </p:nvPr>
        </p:nvSpPr>
        <p:spPr>
          <a:xfrm>
            <a:off x="433552" y="1676400"/>
            <a:ext cx="8229600" cy="2743200"/>
          </a:xfrm>
        </p:spPr>
        <p:txBody>
          <a:bodyPr>
            <a:normAutofit fontScale="55000" lnSpcReduction="20000"/>
          </a:bodyPr>
          <a:lstStyle/>
          <a:p>
            <a:pPr marL="0" indent="0">
              <a:buNone/>
            </a:pPr>
            <a:r>
              <a:rPr lang="en-US" sz="2900" dirty="0"/>
              <a:t>Previous example shows that when a class  B inherits from a class A and you want B and A to have different equals methods, you need to use the same classes strategy and you have to make B final. This </a:t>
            </a:r>
            <a:r>
              <a:rPr lang="en-US" sz="2900"/>
              <a:t>procedure is somewhat error-prone (you may forget </a:t>
            </a:r>
            <a:r>
              <a:rPr lang="en-US" sz="2900" dirty="0"/>
              <a:t>to make </a:t>
            </a:r>
            <a:r>
              <a:rPr lang="en-US" sz="2900"/>
              <a:t>B final) and may not even be desirable (your design may require you to allow B to have subclasses).</a:t>
            </a:r>
            <a:endParaRPr lang="en-US" sz="2900" dirty="0"/>
          </a:p>
          <a:p>
            <a:pPr marL="0" indent="0">
              <a:buNone/>
            </a:pPr>
            <a:endParaRPr lang="en-US" sz="2900" dirty="0"/>
          </a:p>
          <a:p>
            <a:pPr marL="0" indent="0">
              <a:buNone/>
            </a:pPr>
            <a:r>
              <a:rPr lang="en-US" sz="2900"/>
              <a:t>An alternative to the same classes strategy, when you need classes A and B to have separate equals methods, is </a:t>
            </a:r>
            <a:r>
              <a:rPr lang="en-US" sz="2900" i="1"/>
              <a:t>to </a:t>
            </a:r>
            <a:r>
              <a:rPr lang="en-US" sz="2900" i="1" dirty="0"/>
              <a:t>use composition instead </a:t>
            </a:r>
            <a:r>
              <a:rPr lang="en-US" sz="2900" i="1"/>
              <a:t>of inheritance</a:t>
            </a:r>
            <a:r>
              <a:rPr lang="en-US" sz="2900"/>
              <a:t>. In </a:t>
            </a:r>
            <a:r>
              <a:rPr lang="en-US" sz="2900" dirty="0"/>
              <a:t>that case, B does </a:t>
            </a:r>
            <a:r>
              <a:rPr lang="en-US" sz="2900" i="1" dirty="0"/>
              <a:t>not </a:t>
            </a:r>
            <a:r>
              <a:rPr lang="en-US" sz="2900" dirty="0"/>
              <a:t>inherit from </a:t>
            </a:r>
            <a:r>
              <a:rPr lang="en-US" sz="2900"/>
              <a:t>A. This </a:t>
            </a:r>
            <a:r>
              <a:rPr lang="en-US" sz="2900" dirty="0"/>
              <a:t>is always a good alternative unless you </a:t>
            </a:r>
            <a:r>
              <a:rPr lang="en-US" sz="2900"/>
              <a:t>are needing </a:t>
            </a:r>
            <a:r>
              <a:rPr lang="en-US" sz="2900" dirty="0"/>
              <a:t>to use polymorphism.</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93</a:t>
            </a:fld>
            <a:endParaRPr lang="en-US" dirty="0">
              <a:solidFill>
                <a:srgbClr val="04617B">
                  <a:shade val="90000"/>
                </a:srgbClr>
              </a:solidFill>
            </a:endParaRPr>
          </a:p>
        </p:txBody>
      </p:sp>
      <p:sp>
        <p:nvSpPr>
          <p:cNvPr id="5" name="TextBox 4"/>
          <p:cNvSpPr txBox="1"/>
          <p:nvPr/>
        </p:nvSpPr>
        <p:spPr>
          <a:xfrm>
            <a:off x="685800" y="5943600"/>
            <a:ext cx="7772400" cy="923330"/>
          </a:xfrm>
          <a:prstGeom prst="rect">
            <a:avLst/>
          </a:prstGeom>
          <a:noFill/>
        </p:spPr>
        <p:txBody>
          <a:bodyPr wrap="square" rtlCol="0">
            <a:spAutoFit/>
          </a:bodyPr>
          <a:lstStyle/>
          <a:p>
            <a:r>
              <a:rPr lang="en-US" b="1"/>
              <a:t>Example:</a:t>
            </a:r>
            <a:r>
              <a:rPr lang="en-US"/>
              <a:t> </a:t>
            </a:r>
            <a:r>
              <a:rPr lang="en-US" i="1"/>
              <a:t>Implementing Manager using Composition instead of Inheritance </a:t>
            </a:r>
            <a:r>
              <a:rPr lang="en-US"/>
              <a:t>(See sample code in package </a:t>
            </a:r>
            <a:r>
              <a:rPr lang="en-US" sz="1600">
                <a:latin typeface="Courier New" panose="02070309020205020404" pitchFamily="49" charset="0"/>
                <a:cs typeface="Courier New" panose="02070309020205020404" pitchFamily="49" charset="0"/>
              </a:rPr>
              <a:t>lesson4.empmanager.usecomposition</a:t>
            </a:r>
            <a:r>
              <a:rPr lang="en-US"/>
              <a:t>)</a:t>
            </a:r>
          </a:p>
          <a:p>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55" y="3486619"/>
            <a:ext cx="1828800" cy="2481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a:xfrm>
            <a:off x="3200400" y="4584715"/>
            <a:ext cx="990600" cy="2857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186" y="4004880"/>
            <a:ext cx="4336257" cy="144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79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Summary of Best Practices for Overriding Equals</a:t>
            </a:r>
            <a:br>
              <a:rPr lang="en-US" sz="3200" dirty="0"/>
            </a:br>
            <a:r>
              <a:rPr lang="en-US" sz="3200" dirty="0"/>
              <a:t>In the Context of Inheritance</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a:t>Suppose B is a subclass of A.</a:t>
            </a:r>
            <a:endParaRPr lang="en-US" sz="2400" dirty="0"/>
          </a:p>
          <a:p>
            <a:pPr lvl="0"/>
            <a:r>
              <a:rPr lang="en-US" sz="2800" dirty="0"/>
              <a:t>If it is acceptable for B to use the same equals method as used in A, then the best strategy is the </a:t>
            </a:r>
            <a:r>
              <a:rPr lang="en-US" sz="2800" i="1" dirty="0" err="1"/>
              <a:t>instanceof</a:t>
            </a:r>
            <a:r>
              <a:rPr lang="en-US" sz="2800" i="1" dirty="0"/>
              <a:t> strategy</a:t>
            </a:r>
            <a:br>
              <a:rPr lang="en-US" sz="2400" i="1" dirty="0"/>
            </a:br>
            <a:endParaRPr lang="en-US" sz="2400" dirty="0"/>
          </a:p>
          <a:p>
            <a:pPr lvl="0"/>
            <a:r>
              <a:rPr lang="en-US" sz="2800" dirty="0"/>
              <a:t>If </a:t>
            </a:r>
            <a:r>
              <a:rPr lang="en-US" sz="2800" i="1" dirty="0"/>
              <a:t>two different equals methods</a:t>
            </a:r>
            <a:r>
              <a:rPr lang="en-US" sz="2800" dirty="0"/>
              <a:t> are required, two strategies are possible</a:t>
            </a:r>
          </a:p>
          <a:p>
            <a:pPr lvl="1"/>
            <a:r>
              <a:rPr lang="en-US" dirty="0"/>
              <a:t>Use the same classes strategy, but declare subclass B to be final</a:t>
            </a:r>
          </a:p>
          <a:p>
            <a:pPr lvl="1"/>
            <a:r>
              <a:rPr lang="en-US" dirty="0"/>
              <a:t>Use composition instead of inheritance – this will always work as long as the inheritance relationship between B and A is not needed (e.g. for polymorphism)</a:t>
            </a:r>
            <a:br>
              <a:rPr lang="en-US" dirty="0"/>
            </a:b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94</a:t>
            </a:fld>
            <a:endParaRPr lang="en-US" dirty="0">
              <a:solidFill>
                <a:srgbClr val="04617B">
                  <a:shade val="90000"/>
                </a:srgbClr>
              </a:solidFill>
            </a:endParaRPr>
          </a:p>
        </p:txBody>
      </p:sp>
    </p:spTree>
    <p:extLst>
      <p:ext uri="{BB962C8B-B14F-4D97-AF65-F5344CB8AC3E}">
        <p14:creationId xmlns:p14="http://schemas.microsoft.com/office/powerpoint/2010/main" val="104901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3B96-FE0C-48C5-8C59-E5F4D5C64D82}"/>
              </a:ext>
            </a:extLst>
          </p:cNvPr>
          <p:cNvSpPr>
            <a:spLocks noGrp="1"/>
          </p:cNvSpPr>
          <p:nvPr>
            <p:ph type="title"/>
          </p:nvPr>
        </p:nvSpPr>
        <p:spPr/>
        <p:txBody>
          <a:bodyPr/>
          <a:lstStyle/>
          <a:p>
            <a:r>
              <a:rPr lang="en-US"/>
              <a:t>Exercise 4.4: Overriding Equals</a:t>
            </a:r>
          </a:p>
        </p:txBody>
      </p:sp>
      <p:sp>
        <p:nvSpPr>
          <p:cNvPr id="3" name="Content Placeholder 2">
            <a:extLst>
              <a:ext uri="{FF2B5EF4-FFF2-40B4-BE49-F238E27FC236}">
                <a16:creationId xmlns:a16="http://schemas.microsoft.com/office/drawing/2014/main" id="{E67E04FC-FE32-4757-9031-281D10DAC317}"/>
              </a:ext>
            </a:extLst>
          </p:cNvPr>
          <p:cNvSpPr>
            <a:spLocks noGrp="1"/>
          </p:cNvSpPr>
          <p:nvPr>
            <p:ph idx="1"/>
          </p:nvPr>
        </p:nvSpPr>
        <p:spPr/>
        <p:txBody>
          <a:bodyPr>
            <a:normAutofit/>
          </a:bodyPr>
          <a:lstStyle/>
          <a:p>
            <a:pPr marL="0" indent="0">
              <a:buNone/>
            </a:pPr>
            <a:r>
              <a:rPr lang="en-US" sz="1600"/>
              <a:t>In the Employee class, an equals method has been provided. Does equals perform as expected when it is tested in the Main class? What is wrong? How can the problem be fixed? The code is in the InClassExercises project.</a:t>
            </a:r>
          </a:p>
          <a:p>
            <a:pPr marL="0" indent="0">
              <a:buNone/>
            </a:pPr>
            <a:endParaRPr lang="en-US" sz="1600"/>
          </a:p>
          <a:p>
            <a:pPr marL="0" indent="0">
              <a:buNone/>
            </a:pPr>
            <a:endParaRPr lang="en-US" sz="1600"/>
          </a:p>
        </p:txBody>
      </p:sp>
      <p:sp>
        <p:nvSpPr>
          <p:cNvPr id="4" name="Slide Number Placeholder 3">
            <a:extLst>
              <a:ext uri="{FF2B5EF4-FFF2-40B4-BE49-F238E27FC236}">
                <a16:creationId xmlns:a16="http://schemas.microsoft.com/office/drawing/2014/main" id="{E2660765-5AC0-403C-ACC8-53D5C83562A3}"/>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95</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id="{72F7F0ED-082B-430F-876D-05A86CD3C36B}"/>
              </a:ext>
            </a:extLst>
          </p:cNvPr>
          <p:cNvPicPr>
            <a:picLocks noChangeAspect="1"/>
          </p:cNvPicPr>
          <p:nvPr/>
        </p:nvPicPr>
        <p:blipFill>
          <a:blip r:embed="rId2"/>
          <a:stretch>
            <a:fillRect/>
          </a:stretch>
        </p:blipFill>
        <p:spPr>
          <a:xfrm>
            <a:off x="38100" y="2895600"/>
            <a:ext cx="4495800" cy="3758651"/>
          </a:xfrm>
          <a:prstGeom prst="rect">
            <a:avLst/>
          </a:prstGeom>
        </p:spPr>
      </p:pic>
      <p:pic>
        <p:nvPicPr>
          <p:cNvPr id="6" name="Picture 5">
            <a:extLst>
              <a:ext uri="{FF2B5EF4-FFF2-40B4-BE49-F238E27FC236}">
                <a16:creationId xmlns:a16="http://schemas.microsoft.com/office/drawing/2014/main" id="{0035AED2-809B-4FC4-995C-0F4B275BCF97}"/>
              </a:ext>
            </a:extLst>
          </p:cNvPr>
          <p:cNvPicPr>
            <a:picLocks noChangeAspect="1"/>
          </p:cNvPicPr>
          <p:nvPr/>
        </p:nvPicPr>
        <p:blipFill>
          <a:blip r:embed="rId3"/>
          <a:stretch>
            <a:fillRect/>
          </a:stretch>
        </p:blipFill>
        <p:spPr>
          <a:xfrm>
            <a:off x="4572000" y="2895600"/>
            <a:ext cx="4572000" cy="3844636"/>
          </a:xfrm>
          <a:prstGeom prst="rect">
            <a:avLst/>
          </a:prstGeom>
        </p:spPr>
      </p:pic>
    </p:spTree>
    <p:extLst>
      <p:ext uri="{BB962C8B-B14F-4D97-AF65-F5344CB8AC3E}">
        <p14:creationId xmlns:p14="http://schemas.microsoft.com/office/powerpoint/2010/main" val="4980987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clone() Method</a:t>
            </a:r>
          </a:p>
        </p:txBody>
      </p:sp>
      <p:sp>
        <p:nvSpPr>
          <p:cNvPr id="3" name="Content Placeholder 2"/>
          <p:cNvSpPr>
            <a:spLocks noGrp="1"/>
          </p:cNvSpPr>
          <p:nvPr>
            <p:ph idx="1"/>
          </p:nvPr>
        </p:nvSpPr>
        <p:spPr>
          <a:xfrm>
            <a:off x="457200" y="1935480"/>
            <a:ext cx="8458200" cy="4998720"/>
          </a:xfrm>
        </p:spPr>
        <p:txBody>
          <a:bodyPr>
            <a:normAutofit/>
          </a:bodyPr>
          <a:lstStyle/>
          <a:p>
            <a:r>
              <a:rPr lang="en-US" sz="2000" dirty="0"/>
              <a:t>The following is a method of Object:</a:t>
            </a:r>
          </a:p>
          <a:p>
            <a:pPr marL="0" indent="0">
              <a:buNone/>
            </a:pPr>
            <a:br>
              <a:rPr lang="en-US" sz="2000" b="1" dirty="0"/>
            </a:br>
            <a:r>
              <a:rPr lang="en-US" sz="2000" b="1" dirty="0"/>
              <a:t>	</a:t>
            </a:r>
            <a:r>
              <a:rPr lang="en-US" sz="2000" b="1" dirty="0">
                <a:latin typeface="Courier New" pitchFamily="49" charset="0"/>
                <a:cs typeface="Courier New" pitchFamily="49" charset="0"/>
              </a:rPr>
              <a:t>protected Object clone() throws 				</a:t>
            </a:r>
            <a:r>
              <a:rPr lang="en-US" sz="2000" b="1">
                <a:latin typeface="Courier New" pitchFamily="49" charset="0"/>
                <a:cs typeface="Courier New" pitchFamily="49" charset="0"/>
              </a:rPr>
              <a:t>	CloneNotSupportedException</a:t>
            </a:r>
            <a:endParaRPr lang="en-US" sz="2000" dirty="0">
              <a:latin typeface="Courier New" pitchFamily="49" charset="0"/>
              <a:cs typeface="Courier New" pitchFamily="49" charset="0"/>
            </a:endParaRPr>
          </a:p>
          <a:p>
            <a:pPr marL="0" indent="0">
              <a:buNone/>
            </a:pPr>
            <a:r>
              <a:rPr lang="en-US" sz="2000" b="1" dirty="0"/>
              <a:t>		</a:t>
            </a:r>
            <a:endParaRPr lang="en-US" sz="2000" dirty="0"/>
          </a:p>
          <a:p>
            <a:pPr marL="293688" indent="0">
              <a:buNone/>
            </a:pPr>
            <a:r>
              <a:rPr lang="en-US" sz="2000" dirty="0"/>
              <a:t>The </a:t>
            </a:r>
            <a:r>
              <a:rPr lang="en-US" sz="2000" dirty="0" err="1">
                <a:latin typeface="Courier New" pitchFamily="49" charset="0"/>
                <a:cs typeface="Courier New" pitchFamily="49" charset="0"/>
              </a:rPr>
              <a:t>CloneNotSupportedException</a:t>
            </a:r>
            <a:r>
              <a:rPr lang="en-US" sz="2000" dirty="0"/>
              <a:t> is thrown when an attempt is made by an object of type A to perform a cloning operation but A does not implement the </a:t>
            </a:r>
            <a:r>
              <a:rPr lang="en-US" sz="2000" dirty="0" err="1">
                <a:latin typeface="Courier New" pitchFamily="49" charset="0"/>
                <a:cs typeface="Courier New" pitchFamily="49" charset="0"/>
              </a:rPr>
              <a:t>Cloneable</a:t>
            </a:r>
            <a:r>
              <a:rPr lang="en-US" sz="2000" dirty="0"/>
              <a:t> interface.</a:t>
            </a:r>
          </a:p>
          <a:p>
            <a:pPr marL="0" indent="0">
              <a:buNone/>
            </a:pPr>
            <a:r>
              <a:rPr lang="en-US" sz="2000" dirty="0"/>
              <a:t>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96</a:t>
            </a:fld>
            <a:endParaRPr lang="en-US" dirty="0">
              <a:solidFill>
                <a:srgbClr val="04617B">
                  <a:shade val="90000"/>
                </a:srgbClr>
              </a:solidFill>
            </a:endParaRPr>
          </a:p>
        </p:txBody>
      </p:sp>
    </p:spTree>
    <p:extLst>
      <p:ext uri="{BB962C8B-B14F-4D97-AF65-F5344CB8AC3E}">
        <p14:creationId xmlns:p14="http://schemas.microsoft.com/office/powerpoint/2010/main" val="9002329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of protected Members from Within a Subclass</a:t>
            </a:r>
          </a:p>
        </p:txBody>
      </p:sp>
      <p:sp>
        <p:nvSpPr>
          <p:cNvPr id="3" name="Content Placeholder 2"/>
          <p:cNvSpPr>
            <a:spLocks noGrp="1"/>
          </p:cNvSpPr>
          <p:nvPr>
            <p:ph idx="1"/>
          </p:nvPr>
        </p:nvSpPr>
        <p:spPr>
          <a:xfrm>
            <a:off x="457200" y="1828800"/>
            <a:ext cx="8229600" cy="3810000"/>
          </a:xfrm>
        </p:spPr>
        <p:txBody>
          <a:bodyPr>
            <a:normAutofit/>
          </a:bodyPr>
          <a:lstStyle/>
          <a:p>
            <a:pPr marL="0" indent="0">
              <a:buNone/>
            </a:pPr>
            <a:r>
              <a:rPr lang="en-US" sz="2100" dirty="0"/>
              <a:t>The rules governing </a:t>
            </a:r>
            <a:r>
              <a:rPr lang="en-US" sz="2100" dirty="0">
                <a:latin typeface="Courier New" pitchFamily="49" charset="0"/>
                <a:cs typeface="Courier New" pitchFamily="49" charset="0"/>
              </a:rPr>
              <a:t>protected</a:t>
            </a:r>
            <a:r>
              <a:rPr lang="en-US" sz="2100" dirty="0"/>
              <a:t> allow a subclass to directly access protected members of its </a:t>
            </a:r>
            <a:r>
              <a:rPr lang="en-US" sz="2100" dirty="0" err="1"/>
              <a:t>superclasses</a:t>
            </a:r>
            <a:r>
              <a:rPr lang="en-US" sz="2100" dirty="0"/>
              <a:t>. Here is an example where the superclass is </a:t>
            </a:r>
            <a:r>
              <a:rPr lang="en-US" sz="2100" dirty="0">
                <a:latin typeface="Courier New" pitchFamily="49" charset="0"/>
                <a:cs typeface="Courier New" pitchFamily="49" charset="0"/>
              </a:rPr>
              <a:t>Object</a:t>
            </a:r>
            <a:r>
              <a:rPr lang="en-US" sz="2100" dirty="0"/>
              <a:t> and </a:t>
            </a:r>
            <a:r>
              <a:rPr lang="en-US" sz="2100" dirty="0" err="1">
                <a:latin typeface="Courier New" pitchFamily="49" charset="0"/>
                <a:cs typeface="Courier New" pitchFamily="49" charset="0"/>
              </a:rPr>
              <a:t>MyClass</a:t>
            </a:r>
            <a:r>
              <a:rPr lang="en-US" sz="2100" dirty="0"/>
              <a:t> is any other class (the subclass). This behavior matches the common understanding of the rules for </a:t>
            </a:r>
            <a:r>
              <a:rPr lang="en-US" sz="2100" dirty="0">
                <a:latin typeface="Courier New" pitchFamily="49" charset="0"/>
                <a:cs typeface="Courier New" pitchFamily="49" charset="0"/>
              </a:rPr>
              <a:t>protected</a:t>
            </a:r>
            <a:r>
              <a:rPr lang="en-US" sz="2100" dirty="0"/>
              <a:t> members. </a:t>
            </a:r>
            <a:r>
              <a:rPr lang="en-US" sz="2100"/>
              <a:t>See the demo lesson4.clonegood.</a:t>
            </a:r>
            <a:endParaRPr lang="en-US" b="1">
              <a:solidFill>
                <a:srgbClr val="7F0055"/>
              </a:solidFill>
              <a:latin typeface="Courier New"/>
              <a:ea typeface="Times New Roman"/>
            </a:endParaRPr>
          </a:p>
          <a:p>
            <a:pPr marL="365760" lvl="1" indent="0">
              <a:spcBef>
                <a:spcPts val="0"/>
              </a:spcBef>
              <a:buNone/>
            </a:pPr>
            <a:endParaRPr lang="en-US" b="1">
              <a:solidFill>
                <a:srgbClr val="7F0055"/>
              </a:solidFill>
              <a:latin typeface="Courier New"/>
              <a:ea typeface="Times New Roman"/>
            </a:endParaRPr>
          </a:p>
          <a:p>
            <a:pPr marL="365760" lvl="1" indent="0">
              <a:spcBef>
                <a:spcPts val="0"/>
              </a:spcBef>
              <a:buNone/>
            </a:pPr>
            <a:endParaRPr lang="en-US" b="1">
              <a:solidFill>
                <a:srgbClr val="7F0055"/>
              </a:solidFill>
              <a:latin typeface="Courier New"/>
              <a:ea typeface="Times New Roman"/>
            </a:endParaRPr>
          </a:p>
          <a:p>
            <a:pPr marL="365760" lvl="1" indent="0">
              <a:spcBef>
                <a:spcPts val="0"/>
              </a:spcBef>
              <a:buNone/>
            </a:pPr>
            <a:endParaRPr lang="en-US" b="1">
              <a:solidFill>
                <a:srgbClr val="7F0055"/>
              </a:solidFill>
              <a:latin typeface="Courier New"/>
              <a:ea typeface="Times New Roman"/>
            </a:endParaRPr>
          </a:p>
          <a:p>
            <a:pPr marL="365760" lvl="1" indent="0">
              <a:spcBef>
                <a:spcPts val="0"/>
              </a:spcBef>
              <a:buNone/>
            </a:pPr>
            <a:endParaRPr lang="en-US" b="1">
              <a:solidFill>
                <a:srgbClr val="7F0055"/>
              </a:solidFill>
              <a:latin typeface="Courier New"/>
              <a:ea typeface="Times New Roman"/>
            </a:endParaRPr>
          </a:p>
          <a:p>
            <a:pPr marL="365760" lvl="1" indent="0">
              <a:spcBef>
                <a:spcPts val="0"/>
              </a:spcBef>
              <a:buNone/>
            </a:pPr>
            <a:endParaRPr lang="en-US" b="1">
              <a:solidFill>
                <a:srgbClr val="7F0055"/>
              </a:solidFill>
              <a:latin typeface="Courier New"/>
              <a:ea typeface="Times New Roman"/>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97</a:t>
            </a:fld>
            <a:endParaRPr lang="en-US" dirty="0">
              <a:solidFill>
                <a:srgbClr val="04617B">
                  <a:shade val="9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40175"/>
            <a:ext cx="7729671"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12779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Attempting to Access protected Members from the Outside</a:t>
            </a:r>
          </a:p>
        </p:txBody>
      </p:sp>
      <p:sp>
        <p:nvSpPr>
          <p:cNvPr id="3" name="Content Placeholder 2"/>
          <p:cNvSpPr>
            <a:spLocks noGrp="1"/>
          </p:cNvSpPr>
          <p:nvPr>
            <p:ph idx="1"/>
          </p:nvPr>
        </p:nvSpPr>
        <p:spPr>
          <a:xfrm>
            <a:off x="457200" y="1838127"/>
            <a:ext cx="8382000" cy="4389120"/>
          </a:xfrm>
        </p:spPr>
        <p:txBody>
          <a:bodyPr>
            <a:normAutofit/>
          </a:bodyPr>
          <a:lstStyle/>
          <a:p>
            <a:pPr marL="0" indent="0">
              <a:buNone/>
            </a:pPr>
            <a:r>
              <a:rPr lang="en-US" sz="2300" dirty="0"/>
              <a:t>Demo: </a:t>
            </a:r>
            <a:r>
              <a:rPr lang="en-US" sz="2300" dirty="0">
                <a:latin typeface="Courier New" panose="02070309020205020404" pitchFamily="49" charset="0"/>
                <a:cs typeface="Courier New" panose="02070309020205020404" pitchFamily="49" charset="0"/>
              </a:rPr>
              <a:t>lesson4.clonebad</a:t>
            </a:r>
          </a:p>
          <a:p>
            <a:pPr marL="0" indent="0">
              <a:buNone/>
            </a:pPr>
            <a:r>
              <a:rPr lang="en-US" sz="2300" dirty="0"/>
              <a:t>The following produces a compiler error. The </a:t>
            </a:r>
            <a:r>
              <a:rPr lang="en-US" sz="2300" dirty="0" err="1">
                <a:latin typeface="Courier New" pitchFamily="49" charset="0"/>
                <a:cs typeface="Courier New" pitchFamily="49" charset="0"/>
              </a:rPr>
              <a:t>CallingClass</a:t>
            </a:r>
            <a:r>
              <a:rPr lang="en-US" sz="2300" dirty="0"/>
              <a:t> is attempting to access the </a:t>
            </a:r>
            <a:r>
              <a:rPr lang="en-US" sz="2300" dirty="0" err="1">
                <a:latin typeface="Courier New" pitchFamily="49" charset="0"/>
                <a:cs typeface="Courier New" pitchFamily="49" charset="0"/>
              </a:rPr>
              <a:t>proteced</a:t>
            </a:r>
            <a:r>
              <a:rPr lang="en-US" sz="2300" dirty="0"/>
              <a:t> member of </a:t>
            </a:r>
            <a:r>
              <a:rPr lang="en-US" sz="2300" dirty="0">
                <a:latin typeface="Courier New" pitchFamily="49" charset="0"/>
                <a:cs typeface="Courier New" pitchFamily="49" charset="0"/>
              </a:rPr>
              <a:t>Object</a:t>
            </a:r>
            <a:r>
              <a:rPr lang="en-US" sz="2300" dirty="0"/>
              <a:t> by using the object reference </a:t>
            </a:r>
            <a:r>
              <a:rPr lang="en-US" sz="2300" dirty="0">
                <a:latin typeface="Courier New" pitchFamily="49" charset="0"/>
                <a:cs typeface="Courier New" pitchFamily="49" charset="0"/>
              </a:rPr>
              <a:t>cl</a:t>
            </a:r>
            <a:r>
              <a:rPr lang="en-US" sz="2300" dirty="0"/>
              <a:t> of type </a:t>
            </a:r>
            <a:r>
              <a:rPr lang="en-US" sz="2300" dirty="0" err="1">
                <a:latin typeface="Courier New" pitchFamily="49" charset="0"/>
                <a:cs typeface="Courier New" pitchFamily="49" charset="0"/>
              </a:rPr>
              <a:t>MyClass</a:t>
            </a:r>
            <a:r>
              <a:rPr lang="en-US" sz="2300" dirty="0"/>
              <a:t>. </a:t>
            </a:r>
            <a:r>
              <a:rPr lang="en-US" sz="2300"/>
              <a:t>Compiler  error </a:t>
            </a:r>
            <a:r>
              <a:rPr lang="en-US" sz="2300" dirty="0"/>
              <a:t>states that “</a:t>
            </a:r>
            <a:r>
              <a:rPr lang="en-US" sz="2300" dirty="0">
                <a:latin typeface="Courier New" pitchFamily="49" charset="0"/>
                <a:cs typeface="Courier New" pitchFamily="49" charset="0"/>
              </a:rPr>
              <a:t>clone()</a:t>
            </a:r>
            <a:r>
              <a:rPr lang="en-US" sz="2300" dirty="0"/>
              <a:t>is not visible.” Note that </a:t>
            </a:r>
            <a:r>
              <a:rPr lang="en-US" sz="2300" dirty="0" err="1">
                <a:latin typeface="Courier New" pitchFamily="49" charset="0"/>
                <a:cs typeface="Courier New" pitchFamily="49" charset="0"/>
              </a:rPr>
              <a:t>CallingClass</a:t>
            </a:r>
            <a:r>
              <a:rPr lang="en-US" sz="2300" dirty="0"/>
              <a:t> and </a:t>
            </a:r>
            <a:r>
              <a:rPr lang="en-US" sz="2300" dirty="0" err="1">
                <a:latin typeface="Courier New" pitchFamily="49" charset="0"/>
                <a:cs typeface="Courier New" pitchFamily="49" charset="0"/>
              </a:rPr>
              <a:t>MyClass</a:t>
            </a:r>
            <a:r>
              <a:rPr lang="en-US" sz="2300" dirty="0"/>
              <a:t> are both subclasses of </a:t>
            </a:r>
            <a:r>
              <a:rPr lang="en-US" sz="2300">
                <a:latin typeface="Courier New" pitchFamily="49" charset="0"/>
                <a:cs typeface="Courier New" pitchFamily="49" charset="0"/>
              </a:rPr>
              <a:t>Object</a:t>
            </a:r>
            <a:r>
              <a:rPr lang="en-US" sz="2300"/>
              <a:t>.</a:t>
            </a:r>
            <a:endParaRPr lang="en-US" b="1" dirty="0">
              <a:solidFill>
                <a:srgbClr val="7F0055"/>
              </a:solidFill>
              <a:latin typeface="Courier New"/>
              <a:ea typeface="Times New Roman"/>
            </a:endParaRPr>
          </a:p>
          <a:p>
            <a:pPr marL="365760" lvl="1" indent="0">
              <a:spcBef>
                <a:spcPts val="0"/>
              </a:spcBef>
              <a:buNone/>
            </a:pPr>
            <a:r>
              <a:rPr lang="en-US" sz="1800" b="1" dirty="0">
                <a:solidFill>
                  <a:srgbClr val="7F0055"/>
                </a:solidFill>
                <a:latin typeface="Courier New"/>
                <a:ea typeface="Times New Roman"/>
              </a:rPr>
              <a:t>public</a:t>
            </a:r>
            <a:r>
              <a:rPr lang="en-US" sz="1800" dirty="0">
                <a:solidFill>
                  <a:srgbClr val="000000"/>
                </a:solidFill>
                <a:latin typeface="Courier New"/>
                <a:ea typeface="Times New Roman"/>
              </a:rPr>
              <a:t> </a:t>
            </a:r>
            <a:r>
              <a:rPr lang="en-US" sz="1800" b="1">
                <a:solidFill>
                  <a:srgbClr val="7F0055"/>
                </a:solidFill>
                <a:latin typeface="Courier New"/>
                <a:ea typeface="Times New Roman"/>
              </a:rPr>
              <a:t>class</a:t>
            </a:r>
            <a:r>
              <a:rPr lang="en-US" sz="1800">
                <a:solidFill>
                  <a:srgbClr val="000000"/>
                </a:solidFill>
                <a:latin typeface="Courier New"/>
                <a:ea typeface="Times New Roman"/>
              </a:rPr>
              <a:t> MyDataClass </a:t>
            </a:r>
            <a:r>
              <a:rPr lang="en-US" sz="1800" b="1">
                <a:solidFill>
                  <a:srgbClr val="7F0055"/>
                </a:solidFill>
                <a:latin typeface="Courier New"/>
                <a:ea typeface="Times New Roman"/>
              </a:rPr>
              <a:t>implements</a:t>
            </a:r>
            <a:r>
              <a:rPr lang="en-US" sz="1800">
                <a:solidFill>
                  <a:srgbClr val="000000"/>
                </a:solidFill>
                <a:latin typeface="Courier New"/>
                <a:ea typeface="Times New Roman"/>
              </a:rPr>
              <a:t> Cloneable { </a:t>
            </a:r>
            <a:endParaRPr lang="en-US" sz="1800" dirty="0">
              <a:latin typeface="Times New Roman"/>
              <a:ea typeface="Times New Roman"/>
            </a:endParaRPr>
          </a:p>
          <a:p>
            <a:pPr marL="365760" lvl="1" indent="0">
              <a:spcBef>
                <a:spcPts val="0"/>
              </a:spcBef>
              <a:buNone/>
            </a:pPr>
            <a:r>
              <a:rPr lang="en-US" sz="1800" dirty="0">
                <a:solidFill>
                  <a:srgbClr val="000000"/>
                </a:solidFill>
                <a:latin typeface="Courier New"/>
                <a:ea typeface="Times New Roman"/>
              </a:rPr>
              <a:t>	String </a:t>
            </a:r>
            <a:r>
              <a:rPr lang="en-US" sz="1800" dirty="0">
                <a:solidFill>
                  <a:srgbClr val="0000C0"/>
                </a:solidFill>
                <a:latin typeface="Courier New"/>
                <a:ea typeface="Times New Roman"/>
              </a:rPr>
              <a:t>name</a:t>
            </a:r>
            <a:r>
              <a:rPr lang="en-US" sz="1800" dirty="0">
                <a:solidFill>
                  <a:srgbClr val="000000"/>
                </a:solidFill>
                <a:latin typeface="Courier New"/>
                <a:ea typeface="Times New Roman"/>
              </a:rPr>
              <a:t> = </a:t>
            </a:r>
            <a:r>
              <a:rPr lang="en-US" sz="1800" dirty="0">
                <a:solidFill>
                  <a:srgbClr val="2A00FF"/>
                </a:solidFill>
                <a:latin typeface="Courier New"/>
                <a:ea typeface="Times New Roman"/>
              </a:rPr>
              <a:t>"harry"</a:t>
            </a:r>
            <a:r>
              <a:rPr lang="en-US" sz="1800" dirty="0">
                <a:solidFill>
                  <a:srgbClr val="000000"/>
                </a:solidFill>
                <a:latin typeface="Courier New"/>
                <a:ea typeface="Times New Roman"/>
              </a:rPr>
              <a:t>;</a:t>
            </a:r>
            <a:endParaRPr lang="en-US" sz="1800" dirty="0">
              <a:latin typeface="Times New Roman"/>
              <a:ea typeface="Times New Roman"/>
            </a:endParaRPr>
          </a:p>
          <a:p>
            <a:pPr marL="365760" lvl="1" indent="0">
              <a:spcBef>
                <a:spcPts val="0"/>
              </a:spcBef>
              <a:buNone/>
            </a:pPr>
            <a:r>
              <a:rPr lang="en-US" sz="1800" dirty="0">
                <a:solidFill>
                  <a:srgbClr val="000000"/>
                </a:solidFill>
                <a:latin typeface="Courier New"/>
                <a:ea typeface="Times New Roman"/>
              </a:rPr>
              <a:t>}</a:t>
            </a:r>
            <a:endParaRPr lang="en-US" sz="1800" dirty="0">
              <a:latin typeface="Times New Roman"/>
              <a:ea typeface="Times New Roman"/>
            </a:endParaRPr>
          </a:p>
          <a:p>
            <a:pPr marL="365760" lvl="1" indent="0">
              <a:spcBef>
                <a:spcPts val="0"/>
              </a:spcBef>
              <a:buNone/>
            </a:pPr>
            <a:r>
              <a:rPr lang="en-US" dirty="0">
                <a:solidFill>
                  <a:srgbClr val="000000"/>
                </a:solidFill>
                <a:latin typeface="Courier New"/>
                <a:ea typeface="Times New Roman"/>
              </a:rPr>
              <a:t> </a:t>
            </a:r>
            <a:endParaRPr lang="en-US" sz="2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98</a:t>
            </a:fld>
            <a:endParaRPr lang="en-US" dirty="0">
              <a:solidFill>
                <a:srgbClr val="04617B">
                  <a:shade val="90000"/>
                </a:srgb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105400"/>
            <a:ext cx="44862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470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Usual Approach to Gain Access from Outside: Override</a:t>
            </a:r>
            <a:br>
              <a:rPr lang="en-US" dirty="0"/>
            </a:br>
            <a:r>
              <a:rPr lang="en-US" sz="2200" dirty="0"/>
              <a:t>Demo</a:t>
            </a:r>
            <a:r>
              <a:rPr lang="en-US" sz="2200"/>
              <a:t>: See </a:t>
            </a:r>
            <a:r>
              <a:rPr lang="en-US" sz="2200">
                <a:latin typeface="Courier New" panose="02070309020205020404" pitchFamily="49" charset="0"/>
                <a:cs typeface="Courier New" panose="02070309020205020404" pitchFamily="49" charset="0"/>
              </a:rPr>
              <a:t>lesson4.clonegood </a:t>
            </a:r>
            <a:r>
              <a:rPr lang="en-US" sz="2200"/>
              <a:t>again</a:t>
            </a:r>
            <a:endParaRPr lang="en-US" sz="2200" dirty="0"/>
          </a:p>
        </p:txBody>
      </p:sp>
      <p:sp>
        <p:nvSpPr>
          <p:cNvPr id="3" name="Content Placeholder 2"/>
          <p:cNvSpPr>
            <a:spLocks noGrp="1"/>
          </p:cNvSpPr>
          <p:nvPr>
            <p:ph idx="1"/>
          </p:nvPr>
        </p:nvSpPr>
        <p:spPr>
          <a:xfrm>
            <a:off x="457200" y="1828800"/>
            <a:ext cx="8686800" cy="4876800"/>
          </a:xfrm>
        </p:spPr>
        <p:txBody>
          <a:bodyPr>
            <a:normAutofit fontScale="55000" lnSpcReduction="20000"/>
          </a:bodyPr>
          <a:lstStyle/>
          <a:p>
            <a:pPr marL="0" marR="0" indent="0" defTabSz="365760">
              <a:spcBef>
                <a:spcPts val="0"/>
              </a:spcBef>
              <a:spcAft>
                <a:spcPts val="0"/>
              </a:spcAft>
              <a:buNone/>
            </a:pPr>
            <a:r>
              <a:rPr lang="en-US" sz="2800" b="1" dirty="0">
                <a:solidFill>
                  <a:srgbClr val="7F0055"/>
                </a:solidFill>
                <a:latin typeface="Courier New"/>
                <a:ea typeface="Times New Roman"/>
              </a:rPr>
              <a:t>public</a:t>
            </a: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class</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CallingClass</a:t>
            </a: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public</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MyClass</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tryToClone</a:t>
            </a:r>
            <a:r>
              <a:rPr lang="en-US" sz="2800" dirty="0">
                <a:solidFill>
                  <a:srgbClr val="000000"/>
                </a:solidFill>
                <a:latin typeface="Courier New"/>
                <a:ea typeface="Times New Roman"/>
              </a:rPr>
              <a:t>(</a:t>
            </a:r>
            <a:r>
              <a:rPr lang="en-US" sz="2800" dirty="0" err="1">
                <a:solidFill>
                  <a:srgbClr val="000000"/>
                </a:solidFill>
                <a:latin typeface="Courier New"/>
                <a:ea typeface="Times New Roman"/>
              </a:rPr>
              <a:t>MyClass</a:t>
            </a:r>
            <a:r>
              <a:rPr lang="en-US" sz="2800" dirty="0">
                <a:solidFill>
                  <a:srgbClr val="000000"/>
                </a:solidFill>
                <a:latin typeface="Courier New"/>
                <a:ea typeface="Times New Roman"/>
              </a:rPr>
              <a:t> cl)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try</a:t>
            </a: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//ok since clone() is now a public method in </a:t>
            </a:r>
            <a:r>
              <a:rPr lang="en-US" sz="2800" dirty="0" err="1">
                <a:solidFill>
                  <a:srgbClr val="000000"/>
                </a:solidFill>
                <a:latin typeface="Courier New"/>
                <a:ea typeface="Times New Roman"/>
              </a:rPr>
              <a:t>MyClass</a:t>
            </a: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return</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MyClass</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cl.clone</a:t>
            </a: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 </a:t>
            </a:r>
            <a:r>
              <a:rPr lang="en-US" sz="2800" b="1" dirty="0">
                <a:solidFill>
                  <a:srgbClr val="7F0055"/>
                </a:solidFill>
                <a:latin typeface="Courier New"/>
                <a:ea typeface="Times New Roman"/>
              </a:rPr>
              <a:t>catch</a:t>
            </a:r>
            <a:r>
              <a:rPr lang="en-US" sz="2800" dirty="0">
                <a:solidFill>
                  <a:srgbClr val="000000"/>
                </a:solidFill>
                <a:latin typeface="Courier New"/>
                <a:ea typeface="Times New Roman"/>
              </a:rPr>
              <a:t>(</a:t>
            </a:r>
            <a:r>
              <a:rPr lang="en-US" sz="2800" dirty="0" err="1">
                <a:solidFill>
                  <a:srgbClr val="000000"/>
                </a:solidFill>
                <a:latin typeface="Courier New"/>
                <a:ea typeface="Times New Roman"/>
              </a:rPr>
              <a:t>CloneNotSupportedException</a:t>
            </a:r>
            <a:r>
              <a:rPr lang="en-US" sz="2800" dirty="0">
                <a:solidFill>
                  <a:srgbClr val="000000"/>
                </a:solidFill>
                <a:latin typeface="Courier New"/>
                <a:ea typeface="Times New Roman"/>
              </a:rPr>
              <a:t> e)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return</a:t>
            </a: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null</a:t>
            </a:r>
            <a:r>
              <a:rPr lang="en-US" sz="2800" dirty="0">
                <a:solidFill>
                  <a:srgbClr val="000000"/>
                </a:solidFill>
                <a:latin typeface="Courier New"/>
                <a:ea typeface="Times New Roman"/>
              </a:rPr>
              <a:t>;</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public</a:t>
            </a: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static</a:t>
            </a: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void</a:t>
            </a:r>
            <a:r>
              <a:rPr lang="en-US" sz="2800" dirty="0">
                <a:solidFill>
                  <a:srgbClr val="000000"/>
                </a:solidFill>
                <a:latin typeface="Courier New"/>
                <a:ea typeface="Times New Roman"/>
              </a:rPr>
              <a:t> main(String[] </a:t>
            </a:r>
            <a:r>
              <a:rPr lang="en-US" sz="2800" dirty="0" err="1">
                <a:solidFill>
                  <a:srgbClr val="000000"/>
                </a:solidFill>
                <a:latin typeface="Courier New"/>
                <a:ea typeface="Times New Roman"/>
              </a:rPr>
              <a:t>args</a:t>
            </a: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CallingClass</a:t>
            </a:r>
            <a:r>
              <a:rPr lang="en-US" sz="2800" dirty="0">
                <a:solidFill>
                  <a:srgbClr val="000000"/>
                </a:solidFill>
                <a:latin typeface="Courier New"/>
                <a:ea typeface="Times New Roman"/>
              </a:rPr>
              <a:t> cc = </a:t>
            </a:r>
            <a:r>
              <a:rPr lang="en-US" sz="2800" b="1" dirty="0">
                <a:solidFill>
                  <a:srgbClr val="7F0055"/>
                </a:solidFill>
                <a:latin typeface="Courier New"/>
                <a:ea typeface="Times New Roman"/>
              </a:rPr>
              <a:t>new</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CallingClass</a:t>
            </a:r>
            <a:r>
              <a:rPr lang="en-US" sz="2800" dirty="0">
                <a:solidFill>
                  <a:srgbClr val="000000"/>
                </a:solidFill>
                <a:latin typeface="Courier New"/>
                <a:ea typeface="Times New Roman"/>
              </a:rPr>
              <a:t>();</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MyClass</a:t>
            </a:r>
            <a:r>
              <a:rPr lang="en-US" sz="2800" dirty="0">
                <a:solidFill>
                  <a:srgbClr val="000000"/>
                </a:solidFill>
                <a:latin typeface="Courier New"/>
                <a:ea typeface="Times New Roman"/>
              </a:rPr>
              <a:t> cl = </a:t>
            </a:r>
            <a:r>
              <a:rPr lang="en-US" sz="2800" b="1" dirty="0">
                <a:solidFill>
                  <a:srgbClr val="7F0055"/>
                </a:solidFill>
                <a:latin typeface="Courier New"/>
                <a:ea typeface="Times New Roman"/>
              </a:rPr>
              <a:t>new</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MyClass</a:t>
            </a:r>
            <a:r>
              <a:rPr lang="en-US" sz="2800" dirty="0">
                <a:solidFill>
                  <a:srgbClr val="000000"/>
                </a:solidFill>
                <a:latin typeface="Courier New"/>
                <a:ea typeface="Times New Roman"/>
              </a:rPr>
              <a:t>();</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MyClass</a:t>
            </a:r>
            <a:r>
              <a:rPr lang="en-US" sz="2800" dirty="0">
                <a:solidFill>
                  <a:srgbClr val="000000"/>
                </a:solidFill>
                <a:latin typeface="Courier New"/>
                <a:ea typeface="Times New Roman"/>
              </a:rPr>
              <a:t> result = </a:t>
            </a:r>
            <a:r>
              <a:rPr lang="en-US" sz="2800" dirty="0" err="1">
                <a:solidFill>
                  <a:srgbClr val="000000"/>
                </a:solidFill>
                <a:latin typeface="Courier New"/>
                <a:ea typeface="Times New Roman"/>
              </a:rPr>
              <a:t>cc.tryToClone</a:t>
            </a:r>
            <a:r>
              <a:rPr lang="en-US" sz="2800" dirty="0">
                <a:solidFill>
                  <a:srgbClr val="000000"/>
                </a:solidFill>
                <a:latin typeface="Courier New"/>
                <a:ea typeface="Times New Roman"/>
              </a:rPr>
              <a:t>(cl);</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//Developer is now able to declare that class is available for cloning</a:t>
            </a:r>
            <a:endParaRPr lang="en-US" sz="3200" dirty="0">
              <a:latin typeface="Times New Roman"/>
              <a:ea typeface="Times New Roman"/>
            </a:endParaRPr>
          </a:p>
          <a:p>
            <a:pPr marL="0" marR="0" indent="0" defTabSz="365760">
              <a:spcBef>
                <a:spcPts val="0"/>
              </a:spcBef>
              <a:spcAft>
                <a:spcPts val="0"/>
              </a:spcAft>
              <a:buNone/>
            </a:pPr>
            <a:r>
              <a:rPr lang="en-US" sz="2800" b="1" dirty="0">
                <a:solidFill>
                  <a:srgbClr val="7F0055"/>
                </a:solidFill>
                <a:latin typeface="Courier New"/>
                <a:ea typeface="Times New Roman"/>
              </a:rPr>
              <a:t>public</a:t>
            </a: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class</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MyClass</a:t>
            </a: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implements</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Cloneable</a:t>
            </a: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String </a:t>
            </a:r>
            <a:r>
              <a:rPr lang="en-US" sz="2800" dirty="0">
                <a:solidFill>
                  <a:srgbClr val="0000C0"/>
                </a:solidFill>
                <a:latin typeface="Courier New"/>
                <a:ea typeface="Times New Roman"/>
              </a:rPr>
              <a:t>name</a:t>
            </a:r>
            <a:r>
              <a:rPr lang="en-US" sz="2800" dirty="0">
                <a:solidFill>
                  <a:srgbClr val="000000"/>
                </a:solidFill>
                <a:latin typeface="Courier New"/>
                <a:ea typeface="Times New Roman"/>
              </a:rPr>
              <a:t> = </a:t>
            </a:r>
            <a:r>
              <a:rPr lang="en-US" sz="2800" dirty="0">
                <a:solidFill>
                  <a:srgbClr val="2A00FF"/>
                </a:solidFill>
                <a:latin typeface="Courier New"/>
                <a:ea typeface="Times New Roman"/>
              </a:rPr>
              <a:t>"harry"</a:t>
            </a:r>
            <a:r>
              <a:rPr lang="en-US" sz="2800" dirty="0">
                <a:solidFill>
                  <a:srgbClr val="000000"/>
                </a:solidFill>
                <a:latin typeface="Courier New"/>
                <a:ea typeface="Times New Roman"/>
              </a:rPr>
              <a:t>;</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dirty="0">
                <a:solidFill>
                  <a:srgbClr val="646464"/>
                </a:solidFill>
                <a:latin typeface="Courier New"/>
                <a:ea typeface="Times New Roman"/>
              </a:rPr>
              <a:t>@Override</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public</a:t>
            </a:r>
            <a:r>
              <a:rPr lang="en-US" sz="2800" dirty="0">
                <a:solidFill>
                  <a:srgbClr val="000000"/>
                </a:solidFill>
                <a:latin typeface="Courier New"/>
                <a:ea typeface="Times New Roman"/>
              </a:rPr>
              <a:t> Object clone() </a:t>
            </a:r>
            <a:r>
              <a:rPr lang="en-US" sz="2800" b="1" dirty="0">
                <a:solidFill>
                  <a:srgbClr val="7F0055"/>
                </a:solidFill>
                <a:latin typeface="Courier New"/>
                <a:ea typeface="Times New Roman"/>
              </a:rPr>
              <a:t>throws</a:t>
            </a:r>
            <a:r>
              <a:rPr lang="en-US" sz="2800" dirty="0">
                <a:solidFill>
                  <a:srgbClr val="000000"/>
                </a:solidFill>
                <a:latin typeface="Courier New"/>
                <a:ea typeface="Times New Roman"/>
              </a:rPr>
              <a:t> </a:t>
            </a:r>
            <a:r>
              <a:rPr lang="en-US" sz="2800" dirty="0" err="1">
                <a:solidFill>
                  <a:srgbClr val="000000"/>
                </a:solidFill>
                <a:latin typeface="Courier New"/>
                <a:ea typeface="Times New Roman"/>
              </a:rPr>
              <a:t>CloneNotSupportedException</a:t>
            </a: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r>
              <a:rPr lang="en-US" sz="2800" b="1" dirty="0">
                <a:solidFill>
                  <a:srgbClr val="7F0055"/>
                </a:solidFill>
                <a:latin typeface="Courier New"/>
                <a:ea typeface="Times New Roman"/>
              </a:rPr>
              <a:t>return</a:t>
            </a:r>
            <a:r>
              <a:rPr lang="en-US" sz="2800" dirty="0">
                <a:solidFill>
                  <a:srgbClr val="000000"/>
                </a:solidFill>
                <a:latin typeface="Courier New"/>
                <a:ea typeface="Times New Roman"/>
              </a:rPr>
              <a:t> </a:t>
            </a:r>
            <a:r>
              <a:rPr lang="en-US" sz="2800" b="1" dirty="0" err="1">
                <a:solidFill>
                  <a:srgbClr val="7F0055"/>
                </a:solidFill>
                <a:latin typeface="Courier New"/>
                <a:ea typeface="Times New Roman"/>
              </a:rPr>
              <a:t>super</a:t>
            </a:r>
            <a:r>
              <a:rPr lang="en-US" sz="2800" dirty="0" err="1">
                <a:solidFill>
                  <a:srgbClr val="000000"/>
                </a:solidFill>
                <a:latin typeface="Courier New"/>
                <a:ea typeface="Times New Roman"/>
              </a:rPr>
              <a:t>.clone</a:t>
            </a:r>
            <a:r>
              <a:rPr lang="en-US" sz="2800" dirty="0">
                <a:solidFill>
                  <a:srgbClr val="000000"/>
                </a:solidFill>
                <a:latin typeface="Courier New"/>
                <a:ea typeface="Times New Roman"/>
              </a:rPr>
              <a:t>();</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	}</a:t>
            </a:r>
            <a:endParaRPr lang="en-US" sz="3200" dirty="0">
              <a:latin typeface="Times New Roman"/>
              <a:ea typeface="Times New Roman"/>
            </a:endParaRPr>
          </a:p>
          <a:p>
            <a:pPr marL="0" marR="0" indent="0" defTabSz="365760">
              <a:spcBef>
                <a:spcPts val="0"/>
              </a:spcBef>
              <a:spcAft>
                <a:spcPts val="0"/>
              </a:spcAft>
              <a:buNone/>
            </a:pPr>
            <a:r>
              <a:rPr lang="en-US" sz="2800" dirty="0">
                <a:solidFill>
                  <a:srgbClr val="000000"/>
                </a:solidFill>
                <a:latin typeface="Courier New"/>
                <a:ea typeface="Times New Roman"/>
              </a:rPr>
              <a:t>}</a:t>
            </a:r>
            <a:endParaRPr lang="en-US" sz="32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99</a:t>
            </a:fld>
            <a:endParaRPr lang="en-US" dirty="0">
              <a:solidFill>
                <a:srgbClr val="04617B">
                  <a:shade val="90000"/>
                </a:srgbClr>
              </a:solidFill>
            </a:endParaRPr>
          </a:p>
        </p:txBody>
      </p:sp>
    </p:spTree>
    <p:extLst>
      <p:ext uri="{BB962C8B-B14F-4D97-AF65-F5344CB8AC3E}">
        <p14:creationId xmlns:p14="http://schemas.microsoft.com/office/powerpoint/2010/main" val="3133115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70C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9499</TotalTime>
  <Words>5136</Words>
  <Application>Microsoft Office PowerPoint</Application>
  <PresentationFormat>On-screen Show (4:3)</PresentationFormat>
  <Paragraphs>1324</Paragraphs>
  <Slides>110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110</vt:i4>
      </vt:variant>
    </vt:vector>
  </HeadingPairs>
  <TitlesOfParts>
    <vt:vector size="120" baseType="lpstr">
      <vt:lpstr>CG Times</vt:lpstr>
      <vt:lpstr>Arial</vt:lpstr>
      <vt:lpstr>Calibri</vt:lpstr>
      <vt:lpstr>Consolas</vt:lpstr>
      <vt:lpstr>Constantia</vt:lpstr>
      <vt:lpstr>Courier New</vt:lpstr>
      <vt:lpstr>Times New Roman</vt:lpstr>
      <vt:lpstr>Wingdings</vt:lpstr>
      <vt:lpstr>Wingdings 2</vt:lpstr>
      <vt:lpstr>Flow</vt:lpstr>
      <vt:lpstr>CS390 Foundamental Programming Practices (FPP) Professor Paul Corazza</vt:lpstr>
      <vt:lpstr>Lecture 4:  Inheritance, Interfaces, and Polymorphism</vt:lpstr>
      <vt:lpstr>Wholeness of the Lesson</vt:lpstr>
      <vt:lpstr>Outline of Topics</vt:lpstr>
      <vt:lpstr>Introduction to Inheritance</vt:lpstr>
      <vt:lpstr>The protected Keyword</vt:lpstr>
      <vt:lpstr>Motivation for Inheritance</vt:lpstr>
      <vt:lpstr>PowerPoint Presentation</vt:lpstr>
      <vt:lpstr>PowerPoint Presentation</vt:lpstr>
      <vt:lpstr>Another Example of Inheritance: Manager as a subclass of Employee</vt:lpstr>
      <vt:lpstr>PowerPoint Presentation</vt:lpstr>
      <vt:lpstr>PowerPoint Presentation</vt:lpstr>
      <vt:lpstr>PowerPoint Presentation</vt:lpstr>
      <vt:lpstr>PowerPoint Presentation</vt:lpstr>
      <vt:lpstr>PowerPoint Presentation</vt:lpstr>
      <vt:lpstr>PowerPoint Presentation</vt:lpstr>
      <vt:lpstr>Exercise 4.1</vt:lpstr>
      <vt:lpstr>Solution</vt:lpstr>
      <vt:lpstr>Main Point</vt:lpstr>
      <vt:lpstr>Outline of Topics</vt:lpstr>
      <vt:lpstr>Correct Use of Inheritance</vt:lpstr>
      <vt:lpstr>Common Mistake: Indiscriminate Generalization</vt:lpstr>
      <vt:lpstr>(continued)</vt:lpstr>
      <vt:lpstr>(continued)</vt:lpstr>
      <vt:lpstr>(continued)</vt:lpstr>
      <vt:lpstr>Preventing/restricting inheritance</vt:lpstr>
      <vt:lpstr>Inheritance hierarchies</vt:lpstr>
      <vt:lpstr>Main Point</vt:lpstr>
      <vt:lpstr>Outline of Topics</vt:lpstr>
      <vt:lpstr>Rules for Subclass Constructors</vt:lpstr>
      <vt:lpstr>PowerPoint Presentation</vt:lpstr>
      <vt:lpstr>PowerPoint Presentation</vt:lpstr>
      <vt:lpstr>PowerPoint Presentation</vt:lpstr>
      <vt:lpstr>Outline of Topics</vt:lpstr>
      <vt:lpstr>Inheritance and the Object Class</vt:lpstr>
      <vt:lpstr>Exercise 4.2 – the Object class</vt:lpstr>
      <vt:lpstr>PowerPoint Presentation</vt:lpstr>
      <vt:lpstr>Outline of Topics</vt:lpstr>
      <vt:lpstr>Two Ways Inheritance Arises</vt:lpstr>
      <vt:lpstr>PowerPoint Presentation</vt:lpstr>
      <vt:lpstr>PowerPoint Presentation</vt:lpstr>
      <vt:lpstr>PowerPoint Presentation</vt:lpstr>
      <vt:lpstr>Points:</vt:lpstr>
      <vt:lpstr>Towards an OO Solution</vt:lpstr>
      <vt:lpstr>PowerPoint Presentation</vt:lpstr>
      <vt:lpstr>PowerPoint Presentation</vt:lpstr>
      <vt:lpstr>PowerPoint Presentation</vt:lpstr>
      <vt:lpstr>Points</vt:lpstr>
      <vt:lpstr>PowerPoint Presentation</vt:lpstr>
      <vt:lpstr>Outline of Topics</vt:lpstr>
      <vt:lpstr>Order of Execution with Inheritance</vt:lpstr>
      <vt:lpstr>PowerPoint Presentation</vt:lpstr>
      <vt:lpstr>Outline of Topics</vt:lpstr>
      <vt:lpstr>Introduction to Java Interfaces</vt:lpstr>
      <vt:lpstr>PowerPoint Presentation</vt:lpstr>
      <vt:lpstr>PowerPoint Presentation</vt:lpstr>
      <vt:lpstr>PowerPoint Presentation</vt:lpstr>
      <vt:lpstr>Interfaces in the Java Library: Comparable</vt:lpstr>
      <vt:lpstr>Functional Interfaces</vt:lpstr>
      <vt:lpstr>User-Defined Functional Interfaces</vt:lpstr>
      <vt:lpstr>Outline of Topics</vt:lpstr>
      <vt:lpstr>New Interface Features in Java 8</vt:lpstr>
      <vt:lpstr>Interfaces in Java 7 and Java 8</vt:lpstr>
      <vt:lpstr>PowerPoint Presentation</vt:lpstr>
      <vt:lpstr>Main Point</vt:lpstr>
      <vt:lpstr>Outline of Topics</vt:lpstr>
      <vt:lpstr>Introduction to Java's Reflection Library</vt:lpstr>
      <vt:lpstr>Challenge: Accessing Types without Violating the Open-Closed Principle</vt:lpstr>
      <vt:lpstr>Solution: Use the Class Class</vt:lpstr>
      <vt:lpstr>PowerPoint Presentation</vt:lpstr>
      <vt:lpstr>PowerPoint Presentation</vt:lpstr>
      <vt:lpstr>Exercise 4.3: Using Reflection</vt:lpstr>
      <vt:lpstr>Solution</vt:lpstr>
      <vt:lpstr>Main Point</vt:lpstr>
      <vt:lpstr>Outline of Topics</vt:lpstr>
      <vt:lpstr>The Object Class</vt:lpstr>
      <vt:lpstr>The toString Method</vt:lpstr>
      <vt:lpstr>PowerPoint Presentation</vt:lpstr>
      <vt:lpstr>PowerPoint Presentation</vt:lpstr>
      <vt:lpstr>PowerPoint Presentation</vt:lpstr>
      <vt:lpstr>The equals Method</vt:lpstr>
      <vt:lpstr>PowerPoint Presentation</vt:lpstr>
      <vt:lpstr>Handling equals() in Inherited Classes</vt:lpstr>
      <vt:lpstr>PowerPoint Presentation</vt:lpstr>
      <vt:lpstr>PowerPoint Presentation</vt:lpstr>
      <vt:lpstr>What Happens When Subclasses Need Their Own Form of equals()</vt:lpstr>
      <vt:lpstr>PowerPoint Presentation</vt:lpstr>
      <vt:lpstr>PowerPoint Presentation</vt:lpstr>
      <vt:lpstr>PowerPoint Presentation</vt:lpstr>
      <vt:lpstr>Difficulty with the Same Classes Strategy</vt:lpstr>
      <vt:lpstr>PowerPoint Presentation</vt:lpstr>
      <vt:lpstr>Best Practice When Using Same Classes Strategy</vt:lpstr>
      <vt:lpstr>Using Composition Instead of Inheritance</vt:lpstr>
      <vt:lpstr>Summary of Best Practices for Overriding Equals In the Context of Inheritance</vt:lpstr>
      <vt:lpstr>Exercise 4.4: Overriding Equals</vt:lpstr>
      <vt:lpstr>The clone() Method</vt:lpstr>
      <vt:lpstr>Access of protected Members from Within a Subclass</vt:lpstr>
      <vt:lpstr>Attempting to Access protected Members from the Outside</vt:lpstr>
      <vt:lpstr>Usual Approach to Gain Access from Outside: Override Demo: See lesson4.clonegood again</vt:lpstr>
      <vt:lpstr>Use of protected in General</vt:lpstr>
      <vt:lpstr>Exercise 4.5: Working with the protected Qualifier</vt:lpstr>
      <vt:lpstr>Shallow Copies</vt:lpstr>
      <vt:lpstr>PowerPoint Presentation</vt:lpstr>
      <vt:lpstr>PowerPoint Presentation</vt:lpstr>
      <vt:lpstr>Producing Deep Copies</vt:lpstr>
      <vt:lpstr>PowerPoint Presentation</vt:lpstr>
      <vt:lpstr>PowerPoint Presentation</vt:lpstr>
      <vt:lpstr>Shallow Copy vs Deep Copy In Java</vt:lpstr>
      <vt:lpstr>Summary</vt:lpstr>
      <vt:lpstr>Connecting the Parts of Knowledge With the Wholeness of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mzijlstra</dc:creator>
  <cp:lastModifiedBy>Paul Corazza</cp:lastModifiedBy>
  <cp:revision>264</cp:revision>
  <cp:lastPrinted>2015-03-18T00:32:57Z</cp:lastPrinted>
  <dcterms:created xsi:type="dcterms:W3CDTF">2011-11-16T01:11:25Z</dcterms:created>
  <dcterms:modified xsi:type="dcterms:W3CDTF">2018-10-05T14:34:08Z</dcterms:modified>
</cp:coreProperties>
</file>