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65" r:id="rId2"/>
    <p:sldId id="506" r:id="rId3"/>
    <p:sldId id="555" r:id="rId4"/>
    <p:sldId id="557" r:id="rId5"/>
    <p:sldId id="558" r:id="rId6"/>
    <p:sldId id="564" r:id="rId7"/>
    <p:sldId id="563" r:id="rId8"/>
    <p:sldId id="559" r:id="rId9"/>
    <p:sldId id="569" r:id="rId10"/>
    <p:sldId id="567" r:id="rId11"/>
    <p:sldId id="616" r:id="rId12"/>
    <p:sldId id="618" r:id="rId1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xmlns="">
        <p14:section name="Default Section" id="{8120DE69-66BB-4149-AD4F-68324505B64F}">
          <p14:sldIdLst>
            <p14:sldId id="365"/>
            <p14:sldId id="506"/>
            <p14:sldId id="601"/>
            <p14:sldId id="555"/>
            <p14:sldId id="557"/>
            <p14:sldId id="561"/>
            <p14:sldId id="562"/>
            <p14:sldId id="558"/>
            <p14:sldId id="564"/>
            <p14:sldId id="563"/>
            <p14:sldId id="559"/>
            <p14:sldId id="569"/>
          </p14:sldIdLst>
        </p14:section>
        <p14:section name="Untitled Section" id="{D01EDB67-E6AC-4F71-92A1-C19F19EB8228}">
          <p14:sldIdLst>
            <p14:sldId id="600"/>
            <p14:sldId id="560"/>
            <p14:sldId id="570"/>
            <p14:sldId id="614"/>
            <p14:sldId id="568"/>
            <p14:sldId id="622"/>
            <p14:sldId id="615"/>
            <p14:sldId id="571"/>
            <p14:sldId id="606"/>
          </p14:sldIdLst>
        </p14:section>
        <p14:section name="Untitled Section" id="{6B26EAB2-DCD5-4523-A2F9-EB7C5CAFD0B4}">
          <p14:sldIdLst>
            <p14:sldId id="572"/>
            <p14:sldId id="573"/>
            <p14:sldId id="607"/>
            <p14:sldId id="602"/>
            <p14:sldId id="567"/>
            <p14:sldId id="616"/>
            <p14:sldId id="617"/>
            <p14:sldId id="623"/>
            <p14:sldId id="618"/>
            <p14:sldId id="565"/>
            <p14:sldId id="619"/>
            <p14:sldId id="574"/>
            <p14:sldId id="580"/>
            <p14:sldId id="603"/>
            <p14:sldId id="579"/>
            <p14:sldId id="581"/>
            <p14:sldId id="624"/>
            <p14:sldId id="628"/>
            <p14:sldId id="578"/>
            <p14:sldId id="609"/>
            <p14:sldId id="577"/>
            <p14:sldId id="576"/>
            <p14:sldId id="584"/>
            <p14:sldId id="575"/>
            <p14:sldId id="585"/>
            <p14:sldId id="586"/>
            <p14:sldId id="592"/>
            <p14:sldId id="593"/>
            <p14:sldId id="611"/>
            <p14:sldId id="594"/>
            <p14:sldId id="620"/>
          </p14:sldIdLst>
        </p14:section>
        <p14:section name="Untitled Section" id="{344A3601-6ED8-4ECD-92B0-EB2C8D3AA659}">
          <p14:sldIdLst>
            <p14:sldId id="591"/>
            <p14:sldId id="590"/>
            <p14:sldId id="595"/>
            <p14:sldId id="589"/>
            <p14:sldId id="625"/>
            <p14:sldId id="596"/>
            <p14:sldId id="626"/>
            <p14:sldId id="604"/>
            <p14:sldId id="612"/>
            <p14:sldId id="631"/>
            <p14:sldId id="613"/>
            <p14:sldId id="587"/>
            <p14:sldId id="627"/>
            <p14:sldId id="621"/>
            <p14:sldId id="599"/>
            <p14:sldId id="629"/>
            <p14:sldId id="630"/>
            <p14:sldId id="605"/>
            <p14:sldId id="598"/>
            <p14:sldId id="3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EFBD"/>
    <a:srgbClr val="DBCE25"/>
    <a:srgbClr val="C9BF37"/>
    <a:srgbClr val="C4BE3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9788" autoAdjust="0"/>
  </p:normalViewPr>
  <p:slideViewPr>
    <p:cSldViewPr>
      <p:cViewPr>
        <p:scale>
          <a:sx n="70" d="100"/>
          <a:sy n="70" d="100"/>
        </p:scale>
        <p:origin x="-1159" y="-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5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2019-03-10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xmlns=""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D7A2B7B0-2BFA-4828-8C59-09A4940731D9}" type="slidenum">
              <a:rPr lang="en-US" altLang="en-US" sz="1300" smtClean="0">
                <a:latin typeface="Arial" charset="0"/>
                <a:cs typeface="Arial" charset="0"/>
              </a:rPr>
              <a:pPr eaLnBrk="1" fontAlgn="base" hangingPunct="1">
                <a:spcBef>
                  <a:spcPct val="0"/>
                </a:spcBef>
                <a:spcAft>
                  <a:spcPct val="0"/>
                </a:spcAft>
              </a:pPr>
              <a:t>2</a:t>
            </a:fld>
            <a:endParaRPr lang="en-US" altLang="en-US" sz="1300" smtClean="0">
              <a:latin typeface="Arial" charset="0"/>
              <a:cs typeface="Arial" charset="0"/>
            </a:endParaRPr>
          </a:p>
        </p:txBody>
      </p:sp>
      <p:sp>
        <p:nvSpPr>
          <p:cNvPr id="51203"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1204"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same points apply for extending a generic class: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Class </a:t>
            </a:r>
            <a:r>
              <a:rPr lang="en-US" sz="1200" kern="1200" dirty="0" err="1" smtClean="0">
                <a:solidFill>
                  <a:schemeClr val="tx1"/>
                </a:solidFill>
                <a:effectLst/>
                <a:latin typeface="+mn-lt"/>
                <a:ea typeface="+mn-ea"/>
                <a:cs typeface="+mn-cs"/>
              </a:rPr>
              <a:t>MyList</a:t>
            </a:r>
            <a:r>
              <a:rPr lang="en-US" sz="1200" kern="1200" dirty="0" smtClean="0">
                <a:solidFill>
                  <a:schemeClr val="tx1"/>
                </a:solidFill>
                <a:effectLst/>
                <a:latin typeface="+mn-lt"/>
                <a:ea typeface="+mn-ea"/>
                <a:cs typeface="+mn-cs"/>
              </a:rPr>
              <a:t>&lt;T&gt;</a:t>
            </a:r>
            <a:r>
              <a:rPr lang="en-US" sz="1200" kern="1200" baseline="0" dirty="0" smtClean="0">
                <a:solidFill>
                  <a:schemeClr val="tx1"/>
                </a:solidFill>
                <a:effectLst/>
                <a:latin typeface="+mn-lt"/>
                <a:ea typeface="+mn-ea"/>
                <a:cs typeface="+mn-cs"/>
              </a:rPr>
              <a:t> extends List&lt;T&gt;{}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effectLst/>
                <a:latin typeface="+mn-lt"/>
                <a:ea typeface="+mn-ea"/>
                <a:cs typeface="+mn-cs"/>
              </a:rPr>
              <a:t>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Class </a:t>
            </a:r>
            <a:r>
              <a:rPr lang="en-US" sz="1200" kern="1200" dirty="0" err="1" smtClean="0">
                <a:solidFill>
                  <a:schemeClr val="tx1"/>
                </a:solidFill>
                <a:effectLst/>
                <a:latin typeface="+mn-lt"/>
                <a:ea typeface="+mn-ea"/>
                <a:cs typeface="+mn-cs"/>
              </a:rPr>
              <a:t>MyList</a:t>
            </a:r>
            <a:r>
              <a:rPr lang="en-US" sz="1200" kern="1200" baseline="0" dirty="0" smtClean="0">
                <a:solidFill>
                  <a:schemeClr val="tx1"/>
                </a:solidFill>
                <a:effectLst/>
                <a:latin typeface="+mn-lt"/>
                <a:ea typeface="+mn-ea"/>
                <a:cs typeface="+mn-cs"/>
              </a:rPr>
              <a:t> extends </a:t>
            </a:r>
            <a:r>
              <a:rPr lang="en-US" sz="1200" kern="1200" baseline="0" dirty="0" err="1" smtClean="0">
                <a:solidFill>
                  <a:schemeClr val="tx1"/>
                </a:solidFill>
                <a:effectLst/>
                <a:latin typeface="+mn-lt"/>
                <a:ea typeface="+mn-ea"/>
                <a:cs typeface="+mn-cs"/>
              </a:rPr>
              <a:t>ArrayList</a:t>
            </a:r>
            <a:r>
              <a:rPr lang="en-US" sz="1200" kern="1200" baseline="0" dirty="0" smtClean="0">
                <a:solidFill>
                  <a:schemeClr val="tx1"/>
                </a:solidFill>
                <a:effectLst/>
                <a:latin typeface="+mn-lt"/>
                <a:ea typeface="+mn-ea"/>
                <a:cs typeface="+mn-cs"/>
              </a:rPr>
              <a:t>&lt;String&gt;{}</a:t>
            </a: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9</a:t>
            </a:fld>
            <a:endParaRPr lang="en-US"/>
          </a:p>
        </p:txBody>
      </p:sp>
    </p:spTree>
    <p:extLst>
      <p:ext uri="{BB962C8B-B14F-4D97-AF65-F5344CB8AC3E}">
        <p14:creationId xmlns:p14="http://schemas.microsoft.com/office/powerpoint/2010/main" xmlns="" val="311251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E947AD4-1099-4D9D-A027-3548568446D6}" type="datetime1">
              <a:rPr lang="en-US"/>
              <a:pPr>
                <a:defRPr/>
              </a:pPr>
              <a:t>2019-03-10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4E4089F-4B93-4C1A-8E31-149AF0D1C91A}" type="slidenum">
              <a:rPr lang="en-US"/>
              <a:pPr>
                <a:defRPr/>
              </a:pPr>
              <a:t>‹#›</a:t>
            </a:fld>
            <a:endParaRPr lang="en-US"/>
          </a:p>
        </p:txBody>
      </p:sp>
    </p:spTree>
    <p:extLst>
      <p:ext uri="{BB962C8B-B14F-4D97-AF65-F5344CB8AC3E}">
        <p14:creationId xmlns:p14="http://schemas.microsoft.com/office/powerpoint/2010/main" xmlns="" val="2658819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998A1BD-3A49-47E2-8707-FDEC1ACA4FA3}" type="datetime1">
              <a:rPr lang="en-US"/>
              <a:pPr>
                <a:defRPr/>
              </a:pPr>
              <a:t>2019-03-10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09D5022-172F-49AC-A9C4-64490A9F9BDA}" type="slidenum">
              <a:rPr lang="en-US"/>
              <a:pPr>
                <a:defRPr/>
              </a:pPr>
              <a:t>‹#›</a:t>
            </a:fld>
            <a:endParaRPr lang="en-US" dirty="0"/>
          </a:p>
        </p:txBody>
      </p:sp>
    </p:spTree>
    <p:extLst>
      <p:ext uri="{BB962C8B-B14F-4D97-AF65-F5344CB8AC3E}">
        <p14:creationId xmlns:p14="http://schemas.microsoft.com/office/powerpoint/2010/main" xmlns="" val="118699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BE53D9A-A6D8-441B-BBA3-61F7824581B2}" type="datetime1">
              <a:rPr lang="en-US"/>
              <a:pPr>
                <a:defRPr/>
              </a:pPr>
              <a:t>2019-03-10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C5F6DD7-31D1-4AD2-8C3D-1C8F7F8557C9}" type="slidenum">
              <a:rPr lang="en-US"/>
              <a:pPr>
                <a:defRPr/>
              </a:pPr>
              <a:t>‹#›</a:t>
            </a:fld>
            <a:endParaRPr lang="en-US" dirty="0"/>
          </a:p>
        </p:txBody>
      </p:sp>
    </p:spTree>
    <p:extLst>
      <p:ext uri="{BB962C8B-B14F-4D97-AF65-F5344CB8AC3E}">
        <p14:creationId xmlns:p14="http://schemas.microsoft.com/office/powerpoint/2010/main" xmlns="" val="12537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05C233C-8236-411A-A851-C4D960362B46}" type="datetime1">
              <a:rPr lang="en-US"/>
              <a:pPr>
                <a:defRPr/>
              </a:pPr>
              <a:t>2019-03-10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A4122-3224-4AE3-A363-4E60BD9DCA6A}" type="slidenum">
              <a:rPr lang="en-US"/>
              <a:pPr>
                <a:defRPr/>
              </a:pPr>
              <a:t>‹#›</a:t>
            </a:fld>
            <a:endParaRPr lang="en-US" dirty="0"/>
          </a:p>
        </p:txBody>
      </p:sp>
    </p:spTree>
    <p:extLst>
      <p:ext uri="{BB962C8B-B14F-4D97-AF65-F5344CB8AC3E}">
        <p14:creationId xmlns:p14="http://schemas.microsoft.com/office/powerpoint/2010/main" xmlns="" val="40299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998430-3BFF-4092-8A2D-FC27A07D24F0}" type="datetime1">
              <a:rPr lang="en-US"/>
              <a:pPr>
                <a:defRPr/>
              </a:pPr>
              <a:t>2019-03-10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F36B1-8584-43AA-9DF7-9E687E91925F}" type="slidenum">
              <a:rPr lang="en-US"/>
              <a:pPr>
                <a:defRPr/>
              </a:pPr>
              <a:t>‹#›</a:t>
            </a:fld>
            <a:endParaRPr lang="en-US"/>
          </a:p>
        </p:txBody>
      </p:sp>
    </p:spTree>
    <p:extLst>
      <p:ext uri="{BB962C8B-B14F-4D97-AF65-F5344CB8AC3E}">
        <p14:creationId xmlns:p14="http://schemas.microsoft.com/office/powerpoint/2010/main" xmlns="" val="28545125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0B60CE8-80C4-4BD5-9FA1-C4C3A23F26F9}" type="datetime1">
              <a:rPr lang="en-US"/>
              <a:pPr>
                <a:defRPr/>
              </a:pPr>
              <a:t>2019-03-10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1347F7A-D16D-4C86-A655-9965410F51D5}" type="slidenum">
              <a:rPr lang="en-US"/>
              <a:pPr>
                <a:defRPr/>
              </a:pPr>
              <a:t>‹#›</a:t>
            </a:fld>
            <a:endParaRPr lang="en-US" dirty="0"/>
          </a:p>
        </p:txBody>
      </p:sp>
    </p:spTree>
    <p:extLst>
      <p:ext uri="{BB962C8B-B14F-4D97-AF65-F5344CB8AC3E}">
        <p14:creationId xmlns:p14="http://schemas.microsoft.com/office/powerpoint/2010/main" xmlns="" val="4058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36DFF53A-BDF4-4211-86C1-6365E905F2D5}" type="datetime1">
              <a:rPr lang="en-US"/>
              <a:pPr>
                <a:defRPr/>
              </a:pPr>
              <a:t>2019-03-10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9224623-DF8D-45E3-9A3C-A494D71FD2C4}" type="slidenum">
              <a:rPr lang="en-US"/>
              <a:pPr>
                <a:defRPr/>
              </a:pPr>
              <a:t>‹#›</a:t>
            </a:fld>
            <a:endParaRPr lang="en-US" dirty="0"/>
          </a:p>
        </p:txBody>
      </p:sp>
    </p:spTree>
    <p:extLst>
      <p:ext uri="{BB962C8B-B14F-4D97-AF65-F5344CB8AC3E}">
        <p14:creationId xmlns:p14="http://schemas.microsoft.com/office/powerpoint/2010/main" xmlns="" val="9187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F3FF79B-8018-4ABA-8F6E-2B195D3F628A}" type="datetime1">
              <a:rPr lang="en-US"/>
              <a:pPr>
                <a:defRPr/>
              </a:pPr>
              <a:t>2019-03-10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4D744A3-BF0C-4EDB-AE8A-6A0B7D66D73C}" type="slidenum">
              <a:rPr lang="en-US"/>
              <a:pPr>
                <a:defRPr/>
              </a:pPr>
              <a:t>‹#›</a:t>
            </a:fld>
            <a:endParaRPr lang="en-US" dirty="0"/>
          </a:p>
        </p:txBody>
      </p:sp>
    </p:spTree>
    <p:extLst>
      <p:ext uri="{BB962C8B-B14F-4D97-AF65-F5344CB8AC3E}">
        <p14:creationId xmlns:p14="http://schemas.microsoft.com/office/powerpoint/2010/main" xmlns="" val="87675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C25AF1E-9165-4096-BBF7-CC8BCC8E60C1}" type="datetime1">
              <a:rPr lang="en-US"/>
              <a:pPr>
                <a:defRPr/>
              </a:pPr>
              <a:t>2019-03-10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17CAF18-E8B1-4C46-8EC4-BC6133291E13}" type="slidenum">
              <a:rPr lang="en-US"/>
              <a:pPr>
                <a:defRPr/>
              </a:pPr>
              <a:t>‹#›</a:t>
            </a:fld>
            <a:endParaRPr lang="en-US" dirty="0"/>
          </a:p>
        </p:txBody>
      </p:sp>
    </p:spTree>
    <p:extLst>
      <p:ext uri="{BB962C8B-B14F-4D97-AF65-F5344CB8AC3E}">
        <p14:creationId xmlns:p14="http://schemas.microsoft.com/office/powerpoint/2010/main" xmlns="" val="29306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B7C2670-0A3B-49FB-8BE3-18ACEF280906}" type="datetime1">
              <a:rPr lang="en-US"/>
              <a:pPr>
                <a:defRPr/>
              </a:pPr>
              <a:t>2019-03-10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012CDC5-472D-4E52-A823-148C8F1AE981}" type="slidenum">
              <a:rPr lang="en-US"/>
              <a:pPr>
                <a:defRPr/>
              </a:pPr>
              <a:t>‹#›</a:t>
            </a:fld>
            <a:endParaRPr lang="en-US" dirty="0"/>
          </a:p>
        </p:txBody>
      </p:sp>
    </p:spTree>
    <p:extLst>
      <p:ext uri="{BB962C8B-B14F-4D97-AF65-F5344CB8AC3E}">
        <p14:creationId xmlns:p14="http://schemas.microsoft.com/office/powerpoint/2010/main" xmlns="" val="2712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F65B620-015C-4BF1-A099-104757887ACE}" type="datetime1">
              <a:rPr lang="en-US"/>
              <a:pPr>
                <a:defRPr/>
              </a:pPr>
              <a:t>2019-03-10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3E0A2B4-4BB4-412A-8F05-E9662F9637FB}" type="slidenum">
              <a:rPr lang="en-US"/>
              <a:pPr>
                <a:defRPr/>
              </a:pPr>
              <a:t>‹#›</a:t>
            </a:fld>
            <a:endParaRPr lang="en-US"/>
          </a:p>
        </p:txBody>
      </p:sp>
    </p:spTree>
    <p:extLst>
      <p:ext uri="{BB962C8B-B14F-4D97-AF65-F5344CB8AC3E}">
        <p14:creationId xmlns:p14="http://schemas.microsoft.com/office/powerpoint/2010/main" xmlns="" val="2693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8399F9E-1E3D-40C9-B12D-4778A940F084}" type="datetime1">
              <a:rPr lang="en-US"/>
              <a:pPr>
                <a:defRPr/>
              </a:pPr>
              <a:t>2019-03-10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8EEEC23-CD05-4C52-A894-945A143A0744}"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6" r:id="rId1"/>
    <p:sldLayoutId id="2147483888" r:id="rId2"/>
    <p:sldLayoutId id="2147483897" r:id="rId3"/>
    <p:sldLayoutId id="2147483889" r:id="rId4"/>
    <p:sldLayoutId id="2147483890" r:id="rId5"/>
    <p:sldLayoutId id="2147483891" r:id="rId6"/>
    <p:sldLayoutId id="2147483892" r:id="rId7"/>
    <p:sldLayoutId id="2147483893" r:id="rId8"/>
    <p:sldLayoutId id="2147483898" r:id="rId9"/>
    <p:sldLayoutId id="2147483894" r:id="rId10"/>
    <p:sldLayoutId id="21474838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295400"/>
            <a:ext cx="7851648" cy="2743200"/>
          </a:xfrm>
          <a:extLst/>
        </p:spPr>
        <p:txBody>
          <a:bodyPr>
            <a:normAutofit fontScale="90000"/>
          </a:bodyPr>
          <a:lstStyle/>
          <a:p>
            <a:pPr eaLnBrk="1" fontAlgn="auto" hangingPunct="1">
              <a:spcAft>
                <a:spcPts val="0"/>
              </a:spcAft>
              <a:defRPr/>
            </a:pPr>
            <a:r>
              <a:rPr lang="en-US" sz="4400" smtClean="0"/>
              <a:t>Lesson </a:t>
            </a:r>
            <a:r>
              <a:rPr lang="en-US" sz="4400" smtClean="0"/>
              <a:t>8 </a:t>
            </a:r>
            <a:r>
              <a:rPr lang="en-US" sz="4400" dirty="0" smtClean="0"/>
              <a:t>- </a:t>
            </a:r>
            <a:r>
              <a:rPr lang="en-US" sz="4400" smtClean="0"/>
              <a:t>Supplement </a:t>
            </a:r>
            <a:r>
              <a:rPr lang="en-US" sz="4400" smtClean="0"/>
              <a:t>A: </a:t>
            </a:r>
            <a:r>
              <a:rPr lang="en-US" sz="4400" smtClean="0"/>
              <a:t/>
            </a:r>
            <a:br>
              <a:rPr lang="en-US" sz="4400" smtClean="0"/>
            </a:br>
            <a:r>
              <a:rPr lang="en-US" sz="4400" smtClean="0">
                <a:effectLst/>
              </a:rPr>
              <a:t>Introduction </a:t>
            </a:r>
            <a:r>
              <a:rPr lang="en-US" sz="4400" dirty="0" smtClean="0">
                <a:effectLst/>
              </a:rPr>
              <a:t>to Generics</a:t>
            </a:r>
            <a:br>
              <a:rPr lang="en-US" sz="4400" dirty="0" smtClean="0">
                <a:effectLst/>
              </a:rPr>
            </a:br>
            <a:r>
              <a:rPr lang="en-US" sz="4400" dirty="0" smtClean="0">
                <a:effectLst/>
              </a:rPr>
              <a:t/>
            </a:r>
            <a:br>
              <a:rPr lang="en-US" sz="4400" dirty="0" smtClean="0">
                <a:effectLst/>
              </a:rPr>
            </a:br>
            <a:r>
              <a:rPr lang="en-US" sz="3200" i="1" dirty="0" smtClean="0">
                <a:effectLst/>
              </a:rPr>
              <a:t>Weaving </a:t>
            </a:r>
            <a:r>
              <a:rPr lang="en-US" sz="3200" i="1" dirty="0">
                <a:effectLst/>
              </a:rPr>
              <a:t>the Universal into the Fabric of the </a:t>
            </a:r>
            <a:r>
              <a:rPr lang="en-US" sz="3200" i="1" dirty="0" smtClean="0">
                <a:effectLst/>
              </a:rPr>
              <a:t>Particular</a:t>
            </a:r>
            <a:endParaRPr lang="en-US" sz="4400" dirty="0"/>
          </a:p>
        </p:txBody>
      </p:sp>
      <p:sp>
        <p:nvSpPr>
          <p:cNvPr id="6" name="Slide Number Placeholder 5"/>
          <p:cNvSpPr>
            <a:spLocks noGrp="1"/>
          </p:cNvSpPr>
          <p:nvPr>
            <p:ph type="sldNum" sz="quarter" idx="12"/>
          </p:nvPr>
        </p:nvSpPr>
        <p:spPr/>
        <p:txBody>
          <a:bodyPr/>
          <a:lstStyle/>
          <a:p>
            <a:pPr>
              <a:defRPr/>
            </a:pPr>
            <a:fld id="{409CB627-CD54-4E45-AC67-33F865EC9DC9}"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000"/>
            <a:ext cx="8229600" cy="914400"/>
          </a:xfrm>
        </p:spPr>
        <p:txBody>
          <a:bodyPr/>
          <a:lstStyle/>
          <a:p>
            <a:r>
              <a:rPr lang="en-US" sz="4400" dirty="0" smtClean="0"/>
              <a:t>Generic Methods</a:t>
            </a:r>
            <a:endParaRPr lang="en-US" sz="4400" dirty="0"/>
          </a:p>
        </p:txBody>
      </p:sp>
      <p:sp>
        <p:nvSpPr>
          <p:cNvPr id="3" name="Content Placeholder 2"/>
          <p:cNvSpPr>
            <a:spLocks noGrp="1"/>
          </p:cNvSpPr>
          <p:nvPr>
            <p:ph idx="1"/>
          </p:nvPr>
        </p:nvSpPr>
        <p:spPr>
          <a:xfrm>
            <a:off x="381000" y="1676400"/>
            <a:ext cx="8229600" cy="1905000"/>
          </a:xfrm>
        </p:spPr>
        <p:txBody>
          <a:bodyPr/>
          <a:lstStyle/>
          <a:p>
            <a:pPr marL="0" indent="0">
              <a:buNone/>
            </a:pPr>
            <a:r>
              <a:rPr lang="en-US" sz="2200" i="1" dirty="0"/>
              <a:t>Generic methods</a:t>
            </a:r>
            <a:r>
              <a:rPr lang="en-US" sz="2200" dirty="0"/>
              <a:t>  are methods that introduce their own type parameters. This is similar to declaring a generic type, but the type parameter's scope is limited to the method where it is declared. Static and non-static generic methods are allowed, as well as generic class </a:t>
            </a:r>
            <a:r>
              <a:rPr lang="en-US" sz="2200" smtClean="0"/>
              <a:t>constructors</a:t>
            </a:r>
            <a:r>
              <a:rPr lang="en-US" sz="2200"/>
              <a:t>.</a:t>
            </a:r>
            <a:br>
              <a:rPr lang="en-US" sz="2200"/>
            </a:br>
            <a:r>
              <a:rPr lang="en-US" sz="1800"/>
              <a:t/>
            </a:r>
            <a:br>
              <a:rPr lang="en-US" sz="1800"/>
            </a:br>
            <a:r>
              <a:rPr lang="en-US" sz="1800" smtClean="0"/>
              <a:t/>
            </a:r>
            <a:br>
              <a:rPr lang="en-US" sz="1800" smtClean="0"/>
            </a:br>
            <a:r>
              <a:rPr lang="en-US" sz="1800" smtClean="0"/>
              <a:t/>
            </a:r>
            <a:br>
              <a:rPr lang="en-US" sz="1800" smtClean="0"/>
            </a:br>
            <a:endParaRPr lang="en-US" sz="1800"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10</a:t>
            </a:fld>
            <a:endParaRPr lang="en-US" dirty="0"/>
          </a:p>
        </p:txBody>
      </p:sp>
      <p:pic>
        <p:nvPicPr>
          <p:cNvPr id="5" name="Content Placeholder 4"/>
          <p:cNvPicPr>
            <a:picLocks/>
          </p:cNvPicPr>
          <p:nvPr/>
        </p:nvPicPr>
        <p:blipFill>
          <a:blip r:embed="rId2" cstate="print"/>
          <a:stretch>
            <a:fillRect/>
          </a:stretch>
        </p:blipFill>
        <p:spPr bwMode="auto">
          <a:xfrm>
            <a:off x="838200" y="3810000"/>
            <a:ext cx="75438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9233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smtClean="0"/>
              <a:t>Calling a Generic Method</a:t>
            </a:r>
            <a:endParaRPr lang="en-US"/>
          </a:p>
        </p:txBody>
      </p:sp>
      <p:sp>
        <p:nvSpPr>
          <p:cNvPr id="3" name="Content Placeholder 2"/>
          <p:cNvSpPr>
            <a:spLocks noGrp="1"/>
          </p:cNvSpPr>
          <p:nvPr>
            <p:ph idx="1"/>
          </p:nvPr>
        </p:nvSpPr>
        <p:spPr>
          <a:xfrm>
            <a:off x="457200" y="1935163"/>
            <a:ext cx="8229600" cy="1417637"/>
          </a:xfrm>
        </p:spPr>
        <p:txBody>
          <a:bodyPr/>
          <a:lstStyle/>
          <a:p>
            <a:pPr marL="0" indent="0">
              <a:buNone/>
            </a:pPr>
            <a:r>
              <a:rPr lang="en-US" sz="2000" smtClean="0"/>
              <a:t>Earlier versions of Java required that you specify the generic type arguments when calling a generic method (see below), but current versions are always able to infer types, so the type arguments can be left out.</a:t>
            </a:r>
            <a:endParaRPr lang="en-US" sz="200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11</a:t>
            </a:fld>
            <a:endParaRPr lang="en-US" dirty="0"/>
          </a:p>
        </p:txBody>
      </p:sp>
      <p:pic>
        <p:nvPicPr>
          <p:cNvPr id="5" name="Picture 4"/>
          <p:cNvPicPr/>
          <p:nvPr/>
        </p:nvPicPr>
        <p:blipFill>
          <a:blip r:embed="rId2" cstate="print"/>
          <a:stretch>
            <a:fillRect/>
          </a:stretch>
        </p:blipFill>
        <p:spPr>
          <a:xfrm>
            <a:off x="990600" y="3896139"/>
            <a:ext cx="5638800" cy="904461"/>
          </a:xfrm>
          <a:prstGeom prst="rect">
            <a:avLst/>
          </a:prstGeom>
        </p:spPr>
      </p:pic>
      <p:sp>
        <p:nvSpPr>
          <p:cNvPr id="7" name="TextBox 6"/>
          <p:cNvSpPr txBox="1"/>
          <p:nvPr/>
        </p:nvSpPr>
        <p:spPr>
          <a:xfrm>
            <a:off x="895713" y="3505200"/>
            <a:ext cx="5929828" cy="369332"/>
          </a:xfrm>
          <a:prstGeom prst="rect">
            <a:avLst/>
          </a:prstGeom>
          <a:noFill/>
        </p:spPr>
        <p:txBody>
          <a:bodyPr wrap="none" rtlCol="0">
            <a:spAutoFit/>
          </a:bodyPr>
          <a:lstStyle/>
          <a:p>
            <a:r>
              <a:rPr lang="en-US" dirty="0">
                <a:latin typeface="+mn-lt"/>
                <a:cs typeface="+mn-cs"/>
              </a:rPr>
              <a:t>The complete syntax for invoking this method would be: </a:t>
            </a:r>
          </a:p>
        </p:txBody>
      </p:sp>
      <p:sp>
        <p:nvSpPr>
          <p:cNvPr id="8" name="TextBox 7"/>
          <p:cNvSpPr txBox="1"/>
          <p:nvPr/>
        </p:nvSpPr>
        <p:spPr>
          <a:xfrm>
            <a:off x="895713" y="4953000"/>
            <a:ext cx="7918771" cy="369332"/>
          </a:xfrm>
          <a:prstGeom prst="rect">
            <a:avLst/>
          </a:prstGeom>
          <a:noFill/>
        </p:spPr>
        <p:txBody>
          <a:bodyPr wrap="none" rtlCol="0">
            <a:spAutoFit/>
          </a:bodyPr>
          <a:lstStyle/>
          <a:p>
            <a:r>
              <a:rPr lang="en-US" dirty="0">
                <a:latin typeface="+mn-lt"/>
                <a:cs typeface="+mn-cs"/>
              </a:rPr>
              <a:t>The </a:t>
            </a:r>
            <a:r>
              <a:rPr lang="en-US">
                <a:latin typeface="+mn-lt"/>
                <a:cs typeface="+mn-cs"/>
              </a:rPr>
              <a:t>generic </a:t>
            </a:r>
            <a:r>
              <a:rPr lang="en-US" smtClean="0">
                <a:latin typeface="+mn-lt"/>
                <a:cs typeface="+mn-cs"/>
              </a:rPr>
              <a:t>type(s) </a:t>
            </a:r>
            <a:r>
              <a:rPr lang="en-US" dirty="0">
                <a:latin typeface="+mn-lt"/>
                <a:cs typeface="+mn-cs"/>
              </a:rPr>
              <a:t>can always be inferred by the compiler, and can be left out.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599" y="5562600"/>
            <a:ext cx="6204857" cy="685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61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1524000"/>
            <a:ext cx="8229600" cy="5029200"/>
          </a:xfrm>
        </p:spPr>
        <p:txBody>
          <a:bodyPr/>
          <a:lstStyle/>
          <a:p>
            <a:pPr marL="0" indent="0">
              <a:buNone/>
            </a:pPr>
            <a:r>
              <a:rPr lang="en-US" sz="2400" dirty="0"/>
              <a:t>Generic methods make it possible to create general-purpose methods in Java by declaring and using one or more type variables in the method. This allows a user to make use of the method using any data type that is convenient, with full compiler support for type-checking. </a:t>
            </a:r>
            <a:endParaRPr lang="en-US" sz="2400" dirty="0" smtClean="0"/>
          </a:p>
          <a:p>
            <a:pPr marL="0" indent="0">
              <a:buNone/>
            </a:pPr>
            <a:r>
              <a:rPr lang="en-US" sz="2400" dirty="0" smtClean="0"/>
              <a:t>Likewise</a:t>
            </a:r>
            <a:r>
              <a:rPr lang="en-US" sz="2400" dirty="0"/>
              <a:t>, when individual awareness has integrated into its daily functioning the universal value of transcendental consciousness, the awareness is maximally flexible, able to flow in whatever direction is required at the moment, free of rigidity and dominance of boundaries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5F433B21-F4FA-43D7-BB8F-0609731CF437}" type="slidenum">
              <a:rPr lang="en-US" smtClean="0"/>
              <a:pPr>
                <a:defRPr/>
              </a:pPr>
              <a:t>12</a:t>
            </a:fld>
            <a:endParaRPr lang="en-US" dirty="0"/>
          </a:p>
        </p:txBody>
      </p:sp>
      <p:sp>
        <p:nvSpPr>
          <p:cNvPr id="31748"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dirty="0" smtClean="0">
                <a:solidFill>
                  <a:srgbClr val="000099"/>
                </a:solidFill>
              </a:rPr>
              <a:t>Main Point </a:t>
            </a:r>
            <a:endParaRPr lang="en-US" altLang="en-US" dirty="0" smtClean="0"/>
          </a:p>
        </p:txBody>
      </p:sp>
    </p:spTree>
    <p:extLst>
      <p:ext uri="{BB962C8B-B14F-4D97-AF65-F5344CB8AC3E}">
        <p14:creationId xmlns:p14="http://schemas.microsoft.com/office/powerpoint/2010/main" xmlns="" val="3465396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860550"/>
            <a:ext cx="7772400" cy="4114800"/>
          </a:xfrm>
        </p:spPr>
        <p:txBody>
          <a:bodyPr lIns="90488" tIns="44450" rIns="90488" bIns="44450">
            <a:normAutofit/>
          </a:bodyPr>
          <a:lstStyle/>
          <a:p>
            <a:pPr marL="0" indent="0" eaLnBrk="1" fontAlgn="auto" hangingPunct="1">
              <a:lnSpc>
                <a:spcPct val="90000"/>
              </a:lnSpc>
              <a:spcAft>
                <a:spcPts val="0"/>
              </a:spcAft>
              <a:buClr>
                <a:schemeClr val="accent3"/>
              </a:buClr>
              <a:buNone/>
              <a:defRPr/>
            </a:pPr>
            <a:r>
              <a:rPr lang="en-US" sz="2100" b="1" dirty="0" smtClean="0">
                <a:solidFill>
                  <a:srgbClr val="000000"/>
                </a:solidFill>
                <a:latin typeface="Constantia" pitchFamily="18" charset="0"/>
                <a:cs typeface="Arial" charset="0"/>
              </a:rPr>
              <a:t>Generics</a:t>
            </a:r>
            <a:r>
              <a:rPr lang="en-US" sz="2100" dirty="0" smtClean="0">
                <a:solidFill>
                  <a:srgbClr val="000000"/>
                </a:solidFill>
                <a:latin typeface="Constantia" pitchFamily="18" charset="0"/>
                <a:cs typeface="Arial" charset="0"/>
              </a:rPr>
              <a:t> </a:t>
            </a:r>
            <a:r>
              <a:rPr lang="en-US" sz="2100" dirty="0">
                <a:solidFill>
                  <a:srgbClr val="000000"/>
                </a:solidFill>
                <a:latin typeface="Constantia" pitchFamily="18" charset="0"/>
                <a:cs typeface="Arial" charset="0"/>
              </a:rPr>
              <a:t>involve </a:t>
            </a:r>
            <a:r>
              <a:rPr lang="en-US" sz="2100" b="1" dirty="0">
                <a:solidFill>
                  <a:srgbClr val="000000"/>
                </a:solidFill>
                <a:latin typeface="Constantia" pitchFamily="18" charset="0"/>
                <a:cs typeface="Arial" charset="0"/>
              </a:rPr>
              <a:t>type variables </a:t>
            </a:r>
            <a:r>
              <a:rPr lang="en-US" sz="2100" dirty="0">
                <a:solidFill>
                  <a:srgbClr val="000000"/>
                </a:solidFill>
                <a:latin typeface="Constantia" pitchFamily="18" charset="0"/>
                <a:cs typeface="Arial" charset="0"/>
              </a:rPr>
              <a:t>that can stand for any possible type; in this sense they embody a universal quality. Yet, it is by virtue of this universal quality that we are able to specify particular types (instead of using a raw List, we can use List&lt;T&gt;, which allows us to specify a list of Strings – List&lt;String&gt; -- rather than a list of Objects, as we have to do with the raw List). </a:t>
            </a:r>
            <a:endParaRPr lang="en-US" sz="2100" dirty="0" smtClean="0">
              <a:solidFill>
                <a:srgbClr val="000000"/>
              </a:solidFill>
              <a:latin typeface="Constantia" pitchFamily="18" charset="0"/>
              <a:cs typeface="Arial" charset="0"/>
            </a:endParaRPr>
          </a:p>
          <a:p>
            <a:pPr marL="0" indent="0" eaLnBrk="1" fontAlgn="auto" hangingPunct="1">
              <a:lnSpc>
                <a:spcPct val="90000"/>
              </a:lnSpc>
              <a:spcAft>
                <a:spcPts val="0"/>
              </a:spcAft>
              <a:buClr>
                <a:schemeClr val="accent3"/>
              </a:buClr>
              <a:buNone/>
              <a:defRPr/>
            </a:pPr>
            <a:endParaRPr lang="en-US" sz="2100" dirty="0" smtClean="0">
              <a:solidFill>
                <a:srgbClr val="000000"/>
              </a:solidFill>
              <a:latin typeface="Constantia" pitchFamily="18" charset="0"/>
              <a:cs typeface="Arial" charset="0"/>
            </a:endParaRPr>
          </a:p>
          <a:p>
            <a:pPr marL="0" indent="0" eaLnBrk="1" fontAlgn="auto" hangingPunct="1">
              <a:lnSpc>
                <a:spcPct val="90000"/>
              </a:lnSpc>
              <a:spcAft>
                <a:spcPts val="0"/>
              </a:spcAft>
              <a:buClr>
                <a:schemeClr val="accent3"/>
              </a:buClr>
              <a:buNone/>
              <a:defRPr/>
            </a:pPr>
            <a:r>
              <a:rPr lang="en-US" sz="2100" dirty="0" smtClean="0">
                <a:solidFill>
                  <a:srgbClr val="000000"/>
                </a:solidFill>
                <a:latin typeface="Constantia" pitchFamily="18" charset="0"/>
                <a:cs typeface="Arial" charset="0"/>
              </a:rPr>
              <a:t>This </a:t>
            </a:r>
            <a:r>
              <a:rPr lang="en-US" sz="2100" dirty="0">
                <a:solidFill>
                  <a:srgbClr val="000000"/>
                </a:solidFill>
                <a:latin typeface="Constantia" pitchFamily="18" charset="0"/>
                <a:cs typeface="Arial" charset="0"/>
              </a:rPr>
              <a:t>shows how the lively presence of the universal sharpens and enhances the particulars of individual expressions. Likewise, contact with the universal level of intelligence sharpens and enhances individual traits.</a:t>
            </a:r>
          </a:p>
          <a:p>
            <a:pPr marL="0" indent="0" eaLnBrk="1" fontAlgn="auto" hangingPunct="1">
              <a:lnSpc>
                <a:spcPct val="90000"/>
              </a:lnSpc>
              <a:spcAft>
                <a:spcPts val="0"/>
              </a:spcAft>
              <a:buClr>
                <a:schemeClr val="accent3"/>
              </a:buClr>
              <a:buFont typeface="Wingdings 2"/>
              <a:buNone/>
              <a:defRPr/>
            </a:pPr>
            <a:endParaRPr lang="en-US" dirty="0" smtClean="0">
              <a:latin typeface="Arial" panose="020B0604020202020204" pitchFamily="34" charset="0"/>
              <a:cs typeface="Arial" panose="020B0604020202020204" pitchFamily="34" charset="0"/>
            </a:endParaRPr>
          </a:p>
        </p:txBody>
      </p:sp>
      <p:sp>
        <p:nvSpPr>
          <p:cNvPr id="8195"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Wholeness Statement</a:t>
            </a:r>
            <a:endParaRPr lang="en-US" altLang="en-US" smtClean="0"/>
          </a:p>
        </p:txBody>
      </p:sp>
      <p:sp>
        <p:nvSpPr>
          <p:cNvPr id="5" name="Slide Number Placeholder 4"/>
          <p:cNvSpPr>
            <a:spLocks noGrp="1"/>
          </p:cNvSpPr>
          <p:nvPr>
            <p:ph type="sldNum" sz="quarter" idx="12"/>
          </p:nvPr>
        </p:nvSpPr>
        <p:spPr/>
        <p:txBody>
          <a:bodyPr/>
          <a:lstStyle/>
          <a:p>
            <a:pPr>
              <a:defRPr/>
            </a:pPr>
            <a:fld id="{ECB5B19D-BA87-4751-9BB9-760B50A90A08}" type="slidenum">
              <a:rPr lang="en-US"/>
              <a:pPr>
                <a:defRPr/>
              </a:pPr>
              <a:t>2</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sz="4000" dirty="0"/>
              <a:t>Introducing Generic </a:t>
            </a:r>
            <a:r>
              <a:rPr lang="en-US" sz="4000" dirty="0" smtClean="0"/>
              <a:t>Parameters</a:t>
            </a:r>
            <a:endParaRPr lang="en-US" sz="4000" dirty="0"/>
          </a:p>
        </p:txBody>
      </p:sp>
      <p:sp>
        <p:nvSpPr>
          <p:cNvPr id="3" name="Content Placeholder 2"/>
          <p:cNvSpPr>
            <a:spLocks noGrp="1"/>
          </p:cNvSpPr>
          <p:nvPr>
            <p:ph idx="1"/>
          </p:nvPr>
        </p:nvSpPr>
        <p:spPr>
          <a:xfrm>
            <a:off x="457200" y="838200"/>
            <a:ext cx="8610600" cy="5486401"/>
          </a:xfrm>
        </p:spPr>
        <p:txBody>
          <a:bodyPr/>
          <a:lstStyle/>
          <a:p>
            <a:r>
              <a:rPr lang="en-US" sz="1800" dirty="0"/>
              <a:t>Prior to </a:t>
            </a:r>
            <a:r>
              <a:rPr lang="en-US" sz="1800" dirty="0" smtClean="0"/>
              <a:t>Java version 5.0, </a:t>
            </a:r>
            <a:r>
              <a:rPr lang="en-US" sz="1800" dirty="0"/>
              <a:t>a collection of any type consisted of a collection of Objects, and </a:t>
            </a:r>
            <a:r>
              <a:rPr lang="en-US" sz="1800" dirty="0" err="1"/>
              <a:t>downcasting</a:t>
            </a:r>
            <a:r>
              <a:rPr lang="en-US" sz="1800" dirty="0"/>
              <a:t> was required to retrieve elements of the correct type</a:t>
            </a:r>
            <a:r>
              <a:rPr lang="en-US" sz="1800" dirty="0" smtClean="0"/>
              <a:t>.</a:t>
            </a:r>
          </a:p>
          <a:p>
            <a:pPr marL="0" indent="0">
              <a:buNone/>
            </a:pPr>
            <a:endParaRPr lang="en-US" sz="800" dirty="0"/>
          </a:p>
          <a:p>
            <a:pPr marL="366713" lvl="1" indent="0">
              <a:buNone/>
            </a:pPr>
            <a:r>
              <a:rPr lang="en-US" sz="1800" dirty="0" smtClean="0">
                <a:latin typeface="Courier New" panose="02070309020205020404" pitchFamily="49" charset="0"/>
                <a:cs typeface="Courier New" panose="02070309020205020404" pitchFamily="49" charset="0"/>
              </a:rPr>
              <a:t>List </a:t>
            </a:r>
            <a:r>
              <a:rPr lang="en-US" sz="1800" dirty="0">
                <a:latin typeface="Courier New" panose="02070309020205020404" pitchFamily="49" charset="0"/>
                <a:cs typeface="Courier New" panose="02070309020205020404" pitchFamily="49" charset="0"/>
              </a:rPr>
              <a:t>words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smtClean="0">
                <a:latin typeface="Courier New" panose="02070309020205020404" pitchFamily="49" charset="0"/>
                <a:cs typeface="Courier New" panose="02070309020205020404" pitchFamily="49" charset="0"/>
              </a:rPr>
              <a:t>words.add</a:t>
            </a:r>
            <a:r>
              <a:rPr lang="en-US" sz="1800" dirty="0" smtClean="0">
                <a:latin typeface="Courier New" panose="02070309020205020404" pitchFamily="49" charset="0"/>
                <a:cs typeface="Courier New" panose="02070309020205020404" pitchFamily="49" charset="0"/>
              </a:rPr>
              <a:t>("Hello</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words.add</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world</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String s = ((String)</a:t>
            </a:r>
            <a:r>
              <a:rPr lang="en-US" sz="1800" dirty="0" err="1">
                <a:latin typeface="Courier New" panose="02070309020205020404" pitchFamily="49" charset="0"/>
                <a:cs typeface="Courier New" panose="02070309020205020404" pitchFamily="49" charset="0"/>
              </a:rPr>
              <a:t>words.get</a:t>
            </a:r>
            <a:r>
              <a:rPr lang="en-US" sz="1800" dirty="0">
                <a:latin typeface="Courier New" panose="02070309020205020404" pitchFamily="49" charset="0"/>
                <a:cs typeface="Courier New" panose="02070309020205020404" pitchFamily="49" charset="0"/>
              </a:rPr>
              <a:t>(0)) + </a:t>
            </a:r>
            <a:r>
              <a:rPr lang="en-US" sz="1800" dirty="0" smtClean="0">
                <a:latin typeface="Courier New" panose="02070309020205020404" pitchFamily="49" charset="0"/>
                <a:cs typeface="Courier New" panose="02070309020205020404" pitchFamily="49" charset="0"/>
              </a:rPr>
              <a:t>((String)</a:t>
            </a:r>
            <a:r>
              <a:rPr lang="en-US" sz="1800" dirty="0" err="1" smtClean="0">
                <a:latin typeface="Courier New" panose="02070309020205020404" pitchFamily="49" charset="0"/>
                <a:cs typeface="Courier New" panose="02070309020205020404" pitchFamily="49" charset="0"/>
              </a:rPr>
              <a:t>words.get</a:t>
            </a:r>
            <a:r>
              <a:rPr lang="en-US" sz="1800" dirty="0" smtClean="0">
                <a:latin typeface="Courier New" panose="02070309020205020404" pitchFamily="49" charset="0"/>
                <a:cs typeface="Courier New" panose="02070309020205020404" pitchFamily="49" charset="0"/>
              </a:rPr>
              <a:t>(1));</a:t>
            </a:r>
            <a:br>
              <a:rPr lang="en-US" sz="1800" dirty="0" smtClean="0">
                <a:latin typeface="Courier New" panose="02070309020205020404" pitchFamily="49" charset="0"/>
                <a:cs typeface="Courier New" panose="02070309020205020404" pitchFamily="49" charset="0"/>
              </a:rPr>
            </a:br>
            <a:r>
              <a:rPr lang="en-US" sz="1800" dirty="0" err="1" smtClean="0">
                <a:latin typeface="Courier New" panose="02070309020205020404" pitchFamily="49" charset="0"/>
                <a:cs typeface="Courier New" panose="02070309020205020404" pitchFamily="49" charset="0"/>
              </a:rPr>
              <a:t>System.out.print</a:t>
            </a:r>
            <a:r>
              <a:rPr lang="en-US" sz="1800" dirty="0" smtClean="0">
                <a:latin typeface="Courier New" panose="02070309020205020404" pitchFamily="49" charset="0"/>
                <a:cs typeface="Courier New" panose="02070309020205020404" pitchFamily="49" charset="0"/>
              </a:rPr>
              <a:t>(s</a:t>
            </a:r>
            <a:r>
              <a:rPr lang="en-US" sz="1800" dirty="0">
                <a:latin typeface="Courier New" panose="02070309020205020404" pitchFamily="49" charset="0"/>
                <a:cs typeface="Courier New" panose="02070309020205020404" pitchFamily="49" charset="0"/>
              </a:rPr>
              <a:t>);  //output: Hello world!</a:t>
            </a:r>
          </a:p>
          <a:p>
            <a:pPr marL="0" indent="0">
              <a:buNone/>
            </a:pPr>
            <a:endParaRPr lang="en-US" sz="1800" dirty="0" smtClean="0"/>
          </a:p>
          <a:p>
            <a:r>
              <a:rPr lang="en-US" sz="1800" dirty="0" smtClean="0"/>
              <a:t>In Java 5.0 and above, </a:t>
            </a:r>
            <a:r>
              <a:rPr lang="en-US" sz="1800" dirty="0"/>
              <a:t>generic parameters </a:t>
            </a:r>
            <a:r>
              <a:rPr lang="en-US" sz="1800" dirty="0" smtClean="0"/>
              <a:t>are </a:t>
            </a:r>
            <a:r>
              <a:rPr lang="en-US" sz="1800" dirty="0"/>
              <a:t>added to the declaration of collection classes, so that the above code could be rewritten as </a:t>
            </a:r>
            <a:r>
              <a:rPr lang="en-US" sz="1800" dirty="0" smtClean="0"/>
              <a:t>follows:</a:t>
            </a:r>
          </a:p>
          <a:p>
            <a:endParaRPr lang="en-US" sz="800" dirty="0"/>
          </a:p>
          <a:p>
            <a:pPr marL="366713" lvl="1" indent="0">
              <a:buNone/>
            </a:pPr>
            <a:r>
              <a:rPr lang="en-US" sz="1800" dirty="0">
                <a:latin typeface="Courier New" panose="02070309020205020404" pitchFamily="49" charset="0"/>
                <a:cs typeface="Courier New" panose="02070309020205020404" pitchFamily="49" charset="0"/>
              </a:rPr>
              <a:t>List&lt;String&gt; words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br>
              <a:rPr lang="en-US" sz="1800" dirty="0">
                <a:latin typeface="Courier New" panose="02070309020205020404" pitchFamily="49" charset="0"/>
                <a:cs typeface="Courier New" panose="02070309020205020404" pitchFamily="49" charset="0"/>
              </a:rPr>
            </a:br>
            <a:r>
              <a:rPr lang="en-US" sz="1800" dirty="0" err="1" smtClean="0">
                <a:latin typeface="Courier New" panose="02070309020205020404" pitchFamily="49" charset="0"/>
                <a:cs typeface="Courier New" panose="02070309020205020404" pitchFamily="49" charset="0"/>
              </a:rPr>
              <a:t>words.add</a:t>
            </a:r>
            <a:r>
              <a:rPr lang="en-US" sz="1800" dirty="0" smtClean="0">
                <a:latin typeface="Courier New" panose="02070309020205020404" pitchFamily="49" charset="0"/>
                <a:cs typeface="Courier New" panose="02070309020205020404" pitchFamily="49" charset="0"/>
              </a:rPr>
              <a:t>("Hello</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words.add</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world</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String s = </a:t>
            </a:r>
            <a:r>
              <a:rPr lang="en-US" sz="1800" dirty="0" err="1">
                <a:latin typeface="Courier New" panose="02070309020205020404" pitchFamily="49" charset="0"/>
                <a:cs typeface="Courier New" panose="02070309020205020404" pitchFamily="49" charset="0"/>
              </a:rPr>
              <a:t>words.get</a:t>
            </a:r>
            <a:r>
              <a:rPr lang="en-US" sz="1800" dirty="0">
                <a:latin typeface="Courier New" panose="02070309020205020404" pitchFamily="49" charset="0"/>
                <a:cs typeface="Courier New" panose="02070309020205020404" pitchFamily="49" charset="0"/>
              </a:rPr>
              <a:t>(0) + </a:t>
            </a:r>
            <a:r>
              <a:rPr lang="en-US" sz="1800" dirty="0" err="1">
                <a:latin typeface="Courier New" panose="02070309020205020404" pitchFamily="49" charset="0"/>
                <a:cs typeface="Courier New" panose="02070309020205020404" pitchFamily="49" charset="0"/>
              </a:rPr>
              <a:t>words.get</a:t>
            </a:r>
            <a:r>
              <a:rPr lang="en-US" sz="1800" dirty="0">
                <a:latin typeface="Courier New" panose="02070309020205020404" pitchFamily="49" charset="0"/>
                <a:cs typeface="Courier New" panose="02070309020205020404" pitchFamily="49" charset="0"/>
              </a:rPr>
              <a:t>(1);</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System.out.print</a:t>
            </a:r>
            <a:r>
              <a:rPr lang="en-US" sz="1800" dirty="0">
                <a:latin typeface="Courier New" panose="02070309020205020404" pitchFamily="49" charset="0"/>
                <a:cs typeface="Courier New" panose="02070309020205020404" pitchFamily="49" charset="0"/>
              </a:rPr>
              <a:t>(s);  //output: Hello world!</a:t>
            </a:r>
          </a:p>
          <a:p>
            <a:pPr marL="0" indent="0">
              <a:buNone/>
            </a:pPr>
            <a:endParaRPr lang="en-US" sz="1800" dirty="0"/>
          </a:p>
          <a:p>
            <a:pPr marL="0" indent="0">
              <a:buNone/>
            </a:pPr>
            <a:r>
              <a:rPr lang="en-US" sz="1800" dirty="0"/>
              <a:t/>
            </a:r>
            <a:br>
              <a:rPr lang="en-US" sz="1800" dirty="0"/>
            </a:b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a:t>
            </a:fld>
            <a:endParaRPr lang="en-US" dirty="0"/>
          </a:p>
        </p:txBody>
      </p:sp>
    </p:spTree>
    <p:extLst>
      <p:ext uri="{BB962C8B-B14F-4D97-AF65-F5344CB8AC3E}">
        <p14:creationId xmlns:p14="http://schemas.microsoft.com/office/powerpoint/2010/main" xmlns="" val="22396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4000" dirty="0" smtClean="0"/>
              <a:t>Benefit of Generics</a:t>
            </a:r>
            <a:endParaRPr lang="en-US" sz="4000" dirty="0"/>
          </a:p>
        </p:txBody>
      </p:sp>
      <p:sp>
        <p:nvSpPr>
          <p:cNvPr id="3" name="Content Placeholder 2"/>
          <p:cNvSpPr>
            <a:spLocks noGrp="1"/>
          </p:cNvSpPr>
          <p:nvPr>
            <p:ph idx="1"/>
          </p:nvPr>
        </p:nvSpPr>
        <p:spPr>
          <a:xfrm>
            <a:off x="457200" y="1219200"/>
            <a:ext cx="8229600" cy="4800599"/>
          </a:xfrm>
        </p:spPr>
        <p:txBody>
          <a:bodyPr/>
          <a:lstStyle/>
          <a:p>
            <a:pPr marL="514350" indent="-514350">
              <a:buFont typeface="+mj-lt"/>
              <a:buAutoNum type="arabicPeriod"/>
            </a:pPr>
            <a:r>
              <a:rPr lang="en-US" sz="2400" i="1" dirty="0"/>
              <a:t>Stronger type checks at compile time</a:t>
            </a:r>
            <a:r>
              <a:rPr lang="en-US" sz="2400" dirty="0"/>
              <a:t>.  A Java compiler applies strong type checking to generic code and issues errors if the code violates type safety. Detecting errors at compile time is always preferable to discovering them at runtime (especially since, otherwise, the problem might not show up until the </a:t>
            </a:r>
            <a:r>
              <a:rPr lang="en-US" sz="2400" dirty="0" smtClean="0"/>
              <a:t>software </a:t>
            </a:r>
            <a:r>
              <a:rPr lang="en-US" sz="2400" dirty="0"/>
              <a:t>has been released</a:t>
            </a:r>
            <a:r>
              <a:rPr lang="en-US" sz="2400" dirty="0" smtClean="0"/>
              <a:t>).</a:t>
            </a:r>
          </a:p>
          <a:p>
            <a:pPr marL="366713" lvl="1" indent="0">
              <a:buNone/>
            </a:pPr>
            <a:endParaRPr lang="en-US" sz="800" u="sng" dirty="0" smtClean="0"/>
          </a:p>
          <a:p>
            <a:pPr marL="366713" lvl="1" indent="0">
              <a:buNone/>
            </a:pPr>
            <a:r>
              <a:rPr lang="en-US" sz="2000"/>
              <a:t> </a:t>
            </a:r>
            <a:r>
              <a:rPr lang="en-US" sz="2000" smtClean="0"/>
              <a:t> </a:t>
            </a:r>
            <a:r>
              <a:rPr lang="en-US" sz="2000" u="sng" smtClean="0"/>
              <a:t>Example </a:t>
            </a:r>
            <a:r>
              <a:rPr lang="en-US" sz="2000" u="sng" dirty="0"/>
              <a:t>of poor type-checking</a:t>
            </a:r>
            <a:endParaRPr lang="en-US" sz="2000" dirty="0"/>
          </a:p>
          <a:p>
            <a:pPr marL="641350" lvl="2" indent="0">
              <a:buNone/>
            </a:pPr>
            <a:r>
              <a:rPr lang="en-US" sz="1700" smtClean="0">
                <a:latin typeface="Courier New" panose="02070309020205020404" pitchFamily="49" charset="0"/>
                <a:cs typeface="Courier New" panose="02070309020205020404" pitchFamily="49" charset="0"/>
              </a:rPr>
              <a:t> List </a:t>
            </a:r>
            <a:r>
              <a:rPr lang="en-US" sz="1700" dirty="0" err="1">
                <a:latin typeface="Courier New" panose="02070309020205020404" pitchFamily="49" charset="0"/>
                <a:cs typeface="Courier New" panose="02070309020205020404" pitchFamily="49" charset="0"/>
              </a:rPr>
              <a:t>myList</a:t>
            </a:r>
            <a:r>
              <a:rPr lang="en-US" sz="1700" dirty="0">
                <a:latin typeface="Courier New" panose="02070309020205020404" pitchFamily="49" charset="0"/>
                <a:cs typeface="Courier New" panose="02070309020205020404" pitchFamily="49" charset="0"/>
              </a:rPr>
              <a:t> = new </a:t>
            </a:r>
            <a:r>
              <a:rPr lang="en-US" sz="1700" dirty="0" err="1">
                <a:latin typeface="Courier New" panose="02070309020205020404" pitchFamily="49" charset="0"/>
                <a:cs typeface="Courier New" panose="02070309020205020404" pitchFamily="49" charset="0"/>
              </a:rPr>
              <a:t>myList</a:t>
            </a:r>
            <a:r>
              <a:rPr lang="en-US" sz="1700" dirty="0">
                <a:latin typeface="Courier New" panose="02070309020205020404" pitchFamily="49" charset="0"/>
                <a:cs typeface="Courier New" panose="02070309020205020404" pitchFamily="49" charset="0"/>
              </a:rPr>
              <a:t>();</a:t>
            </a:r>
            <a:r>
              <a:rPr lang="en-US" sz="1700">
                <a:latin typeface="Courier New" panose="02070309020205020404" pitchFamily="49" charset="0"/>
                <a:cs typeface="Courier New" panose="02070309020205020404" pitchFamily="49" charset="0"/>
              </a:rPr>
              <a:t/>
            </a:r>
            <a:br>
              <a:rPr lang="en-US" sz="1700">
                <a:latin typeface="Courier New" panose="02070309020205020404" pitchFamily="49" charset="0"/>
                <a:cs typeface="Courier New" panose="02070309020205020404" pitchFamily="49" charset="0"/>
              </a:rPr>
            </a:br>
            <a:r>
              <a:rPr lang="en-US" sz="1700" smtClean="0">
                <a:latin typeface="Courier New" panose="02070309020205020404" pitchFamily="49" charset="0"/>
                <a:cs typeface="Courier New" panose="02070309020205020404" pitchFamily="49" charset="0"/>
              </a:rPr>
              <a:t> myList.add("Tom</a:t>
            </a:r>
            <a:r>
              <a:rPr lang="en-US" sz="1700" dirty="0">
                <a:latin typeface="Courier New" panose="02070309020205020404" pitchFamily="49" charset="0"/>
                <a:cs typeface="Courier New" panose="02070309020205020404" pitchFamily="49" charset="0"/>
              </a:rPr>
              <a:t>"</a:t>
            </a:r>
            <a:r>
              <a:rPr lang="en-US" sz="1700" smtClean="0">
                <a:latin typeface="Courier New" panose="02070309020205020404" pitchFamily="49" charset="0"/>
                <a:cs typeface="Courier New" panose="02070309020205020404" pitchFamily="49" charset="0"/>
              </a:rPr>
              <a:t>);</a:t>
            </a:r>
            <a:r>
              <a:rPr lang="en-US" sz="1700">
                <a:latin typeface="Courier New" panose="02070309020205020404" pitchFamily="49" charset="0"/>
                <a:cs typeface="Courier New" panose="02070309020205020404" pitchFamily="49" charset="0"/>
              </a:rPr>
              <a:t/>
            </a:r>
            <a:br>
              <a:rPr lang="en-US" sz="1700">
                <a:latin typeface="Courier New" panose="02070309020205020404" pitchFamily="49" charset="0"/>
                <a:cs typeface="Courier New" panose="02070309020205020404" pitchFamily="49" charset="0"/>
              </a:rPr>
            </a:br>
            <a:r>
              <a:rPr lang="en-US" sz="1700" smtClean="0">
                <a:latin typeface="Courier New" panose="02070309020205020404" pitchFamily="49" charset="0"/>
                <a:cs typeface="Courier New" panose="02070309020205020404" pitchFamily="49" charset="0"/>
              </a:rPr>
              <a:t> myList.add("Bob</a:t>
            </a:r>
            <a:r>
              <a:rPr lang="en-US" sz="1700" dirty="0">
                <a:latin typeface="Courier New" panose="02070309020205020404" pitchFamily="49" charset="0"/>
                <a:cs typeface="Courier New" panose="02070309020205020404" pitchFamily="49" charset="0"/>
              </a:rPr>
              <a:t>"</a:t>
            </a:r>
            <a:r>
              <a:rPr lang="en-US" sz="1700" smtClean="0">
                <a:latin typeface="Courier New" panose="02070309020205020404" pitchFamily="49" charset="0"/>
                <a:cs typeface="Courier New" panose="02070309020205020404" pitchFamily="49" charset="0"/>
              </a:rPr>
              <a:t>);</a:t>
            </a:r>
            <a:r>
              <a:rPr lang="en-US" sz="1700" dirty="0">
                <a:latin typeface="Courier New" panose="02070309020205020404" pitchFamily="49" charset="0"/>
                <a:cs typeface="Courier New" panose="02070309020205020404" pitchFamily="49" charset="0"/>
              </a:rPr>
              <a:t/>
            </a:r>
            <a:br>
              <a:rPr lang="en-US" sz="1700" dirty="0">
                <a:latin typeface="Courier New" panose="02070309020205020404" pitchFamily="49" charset="0"/>
                <a:cs typeface="Courier New" panose="02070309020205020404" pitchFamily="49" charset="0"/>
              </a:rPr>
            </a:br>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 . </a:t>
            </a:r>
            <a:r>
              <a:rPr lang="en-US" sz="1700" dirty="0">
                <a:latin typeface="Courier New" panose="02070309020205020404" pitchFamily="49" charset="0"/>
                <a:cs typeface="Courier New" panose="02070309020205020404" pitchFamily="49" charset="0"/>
              </a:rPr>
              <a:t>. .</a:t>
            </a:r>
            <a:r>
              <a:rPr lang="en-US" sz="1700">
                <a:latin typeface="Courier New" panose="02070309020205020404" pitchFamily="49" charset="0"/>
                <a:cs typeface="Courier New" panose="02070309020205020404" pitchFamily="49" charset="0"/>
              </a:rPr>
              <a:t/>
            </a:r>
            <a:br>
              <a:rPr lang="en-US" sz="1700">
                <a:latin typeface="Courier New" panose="02070309020205020404" pitchFamily="49" charset="0"/>
                <a:cs typeface="Courier New" panose="02070309020205020404" pitchFamily="49" charset="0"/>
              </a:rPr>
            </a:br>
            <a:r>
              <a:rPr lang="en-US" sz="1700" smtClean="0">
                <a:latin typeface="Courier New" panose="02070309020205020404" pitchFamily="49" charset="0"/>
                <a:cs typeface="Courier New" panose="02070309020205020404" pitchFamily="49" charset="0"/>
              </a:rPr>
              <a:t> </a:t>
            </a:r>
            <a:r>
              <a:rPr lang="en-US" sz="1700" smtClean="0"/>
              <a:t>// </a:t>
            </a:r>
            <a:r>
              <a:rPr lang="en-US" sz="1700" dirty="0"/>
              <a:t>no compiler check to prevent this</a:t>
            </a:r>
          </a:p>
          <a:p>
            <a:pPr marL="641350" lvl="2" indent="0">
              <a:buNone/>
            </a:pPr>
            <a:r>
              <a:rPr lang="en-US" sz="1700" smtClean="0">
                <a:latin typeface="Courier New" panose="02070309020205020404" pitchFamily="49" charset="0"/>
                <a:cs typeface="Courier New" panose="02070309020205020404" pitchFamily="49" charset="0"/>
              </a:rPr>
              <a:t> Employee </a:t>
            </a:r>
            <a:r>
              <a:rPr lang="en-US" sz="1700" dirty="0">
                <a:latin typeface="Courier New" panose="02070309020205020404" pitchFamily="49" charset="0"/>
                <a:cs typeface="Courier New" panose="02070309020205020404" pitchFamily="49" charset="0"/>
              </a:rPr>
              <a:t>tom = (Employee)</a:t>
            </a:r>
            <a:r>
              <a:rPr lang="en-US" sz="1700" dirty="0" err="1">
                <a:latin typeface="Courier New" panose="02070309020205020404" pitchFamily="49" charset="0"/>
                <a:cs typeface="Courier New" panose="02070309020205020404" pitchFamily="49" charset="0"/>
              </a:rPr>
              <a:t>myList.get</a:t>
            </a:r>
            <a:r>
              <a:rPr lang="en-US" sz="1700" dirty="0">
                <a:latin typeface="Courier New" panose="02070309020205020404" pitchFamily="49" charset="0"/>
                <a:cs typeface="Courier New" panose="02070309020205020404" pitchFamily="49" charset="0"/>
              </a:rPr>
              <a:t>(0</a:t>
            </a:r>
            <a:r>
              <a:rPr lang="en-US" sz="1700" dirty="0" smtClean="0">
                <a:latin typeface="Courier New" panose="02070309020205020404" pitchFamily="49" charset="0"/>
                <a:cs typeface="Courier New" panose="02070309020205020404" pitchFamily="49" charset="0"/>
              </a:rPr>
              <a:t>);</a:t>
            </a:r>
            <a:r>
              <a:rPr lang="en-US" sz="1700" dirty="0" smtClean="0"/>
              <a:t>						</a:t>
            </a:r>
            <a:endParaRPr lang="en-US" sz="17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a:t>
            </a:fld>
            <a:endParaRPr lang="en-US" dirty="0"/>
          </a:p>
        </p:txBody>
      </p:sp>
    </p:spTree>
    <p:extLst>
      <p:ext uri="{BB962C8B-B14F-4D97-AF65-F5344CB8AC3E}">
        <p14:creationId xmlns:p14="http://schemas.microsoft.com/office/powerpoint/2010/main" xmlns="" val="42922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Generics Terminology and Naming </a:t>
            </a:r>
            <a:r>
              <a:rPr lang="en-US" sz="4000" dirty="0" smtClean="0"/>
              <a:t>Conventions</a:t>
            </a:r>
            <a:endParaRPr lang="en-US" sz="4000" dirty="0"/>
          </a:p>
        </p:txBody>
      </p:sp>
      <p:sp>
        <p:nvSpPr>
          <p:cNvPr id="3" name="Content Placeholder 2"/>
          <p:cNvSpPr>
            <a:spLocks noGrp="1"/>
          </p:cNvSpPr>
          <p:nvPr>
            <p:ph idx="1"/>
          </p:nvPr>
        </p:nvSpPr>
        <p:spPr>
          <a:xfrm>
            <a:off x="479612" y="1905000"/>
            <a:ext cx="8229600" cy="4389437"/>
          </a:xfrm>
        </p:spPr>
        <p:txBody>
          <a:bodyPr/>
          <a:lstStyle/>
          <a:p>
            <a:pPr marL="514350" lvl="0" indent="-514350">
              <a:buFont typeface="+mj-lt"/>
              <a:buAutoNum type="arabicPeriod"/>
            </a:pPr>
            <a:r>
              <a:rPr lang="en-US" sz="2200" dirty="0"/>
              <a:t>In </a:t>
            </a:r>
            <a:r>
              <a:rPr lang="en-US" sz="2200" dirty="0" smtClean="0"/>
              <a:t>the following code:</a:t>
            </a:r>
            <a:endParaRPr lang="en-US" sz="2200" dirty="0"/>
          </a:p>
          <a:p>
            <a:pPr marL="274637" lvl="2" indent="0">
              <a:buClr>
                <a:srgbClr val="0BD0D9"/>
              </a:buClr>
              <a:buSzPct val="95000"/>
              <a:buNone/>
            </a:pPr>
            <a:r>
              <a:rPr lang="en-US" sz="1800" dirty="0" smtClean="0">
                <a:latin typeface="Courier New" panose="02070309020205020404" pitchFamily="49" charset="0"/>
                <a:cs typeface="Courier New" panose="02070309020205020404" pitchFamily="49" charset="0"/>
              </a:rPr>
              <a:t>    List&lt;String</a:t>
            </a:r>
            <a:r>
              <a:rPr lang="en-US" sz="1800" dirty="0">
                <a:latin typeface="Courier New" panose="02070309020205020404" pitchFamily="49" charset="0"/>
                <a:cs typeface="Courier New" panose="02070309020205020404" pitchFamily="49" charset="0"/>
              </a:rPr>
              <a:t>&gt; words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br>
              <a:rPr lang="en-US" sz="1800" dirty="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words.add</a:t>
            </a:r>
            <a:r>
              <a:rPr lang="en-US" sz="1800" dirty="0" smtClean="0">
                <a:latin typeface="Courier New" panose="02070309020205020404" pitchFamily="49" charset="0"/>
                <a:cs typeface="Courier New" panose="02070309020205020404" pitchFamily="49" charset="0"/>
              </a:rPr>
              <a:t>("Hello</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words.add</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world</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String </a:t>
            </a:r>
            <a:r>
              <a:rPr lang="en-US" sz="1800" dirty="0">
                <a:latin typeface="Courier New" panose="02070309020205020404" pitchFamily="49" charset="0"/>
                <a:cs typeface="Courier New" panose="02070309020205020404" pitchFamily="49" charset="0"/>
              </a:rPr>
              <a:t>s = </a:t>
            </a:r>
            <a:r>
              <a:rPr lang="en-US" sz="1800" dirty="0" err="1">
                <a:latin typeface="Courier New" panose="02070309020205020404" pitchFamily="49" charset="0"/>
                <a:cs typeface="Courier New" panose="02070309020205020404" pitchFamily="49" charset="0"/>
              </a:rPr>
              <a:t>words.get</a:t>
            </a:r>
            <a:r>
              <a:rPr lang="en-US" sz="1800" dirty="0">
                <a:latin typeface="Courier New" panose="02070309020205020404" pitchFamily="49" charset="0"/>
                <a:cs typeface="Courier New" panose="02070309020205020404" pitchFamily="49" charset="0"/>
              </a:rPr>
              <a:t>(0) + </a:t>
            </a:r>
            <a:r>
              <a:rPr lang="en-US" sz="1800" dirty="0" err="1">
                <a:latin typeface="Courier New" panose="02070309020205020404" pitchFamily="49" charset="0"/>
                <a:cs typeface="Courier New" panose="02070309020205020404" pitchFamily="49" charset="0"/>
              </a:rPr>
              <a:t>words.get</a:t>
            </a:r>
            <a:r>
              <a:rPr lang="en-US" sz="1800" dirty="0">
                <a:latin typeface="Courier New" panose="02070309020205020404" pitchFamily="49" charset="0"/>
                <a:cs typeface="Courier New" panose="02070309020205020404" pitchFamily="49" charset="0"/>
              </a:rPr>
              <a:t>(1);</a:t>
            </a:r>
            <a:br>
              <a:rPr lang="en-US" sz="1800" dirty="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System.out.print</a:t>
            </a:r>
            <a:r>
              <a:rPr lang="en-US" sz="1800" dirty="0" smtClean="0">
                <a:latin typeface="Courier New" panose="02070309020205020404" pitchFamily="49" charset="0"/>
                <a:cs typeface="Courier New" panose="02070309020205020404" pitchFamily="49" charset="0"/>
              </a:rPr>
              <a:t>(s</a:t>
            </a:r>
            <a:r>
              <a:rPr lang="en-US" sz="1800" dirty="0">
                <a:latin typeface="Courier New" panose="02070309020205020404" pitchFamily="49" charset="0"/>
                <a:cs typeface="Courier New" panose="02070309020205020404" pitchFamily="49" charset="0"/>
              </a:rPr>
              <a:t>);  //output: Hello </a:t>
            </a:r>
            <a:r>
              <a:rPr lang="en-US" sz="1800" dirty="0" smtClean="0">
                <a:latin typeface="Courier New" panose="02070309020205020404" pitchFamily="49" charset="0"/>
                <a:cs typeface="Courier New" panose="02070309020205020404" pitchFamily="49" charset="0"/>
              </a:rPr>
              <a:t>world!</a:t>
            </a:r>
          </a:p>
          <a:p>
            <a:pPr marL="274637" lvl="2" indent="0">
              <a:buClr>
                <a:srgbClr val="0BD0D9"/>
              </a:buClr>
              <a:buSzPct val="95000"/>
              <a:buNone/>
            </a:pPr>
            <a:endParaRPr lang="en-US" sz="2000" dirty="0">
              <a:latin typeface="Courier New" panose="02070309020205020404" pitchFamily="49" charset="0"/>
              <a:cs typeface="Courier New" panose="02070309020205020404" pitchFamily="49" charset="0"/>
            </a:endParaRPr>
          </a:p>
          <a:p>
            <a:pPr marL="274637" lvl="2" indent="0">
              <a:buClr>
                <a:srgbClr val="0BD0D9"/>
              </a:buClr>
              <a:buSzPct val="95000"/>
              <a:buNone/>
            </a:pPr>
            <a:r>
              <a:rPr lang="en-US" sz="2000" dirty="0" smtClean="0"/>
              <a:t>   </a:t>
            </a:r>
            <a:r>
              <a:rPr lang="en-US" sz="2200" dirty="0" smtClean="0"/>
              <a:t>the </a:t>
            </a:r>
            <a:r>
              <a:rPr lang="en-US" sz="2200" dirty="0"/>
              <a:t>class (found in the Java libraries) with </a:t>
            </a:r>
            <a:r>
              <a:rPr lang="en-US" sz="2200" dirty="0" smtClean="0"/>
              <a:t>declaration</a:t>
            </a:r>
          </a:p>
          <a:p>
            <a:pPr marL="274637" lvl="2" indent="0">
              <a:buClr>
                <a:srgbClr val="0BD0D9"/>
              </a:buClr>
              <a:buSzPct val="95000"/>
              <a:buNone/>
            </a:pPr>
            <a:r>
              <a:rPr lang="en-US" sz="2000" dirty="0" smtClean="0">
                <a:latin typeface="Courier New" panose="02070309020205020404" pitchFamily="49" charset="0"/>
                <a:cs typeface="Courier New" panose="02070309020205020404" pitchFamily="49" charset="0"/>
              </a:rPr>
              <a:t>	class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&lt;T&gt; { . . . </a:t>
            </a:r>
            <a:r>
              <a:rPr lang="en-US" sz="2000" dirty="0" smtClean="0">
                <a:latin typeface="Courier New" panose="02070309020205020404" pitchFamily="49" charset="0"/>
                <a:cs typeface="Courier New" panose="02070309020205020404" pitchFamily="49" charset="0"/>
              </a:rPr>
              <a:t>}</a:t>
            </a:r>
          </a:p>
          <a:p>
            <a:pPr marL="274637" lvl="2" indent="0">
              <a:buClr>
                <a:srgbClr val="0BD0D9"/>
              </a:buClr>
              <a:buSzPct val="95000"/>
              <a:buNone/>
            </a:pPr>
            <a:r>
              <a:rPr lang="en-US" sz="2200" dirty="0" smtClean="0"/>
              <a:t>   is </a:t>
            </a:r>
            <a:r>
              <a:rPr lang="en-US" sz="2200" dirty="0"/>
              <a:t>called a </a:t>
            </a:r>
            <a:r>
              <a:rPr lang="en-US" sz="2200" i="1" dirty="0"/>
              <a:t>generic class</a:t>
            </a:r>
            <a:r>
              <a:rPr lang="en-US" sz="2200" dirty="0"/>
              <a:t>, and T is called a </a:t>
            </a:r>
            <a:r>
              <a:rPr lang="en-US" sz="2200" i="1" dirty="0"/>
              <a:t>type variable</a:t>
            </a:r>
            <a:r>
              <a:rPr lang="en-US" sz="2200" dirty="0"/>
              <a:t> or </a:t>
            </a:r>
            <a:r>
              <a:rPr lang="en-US" sz="2200" i="1" dirty="0" smtClean="0"/>
              <a:t>type  </a:t>
            </a:r>
            <a:br>
              <a:rPr lang="en-US" sz="2200" i="1" dirty="0" smtClean="0"/>
            </a:br>
            <a:r>
              <a:rPr lang="en-US" sz="2200" i="1" dirty="0" smtClean="0"/>
              <a:t>   parameter</a:t>
            </a:r>
            <a:r>
              <a:rPr lang="en-US" sz="2200" dirty="0" smtClean="0"/>
              <a:t>.</a:t>
            </a:r>
            <a:endParaRPr lang="en-US" sz="22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a:t>
            </a:fld>
            <a:endParaRPr lang="en-US" dirty="0"/>
          </a:p>
        </p:txBody>
      </p:sp>
    </p:spTree>
    <p:extLst>
      <p:ext uri="{BB962C8B-B14F-4D97-AF65-F5344CB8AC3E}">
        <p14:creationId xmlns:p14="http://schemas.microsoft.com/office/powerpoint/2010/main" xmlns="" val="183429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612" y="914401"/>
            <a:ext cx="8588188" cy="3733800"/>
          </a:xfrm>
        </p:spPr>
        <p:txBody>
          <a:bodyPr/>
          <a:lstStyle/>
          <a:p>
            <a:pPr marL="514350" lvl="0" indent="-514350">
              <a:buAutoNum type="arabicPeriod" startAt="2"/>
            </a:pPr>
            <a:r>
              <a:rPr lang="en-US" sz="2000" smtClean="0"/>
              <a:t>The declaration</a:t>
            </a:r>
            <a:endParaRPr lang="en-US" sz="2000" dirty="0"/>
          </a:p>
          <a:p>
            <a:pPr marL="0" indent="0">
              <a:buNone/>
            </a:pPr>
            <a:r>
              <a:rPr lang="en-US" dirty="0"/>
              <a:t> 	</a:t>
            </a:r>
            <a:r>
              <a:rPr lang="en-US" sz="2200" dirty="0">
                <a:latin typeface="Courier New" panose="02070309020205020404" pitchFamily="49" charset="0"/>
                <a:cs typeface="Courier New" panose="02070309020205020404" pitchFamily="49" charset="0"/>
              </a:rPr>
              <a:t>List&lt;String&gt; words</a:t>
            </a:r>
            <a:r>
              <a:rPr lang="en-US" sz="2200" dirty="0" smtClean="0">
                <a:latin typeface="Courier New" panose="02070309020205020404" pitchFamily="49" charset="0"/>
                <a:cs typeface="Courier New" panose="02070309020205020404" pitchFamily="49" charset="0"/>
              </a:rPr>
              <a:t>; //read:"List of String"</a:t>
            </a:r>
            <a:endParaRPr lang="en-US" sz="2200" dirty="0">
              <a:latin typeface="Courier New" panose="02070309020205020404" pitchFamily="49" charset="0"/>
              <a:cs typeface="Courier New" panose="02070309020205020404" pitchFamily="49" charset="0"/>
            </a:endParaRPr>
          </a:p>
          <a:p>
            <a:pPr marL="366713" lvl="1" indent="0">
              <a:buNone/>
            </a:pPr>
            <a:r>
              <a:rPr lang="en-US" sz="2000" dirty="0"/>
              <a:t>is called a </a:t>
            </a:r>
            <a:r>
              <a:rPr lang="en-US" sz="2000" i="1" dirty="0"/>
              <a:t>generic type invocation, </a:t>
            </a:r>
            <a:r>
              <a:rPr lang="en-US" sz="2000" dirty="0">
                <a:latin typeface="Courier New" panose="02070309020205020404" pitchFamily="49" charset="0"/>
                <a:cs typeface="Courier New" panose="02070309020205020404" pitchFamily="49" charset="0"/>
              </a:rPr>
              <a:t>String</a:t>
            </a:r>
            <a:r>
              <a:rPr lang="en-US" sz="2000" dirty="0"/>
              <a:t> is (in this context) a </a:t>
            </a:r>
            <a:r>
              <a:rPr lang="en-US" sz="2000" i="1" dirty="0"/>
              <a:t>type argument</a:t>
            </a:r>
            <a:r>
              <a:rPr lang="en-US" sz="2000" dirty="0"/>
              <a:t>, and </a:t>
            </a:r>
            <a:r>
              <a:rPr lang="en-US" sz="2000" dirty="0">
                <a:latin typeface="Courier New" panose="02070309020205020404" pitchFamily="49" charset="0"/>
                <a:cs typeface="Courier New" panose="02070309020205020404" pitchFamily="49" charset="0"/>
              </a:rPr>
              <a:t>List&lt;String&gt;</a:t>
            </a:r>
            <a:r>
              <a:rPr lang="en-US" sz="2000" dirty="0"/>
              <a:t> is called a </a:t>
            </a:r>
            <a:r>
              <a:rPr lang="en-US" sz="2000" i="1" dirty="0"/>
              <a:t>parametrized type. </a:t>
            </a:r>
            <a:r>
              <a:rPr lang="en-US" sz="2000" dirty="0"/>
              <a:t>Also, the class </a:t>
            </a:r>
            <a:r>
              <a:rPr lang="en-US" sz="2000" dirty="0">
                <a:latin typeface="Courier New" panose="02070309020205020404" pitchFamily="49" charset="0"/>
                <a:cs typeface="Courier New" panose="02070309020205020404" pitchFamily="49" charset="0"/>
              </a:rPr>
              <a:t>List</a:t>
            </a:r>
            <a:r>
              <a:rPr lang="en-US" sz="2000" dirty="0"/>
              <a:t>, with the type argument removed, is called a </a:t>
            </a:r>
            <a:r>
              <a:rPr lang="en-US" sz="2000" i="1" dirty="0"/>
              <a:t>raw type.</a:t>
            </a:r>
            <a:br>
              <a:rPr lang="en-US" sz="2000" i="1" dirty="0"/>
            </a:br>
            <a:endParaRPr lang="en-US" sz="2000" i="1" dirty="0" smtClean="0"/>
          </a:p>
          <a:p>
            <a:pPr marL="366713" lvl="1" indent="0">
              <a:buNone/>
            </a:pPr>
            <a:r>
              <a:rPr lang="en-US" sz="2000" u="sng" dirty="0" smtClean="0"/>
              <a:t>Note</a:t>
            </a:r>
            <a:r>
              <a:rPr lang="en-US" sz="2000" dirty="0" smtClean="0"/>
              <a:t> the difference between </a:t>
            </a:r>
            <a:r>
              <a:rPr lang="en-US" sz="2000" i="1" dirty="0" smtClean="0"/>
              <a:t>generic class</a:t>
            </a:r>
            <a:r>
              <a:rPr lang="en-US" sz="2000" dirty="0" smtClean="0"/>
              <a:t> and </a:t>
            </a:r>
            <a:r>
              <a:rPr lang="en-US" sz="2000" i="1" dirty="0" smtClean="0"/>
              <a:t>parameterized type</a:t>
            </a:r>
            <a:r>
              <a:rPr lang="en-US" sz="2000" dirty="0" smtClean="0"/>
              <a:t>, and between </a:t>
            </a:r>
            <a:r>
              <a:rPr lang="en-US" sz="2000" i="1" dirty="0" smtClean="0"/>
              <a:t>type variable </a:t>
            </a:r>
            <a:r>
              <a:rPr lang="en-US" sz="2000" dirty="0" smtClean="0"/>
              <a:t>and </a:t>
            </a:r>
            <a:r>
              <a:rPr lang="en-US" sz="2000" i="1" dirty="0" smtClean="0"/>
              <a:t>type argument</a:t>
            </a:r>
            <a:r>
              <a:rPr lang="en-US" sz="2000" i="1" dirty="0"/>
              <a:t/>
            </a:r>
            <a:br>
              <a:rPr lang="en-US" sz="2000" i="1" dirty="0"/>
            </a:b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a:t>
            </a:fld>
            <a:endParaRPr lang="en-US" dirty="0"/>
          </a:p>
        </p:txBody>
      </p:sp>
      <p:sp>
        <p:nvSpPr>
          <p:cNvPr id="2" name="TextBox 1"/>
          <p:cNvSpPr txBox="1"/>
          <p:nvPr/>
        </p:nvSpPr>
        <p:spPr>
          <a:xfrm>
            <a:off x="853044" y="4053445"/>
            <a:ext cx="8001000" cy="1600438"/>
          </a:xfrm>
          <a:prstGeom prst="rect">
            <a:avLst/>
          </a:prstGeom>
          <a:noFill/>
        </p:spPr>
        <p:txBody>
          <a:bodyPr wrap="square" rtlCol="0">
            <a:spAutoFit/>
          </a:bodyPr>
          <a:lstStyle/>
          <a:p>
            <a:pPr marL="0" lvl="1"/>
            <a:r>
              <a:rPr lang="en-US" sz="2000" u="sng">
                <a:latin typeface="+mn-lt"/>
              </a:rPr>
              <a:t>Note</a:t>
            </a:r>
            <a:r>
              <a:rPr lang="en-US" sz="2000">
                <a:latin typeface="+mn-lt"/>
              </a:rPr>
              <a:t>: When raw types are used where a parametrized type is expected, the compiler issues a warning because the compile-time checks that can usually be done with parametrized types cannot be done with a raw type.</a:t>
            </a:r>
          </a:p>
          <a:p>
            <a:endParaRPr lang="en-US"/>
          </a:p>
        </p:txBody>
      </p:sp>
    </p:spTree>
    <p:extLst>
      <p:ext uri="{BB962C8B-B14F-4D97-AF65-F5344CB8AC3E}">
        <p14:creationId xmlns:p14="http://schemas.microsoft.com/office/powerpoint/2010/main" xmlns="" val="222864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389437"/>
          </a:xfrm>
        </p:spPr>
        <p:txBody>
          <a:bodyPr/>
          <a:lstStyle/>
          <a:p>
            <a:pPr marL="514350" lvl="0" indent="-514350">
              <a:buAutoNum type="arabicPeriod" startAt="3"/>
            </a:pPr>
            <a:r>
              <a:rPr lang="en-US" dirty="0" smtClean="0"/>
              <a:t>Commonly </a:t>
            </a:r>
            <a:r>
              <a:rPr lang="en-US" dirty="0"/>
              <a:t>used type variables</a:t>
            </a:r>
            <a:r>
              <a:rPr lang="en-US" dirty="0" smtClean="0"/>
              <a:t>:</a:t>
            </a:r>
          </a:p>
          <a:p>
            <a:pPr marL="0" lvl="0" indent="0">
              <a:buNone/>
            </a:pPr>
            <a:endParaRPr lang="en-US" dirty="0"/>
          </a:p>
          <a:p>
            <a:pPr marL="0" lv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7</a:t>
            </a:fld>
            <a:endParaRPr lang="en-US" dirty="0"/>
          </a:p>
        </p:txBody>
      </p:sp>
      <p:pic>
        <p:nvPicPr>
          <p:cNvPr id="5" name="Picture 4"/>
          <p:cNvPicPr/>
          <p:nvPr/>
        </p:nvPicPr>
        <p:blipFill>
          <a:blip r:embed="rId2" cstate="print"/>
          <a:stretch>
            <a:fillRect/>
          </a:stretch>
        </p:blipFill>
        <p:spPr>
          <a:xfrm>
            <a:off x="685800" y="1828800"/>
            <a:ext cx="6553200" cy="2123291"/>
          </a:xfrm>
          <a:prstGeom prst="rect">
            <a:avLst/>
          </a:prstGeom>
        </p:spPr>
      </p:pic>
    </p:spTree>
    <p:extLst>
      <p:ext uri="{BB962C8B-B14F-4D97-AF65-F5344CB8AC3E}">
        <p14:creationId xmlns:p14="http://schemas.microsoft.com/office/powerpoint/2010/main" xmlns="" val="1892692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dirty="0"/>
              <a:t>Creating Your Own Generic </a:t>
            </a:r>
            <a:r>
              <a:rPr lang="en-US" sz="4000" dirty="0" smtClean="0"/>
              <a:t>Class or Interface</a:t>
            </a:r>
            <a:endParaRPr lang="en-US" sz="4000" dirty="0"/>
          </a:p>
        </p:txBody>
      </p:sp>
      <p:sp>
        <p:nvSpPr>
          <p:cNvPr id="3" name="Content Placeholder 2"/>
          <p:cNvSpPr>
            <a:spLocks noGrp="1"/>
          </p:cNvSpPr>
          <p:nvPr>
            <p:ph idx="1"/>
          </p:nvPr>
        </p:nvSpPr>
        <p:spPr>
          <a:xfrm>
            <a:off x="457200" y="3581400"/>
            <a:ext cx="8458200" cy="3048000"/>
          </a:xfrm>
        </p:spPr>
        <p:txBody>
          <a:bodyPr/>
          <a:lstStyle/>
          <a:p>
            <a:pPr marL="0" indent="0">
              <a:buNone/>
            </a:pPr>
            <a:r>
              <a:rPr lang="en-US" sz="1800" u="sng" dirty="0" smtClean="0"/>
              <a:t>Notes</a:t>
            </a:r>
            <a:r>
              <a:rPr lang="en-US" sz="1800" dirty="0"/>
              <a:t>:</a:t>
            </a:r>
          </a:p>
          <a:p>
            <a:pPr marL="342900" lvl="0" indent="-342900">
              <a:buFont typeface="+mj-lt"/>
              <a:buAutoNum type="arabicPeriod"/>
            </a:pPr>
            <a:r>
              <a:rPr lang="en-US" sz="1800" dirty="0" smtClean="0"/>
              <a:t>The </a:t>
            </a:r>
            <a:r>
              <a:rPr lang="en-US" sz="1800" dirty="0"/>
              <a:t>class declaration introduces type variables K, V. These can then be used in the body of the class as types </a:t>
            </a:r>
            <a:r>
              <a:rPr lang="en-US" sz="1800" dirty="0" smtClean="0"/>
              <a:t>for </a:t>
            </a:r>
            <a:r>
              <a:rPr lang="en-US" sz="1800" dirty="0"/>
              <a:t>variables and method arguments and return types</a:t>
            </a:r>
            <a:r>
              <a:rPr lang="en-US" sz="1800" dirty="0" smtClean="0"/>
              <a:t>. The same principle applies when defining a generic interface. </a:t>
            </a:r>
          </a:p>
          <a:p>
            <a:pPr marL="342900" lvl="0" indent="-342900">
              <a:buFont typeface="+mj-lt"/>
              <a:buAutoNum type="arabicPeriod"/>
            </a:pPr>
            <a:r>
              <a:rPr lang="en-US" sz="1800" dirty="0" smtClean="0"/>
              <a:t>The </a:t>
            </a:r>
            <a:r>
              <a:rPr lang="en-US" sz="1800" dirty="0"/>
              <a:t>type variables may be realized as any Java object type (even user-defined), but not as a primitive type.</a:t>
            </a:r>
          </a:p>
          <a:p>
            <a:pPr marL="0" indent="0">
              <a:buNone/>
            </a:pPr>
            <a:r>
              <a:rPr lang="en-US" sz="1800" u="sng" dirty="0"/>
              <a:t>Usage Example</a:t>
            </a:r>
            <a:r>
              <a:rPr lang="en-US" sz="1800" dirty="0"/>
              <a:t>:</a:t>
            </a:r>
          </a:p>
          <a:p>
            <a:pPr marL="366713" lvl="1" indent="0">
              <a:buNone/>
            </a:pPr>
            <a:r>
              <a:rPr lang="en-US" sz="1600" dirty="0" err="1" smtClean="0">
                <a:latin typeface="Courier New" panose="02070309020205020404" pitchFamily="49" charset="0"/>
                <a:cs typeface="Courier New" panose="02070309020205020404" pitchFamily="49" charset="0"/>
              </a:rPr>
              <a:t>SimplePair</a:t>
            </a:r>
            <a:r>
              <a:rPr lang="en-US" sz="1600" dirty="0" smtClean="0">
                <a:latin typeface="Courier New" panose="02070309020205020404" pitchFamily="49" charset="0"/>
                <a:cs typeface="Courier New" panose="02070309020205020404" pitchFamily="49" charset="0"/>
              </a:rPr>
              <a:t>&lt;</a:t>
            </a:r>
            <a:r>
              <a:rPr lang="en-US" sz="1600" dirty="0" err="1" smtClean="0">
                <a:latin typeface="Courier New" panose="02070309020205020404" pitchFamily="49" charset="0"/>
                <a:cs typeface="Courier New" panose="02070309020205020404" pitchFamily="49" charset="0"/>
              </a:rPr>
              <a:t>Integer,String</a:t>
            </a:r>
            <a:r>
              <a:rPr lang="en-US" sz="1600" dirty="0">
                <a:latin typeface="Courier New" panose="02070309020205020404" pitchFamily="49" charset="0"/>
                <a:cs typeface="Courier New" panose="02070309020205020404" pitchFamily="49" charset="0"/>
              </a:rPr>
              <a:t>&gt; pair </a:t>
            </a:r>
            <a:endParaRPr lang="en-US" sz="1600" dirty="0" smtClean="0">
              <a:latin typeface="Courier New" panose="02070309020205020404" pitchFamily="49" charset="0"/>
              <a:cs typeface="Courier New" panose="02070309020205020404" pitchFamily="49" charset="0"/>
            </a:endParaRP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new </a:t>
            </a:r>
            <a:r>
              <a:rPr lang="en-US" sz="1600" dirty="0" err="1" smtClean="0">
                <a:latin typeface="Courier New" panose="02070309020205020404" pitchFamily="49" charset="0"/>
                <a:cs typeface="Courier New" panose="02070309020205020404" pitchFamily="49" charset="0"/>
              </a:rPr>
              <a:t>SimplePair</a:t>
            </a:r>
            <a:r>
              <a:rPr lang="en-US" sz="1600" dirty="0" smtClean="0">
                <a:latin typeface="Courier New" panose="02070309020205020404" pitchFamily="49" charset="0"/>
                <a:cs typeface="Courier New" panose="02070309020205020404" pitchFamily="49" charset="0"/>
              </a:rPr>
              <a:t>&lt;&gt;(10123, "Jim");</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String </a:t>
            </a:r>
            <a:r>
              <a:rPr lang="en-US" sz="1600" dirty="0" err="1" smtClean="0">
                <a:latin typeface="Courier New" panose="02070309020205020404" pitchFamily="49" charset="0"/>
                <a:cs typeface="Courier New" panose="02070309020205020404" pitchFamily="49" charset="0"/>
              </a:rPr>
              <a:t>employeeId</a:t>
            </a:r>
            <a:r>
              <a:rPr lang="en-US" sz="1600" dirty="0" smtClean="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pair.getKey</a:t>
            </a:r>
            <a:r>
              <a:rPr lang="en-US" sz="1600" dirty="0">
                <a:latin typeface="Courier New" panose="02070309020205020404" pitchFamily="49" charset="0"/>
                <a:cs typeface="Courier New" panose="02070309020205020404" pitchFamily="49" charset="0"/>
              </a:rPr>
              <a:t>(); </a:t>
            </a:r>
            <a:r>
              <a:rPr lang="en-US" sz="1600" b="1" dirty="0" smtClean="0">
                <a:solidFill>
                  <a:srgbClr val="00B050"/>
                </a:solidFill>
              </a:rPr>
              <a:t>//returns Jim's ID</a:t>
            </a: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8</a:t>
            </a:fld>
            <a:endParaRPr lang="en-US" dirty="0"/>
          </a:p>
        </p:txBody>
      </p:sp>
      <p:pic>
        <p:nvPicPr>
          <p:cNvPr id="5" name="Picture 4"/>
          <p:cNvPicPr/>
          <p:nvPr/>
        </p:nvPicPr>
        <p:blipFill>
          <a:blip r:embed="rId2" cstate="print"/>
          <a:stretch>
            <a:fillRect/>
          </a:stretch>
        </p:blipFill>
        <p:spPr>
          <a:xfrm>
            <a:off x="2286000" y="1219200"/>
            <a:ext cx="4419600" cy="2514600"/>
          </a:xfrm>
          <a:prstGeom prst="rect">
            <a:avLst/>
          </a:prstGeom>
        </p:spPr>
      </p:pic>
    </p:spTree>
    <p:extLst>
      <p:ext uri="{BB962C8B-B14F-4D97-AF65-F5344CB8AC3E}">
        <p14:creationId xmlns:p14="http://schemas.microsoft.com/office/powerpoint/2010/main" xmlns="" val="407149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1097616"/>
          </a:xfrm>
        </p:spPr>
        <p:txBody>
          <a:bodyPr/>
          <a:lstStyle/>
          <a:p>
            <a:r>
              <a:rPr lang="en-US" sz="3600" dirty="0"/>
              <a:t>Implementing a Generic </a:t>
            </a:r>
            <a:r>
              <a:rPr lang="en-US" sz="3600" dirty="0" smtClean="0"/>
              <a:t>Interface</a:t>
            </a:r>
            <a:endParaRPr lang="en-US" sz="3600" dirty="0"/>
          </a:p>
        </p:txBody>
      </p:sp>
      <p:sp>
        <p:nvSpPr>
          <p:cNvPr id="3" name="Content Placeholder 2"/>
          <p:cNvSpPr>
            <a:spLocks noGrp="1"/>
          </p:cNvSpPr>
          <p:nvPr>
            <p:ph idx="1"/>
          </p:nvPr>
        </p:nvSpPr>
        <p:spPr>
          <a:xfrm>
            <a:off x="1981200" y="5943600"/>
            <a:ext cx="6410325" cy="533400"/>
          </a:xfrm>
        </p:spPr>
        <p:txBody>
          <a:bodyPr/>
          <a:lstStyle/>
          <a:p>
            <a:pPr marL="0" indent="0">
              <a:buNone/>
            </a:pPr>
            <a:r>
              <a:rPr lang="en-US" sz="2000" dirty="0"/>
              <a:t>See Demo: </a:t>
            </a:r>
            <a:r>
              <a:rPr lang="en-US" sz="2000" dirty="0" smtClean="0"/>
              <a:t>lesson1.generics.pairexamples</a:t>
            </a: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9</a:t>
            </a:fld>
            <a:endParaRPr lang="en-US" dirty="0"/>
          </a:p>
        </p:txBody>
      </p:sp>
      <p:pic>
        <p:nvPicPr>
          <p:cNvPr id="6" name="Picture 5"/>
          <p:cNvPicPr/>
          <p:nvPr/>
        </p:nvPicPr>
        <p:blipFill>
          <a:blip r:embed="rId3" cstate="print"/>
          <a:stretch>
            <a:fillRect/>
          </a:stretch>
        </p:blipFill>
        <p:spPr>
          <a:xfrm>
            <a:off x="2743200" y="1250016"/>
            <a:ext cx="2590800" cy="882694"/>
          </a:xfrm>
          <a:prstGeom prst="rect">
            <a:avLst/>
          </a:prstGeom>
        </p:spPr>
      </p:pic>
      <p:pic>
        <p:nvPicPr>
          <p:cNvPr id="7" name="Picture 6"/>
          <p:cNvPicPr/>
          <p:nvPr/>
        </p:nvPicPr>
        <p:blipFill>
          <a:blip r:embed="rId4" cstate="print"/>
          <a:stretch>
            <a:fillRect/>
          </a:stretch>
        </p:blipFill>
        <p:spPr>
          <a:xfrm>
            <a:off x="412376" y="3048000"/>
            <a:ext cx="3931024" cy="2895600"/>
          </a:xfrm>
          <a:prstGeom prst="rect">
            <a:avLst/>
          </a:prstGeom>
        </p:spPr>
      </p:pic>
      <p:pic>
        <p:nvPicPr>
          <p:cNvPr id="8" name="Picture 7"/>
          <p:cNvPicPr/>
          <p:nvPr/>
        </p:nvPicPr>
        <p:blipFill>
          <a:blip r:embed="rId5" cstate="print"/>
          <a:stretch>
            <a:fillRect/>
          </a:stretch>
        </p:blipFill>
        <p:spPr>
          <a:xfrm>
            <a:off x="4343400" y="3048000"/>
            <a:ext cx="4648200" cy="2209800"/>
          </a:xfrm>
          <a:prstGeom prst="rect">
            <a:avLst/>
          </a:prstGeom>
        </p:spPr>
      </p:pic>
      <p:sp>
        <p:nvSpPr>
          <p:cNvPr id="9" name="TextBox 8"/>
          <p:cNvSpPr txBox="1"/>
          <p:nvPr/>
        </p:nvSpPr>
        <p:spPr>
          <a:xfrm>
            <a:off x="540598" y="2132710"/>
            <a:ext cx="3879002" cy="646331"/>
          </a:xfrm>
          <a:prstGeom prst="rect">
            <a:avLst/>
          </a:prstGeom>
          <a:noFill/>
        </p:spPr>
        <p:txBody>
          <a:bodyPr wrap="square" rtlCol="0">
            <a:spAutoFit/>
          </a:bodyPr>
          <a:lstStyle/>
          <a:p>
            <a:pPr marL="285750" indent="-285750" eaLnBrk="0" hangingPunct="0">
              <a:spcBef>
                <a:spcPct val="20000"/>
              </a:spcBef>
              <a:buClr>
                <a:srgbClr val="0BD0D9"/>
              </a:buClr>
              <a:buSzPct val="95000"/>
              <a:buFont typeface="Arial" panose="020B0604020202020204" pitchFamily="34" charset="0"/>
              <a:buChar char="•"/>
            </a:pPr>
            <a:r>
              <a:rPr lang="en-US" dirty="0">
                <a:latin typeface="+mn-lt"/>
                <a:cs typeface="+mn-cs"/>
              </a:rPr>
              <a:t>One way: Create a parametrized type implementation </a:t>
            </a:r>
          </a:p>
        </p:txBody>
      </p:sp>
      <p:sp>
        <p:nvSpPr>
          <p:cNvPr id="10" name="TextBox 9"/>
          <p:cNvSpPr txBox="1"/>
          <p:nvPr/>
        </p:nvSpPr>
        <p:spPr>
          <a:xfrm>
            <a:off x="4562475" y="2132710"/>
            <a:ext cx="3962400" cy="923330"/>
          </a:xfrm>
          <a:prstGeom prst="rect">
            <a:avLst/>
          </a:prstGeom>
          <a:noFill/>
        </p:spPr>
        <p:txBody>
          <a:bodyPr wrap="square" rtlCol="0">
            <a:spAutoFit/>
          </a:bodyPr>
          <a:lstStyle/>
          <a:p>
            <a:pPr marL="285750" indent="-285750" eaLnBrk="0" hangingPunct="0">
              <a:spcBef>
                <a:spcPct val="20000"/>
              </a:spcBef>
              <a:buClr>
                <a:srgbClr val="0BD0D9"/>
              </a:buClr>
              <a:buSzPct val="95000"/>
              <a:buFont typeface="Arial" panose="020B0604020202020204" pitchFamily="34" charset="0"/>
              <a:buChar char="•"/>
            </a:pPr>
            <a:r>
              <a:rPr lang="en-US" dirty="0">
                <a:latin typeface="+mn-lt"/>
                <a:cs typeface="+mn-cs"/>
              </a:rPr>
              <a:t>Another way: Create a generic class implementation</a:t>
            </a:r>
          </a:p>
          <a:p>
            <a:endParaRPr lang="en-US" dirty="0"/>
          </a:p>
        </p:txBody>
      </p:sp>
    </p:spTree>
    <p:extLst>
      <p:ext uri="{BB962C8B-B14F-4D97-AF65-F5344CB8AC3E}">
        <p14:creationId xmlns:p14="http://schemas.microsoft.com/office/powerpoint/2010/main" xmlns="" val="55128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44851</TotalTime>
  <Words>611</Words>
  <Application>Microsoft Office PowerPoint</Application>
  <PresentationFormat>On-screen Show (4:3)</PresentationFormat>
  <Paragraphs>73</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Lesson 8 - Supplement A:  Introduction to Generics  Weaving the Universal into the Fabric of the Particular</vt:lpstr>
      <vt:lpstr>Wholeness Statement</vt:lpstr>
      <vt:lpstr>Introducing Generic Parameters</vt:lpstr>
      <vt:lpstr>Benefit of Generics</vt:lpstr>
      <vt:lpstr>Generics Terminology and Naming Conventions</vt:lpstr>
      <vt:lpstr>Slide 6</vt:lpstr>
      <vt:lpstr>Slide 7</vt:lpstr>
      <vt:lpstr>Creating Your Own Generic Class or Interface</vt:lpstr>
      <vt:lpstr>Implementing a Generic Interface</vt:lpstr>
      <vt:lpstr>Generic Methods</vt:lpstr>
      <vt:lpstr>Calling a Generic Method</vt:lpstr>
      <vt:lpstr>Main Point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 Kalu</dc:creator>
  <cp:lastModifiedBy>obinna</cp:lastModifiedBy>
  <cp:revision>2149</cp:revision>
  <dcterms:created xsi:type="dcterms:W3CDTF">2010-06-08T15:14:26Z</dcterms:created>
  <dcterms:modified xsi:type="dcterms:W3CDTF">2019-03-11T01:05:12Z</dcterms:modified>
</cp:coreProperties>
</file>