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Lst>
  <p:notesMasterIdLst>
    <p:notesMasterId r:id="rId51"/>
  </p:notesMasterIdLst>
  <p:sldIdLst>
    <p:sldId id="343" r:id="rId3"/>
    <p:sldId id="344" r:id="rId4"/>
    <p:sldId id="337" r:id="rId5"/>
    <p:sldId id="334" r:id="rId6"/>
    <p:sldId id="307" r:id="rId7"/>
    <p:sldId id="257" r:id="rId8"/>
    <p:sldId id="258" r:id="rId9"/>
    <p:sldId id="259" r:id="rId10"/>
    <p:sldId id="260" r:id="rId11"/>
    <p:sldId id="261" r:id="rId12"/>
    <p:sldId id="262" r:id="rId13"/>
    <p:sldId id="263" r:id="rId14"/>
    <p:sldId id="264" r:id="rId15"/>
    <p:sldId id="265" r:id="rId16"/>
    <p:sldId id="294" r:id="rId17"/>
    <p:sldId id="338" r:id="rId18"/>
    <p:sldId id="281" r:id="rId19"/>
    <p:sldId id="282" r:id="rId20"/>
    <p:sldId id="283" r:id="rId21"/>
    <p:sldId id="345" r:id="rId22"/>
    <p:sldId id="284" r:id="rId23"/>
    <p:sldId id="286" r:id="rId24"/>
    <p:sldId id="287" r:id="rId25"/>
    <p:sldId id="304" r:id="rId26"/>
    <p:sldId id="288" r:id="rId27"/>
    <p:sldId id="309" r:id="rId28"/>
    <p:sldId id="289" r:id="rId29"/>
    <p:sldId id="275" r:id="rId30"/>
    <p:sldId id="279" r:id="rId31"/>
    <p:sldId id="276" r:id="rId32"/>
    <p:sldId id="280" r:id="rId33"/>
    <p:sldId id="290" r:id="rId34"/>
    <p:sldId id="278" r:id="rId35"/>
    <p:sldId id="303" r:id="rId36"/>
    <p:sldId id="305" r:id="rId37"/>
    <p:sldId id="306" r:id="rId38"/>
    <p:sldId id="339" r:id="rId39"/>
    <p:sldId id="291" r:id="rId40"/>
    <p:sldId id="292" r:id="rId41"/>
    <p:sldId id="293" r:id="rId42"/>
    <p:sldId id="300" r:id="rId43"/>
    <p:sldId id="308" r:id="rId44"/>
    <p:sldId id="301" r:id="rId45"/>
    <p:sldId id="298" r:id="rId46"/>
    <p:sldId id="299" r:id="rId47"/>
    <p:sldId id="302" r:id="rId48"/>
    <p:sldId id="342" r:id="rId49"/>
    <p:sldId id="34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73" autoAdjust="0"/>
  </p:normalViewPr>
  <p:slideViewPr>
    <p:cSldViewPr>
      <p:cViewPr>
        <p:scale>
          <a:sx n="80" d="100"/>
          <a:sy n="80" d="100"/>
        </p:scale>
        <p:origin x="44" y="-28"/>
      </p:cViewPr>
      <p:guideLst>
        <p:guide orient="horz" pos="2160"/>
        <p:guide pos="3840"/>
      </p:guideLst>
    </p:cSldViewPr>
  </p:slideViewPr>
  <p:notesTextViewPr>
    <p:cViewPr>
      <p:scale>
        <a:sx n="1" d="1"/>
        <a:sy n="1" d="1"/>
      </p:scale>
      <p:origin x="0" y="0"/>
    </p:cViewPr>
  </p:notesTextViewPr>
  <p:sorterViewPr>
    <p:cViewPr>
      <p:scale>
        <a:sx n="100" d="100"/>
        <a:sy n="100" d="100"/>
      </p:scale>
      <p:origin x="0" y="18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EF132104-EA10-4F4C-879A-84F136C2010A}"/>
    <pc:docChg chg="delSld">
      <pc:chgData name="Renuka Mohanraj" userId="1e2ef1a2-791d-4e3a-9512-7cfb920dac40" providerId="ADAL" clId="{EF132104-EA10-4F4C-879A-84F136C2010A}" dt="2021-10-02T14:41:15.218" v="0" actId="47"/>
      <pc:docMkLst>
        <pc:docMk/>
      </pc:docMkLst>
      <pc:sldChg chg="del">
        <pc:chgData name="Renuka Mohanraj" userId="1e2ef1a2-791d-4e3a-9512-7cfb920dac40" providerId="ADAL" clId="{EF132104-EA10-4F4C-879A-84F136C2010A}" dt="2021-10-02T14:41:15.218" v="0" actId="47"/>
        <pc:sldMkLst>
          <pc:docMk/>
          <pc:sldMk cId="3235530616" sldId="310"/>
        </pc:sldMkLst>
      </pc:sldChg>
      <pc:sldChg chg="del">
        <pc:chgData name="Renuka Mohanraj" userId="1e2ef1a2-791d-4e3a-9512-7cfb920dac40" providerId="ADAL" clId="{EF132104-EA10-4F4C-879A-84F136C2010A}" dt="2021-10-02T14:41:15.218" v="0" actId="47"/>
        <pc:sldMkLst>
          <pc:docMk/>
          <pc:sldMk cId="2464944965" sldId="341"/>
        </pc:sldMkLst>
      </pc:sldChg>
    </pc:docChg>
  </pc:docChgLst>
  <pc:docChgLst>
    <pc:chgData name="Renuka Mohanraj" userId="1e2ef1a2-791d-4e3a-9512-7cfb920dac40" providerId="ADAL" clId="{767B10C7-A735-4894-89F7-2492FB66D639}"/>
    <pc:docChg chg="custSel modSld">
      <pc:chgData name="Renuka Mohanraj" userId="1e2ef1a2-791d-4e3a-9512-7cfb920dac40" providerId="ADAL" clId="{767B10C7-A735-4894-89F7-2492FB66D639}" dt="2022-10-08T15:37:59.202" v="2" actId="1076"/>
      <pc:docMkLst>
        <pc:docMk/>
      </pc:docMkLst>
      <pc:sldChg chg="modSp mod">
        <pc:chgData name="Renuka Mohanraj" userId="1e2ef1a2-791d-4e3a-9512-7cfb920dac40" providerId="ADAL" clId="{767B10C7-A735-4894-89F7-2492FB66D639}" dt="2022-10-07T15:08:37.709" v="1" actId="27636"/>
        <pc:sldMkLst>
          <pc:docMk/>
          <pc:sldMk cId="1438291579" sldId="307"/>
        </pc:sldMkLst>
        <pc:spChg chg="mod">
          <ac:chgData name="Renuka Mohanraj" userId="1e2ef1a2-791d-4e3a-9512-7cfb920dac40" providerId="ADAL" clId="{767B10C7-A735-4894-89F7-2492FB66D639}" dt="2022-10-07T15:08:37.709" v="1" actId="27636"/>
          <ac:spMkLst>
            <pc:docMk/>
            <pc:sldMk cId="1438291579" sldId="307"/>
            <ac:spMk id="3" creationId="{BF4160A4-E6C0-45FB-8F9B-101E3D5A34F2}"/>
          </ac:spMkLst>
        </pc:spChg>
      </pc:sldChg>
      <pc:sldChg chg="modSp mod">
        <pc:chgData name="Renuka Mohanraj" userId="1e2ef1a2-791d-4e3a-9512-7cfb920dac40" providerId="ADAL" clId="{767B10C7-A735-4894-89F7-2492FB66D639}" dt="2022-10-08T15:37:59.202" v="2" actId="1076"/>
        <pc:sldMkLst>
          <pc:docMk/>
          <pc:sldMk cId="522397647" sldId="342"/>
        </pc:sldMkLst>
        <pc:spChg chg="mod">
          <ac:chgData name="Renuka Mohanraj" userId="1e2ef1a2-791d-4e3a-9512-7cfb920dac40" providerId="ADAL" clId="{767B10C7-A735-4894-89F7-2492FB66D639}" dt="2022-10-08T15:37:59.202" v="2" actId="1076"/>
          <ac:spMkLst>
            <pc:docMk/>
            <pc:sldMk cId="522397647" sldId="342"/>
            <ac:spMk id="3" creationId="{1D3C0596-55D4-4920-92AB-584888BD43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B7E76-9E07-456A-809D-12546872A3A8}" type="datetimeFigureOut">
              <a:rPr lang="en-US" smtClean="0"/>
              <a:t>10/8/2022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EBCD6-5BC5-425D-BFE5-B31DCC91B565}" type="slidenum">
              <a:rPr lang="en-US" smtClean="0"/>
              <a:t>‹#›</a:t>
            </a:fld>
            <a:endParaRPr lang="en-US"/>
          </a:p>
        </p:txBody>
      </p:sp>
    </p:spTree>
    <p:extLst>
      <p:ext uri="{BB962C8B-B14F-4D97-AF65-F5344CB8AC3E}">
        <p14:creationId xmlns:p14="http://schemas.microsoft.com/office/powerpoint/2010/main" val="113051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reference/android/widget/AdapterView.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eveloper.android.com/reference/android/view/View.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222"/>
                </a:solidFill>
                <a:effectLst/>
                <a:latin typeface="Roboto"/>
              </a:rPr>
              <a:t>Text fields that are “</a:t>
            </a:r>
            <a:r>
              <a:rPr lang="en-US" b="1" i="0" dirty="0">
                <a:solidFill>
                  <a:srgbClr val="222222"/>
                </a:solidFill>
                <a:effectLst/>
                <a:latin typeface="Roboto"/>
              </a:rPr>
              <a:t>free form</a:t>
            </a:r>
            <a:r>
              <a:rPr lang="en-US" b="0" i="0" dirty="0">
                <a:solidFill>
                  <a:srgbClr val="222222"/>
                </a:solidFill>
                <a:effectLst/>
                <a:latin typeface="Roboto"/>
              </a:rPr>
              <a:t>” (not validated by a lookup), allow you to enter a value directly into the </a:t>
            </a:r>
            <a:r>
              <a:rPr lang="en-US" b="1" i="0" dirty="0">
                <a:solidFill>
                  <a:srgbClr val="222222"/>
                </a:solidFill>
                <a:effectLst/>
                <a:latin typeface="Roboto"/>
              </a:rPr>
              <a:t>field</a:t>
            </a:r>
            <a:r>
              <a:rPr lang="en-US" b="0" i="0" dirty="0">
                <a:solidFill>
                  <a:srgbClr val="222222"/>
                </a:solidFill>
                <a:effectLst/>
                <a:latin typeface="Roboto"/>
              </a:rPr>
              <a:t> prompt. </a:t>
            </a:r>
            <a:endParaRPr lang="en-US" dirty="0"/>
          </a:p>
        </p:txBody>
      </p:sp>
      <p:sp>
        <p:nvSpPr>
          <p:cNvPr id="4" name="Slide Number Placeholder 3"/>
          <p:cNvSpPr>
            <a:spLocks noGrp="1"/>
          </p:cNvSpPr>
          <p:nvPr>
            <p:ph type="sldNum" sz="quarter" idx="5"/>
          </p:nvPr>
        </p:nvSpPr>
        <p:spPr/>
        <p:txBody>
          <a:bodyPr/>
          <a:lstStyle/>
          <a:p>
            <a:fld id="{264EBCD6-5BC5-425D-BFE5-B31DCC91B565}" type="slidenum">
              <a:rPr lang="en-US" smtClean="0"/>
              <a:t>8</a:t>
            </a:fld>
            <a:endParaRPr lang="en-US"/>
          </a:p>
        </p:txBody>
      </p:sp>
    </p:spTree>
    <p:extLst>
      <p:ext uri="{BB962C8B-B14F-4D97-AF65-F5344CB8AC3E}">
        <p14:creationId xmlns:p14="http://schemas.microsoft.com/office/powerpoint/2010/main" val="72253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26</a:t>
            </a:fld>
            <a:endParaRPr lang="en-US"/>
          </a:p>
        </p:txBody>
      </p:sp>
    </p:spTree>
    <p:extLst>
      <p:ext uri="{BB962C8B-B14F-4D97-AF65-F5344CB8AC3E}">
        <p14:creationId xmlns:p14="http://schemas.microsoft.com/office/powerpoint/2010/main" val="2353428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27</a:t>
            </a:fld>
            <a:endParaRPr lang="en-US"/>
          </a:p>
        </p:txBody>
      </p:sp>
    </p:spTree>
    <p:extLst>
      <p:ext uri="{BB962C8B-B14F-4D97-AF65-F5344CB8AC3E}">
        <p14:creationId xmlns:p14="http://schemas.microsoft.com/office/powerpoint/2010/main" val="81334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a:p>
            <a:r>
              <a:rPr lang="en-US" sz="1200" b="0" i="0" kern="1200" dirty="0">
                <a:solidFill>
                  <a:schemeClr val="tx1"/>
                </a:solidFill>
                <a:effectLst/>
                <a:latin typeface="+mn-lt"/>
                <a:ea typeface="+mn-ea"/>
                <a:cs typeface="+mn-cs"/>
              </a:rPr>
              <a:t>Remove this line from your AndriodManifest.xml</a:t>
            </a:r>
          </a:p>
          <a:p>
            <a:r>
              <a:rPr lang="en-US" sz="1200" kern="1200" dirty="0">
                <a:solidFill>
                  <a:schemeClr val="tx1"/>
                </a:solidFill>
                <a:effectLst/>
                <a:latin typeface="+mn-lt"/>
                <a:ea typeface="+mn-ea"/>
                <a:cs typeface="+mn-cs"/>
              </a:rPr>
              <a:t>&lt;application </a:t>
            </a:r>
            <a:r>
              <a:rPr lang="en-US" sz="1200" kern="1200" dirty="0" err="1">
                <a:solidFill>
                  <a:schemeClr val="tx1"/>
                </a:solidFill>
                <a:effectLst/>
                <a:latin typeface="+mn-lt"/>
                <a:ea typeface="+mn-ea"/>
                <a:cs typeface="+mn-cs"/>
              </a:rPr>
              <a:t>android:label</a:t>
            </a:r>
            <a:r>
              <a:rPr lang="en-US" sz="1200" kern="1200" dirty="0">
                <a:solidFill>
                  <a:schemeClr val="tx1"/>
                </a:solidFill>
                <a:effectLst/>
                <a:latin typeface="+mn-lt"/>
                <a:ea typeface="+mn-ea"/>
                <a:cs typeface="+mn-cs"/>
              </a:rPr>
              <a:t>="@string/</a:t>
            </a:r>
            <a:r>
              <a:rPr lang="en-US" sz="1200" kern="1200" dirty="0" err="1">
                <a:solidFill>
                  <a:schemeClr val="tx1"/>
                </a:solidFill>
                <a:effectLst/>
                <a:latin typeface="+mn-lt"/>
                <a:ea typeface="+mn-ea"/>
                <a:cs typeface="+mn-cs"/>
              </a:rPr>
              <a:t>app_name</a:t>
            </a:r>
            <a:r>
              <a:rPr lang="en-US" sz="1200" kern="1200" dirty="0">
                <a:solidFill>
                  <a:schemeClr val="tx1"/>
                </a:solidFill>
                <a:effectLst/>
                <a:latin typeface="+mn-lt"/>
                <a:ea typeface="+mn-ea"/>
                <a:cs typeface="+mn-cs"/>
              </a:rPr>
              <a:t>"&gt;</a:t>
            </a:r>
            <a:endParaRPr lang="en-US" dirty="0"/>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28</a:t>
            </a:fld>
            <a:endParaRPr lang="en-US"/>
          </a:p>
        </p:txBody>
      </p:sp>
    </p:spTree>
    <p:extLst>
      <p:ext uri="{BB962C8B-B14F-4D97-AF65-F5344CB8AC3E}">
        <p14:creationId xmlns:p14="http://schemas.microsoft.com/office/powerpoint/2010/main" val="156247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30</a:t>
            </a:fld>
            <a:endParaRPr lang="en-US"/>
          </a:p>
        </p:txBody>
      </p:sp>
    </p:spTree>
    <p:extLst>
      <p:ext uri="{BB962C8B-B14F-4D97-AF65-F5344CB8AC3E}">
        <p14:creationId xmlns:p14="http://schemas.microsoft.com/office/powerpoint/2010/main" val="1792525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31</a:t>
            </a:fld>
            <a:endParaRPr lang="en-US"/>
          </a:p>
        </p:txBody>
      </p:sp>
    </p:spTree>
    <p:extLst>
      <p:ext uri="{BB962C8B-B14F-4D97-AF65-F5344CB8AC3E}">
        <p14:creationId xmlns:p14="http://schemas.microsoft.com/office/powerpoint/2010/main" val="1792525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32</a:t>
            </a:fld>
            <a:endParaRPr lang="en-US"/>
          </a:p>
        </p:txBody>
      </p:sp>
    </p:spTree>
    <p:extLst>
      <p:ext uri="{BB962C8B-B14F-4D97-AF65-F5344CB8AC3E}">
        <p14:creationId xmlns:p14="http://schemas.microsoft.com/office/powerpoint/2010/main" val="818826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33</a:t>
            </a:fld>
            <a:endParaRPr lang="en-US"/>
          </a:p>
        </p:txBody>
      </p:sp>
    </p:spTree>
    <p:extLst>
      <p:ext uri="{BB962C8B-B14F-4D97-AF65-F5344CB8AC3E}">
        <p14:creationId xmlns:p14="http://schemas.microsoft.com/office/powerpoint/2010/main" val="114029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35</a:t>
            </a:fld>
            <a:endParaRPr lang="en-US"/>
          </a:p>
        </p:txBody>
      </p:sp>
    </p:spTree>
    <p:extLst>
      <p:ext uri="{BB962C8B-B14F-4D97-AF65-F5344CB8AC3E}">
        <p14:creationId xmlns:p14="http://schemas.microsoft.com/office/powerpoint/2010/main" val="171286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17</a:t>
            </a:fld>
            <a:endParaRPr lang="en-US"/>
          </a:p>
        </p:txBody>
      </p:sp>
    </p:spTree>
    <p:extLst>
      <p:ext uri="{BB962C8B-B14F-4D97-AF65-F5344CB8AC3E}">
        <p14:creationId xmlns:p14="http://schemas.microsoft.com/office/powerpoint/2010/main" val="250536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B5B531-735B-4119-92D8-B1393BB2E8F4}" type="slidenum">
              <a:rPr lang="en-US" smtClean="0"/>
              <a:t>18</a:t>
            </a:fld>
            <a:endParaRPr lang="en-US"/>
          </a:p>
        </p:txBody>
      </p:sp>
    </p:spTree>
    <p:extLst>
      <p:ext uri="{BB962C8B-B14F-4D97-AF65-F5344CB8AC3E}">
        <p14:creationId xmlns:p14="http://schemas.microsoft.com/office/powerpoint/2010/main" val="302944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19</a:t>
            </a:fld>
            <a:endParaRPr lang="en-US"/>
          </a:p>
        </p:txBody>
      </p:sp>
    </p:spTree>
    <p:extLst>
      <p:ext uri="{BB962C8B-B14F-4D97-AF65-F5344CB8AC3E}">
        <p14:creationId xmlns:p14="http://schemas.microsoft.com/office/powerpoint/2010/main" val="302944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20</a:t>
            </a:fld>
            <a:endParaRPr lang="en-US"/>
          </a:p>
        </p:txBody>
      </p:sp>
    </p:spTree>
    <p:extLst>
      <p:ext uri="{BB962C8B-B14F-4D97-AF65-F5344CB8AC3E}">
        <p14:creationId xmlns:p14="http://schemas.microsoft.com/office/powerpoint/2010/main" val="357160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21</a:t>
            </a:fld>
            <a:endParaRPr lang="en-US"/>
          </a:p>
        </p:txBody>
      </p:sp>
    </p:spTree>
    <p:extLst>
      <p:ext uri="{BB962C8B-B14F-4D97-AF65-F5344CB8AC3E}">
        <p14:creationId xmlns:p14="http://schemas.microsoft.com/office/powerpoint/2010/main" val="262220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22</a:t>
            </a:fld>
            <a:endParaRPr lang="en-US"/>
          </a:p>
        </p:txBody>
      </p:sp>
    </p:spTree>
    <p:extLst>
      <p:ext uri="{BB962C8B-B14F-4D97-AF65-F5344CB8AC3E}">
        <p14:creationId xmlns:p14="http://schemas.microsoft.com/office/powerpoint/2010/main" val="59049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void </a:t>
            </a:r>
            <a:r>
              <a:rPr lang="en-US" dirty="0" err="1"/>
              <a:t>onItemClick</a:t>
            </a:r>
            <a:r>
              <a:rPr lang="en-US" dirty="0"/>
              <a:t> (</a:t>
            </a:r>
            <a:r>
              <a:rPr lang="en-US" sz="1200" u="none" strike="noStrike" kern="1200" dirty="0">
                <a:solidFill>
                  <a:schemeClr val="tx1"/>
                </a:solidFill>
                <a:effectLst/>
                <a:latin typeface="+mn-lt"/>
                <a:ea typeface="+mn-ea"/>
                <a:cs typeface="+mn-cs"/>
                <a:hlinkClick r:id="rId3"/>
              </a:rPr>
              <a:t>AdapterView</a:t>
            </a:r>
            <a:r>
              <a:rPr lang="en-US" dirty="0"/>
              <a:t>&lt;?&gt; parent, </a:t>
            </a:r>
            <a:r>
              <a:rPr lang="en-US" sz="1200" u="none" strike="noStrike" kern="1200" dirty="0">
                <a:solidFill>
                  <a:schemeClr val="tx1"/>
                </a:solidFill>
                <a:effectLst/>
                <a:latin typeface="+mn-lt"/>
                <a:ea typeface="+mn-ea"/>
                <a:cs typeface="+mn-cs"/>
                <a:hlinkClick r:id="rId4"/>
              </a:rPr>
              <a:t>View</a:t>
            </a:r>
            <a:r>
              <a:rPr lang="en-US" dirty="0"/>
              <a:t> </a:t>
            </a:r>
            <a:r>
              <a:rPr lang="en-US" dirty="0" err="1"/>
              <a:t>view</a:t>
            </a:r>
            <a:r>
              <a:rPr lang="en-US" dirty="0"/>
              <a:t>, int position, long id)</a:t>
            </a:r>
          </a:p>
          <a:p>
            <a:endParaRPr lang="en-US" dirty="0"/>
          </a:p>
          <a:p>
            <a:r>
              <a:rPr lang="en-US" dirty="0"/>
              <a:t>Parameters </a:t>
            </a:r>
          </a:p>
          <a:p>
            <a:endParaRPr lang="en-US" dirty="0"/>
          </a:p>
          <a:p>
            <a:r>
              <a:rPr lang="en-US" dirty="0">
                <a:effectLst/>
              </a:rPr>
              <a:t>Parent - AdapterView: The AdapterView where the click happened.</a:t>
            </a:r>
          </a:p>
          <a:p>
            <a:r>
              <a:rPr lang="en-US" dirty="0"/>
              <a:t>View</a:t>
            </a:r>
            <a:r>
              <a:rPr lang="en-US" sz="1200" b="0" i="0" kern="1200" dirty="0">
                <a:solidFill>
                  <a:schemeClr val="tx1"/>
                </a:solidFill>
                <a:effectLst/>
                <a:latin typeface="+mn-lt"/>
                <a:ea typeface="+mn-ea"/>
                <a:cs typeface="+mn-cs"/>
              </a:rPr>
              <a:t>: The view within the AdapterView that was clicked (this will be a view provided by the adapter)</a:t>
            </a:r>
          </a:p>
          <a:p>
            <a:r>
              <a:rPr lang="en-US" dirty="0">
                <a:effectLst/>
              </a:rPr>
              <a:t>Position - </a:t>
            </a:r>
            <a:r>
              <a:rPr lang="en-US" dirty="0" err="1">
                <a:effectLst/>
              </a:rPr>
              <a:t>int</a:t>
            </a:r>
            <a:r>
              <a:rPr lang="en-US" dirty="0">
                <a:effectLst/>
              </a:rPr>
              <a:t>: The position of the view in the adapter.</a:t>
            </a:r>
          </a:p>
          <a:p>
            <a:r>
              <a:rPr lang="en-US" dirty="0">
                <a:effectLst/>
              </a:rPr>
              <a:t>Id: long: The row id of the item that was clicked.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5B531-735B-4119-92D8-B1393BB2E8F4}" type="slidenum">
              <a:rPr lang="en-US" smtClean="0"/>
              <a:t>23</a:t>
            </a:fld>
            <a:endParaRPr lang="en-US"/>
          </a:p>
        </p:txBody>
      </p:sp>
    </p:spTree>
    <p:extLst>
      <p:ext uri="{BB962C8B-B14F-4D97-AF65-F5344CB8AC3E}">
        <p14:creationId xmlns:p14="http://schemas.microsoft.com/office/powerpoint/2010/main" val="30944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5B531-735B-4119-92D8-B1393BB2E8F4}" type="slidenum">
              <a:rPr lang="en-US" smtClean="0"/>
              <a:t>25</a:t>
            </a:fld>
            <a:endParaRPr lang="en-US"/>
          </a:p>
        </p:txBody>
      </p:sp>
    </p:spTree>
    <p:extLst>
      <p:ext uri="{BB962C8B-B14F-4D97-AF65-F5344CB8AC3E}">
        <p14:creationId xmlns:p14="http://schemas.microsoft.com/office/powerpoint/2010/main" val="351110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extLst>
      <p:ext uri="{BB962C8B-B14F-4D97-AF65-F5344CB8AC3E}">
        <p14:creationId xmlns:p14="http://schemas.microsoft.com/office/powerpoint/2010/main" val="26499238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23030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57325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25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322157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7504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473375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F991D3-F21F-4C5E-A7D9-1EB73A9FA57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100402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991D3-F21F-4C5E-A7D9-1EB73A9FA579}"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024760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991D3-F21F-4C5E-A7D9-1EB73A9FA579}"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621275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991D3-F21F-4C5E-A7D9-1EB73A9FA579}"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8901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535833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F991D3-F21F-4C5E-A7D9-1EB73A9FA57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890631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F991D3-F21F-4C5E-A7D9-1EB73A9FA57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3172966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626008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6109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F991D3-F21F-4C5E-A7D9-1EB73A9FA579}"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2294880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F991D3-F21F-4C5E-A7D9-1EB73A9FA57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72376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F991D3-F21F-4C5E-A7D9-1EB73A9FA579}"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101655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F991D3-F21F-4C5E-A7D9-1EB73A9FA579}"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389010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991D3-F21F-4C5E-A7D9-1EB73A9FA579}"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348699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F991D3-F21F-4C5E-A7D9-1EB73A9FA579}"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A5BBA-73B9-4720-96DC-8B4A12623CDB}"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extLst>
      <p:ext uri="{BB962C8B-B14F-4D97-AF65-F5344CB8AC3E}">
        <p14:creationId xmlns:p14="http://schemas.microsoft.com/office/powerpoint/2010/main" val="387540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6F991D3-F21F-4C5E-A7D9-1EB73A9FA579}" type="datetimeFigureOut">
              <a:rPr lang="en-US" smtClean="0"/>
              <a:t>10/8/2022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62FA5BBA-73B9-4720-96DC-8B4A12623CDB}" type="slidenum">
              <a:rPr lang="en-US" smtClean="0"/>
              <a:t>‹#›</a:t>
            </a:fld>
            <a:endParaRPr lang="en-US"/>
          </a:p>
        </p:txBody>
      </p:sp>
    </p:spTree>
    <p:extLst>
      <p:ext uri="{BB962C8B-B14F-4D97-AF65-F5344CB8AC3E}">
        <p14:creationId xmlns:p14="http://schemas.microsoft.com/office/powerpoint/2010/main" val="21070808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6F991D3-F21F-4C5E-A7D9-1EB73A9FA579}" type="datetimeFigureOut">
              <a:rPr lang="en-US" smtClean="0"/>
              <a:t>10/8/2022</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2FA5BBA-73B9-4720-96DC-8B4A12623CDB}" type="slidenum">
              <a:rPr lang="en-US" smtClean="0"/>
              <a:t>‹#›</a:t>
            </a:fld>
            <a:endParaRPr lang="en-US"/>
          </a:p>
        </p:txBody>
      </p:sp>
    </p:spTree>
    <p:extLst>
      <p:ext uri="{BB962C8B-B14F-4D97-AF65-F5344CB8AC3E}">
        <p14:creationId xmlns:p14="http://schemas.microsoft.com/office/powerpoint/2010/main" val="3151519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91D3-F21F-4C5E-A7D9-1EB73A9FA579}" type="datetimeFigureOut">
              <a:rPr lang="en-US" smtClean="0"/>
              <a:t>10/8/2022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A5BBA-73B9-4720-96DC-8B4A12623CDB}" type="slidenum">
              <a:rPr lang="en-US" smtClean="0"/>
              <a:t>‹#›</a:t>
            </a:fld>
            <a:endParaRPr lang="en-US"/>
          </a:p>
        </p:txBody>
      </p:sp>
    </p:spTree>
    <p:extLst>
      <p:ext uri="{BB962C8B-B14F-4D97-AF65-F5344CB8AC3E}">
        <p14:creationId xmlns:p14="http://schemas.microsoft.com/office/powerpoint/2010/main" val="37720096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ditte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reference/android/widget/Toas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tif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C7C4189-7102-485E-9D58-8F14C98B4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71120"/>
            <a:ext cx="12192000" cy="6929120"/>
          </a:xfrm>
          <a:prstGeom prst="rect">
            <a:avLst/>
          </a:prstGeom>
        </p:spPr>
      </p:pic>
    </p:spTree>
    <p:extLst>
      <p:ext uri="{BB962C8B-B14F-4D97-AF65-F5344CB8AC3E}">
        <p14:creationId xmlns:p14="http://schemas.microsoft.com/office/powerpoint/2010/main" val="154238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600" dirty="0"/>
              <a:t>Alert dialog, date picker, time picker</a:t>
            </a:r>
            <a:endParaRPr lang="en-US" sz="3600" dirty="0"/>
          </a:p>
        </p:txBody>
      </p:sp>
      <p:pic>
        <p:nvPicPr>
          <p:cNvPr id="4" name="Shape 349"/>
          <p:cNvPicPr preferRelativeResize="0"/>
          <p:nvPr/>
        </p:nvPicPr>
        <p:blipFill>
          <a:blip r:embed="rId2">
            <a:alphaModFix/>
          </a:blip>
          <a:stretch>
            <a:fillRect/>
          </a:stretch>
        </p:blipFill>
        <p:spPr>
          <a:xfrm>
            <a:off x="381000" y="1752600"/>
            <a:ext cx="11430000" cy="4724400"/>
          </a:xfrm>
          <a:prstGeom prst="rect">
            <a:avLst/>
          </a:prstGeom>
          <a:noFill/>
          <a:ln>
            <a:noFill/>
          </a:ln>
        </p:spPr>
      </p:pic>
    </p:spTree>
    <p:extLst>
      <p:ext uri="{BB962C8B-B14F-4D97-AF65-F5344CB8AC3E}">
        <p14:creationId xmlns:p14="http://schemas.microsoft.com/office/powerpoint/2010/main" val="84866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685800"/>
          </a:xfrm>
        </p:spPr>
        <p:txBody>
          <a:bodyPr>
            <a:normAutofit fontScale="90000"/>
          </a:bodyPr>
          <a:lstStyle/>
          <a:p>
            <a:r>
              <a:rPr lang="en" dirty="0"/>
              <a:t>EditText</a:t>
            </a:r>
            <a:endParaRPr lang="en-US" dirty="0"/>
          </a:p>
        </p:txBody>
      </p:sp>
      <p:sp>
        <p:nvSpPr>
          <p:cNvPr id="3" name="Content Placeholder 2"/>
          <p:cNvSpPr>
            <a:spLocks noGrp="1"/>
          </p:cNvSpPr>
          <p:nvPr>
            <p:ph idx="1"/>
          </p:nvPr>
        </p:nvSpPr>
        <p:spPr>
          <a:xfrm>
            <a:off x="228600" y="1524000"/>
            <a:ext cx="11734800" cy="4953000"/>
          </a:xfrm>
        </p:spPr>
        <p:txBody>
          <a:bodyPr>
            <a:normAutofit fontScale="77500" lnSpcReduction="20000"/>
          </a:bodyPr>
          <a:lstStyle/>
          <a:p>
            <a:pPr marL="533400" indent="-457200">
              <a:lnSpc>
                <a:spcPct val="115000"/>
              </a:lnSpc>
              <a:spcBef>
                <a:spcPts val="1000"/>
              </a:spcBef>
              <a:buClr>
                <a:schemeClr val="accent4"/>
              </a:buClr>
              <a:buSzPts val="2400"/>
            </a:pPr>
            <a:r>
              <a:rPr lang="en-US" sz="3100" u="sng" dirty="0" err="1">
                <a:highlight>
                  <a:srgbClr val="FFFFFF"/>
                </a:highlight>
                <a:hlinkClick r:id="rId2">
                  <a:extLst>
                    <a:ext uri="{A12FA001-AC4F-418D-AE19-62706E023703}">
                      <ahyp:hlinkClr xmlns:ahyp="http://schemas.microsoft.com/office/drawing/2018/hyperlinkcolor" val="tx"/>
                    </a:ext>
                  </a:extLst>
                </a:hlinkClick>
              </a:rPr>
              <a:t>EditText</a:t>
            </a:r>
            <a:r>
              <a:rPr lang="en-US" sz="3100" dirty="0">
                <a:solidFill>
                  <a:srgbClr val="333333"/>
                </a:solidFill>
                <a:highlight>
                  <a:srgbClr val="FFFFFF"/>
                </a:highlight>
              </a:rPr>
              <a:t> class used to accept inputs from the user</a:t>
            </a:r>
          </a:p>
          <a:p>
            <a:pPr marL="533400" indent="-457200">
              <a:lnSpc>
                <a:spcPct val="115000"/>
              </a:lnSpc>
              <a:spcBef>
                <a:spcPts val="400"/>
              </a:spcBef>
              <a:buClr>
                <a:schemeClr val="accent4"/>
              </a:buClr>
              <a:buSzPts val="2400"/>
            </a:pPr>
            <a:r>
              <a:rPr lang="en-US" sz="3100" dirty="0">
                <a:solidFill>
                  <a:srgbClr val="333333"/>
                </a:solidFill>
                <a:highlight>
                  <a:srgbClr val="FFFFFF"/>
                </a:highlight>
              </a:rPr>
              <a:t>Multiple lines of input</a:t>
            </a:r>
          </a:p>
          <a:p>
            <a:pPr marL="533400" indent="-457200">
              <a:lnSpc>
                <a:spcPct val="115000"/>
              </a:lnSpc>
              <a:spcBef>
                <a:spcPts val="400"/>
              </a:spcBef>
              <a:buClr>
                <a:schemeClr val="accent4"/>
              </a:buClr>
              <a:buSzPts val="2400"/>
            </a:pPr>
            <a:r>
              <a:rPr lang="en-US" sz="3100" dirty="0">
                <a:solidFill>
                  <a:srgbClr val="333333"/>
                </a:solidFill>
                <a:highlight>
                  <a:srgbClr val="FFFFFF"/>
                </a:highlight>
              </a:rPr>
              <a:t>Characters, numbers, and symbols</a:t>
            </a:r>
          </a:p>
          <a:p>
            <a:pPr marL="533400" indent="-457200">
              <a:lnSpc>
                <a:spcPct val="115000"/>
              </a:lnSpc>
              <a:spcBef>
                <a:spcPts val="400"/>
              </a:spcBef>
              <a:buClr>
                <a:schemeClr val="accent4"/>
              </a:buClr>
              <a:buSzPts val="2400"/>
            </a:pPr>
            <a:r>
              <a:rPr lang="en-US" sz="3100" dirty="0">
                <a:solidFill>
                  <a:srgbClr val="333333"/>
                </a:solidFill>
                <a:highlight>
                  <a:srgbClr val="FFFFFF"/>
                </a:highlight>
              </a:rPr>
              <a:t>Spelling correction</a:t>
            </a:r>
          </a:p>
          <a:p>
            <a:pPr marL="533400" indent="-457200">
              <a:lnSpc>
                <a:spcPct val="115000"/>
              </a:lnSpc>
              <a:spcBef>
                <a:spcPts val="400"/>
              </a:spcBef>
              <a:buClr>
                <a:schemeClr val="accent4"/>
              </a:buClr>
              <a:buSzPts val="2400"/>
            </a:pPr>
            <a:r>
              <a:rPr lang="en-US" sz="3100" dirty="0">
                <a:solidFill>
                  <a:srgbClr val="333333"/>
                </a:solidFill>
                <a:highlight>
                  <a:srgbClr val="FFFFFF"/>
                </a:highlight>
              </a:rPr>
              <a:t>Tapping the Return (Enter) key starts a new line</a:t>
            </a:r>
          </a:p>
          <a:p>
            <a:pPr marL="533400" indent="-457200">
              <a:lnSpc>
                <a:spcPct val="115000"/>
              </a:lnSpc>
              <a:spcBef>
                <a:spcPts val="400"/>
              </a:spcBef>
              <a:buClr>
                <a:schemeClr val="accent4"/>
              </a:buClr>
              <a:buSzPts val="2400"/>
            </a:pPr>
            <a:r>
              <a:rPr lang="en-US" sz="3100" dirty="0">
                <a:solidFill>
                  <a:srgbClr val="333333"/>
                </a:solidFill>
                <a:highlight>
                  <a:srgbClr val="FFFFFF"/>
                </a:highlight>
              </a:rPr>
              <a:t>Customizable</a:t>
            </a:r>
          </a:p>
          <a:p>
            <a:pPr marL="533400" indent="-457200">
              <a:spcBef>
                <a:spcPts val="1000"/>
              </a:spcBef>
              <a:buClr>
                <a:schemeClr val="accent4"/>
              </a:buClr>
              <a:buSzPts val="2400"/>
            </a:pPr>
            <a:r>
              <a:rPr lang="en-US" sz="3100" dirty="0"/>
              <a:t>Get the </a:t>
            </a:r>
            <a:r>
              <a:rPr lang="en-US" sz="3100" dirty="0" err="1"/>
              <a:t>EditText</a:t>
            </a:r>
            <a:r>
              <a:rPr lang="en-US" sz="3100" dirty="0"/>
              <a:t> object for the </a:t>
            </a:r>
            <a:r>
              <a:rPr lang="en-US" sz="3100" dirty="0" err="1"/>
              <a:t>EditText</a:t>
            </a:r>
            <a:r>
              <a:rPr lang="en-US" sz="3100" dirty="0"/>
              <a:t> view</a:t>
            </a:r>
          </a:p>
          <a:p>
            <a:pPr marL="914400" indent="-457200">
              <a:spcBef>
                <a:spcPts val="1000"/>
              </a:spcBef>
              <a:buClr>
                <a:schemeClr val="accent4"/>
              </a:buClr>
            </a:pPr>
            <a:r>
              <a:rPr lang="en-US" sz="3100" dirty="0" err="1">
                <a:latin typeface="Consolas"/>
                <a:ea typeface="Consolas"/>
                <a:cs typeface="Consolas"/>
                <a:sym typeface="Consolas"/>
              </a:rPr>
              <a:t>EditText</a:t>
            </a:r>
            <a:r>
              <a:rPr lang="en-US" sz="3100" dirty="0">
                <a:latin typeface="Consolas"/>
                <a:ea typeface="Consolas"/>
                <a:cs typeface="Consolas"/>
                <a:sym typeface="Consolas"/>
              </a:rPr>
              <a:t> </a:t>
            </a:r>
            <a:r>
              <a:rPr lang="en-US" sz="3100" dirty="0" err="1">
                <a:latin typeface="Consolas"/>
                <a:ea typeface="Consolas"/>
                <a:cs typeface="Consolas"/>
                <a:sym typeface="Consolas"/>
              </a:rPr>
              <a:t>simpleEditText</a:t>
            </a:r>
            <a:r>
              <a:rPr lang="en-US" sz="3100" dirty="0">
                <a:latin typeface="Consolas"/>
                <a:ea typeface="Consolas"/>
                <a:cs typeface="Consolas"/>
                <a:sym typeface="Consolas"/>
              </a:rPr>
              <a:t> = </a:t>
            </a:r>
            <a:br>
              <a:rPr lang="en-US" sz="3100" dirty="0">
                <a:latin typeface="Consolas"/>
                <a:ea typeface="Consolas"/>
                <a:cs typeface="Consolas"/>
                <a:sym typeface="Consolas"/>
              </a:rPr>
            </a:br>
            <a:r>
              <a:rPr lang="en-US" sz="3100" dirty="0">
                <a:latin typeface="Consolas"/>
                <a:ea typeface="Consolas"/>
                <a:cs typeface="Consolas"/>
                <a:sym typeface="Consolas"/>
              </a:rPr>
              <a:t>    (</a:t>
            </a:r>
            <a:r>
              <a:rPr lang="en-US" sz="3100" dirty="0" err="1">
                <a:latin typeface="Consolas"/>
                <a:ea typeface="Consolas"/>
                <a:cs typeface="Consolas"/>
                <a:sym typeface="Consolas"/>
              </a:rPr>
              <a:t>EditText</a:t>
            </a:r>
            <a:r>
              <a:rPr lang="en-US" sz="3100" dirty="0">
                <a:latin typeface="Consolas"/>
                <a:ea typeface="Consolas"/>
                <a:cs typeface="Consolas"/>
                <a:sym typeface="Consolas"/>
              </a:rPr>
              <a:t>) </a:t>
            </a:r>
            <a:r>
              <a:rPr lang="en-US" sz="3100" dirty="0" err="1">
                <a:latin typeface="Consolas"/>
                <a:ea typeface="Consolas"/>
                <a:cs typeface="Consolas"/>
                <a:sym typeface="Consolas"/>
              </a:rPr>
              <a:t>findViewById</a:t>
            </a:r>
            <a:r>
              <a:rPr lang="en-US" sz="3100" dirty="0">
                <a:latin typeface="Consolas"/>
                <a:ea typeface="Consolas"/>
                <a:cs typeface="Consolas"/>
                <a:sym typeface="Consolas"/>
              </a:rPr>
              <a:t>(</a:t>
            </a:r>
            <a:r>
              <a:rPr lang="en-US" sz="3100" dirty="0" err="1">
                <a:latin typeface="Consolas"/>
                <a:ea typeface="Consolas"/>
                <a:cs typeface="Consolas"/>
                <a:sym typeface="Consolas"/>
              </a:rPr>
              <a:t>R.id.edit_simple</a:t>
            </a:r>
            <a:r>
              <a:rPr lang="en-US" sz="3100" dirty="0">
                <a:latin typeface="Consolas"/>
                <a:ea typeface="Consolas"/>
                <a:cs typeface="Consolas"/>
                <a:sym typeface="Consolas"/>
              </a:rPr>
              <a:t>);</a:t>
            </a:r>
          </a:p>
          <a:p>
            <a:pPr marL="533400" indent="-457200">
              <a:spcBef>
                <a:spcPts val="2000"/>
              </a:spcBef>
              <a:buClr>
                <a:schemeClr val="accent4"/>
              </a:buClr>
              <a:buSzPts val="2400"/>
            </a:pPr>
            <a:r>
              <a:rPr lang="en-US" sz="3100" dirty="0"/>
              <a:t>Retrieve the CharSequence and convert it to a string</a:t>
            </a:r>
          </a:p>
          <a:p>
            <a:pPr marL="914400" indent="-457200">
              <a:spcBef>
                <a:spcPts val="1000"/>
              </a:spcBef>
              <a:buClr>
                <a:schemeClr val="accent4"/>
              </a:buClr>
            </a:pPr>
            <a:r>
              <a:rPr lang="en-US" sz="3100" dirty="0">
                <a:latin typeface="Consolas"/>
                <a:ea typeface="Consolas"/>
                <a:cs typeface="Consolas"/>
                <a:sym typeface="Consolas"/>
              </a:rPr>
              <a:t>String </a:t>
            </a:r>
            <a:r>
              <a:rPr lang="en-US" sz="3100" dirty="0" err="1">
                <a:latin typeface="Consolas"/>
                <a:ea typeface="Consolas"/>
                <a:cs typeface="Consolas"/>
                <a:sym typeface="Consolas"/>
              </a:rPr>
              <a:t>strValue</a:t>
            </a:r>
            <a:r>
              <a:rPr lang="en-US" sz="3100" dirty="0">
                <a:latin typeface="Consolas"/>
                <a:ea typeface="Consolas"/>
                <a:cs typeface="Consolas"/>
                <a:sym typeface="Consolas"/>
              </a:rPr>
              <a:t> =</a:t>
            </a:r>
            <a:br>
              <a:rPr lang="en-US" sz="3100" dirty="0">
                <a:latin typeface="Consolas"/>
                <a:ea typeface="Consolas"/>
                <a:cs typeface="Consolas"/>
                <a:sym typeface="Consolas"/>
              </a:rPr>
            </a:br>
            <a:r>
              <a:rPr lang="en-US" sz="3100" dirty="0">
                <a:latin typeface="Consolas"/>
                <a:ea typeface="Consolas"/>
                <a:cs typeface="Consolas"/>
                <a:sym typeface="Consolas"/>
              </a:rPr>
              <a:t>    </a:t>
            </a:r>
            <a:r>
              <a:rPr lang="en-US" sz="3100" dirty="0" err="1">
                <a:latin typeface="Consolas"/>
                <a:ea typeface="Consolas"/>
                <a:cs typeface="Consolas"/>
                <a:sym typeface="Consolas"/>
              </a:rPr>
              <a:t>simpleEditText.getText</a:t>
            </a:r>
            <a:r>
              <a:rPr lang="en-US" sz="3100" dirty="0">
                <a:latin typeface="Consolas"/>
                <a:ea typeface="Consolas"/>
                <a:cs typeface="Consolas"/>
                <a:sym typeface="Consolas"/>
              </a:rPr>
              <a:t>().</a:t>
            </a:r>
            <a:r>
              <a:rPr lang="en-US" sz="3100" dirty="0" err="1">
                <a:latin typeface="Consolas"/>
                <a:ea typeface="Consolas"/>
                <a:cs typeface="Consolas"/>
                <a:sym typeface="Consolas"/>
              </a:rPr>
              <a:t>toString</a:t>
            </a:r>
            <a:r>
              <a:rPr lang="en-US" sz="3100" dirty="0">
                <a:latin typeface="Consolas"/>
                <a:ea typeface="Consolas"/>
                <a:cs typeface="Consolas"/>
                <a:sym typeface="Consolas"/>
              </a:rPr>
              <a:t>();</a:t>
            </a:r>
          </a:p>
          <a:p>
            <a:pPr marL="76200" indent="0">
              <a:spcBef>
                <a:spcPts val="1000"/>
              </a:spcBef>
              <a:buSzPts val="2400"/>
              <a:buNone/>
            </a:pPr>
            <a:endParaRPr lang="en-US" dirty="0"/>
          </a:p>
        </p:txBody>
      </p:sp>
    </p:spTree>
    <p:extLst>
      <p:ext uri="{BB962C8B-B14F-4D97-AF65-F5344CB8AC3E}">
        <p14:creationId xmlns:p14="http://schemas.microsoft.com/office/powerpoint/2010/main" val="130670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Common input types</a:t>
            </a:r>
          </a:p>
        </p:txBody>
      </p:sp>
      <p:sp>
        <p:nvSpPr>
          <p:cNvPr id="3" name="Content Placeholder 2"/>
          <p:cNvSpPr>
            <a:spLocks noGrp="1"/>
          </p:cNvSpPr>
          <p:nvPr>
            <p:ph idx="1"/>
          </p:nvPr>
        </p:nvSpPr>
        <p:spPr>
          <a:xfrm>
            <a:off x="533400" y="1600200"/>
            <a:ext cx="11430000" cy="4876800"/>
          </a:xfrm>
        </p:spPr>
        <p:txBody>
          <a:bodyPr>
            <a:normAutofit lnSpcReduction="10000"/>
          </a:bodyPr>
          <a:lstStyle/>
          <a:p>
            <a:pPr marL="457200" indent="-342900">
              <a:lnSpc>
                <a:spcPct val="120000"/>
              </a:lnSpc>
              <a:buSzPts val="1800"/>
            </a:pPr>
            <a:r>
              <a:rPr lang="en-US" sz="2400" dirty="0" err="1"/>
              <a:t>textShortMessage</a:t>
            </a:r>
            <a:r>
              <a:rPr lang="en-US" sz="2400" dirty="0"/>
              <a:t>—Limit input to 1 line </a:t>
            </a:r>
          </a:p>
          <a:p>
            <a:pPr marL="457200" indent="-342900">
              <a:lnSpc>
                <a:spcPct val="120000"/>
              </a:lnSpc>
              <a:buSzPts val="1800"/>
            </a:pPr>
            <a:r>
              <a:rPr lang="en-US" sz="2400" dirty="0" err="1"/>
              <a:t>textCapSentences</a:t>
            </a:r>
            <a:r>
              <a:rPr lang="en-US" sz="2400" dirty="0"/>
              <a:t>—Set keyboard to caps at beginning of sentences</a:t>
            </a:r>
          </a:p>
          <a:p>
            <a:pPr marL="457200" indent="-342900">
              <a:lnSpc>
                <a:spcPct val="120000"/>
              </a:lnSpc>
              <a:buSzPts val="1800"/>
            </a:pPr>
            <a:r>
              <a:rPr lang="en-US" sz="2400" dirty="0" err="1"/>
              <a:t>textAutoCorrect</a:t>
            </a:r>
            <a:r>
              <a:rPr lang="en-US" sz="2400" dirty="0"/>
              <a:t>—Enable autocorrecting</a:t>
            </a:r>
          </a:p>
          <a:p>
            <a:pPr marL="457200" indent="-342900">
              <a:lnSpc>
                <a:spcPct val="120000"/>
              </a:lnSpc>
              <a:buSzPts val="1800"/>
            </a:pPr>
            <a:r>
              <a:rPr lang="en-US" sz="2400" dirty="0" err="1"/>
              <a:t>textPassword</a:t>
            </a:r>
            <a:r>
              <a:rPr lang="en-US" sz="2400" dirty="0"/>
              <a:t>—Conceal typed characters</a:t>
            </a:r>
          </a:p>
          <a:p>
            <a:pPr marL="457200" indent="-342900">
              <a:lnSpc>
                <a:spcPct val="120000"/>
              </a:lnSpc>
              <a:buSzPts val="1800"/>
            </a:pPr>
            <a:r>
              <a:rPr lang="en-US" sz="2400" dirty="0" err="1"/>
              <a:t>textEmailAddress</a:t>
            </a:r>
            <a:r>
              <a:rPr lang="en-US" sz="2400" dirty="0"/>
              <a:t>—Show an @ sign on the keyboard</a:t>
            </a:r>
          </a:p>
          <a:p>
            <a:pPr marL="457200" indent="-342900">
              <a:lnSpc>
                <a:spcPct val="120000"/>
              </a:lnSpc>
              <a:buSzPts val="1800"/>
            </a:pPr>
            <a:r>
              <a:rPr lang="en-US" sz="2400" dirty="0"/>
              <a:t>phone—numeric keyboard for phone numbers</a:t>
            </a:r>
          </a:p>
          <a:p>
            <a:pPr marL="457200" indent="-342900">
              <a:lnSpc>
                <a:spcPct val="120000"/>
              </a:lnSpc>
              <a:buSzPts val="1800"/>
            </a:pPr>
            <a:r>
              <a:rPr lang="en-US" sz="2400" dirty="0" err="1"/>
              <a:t>textPersonName</a:t>
            </a:r>
            <a:r>
              <a:rPr lang="en-US" sz="2400" dirty="0"/>
              <a:t> – allow single line of Input </a:t>
            </a:r>
          </a:p>
          <a:p>
            <a:pPr marL="0" indent="0">
              <a:buNone/>
            </a:pPr>
            <a:endParaRPr lang="en-US" dirty="0"/>
          </a:p>
          <a:p>
            <a:pPr marL="0" indent="0">
              <a:buNone/>
            </a:pPr>
            <a:r>
              <a:rPr lang="en-US" dirty="0"/>
              <a:t>Example</a:t>
            </a:r>
          </a:p>
          <a:p>
            <a:pPr marL="457200" indent="0">
              <a:lnSpc>
                <a:spcPct val="150000"/>
              </a:lnSpc>
              <a:buClr>
                <a:schemeClr val="dk1"/>
              </a:buClr>
              <a:buSzPts val="1100"/>
              <a:buNone/>
            </a:pPr>
            <a:r>
              <a:rPr lang="en-US" sz="2000" b="1" dirty="0" err="1">
                <a:solidFill>
                  <a:srgbClr val="424242"/>
                </a:solidFill>
                <a:latin typeface="Consolas"/>
                <a:ea typeface="Consolas"/>
                <a:cs typeface="Consolas"/>
                <a:sym typeface="Consolas"/>
              </a:rPr>
              <a:t>android:inputType</a:t>
            </a:r>
            <a:r>
              <a:rPr lang="en-US" sz="2000" b="1" dirty="0">
                <a:solidFill>
                  <a:srgbClr val="424242"/>
                </a:solidFill>
                <a:latin typeface="Consolas"/>
                <a:ea typeface="Consolas"/>
                <a:cs typeface="Consolas"/>
                <a:sym typeface="Consolas"/>
              </a:rPr>
              <a:t>="phone"</a:t>
            </a:r>
          </a:p>
          <a:p>
            <a:pPr marL="457200" indent="0">
              <a:lnSpc>
                <a:spcPct val="150000"/>
              </a:lnSpc>
              <a:buClr>
                <a:schemeClr val="dk1"/>
              </a:buClr>
              <a:buSzPts val="1100"/>
              <a:buNone/>
            </a:pPr>
            <a:r>
              <a:rPr lang="en-US" sz="2000" b="1" dirty="0" err="1">
                <a:solidFill>
                  <a:srgbClr val="424242"/>
                </a:solidFill>
                <a:latin typeface="Consolas"/>
                <a:ea typeface="Consolas"/>
                <a:cs typeface="Consolas"/>
                <a:sym typeface="Consolas"/>
              </a:rPr>
              <a:t>android:inputType</a:t>
            </a:r>
            <a:r>
              <a:rPr lang="en-US" sz="2000" b="1" dirty="0">
                <a:solidFill>
                  <a:srgbClr val="424242"/>
                </a:solidFill>
                <a:latin typeface="Consolas"/>
                <a:ea typeface="Consolas"/>
                <a:cs typeface="Consolas"/>
                <a:sym typeface="Consolas"/>
              </a:rPr>
              <a:t>="</a:t>
            </a:r>
            <a:r>
              <a:rPr lang="en-US" sz="2000" b="1" dirty="0" err="1">
                <a:solidFill>
                  <a:srgbClr val="424242"/>
                </a:solidFill>
                <a:latin typeface="Consolas"/>
                <a:ea typeface="Consolas"/>
                <a:cs typeface="Consolas"/>
                <a:sym typeface="Consolas"/>
              </a:rPr>
              <a:t>textAutoCorrect|textCapSentences</a:t>
            </a:r>
            <a:r>
              <a:rPr lang="en-US" sz="2000" b="1" dirty="0">
                <a:solidFill>
                  <a:srgbClr val="424242"/>
                </a:solidFill>
                <a:latin typeface="Consolas"/>
                <a:ea typeface="Consolas"/>
                <a:cs typeface="Consolas"/>
                <a:sym typeface="Consolas"/>
              </a:rPr>
              <a:t>"</a:t>
            </a:r>
          </a:p>
          <a:p>
            <a:pPr marL="0" indent="0">
              <a:buNone/>
            </a:pPr>
            <a:endParaRPr lang="en-US" dirty="0"/>
          </a:p>
        </p:txBody>
      </p:sp>
    </p:spTree>
    <p:extLst>
      <p:ext uri="{BB962C8B-B14F-4D97-AF65-F5344CB8AC3E}">
        <p14:creationId xmlns:p14="http://schemas.microsoft.com/office/powerpoint/2010/main" val="2552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Choices</a:t>
            </a:r>
          </a:p>
        </p:txBody>
      </p:sp>
      <p:pic>
        <p:nvPicPr>
          <p:cNvPr id="5" name="Shape 517"/>
          <p:cNvPicPr preferRelativeResize="0"/>
          <p:nvPr/>
        </p:nvPicPr>
        <p:blipFill>
          <a:blip r:embed="rId2">
            <a:alphaModFix/>
          </a:blip>
          <a:stretch>
            <a:fillRect/>
          </a:stretch>
        </p:blipFill>
        <p:spPr>
          <a:xfrm>
            <a:off x="2321798" y="2173605"/>
            <a:ext cx="2631202" cy="1333047"/>
          </a:xfrm>
          <a:prstGeom prst="rect">
            <a:avLst/>
          </a:prstGeom>
          <a:noFill/>
          <a:ln w="9525" cap="flat" cmpd="sng">
            <a:solidFill>
              <a:srgbClr val="757575"/>
            </a:solidFill>
            <a:prstDash val="solid"/>
            <a:round/>
            <a:headEnd type="none" w="sm" len="sm"/>
            <a:tailEnd type="none" w="sm" len="sm"/>
          </a:ln>
        </p:spPr>
      </p:pic>
      <p:pic>
        <p:nvPicPr>
          <p:cNvPr id="6" name="Shape 518"/>
          <p:cNvPicPr preferRelativeResize="0"/>
          <p:nvPr/>
        </p:nvPicPr>
        <p:blipFill>
          <a:blip r:embed="rId3">
            <a:alphaModFix/>
          </a:blip>
          <a:stretch>
            <a:fillRect/>
          </a:stretch>
        </p:blipFill>
        <p:spPr>
          <a:xfrm>
            <a:off x="7239000" y="2112541"/>
            <a:ext cx="2743200" cy="1545059"/>
          </a:xfrm>
          <a:prstGeom prst="rect">
            <a:avLst/>
          </a:prstGeom>
          <a:noFill/>
          <a:ln w="9525" cap="flat" cmpd="sng">
            <a:solidFill>
              <a:srgbClr val="757575"/>
            </a:solidFill>
            <a:prstDash val="solid"/>
            <a:round/>
            <a:headEnd type="none" w="sm" len="sm"/>
            <a:tailEnd type="none" w="sm" len="sm"/>
          </a:ln>
        </p:spPr>
      </p:pic>
      <p:pic>
        <p:nvPicPr>
          <p:cNvPr id="7" name="Shape 519"/>
          <p:cNvPicPr preferRelativeResize="0"/>
          <p:nvPr/>
        </p:nvPicPr>
        <p:blipFill>
          <a:blip r:embed="rId4">
            <a:alphaModFix/>
          </a:blip>
          <a:stretch>
            <a:fillRect/>
          </a:stretch>
        </p:blipFill>
        <p:spPr>
          <a:xfrm>
            <a:off x="7147076" y="4565241"/>
            <a:ext cx="3063724" cy="742950"/>
          </a:xfrm>
          <a:prstGeom prst="rect">
            <a:avLst/>
          </a:prstGeom>
          <a:noFill/>
          <a:ln w="9525" cap="flat" cmpd="sng">
            <a:solidFill>
              <a:srgbClr val="757575"/>
            </a:solidFill>
            <a:prstDash val="solid"/>
            <a:round/>
            <a:headEnd type="none" w="sm" len="sm"/>
            <a:tailEnd type="none" w="sm" len="sm"/>
          </a:ln>
        </p:spPr>
      </p:pic>
      <p:pic>
        <p:nvPicPr>
          <p:cNvPr id="8" name="Shape 520"/>
          <p:cNvPicPr preferRelativeResize="0"/>
          <p:nvPr/>
        </p:nvPicPr>
        <p:blipFill>
          <a:blip r:embed="rId5">
            <a:alphaModFix/>
          </a:blip>
          <a:stretch>
            <a:fillRect/>
          </a:stretch>
        </p:blipFill>
        <p:spPr>
          <a:xfrm>
            <a:off x="7147076" y="5629275"/>
            <a:ext cx="3063724" cy="672896"/>
          </a:xfrm>
          <a:prstGeom prst="rect">
            <a:avLst/>
          </a:prstGeom>
          <a:noFill/>
          <a:ln w="9525" cap="flat" cmpd="sng">
            <a:solidFill>
              <a:srgbClr val="757575"/>
            </a:solidFill>
            <a:prstDash val="solid"/>
            <a:round/>
            <a:headEnd type="none" w="sm" len="sm"/>
            <a:tailEnd type="none" w="sm" len="sm"/>
          </a:ln>
        </p:spPr>
      </p:pic>
      <p:pic>
        <p:nvPicPr>
          <p:cNvPr id="9" name="Shape 521"/>
          <p:cNvPicPr preferRelativeResize="0"/>
          <p:nvPr/>
        </p:nvPicPr>
        <p:blipFill>
          <a:blip r:embed="rId6">
            <a:alphaModFix/>
          </a:blip>
          <a:stretch>
            <a:fillRect/>
          </a:stretch>
        </p:blipFill>
        <p:spPr>
          <a:xfrm>
            <a:off x="2057400" y="4495801"/>
            <a:ext cx="2667000" cy="1806371"/>
          </a:xfrm>
          <a:prstGeom prst="rect">
            <a:avLst/>
          </a:prstGeom>
          <a:noFill/>
          <a:ln w="9525" cap="flat" cmpd="sng">
            <a:solidFill>
              <a:srgbClr val="757575"/>
            </a:solidFill>
            <a:prstDash val="solid"/>
            <a:round/>
            <a:headEnd type="none" w="sm" len="sm"/>
            <a:tailEnd type="none" w="sm" len="sm"/>
          </a:ln>
        </p:spPr>
      </p:pic>
      <p:sp>
        <p:nvSpPr>
          <p:cNvPr id="10" name="Rectangle 9"/>
          <p:cNvSpPr/>
          <p:nvPr/>
        </p:nvSpPr>
        <p:spPr>
          <a:xfrm>
            <a:off x="2321799" y="1554403"/>
            <a:ext cx="1774845" cy="369332"/>
          </a:xfrm>
          <a:prstGeom prst="rect">
            <a:avLst/>
          </a:prstGeom>
        </p:spPr>
        <p:txBody>
          <a:bodyPr wrap="none">
            <a:spAutoFit/>
          </a:bodyPr>
          <a:lstStyle/>
          <a:p>
            <a:pPr marL="457200" indent="-381000">
              <a:spcBef>
                <a:spcPts val="1000"/>
              </a:spcBef>
              <a:buSzPts val="2400"/>
              <a:buChar char="●"/>
            </a:pPr>
            <a:r>
              <a:rPr lang="en-US" dirty="0"/>
              <a:t>Checkboxes</a:t>
            </a:r>
          </a:p>
        </p:txBody>
      </p:sp>
      <p:sp>
        <p:nvSpPr>
          <p:cNvPr id="11" name="Rectangle 10"/>
          <p:cNvSpPr/>
          <p:nvPr/>
        </p:nvSpPr>
        <p:spPr>
          <a:xfrm>
            <a:off x="7147077" y="1552256"/>
            <a:ext cx="1935145" cy="369332"/>
          </a:xfrm>
          <a:prstGeom prst="rect">
            <a:avLst/>
          </a:prstGeom>
        </p:spPr>
        <p:txBody>
          <a:bodyPr wrap="none">
            <a:spAutoFit/>
          </a:bodyPr>
          <a:lstStyle/>
          <a:p>
            <a:pPr marL="457200" indent="-381000">
              <a:spcBef>
                <a:spcPts val="1000"/>
              </a:spcBef>
              <a:buSzPts val="2400"/>
              <a:buChar char="●"/>
            </a:pPr>
            <a:r>
              <a:rPr lang="en-US" dirty="0"/>
              <a:t>Radio buttons</a:t>
            </a:r>
          </a:p>
        </p:txBody>
      </p:sp>
      <p:sp>
        <p:nvSpPr>
          <p:cNvPr id="12" name="Rectangle 11"/>
          <p:cNvSpPr/>
          <p:nvPr/>
        </p:nvSpPr>
        <p:spPr>
          <a:xfrm>
            <a:off x="2616884" y="3810000"/>
            <a:ext cx="1364476" cy="369332"/>
          </a:xfrm>
          <a:prstGeom prst="rect">
            <a:avLst/>
          </a:prstGeom>
        </p:spPr>
        <p:txBody>
          <a:bodyPr wrap="none">
            <a:spAutoFit/>
          </a:bodyPr>
          <a:lstStyle/>
          <a:p>
            <a:pPr marL="457200" indent="-381000">
              <a:spcBef>
                <a:spcPts val="1000"/>
              </a:spcBef>
              <a:buSzPts val="2400"/>
              <a:buChar char="●"/>
            </a:pPr>
            <a:r>
              <a:rPr lang="en-US" dirty="0"/>
              <a:t>Spinner</a:t>
            </a:r>
          </a:p>
        </p:txBody>
      </p:sp>
      <p:sp>
        <p:nvSpPr>
          <p:cNvPr id="13" name="Rectangle 12"/>
          <p:cNvSpPr/>
          <p:nvPr/>
        </p:nvSpPr>
        <p:spPr>
          <a:xfrm>
            <a:off x="5429335" y="4752050"/>
            <a:ext cx="1374030" cy="369332"/>
          </a:xfrm>
          <a:prstGeom prst="rect">
            <a:avLst/>
          </a:prstGeom>
        </p:spPr>
        <p:txBody>
          <a:bodyPr wrap="none">
            <a:spAutoFit/>
          </a:bodyPr>
          <a:lstStyle/>
          <a:p>
            <a:pPr marL="457200" indent="-381000">
              <a:spcBef>
                <a:spcPts val="1000"/>
              </a:spcBef>
              <a:buSzPts val="2400"/>
              <a:buChar char="●"/>
            </a:pPr>
            <a:r>
              <a:rPr lang="en-US" dirty="0"/>
              <a:t>Toggles</a:t>
            </a:r>
          </a:p>
        </p:txBody>
      </p:sp>
      <p:sp>
        <p:nvSpPr>
          <p:cNvPr id="14" name="Rectangle 13"/>
          <p:cNvSpPr/>
          <p:nvPr/>
        </p:nvSpPr>
        <p:spPr>
          <a:xfrm>
            <a:off x="5394922" y="5781057"/>
            <a:ext cx="1326004" cy="369332"/>
          </a:xfrm>
          <a:prstGeom prst="rect">
            <a:avLst/>
          </a:prstGeom>
        </p:spPr>
        <p:txBody>
          <a:bodyPr wrap="none">
            <a:spAutoFit/>
          </a:bodyPr>
          <a:lstStyle/>
          <a:p>
            <a:pPr marL="457200" indent="-381000">
              <a:spcBef>
                <a:spcPts val="1000"/>
              </a:spcBef>
              <a:buSzPts val="2400"/>
              <a:buChar char="●"/>
            </a:pPr>
            <a:r>
              <a:rPr lang="en-US" dirty="0"/>
              <a:t>Switch</a:t>
            </a:r>
          </a:p>
        </p:txBody>
      </p:sp>
    </p:spTree>
    <p:extLst>
      <p:ext uri="{BB962C8B-B14F-4D97-AF65-F5344CB8AC3E}">
        <p14:creationId xmlns:p14="http://schemas.microsoft.com/office/powerpoint/2010/main" val="9263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Radio buttons</a:t>
            </a:r>
            <a:endParaRPr lang="en-US" dirty="0"/>
          </a:p>
        </p:txBody>
      </p:sp>
      <p:sp>
        <p:nvSpPr>
          <p:cNvPr id="3" name="Content Placeholder 2"/>
          <p:cNvSpPr>
            <a:spLocks noGrp="1"/>
          </p:cNvSpPr>
          <p:nvPr>
            <p:ph idx="1"/>
          </p:nvPr>
        </p:nvSpPr>
        <p:spPr/>
        <p:txBody>
          <a:bodyPr/>
          <a:lstStyle/>
          <a:p>
            <a:pPr marL="533400" indent="-457200">
              <a:lnSpc>
                <a:spcPct val="120000"/>
              </a:lnSpc>
              <a:spcBef>
                <a:spcPts val="1000"/>
              </a:spcBef>
              <a:buClr>
                <a:schemeClr val="accent4"/>
              </a:buClr>
              <a:buSzPts val="2400"/>
            </a:pPr>
            <a:r>
              <a:rPr lang="en-US" sz="2800" dirty="0"/>
              <a:t>User can select one of several choices</a:t>
            </a:r>
          </a:p>
          <a:p>
            <a:pPr marL="533400" indent="-457200">
              <a:lnSpc>
                <a:spcPct val="120000"/>
              </a:lnSpc>
              <a:buClr>
                <a:schemeClr val="accent4"/>
              </a:buClr>
              <a:buSzPts val="2400"/>
            </a:pPr>
            <a:r>
              <a:rPr lang="en-US" sz="2800" dirty="0"/>
              <a:t>Put radio buttons in a </a:t>
            </a:r>
            <a:r>
              <a:rPr lang="en-US" sz="2800" dirty="0" err="1"/>
              <a:t>RadioGroup</a:t>
            </a:r>
            <a:endParaRPr lang="en-US" sz="2800" dirty="0"/>
          </a:p>
          <a:p>
            <a:pPr marL="533400" indent="-457200">
              <a:lnSpc>
                <a:spcPct val="120000"/>
              </a:lnSpc>
              <a:buClr>
                <a:schemeClr val="accent4"/>
              </a:buClr>
              <a:buSzPts val="2400"/>
            </a:pPr>
            <a:r>
              <a:rPr lang="en-US" sz="2800" dirty="0"/>
              <a:t>Checking one unchecks another</a:t>
            </a:r>
          </a:p>
          <a:p>
            <a:pPr marL="533400" indent="-457200">
              <a:lnSpc>
                <a:spcPct val="120000"/>
              </a:lnSpc>
              <a:buClr>
                <a:schemeClr val="accent4"/>
              </a:buClr>
              <a:buSzPts val="2400"/>
            </a:pPr>
            <a:r>
              <a:rPr lang="en-US" sz="2800" dirty="0"/>
              <a:t>Put radio buttons in a vertical list or horizontally if labels are short</a:t>
            </a:r>
          </a:p>
          <a:p>
            <a:pPr marL="533400" indent="-457200">
              <a:lnSpc>
                <a:spcPct val="120000"/>
              </a:lnSpc>
              <a:buClr>
                <a:schemeClr val="accent4"/>
              </a:buClr>
              <a:buSzPts val="2400"/>
            </a:pPr>
            <a:r>
              <a:rPr lang="en-US" sz="2800" dirty="0"/>
              <a:t>Every radio button can have an </a:t>
            </a:r>
            <a:r>
              <a:rPr lang="en-US" sz="2800" dirty="0" err="1"/>
              <a:t>onClick</a:t>
            </a:r>
            <a:r>
              <a:rPr lang="en-US" sz="2800" dirty="0"/>
              <a:t> handler</a:t>
            </a:r>
          </a:p>
          <a:p>
            <a:pPr marL="533400" indent="-457200">
              <a:lnSpc>
                <a:spcPct val="120000"/>
              </a:lnSpc>
              <a:buClr>
                <a:schemeClr val="accent4"/>
              </a:buClr>
              <a:buSzPts val="2400"/>
            </a:pPr>
            <a:r>
              <a:rPr lang="en-US" sz="2800" dirty="0"/>
              <a:t>Commonly used with a submit button for the </a:t>
            </a:r>
            <a:r>
              <a:rPr lang="en-US" sz="2800" dirty="0" err="1"/>
              <a:t>RadioGroup</a:t>
            </a:r>
            <a:endParaRPr lang="en-US" sz="2800" dirty="0"/>
          </a:p>
          <a:p>
            <a:pPr marL="118872" indent="0">
              <a:buNone/>
            </a:pPr>
            <a:endParaRPr lang="en-US" dirty="0"/>
          </a:p>
        </p:txBody>
      </p:sp>
    </p:spTree>
    <p:extLst>
      <p:ext uri="{BB962C8B-B14F-4D97-AF65-F5344CB8AC3E}">
        <p14:creationId xmlns:p14="http://schemas.microsoft.com/office/powerpoint/2010/main" val="259309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Hands on </a:t>
            </a:r>
            <a:r>
              <a:rPr lang="en-US" sz="3600" dirty="0" err="1"/>
              <a:t>Exmaple</a:t>
            </a:r>
            <a:r>
              <a:rPr lang="en-US" sz="3600" dirty="0"/>
              <a:t> – 1 – UI Controls</a:t>
            </a:r>
          </a:p>
        </p:txBody>
      </p:sp>
      <p:sp>
        <p:nvSpPr>
          <p:cNvPr id="3" name="Content Placeholder 2"/>
          <p:cNvSpPr>
            <a:spLocks noGrp="1"/>
          </p:cNvSpPr>
          <p:nvPr>
            <p:ph idx="1"/>
          </p:nvPr>
        </p:nvSpPr>
        <p:spPr>
          <a:xfrm>
            <a:off x="381000" y="1524001"/>
            <a:ext cx="11353800" cy="4876800"/>
          </a:xfrm>
        </p:spPr>
        <p:txBody>
          <a:bodyPr>
            <a:normAutofit/>
          </a:bodyPr>
          <a:lstStyle/>
          <a:p>
            <a:r>
              <a:rPr lang="en-US" sz="2800" dirty="0"/>
              <a:t>Refer : </a:t>
            </a:r>
            <a:r>
              <a:rPr lang="en-US" sz="2800" dirty="0" err="1"/>
              <a:t>UIDemo</a:t>
            </a:r>
            <a:r>
              <a:rPr lang="en-US" sz="2800" dirty="0"/>
              <a:t> to know about UI Components and their click events.</a:t>
            </a:r>
          </a:p>
        </p:txBody>
      </p:sp>
      <p:pic>
        <p:nvPicPr>
          <p:cNvPr id="4" name="Picture 3">
            <a:extLst>
              <a:ext uri="{FF2B5EF4-FFF2-40B4-BE49-F238E27FC236}">
                <a16:creationId xmlns:a16="http://schemas.microsoft.com/office/drawing/2014/main" id="{61A10C07-435A-4E13-A72A-AB529AC0A4AC}"/>
              </a:ext>
            </a:extLst>
          </p:cNvPr>
          <p:cNvPicPr>
            <a:picLocks noChangeAspect="1"/>
          </p:cNvPicPr>
          <p:nvPr/>
        </p:nvPicPr>
        <p:blipFill>
          <a:blip r:embed="rId2"/>
          <a:stretch>
            <a:fillRect/>
          </a:stretch>
        </p:blipFill>
        <p:spPr>
          <a:xfrm>
            <a:off x="4343400" y="2209801"/>
            <a:ext cx="3048000" cy="4306825"/>
          </a:xfrm>
          <a:prstGeom prst="rect">
            <a:avLst/>
          </a:prstGeom>
        </p:spPr>
      </p:pic>
    </p:spTree>
    <p:extLst>
      <p:ext uri="{BB962C8B-B14F-4D97-AF65-F5344CB8AC3E}">
        <p14:creationId xmlns:p14="http://schemas.microsoft.com/office/powerpoint/2010/main" val="349563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2A8A-4879-4A83-B14B-EB257855053D}"/>
              </a:ext>
            </a:extLst>
          </p:cNvPr>
          <p:cNvSpPr>
            <a:spLocks noGrp="1"/>
          </p:cNvSpPr>
          <p:nvPr>
            <p:ph type="title"/>
          </p:nvPr>
        </p:nvSpPr>
        <p:spPr/>
        <p:txBody>
          <a:bodyPr/>
          <a:lstStyle/>
          <a:p>
            <a:r>
              <a:rPr lang="en-US" dirty="0"/>
              <a:t>Main Point 1</a:t>
            </a:r>
          </a:p>
        </p:txBody>
      </p:sp>
      <p:sp>
        <p:nvSpPr>
          <p:cNvPr id="3" name="Content Placeholder 2">
            <a:extLst>
              <a:ext uri="{FF2B5EF4-FFF2-40B4-BE49-F238E27FC236}">
                <a16:creationId xmlns:a16="http://schemas.microsoft.com/office/drawing/2014/main" id="{FA530811-4685-4CE1-927D-DBD9B3B8ACBE}"/>
              </a:ext>
            </a:extLst>
          </p:cNvPr>
          <p:cNvSpPr>
            <a:spLocks noGrp="1"/>
          </p:cNvSpPr>
          <p:nvPr>
            <p:ph idx="1"/>
          </p:nvPr>
        </p:nvSpPr>
        <p:spPr>
          <a:xfrm>
            <a:off x="304800" y="1775192"/>
            <a:ext cx="11277600" cy="4625609"/>
          </a:xfrm>
        </p:spPr>
        <p:txBody>
          <a:bodyPr/>
          <a:lstStyle/>
          <a:p>
            <a:r>
              <a:rPr lang="en-US" dirty="0"/>
              <a:t>There are  number of input controls that can be used including Button, </a:t>
            </a:r>
            <a:r>
              <a:rPr lang="en-US" dirty="0" err="1"/>
              <a:t>EditText</a:t>
            </a:r>
            <a:r>
              <a:rPr lang="en-US" dirty="0"/>
              <a:t>, Checkbox, Radio Button, Toggle Button, Spinner and Picker to develop an app with interactive UI’s. </a:t>
            </a:r>
            <a:r>
              <a:rPr lang="en-US" i="1" dirty="0"/>
              <a:t>Similarly Creative Intelligence synthesizes parts for completeness of living through the interaction of inner self  by doing regular transcendental  mediation.</a:t>
            </a:r>
          </a:p>
          <a:p>
            <a:pPr marL="118872" indent="0">
              <a:buNone/>
            </a:pPr>
            <a:endParaRPr lang="en-US" dirty="0"/>
          </a:p>
        </p:txBody>
      </p:sp>
    </p:spTree>
    <p:extLst>
      <p:ext uri="{BB962C8B-B14F-4D97-AF65-F5344CB8AC3E}">
        <p14:creationId xmlns:p14="http://schemas.microsoft.com/office/powerpoint/2010/main" val="1928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80297"/>
            <a:ext cx="6660604" cy="406358"/>
          </a:xfrm>
        </p:spPr>
        <p:txBody>
          <a:bodyPr>
            <a:noAutofit/>
          </a:bodyPr>
          <a:lstStyle/>
          <a:p>
            <a:pPr algn="ctr"/>
            <a:r>
              <a:rPr lang="en-US" sz="4000" dirty="0" err="1"/>
              <a:t>AutoCompleteTextView</a:t>
            </a:r>
            <a:br>
              <a:rPr lang="en-US" sz="4000" dirty="0"/>
            </a:br>
            <a:endParaRPr lang="en-US" sz="4000" dirty="0"/>
          </a:p>
        </p:txBody>
      </p:sp>
      <p:sp>
        <p:nvSpPr>
          <p:cNvPr id="3" name="Content Placeholder 2"/>
          <p:cNvSpPr>
            <a:spLocks noGrp="1"/>
          </p:cNvSpPr>
          <p:nvPr>
            <p:ph idx="1"/>
          </p:nvPr>
        </p:nvSpPr>
        <p:spPr>
          <a:xfrm>
            <a:off x="228600" y="1676400"/>
            <a:ext cx="11658600" cy="5154304"/>
          </a:xfrm>
        </p:spPr>
        <p:txBody>
          <a:bodyPr>
            <a:normAutofit lnSpcReduction="10000"/>
          </a:bodyPr>
          <a:lstStyle/>
          <a:p>
            <a:pPr>
              <a:lnSpc>
                <a:spcPct val="120000"/>
              </a:lnSpc>
            </a:pPr>
            <a:r>
              <a:rPr lang="en-US" sz="2400" dirty="0"/>
              <a:t>The </a:t>
            </a:r>
            <a:r>
              <a:rPr lang="en-US" sz="2400" dirty="0" err="1"/>
              <a:t>AutoCompleteTextView</a:t>
            </a:r>
            <a:r>
              <a:rPr lang="en-US" sz="2400" dirty="0"/>
              <a:t> is sort of a hybrid between the </a:t>
            </a:r>
            <a:r>
              <a:rPr lang="en-US" sz="2400" dirty="0" err="1"/>
              <a:t>EditText</a:t>
            </a:r>
            <a:r>
              <a:rPr lang="en-US" sz="2400" dirty="0"/>
              <a:t> (field) and the Spinner. With auto-completion, as the user types, the text is treated as a prefix filter, comparing the entered text as a prefix against a list of candidates. </a:t>
            </a:r>
          </a:p>
          <a:p>
            <a:pPr>
              <a:lnSpc>
                <a:spcPct val="120000"/>
              </a:lnSpc>
            </a:pPr>
            <a:r>
              <a:rPr lang="en-US" sz="2400" dirty="0"/>
              <a:t>Matches are shown in a selection list that folds down from the field. The user can either type out an entry (e.g., something not in the list) or choose an entry from the list to be the value of the field.</a:t>
            </a:r>
          </a:p>
          <a:p>
            <a:pPr>
              <a:lnSpc>
                <a:spcPct val="120000"/>
              </a:lnSpc>
            </a:pPr>
            <a:r>
              <a:rPr lang="en-US" sz="2400" dirty="0"/>
              <a:t>In addition, </a:t>
            </a:r>
            <a:r>
              <a:rPr lang="en-US" sz="2400" dirty="0" err="1"/>
              <a:t>AutoCompleteTextView</a:t>
            </a:r>
            <a:r>
              <a:rPr lang="en-US" sz="2400" dirty="0"/>
              <a:t> has a Threshold property, to indicate the minimum number of characters a user must enter before the list filtering begins.</a:t>
            </a:r>
          </a:p>
          <a:p>
            <a:pPr>
              <a:lnSpc>
                <a:spcPct val="120000"/>
              </a:lnSpc>
            </a:pPr>
            <a:r>
              <a:rPr lang="en-US" sz="2400" dirty="0"/>
              <a:t>To create a UI Component use &lt;</a:t>
            </a:r>
            <a:r>
              <a:rPr lang="en-US" sz="2400" dirty="0" err="1"/>
              <a:t>AutoCompleteTextView</a:t>
            </a:r>
            <a:r>
              <a:rPr lang="en-US" sz="2400" dirty="0"/>
              <a:t>&gt; tag in XML. </a:t>
            </a:r>
          </a:p>
          <a:p>
            <a:pPr>
              <a:lnSpc>
                <a:spcPct val="120000"/>
              </a:lnSpc>
            </a:pPr>
            <a:r>
              <a:rPr lang="en-US" sz="2400" dirty="0"/>
              <a:t>To provide an auto completion support to the user first we must configure the values. Configure the values either using </a:t>
            </a:r>
          </a:p>
          <a:p>
            <a:pPr lvl="1">
              <a:lnSpc>
                <a:spcPct val="120000"/>
              </a:lnSpc>
            </a:pPr>
            <a:r>
              <a:rPr lang="en-US" sz="2000" dirty="0"/>
              <a:t>XML approach or Kotlin code approach.</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004" y="27296"/>
            <a:ext cx="2300288" cy="150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68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304801"/>
            <a:ext cx="7429499" cy="764855"/>
          </a:xfrm>
        </p:spPr>
        <p:txBody>
          <a:bodyPr>
            <a:normAutofit fontScale="90000"/>
          </a:bodyPr>
          <a:lstStyle/>
          <a:p>
            <a:r>
              <a:rPr lang="en-US" dirty="0"/>
              <a:t>XML Approach </a:t>
            </a:r>
          </a:p>
        </p:txBody>
      </p:sp>
      <p:sp>
        <p:nvSpPr>
          <p:cNvPr id="3" name="Content Placeholder 2"/>
          <p:cNvSpPr>
            <a:spLocks noGrp="1"/>
          </p:cNvSpPr>
          <p:nvPr>
            <p:ph idx="1"/>
          </p:nvPr>
        </p:nvSpPr>
        <p:spPr>
          <a:xfrm>
            <a:off x="228600" y="1524000"/>
            <a:ext cx="11506200" cy="5181600"/>
          </a:xfrm>
        </p:spPr>
        <p:txBody>
          <a:bodyPr>
            <a:noAutofit/>
          </a:bodyPr>
          <a:lstStyle/>
          <a:p>
            <a:pPr lvl="1" indent="-339725">
              <a:buNone/>
            </a:pPr>
            <a:r>
              <a:rPr lang="en-US" sz="2200" b="1" dirty="0"/>
              <a:t>Step 1: </a:t>
            </a:r>
            <a:r>
              <a:rPr lang="en-US" sz="2200" dirty="0"/>
              <a:t> In your Android Project go to the folder app</a:t>
            </a:r>
            <a:r>
              <a:rPr lang="en-US" sz="2200" dirty="0">
                <a:sym typeface="Wingdings" pitchFamily="2" charset="2"/>
              </a:rPr>
              <a:t></a:t>
            </a:r>
            <a:r>
              <a:rPr lang="en-US" sz="2200" dirty="0"/>
              <a:t>res</a:t>
            </a:r>
            <a:r>
              <a:rPr lang="en-US" sz="2200" dirty="0">
                <a:sym typeface="Wingdings" pitchFamily="2" charset="2"/>
              </a:rPr>
              <a:t>valuesstrings.xml</a:t>
            </a:r>
          </a:p>
          <a:p>
            <a:pPr lvl="1" indent="-339725">
              <a:buNone/>
            </a:pPr>
            <a:r>
              <a:rPr lang="en-US" sz="2200" dirty="0">
                <a:sym typeface="Wingdings" pitchFamily="2" charset="2"/>
              </a:rPr>
              <a:t>Set the values by using the given lines of codes</a:t>
            </a:r>
          </a:p>
          <a:p>
            <a:pPr lvl="1" indent="-339725">
              <a:buNone/>
            </a:pPr>
            <a:r>
              <a:rPr lang="en-US" sz="2200" dirty="0"/>
              <a:t>&lt;string-array name=“</a:t>
            </a:r>
            <a:r>
              <a:rPr lang="en-US" sz="2200" dirty="0" err="1"/>
              <a:t>array_name</a:t>
            </a:r>
            <a:r>
              <a:rPr lang="en-US" sz="2200" dirty="0"/>
              <a:t>”&gt;</a:t>
            </a:r>
          </a:p>
          <a:p>
            <a:pPr lvl="1" indent="-339725">
              <a:buNone/>
            </a:pPr>
            <a:r>
              <a:rPr lang="en-US" sz="2200" dirty="0"/>
              <a:t>	&lt;item&gt;value1&lt;/item&gt;</a:t>
            </a:r>
          </a:p>
          <a:p>
            <a:pPr lvl="1" indent="-339725">
              <a:buNone/>
            </a:pPr>
            <a:r>
              <a:rPr lang="en-US" sz="2200" dirty="0"/>
              <a:t>	&lt;item&gt;value2&lt;/item&gt;</a:t>
            </a:r>
          </a:p>
          <a:p>
            <a:pPr lvl="1" indent="-339725">
              <a:buNone/>
            </a:pPr>
            <a:r>
              <a:rPr lang="en-US" sz="2200" dirty="0"/>
              <a:t>	………….</a:t>
            </a:r>
          </a:p>
          <a:p>
            <a:pPr lvl="1" indent="-339725">
              <a:buNone/>
            </a:pPr>
            <a:r>
              <a:rPr lang="en-US" sz="2200" dirty="0"/>
              <a:t>&lt;/string-array&gt;</a:t>
            </a:r>
          </a:p>
          <a:p>
            <a:pPr lvl="1" indent="-339725">
              <a:buNone/>
            </a:pPr>
            <a:r>
              <a:rPr lang="en-US" sz="2200" b="1" dirty="0"/>
              <a:t>Step 2:  </a:t>
            </a:r>
            <a:r>
              <a:rPr lang="en-US" sz="2200" dirty="0"/>
              <a:t>Create an </a:t>
            </a:r>
            <a:r>
              <a:rPr lang="en-US" sz="2200" dirty="0" err="1"/>
              <a:t>AutoCompleteTextView</a:t>
            </a:r>
            <a:r>
              <a:rPr lang="en-US" sz="2200" dirty="0"/>
              <a:t> UI component in XML with an id.</a:t>
            </a:r>
          </a:p>
          <a:p>
            <a:pPr lvl="1" indent="-339725">
              <a:buNone/>
            </a:pPr>
            <a:r>
              <a:rPr lang="en-US" sz="2200" b="1" dirty="0"/>
              <a:t>Step 3:</a:t>
            </a:r>
            <a:r>
              <a:rPr lang="en-US" sz="2200" dirty="0"/>
              <a:t>  Use the following code to get the Xml configured String values into your Activity.</a:t>
            </a:r>
          </a:p>
          <a:p>
            <a:pPr lvl="1" indent="-339725">
              <a:buNone/>
            </a:pPr>
            <a:r>
              <a:rPr lang="en-US" sz="2200" dirty="0"/>
              <a:t>String[] values=</a:t>
            </a:r>
            <a:r>
              <a:rPr lang="en-US" sz="2200" dirty="0" err="1"/>
              <a:t>getResources</a:t>
            </a:r>
            <a:r>
              <a:rPr lang="en-US" sz="2200" dirty="0"/>
              <a:t>().</a:t>
            </a:r>
            <a:r>
              <a:rPr lang="en-US" sz="2200" dirty="0" err="1"/>
              <a:t>getStringArray</a:t>
            </a:r>
            <a:r>
              <a:rPr lang="en-US" sz="2200" dirty="0"/>
              <a:t>(</a:t>
            </a:r>
            <a:r>
              <a:rPr lang="en-US" sz="2200" dirty="0" err="1"/>
              <a:t>R.array.array_name</a:t>
            </a:r>
            <a:r>
              <a:rPr lang="en-US" sz="2200" dirty="0"/>
              <a:t>);</a:t>
            </a:r>
          </a:p>
          <a:p>
            <a:pPr marL="0" indent="0">
              <a:buNone/>
            </a:pPr>
            <a:endParaRPr lang="en-US" dirty="0"/>
          </a:p>
        </p:txBody>
      </p:sp>
    </p:spTree>
    <p:extLst>
      <p:ext uri="{BB962C8B-B14F-4D97-AF65-F5344CB8AC3E}">
        <p14:creationId xmlns:p14="http://schemas.microsoft.com/office/powerpoint/2010/main" val="65733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354263"/>
            <a:ext cx="7429499" cy="764855"/>
          </a:xfrm>
        </p:spPr>
        <p:txBody>
          <a:bodyPr>
            <a:normAutofit fontScale="90000"/>
          </a:bodyPr>
          <a:lstStyle/>
          <a:p>
            <a:r>
              <a:rPr lang="en-US" dirty="0"/>
              <a:t>XML Approach </a:t>
            </a:r>
          </a:p>
        </p:txBody>
      </p:sp>
      <p:sp>
        <p:nvSpPr>
          <p:cNvPr id="3" name="Content Placeholder 2"/>
          <p:cNvSpPr>
            <a:spLocks noGrp="1"/>
          </p:cNvSpPr>
          <p:nvPr>
            <p:ph idx="1"/>
          </p:nvPr>
        </p:nvSpPr>
        <p:spPr>
          <a:xfrm>
            <a:off x="304800" y="2084138"/>
            <a:ext cx="11506199" cy="4419600"/>
          </a:xfrm>
        </p:spPr>
        <p:txBody>
          <a:bodyPr>
            <a:noAutofit/>
          </a:bodyPr>
          <a:lstStyle/>
          <a:p>
            <a:pPr marL="730250" lvl="1" indent="-557213">
              <a:lnSpc>
                <a:spcPct val="125000"/>
              </a:lnSpc>
              <a:buNone/>
            </a:pPr>
            <a:r>
              <a:rPr lang="en-US" sz="2400" b="1" dirty="0"/>
              <a:t>Step 4: </a:t>
            </a:r>
            <a:r>
              <a:rPr lang="en-US" sz="2400" dirty="0"/>
              <a:t>for presenting the values we need to create an Adapter. In Android there are various  types of Adapters available such as  </a:t>
            </a:r>
            <a:r>
              <a:rPr lang="en-US" sz="2400" dirty="0" err="1"/>
              <a:t>ArrayAdapter</a:t>
            </a:r>
            <a:r>
              <a:rPr lang="en-US" sz="2400" dirty="0"/>
              <a:t>, Custom Adapter(Customizing </a:t>
            </a:r>
            <a:r>
              <a:rPr lang="en-US" sz="2400" dirty="0" err="1"/>
              <a:t>ListView</a:t>
            </a:r>
            <a:r>
              <a:rPr lang="en-US" sz="2400" dirty="0"/>
              <a:t>, </a:t>
            </a:r>
            <a:r>
              <a:rPr lang="en-US" sz="2400" dirty="0" err="1"/>
              <a:t>GridView</a:t>
            </a:r>
            <a:r>
              <a:rPr lang="en-US" sz="2400" dirty="0"/>
              <a:t>), Cursor Adapter(Work with Database) etc., In this </a:t>
            </a:r>
          </a:p>
          <a:p>
            <a:pPr marL="730250" lvl="1" indent="-557213">
              <a:lnSpc>
                <a:spcPct val="125000"/>
              </a:lnSpc>
              <a:buNone/>
            </a:pPr>
            <a:r>
              <a:rPr lang="en-US" sz="2400" dirty="0"/>
              <a:t>          lesson, we are using </a:t>
            </a:r>
            <a:r>
              <a:rPr lang="en-US" sz="2400" dirty="0" err="1"/>
              <a:t>ArrayAdapter</a:t>
            </a:r>
            <a:r>
              <a:rPr lang="en-US" sz="2400" dirty="0"/>
              <a:t>.</a:t>
            </a:r>
          </a:p>
          <a:p>
            <a:pPr marL="730250" lvl="1" indent="-557213">
              <a:lnSpc>
                <a:spcPct val="125000"/>
              </a:lnSpc>
              <a:buNone/>
            </a:pPr>
            <a:r>
              <a:rPr lang="en-US" sz="2400" b="1" dirty="0"/>
              <a:t>Adapter : </a:t>
            </a:r>
            <a:r>
              <a:rPr lang="en-US" sz="2400" dirty="0"/>
              <a:t>An Adapter object acts as a bridge between an AdapterView and the underlying data for that view. The Adapter provides access to the data items. The Adapter is also responsible for making a View for each item in the data set.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51377"/>
            <a:ext cx="4114798" cy="1935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79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C21BFB72-9B2C-4632-873D-F6C9509CB284}"/>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790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354263"/>
            <a:ext cx="7429499" cy="764855"/>
          </a:xfrm>
        </p:spPr>
        <p:txBody>
          <a:bodyPr>
            <a:normAutofit fontScale="90000"/>
          </a:bodyPr>
          <a:lstStyle/>
          <a:p>
            <a:r>
              <a:rPr lang="en-US" dirty="0"/>
              <a:t>XML Approach </a:t>
            </a:r>
          </a:p>
        </p:txBody>
      </p:sp>
      <p:sp>
        <p:nvSpPr>
          <p:cNvPr id="3" name="Content Placeholder 2"/>
          <p:cNvSpPr>
            <a:spLocks noGrp="1"/>
          </p:cNvSpPr>
          <p:nvPr>
            <p:ph idx="1"/>
          </p:nvPr>
        </p:nvSpPr>
        <p:spPr>
          <a:xfrm>
            <a:off x="304800" y="2106862"/>
            <a:ext cx="11734800" cy="4343400"/>
          </a:xfrm>
        </p:spPr>
        <p:txBody>
          <a:bodyPr>
            <a:noAutofit/>
          </a:bodyPr>
          <a:lstStyle/>
          <a:p>
            <a:pPr marL="730250" lvl="1" indent="-557213">
              <a:buNone/>
            </a:pPr>
            <a:r>
              <a:rPr lang="en-US" sz="2400" dirty="0"/>
              <a:t>var adapter= </a:t>
            </a:r>
            <a:r>
              <a:rPr lang="en-US" sz="2400" dirty="0" err="1"/>
              <a:t>ArrayAdapter</a:t>
            </a:r>
            <a:r>
              <a:rPr lang="en-US" sz="2400" dirty="0"/>
              <a:t>&lt;String&gt;(context, </a:t>
            </a:r>
            <a:r>
              <a:rPr lang="en-US" sz="2400" dirty="0" err="1"/>
              <a:t>Layout_Resorce</a:t>
            </a:r>
            <a:r>
              <a:rPr lang="en-US" sz="2400" dirty="0"/>
              <a:t> File, values);</a:t>
            </a:r>
          </a:p>
          <a:p>
            <a:pPr marL="730250" lvl="1" indent="-557213">
              <a:buNone/>
            </a:pPr>
            <a:r>
              <a:rPr lang="en-US" sz="2400" dirty="0"/>
              <a:t>// </a:t>
            </a:r>
            <a:r>
              <a:rPr lang="en-US" sz="2000" b="1" dirty="0"/>
              <a:t>To specify the Adapter Object. Here </a:t>
            </a:r>
            <a:r>
              <a:rPr lang="en-US" sz="2000" b="1" dirty="0" err="1"/>
              <a:t>actv</a:t>
            </a:r>
            <a:r>
              <a:rPr lang="en-US" sz="2000" b="1" dirty="0"/>
              <a:t> is an </a:t>
            </a:r>
            <a:r>
              <a:rPr lang="en-US" sz="2000" b="1" dirty="0" err="1"/>
              <a:t>AutocompleteTextView</a:t>
            </a:r>
            <a:r>
              <a:rPr lang="en-US" sz="2000" b="1" dirty="0"/>
              <a:t> object</a:t>
            </a:r>
          </a:p>
          <a:p>
            <a:pPr marL="730250" lvl="1" indent="-557213">
              <a:buNone/>
            </a:pPr>
            <a:r>
              <a:rPr lang="en-US" sz="2400" dirty="0"/>
              <a:t> </a:t>
            </a:r>
            <a:r>
              <a:rPr lang="en-US" sz="2400" dirty="0" err="1"/>
              <a:t>actv.setAdapter</a:t>
            </a:r>
            <a:r>
              <a:rPr lang="en-US" sz="2400" dirty="0"/>
              <a:t>(adapter); </a:t>
            </a:r>
          </a:p>
          <a:p>
            <a:pPr marL="730250" lvl="1" indent="-557213">
              <a:buNone/>
            </a:pPr>
            <a:r>
              <a:rPr lang="en-US" sz="2000" b="1" dirty="0"/>
              <a:t>// To specify the dropdown support, after how many characters of user entry</a:t>
            </a:r>
            <a:endParaRPr lang="en-US" sz="2000" dirty="0"/>
          </a:p>
          <a:p>
            <a:pPr marL="730250" lvl="1" indent="-557213">
              <a:buNone/>
            </a:pPr>
            <a:r>
              <a:rPr lang="en-US" sz="2400" dirty="0" err="1"/>
              <a:t>actv.setThreshold</a:t>
            </a:r>
            <a:r>
              <a:rPr lang="en-US" sz="2400" dirty="0"/>
              <a:t>(int); </a:t>
            </a:r>
            <a:endParaRPr lang="en-US" sz="1800" b="1" dirty="0"/>
          </a:p>
          <a:p>
            <a:pPr marL="730250" lvl="1" indent="-557213">
              <a:lnSpc>
                <a:spcPct val="125000"/>
              </a:lnSpc>
              <a:buNone/>
            </a:pPr>
            <a:r>
              <a:rPr lang="en-US" sz="2400" b="1" dirty="0"/>
              <a:t>Context :</a:t>
            </a:r>
            <a:r>
              <a:rPr lang="en-US" sz="2400" dirty="0"/>
              <a:t> It allows access to application-specific resources and classes, as well as up-calls for application-level operations such as launching activities, broadcasting and receiving intents, etc. Mostly use </a:t>
            </a:r>
            <a:r>
              <a:rPr lang="en-US" sz="2400" b="1" dirty="0"/>
              <a:t>this or </a:t>
            </a:r>
            <a:r>
              <a:rPr lang="en-US" sz="2400" b="1" dirty="0" err="1"/>
              <a:t>getApplicationContext</a:t>
            </a:r>
            <a:r>
              <a:rPr lang="en-US" sz="2400" b="1" dirty="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28600"/>
            <a:ext cx="38862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63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171017"/>
            <a:ext cx="6581339" cy="677918"/>
          </a:xfrm>
        </p:spPr>
        <p:txBody>
          <a:bodyPr>
            <a:noAutofit/>
          </a:bodyPr>
          <a:lstStyle/>
          <a:p>
            <a:r>
              <a:rPr lang="en-US" sz="2400" dirty="0"/>
              <a:t>Hands-on-Example-2– Countries list using ACTV</a:t>
            </a:r>
          </a:p>
        </p:txBody>
      </p:sp>
      <p:sp>
        <p:nvSpPr>
          <p:cNvPr id="3" name="Content Placeholder 2"/>
          <p:cNvSpPr>
            <a:spLocks noGrp="1"/>
          </p:cNvSpPr>
          <p:nvPr>
            <p:ph idx="1"/>
          </p:nvPr>
        </p:nvSpPr>
        <p:spPr>
          <a:xfrm>
            <a:off x="2057400" y="1425000"/>
            <a:ext cx="5969076" cy="5364288"/>
          </a:xfrm>
        </p:spPr>
        <p:txBody>
          <a:bodyPr>
            <a:noAutofit/>
          </a:bodyPr>
          <a:lstStyle/>
          <a:p>
            <a:pPr marL="0" indent="0">
              <a:buNone/>
            </a:pPr>
            <a:r>
              <a:rPr lang="en-US" sz="2000" b="1" u="sng" dirty="0"/>
              <a:t>strings.xml      </a:t>
            </a:r>
            <a:r>
              <a:rPr lang="en-US" sz="2000" b="1" dirty="0">
                <a:solidFill>
                  <a:srgbClr val="FFFF00"/>
                </a:solidFill>
              </a:rPr>
              <a:t>                                       </a:t>
            </a:r>
          </a:p>
          <a:p>
            <a:pPr marL="0" indent="0">
              <a:buNone/>
            </a:pPr>
            <a:r>
              <a:rPr lang="en-US" sz="2000" b="1" dirty="0">
                <a:solidFill>
                  <a:srgbClr val="FFFF00"/>
                </a:solidFill>
              </a:rPr>
              <a:t> </a:t>
            </a:r>
            <a:r>
              <a:rPr lang="en-US" sz="1900" dirty="0"/>
              <a:t>&lt;resources&gt;</a:t>
            </a:r>
            <a:br>
              <a:rPr lang="en-US" sz="1900" dirty="0"/>
            </a:br>
            <a:r>
              <a:rPr lang="en-US" sz="1900" dirty="0"/>
              <a:t>    &lt;string name="</a:t>
            </a:r>
            <a:r>
              <a:rPr lang="en-US" sz="1900" dirty="0" err="1"/>
              <a:t>app_name</a:t>
            </a:r>
            <a:r>
              <a:rPr lang="en-US" sz="1900" dirty="0"/>
              <a:t>"&gt;</a:t>
            </a:r>
            <a:r>
              <a:rPr lang="en-US" sz="1900" dirty="0" err="1"/>
              <a:t>ACTVDemo</a:t>
            </a:r>
            <a:r>
              <a:rPr lang="en-US" sz="1900" dirty="0"/>
              <a:t>&lt;/string&gt;</a:t>
            </a:r>
            <a:br>
              <a:rPr lang="en-US" sz="1900" dirty="0"/>
            </a:br>
            <a:r>
              <a:rPr lang="en-US" sz="1900" dirty="0"/>
              <a:t>    &lt;string-array name="countries"&gt;</a:t>
            </a:r>
            <a:br>
              <a:rPr lang="en-US" sz="1900" dirty="0"/>
            </a:br>
            <a:r>
              <a:rPr lang="en-US" sz="1900" dirty="0"/>
              <a:t>        &lt;item&gt;India&lt;/item&gt;</a:t>
            </a:r>
            <a:br>
              <a:rPr lang="en-US" sz="1900" dirty="0"/>
            </a:br>
            <a:r>
              <a:rPr lang="en-US" sz="1900" dirty="0"/>
              <a:t>        &lt;item&gt;</a:t>
            </a:r>
            <a:r>
              <a:rPr lang="en-US" sz="1900" dirty="0" err="1"/>
              <a:t>Indonasia</a:t>
            </a:r>
            <a:r>
              <a:rPr lang="en-US" sz="1900" dirty="0"/>
              <a:t>&lt;/item&gt;</a:t>
            </a:r>
            <a:br>
              <a:rPr lang="en-US" sz="1900" dirty="0"/>
            </a:br>
            <a:r>
              <a:rPr lang="en-US" sz="1900" dirty="0"/>
              <a:t>        &lt;item&gt;USA&lt;/item&gt;</a:t>
            </a:r>
            <a:br>
              <a:rPr lang="en-US" sz="1900" dirty="0"/>
            </a:br>
            <a:r>
              <a:rPr lang="en-US" sz="1900" dirty="0"/>
              <a:t>        &lt;item&gt;Asia&lt;/item&gt;</a:t>
            </a:r>
            <a:br>
              <a:rPr lang="en-US" sz="1900" dirty="0"/>
            </a:br>
            <a:r>
              <a:rPr lang="en-US" sz="1900" dirty="0"/>
              <a:t>        &lt;item&gt;Africa&lt;/item&gt;</a:t>
            </a:r>
            <a:br>
              <a:rPr lang="en-US" sz="1900" dirty="0"/>
            </a:br>
            <a:r>
              <a:rPr lang="en-US" sz="1900" dirty="0"/>
              <a:t>        &lt;item&gt;</a:t>
            </a:r>
            <a:r>
              <a:rPr lang="en-US" sz="1900" dirty="0" err="1"/>
              <a:t>Siria</a:t>
            </a:r>
            <a:r>
              <a:rPr lang="en-US" sz="1900" dirty="0"/>
              <a:t>&lt;/item&gt;</a:t>
            </a:r>
            <a:br>
              <a:rPr lang="en-US" sz="1900" dirty="0"/>
            </a:br>
            <a:r>
              <a:rPr lang="en-US" sz="1900" dirty="0"/>
              <a:t>        &lt;item&gt;Sri Lanka&lt;/item&gt;</a:t>
            </a:r>
            <a:br>
              <a:rPr lang="en-US" sz="1900" dirty="0"/>
            </a:br>
            <a:r>
              <a:rPr lang="en-US" sz="1900" dirty="0"/>
              <a:t>        &lt;item&gt;Canada&lt;/item&gt;</a:t>
            </a:r>
            <a:br>
              <a:rPr lang="en-US" sz="1900" dirty="0"/>
            </a:br>
            <a:r>
              <a:rPr lang="en-US" sz="1900" dirty="0"/>
              <a:t>        &lt;item&gt;</a:t>
            </a:r>
            <a:r>
              <a:rPr lang="en-US" sz="1900" dirty="0" err="1"/>
              <a:t>Koria</a:t>
            </a:r>
            <a:r>
              <a:rPr lang="en-US" sz="1900" dirty="0"/>
              <a:t>&lt;/item&gt;</a:t>
            </a:r>
            <a:br>
              <a:rPr lang="en-US" sz="1900" dirty="0"/>
            </a:br>
            <a:r>
              <a:rPr lang="en-US" sz="1900" dirty="0"/>
              <a:t>        &lt;item&gt;Island&lt;/item&gt;</a:t>
            </a:r>
            <a:br>
              <a:rPr lang="en-US" sz="1900" dirty="0"/>
            </a:br>
            <a:r>
              <a:rPr lang="en-US" sz="1900" dirty="0"/>
              <a:t>        &lt;item&gt;</a:t>
            </a:r>
            <a:r>
              <a:rPr lang="en-US" sz="1900" dirty="0" err="1"/>
              <a:t>Bangaladesh</a:t>
            </a:r>
            <a:r>
              <a:rPr lang="en-US" sz="1900" dirty="0"/>
              <a:t>&lt;/item&gt;</a:t>
            </a:r>
            <a:br>
              <a:rPr lang="en-US" sz="1900" dirty="0"/>
            </a:br>
            <a:r>
              <a:rPr lang="en-US" sz="1900" dirty="0"/>
              <a:t>        &lt;item&gt;Nepal&lt;/item&gt;</a:t>
            </a:r>
            <a:br>
              <a:rPr lang="en-US" sz="1900" dirty="0"/>
            </a:br>
            <a:r>
              <a:rPr lang="en-US" sz="1900" dirty="0"/>
              <a:t>    &lt;/string-array&gt;</a:t>
            </a:r>
            <a:br>
              <a:rPr lang="en-US" sz="1900" dirty="0"/>
            </a:br>
            <a:r>
              <a:rPr lang="en-US" sz="1900" dirty="0"/>
              <a:t>&lt;/resources&gt;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7111" y="171018"/>
            <a:ext cx="1904180" cy="123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70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11353799" cy="5410200"/>
          </a:xfrm>
        </p:spPr>
        <p:txBody>
          <a:bodyPr>
            <a:normAutofit fontScale="92500" lnSpcReduction="10000"/>
          </a:bodyPr>
          <a:lstStyle/>
          <a:p>
            <a:pPr marL="0" indent="0">
              <a:buNone/>
            </a:pPr>
            <a:r>
              <a:rPr lang="en-US" sz="2200" b="1" dirty="0">
                <a:solidFill>
                  <a:srgbClr val="0070C0"/>
                </a:solidFill>
              </a:rPr>
              <a:t>interface </a:t>
            </a:r>
            <a:r>
              <a:rPr lang="en-US" sz="2200" b="1" dirty="0" err="1">
                <a:solidFill>
                  <a:srgbClr val="0070C0"/>
                </a:solidFill>
              </a:rPr>
              <a:t>AdapterView.OnItemClickListener</a:t>
            </a:r>
            <a:r>
              <a:rPr lang="en-US" sz="2200" b="1" dirty="0">
                <a:solidFill>
                  <a:srgbClr val="0070C0"/>
                </a:solidFill>
              </a:rPr>
              <a:t> </a:t>
            </a:r>
            <a:r>
              <a:rPr lang="en-US" sz="2200" dirty="0"/>
              <a:t>{</a:t>
            </a:r>
          </a:p>
          <a:p>
            <a:pPr marL="0" indent="0">
              <a:buNone/>
            </a:pPr>
            <a:r>
              <a:rPr lang="en-US" sz="2200" dirty="0"/>
              <a:t>// Callback method to be invoked when an item in this AdapterView has been clicked.</a:t>
            </a:r>
          </a:p>
          <a:p>
            <a:pPr marL="0" indent="0">
              <a:buNone/>
            </a:pPr>
            <a:r>
              <a:rPr lang="en-US" sz="2200" dirty="0"/>
              <a:t>        </a:t>
            </a:r>
            <a:r>
              <a:rPr lang="en-US" sz="2200" b="1" dirty="0" err="1">
                <a:solidFill>
                  <a:srgbClr val="0070C0"/>
                </a:solidFill>
              </a:rPr>
              <a:t>onItemClick</a:t>
            </a:r>
            <a:r>
              <a:rPr lang="en-US" sz="2200" b="1" dirty="0">
                <a:solidFill>
                  <a:srgbClr val="0070C0"/>
                </a:solidFill>
              </a:rPr>
              <a:t>(parent: AdapterView&lt;*&gt;, view: View, position: Int, id: Long);</a:t>
            </a:r>
          </a:p>
          <a:p>
            <a:pPr marL="0" indent="0">
              <a:buNone/>
            </a:pPr>
            <a:r>
              <a:rPr lang="en-US" sz="2200" dirty="0"/>
              <a:t>}  (*) indicates like (?) wildcard in Java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dirty="0"/>
              <a:t>Implementers can call </a:t>
            </a:r>
            <a:r>
              <a:rPr lang="en-US" sz="2200" dirty="0" err="1"/>
              <a:t>getItemAtPosition</a:t>
            </a:r>
            <a:r>
              <a:rPr lang="en-US" sz="2200" dirty="0"/>
              <a:t>(position) if they need to access the data associated with the selected item.</a:t>
            </a:r>
          </a:p>
          <a:p>
            <a:pPr marL="0" indent="0" algn="just">
              <a:buNone/>
            </a:pPr>
            <a:r>
              <a:rPr lang="en-US" sz="2200" dirty="0"/>
              <a:t>A position starts from 0 for </a:t>
            </a:r>
            <a:r>
              <a:rPr lang="en-US" sz="2200" dirty="0" err="1"/>
              <a:t>ListView</a:t>
            </a:r>
            <a:r>
              <a:rPr lang="en-US" sz="2200" dirty="0"/>
              <a:t>, If you are using an </a:t>
            </a:r>
            <a:r>
              <a:rPr lang="en-US" sz="2200" dirty="0" err="1"/>
              <a:t>ArrayAdapter</a:t>
            </a:r>
            <a:r>
              <a:rPr lang="en-US" sz="2200" dirty="0"/>
              <a:t>,  position and id become the same,  whereas to get a proper row id it is important that the cursor, which was passed to the adapter, contains unique id for each row in the table.</a:t>
            </a:r>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hlinkClick r:id="rId3"/>
            </a:endParaRPr>
          </a:p>
        </p:txBody>
      </p:sp>
      <p:sp>
        <p:nvSpPr>
          <p:cNvPr id="2" name="Rectangle 1"/>
          <p:cNvSpPr/>
          <p:nvPr/>
        </p:nvSpPr>
        <p:spPr>
          <a:xfrm>
            <a:off x="1676401" y="304800"/>
            <a:ext cx="8381999" cy="1046440"/>
          </a:xfrm>
          <a:prstGeom prst="rect">
            <a:avLst/>
          </a:prstGeom>
        </p:spPr>
        <p:txBody>
          <a:bodyPr wrap="square">
            <a:spAutoFit/>
          </a:bodyPr>
          <a:lstStyle/>
          <a:p>
            <a:pPr algn="ctr"/>
            <a:r>
              <a:rPr lang="en-US" sz="4400" dirty="0" err="1">
                <a:solidFill>
                  <a:srgbClr val="00B0F0"/>
                </a:solidFill>
              </a:rPr>
              <a:t>AdapterView.OnItemClickListener</a:t>
            </a:r>
            <a:endParaRPr lang="en-US" sz="4400" dirty="0">
              <a:solidFill>
                <a:srgbClr val="00B0F0"/>
              </a:solidFill>
            </a:endParaRPr>
          </a:p>
          <a:p>
            <a:pPr algn="ctr"/>
            <a:endParaRPr lang="en-US" dirty="0">
              <a:solidFill>
                <a:srgbClr val="00B0F0"/>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101346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3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985" y="381001"/>
            <a:ext cx="7429499" cy="682171"/>
          </a:xfrm>
        </p:spPr>
        <p:txBody>
          <a:bodyPr>
            <a:noAutofit/>
          </a:bodyPr>
          <a:lstStyle/>
          <a:p>
            <a:pPr algn="ctr"/>
            <a:r>
              <a:rPr lang="en-US" sz="4400" dirty="0" err="1"/>
              <a:t>MainActivity.kt</a:t>
            </a:r>
            <a:endParaRPr lang="en-US" sz="4400" dirty="0"/>
          </a:p>
        </p:txBody>
      </p:sp>
      <p:sp>
        <p:nvSpPr>
          <p:cNvPr id="3" name="Content Placeholder 2"/>
          <p:cNvSpPr>
            <a:spLocks noGrp="1"/>
          </p:cNvSpPr>
          <p:nvPr>
            <p:ph idx="1"/>
          </p:nvPr>
        </p:nvSpPr>
        <p:spPr>
          <a:xfrm>
            <a:off x="381000" y="1524001"/>
            <a:ext cx="11506200" cy="5196115"/>
          </a:xfrm>
        </p:spPr>
        <p:txBody>
          <a:bodyPr>
            <a:noAutofit/>
          </a:bodyPr>
          <a:lstStyle/>
          <a:p>
            <a:pPr marL="0" indent="0">
              <a:buNone/>
            </a:pPr>
            <a:r>
              <a:rPr lang="en-US" sz="2050" dirty="0"/>
              <a:t>class </a:t>
            </a:r>
            <a:r>
              <a:rPr lang="en-US" sz="2050" dirty="0" err="1"/>
              <a:t>MainActivity</a:t>
            </a:r>
            <a:r>
              <a:rPr lang="en-US" sz="2050" dirty="0"/>
              <a:t> : </a:t>
            </a:r>
            <a:r>
              <a:rPr lang="en-US" sz="2050" dirty="0" err="1"/>
              <a:t>AppCompatActivity</a:t>
            </a:r>
            <a:r>
              <a:rPr lang="en-US" sz="2050" dirty="0"/>
              <a:t>() {</a:t>
            </a:r>
          </a:p>
          <a:p>
            <a:pPr marL="0" indent="0">
              <a:buNone/>
            </a:pPr>
            <a:r>
              <a:rPr lang="en-US" sz="2050" dirty="0"/>
              <a:t>    private </a:t>
            </a:r>
            <a:r>
              <a:rPr lang="en-US" sz="2050" dirty="0" err="1"/>
              <a:t>lateinit</a:t>
            </a:r>
            <a:r>
              <a:rPr lang="en-US" sz="2050" dirty="0"/>
              <a:t> var  strings : Array&lt;String&gt;</a:t>
            </a:r>
          </a:p>
          <a:p>
            <a:pPr marL="0" indent="0">
              <a:buNone/>
            </a:pPr>
            <a:r>
              <a:rPr lang="en-US" sz="2050" dirty="0"/>
              <a:t>    override fun </a:t>
            </a:r>
            <a:r>
              <a:rPr lang="en-US" sz="2050" dirty="0" err="1"/>
              <a:t>onCreate</a:t>
            </a:r>
            <a:r>
              <a:rPr lang="en-US" sz="2050" dirty="0"/>
              <a:t>(</a:t>
            </a:r>
            <a:r>
              <a:rPr lang="en-US" sz="2050" dirty="0" err="1"/>
              <a:t>savedInstanceState</a:t>
            </a:r>
            <a:r>
              <a:rPr lang="en-US" sz="2050" dirty="0"/>
              <a:t>: Bundle?) {</a:t>
            </a:r>
          </a:p>
          <a:p>
            <a:pPr marL="0" indent="0">
              <a:buNone/>
            </a:pPr>
            <a:r>
              <a:rPr lang="en-US" sz="2050" dirty="0"/>
              <a:t>        </a:t>
            </a:r>
            <a:r>
              <a:rPr lang="en-US" sz="2050" dirty="0" err="1"/>
              <a:t>super.onCreate</a:t>
            </a:r>
            <a:r>
              <a:rPr lang="en-US" sz="2050" dirty="0"/>
              <a:t>(</a:t>
            </a:r>
            <a:r>
              <a:rPr lang="en-US" sz="2050" dirty="0" err="1"/>
              <a:t>savedInstanceState</a:t>
            </a:r>
            <a:r>
              <a:rPr lang="en-US" sz="2050" dirty="0"/>
              <a:t>)</a:t>
            </a:r>
          </a:p>
          <a:p>
            <a:pPr marL="0" indent="0">
              <a:buNone/>
            </a:pPr>
            <a:r>
              <a:rPr lang="en-US" sz="2050" dirty="0"/>
              <a:t>        </a:t>
            </a:r>
            <a:r>
              <a:rPr lang="en-US" sz="2050" dirty="0" err="1"/>
              <a:t>setContentView</a:t>
            </a:r>
            <a:r>
              <a:rPr lang="en-US" sz="2050" dirty="0"/>
              <a:t>(</a:t>
            </a:r>
            <a:r>
              <a:rPr lang="en-US" sz="2050" dirty="0" err="1"/>
              <a:t>R.layout.activity_main</a:t>
            </a:r>
            <a:r>
              <a:rPr lang="en-US" sz="2050" dirty="0"/>
              <a:t>)</a:t>
            </a:r>
          </a:p>
          <a:p>
            <a:pPr marL="0" indent="0">
              <a:buNone/>
            </a:pPr>
            <a:r>
              <a:rPr lang="en-US" sz="2050" dirty="0">
                <a:solidFill>
                  <a:srgbClr val="0070C0"/>
                </a:solidFill>
              </a:rPr>
              <a:t>        strings = </a:t>
            </a:r>
            <a:r>
              <a:rPr lang="en-US" sz="2050" dirty="0" err="1">
                <a:solidFill>
                  <a:srgbClr val="0070C0"/>
                </a:solidFill>
              </a:rPr>
              <a:t>arrayOf</a:t>
            </a:r>
            <a:r>
              <a:rPr lang="en-US" sz="2050" dirty="0">
                <a:solidFill>
                  <a:srgbClr val="0070C0"/>
                </a:solidFill>
              </a:rPr>
              <a:t>  ("</a:t>
            </a:r>
            <a:r>
              <a:rPr lang="en-US" sz="2050" dirty="0" err="1">
                <a:solidFill>
                  <a:srgbClr val="0070C0"/>
                </a:solidFill>
              </a:rPr>
              <a:t>Asia","Australia","America","Belgium","Brazil","Canada</a:t>
            </a:r>
            <a:r>
              <a:rPr lang="en-US" sz="2050" dirty="0">
                <a:solidFill>
                  <a:srgbClr val="0070C0"/>
                </a:solidFill>
              </a:rPr>
              <a:t>",    </a:t>
            </a:r>
          </a:p>
          <a:p>
            <a:pPr marL="0" indent="0">
              <a:buNone/>
            </a:pPr>
            <a:r>
              <a:rPr lang="en-US" sz="2050" dirty="0">
                <a:solidFill>
                  <a:srgbClr val="0070C0"/>
                </a:solidFill>
              </a:rPr>
              <a:t>                                       "California","Dubai","France","Paris")</a:t>
            </a:r>
          </a:p>
          <a:p>
            <a:pPr marL="0" indent="0">
              <a:buNone/>
            </a:pPr>
            <a:r>
              <a:rPr lang="en-US" sz="2050" dirty="0"/>
              <a:t>        // Get the XML configured vales into the Activity and stored into an String Array</a:t>
            </a:r>
          </a:p>
          <a:p>
            <a:pPr marL="0" indent="0">
              <a:buNone/>
            </a:pPr>
            <a:r>
              <a:rPr lang="en-US" sz="2050" b="1" dirty="0">
                <a:solidFill>
                  <a:srgbClr val="0070C0"/>
                </a:solidFill>
              </a:rPr>
              <a:t>        //strings = </a:t>
            </a:r>
            <a:r>
              <a:rPr lang="en-US" sz="2050" b="1" dirty="0" err="1">
                <a:solidFill>
                  <a:srgbClr val="0070C0"/>
                </a:solidFill>
              </a:rPr>
              <a:t>getResources</a:t>
            </a:r>
            <a:r>
              <a:rPr lang="en-US" sz="2050" b="1" dirty="0">
                <a:solidFill>
                  <a:srgbClr val="0070C0"/>
                </a:solidFill>
              </a:rPr>
              <a:t>().</a:t>
            </a:r>
            <a:r>
              <a:rPr lang="en-US" sz="2050" b="1" dirty="0" err="1">
                <a:solidFill>
                  <a:srgbClr val="0070C0"/>
                </a:solidFill>
              </a:rPr>
              <a:t>getStringArray</a:t>
            </a:r>
            <a:r>
              <a:rPr lang="en-US" sz="2050" b="1" dirty="0">
                <a:solidFill>
                  <a:srgbClr val="0070C0"/>
                </a:solidFill>
              </a:rPr>
              <a:t>(</a:t>
            </a:r>
            <a:r>
              <a:rPr lang="en-US" sz="2050" b="1" dirty="0" err="1">
                <a:solidFill>
                  <a:srgbClr val="0070C0"/>
                </a:solidFill>
              </a:rPr>
              <a:t>R.array.countries</a:t>
            </a:r>
            <a:r>
              <a:rPr lang="en-US" sz="2050" b="1" dirty="0">
                <a:solidFill>
                  <a:srgbClr val="0070C0"/>
                </a:solidFill>
              </a:rPr>
              <a:t>);</a:t>
            </a:r>
          </a:p>
          <a:p>
            <a:pPr marL="0" indent="0">
              <a:buNone/>
            </a:pPr>
            <a:r>
              <a:rPr lang="en-US" sz="2050" dirty="0"/>
              <a:t>        /* Pass three parameters to the </a:t>
            </a:r>
            <a:r>
              <a:rPr lang="en-US" sz="2050" dirty="0" err="1"/>
              <a:t>ArrayAdapter</a:t>
            </a:r>
            <a:endParaRPr lang="en-US" sz="2050" dirty="0"/>
          </a:p>
          <a:p>
            <a:pPr marL="0" indent="0">
              <a:buNone/>
            </a:pPr>
            <a:r>
              <a:rPr lang="en-US" sz="2050" dirty="0"/>
              <a:t>        1. The current context,  2. The resource ID for a built-in layout file containing a </a:t>
            </a:r>
            <a:r>
              <a:rPr lang="en-US" sz="2050" dirty="0" err="1"/>
              <a:t>TextView</a:t>
            </a:r>
            <a:r>
              <a:rPr lang="en-US" sz="2050" dirty="0"/>
              <a:t> </a:t>
            </a:r>
          </a:p>
          <a:p>
            <a:pPr marL="0" indent="0">
              <a:buNone/>
            </a:pPr>
            <a:r>
              <a:rPr lang="en-US" sz="2050" dirty="0"/>
              <a:t>            to use when instantiating views,  which are available in </a:t>
            </a:r>
            <a:r>
              <a:rPr lang="en-US" sz="2050" dirty="0" err="1"/>
              <a:t>android.R.layout</a:t>
            </a:r>
            <a:endParaRPr lang="en-US" sz="2050" dirty="0"/>
          </a:p>
          <a:p>
            <a:pPr marL="0" indent="0">
              <a:buNone/>
            </a:pPr>
            <a:r>
              <a:rPr lang="en-US" sz="2050" dirty="0"/>
              <a:t>        3. The objects to represent in the values */</a:t>
            </a:r>
          </a:p>
          <a:p>
            <a:pPr marL="0" indent="0">
              <a:buNone/>
            </a:pPr>
            <a:r>
              <a:rPr lang="en-US" sz="2050" dirty="0"/>
              <a:t>        </a:t>
            </a:r>
            <a:r>
              <a:rPr lang="en-US" sz="2050" dirty="0" err="1"/>
              <a:t>val</a:t>
            </a:r>
            <a:r>
              <a:rPr lang="en-US" sz="2050" dirty="0"/>
              <a:t> adapter = </a:t>
            </a:r>
            <a:r>
              <a:rPr lang="en-US" sz="2050" dirty="0" err="1"/>
              <a:t>ArrayAdapter</a:t>
            </a:r>
            <a:r>
              <a:rPr lang="en-US" sz="2050" dirty="0"/>
              <a:t>&lt;String&gt;(this, </a:t>
            </a:r>
            <a:r>
              <a:rPr lang="en-US" sz="2050" dirty="0" err="1"/>
              <a:t>android.R.layout.simple_spinner_item</a:t>
            </a:r>
            <a:r>
              <a:rPr lang="en-US" sz="2050" dirty="0"/>
              <a:t>, strings)</a:t>
            </a:r>
          </a:p>
          <a:p>
            <a:pPr marL="0" indent="0">
              <a:buNone/>
            </a:pPr>
            <a:r>
              <a:rPr lang="en-US" sz="2050" dirty="0"/>
              <a:t>        </a:t>
            </a:r>
            <a:r>
              <a:rPr lang="en-US" sz="2050" dirty="0" err="1"/>
              <a:t>actv.setAdapter</a:t>
            </a:r>
            <a:r>
              <a:rPr lang="en-US" sz="2050" dirty="0"/>
              <a:t>(adapter)</a:t>
            </a:r>
          </a:p>
          <a:p>
            <a:pPr marL="0" indent="0">
              <a:buNone/>
            </a:pPr>
            <a:r>
              <a:rPr lang="en-US" sz="2050" dirty="0"/>
              <a:t>        </a:t>
            </a:r>
            <a:r>
              <a:rPr lang="en-US" sz="2050" dirty="0" err="1"/>
              <a:t>actv.threshold</a:t>
            </a:r>
            <a:r>
              <a:rPr lang="en-US" sz="2050" dirty="0"/>
              <a:t> = 1</a:t>
            </a:r>
          </a:p>
          <a:p>
            <a:pPr marL="0" indent="0">
              <a:buNone/>
            </a:pPr>
            <a:endParaRPr lang="en-US" sz="1600" dirty="0"/>
          </a:p>
        </p:txBody>
      </p:sp>
    </p:spTree>
    <p:extLst>
      <p:ext uri="{BB962C8B-B14F-4D97-AF65-F5344CB8AC3E}">
        <p14:creationId xmlns:p14="http://schemas.microsoft.com/office/powerpoint/2010/main" val="122279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2F3E-0F4B-4C9D-A108-725BFB565690}"/>
              </a:ext>
            </a:extLst>
          </p:cNvPr>
          <p:cNvSpPr>
            <a:spLocks noGrp="1"/>
          </p:cNvSpPr>
          <p:nvPr>
            <p:ph type="title"/>
          </p:nvPr>
        </p:nvSpPr>
        <p:spPr/>
        <p:txBody>
          <a:bodyPr>
            <a:normAutofit/>
          </a:bodyPr>
          <a:lstStyle/>
          <a:p>
            <a:pPr algn="ctr"/>
            <a:r>
              <a:rPr lang="en-US" sz="4000" dirty="0" err="1"/>
              <a:t>MainActivity.kt</a:t>
            </a:r>
            <a:endParaRPr lang="en-US" sz="4000" dirty="0"/>
          </a:p>
        </p:txBody>
      </p:sp>
      <p:sp>
        <p:nvSpPr>
          <p:cNvPr id="3" name="Content Placeholder 2">
            <a:extLst>
              <a:ext uri="{FF2B5EF4-FFF2-40B4-BE49-F238E27FC236}">
                <a16:creationId xmlns:a16="http://schemas.microsoft.com/office/drawing/2014/main" id="{4D72B184-B2C2-41FB-8817-712A0D3D0A14}"/>
              </a:ext>
            </a:extLst>
          </p:cNvPr>
          <p:cNvSpPr>
            <a:spLocks noGrp="1"/>
          </p:cNvSpPr>
          <p:nvPr>
            <p:ph idx="1"/>
          </p:nvPr>
        </p:nvSpPr>
        <p:spPr>
          <a:xfrm>
            <a:off x="228600" y="1408177"/>
            <a:ext cx="12192000" cy="4992624"/>
          </a:xfrm>
        </p:spPr>
        <p:txBody>
          <a:bodyPr>
            <a:normAutofit fontScale="92500" lnSpcReduction="10000"/>
          </a:bodyPr>
          <a:lstStyle/>
          <a:p>
            <a:pPr marL="0" indent="0">
              <a:buNone/>
            </a:pPr>
            <a:r>
              <a:rPr lang="en-US" sz="3000" dirty="0"/>
              <a:t>  // Set an item click listener for auto complete text view</a:t>
            </a:r>
          </a:p>
          <a:p>
            <a:pPr marL="0" indent="0">
              <a:buNone/>
            </a:pPr>
            <a:r>
              <a:rPr lang="en-US" sz="3000" dirty="0" err="1"/>
              <a:t>actv.onItemClickListener</a:t>
            </a:r>
            <a:r>
              <a:rPr lang="en-US" sz="3000" dirty="0"/>
              <a:t> =</a:t>
            </a:r>
          </a:p>
          <a:p>
            <a:pPr marL="0" indent="0">
              <a:buNone/>
            </a:pPr>
            <a:r>
              <a:rPr lang="en-US" sz="3000" dirty="0"/>
              <a:t>            </a:t>
            </a:r>
            <a:r>
              <a:rPr lang="en-US" sz="3000" dirty="0" err="1"/>
              <a:t>AdapterView.OnItemClickListener</a:t>
            </a:r>
            <a:r>
              <a:rPr lang="en-US" sz="3000" dirty="0"/>
              <a:t> {                                             </a:t>
            </a:r>
          </a:p>
          <a:p>
            <a:pPr marL="0" indent="0">
              <a:buNone/>
            </a:pPr>
            <a:r>
              <a:rPr lang="en-US" sz="3000" dirty="0"/>
              <a:t>             parent, view, position, id -&gt;</a:t>
            </a:r>
          </a:p>
          <a:p>
            <a:pPr marL="0" indent="0">
              <a:buNone/>
            </a:pPr>
            <a:r>
              <a:rPr lang="en-US" sz="3000" dirty="0"/>
              <a:t>               </a:t>
            </a:r>
            <a:r>
              <a:rPr lang="en-US" sz="3000" dirty="0" err="1"/>
              <a:t>Toast.makeText</a:t>
            </a:r>
            <a:r>
              <a:rPr lang="en-US" sz="3000" dirty="0"/>
              <a:t>(this,</a:t>
            </a:r>
          </a:p>
          <a:p>
            <a:pPr marL="0" indent="0">
              <a:buNone/>
            </a:pPr>
            <a:r>
              <a:rPr lang="en-US" sz="3000" dirty="0"/>
              <a:t>                    "Item selected is " +      </a:t>
            </a:r>
          </a:p>
          <a:p>
            <a:pPr marL="0" indent="0">
              <a:buNone/>
            </a:pPr>
            <a:r>
              <a:rPr lang="en-US" sz="3000" dirty="0"/>
              <a:t>                    </a:t>
            </a:r>
            <a:r>
              <a:rPr lang="en-US" sz="3000" dirty="0" err="1"/>
              <a:t>parent.getItemAtPosition</a:t>
            </a:r>
            <a:r>
              <a:rPr lang="en-US" sz="3000" dirty="0"/>
              <a:t>(position),</a:t>
            </a:r>
          </a:p>
          <a:p>
            <a:pPr marL="0" indent="0">
              <a:buNone/>
            </a:pPr>
            <a:r>
              <a:rPr lang="en-US" sz="3000" dirty="0"/>
              <a:t>                    </a:t>
            </a:r>
            <a:r>
              <a:rPr lang="en-US" sz="3000" dirty="0" err="1"/>
              <a:t>Toast.LENGTH_LONG</a:t>
            </a:r>
            <a:r>
              <a:rPr lang="en-US" sz="3000" dirty="0"/>
              <a:t>).show()</a:t>
            </a:r>
          </a:p>
          <a:p>
            <a:pPr marL="0" indent="0">
              <a:buNone/>
            </a:pPr>
            <a:r>
              <a:rPr lang="en-US" sz="3000" dirty="0"/>
              <a:t>            }</a:t>
            </a:r>
          </a:p>
          <a:p>
            <a:pPr marL="0" indent="0">
              <a:buNone/>
            </a:pPr>
            <a:r>
              <a:rPr lang="en-US" sz="3000" dirty="0"/>
              <a:t>    }</a:t>
            </a:r>
          </a:p>
          <a:p>
            <a:pPr marL="0" indent="0">
              <a:buNone/>
            </a:pPr>
            <a:r>
              <a:rPr lang="en-US" sz="3000" dirty="0"/>
              <a:t>}</a:t>
            </a:r>
          </a:p>
          <a:p>
            <a:pPr marL="0" indent="0">
              <a:buNone/>
            </a:pPr>
            <a:r>
              <a:rPr lang="en-US" sz="3000" dirty="0"/>
              <a:t>Refer : </a:t>
            </a:r>
            <a:r>
              <a:rPr lang="en-US" sz="3000" dirty="0" err="1"/>
              <a:t>ACTVDemo</a:t>
            </a:r>
            <a:endParaRPr lang="en-US" sz="3000" dirty="0"/>
          </a:p>
        </p:txBody>
      </p:sp>
    </p:spTree>
    <p:extLst>
      <p:ext uri="{BB962C8B-B14F-4D97-AF65-F5344CB8AC3E}">
        <p14:creationId xmlns:p14="http://schemas.microsoft.com/office/powerpoint/2010/main" val="428184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Toast </a:t>
            </a:r>
            <a:endParaRPr lang="en-US" cap="none" dirty="0">
              <a:solidFill>
                <a:schemeClr val="tx1"/>
              </a:solidFill>
            </a:endParaRPr>
          </a:p>
        </p:txBody>
      </p:sp>
      <p:sp>
        <p:nvSpPr>
          <p:cNvPr id="3" name="Content Placeholder 2"/>
          <p:cNvSpPr>
            <a:spLocks noGrp="1"/>
          </p:cNvSpPr>
          <p:nvPr>
            <p:ph idx="1"/>
          </p:nvPr>
        </p:nvSpPr>
        <p:spPr>
          <a:xfrm>
            <a:off x="381000" y="1471098"/>
            <a:ext cx="11582400" cy="4625609"/>
          </a:xfrm>
        </p:spPr>
        <p:txBody>
          <a:bodyPr/>
          <a:lstStyle/>
          <a:p>
            <a:pPr marL="457200" indent="-457200"/>
            <a:r>
              <a:rPr lang="en-US" sz="2800" dirty="0"/>
              <a:t>Toast is one of the notification method in Android which is used to display text on the screen for few seconds at the bottom.</a:t>
            </a:r>
          </a:p>
          <a:p>
            <a:pPr marL="0" indent="0">
              <a:buNone/>
            </a:pPr>
            <a:r>
              <a:rPr lang="en-US" sz="1900" b="1" dirty="0"/>
              <a:t>        </a:t>
            </a:r>
            <a:r>
              <a:rPr lang="en-US" sz="2400" dirty="0"/>
              <a:t>Toast </a:t>
            </a:r>
            <a:r>
              <a:rPr lang="en-US" sz="2400" dirty="0" err="1"/>
              <a:t>makeText</a:t>
            </a:r>
            <a:r>
              <a:rPr lang="en-US" sz="2400" dirty="0"/>
              <a:t> (Context </a:t>
            </a:r>
            <a:r>
              <a:rPr lang="en-US" sz="2400" dirty="0" err="1"/>
              <a:t>context</a:t>
            </a:r>
            <a:r>
              <a:rPr lang="en-US" sz="2400" dirty="0"/>
              <a:t>, CharSequence msg,  int duration).show()</a:t>
            </a:r>
          </a:p>
          <a:p>
            <a:pPr marL="0" indent="0">
              <a:buNone/>
            </a:pPr>
            <a:r>
              <a:rPr lang="en-US" sz="4000" b="1" dirty="0"/>
              <a:t> </a:t>
            </a:r>
            <a:r>
              <a:rPr lang="en-US" sz="2400" b="1" dirty="0"/>
              <a:t>Example</a:t>
            </a:r>
            <a:r>
              <a:rPr lang="en-US" sz="4400" b="1" dirty="0"/>
              <a:t> </a:t>
            </a:r>
            <a:endParaRPr lang="en-US" sz="4000" b="1" dirty="0"/>
          </a:p>
          <a:p>
            <a:pPr marL="0" indent="0">
              <a:buNone/>
            </a:pPr>
            <a:r>
              <a:rPr lang="en-US" sz="2400" dirty="0"/>
              <a:t> </a:t>
            </a:r>
            <a:r>
              <a:rPr lang="en-US" sz="2400" b="1" dirty="0" err="1"/>
              <a:t>Toast.makeText</a:t>
            </a:r>
            <a:r>
              <a:rPr lang="en-US" sz="2400" b="1" dirty="0"/>
              <a:t>(</a:t>
            </a:r>
            <a:r>
              <a:rPr lang="en-US" sz="2400" b="1" dirty="0" err="1"/>
              <a:t>applicationContext</a:t>
            </a:r>
            <a:r>
              <a:rPr lang="en-US" sz="2400" b="1" dirty="0"/>
              <a:t>,"Hello Toast",</a:t>
            </a:r>
            <a:r>
              <a:rPr lang="en-US" sz="2400" b="1" dirty="0" err="1"/>
              <a:t>Toast.LENGTH_SHORT</a:t>
            </a:r>
            <a:r>
              <a:rPr lang="en-US" sz="2400" b="1" dirty="0"/>
              <a:t>).show()</a:t>
            </a:r>
          </a:p>
          <a:p>
            <a:pPr marL="0" indent="0">
              <a:buNone/>
            </a:pPr>
            <a:endParaRPr lang="en-US" sz="2000" b="1" dirty="0"/>
          </a:p>
          <a:p>
            <a:pPr marL="0" indent="0">
              <a:buNone/>
            </a:pPr>
            <a:r>
              <a:rPr lang="en-US" sz="2400" b="1" dirty="0"/>
              <a:t> </a:t>
            </a:r>
            <a:r>
              <a:rPr lang="en-US" sz="2400" b="1" dirty="0" err="1"/>
              <a:t>Toast.makeText</a:t>
            </a:r>
            <a:r>
              <a:rPr lang="en-US" sz="2400" b="1" dirty="0"/>
              <a:t>(</a:t>
            </a:r>
            <a:r>
              <a:rPr lang="en-US" sz="2400" b="1" dirty="0" err="1"/>
              <a:t>this,"Hello</a:t>
            </a:r>
            <a:r>
              <a:rPr lang="en-US" sz="2400" b="1" dirty="0"/>
              <a:t> Toast",</a:t>
            </a:r>
            <a:r>
              <a:rPr lang="en-US" sz="2400" b="1" dirty="0" err="1"/>
              <a:t>Toast.LENGTH_LONG</a:t>
            </a:r>
            <a:r>
              <a:rPr lang="en-US" sz="2400" b="1" dirty="0"/>
              <a:t>).show</a:t>
            </a:r>
            <a:r>
              <a:rPr lang="en-US" sz="1800" b="1" dirty="0"/>
              <a:t>()</a:t>
            </a:r>
          </a:p>
          <a:p>
            <a:pPr marL="0" indent="0">
              <a:buNone/>
            </a:pPr>
            <a:endParaRPr lang="en-US"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33459211"/>
              </p:ext>
            </p:extLst>
          </p:nvPr>
        </p:nvGraphicFramePr>
        <p:xfrm>
          <a:off x="228600" y="4876800"/>
          <a:ext cx="11811000" cy="1752600"/>
        </p:xfrm>
        <a:graphic>
          <a:graphicData uri="http://schemas.openxmlformats.org/drawingml/2006/table">
            <a:tbl>
              <a:tblPr firstRow="1" firstCol="1" bandRow="1">
                <a:tableStyleId>{5C22544A-7EE6-4342-B048-85BDC9FD1C3A}</a:tableStyleId>
              </a:tblPr>
              <a:tblGrid>
                <a:gridCol w="1595385">
                  <a:extLst>
                    <a:ext uri="{9D8B030D-6E8A-4147-A177-3AD203B41FA5}">
                      <a16:colId xmlns:a16="http://schemas.microsoft.com/office/drawing/2014/main" val="20000"/>
                    </a:ext>
                  </a:extLst>
                </a:gridCol>
                <a:gridCol w="10215615">
                  <a:extLst>
                    <a:ext uri="{9D8B030D-6E8A-4147-A177-3AD203B41FA5}">
                      <a16:colId xmlns:a16="http://schemas.microsoft.com/office/drawing/2014/main" val="20001"/>
                    </a:ext>
                  </a:extLst>
                </a:gridCol>
              </a:tblGrid>
              <a:tr h="435612">
                <a:tc gridSpan="2">
                  <a:txBody>
                    <a:bodyPr/>
                    <a:lstStyle/>
                    <a:p>
                      <a:pPr marL="0" marR="0">
                        <a:lnSpc>
                          <a:spcPct val="115000"/>
                        </a:lnSpc>
                        <a:spcBef>
                          <a:spcPts val="600"/>
                        </a:spcBef>
                        <a:spcAft>
                          <a:spcPts val="1200"/>
                        </a:spcAft>
                      </a:pPr>
                      <a:r>
                        <a:rPr lang="en-US" sz="2000" dirty="0">
                          <a:effectLst/>
                        </a:rPr>
                        <a:t>Parameters</a:t>
                      </a:r>
                      <a:endParaRPr lang="en-US" sz="2400" dirty="0">
                        <a:effectLst/>
                        <a:latin typeface="Calibri"/>
                        <a:ea typeface="Calibri"/>
                        <a:cs typeface="Times New Roman"/>
                      </a:endParaRPr>
                    </a:p>
                  </a:txBody>
                  <a:tcPr marL="85725" marR="85725" marT="38100" marB="38100"/>
                </a:tc>
                <a:tc hMerge="1">
                  <a:txBody>
                    <a:bodyPr/>
                    <a:lstStyle/>
                    <a:p>
                      <a:endParaRPr lang="en-US"/>
                    </a:p>
                  </a:txBody>
                  <a:tcPr/>
                </a:tc>
                <a:extLst>
                  <a:ext uri="{0D108BD9-81ED-4DB2-BD59-A6C34878D82A}">
                    <a16:rowId xmlns:a16="http://schemas.microsoft.com/office/drawing/2014/main" val="10000"/>
                  </a:ext>
                </a:extLst>
              </a:tr>
              <a:tr h="435612">
                <a:tc>
                  <a:txBody>
                    <a:bodyPr/>
                    <a:lstStyle/>
                    <a:p>
                      <a:pPr marL="0" marR="0">
                        <a:lnSpc>
                          <a:spcPct val="115000"/>
                        </a:lnSpc>
                        <a:spcBef>
                          <a:spcPts val="600"/>
                        </a:spcBef>
                        <a:spcAft>
                          <a:spcPts val="0"/>
                        </a:spcAft>
                      </a:pPr>
                      <a:r>
                        <a:rPr lang="en-US" sz="1800" dirty="0">
                          <a:effectLst/>
                        </a:rPr>
                        <a:t>context</a:t>
                      </a:r>
                      <a:endParaRPr lang="en-US" sz="2400" dirty="0">
                        <a:effectLst/>
                        <a:latin typeface="Calibri"/>
                        <a:ea typeface="Calibri"/>
                        <a:cs typeface="Times New Roman"/>
                      </a:endParaRPr>
                    </a:p>
                  </a:txBody>
                  <a:tcPr marL="85725" marR="85725" marT="38100" marB="38100"/>
                </a:tc>
                <a:tc>
                  <a:txBody>
                    <a:bodyPr/>
                    <a:lstStyle/>
                    <a:p>
                      <a:pPr marL="0" marR="0">
                        <a:lnSpc>
                          <a:spcPct val="115000"/>
                        </a:lnSpc>
                        <a:spcBef>
                          <a:spcPts val="600"/>
                        </a:spcBef>
                        <a:spcAft>
                          <a:spcPts val="0"/>
                        </a:spcAft>
                      </a:pPr>
                      <a:r>
                        <a:rPr lang="en-US" sz="1800" b="1" dirty="0">
                          <a:solidFill>
                            <a:schemeClr val="tx1"/>
                          </a:solidFill>
                          <a:effectLst/>
                        </a:rPr>
                        <a:t>Context</a:t>
                      </a:r>
                      <a:r>
                        <a:rPr lang="en-US" sz="2000" b="1" dirty="0">
                          <a:solidFill>
                            <a:schemeClr val="tx1"/>
                          </a:solidFill>
                          <a:effectLst/>
                        </a:rPr>
                        <a:t>: </a:t>
                      </a:r>
                      <a:r>
                        <a:rPr lang="en-US" sz="2000" dirty="0">
                          <a:solidFill>
                            <a:schemeClr val="tx1"/>
                          </a:solidFill>
                          <a:effectLst/>
                        </a:rPr>
                        <a:t>The context to use. Usually, your </a:t>
                      </a:r>
                      <a:r>
                        <a:rPr lang="en-US" sz="1800" u="none" strike="noStrike" dirty="0">
                          <a:solidFill>
                            <a:schemeClr val="tx1"/>
                          </a:solidFill>
                          <a:effectLst/>
                        </a:rPr>
                        <a:t>Application</a:t>
                      </a:r>
                      <a:r>
                        <a:rPr lang="en-US" sz="2000" dirty="0">
                          <a:solidFill>
                            <a:schemeClr val="tx1"/>
                          </a:solidFill>
                          <a:effectLst/>
                        </a:rPr>
                        <a:t> or </a:t>
                      </a:r>
                      <a:r>
                        <a:rPr lang="en-US" sz="1800" u="none" strike="noStrike" dirty="0">
                          <a:solidFill>
                            <a:schemeClr val="tx1"/>
                          </a:solidFill>
                          <a:effectLst/>
                        </a:rPr>
                        <a:t>Activity</a:t>
                      </a:r>
                      <a:r>
                        <a:rPr lang="en-US" sz="2000" dirty="0">
                          <a:solidFill>
                            <a:schemeClr val="tx1"/>
                          </a:solidFill>
                          <a:effectLst/>
                        </a:rPr>
                        <a:t> object.</a:t>
                      </a:r>
                      <a:endParaRPr lang="en-US" sz="2400" dirty="0">
                        <a:solidFill>
                          <a:schemeClr val="tx1"/>
                        </a:solidFill>
                        <a:effectLst/>
                        <a:latin typeface="Calibri"/>
                        <a:ea typeface="Calibri"/>
                        <a:cs typeface="Times New Roman"/>
                      </a:endParaRPr>
                    </a:p>
                  </a:txBody>
                  <a:tcPr marL="85725" marR="85725" marT="38100" marB="38100"/>
                </a:tc>
                <a:extLst>
                  <a:ext uri="{0D108BD9-81ED-4DB2-BD59-A6C34878D82A}">
                    <a16:rowId xmlns:a16="http://schemas.microsoft.com/office/drawing/2014/main" val="10001"/>
                  </a:ext>
                </a:extLst>
              </a:tr>
              <a:tr h="435612">
                <a:tc>
                  <a:txBody>
                    <a:bodyPr/>
                    <a:lstStyle/>
                    <a:p>
                      <a:pPr marL="0" marR="0">
                        <a:lnSpc>
                          <a:spcPct val="115000"/>
                        </a:lnSpc>
                        <a:spcBef>
                          <a:spcPts val="600"/>
                        </a:spcBef>
                        <a:spcAft>
                          <a:spcPts val="0"/>
                        </a:spcAft>
                      </a:pPr>
                      <a:r>
                        <a:rPr lang="en-US" sz="1800" dirty="0" err="1">
                          <a:effectLst/>
                        </a:rPr>
                        <a:t>msg</a:t>
                      </a:r>
                      <a:endParaRPr lang="en-US" sz="2400" dirty="0">
                        <a:effectLst/>
                        <a:latin typeface="Calibri"/>
                        <a:ea typeface="Calibri"/>
                        <a:cs typeface="Times New Roman"/>
                      </a:endParaRPr>
                    </a:p>
                  </a:txBody>
                  <a:tcPr marL="85725" marR="85725" marT="38100" marB="38100"/>
                </a:tc>
                <a:tc>
                  <a:txBody>
                    <a:bodyPr/>
                    <a:lstStyle/>
                    <a:p>
                      <a:pPr marL="0" marR="0">
                        <a:lnSpc>
                          <a:spcPct val="115000"/>
                        </a:lnSpc>
                        <a:spcBef>
                          <a:spcPts val="600"/>
                        </a:spcBef>
                        <a:spcAft>
                          <a:spcPts val="0"/>
                        </a:spcAft>
                      </a:pPr>
                      <a:r>
                        <a:rPr lang="en-US" sz="1800" b="1" dirty="0">
                          <a:solidFill>
                            <a:schemeClr val="tx1"/>
                          </a:solidFill>
                          <a:effectLst/>
                        </a:rPr>
                        <a:t>CharSequence</a:t>
                      </a:r>
                      <a:r>
                        <a:rPr lang="en-US" sz="2000" b="1" dirty="0">
                          <a:solidFill>
                            <a:schemeClr val="tx1"/>
                          </a:solidFill>
                          <a:effectLst/>
                        </a:rPr>
                        <a:t>: </a:t>
                      </a:r>
                      <a:r>
                        <a:rPr lang="en-US" sz="2000" dirty="0">
                          <a:solidFill>
                            <a:schemeClr val="tx1"/>
                          </a:solidFill>
                          <a:effectLst/>
                        </a:rPr>
                        <a:t>The text to show. Can be formatted text.</a:t>
                      </a:r>
                      <a:endParaRPr lang="en-US" sz="2400" dirty="0">
                        <a:solidFill>
                          <a:schemeClr val="tx1"/>
                        </a:solidFill>
                        <a:effectLst/>
                        <a:latin typeface="Calibri"/>
                        <a:ea typeface="Calibri"/>
                        <a:cs typeface="Times New Roman"/>
                      </a:endParaRPr>
                    </a:p>
                  </a:txBody>
                  <a:tcPr marL="85725" marR="85725" marT="38100" marB="38100"/>
                </a:tc>
                <a:extLst>
                  <a:ext uri="{0D108BD9-81ED-4DB2-BD59-A6C34878D82A}">
                    <a16:rowId xmlns:a16="http://schemas.microsoft.com/office/drawing/2014/main" val="10002"/>
                  </a:ext>
                </a:extLst>
              </a:tr>
              <a:tr h="445764">
                <a:tc>
                  <a:txBody>
                    <a:bodyPr/>
                    <a:lstStyle/>
                    <a:p>
                      <a:pPr marL="0" marR="0">
                        <a:lnSpc>
                          <a:spcPct val="115000"/>
                        </a:lnSpc>
                        <a:spcBef>
                          <a:spcPts val="600"/>
                        </a:spcBef>
                        <a:spcAft>
                          <a:spcPts val="0"/>
                        </a:spcAft>
                      </a:pPr>
                      <a:r>
                        <a:rPr lang="en-US" sz="1800" dirty="0">
                          <a:effectLst/>
                        </a:rPr>
                        <a:t>duration</a:t>
                      </a:r>
                      <a:endParaRPr lang="en-US" sz="2400" dirty="0">
                        <a:effectLst/>
                        <a:latin typeface="Calibri"/>
                        <a:ea typeface="Calibri"/>
                        <a:cs typeface="Times New Roman"/>
                      </a:endParaRPr>
                    </a:p>
                  </a:txBody>
                  <a:tcPr marL="85725" marR="85725" marT="38100" marB="38100"/>
                </a:tc>
                <a:tc>
                  <a:txBody>
                    <a:bodyPr/>
                    <a:lstStyle/>
                    <a:p>
                      <a:pPr marL="0" marR="0">
                        <a:lnSpc>
                          <a:spcPct val="115000"/>
                        </a:lnSpc>
                        <a:spcBef>
                          <a:spcPts val="600"/>
                        </a:spcBef>
                        <a:spcAft>
                          <a:spcPts val="0"/>
                        </a:spcAft>
                      </a:pPr>
                      <a:r>
                        <a:rPr lang="en-US" sz="2000" b="1" dirty="0">
                          <a:solidFill>
                            <a:schemeClr val="tx1"/>
                          </a:solidFill>
                          <a:effectLst/>
                        </a:rPr>
                        <a:t>int: </a:t>
                      </a:r>
                      <a:r>
                        <a:rPr lang="en-US" sz="2000" dirty="0">
                          <a:solidFill>
                            <a:schemeClr val="tx1"/>
                          </a:solidFill>
                          <a:effectLst/>
                        </a:rPr>
                        <a:t>How long to display the message. Either </a:t>
                      </a:r>
                      <a:r>
                        <a:rPr lang="en-US" sz="1800" u="none" strike="noStrike" dirty="0">
                          <a:solidFill>
                            <a:schemeClr val="tx1"/>
                          </a:solidFill>
                          <a:effectLst/>
                        </a:rPr>
                        <a:t>LENGTH_SHORT(1sec) </a:t>
                      </a:r>
                      <a:r>
                        <a:rPr lang="en-US" sz="2000" dirty="0">
                          <a:solidFill>
                            <a:schemeClr val="tx1"/>
                          </a:solidFill>
                          <a:effectLst/>
                        </a:rPr>
                        <a:t> or </a:t>
                      </a:r>
                      <a:r>
                        <a:rPr lang="en-US" sz="1800" u="none" strike="noStrike" dirty="0">
                          <a:solidFill>
                            <a:schemeClr val="tx1"/>
                          </a:solidFill>
                          <a:effectLst/>
                        </a:rPr>
                        <a:t>LENGTH_LONG(3 sec)</a:t>
                      </a:r>
                      <a:endParaRPr lang="en-US" sz="2400" dirty="0">
                        <a:solidFill>
                          <a:schemeClr val="tx1"/>
                        </a:solidFill>
                        <a:effectLst/>
                        <a:latin typeface="Calibri"/>
                        <a:ea typeface="Calibri"/>
                        <a:cs typeface="Times New Roman"/>
                      </a:endParaRPr>
                    </a:p>
                  </a:txBody>
                  <a:tcPr marL="85725" marR="85725" marT="38100" marB="381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384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Toast </a:t>
            </a:r>
            <a:endParaRPr lang="en-US" cap="none" dirty="0">
              <a:solidFill>
                <a:schemeClr val="tx1"/>
              </a:solidFill>
            </a:endParaRPr>
          </a:p>
        </p:txBody>
      </p:sp>
      <p:sp>
        <p:nvSpPr>
          <p:cNvPr id="3" name="Content Placeholder 2"/>
          <p:cNvSpPr>
            <a:spLocks noGrp="1"/>
          </p:cNvSpPr>
          <p:nvPr>
            <p:ph idx="1"/>
          </p:nvPr>
        </p:nvSpPr>
        <p:spPr>
          <a:xfrm>
            <a:off x="304800" y="2209800"/>
            <a:ext cx="11277600" cy="3886907"/>
          </a:xfrm>
        </p:spPr>
        <p:txBody>
          <a:bodyPr>
            <a:normAutofit lnSpcReduction="10000"/>
          </a:bodyPr>
          <a:lstStyle/>
          <a:p>
            <a:pPr marL="457200" indent="-457200"/>
            <a:r>
              <a:rPr lang="en-US" dirty="0"/>
              <a:t>To print the Toast in different position, use the following code. </a:t>
            </a:r>
          </a:p>
          <a:p>
            <a:pPr marL="457200" indent="-457200"/>
            <a:r>
              <a:rPr lang="en-US" dirty="0"/>
              <a:t>Use different position such as </a:t>
            </a:r>
            <a:r>
              <a:rPr lang="en-US" sz="2800" dirty="0"/>
              <a:t>BOTTOM, LEFT, RIGHT, TOP</a:t>
            </a:r>
            <a:r>
              <a:rPr lang="en-US" dirty="0"/>
              <a:t> and </a:t>
            </a:r>
            <a:r>
              <a:rPr lang="en-US" sz="2800" dirty="0"/>
              <a:t>CENTER </a:t>
            </a:r>
            <a:r>
              <a:rPr lang="en-US" dirty="0"/>
              <a:t>with </a:t>
            </a:r>
            <a:r>
              <a:rPr lang="en-US" dirty="0" err="1"/>
              <a:t>x,y</a:t>
            </a:r>
            <a:r>
              <a:rPr lang="en-US" dirty="0"/>
              <a:t> coordinates</a:t>
            </a:r>
          </a:p>
          <a:p>
            <a:pPr marL="0" indent="0">
              <a:buNone/>
            </a:pPr>
            <a:r>
              <a:rPr lang="en-US" dirty="0"/>
              <a:t>  var </a:t>
            </a:r>
            <a:r>
              <a:rPr lang="en-US" dirty="0" err="1"/>
              <a:t>tst</a:t>
            </a:r>
            <a:r>
              <a:rPr lang="en-US" dirty="0"/>
              <a:t> = </a:t>
            </a:r>
            <a:r>
              <a:rPr lang="en-US" dirty="0" err="1"/>
              <a:t>Toast.makeText</a:t>
            </a:r>
            <a:r>
              <a:rPr lang="en-US" dirty="0"/>
              <a:t>(</a:t>
            </a:r>
            <a:r>
              <a:rPr lang="en-US" dirty="0" err="1"/>
              <a:t>applicationContext</a:t>
            </a:r>
            <a:r>
              <a:rPr lang="en-US" dirty="0"/>
              <a:t>,</a:t>
            </a:r>
          </a:p>
          <a:p>
            <a:pPr marL="0" indent="0">
              <a:buNone/>
            </a:pPr>
            <a:r>
              <a:rPr lang="en-US"/>
              <a:t>               “My </a:t>
            </a:r>
            <a:r>
              <a:rPr lang="en-US" dirty="0"/>
              <a:t>Toast", </a:t>
            </a:r>
          </a:p>
          <a:p>
            <a:pPr marL="0" indent="0">
              <a:buNone/>
            </a:pPr>
            <a:r>
              <a:rPr lang="en-US" dirty="0"/>
              <a:t>               </a:t>
            </a:r>
            <a:r>
              <a:rPr lang="en-US" dirty="0" err="1"/>
              <a:t>Toast.LENGTH_LONG</a:t>
            </a:r>
            <a:r>
              <a:rPr lang="en-US" dirty="0"/>
              <a:t>)</a:t>
            </a:r>
          </a:p>
          <a:p>
            <a:pPr marL="0" indent="0">
              <a:buNone/>
            </a:pPr>
            <a:r>
              <a:rPr lang="en-US" dirty="0"/>
              <a:t>        </a:t>
            </a:r>
            <a:r>
              <a:rPr lang="en-US" dirty="0" err="1"/>
              <a:t>tst.setGravity</a:t>
            </a:r>
            <a:r>
              <a:rPr lang="en-US" dirty="0"/>
              <a:t>(</a:t>
            </a:r>
            <a:r>
              <a:rPr lang="en-US" dirty="0" err="1"/>
              <a:t>Gravity.TOP</a:t>
            </a:r>
            <a:r>
              <a:rPr lang="en-US" dirty="0"/>
              <a:t>, 0, 0) </a:t>
            </a:r>
          </a:p>
          <a:p>
            <a:pPr marL="0" indent="0">
              <a:buNone/>
            </a:pPr>
            <a:r>
              <a:rPr lang="en-US" dirty="0"/>
              <a:t>        </a:t>
            </a:r>
            <a:r>
              <a:rPr lang="en-US" dirty="0" err="1"/>
              <a:t>tst.show</a:t>
            </a:r>
            <a:r>
              <a:rPr lang="en-US" dirty="0"/>
              <a:t>()</a:t>
            </a:r>
          </a:p>
        </p:txBody>
      </p:sp>
    </p:spTree>
    <p:extLst>
      <p:ext uri="{BB962C8B-B14F-4D97-AF65-F5344CB8AC3E}">
        <p14:creationId xmlns:p14="http://schemas.microsoft.com/office/powerpoint/2010/main" val="124337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1"/>
            <a:ext cx="8839200" cy="1050625"/>
          </a:xfrm>
        </p:spPr>
        <p:txBody>
          <a:bodyPr>
            <a:noAutofit/>
          </a:bodyPr>
          <a:lstStyle/>
          <a:p>
            <a:r>
              <a:rPr lang="en-US" sz="3200" dirty="0"/>
              <a:t>Difference Between XML And Kotlin Approach</a:t>
            </a:r>
            <a:br>
              <a:rPr lang="en-US" sz="3200" dirty="0"/>
            </a:br>
            <a:r>
              <a:rPr lang="en-US" sz="3200" dirty="0"/>
              <a:t>for providing data resources</a:t>
            </a:r>
          </a:p>
        </p:txBody>
      </p:sp>
      <p:sp>
        <p:nvSpPr>
          <p:cNvPr id="3" name="Content Placeholder 2"/>
          <p:cNvSpPr>
            <a:spLocks noGrp="1"/>
          </p:cNvSpPr>
          <p:nvPr>
            <p:ph sz="half" idx="1"/>
          </p:nvPr>
        </p:nvSpPr>
        <p:spPr>
          <a:xfrm>
            <a:off x="457200" y="1567698"/>
            <a:ext cx="11277600" cy="3269416"/>
          </a:xfrm>
        </p:spPr>
        <p:txBody>
          <a:bodyPr>
            <a:normAutofit/>
          </a:bodyPr>
          <a:lstStyle/>
          <a:p>
            <a:pPr marL="0" indent="0">
              <a:buNone/>
            </a:pPr>
            <a:r>
              <a:rPr lang="en-US" b="1" dirty="0">
                <a:solidFill>
                  <a:schemeClr val="tx2"/>
                </a:solidFill>
              </a:rPr>
              <a:t>XML Approach</a:t>
            </a:r>
            <a:r>
              <a:rPr lang="en-US" b="1" dirty="0">
                <a:solidFill>
                  <a:srgbClr val="FFFF00"/>
                </a:solidFill>
              </a:rPr>
              <a:t>	</a:t>
            </a:r>
          </a:p>
          <a:p>
            <a:r>
              <a:rPr lang="en-US" dirty="0"/>
              <a:t>To provide static data </a:t>
            </a:r>
          </a:p>
          <a:p>
            <a:pPr lvl="1"/>
            <a:r>
              <a:rPr lang="en-US" dirty="0"/>
              <a:t>Example : Country names are static	</a:t>
            </a:r>
          </a:p>
          <a:p>
            <a:r>
              <a:rPr lang="en-US" dirty="0"/>
              <a:t>To provide Multi language support-I18N-(Internationalization) -(Discussed later in Localization)</a:t>
            </a:r>
          </a:p>
        </p:txBody>
      </p:sp>
      <p:sp>
        <p:nvSpPr>
          <p:cNvPr id="4" name="Content Placeholder 3"/>
          <p:cNvSpPr>
            <a:spLocks noGrp="1"/>
          </p:cNvSpPr>
          <p:nvPr>
            <p:ph sz="half" idx="2"/>
          </p:nvPr>
        </p:nvSpPr>
        <p:spPr>
          <a:xfrm>
            <a:off x="533400" y="4451791"/>
            <a:ext cx="9597452" cy="2093914"/>
          </a:xfrm>
        </p:spPr>
        <p:txBody>
          <a:bodyPr>
            <a:normAutofit/>
          </a:bodyPr>
          <a:lstStyle/>
          <a:p>
            <a:pPr marL="0" indent="0">
              <a:buNone/>
            </a:pPr>
            <a:r>
              <a:rPr lang="en-US" b="1" dirty="0">
                <a:solidFill>
                  <a:schemeClr val="tx2"/>
                </a:solidFill>
              </a:rPr>
              <a:t>Kotlin code Approach</a:t>
            </a:r>
          </a:p>
          <a:p>
            <a:r>
              <a:rPr lang="en-US" dirty="0"/>
              <a:t>To provide dynamic data</a:t>
            </a:r>
          </a:p>
          <a:p>
            <a:pPr lvl="1"/>
            <a:r>
              <a:rPr lang="en-US" dirty="0"/>
              <a:t>Example : Movie's list</a:t>
            </a:r>
          </a:p>
        </p:txBody>
      </p:sp>
    </p:spTree>
    <p:extLst>
      <p:ext uri="{BB962C8B-B14F-4D97-AF65-F5344CB8AC3E}">
        <p14:creationId xmlns:p14="http://schemas.microsoft.com/office/powerpoint/2010/main" val="3173863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62201" y="228601"/>
            <a:ext cx="7429499" cy="769257"/>
          </a:xfrm>
        </p:spPr>
        <p:txBody>
          <a:bodyPr>
            <a:noAutofit/>
          </a:bodyPr>
          <a:lstStyle/>
          <a:p>
            <a:r>
              <a:rPr lang="en-US" b="1" cap="none" dirty="0"/>
              <a:t>Spinners</a:t>
            </a:r>
          </a:p>
        </p:txBody>
      </p:sp>
      <p:sp>
        <p:nvSpPr>
          <p:cNvPr id="6" name="Content Placeholder 5"/>
          <p:cNvSpPr>
            <a:spLocks noGrp="1"/>
          </p:cNvSpPr>
          <p:nvPr>
            <p:ph idx="1"/>
          </p:nvPr>
        </p:nvSpPr>
        <p:spPr>
          <a:xfrm>
            <a:off x="304800" y="1524002"/>
            <a:ext cx="11430000" cy="5181599"/>
          </a:xfrm>
        </p:spPr>
        <p:txBody>
          <a:bodyPr>
            <a:noAutofit/>
          </a:bodyPr>
          <a:lstStyle/>
          <a:p>
            <a:pPr>
              <a:lnSpc>
                <a:spcPct val="120000"/>
              </a:lnSpc>
            </a:pPr>
            <a:r>
              <a:rPr lang="en-US" sz="2300" dirty="0"/>
              <a:t>Spinners provide a quick way to select one value from a set. In the default state, a spinner shows its currently selected value. </a:t>
            </a:r>
          </a:p>
          <a:p>
            <a:pPr>
              <a:lnSpc>
                <a:spcPct val="120000"/>
              </a:lnSpc>
            </a:pPr>
            <a:r>
              <a:rPr lang="en-US" sz="2300" dirty="0"/>
              <a:t>Touching the spinner displays a dropdown menu with all other available values, from which the user can select a new one.</a:t>
            </a:r>
          </a:p>
          <a:p>
            <a:pPr lvl="0">
              <a:lnSpc>
                <a:spcPct val="120000"/>
              </a:lnSpc>
            </a:pPr>
            <a:r>
              <a:rPr lang="en-US" sz="2300" dirty="0"/>
              <a:t>Spinners scroll automatically if necessary</a:t>
            </a:r>
          </a:p>
          <a:p>
            <a:pPr lvl="0">
              <a:lnSpc>
                <a:spcPct val="120000"/>
              </a:lnSpc>
            </a:pPr>
            <a:r>
              <a:rPr lang="en" sz="2300" dirty="0"/>
              <a:t>Implementing a spinner </a:t>
            </a:r>
            <a:r>
              <a:rPr lang="en-US" sz="2300" dirty="0"/>
              <a:t>needs to follow the below steps</a:t>
            </a:r>
            <a:endParaRPr lang="en" sz="2300" dirty="0"/>
          </a:p>
          <a:p>
            <a:pPr marL="693420" lvl="1" indent="-342900">
              <a:lnSpc>
                <a:spcPct val="120000"/>
              </a:lnSpc>
              <a:spcBef>
                <a:spcPts val="600"/>
              </a:spcBef>
              <a:buFont typeface="+mj-lt"/>
              <a:buAutoNum type="arabicPeriod"/>
            </a:pPr>
            <a:r>
              <a:rPr lang="en-US" sz="2300" dirty="0"/>
              <a:t>Create Spinner UI element in the XML layout</a:t>
            </a:r>
          </a:p>
          <a:p>
            <a:pPr marL="693420" lvl="1" indent="-342900">
              <a:lnSpc>
                <a:spcPct val="120000"/>
              </a:lnSpc>
              <a:spcBef>
                <a:spcPts val="600"/>
              </a:spcBef>
              <a:buFont typeface="+mj-lt"/>
              <a:buAutoNum type="arabicPeriod"/>
            </a:pPr>
            <a:r>
              <a:rPr lang="en-US" sz="2300" dirty="0"/>
              <a:t>Define spinner choices in an array(Kotlin/Strings.xml resource)</a:t>
            </a:r>
          </a:p>
          <a:p>
            <a:pPr marL="693420" lvl="1" indent="-342900">
              <a:lnSpc>
                <a:spcPct val="120000"/>
              </a:lnSpc>
              <a:spcBef>
                <a:spcPts val="600"/>
              </a:spcBef>
              <a:buFont typeface="+mj-lt"/>
              <a:buAutoNum type="arabicPeriod"/>
            </a:pPr>
            <a:r>
              <a:rPr lang="en-US" sz="2300" dirty="0"/>
              <a:t>Create an adapter with default spinner layouts</a:t>
            </a:r>
          </a:p>
          <a:p>
            <a:pPr marL="693420" lvl="1" indent="-342900">
              <a:lnSpc>
                <a:spcPct val="120000"/>
              </a:lnSpc>
              <a:spcBef>
                <a:spcPts val="600"/>
              </a:spcBef>
              <a:buFont typeface="+mj-lt"/>
              <a:buAutoNum type="arabicPeriod"/>
            </a:pPr>
            <a:r>
              <a:rPr lang="en-US" sz="2300" dirty="0"/>
              <a:t>Attach the adapter to the spinner</a:t>
            </a:r>
          </a:p>
          <a:p>
            <a:pPr marL="693420" lvl="1" indent="-342900">
              <a:lnSpc>
                <a:spcPct val="120000"/>
              </a:lnSpc>
              <a:spcBef>
                <a:spcPts val="600"/>
              </a:spcBef>
              <a:buFont typeface="+mj-lt"/>
              <a:buAutoNum type="arabicPeriod"/>
            </a:pPr>
            <a:r>
              <a:rPr lang="en-US" sz="2300" dirty="0"/>
              <a:t>Implement </a:t>
            </a:r>
            <a:r>
              <a:rPr lang="en-US" sz="2300" dirty="0" err="1">
                <a:latin typeface="Consolas"/>
                <a:ea typeface="Consolas"/>
                <a:cs typeface="Consolas"/>
                <a:sym typeface="Consolas"/>
              </a:rPr>
              <a:t>onItemSelectedListener</a:t>
            </a:r>
            <a:r>
              <a:rPr lang="en-US" sz="2300" dirty="0"/>
              <a:t> method</a:t>
            </a:r>
          </a:p>
          <a:p>
            <a:pPr lvl="0"/>
            <a:endParaRPr lang="en-US" sz="2000" dirty="0"/>
          </a:p>
        </p:txBody>
      </p:sp>
    </p:spTree>
    <p:extLst>
      <p:ext uri="{BB962C8B-B14F-4D97-AF65-F5344CB8AC3E}">
        <p14:creationId xmlns:p14="http://schemas.microsoft.com/office/powerpoint/2010/main" val="1735350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Spinner</a:t>
            </a:r>
          </a:p>
        </p:txBody>
      </p:sp>
      <p:sp>
        <p:nvSpPr>
          <p:cNvPr id="3" name="Content Placeholder 2"/>
          <p:cNvSpPr>
            <a:spLocks noGrp="1"/>
          </p:cNvSpPr>
          <p:nvPr>
            <p:ph sz="half" idx="1"/>
          </p:nvPr>
        </p:nvSpPr>
        <p:spPr>
          <a:xfrm>
            <a:off x="609600" y="1673352"/>
            <a:ext cx="10820400" cy="4718304"/>
          </a:xfrm>
        </p:spPr>
        <p:txBody>
          <a:bodyPr>
            <a:normAutofit/>
          </a:bodyPr>
          <a:lstStyle/>
          <a:p>
            <a:pPr marL="0" indent="0">
              <a:buNone/>
            </a:pPr>
            <a:r>
              <a:rPr lang="en-US" dirty="0"/>
              <a:t>&lt;Spinner</a:t>
            </a:r>
            <a:br>
              <a:rPr lang="en-US" dirty="0"/>
            </a:br>
            <a:r>
              <a:rPr lang="en-US" dirty="0"/>
              <a:t>    </a:t>
            </a:r>
            <a:r>
              <a:rPr lang="en-US" dirty="0" err="1"/>
              <a:t>android:id</a:t>
            </a:r>
            <a:r>
              <a:rPr lang="en-US" dirty="0"/>
              <a:t>="@+id/</a:t>
            </a:r>
            <a:r>
              <a:rPr lang="en-US" dirty="0" err="1"/>
              <a:t>planets_spinner</a:t>
            </a:r>
            <a:r>
              <a:rPr lang="en-US" dirty="0"/>
              <a:t>"</a:t>
            </a:r>
            <a:br>
              <a:rPr lang="en-US" dirty="0"/>
            </a:br>
            <a:r>
              <a:rPr lang="en-US" dirty="0"/>
              <a:t>    </a:t>
            </a:r>
            <a:r>
              <a:rPr lang="en-US" dirty="0" err="1"/>
              <a:t>android:layout_width</a:t>
            </a:r>
            <a:r>
              <a:rPr lang="en-US" dirty="0"/>
              <a:t>=“</a:t>
            </a:r>
            <a:r>
              <a:rPr lang="en-US" dirty="0" err="1"/>
              <a:t>match_parent</a:t>
            </a:r>
            <a:r>
              <a:rPr lang="en-US" dirty="0"/>
              <a:t>"</a:t>
            </a:r>
            <a:br>
              <a:rPr lang="en-US" dirty="0"/>
            </a:br>
            <a:r>
              <a:rPr lang="en-US" dirty="0"/>
              <a:t>    </a:t>
            </a:r>
            <a:r>
              <a:rPr lang="en-US" dirty="0" err="1"/>
              <a:t>android:layout_height</a:t>
            </a:r>
            <a:r>
              <a:rPr lang="en-US" dirty="0"/>
              <a:t>="</a:t>
            </a:r>
            <a:r>
              <a:rPr lang="en-US" dirty="0" err="1"/>
              <a:t>wrap_content</a:t>
            </a:r>
            <a:r>
              <a:rPr lang="en-US" dirty="0"/>
              <a:t>“</a:t>
            </a:r>
          </a:p>
          <a:p>
            <a:pPr marL="0" indent="0">
              <a:buNone/>
            </a:pPr>
            <a:r>
              <a:rPr lang="en-US" b="1" dirty="0">
                <a:highlight>
                  <a:srgbClr val="FFFF00"/>
                </a:highlight>
              </a:rPr>
              <a:t>   </a:t>
            </a:r>
            <a:r>
              <a:rPr lang="en-US" b="1" dirty="0" err="1">
                <a:highlight>
                  <a:srgbClr val="FFFF00"/>
                </a:highlight>
              </a:rPr>
              <a:t>android:entries</a:t>
            </a:r>
            <a:r>
              <a:rPr lang="en-US" b="1" dirty="0">
                <a:highlight>
                  <a:srgbClr val="FFFF00"/>
                </a:highlight>
              </a:rPr>
              <a:t>="@array/</a:t>
            </a:r>
            <a:r>
              <a:rPr lang="en-US" b="1" dirty="0" err="1">
                <a:highlight>
                  <a:srgbClr val="FFFF00"/>
                </a:highlight>
              </a:rPr>
              <a:t>planets_array</a:t>
            </a:r>
            <a:r>
              <a:rPr lang="en-US" b="1" dirty="0">
                <a:highlight>
                  <a:srgbClr val="FFFF00"/>
                </a:highlight>
              </a:rPr>
              <a:t>"/&gt;</a:t>
            </a:r>
          </a:p>
          <a:p>
            <a:r>
              <a:rPr lang="en-US" dirty="0" err="1"/>
              <a:t>Android:entries</a:t>
            </a:r>
            <a:r>
              <a:rPr lang="en-US" dirty="0"/>
              <a:t> helps to retrieve the values from string resources to the xml.</a:t>
            </a:r>
          </a:p>
          <a:p>
            <a:r>
              <a:rPr lang="en-US" dirty="0"/>
              <a:t>Configure the values either using XML approach or Kotlin code approach</a:t>
            </a:r>
          </a:p>
        </p:txBody>
      </p:sp>
    </p:spTree>
    <p:extLst>
      <p:ext uri="{BB962C8B-B14F-4D97-AF65-F5344CB8AC3E}">
        <p14:creationId xmlns:p14="http://schemas.microsoft.com/office/powerpoint/2010/main" val="186919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09972" y="4956261"/>
            <a:ext cx="2966320" cy="525016"/>
          </a:xfrm>
          <a:prstGeom prst="rect">
            <a:avLst/>
          </a:prstGeom>
          <a:noFill/>
        </p:spPr>
        <p:txBody>
          <a:bodyPr wrap="square" rtlCol="0">
            <a:spAutoFit/>
          </a:bodyPr>
          <a:lstStyle/>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Maharishi International </a:t>
            </a:r>
          </a:p>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University </a:t>
            </a:r>
          </a:p>
          <a:p>
            <a:pPr algn="ctr" defTabSz="514350" eaLnBrk="0" fontAlgn="base" hangingPunct="0">
              <a:spcBef>
                <a:spcPct val="0"/>
              </a:spcBef>
              <a:spcAft>
                <a:spcPct val="0"/>
              </a:spcAft>
              <a:defRPr/>
            </a:pPr>
            <a:endParaRPr lang="en-US" sz="900" dirty="0">
              <a:solidFill>
                <a:srgbClr val="F5FFFF"/>
              </a:solidFill>
              <a:latin typeface="Gill Sans Light" charset="0"/>
              <a:ea typeface="Gill Sans Light" charset="0"/>
              <a:cs typeface="Gill Sans Light" charset="0"/>
            </a:endParaRPr>
          </a:p>
        </p:txBody>
      </p:sp>
      <p:sp>
        <p:nvSpPr>
          <p:cNvPr id="6" name="Rectangle 5"/>
          <p:cNvSpPr/>
          <p:nvPr/>
        </p:nvSpPr>
        <p:spPr>
          <a:xfrm>
            <a:off x="2667000" y="1821981"/>
            <a:ext cx="6858000" cy="108004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eaLnBrk="0" fontAlgn="base" hangingPunct="0">
              <a:spcBef>
                <a:spcPct val="0"/>
              </a:spcBef>
              <a:spcAft>
                <a:spcPct val="0"/>
              </a:spcAft>
              <a:defRPr/>
            </a:pPr>
            <a:endParaRPr lang="en-US" sz="2475">
              <a:solidFill>
                <a:srgbClr val="FED152">
                  <a:lumMod val="60000"/>
                  <a:lumOff val="40000"/>
                </a:srgbClr>
              </a:solidFill>
              <a:latin typeface="Gill Sans" charset="0"/>
              <a:ea typeface="Gill Sans" charset="0"/>
              <a:cs typeface="Gill Sans" charset="0"/>
            </a:endParaRPr>
          </a:p>
        </p:txBody>
      </p:sp>
      <p:sp>
        <p:nvSpPr>
          <p:cNvPr id="3" name="Subtitle 2"/>
          <p:cNvSpPr>
            <a:spLocks noGrp="1"/>
          </p:cNvSpPr>
          <p:nvPr>
            <p:ph type="subTitle" idx="1"/>
          </p:nvPr>
        </p:nvSpPr>
        <p:spPr>
          <a:xfrm>
            <a:off x="2781301" y="3113298"/>
            <a:ext cx="6629400" cy="931367"/>
          </a:xfrm>
        </p:spPr>
        <p:txBody>
          <a:bodyPr>
            <a:normAutofit fontScale="40000" lnSpcReduction="20000"/>
          </a:bodyPr>
          <a:lstStyle/>
          <a:p>
            <a:pPr>
              <a:lnSpc>
                <a:spcPct val="100000"/>
              </a:lnSpc>
            </a:pPr>
            <a:r>
              <a:rPr lang="en-US" sz="7200" dirty="0"/>
              <a:t>Lesson-6</a:t>
            </a:r>
            <a:br>
              <a:rPr lang="en-US" sz="7200" dirty="0"/>
            </a:br>
            <a:r>
              <a:rPr lang="en-US" sz="7200" dirty="0"/>
              <a:t>User Input Controls – Day 1</a:t>
            </a:r>
            <a:br>
              <a:rPr lang="en-US" sz="1575" dirty="0"/>
            </a:br>
            <a:endParaRPr lang="en-US" sz="1575" dirty="0"/>
          </a:p>
        </p:txBody>
      </p:sp>
      <p:sp>
        <p:nvSpPr>
          <p:cNvPr id="11" name="TextBox 10"/>
          <p:cNvSpPr txBox="1"/>
          <p:nvPr/>
        </p:nvSpPr>
        <p:spPr>
          <a:xfrm>
            <a:off x="2826378" y="-594039"/>
            <a:ext cx="2622461" cy="248209"/>
          </a:xfrm>
          <a:prstGeom prst="rect">
            <a:avLst/>
          </a:prstGeom>
          <a:noFill/>
        </p:spPr>
        <p:txBody>
          <a:bodyPr wrap="square" rtlCol="0">
            <a:spAutoFit/>
          </a:bodyPr>
          <a:lstStyle/>
          <a:p>
            <a:pPr defTabSz="514350" eaLnBrk="0" fontAlgn="base" hangingPunct="0">
              <a:spcBef>
                <a:spcPct val="0"/>
              </a:spcBef>
              <a:spcAft>
                <a:spcPct val="0"/>
              </a:spcAft>
              <a:defRPr/>
            </a:pPr>
            <a:r>
              <a:rPr lang="en-US" sz="1013">
                <a:solidFill>
                  <a:srgbClr val="0F62A9"/>
                </a:solidFill>
                <a:latin typeface="Arial" charset="0"/>
                <a:ea typeface="ＭＳ Ｐゴシック" charset="-128"/>
              </a:rPr>
              <a:t>BALA template #10</a:t>
            </a:r>
          </a:p>
        </p:txBody>
      </p:sp>
      <p:sp>
        <p:nvSpPr>
          <p:cNvPr id="12" name="TextBox 11"/>
          <p:cNvSpPr txBox="1"/>
          <p:nvPr/>
        </p:nvSpPr>
        <p:spPr>
          <a:xfrm>
            <a:off x="3158236" y="1972661"/>
            <a:ext cx="5987265" cy="830997"/>
          </a:xfrm>
          <a:prstGeom prst="rect">
            <a:avLst/>
          </a:prstGeom>
          <a:noFill/>
        </p:spPr>
        <p:txBody>
          <a:bodyPr wrap="square" rtlCol="0">
            <a:spAutoFit/>
          </a:bodyPr>
          <a:lstStyle/>
          <a:p>
            <a:pPr lvl="0" algn="ctr" eaLnBrk="0" fontAlgn="base" hangingPunct="0">
              <a:spcBef>
                <a:spcPct val="0"/>
              </a:spcBef>
              <a:spcAft>
                <a:spcPct val="0"/>
              </a:spcAft>
              <a:defRPr/>
            </a:pPr>
            <a:r>
              <a:rPr lang="en-US" sz="24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2400" dirty="0">
                <a:solidFill>
                  <a:srgbClr val="F5FFFF"/>
                </a:solidFill>
                <a:latin typeface="Gill Sans" charset="0"/>
                <a:ea typeface="Gill Sans" charset="0"/>
                <a:cs typeface="Gill Sans" charset="0"/>
              </a:rPr>
              <a:t>Mobile Device Programming</a:t>
            </a:r>
            <a:endParaRPr lang="en-US" sz="2475" dirty="0">
              <a:solidFill>
                <a:srgbClr val="0F62A9"/>
              </a:solidFill>
              <a:latin typeface="Arial" charset="0"/>
              <a:ea typeface="ＭＳ Ｐゴシック" charset="-128"/>
            </a:endParaRPr>
          </a:p>
        </p:txBody>
      </p:sp>
      <p:pic>
        <p:nvPicPr>
          <p:cNvPr id="13" name="Picture 12">
            <a:extLst>
              <a:ext uri="{FF2B5EF4-FFF2-40B4-BE49-F238E27FC236}">
                <a16:creationId xmlns:a16="http://schemas.microsoft.com/office/drawing/2014/main" id="{F2E3430A-6807-4608-A9C9-479A1F0E3AC4}"/>
              </a:ext>
            </a:extLst>
          </p:cNvPr>
          <p:cNvPicPr>
            <a:picLocks noChangeAspect="1"/>
          </p:cNvPicPr>
          <p:nvPr/>
        </p:nvPicPr>
        <p:blipFill>
          <a:blip r:embed="rId2"/>
          <a:stretch>
            <a:fillRect/>
          </a:stretch>
        </p:blipFill>
        <p:spPr>
          <a:xfrm rot="10800000">
            <a:off x="0" y="0"/>
            <a:ext cx="12192000" cy="6858000"/>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5CF24FC4-37CE-4FF4-9521-73511188E266}"/>
              </a:ext>
            </a:extLst>
          </p:cNvPr>
          <p:cNvPicPr>
            <a:picLocks noChangeAspect="1"/>
          </p:cNvPicPr>
          <p:nvPr/>
        </p:nvPicPr>
        <p:blipFill>
          <a:blip r:embed="rId3"/>
          <a:stretch>
            <a:fillRect/>
          </a:stretch>
        </p:blipFill>
        <p:spPr>
          <a:xfrm>
            <a:off x="5248582" y="4428194"/>
            <a:ext cx="1689100" cy="1581150"/>
          </a:xfrm>
          <a:prstGeom prst="rect">
            <a:avLst/>
          </a:prstGeom>
        </p:spPr>
      </p:pic>
    </p:spTree>
    <p:extLst>
      <p:ext uri="{BB962C8B-B14F-4D97-AF65-F5344CB8AC3E}">
        <p14:creationId xmlns:p14="http://schemas.microsoft.com/office/powerpoint/2010/main" val="419283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1"/>
            <a:ext cx="7010400" cy="949025"/>
          </a:xfrm>
        </p:spPr>
        <p:txBody>
          <a:bodyPr>
            <a:normAutofit fontScale="90000"/>
          </a:bodyPr>
          <a:lstStyle/>
          <a:p>
            <a:pPr algn="ctr"/>
            <a:br>
              <a:rPr lang="en-US" cap="none" dirty="0"/>
            </a:br>
            <a:r>
              <a:rPr lang="en-US" sz="3100" dirty="0"/>
              <a:t>Populate the spinner choices using Resources </a:t>
            </a:r>
            <a:br>
              <a:rPr lang="en-US" sz="3100" dirty="0"/>
            </a:br>
            <a:endParaRPr lang="en-US" sz="3600" dirty="0"/>
          </a:p>
        </p:txBody>
      </p:sp>
      <p:sp>
        <p:nvSpPr>
          <p:cNvPr id="3" name="Content Placeholder 2"/>
          <p:cNvSpPr>
            <a:spLocks noGrp="1"/>
          </p:cNvSpPr>
          <p:nvPr>
            <p:ph idx="1"/>
          </p:nvPr>
        </p:nvSpPr>
        <p:spPr>
          <a:xfrm>
            <a:off x="533400" y="1600200"/>
            <a:ext cx="10896600" cy="5029200"/>
          </a:xfrm>
          <a:ln>
            <a:solidFill>
              <a:srgbClr val="00B050"/>
            </a:solidFill>
          </a:ln>
        </p:spPr>
        <p:txBody>
          <a:bodyPr>
            <a:normAutofit fontScale="85000" lnSpcReduction="20000"/>
          </a:bodyPr>
          <a:lstStyle/>
          <a:p>
            <a:pPr marL="0" lvl="1" indent="0">
              <a:buNone/>
            </a:pPr>
            <a:r>
              <a:rPr lang="en-US" sz="2400" b="1" dirty="0"/>
              <a:t>Step 1:  In your Android Project go to the folder 	  app</a:t>
            </a:r>
            <a:r>
              <a:rPr lang="en-US" sz="2400" b="1" dirty="0">
                <a:sym typeface="Wingdings" pitchFamily="2" charset="2"/>
              </a:rPr>
              <a:t></a:t>
            </a:r>
            <a:r>
              <a:rPr lang="en-US" sz="2400" b="1" dirty="0"/>
              <a:t>res</a:t>
            </a:r>
            <a:r>
              <a:rPr lang="en-US" sz="2400" b="1" dirty="0">
                <a:sym typeface="Wingdings" pitchFamily="2" charset="2"/>
              </a:rPr>
              <a:t>valuesstrings.xml</a:t>
            </a:r>
          </a:p>
          <a:p>
            <a:pPr marL="0" indent="0">
              <a:buNone/>
            </a:pPr>
            <a:endParaRPr lang="en-US" dirty="0"/>
          </a:p>
          <a:p>
            <a:pPr marL="0" indent="0">
              <a:buNone/>
            </a:pPr>
            <a:r>
              <a:rPr lang="en-US" dirty="0"/>
              <a:t>&lt;?xml version="1.0" encoding="utf-8"?&gt;</a:t>
            </a:r>
            <a:br>
              <a:rPr lang="en-US" dirty="0"/>
            </a:br>
            <a:r>
              <a:rPr lang="en-US" dirty="0"/>
              <a:t>&lt;resources&gt;</a:t>
            </a:r>
            <a:br>
              <a:rPr lang="en-US" dirty="0"/>
            </a:br>
            <a:r>
              <a:rPr lang="en-US" dirty="0"/>
              <a:t>    &lt;string-array name="</a:t>
            </a:r>
            <a:r>
              <a:rPr lang="en-US" dirty="0" err="1"/>
              <a:t>planets_array</a:t>
            </a:r>
            <a:r>
              <a:rPr lang="en-US" dirty="0"/>
              <a:t>"&gt;</a:t>
            </a:r>
            <a:br>
              <a:rPr lang="en-US" dirty="0"/>
            </a:br>
            <a:r>
              <a:rPr lang="en-US" dirty="0"/>
              <a:t>        &lt;item&gt;Mercury&lt;/item&gt;</a:t>
            </a:r>
            <a:br>
              <a:rPr lang="en-US" dirty="0"/>
            </a:br>
            <a:r>
              <a:rPr lang="en-US" dirty="0"/>
              <a:t>        &lt;item&gt;Venus&lt;/item&gt;</a:t>
            </a:r>
            <a:br>
              <a:rPr lang="en-US" dirty="0"/>
            </a:br>
            <a:r>
              <a:rPr lang="en-US" dirty="0"/>
              <a:t>        &lt;item&gt;Earth&lt;/item&gt;</a:t>
            </a:r>
            <a:br>
              <a:rPr lang="en-US" dirty="0"/>
            </a:br>
            <a:r>
              <a:rPr lang="en-US" dirty="0"/>
              <a:t>        &lt;item&gt;Mars&lt;/item&gt;</a:t>
            </a:r>
            <a:br>
              <a:rPr lang="en-US" dirty="0"/>
            </a:br>
            <a:r>
              <a:rPr lang="en-US" dirty="0"/>
              <a:t>        &lt;item&gt;Jupiter&lt;/item&gt;</a:t>
            </a:r>
            <a:br>
              <a:rPr lang="en-US" dirty="0"/>
            </a:br>
            <a:r>
              <a:rPr lang="en-US" dirty="0"/>
              <a:t>        &lt;item&gt;Saturn&lt;/item&gt;</a:t>
            </a:r>
            <a:br>
              <a:rPr lang="en-US" dirty="0"/>
            </a:br>
            <a:r>
              <a:rPr lang="en-US" dirty="0"/>
              <a:t>        &lt;item&gt;Uranus&lt;/item&gt;</a:t>
            </a:r>
            <a:br>
              <a:rPr lang="en-US" dirty="0"/>
            </a:br>
            <a:r>
              <a:rPr lang="en-US" dirty="0"/>
              <a:t>        &lt;item&gt;Neptune&lt;/item&gt;</a:t>
            </a:r>
            <a:br>
              <a:rPr lang="en-US" dirty="0"/>
            </a:br>
            <a:r>
              <a:rPr lang="en-US" dirty="0"/>
              <a:t>    &lt;/string-array&gt;</a:t>
            </a:r>
            <a:br>
              <a:rPr lang="en-US" dirty="0"/>
            </a:br>
            <a:r>
              <a:rPr lang="en-US" dirty="0"/>
              <a:t>&lt;/resources&gt;</a:t>
            </a:r>
          </a:p>
        </p:txBody>
      </p:sp>
    </p:spTree>
    <p:extLst>
      <p:ext uri="{BB962C8B-B14F-4D97-AF65-F5344CB8AC3E}">
        <p14:creationId xmlns:p14="http://schemas.microsoft.com/office/powerpoint/2010/main" val="3770213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1"/>
            <a:ext cx="6934200" cy="949025"/>
          </a:xfrm>
        </p:spPr>
        <p:txBody>
          <a:bodyPr>
            <a:noAutofit/>
          </a:bodyPr>
          <a:lstStyle/>
          <a:p>
            <a:br>
              <a:rPr lang="en-US" sz="4000" dirty="0"/>
            </a:br>
            <a:r>
              <a:rPr lang="en-US" sz="3200" dirty="0"/>
              <a:t>Populate the spinner with user choices</a:t>
            </a:r>
            <a:br>
              <a:rPr lang="en-US" sz="3200" dirty="0"/>
            </a:br>
            <a:endParaRPr lang="en-US" sz="3200" dirty="0"/>
          </a:p>
        </p:txBody>
      </p:sp>
      <p:sp>
        <p:nvSpPr>
          <p:cNvPr id="3" name="Content Placeholder 2"/>
          <p:cNvSpPr>
            <a:spLocks noGrp="1"/>
          </p:cNvSpPr>
          <p:nvPr>
            <p:ph idx="1"/>
          </p:nvPr>
        </p:nvSpPr>
        <p:spPr>
          <a:xfrm>
            <a:off x="304800" y="1447800"/>
            <a:ext cx="11506200" cy="5410200"/>
          </a:xfrm>
          <a:ln>
            <a:solidFill>
              <a:srgbClr val="00B050"/>
            </a:solidFill>
          </a:ln>
        </p:spPr>
        <p:txBody>
          <a:bodyPr>
            <a:normAutofit fontScale="55000" lnSpcReduction="20000"/>
          </a:bodyPr>
          <a:lstStyle/>
          <a:p>
            <a:pPr>
              <a:lnSpc>
                <a:spcPct val="120000"/>
              </a:lnSpc>
            </a:pPr>
            <a:r>
              <a:rPr lang="en-US" dirty="0"/>
              <a:t>The choices you provide for the spinner can come from any source, but must be provided through </a:t>
            </a:r>
            <a:r>
              <a:rPr lang="en-US" dirty="0" err="1"/>
              <a:t>SpinnerAdapter</a:t>
            </a:r>
            <a:r>
              <a:rPr lang="en-US" dirty="0"/>
              <a:t>, such as an </a:t>
            </a:r>
            <a:r>
              <a:rPr lang="en-US" dirty="0" err="1"/>
              <a:t>ArrayAdapter</a:t>
            </a:r>
            <a:r>
              <a:rPr lang="en-US" dirty="0"/>
              <a:t> if the choices are available in an array or a </a:t>
            </a:r>
            <a:r>
              <a:rPr lang="en-US" dirty="0" err="1"/>
              <a:t>CursorAdapter</a:t>
            </a:r>
            <a:r>
              <a:rPr lang="en-US" dirty="0"/>
              <a:t> if the choices are available from a database query.</a:t>
            </a:r>
          </a:p>
          <a:p>
            <a:pPr>
              <a:lnSpc>
                <a:spcPct val="120000"/>
              </a:lnSpc>
            </a:pPr>
            <a:r>
              <a:rPr lang="en-US" dirty="0"/>
              <a:t>For instance, if the available choices for your spinner are pre-determined, you can provide them with a string array defined in a string resource file:</a:t>
            </a:r>
          </a:p>
          <a:p>
            <a:pPr marL="0" indent="0">
              <a:lnSpc>
                <a:spcPct val="120000"/>
              </a:lnSpc>
              <a:buNone/>
            </a:pPr>
            <a:r>
              <a:rPr lang="en-US" dirty="0"/>
              <a:t>&lt;?xml version="1.0" encoding="utf-8"?&gt;</a:t>
            </a:r>
            <a:br>
              <a:rPr lang="en-US" dirty="0"/>
            </a:br>
            <a:r>
              <a:rPr lang="en-US" dirty="0"/>
              <a:t>&lt;resources&gt;</a:t>
            </a:r>
            <a:br>
              <a:rPr lang="en-US" dirty="0"/>
            </a:br>
            <a:r>
              <a:rPr lang="en-US" dirty="0"/>
              <a:t>    &lt;string-array name="</a:t>
            </a:r>
            <a:r>
              <a:rPr lang="en-US" dirty="0" err="1"/>
              <a:t>planets_array</a:t>
            </a:r>
            <a:r>
              <a:rPr lang="en-US" dirty="0"/>
              <a:t>"&gt;</a:t>
            </a:r>
            <a:br>
              <a:rPr lang="en-US" dirty="0"/>
            </a:br>
            <a:r>
              <a:rPr lang="en-US" dirty="0"/>
              <a:t>        &lt;item&gt;Mercury&lt;/item&gt;</a:t>
            </a:r>
            <a:br>
              <a:rPr lang="en-US" dirty="0"/>
            </a:br>
            <a:r>
              <a:rPr lang="en-US" dirty="0"/>
              <a:t>        &lt;item&gt;Venus&lt;/item&gt;</a:t>
            </a:r>
            <a:br>
              <a:rPr lang="en-US" dirty="0"/>
            </a:br>
            <a:r>
              <a:rPr lang="en-US" dirty="0"/>
              <a:t>        &lt;item&gt;Earth&lt;/item&gt;</a:t>
            </a:r>
            <a:br>
              <a:rPr lang="en-US" dirty="0"/>
            </a:br>
            <a:r>
              <a:rPr lang="en-US" dirty="0"/>
              <a:t>        &lt;item&gt;Mars&lt;/item&gt;</a:t>
            </a:r>
            <a:br>
              <a:rPr lang="en-US" dirty="0"/>
            </a:br>
            <a:r>
              <a:rPr lang="en-US" dirty="0"/>
              <a:t>        &lt;item&gt;Jupiter&lt;/item&gt;</a:t>
            </a:r>
            <a:br>
              <a:rPr lang="en-US" dirty="0"/>
            </a:br>
            <a:r>
              <a:rPr lang="en-US" dirty="0"/>
              <a:t>        &lt;item&gt;Saturn&lt;/item&gt;</a:t>
            </a:r>
            <a:br>
              <a:rPr lang="en-US" dirty="0"/>
            </a:br>
            <a:r>
              <a:rPr lang="en-US" dirty="0"/>
              <a:t>        &lt;item&gt;Uranus&lt;/item&gt;</a:t>
            </a:r>
            <a:br>
              <a:rPr lang="en-US" dirty="0"/>
            </a:br>
            <a:r>
              <a:rPr lang="en-US" dirty="0"/>
              <a:t>        &lt;item&gt;Neptune&lt;/item&gt;</a:t>
            </a:r>
            <a:br>
              <a:rPr lang="en-US" dirty="0"/>
            </a:br>
            <a:r>
              <a:rPr lang="en-US" dirty="0"/>
              <a:t>    &lt;/string-array&gt;</a:t>
            </a:r>
            <a:br>
              <a:rPr lang="en-US" dirty="0"/>
            </a:br>
            <a:r>
              <a:rPr lang="en-US" dirty="0"/>
              <a:t>&lt;/resources&gt;</a:t>
            </a:r>
          </a:p>
        </p:txBody>
      </p:sp>
    </p:spTree>
    <p:extLst>
      <p:ext uri="{BB962C8B-B14F-4D97-AF65-F5344CB8AC3E}">
        <p14:creationId xmlns:p14="http://schemas.microsoft.com/office/powerpoint/2010/main" val="398696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900" y="152400"/>
            <a:ext cx="7429499" cy="851090"/>
          </a:xfrm>
        </p:spPr>
        <p:txBody>
          <a:bodyPr/>
          <a:lstStyle/>
          <a:p>
            <a:r>
              <a:rPr lang="en-US" sz="4000" dirty="0"/>
              <a:t>Responding to user selections</a:t>
            </a:r>
            <a:endParaRPr lang="en-US" dirty="0"/>
          </a:p>
        </p:txBody>
      </p:sp>
      <p:sp>
        <p:nvSpPr>
          <p:cNvPr id="3" name="Content Placeholder 2"/>
          <p:cNvSpPr>
            <a:spLocks noGrp="1"/>
          </p:cNvSpPr>
          <p:nvPr>
            <p:ph idx="1"/>
          </p:nvPr>
        </p:nvSpPr>
        <p:spPr>
          <a:xfrm>
            <a:off x="152400" y="1447800"/>
            <a:ext cx="11810999" cy="5410200"/>
          </a:xfrm>
        </p:spPr>
        <p:txBody>
          <a:bodyPr>
            <a:noAutofit/>
          </a:bodyPr>
          <a:lstStyle/>
          <a:p>
            <a:pPr>
              <a:lnSpc>
                <a:spcPct val="120000"/>
              </a:lnSpc>
            </a:pPr>
            <a:r>
              <a:rPr lang="en-US" sz="2400" dirty="0"/>
              <a:t>When the user selects an item from the drop-down, the Spinner object receives an on-item-selected event.</a:t>
            </a:r>
          </a:p>
          <a:p>
            <a:pPr>
              <a:lnSpc>
                <a:spcPct val="120000"/>
              </a:lnSpc>
            </a:pPr>
            <a:r>
              <a:rPr lang="en-US" sz="2400" dirty="0"/>
              <a:t>To define the selection event handler for a spinner, implement the </a:t>
            </a:r>
            <a:r>
              <a:rPr lang="en-US" sz="2400" dirty="0" err="1"/>
              <a:t>AdapterView.OnItemSelectedListener</a:t>
            </a:r>
            <a:r>
              <a:rPr lang="en-US" sz="2400" dirty="0"/>
              <a:t> interface and the corresponding </a:t>
            </a:r>
            <a:r>
              <a:rPr lang="en-US" sz="2400" dirty="0" err="1"/>
              <a:t>onItemSelected</a:t>
            </a:r>
            <a:r>
              <a:rPr lang="en-US" sz="2400" dirty="0"/>
              <a:t>() callback method. </a:t>
            </a:r>
          </a:p>
          <a:p>
            <a:pPr>
              <a:lnSpc>
                <a:spcPct val="120000"/>
              </a:lnSpc>
            </a:pPr>
            <a:r>
              <a:rPr lang="en-US" sz="2400" dirty="0"/>
              <a:t>The </a:t>
            </a:r>
            <a:r>
              <a:rPr lang="en-US" sz="2400" dirty="0" err="1"/>
              <a:t>AdapterView.OnItemSelectedListener</a:t>
            </a:r>
            <a:r>
              <a:rPr lang="en-US" sz="2400" dirty="0"/>
              <a:t> requires the </a:t>
            </a:r>
            <a:r>
              <a:rPr lang="en-US" sz="2400" dirty="0" err="1"/>
              <a:t>onItemSelected</a:t>
            </a:r>
            <a:r>
              <a:rPr lang="en-US" sz="2400" dirty="0"/>
              <a:t>() and </a:t>
            </a:r>
            <a:r>
              <a:rPr lang="en-US" sz="2400" dirty="0" err="1"/>
              <a:t>onNothingSelected</a:t>
            </a:r>
            <a:r>
              <a:rPr lang="en-US" sz="2400" dirty="0"/>
              <a:t>() callback methods.</a:t>
            </a:r>
          </a:p>
          <a:p>
            <a:pPr>
              <a:lnSpc>
                <a:spcPct val="120000"/>
              </a:lnSpc>
            </a:pPr>
            <a:r>
              <a:rPr lang="en-US" sz="2400" dirty="0"/>
              <a:t>Then you need to specify the interface implementation by calling </a:t>
            </a:r>
            <a:r>
              <a:rPr lang="en-US" sz="2400" dirty="0" err="1"/>
              <a:t>setOnItemSelectedListener</a:t>
            </a:r>
            <a:r>
              <a:rPr lang="en-US" sz="2400" dirty="0"/>
              <a:t>():</a:t>
            </a:r>
          </a:p>
          <a:p>
            <a:pPr marL="118872" indent="0">
              <a:lnSpc>
                <a:spcPct val="120000"/>
              </a:lnSpc>
              <a:buNone/>
            </a:pPr>
            <a:endParaRPr lang="en-US" sz="2400" dirty="0"/>
          </a:p>
          <a:p>
            <a:pPr marL="0" indent="0">
              <a:lnSpc>
                <a:spcPct val="120000"/>
              </a:lnSpc>
              <a:buNone/>
            </a:pPr>
            <a:r>
              <a:rPr lang="en-US" sz="2400" b="1" dirty="0"/>
              <a:t>Example from Demo : </a:t>
            </a:r>
            <a:r>
              <a:rPr lang="en-US" sz="2400" b="1" dirty="0" err="1"/>
              <a:t>SpinnerDemo</a:t>
            </a:r>
            <a:r>
              <a:rPr lang="en-US" sz="2400" b="1" dirty="0"/>
              <a:t> folder</a:t>
            </a:r>
          </a:p>
        </p:txBody>
      </p:sp>
    </p:spTree>
    <p:extLst>
      <p:ext uri="{BB962C8B-B14F-4D97-AF65-F5344CB8AC3E}">
        <p14:creationId xmlns:p14="http://schemas.microsoft.com/office/powerpoint/2010/main" val="2715321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668000" cy="732610"/>
          </a:xfrm>
        </p:spPr>
        <p:txBody>
          <a:bodyPr>
            <a:noAutofit/>
          </a:bodyPr>
          <a:lstStyle/>
          <a:p>
            <a:pPr algn="ctr"/>
            <a:r>
              <a:rPr lang="en-US" sz="3600" dirty="0"/>
              <a:t>Hands on Example-3 for Spinner -                          </a:t>
            </a:r>
            <a:br>
              <a:rPr lang="en-US" sz="3600" dirty="0"/>
            </a:br>
            <a:r>
              <a:rPr lang="en-US" sz="3600" dirty="0"/>
              <a:t>            Planet Weight Calculator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805609"/>
            <a:ext cx="2980242" cy="4915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5068473" y="4100433"/>
            <a:ext cx="1338138" cy="583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6612" y="1805609"/>
            <a:ext cx="3042189" cy="4915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417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62000"/>
          </a:xfrm>
        </p:spPr>
        <p:txBody>
          <a:bodyPr>
            <a:normAutofit fontScale="90000"/>
          </a:bodyPr>
          <a:lstStyle/>
          <a:p>
            <a:r>
              <a:rPr lang="en-US" dirty="0"/>
              <a:t>Simple </a:t>
            </a:r>
            <a:r>
              <a:rPr lang="en-US" dirty="0" err="1"/>
              <a:t>ListView</a:t>
            </a:r>
            <a:endParaRPr lang="en-US" dirty="0"/>
          </a:p>
        </p:txBody>
      </p:sp>
      <p:sp>
        <p:nvSpPr>
          <p:cNvPr id="3" name="Content Placeholder 2"/>
          <p:cNvSpPr>
            <a:spLocks noGrp="1"/>
          </p:cNvSpPr>
          <p:nvPr>
            <p:ph idx="1"/>
          </p:nvPr>
        </p:nvSpPr>
        <p:spPr>
          <a:xfrm>
            <a:off x="152400" y="1600200"/>
            <a:ext cx="8229600" cy="5257800"/>
          </a:xfrm>
        </p:spPr>
        <p:txBody>
          <a:bodyPr>
            <a:normAutofit/>
          </a:bodyPr>
          <a:lstStyle/>
          <a:p>
            <a:r>
              <a:rPr lang="en-US" sz="2800" dirty="0" err="1"/>
              <a:t>ListView</a:t>
            </a:r>
            <a:r>
              <a:rPr lang="en-US" sz="2800" dirty="0"/>
              <a:t> is a view group that displays a list of scrollable items. An Adapter that pulls content from a source, such as, a query or an array, helps to insert the list items automatically.</a:t>
            </a:r>
          </a:p>
          <a:p>
            <a:r>
              <a:rPr lang="en-US" sz="2800" dirty="0"/>
              <a:t> Each item result is converted into a View and added to the list by the Adapter. </a:t>
            </a:r>
          </a:p>
          <a:p>
            <a:pPr marL="0" indent="0">
              <a:buNone/>
            </a:pPr>
            <a:r>
              <a:rPr lang="en-US" sz="2800" dirty="0"/>
              <a:t> &lt;</a:t>
            </a:r>
            <a:r>
              <a:rPr lang="en-US" sz="2800" dirty="0" err="1"/>
              <a:t>ListView</a:t>
            </a:r>
            <a:r>
              <a:rPr lang="en-US" sz="2800" dirty="0"/>
              <a:t>   </a:t>
            </a:r>
            <a:r>
              <a:rPr lang="en-US" sz="2800" dirty="0" err="1"/>
              <a:t>android:id</a:t>
            </a:r>
            <a:r>
              <a:rPr lang="en-US" sz="2800" dirty="0"/>
              <a:t>=“@</a:t>
            </a:r>
            <a:r>
              <a:rPr lang="en-US" sz="2800" dirty="0" err="1"/>
              <a:t>android:id</a:t>
            </a:r>
            <a:r>
              <a:rPr lang="en-US" sz="2800" dirty="0"/>
              <a:t>/list”   </a:t>
            </a:r>
            <a:r>
              <a:rPr lang="en-US" sz="2800" dirty="0" err="1"/>
              <a:t>android:layout_width</a:t>
            </a:r>
            <a:r>
              <a:rPr lang="en-US" sz="2800" dirty="0"/>
              <a:t>=“</a:t>
            </a:r>
            <a:r>
              <a:rPr lang="en-US" sz="2800" dirty="0" err="1"/>
              <a:t>match_parent</a:t>
            </a:r>
            <a:r>
              <a:rPr lang="en-US" sz="2800" dirty="0"/>
              <a:t>”   </a:t>
            </a:r>
            <a:r>
              <a:rPr lang="en-US" sz="2800" dirty="0" err="1"/>
              <a:t>android:layout_height</a:t>
            </a:r>
            <a:r>
              <a:rPr lang="en-US" sz="2800" dirty="0"/>
              <a:t>=“</a:t>
            </a:r>
            <a:r>
              <a:rPr lang="en-US" sz="2800" dirty="0" err="1"/>
              <a:t>wrap_content</a:t>
            </a:r>
            <a:r>
              <a:rPr lang="en-US" sz="2800" dirty="0"/>
              <a:t>”</a:t>
            </a:r>
          </a:p>
          <a:p>
            <a:pPr marL="0" indent="0">
              <a:buNone/>
            </a:pPr>
            <a:r>
              <a:rPr lang="en-US" sz="2800" dirty="0"/>
              <a:t>  &lt;/</a:t>
            </a:r>
            <a:r>
              <a:rPr lang="en-US" sz="2800" dirty="0" err="1"/>
              <a:t>ListView</a:t>
            </a:r>
            <a:r>
              <a:rPr lang="en-US" sz="2800" dirty="0"/>
              <a:t>&gt; </a:t>
            </a:r>
          </a:p>
          <a:p>
            <a:r>
              <a:rPr lang="en-US" dirty="0"/>
              <a:t>Example : </a:t>
            </a:r>
            <a:r>
              <a:rPr lang="en-US" dirty="0" err="1"/>
              <a:t>ListViewPlanet</a:t>
            </a:r>
            <a:endParaRPr lang="en-US" dirty="0"/>
          </a:p>
        </p:txBody>
      </p:sp>
      <p:pic>
        <p:nvPicPr>
          <p:cNvPr id="4" name="Picture 2" descr="Image result for listview contact page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615440"/>
            <a:ext cx="2743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4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8610600" cy="732610"/>
          </a:xfrm>
        </p:spPr>
        <p:txBody>
          <a:bodyPr>
            <a:noAutofit/>
          </a:bodyPr>
          <a:lstStyle/>
          <a:p>
            <a:pPr algn="ctr"/>
            <a:r>
              <a:rPr lang="en-US" sz="3600" dirty="0"/>
              <a:t>Hands on Example-4 - </a:t>
            </a:r>
            <a:r>
              <a:rPr lang="en-US" sz="3600" dirty="0" err="1"/>
              <a:t>ListView</a:t>
            </a:r>
            <a:br>
              <a:rPr lang="en-US" sz="3600" dirty="0"/>
            </a:br>
            <a:r>
              <a:rPr lang="en-US" sz="3600" dirty="0"/>
              <a:t>            Planet Information</a:t>
            </a:r>
          </a:p>
        </p:txBody>
      </p:sp>
      <p:sp>
        <p:nvSpPr>
          <p:cNvPr id="4" name="Right Arrow 3"/>
          <p:cNvSpPr/>
          <p:nvPr/>
        </p:nvSpPr>
        <p:spPr>
          <a:xfrm>
            <a:off x="5068473" y="4100433"/>
            <a:ext cx="1338138" cy="583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4A68E9-A065-40EA-816E-4FFD6E34FFB2}"/>
              </a:ext>
            </a:extLst>
          </p:cNvPr>
          <p:cNvPicPr>
            <a:picLocks noChangeAspect="1"/>
          </p:cNvPicPr>
          <p:nvPr/>
        </p:nvPicPr>
        <p:blipFill>
          <a:blip r:embed="rId3"/>
          <a:stretch>
            <a:fillRect/>
          </a:stretch>
        </p:blipFill>
        <p:spPr>
          <a:xfrm>
            <a:off x="1981201" y="1533526"/>
            <a:ext cx="2924175" cy="5324475"/>
          </a:xfrm>
          <a:prstGeom prst="rect">
            <a:avLst/>
          </a:prstGeom>
        </p:spPr>
      </p:pic>
      <p:pic>
        <p:nvPicPr>
          <p:cNvPr id="5" name="Picture 4">
            <a:extLst>
              <a:ext uri="{FF2B5EF4-FFF2-40B4-BE49-F238E27FC236}">
                <a16:creationId xmlns:a16="http://schemas.microsoft.com/office/drawing/2014/main" id="{E8E1BA78-9BF2-49EE-AA37-DF68FE2B94B2}"/>
              </a:ext>
            </a:extLst>
          </p:cNvPr>
          <p:cNvPicPr>
            <a:picLocks noChangeAspect="1"/>
          </p:cNvPicPr>
          <p:nvPr/>
        </p:nvPicPr>
        <p:blipFill>
          <a:blip r:embed="rId4"/>
          <a:stretch>
            <a:fillRect/>
          </a:stretch>
        </p:blipFill>
        <p:spPr>
          <a:xfrm>
            <a:off x="6781801" y="1552094"/>
            <a:ext cx="2924175" cy="5409257"/>
          </a:xfrm>
          <a:prstGeom prst="rect">
            <a:avLst/>
          </a:prstGeom>
        </p:spPr>
      </p:pic>
    </p:spTree>
    <p:extLst>
      <p:ext uri="{BB962C8B-B14F-4D97-AF65-F5344CB8AC3E}">
        <p14:creationId xmlns:p14="http://schemas.microsoft.com/office/powerpoint/2010/main" val="2788142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D8E4-067F-42CD-A060-9D03361AB611}"/>
              </a:ext>
            </a:extLst>
          </p:cNvPr>
          <p:cNvSpPr>
            <a:spLocks noGrp="1"/>
          </p:cNvSpPr>
          <p:nvPr>
            <p:ph type="title"/>
          </p:nvPr>
        </p:nvSpPr>
        <p:spPr>
          <a:xfrm>
            <a:off x="1905000" y="381000"/>
            <a:ext cx="8229600" cy="682752"/>
          </a:xfrm>
        </p:spPr>
        <p:txBody>
          <a:bodyPr>
            <a:noAutofit/>
          </a:bodyPr>
          <a:lstStyle/>
          <a:p>
            <a:pPr algn="ctr"/>
            <a:r>
              <a:rPr lang="en-US" sz="3200" dirty="0" err="1"/>
              <a:t>ListView</a:t>
            </a:r>
            <a:r>
              <a:rPr lang="en-US" sz="3200" dirty="0"/>
              <a:t> Code</a:t>
            </a:r>
          </a:p>
        </p:txBody>
      </p:sp>
      <p:pic>
        <p:nvPicPr>
          <p:cNvPr id="5" name="Picture 4">
            <a:extLst>
              <a:ext uri="{FF2B5EF4-FFF2-40B4-BE49-F238E27FC236}">
                <a16:creationId xmlns:a16="http://schemas.microsoft.com/office/drawing/2014/main" id="{B461450F-0F82-48A2-9C51-BD9019AAFFF9}"/>
              </a:ext>
            </a:extLst>
          </p:cNvPr>
          <p:cNvPicPr>
            <a:picLocks noChangeAspect="1"/>
          </p:cNvPicPr>
          <p:nvPr/>
        </p:nvPicPr>
        <p:blipFill>
          <a:blip r:embed="rId2"/>
          <a:stretch>
            <a:fillRect/>
          </a:stretch>
        </p:blipFill>
        <p:spPr>
          <a:xfrm>
            <a:off x="228600" y="1488440"/>
            <a:ext cx="11582400" cy="5403574"/>
          </a:xfrm>
          <a:prstGeom prst="rect">
            <a:avLst/>
          </a:prstGeom>
        </p:spPr>
      </p:pic>
    </p:spTree>
    <p:extLst>
      <p:ext uri="{BB962C8B-B14F-4D97-AF65-F5344CB8AC3E}">
        <p14:creationId xmlns:p14="http://schemas.microsoft.com/office/powerpoint/2010/main" val="2035382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BC90-F514-4106-8A6B-DE54836583A3}"/>
              </a:ext>
            </a:extLst>
          </p:cNvPr>
          <p:cNvSpPr>
            <a:spLocks noGrp="1"/>
          </p:cNvSpPr>
          <p:nvPr>
            <p:ph type="title"/>
          </p:nvPr>
        </p:nvSpPr>
        <p:spPr/>
        <p:txBody>
          <a:bodyPr/>
          <a:lstStyle/>
          <a:p>
            <a:r>
              <a:rPr lang="en-US" dirty="0"/>
              <a:t>Main Point 2</a:t>
            </a:r>
          </a:p>
        </p:txBody>
      </p:sp>
      <p:sp>
        <p:nvSpPr>
          <p:cNvPr id="3" name="Content Placeholder 2">
            <a:extLst>
              <a:ext uri="{FF2B5EF4-FFF2-40B4-BE49-F238E27FC236}">
                <a16:creationId xmlns:a16="http://schemas.microsoft.com/office/drawing/2014/main" id="{C6BCA3CC-DC60-4E65-932D-F1D09B2D8D34}"/>
              </a:ext>
            </a:extLst>
          </p:cNvPr>
          <p:cNvSpPr>
            <a:spLocks noGrp="1"/>
          </p:cNvSpPr>
          <p:nvPr>
            <p:ph idx="1"/>
          </p:nvPr>
        </p:nvSpPr>
        <p:spPr>
          <a:xfrm>
            <a:off x="304800" y="1775192"/>
            <a:ext cx="11658600" cy="4625609"/>
          </a:xfrm>
        </p:spPr>
        <p:txBody>
          <a:bodyPr>
            <a:normAutofit fontScale="70000" lnSpcReduction="20000"/>
          </a:bodyPr>
          <a:lstStyle/>
          <a:p>
            <a:pPr lvl="0"/>
            <a:r>
              <a:rPr lang="en-US" dirty="0"/>
              <a:t>Auto Complete View is an editable text view that shows completion suggestions automatically while the user is typing. The list of suggestions is displayed in a dropdown menu from which the user can choose an item to replace the content of the edit box with. </a:t>
            </a:r>
            <a:r>
              <a:rPr lang="en-US" b="1" i="1" dirty="0"/>
              <a:t>Science of Consciousness: </a:t>
            </a:r>
            <a:r>
              <a:rPr lang="en-US" dirty="0"/>
              <a:t>"If a man is able to submit himself to nature, then nature will react to his needs automatically”. </a:t>
            </a:r>
          </a:p>
          <a:p>
            <a:pPr marL="118872" indent="0">
              <a:buNone/>
            </a:pPr>
            <a:endParaRPr lang="en-US" dirty="0"/>
          </a:p>
          <a:p>
            <a:pPr lvl="0"/>
            <a:r>
              <a:rPr lang="en-US" dirty="0"/>
              <a:t>Spinners provide a quick way to select one value from a set. In the default state, a spinner shows its currently selected value. Touching the spinner displays a dropdown menu with all other available values, from which the user can select a new one. </a:t>
            </a:r>
            <a:r>
              <a:rPr lang="en-US" dirty="0" err="1"/>
              <a:t>ListView</a:t>
            </a:r>
            <a:r>
              <a:rPr lang="en-US" dirty="0"/>
              <a:t> is a </a:t>
            </a:r>
            <a:r>
              <a:rPr lang="en-US" dirty="0" err="1"/>
              <a:t>ViewGroup</a:t>
            </a:r>
            <a:r>
              <a:rPr lang="en-US" dirty="0"/>
              <a:t> that creates a list of scrollable items. The list items are automatically inserted to the list using a </a:t>
            </a:r>
            <a:r>
              <a:rPr lang="en-US" dirty="0" err="1"/>
              <a:t>ListAdapter</a:t>
            </a:r>
            <a:r>
              <a:rPr lang="en-US" dirty="0"/>
              <a:t>, and listener find out when the selection has made. </a:t>
            </a:r>
            <a:r>
              <a:rPr lang="en-US" b="1" i="1" dirty="0"/>
              <a:t>Science of Consciousness:</a:t>
            </a:r>
            <a:r>
              <a:rPr lang="en-US" i="1" dirty="0"/>
              <a:t> "Similarly every person having their own list of aims and choices in their life. Transcendental meditation is works like Android event  listener  what one wants to do in a better way, in a right way, for maximum results."</a:t>
            </a:r>
            <a:endParaRPr lang="en-US" dirty="0"/>
          </a:p>
        </p:txBody>
      </p:sp>
    </p:spTree>
    <p:extLst>
      <p:ext uri="{BB962C8B-B14F-4D97-AF65-F5344CB8AC3E}">
        <p14:creationId xmlns:p14="http://schemas.microsoft.com/office/powerpoint/2010/main" val="2006254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862" y="194805"/>
            <a:ext cx="7773338" cy="847426"/>
          </a:xfrm>
        </p:spPr>
        <p:txBody>
          <a:bodyPr/>
          <a:lstStyle/>
          <a:p>
            <a:r>
              <a:rPr lang="en-US" cap="none" dirty="0"/>
              <a:t>Android Dialogs</a:t>
            </a:r>
          </a:p>
        </p:txBody>
      </p:sp>
      <p:sp>
        <p:nvSpPr>
          <p:cNvPr id="3" name="Content Placeholder 2"/>
          <p:cNvSpPr>
            <a:spLocks noGrp="1"/>
          </p:cNvSpPr>
          <p:nvPr>
            <p:ph idx="1"/>
          </p:nvPr>
        </p:nvSpPr>
        <p:spPr>
          <a:xfrm>
            <a:off x="228600" y="1524001"/>
            <a:ext cx="11658600" cy="4934857"/>
          </a:xfrm>
          <a:prstGeom prst="rect">
            <a:avLst/>
          </a:prstGeom>
        </p:spPr>
        <p:txBody>
          <a:bodyPr>
            <a:normAutofit/>
          </a:bodyPr>
          <a:lstStyle/>
          <a:p>
            <a:r>
              <a:rPr lang="en-US" sz="2800" dirty="0"/>
              <a:t>Dialogs are prompt or alert displayed to the user to take a decision or to input any information. The dialogs are also used to notify user when a task has been completed. It does not fill the entire screen and usually appears when a user must take a particular action before proceeding. </a:t>
            </a:r>
          </a:p>
          <a:p>
            <a:r>
              <a:rPr lang="en-US" sz="2800" dirty="0"/>
              <a:t>Android supports different types of Dialogs</a:t>
            </a:r>
          </a:p>
          <a:p>
            <a:pPr lvl="1"/>
            <a:r>
              <a:rPr lang="en-US" sz="2400" dirty="0"/>
              <a:t>Alert Dialog</a:t>
            </a:r>
          </a:p>
          <a:p>
            <a:pPr lvl="1"/>
            <a:r>
              <a:rPr lang="en-US" sz="2400" dirty="0"/>
              <a:t>Date Picker</a:t>
            </a:r>
          </a:p>
          <a:p>
            <a:pPr lvl="1"/>
            <a:r>
              <a:rPr lang="en-US" sz="2400" dirty="0"/>
              <a:t>Time Picker</a:t>
            </a:r>
          </a:p>
          <a:p>
            <a:pPr lvl="1"/>
            <a:r>
              <a:rPr lang="en-US" sz="2400" dirty="0"/>
              <a:t>Custom Dialog</a:t>
            </a:r>
          </a:p>
          <a:p>
            <a:pPr lvl="1"/>
            <a:r>
              <a:rPr lang="en-US" sz="2400" dirty="0"/>
              <a:t>Progress Dialog</a:t>
            </a:r>
          </a:p>
          <a:p>
            <a:pPr lvl="1"/>
            <a:r>
              <a:rPr lang="en-US" sz="2400" dirty="0"/>
              <a:t>Dialog Fragment</a:t>
            </a:r>
            <a:endParaRPr lang="en-US" cap="none" dirty="0"/>
          </a:p>
        </p:txBody>
      </p:sp>
    </p:spTree>
    <p:extLst>
      <p:ext uri="{BB962C8B-B14F-4D97-AF65-F5344CB8AC3E}">
        <p14:creationId xmlns:p14="http://schemas.microsoft.com/office/powerpoint/2010/main" val="1158323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7773338" cy="695026"/>
          </a:xfrm>
        </p:spPr>
        <p:txBody>
          <a:bodyPr>
            <a:normAutofit fontScale="90000"/>
          </a:bodyPr>
          <a:lstStyle/>
          <a:p>
            <a:pPr algn="ctr"/>
            <a:r>
              <a:rPr lang="en-US" cap="none" dirty="0"/>
              <a:t>Alert Dialogs Example</a:t>
            </a:r>
          </a:p>
        </p:txBody>
      </p:sp>
      <p:sp>
        <p:nvSpPr>
          <p:cNvPr id="4" name="Content Placeholder 3"/>
          <p:cNvSpPr>
            <a:spLocks noGrp="1"/>
          </p:cNvSpPr>
          <p:nvPr>
            <p:ph idx="1"/>
          </p:nvPr>
        </p:nvSpPr>
        <p:spPr>
          <a:xfrm>
            <a:off x="228600" y="1524000"/>
            <a:ext cx="11810999" cy="2161024"/>
          </a:xfrm>
          <a:prstGeom prst="rect">
            <a:avLst/>
          </a:prstGeom>
        </p:spPr>
        <p:txBody>
          <a:bodyPr>
            <a:noAutofit/>
          </a:bodyPr>
          <a:lstStyle/>
          <a:p>
            <a:r>
              <a:rPr lang="en-US" sz="2400" dirty="0"/>
              <a:t>Alert Dialog is one of the built-in Dialog box with few functionalities like title, message and icon. </a:t>
            </a:r>
          </a:p>
          <a:p>
            <a:r>
              <a:rPr lang="en-US" sz="2400" dirty="0"/>
              <a:t>We can create three possible choices of buttons (</a:t>
            </a:r>
            <a:r>
              <a:rPr lang="en-US" sz="2400" dirty="0" err="1"/>
              <a:t>setPositiveButton</a:t>
            </a:r>
            <a:r>
              <a:rPr lang="en-US" sz="2400" dirty="0"/>
              <a:t>(), </a:t>
            </a:r>
            <a:r>
              <a:rPr lang="en-US" sz="2400" dirty="0" err="1"/>
              <a:t>setNegativeButton</a:t>
            </a:r>
            <a:r>
              <a:rPr lang="en-US" sz="2400" dirty="0"/>
              <a:t>() and </a:t>
            </a:r>
            <a:r>
              <a:rPr lang="en-US" sz="2400" dirty="0" err="1"/>
              <a:t>setNeutralButton</a:t>
            </a:r>
            <a:r>
              <a:rPr lang="en-US" sz="2400" dirty="0"/>
              <a:t>().  </a:t>
            </a:r>
            <a:r>
              <a:rPr lang="en-US" sz="2400" dirty="0">
                <a:solidFill>
                  <a:srgbClr val="0070C0"/>
                </a:solidFill>
              </a:rPr>
              <a:t>Refer Demo : </a:t>
            </a:r>
            <a:r>
              <a:rPr lang="en-US" sz="2400" dirty="0" err="1">
                <a:solidFill>
                  <a:srgbClr val="0070C0"/>
                </a:solidFill>
              </a:rPr>
              <a:t>AlertDemo</a:t>
            </a:r>
            <a:r>
              <a:rPr lang="en-US" sz="2400" dirty="0">
                <a:solidFill>
                  <a:srgbClr val="0070C0"/>
                </a:solidFill>
              </a:rPr>
              <a:t>. </a:t>
            </a:r>
          </a:p>
          <a:p>
            <a:r>
              <a:rPr lang="en-US" sz="2400" dirty="0">
                <a:solidFill>
                  <a:srgbClr val="0070C0"/>
                </a:solidFill>
              </a:rPr>
              <a:t>For more info https://developer.android.com/guide/topics/ui/dialogs.html</a:t>
            </a:r>
            <a:endParaRPr lang="en-US" sz="2400" dirty="0"/>
          </a:p>
          <a:p>
            <a:r>
              <a:rPr lang="en-US" sz="2400" dirty="0"/>
              <a:t>Sample alert dialog</a:t>
            </a:r>
          </a:p>
        </p:txBody>
      </p:sp>
      <p:sp>
        <p:nvSpPr>
          <p:cNvPr id="3" name="TextBox 2">
            <a:extLst>
              <a:ext uri="{FF2B5EF4-FFF2-40B4-BE49-F238E27FC236}">
                <a16:creationId xmlns:a16="http://schemas.microsoft.com/office/drawing/2014/main" id="{EE6678E6-68D1-427B-BD91-543A7FD43E3F}"/>
              </a:ext>
            </a:extLst>
          </p:cNvPr>
          <p:cNvSpPr txBox="1"/>
          <p:nvPr/>
        </p:nvSpPr>
        <p:spPr>
          <a:xfrm>
            <a:off x="1905000" y="6172200"/>
            <a:ext cx="7467600"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60091195-5462-4910-B655-776BF03529D1}"/>
              </a:ext>
            </a:extLst>
          </p:cNvPr>
          <p:cNvPicPr>
            <a:picLocks noChangeAspect="1"/>
          </p:cNvPicPr>
          <p:nvPr/>
        </p:nvPicPr>
        <p:blipFill>
          <a:blip r:embed="rId2"/>
          <a:stretch>
            <a:fillRect/>
          </a:stretch>
        </p:blipFill>
        <p:spPr>
          <a:xfrm>
            <a:off x="228600" y="4038599"/>
            <a:ext cx="11277600" cy="2763331"/>
          </a:xfrm>
          <a:prstGeom prst="rect">
            <a:avLst/>
          </a:prstGeom>
        </p:spPr>
      </p:pic>
    </p:spTree>
    <p:extLst>
      <p:ext uri="{BB962C8B-B14F-4D97-AF65-F5344CB8AC3E}">
        <p14:creationId xmlns:p14="http://schemas.microsoft.com/office/powerpoint/2010/main" val="24459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A0BB-554B-41D1-8B66-4F1741A6F3FE}"/>
              </a:ext>
            </a:extLst>
          </p:cNvPr>
          <p:cNvSpPr>
            <a:spLocks noGrp="1"/>
          </p:cNvSpPr>
          <p:nvPr>
            <p:ph type="title"/>
          </p:nvPr>
        </p:nvSpPr>
        <p:spPr/>
        <p:txBody>
          <a:bodyPr/>
          <a:lstStyle/>
          <a:p>
            <a:r>
              <a:rPr lang="en-US" dirty="0"/>
              <a:t>Wholeness </a:t>
            </a:r>
          </a:p>
        </p:txBody>
      </p:sp>
      <p:sp>
        <p:nvSpPr>
          <p:cNvPr id="3" name="Content Placeholder 2">
            <a:extLst>
              <a:ext uri="{FF2B5EF4-FFF2-40B4-BE49-F238E27FC236}">
                <a16:creationId xmlns:a16="http://schemas.microsoft.com/office/drawing/2014/main" id="{1A639EE9-3F92-4431-9B3D-AC4C17AF0B90}"/>
              </a:ext>
            </a:extLst>
          </p:cNvPr>
          <p:cNvSpPr>
            <a:spLocks noGrp="1"/>
          </p:cNvSpPr>
          <p:nvPr>
            <p:ph idx="1"/>
          </p:nvPr>
        </p:nvSpPr>
        <p:spPr>
          <a:xfrm>
            <a:off x="228600" y="1775192"/>
            <a:ext cx="11689080" cy="4549409"/>
          </a:xfrm>
        </p:spPr>
        <p:txBody>
          <a:bodyPr>
            <a:normAutofit fontScale="92500"/>
          </a:bodyPr>
          <a:lstStyle/>
          <a:p>
            <a:pPr algn="just">
              <a:lnSpc>
                <a:spcPct val="120000"/>
              </a:lnSpc>
            </a:pPr>
            <a:r>
              <a:rPr lang="en-US" dirty="0"/>
              <a:t>Your app's user interface is everything that the user can see and interact with. Android provides a variety of pre-built UI components such as </a:t>
            </a:r>
            <a:r>
              <a:rPr lang="en-US" dirty="0" err="1"/>
              <a:t>TextView</a:t>
            </a:r>
            <a:r>
              <a:rPr lang="en-US" dirty="0"/>
              <a:t>, Button, </a:t>
            </a:r>
            <a:r>
              <a:rPr lang="en-US" dirty="0" err="1"/>
              <a:t>AutoCompleteTextView</a:t>
            </a:r>
            <a:r>
              <a:rPr lang="en-US" dirty="0"/>
              <a:t> and various list views that allows you to build the graphical user interface for your app. Android also provides other UI modules for special interfaces such as dialogs, notifications, and menus.</a:t>
            </a:r>
            <a:r>
              <a:rPr lang="en-US" i="1" dirty="0"/>
              <a:t> The ultimate provider of tools for the creation of beautiful and functional content is pure intelligence itself; all creativity arises from this field’s self-interacting dynamics.</a:t>
            </a:r>
            <a:endParaRPr lang="en-US" dirty="0"/>
          </a:p>
        </p:txBody>
      </p:sp>
      <p:sp>
        <p:nvSpPr>
          <p:cNvPr id="4" name="Slide Number Placeholder 3">
            <a:extLst>
              <a:ext uri="{FF2B5EF4-FFF2-40B4-BE49-F238E27FC236}">
                <a16:creationId xmlns:a16="http://schemas.microsoft.com/office/drawing/2014/main" id="{1CA29235-8322-45C6-9716-073626EA5814}"/>
              </a:ext>
            </a:extLst>
          </p:cNvPr>
          <p:cNvSpPr>
            <a:spLocks noGrp="1"/>
          </p:cNvSpPr>
          <p:nvPr>
            <p:ph type="sldNum" sz="quarter"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185362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133583" cy="690566"/>
          </a:xfrm>
        </p:spPr>
        <p:txBody>
          <a:bodyPr>
            <a:noAutofit/>
          </a:bodyPr>
          <a:lstStyle/>
          <a:p>
            <a:pPr algn="ctr"/>
            <a:r>
              <a:rPr lang="en-US" sz="2800" dirty="0"/>
              <a:t>Hands on example – 4 -Alert Dialogs Code and Screen shot</a:t>
            </a:r>
          </a:p>
        </p:txBody>
      </p:sp>
      <p:pic>
        <p:nvPicPr>
          <p:cNvPr id="3" name="Picture 2">
            <a:extLst>
              <a:ext uri="{FF2B5EF4-FFF2-40B4-BE49-F238E27FC236}">
                <a16:creationId xmlns:a16="http://schemas.microsoft.com/office/drawing/2014/main" id="{1778B10B-2ADF-4990-9B5D-F80A12E15A9E}"/>
              </a:ext>
            </a:extLst>
          </p:cNvPr>
          <p:cNvPicPr>
            <a:picLocks noChangeAspect="1"/>
          </p:cNvPicPr>
          <p:nvPr/>
        </p:nvPicPr>
        <p:blipFill>
          <a:blip r:embed="rId2"/>
          <a:stretch>
            <a:fillRect/>
          </a:stretch>
        </p:blipFill>
        <p:spPr>
          <a:xfrm>
            <a:off x="0" y="914400"/>
            <a:ext cx="12115800" cy="5791200"/>
          </a:xfrm>
          <a:prstGeom prst="rect">
            <a:avLst/>
          </a:prstGeom>
        </p:spPr>
      </p:pic>
    </p:spTree>
    <p:extLst>
      <p:ext uri="{BB962C8B-B14F-4D97-AF65-F5344CB8AC3E}">
        <p14:creationId xmlns:p14="http://schemas.microsoft.com/office/powerpoint/2010/main" val="3715815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762000"/>
          </a:xfrm>
        </p:spPr>
        <p:txBody>
          <a:bodyPr>
            <a:normAutofit/>
          </a:bodyPr>
          <a:lstStyle/>
          <a:p>
            <a:r>
              <a:rPr lang="en-US" sz="3600" dirty="0"/>
              <a:t>Date and Time Picker Dialogs</a:t>
            </a:r>
          </a:p>
        </p:txBody>
      </p:sp>
      <p:sp>
        <p:nvSpPr>
          <p:cNvPr id="3" name="Content Placeholder 2"/>
          <p:cNvSpPr>
            <a:spLocks noGrp="1"/>
          </p:cNvSpPr>
          <p:nvPr>
            <p:ph idx="1"/>
          </p:nvPr>
        </p:nvSpPr>
        <p:spPr>
          <a:xfrm>
            <a:off x="381000" y="1600200"/>
            <a:ext cx="11582400" cy="5029200"/>
          </a:xfrm>
        </p:spPr>
        <p:txBody>
          <a:bodyPr>
            <a:normAutofit/>
          </a:bodyPr>
          <a:lstStyle/>
          <a:p>
            <a:pPr>
              <a:lnSpc>
                <a:spcPct val="120000"/>
              </a:lnSpc>
            </a:pPr>
            <a:r>
              <a:rPr lang="en-US" sz="2800" b="1" dirty="0" err="1"/>
              <a:t>DatePickerDialog</a:t>
            </a:r>
            <a:r>
              <a:rPr lang="en-US" sz="2800" dirty="0"/>
              <a:t> and </a:t>
            </a:r>
            <a:r>
              <a:rPr lang="en-US" sz="2800" b="1" dirty="0" err="1"/>
              <a:t>TimePickerDialog</a:t>
            </a:r>
            <a:r>
              <a:rPr lang="en-US" sz="2800" dirty="0"/>
              <a:t> classes have </a:t>
            </a:r>
            <a:r>
              <a:rPr lang="en-US" sz="2800" dirty="0" err="1"/>
              <a:t>onDateSetListener</a:t>
            </a:r>
            <a:r>
              <a:rPr lang="en-US" sz="2800" dirty="0"/>
              <a:t>() and </a:t>
            </a:r>
            <a:r>
              <a:rPr lang="en-US" sz="2800" dirty="0" err="1"/>
              <a:t>onTimeSetListener</a:t>
            </a:r>
            <a:r>
              <a:rPr lang="en-US" sz="2800" dirty="0"/>
              <a:t>()callback methods, respectively. </a:t>
            </a:r>
          </a:p>
          <a:p>
            <a:pPr>
              <a:lnSpc>
                <a:spcPct val="120000"/>
              </a:lnSpc>
            </a:pPr>
            <a:r>
              <a:rPr lang="en-US" sz="2800" dirty="0"/>
              <a:t>These callback methods are invoked when the user is done with selecting the date and time, respectively.</a:t>
            </a:r>
          </a:p>
          <a:p>
            <a:r>
              <a:rPr lang="en-US" sz="2800" dirty="0"/>
              <a:t>The </a:t>
            </a:r>
            <a:r>
              <a:rPr lang="en-US" sz="2800" dirty="0" err="1"/>
              <a:t>DatePickerDialog</a:t>
            </a:r>
            <a:r>
              <a:rPr lang="en-US" sz="2800" dirty="0"/>
              <a:t> class consists of a 5-argument constructor with the parameters listed below.</a:t>
            </a:r>
          </a:p>
          <a:p>
            <a:pPr marL="457200" lvl="1" indent="0">
              <a:buNone/>
            </a:pPr>
            <a:r>
              <a:rPr lang="en-US" b="1" dirty="0"/>
              <a:t>1. Context</a:t>
            </a:r>
            <a:r>
              <a:rPr lang="en-US" dirty="0"/>
              <a:t>: It requires the application context</a:t>
            </a:r>
          </a:p>
          <a:p>
            <a:pPr marL="118872" indent="0">
              <a:buNone/>
            </a:pPr>
            <a:endParaRPr lang="en-US" dirty="0"/>
          </a:p>
        </p:txBody>
      </p:sp>
    </p:spTree>
    <p:extLst>
      <p:ext uri="{BB962C8B-B14F-4D97-AF65-F5344CB8AC3E}">
        <p14:creationId xmlns:p14="http://schemas.microsoft.com/office/powerpoint/2010/main" val="12165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8229600" cy="762000"/>
          </a:xfrm>
        </p:spPr>
        <p:txBody>
          <a:bodyPr>
            <a:normAutofit/>
          </a:bodyPr>
          <a:lstStyle/>
          <a:p>
            <a:r>
              <a:rPr lang="en-US" sz="3600" dirty="0"/>
              <a:t>Date and Time Picker Dialogs</a:t>
            </a:r>
          </a:p>
        </p:txBody>
      </p:sp>
      <p:sp>
        <p:nvSpPr>
          <p:cNvPr id="3" name="Content Placeholder 2"/>
          <p:cNvSpPr>
            <a:spLocks noGrp="1"/>
          </p:cNvSpPr>
          <p:nvPr>
            <p:ph idx="1"/>
          </p:nvPr>
        </p:nvSpPr>
        <p:spPr>
          <a:xfrm>
            <a:off x="152400" y="1600200"/>
            <a:ext cx="11811000" cy="5029200"/>
          </a:xfrm>
        </p:spPr>
        <p:txBody>
          <a:bodyPr>
            <a:normAutofit/>
          </a:bodyPr>
          <a:lstStyle/>
          <a:p>
            <a:pPr marL="457200" lvl="1" indent="0">
              <a:buNone/>
            </a:pPr>
            <a:r>
              <a:rPr lang="en-US" sz="2200" b="1" dirty="0"/>
              <a:t>2. </a:t>
            </a:r>
            <a:r>
              <a:rPr lang="en-US" sz="2200" b="1" dirty="0" err="1"/>
              <a:t>CallBack</a:t>
            </a:r>
            <a:r>
              <a:rPr lang="en-US" sz="2200" b="1" dirty="0"/>
              <a:t> Function</a:t>
            </a:r>
            <a:r>
              <a:rPr lang="en-US" sz="2200" dirty="0"/>
              <a:t>: </a:t>
            </a:r>
            <a:r>
              <a:rPr lang="en-US" sz="2200" dirty="0" err="1"/>
              <a:t>onDateSetListener</a:t>
            </a:r>
            <a:r>
              <a:rPr lang="en-US" sz="2200" dirty="0"/>
              <a:t>() is invoked and need to override the given method.</a:t>
            </a:r>
          </a:p>
          <a:p>
            <a:pPr marL="457200" lvl="1" indent="0">
              <a:buNone/>
            </a:pPr>
            <a:r>
              <a:rPr lang="en-US" sz="2600" dirty="0"/>
              <a:t>    </a:t>
            </a:r>
            <a:r>
              <a:rPr lang="en-US" sz="2200" b="1" dirty="0"/>
              <a:t>void </a:t>
            </a:r>
            <a:r>
              <a:rPr lang="en-US" sz="2200" b="1" dirty="0" err="1"/>
              <a:t>onDateSet</a:t>
            </a:r>
            <a:r>
              <a:rPr lang="en-US" sz="2200" b="1" dirty="0"/>
              <a:t>(</a:t>
            </a:r>
            <a:r>
              <a:rPr lang="en-US" sz="2200" b="1" dirty="0" err="1"/>
              <a:t>DatePicker</a:t>
            </a:r>
            <a:r>
              <a:rPr lang="en-US" sz="2200" b="1" dirty="0"/>
              <a:t> view, int year, int month, int </a:t>
            </a:r>
            <a:r>
              <a:rPr lang="en-US" sz="2200" b="1" dirty="0" err="1"/>
              <a:t>dayOfMonth</a:t>
            </a:r>
            <a:r>
              <a:rPr lang="en-US" sz="2200" b="1" dirty="0"/>
              <a:t>);</a:t>
            </a:r>
          </a:p>
          <a:p>
            <a:pPr marL="457200" lvl="1" indent="0">
              <a:buNone/>
            </a:pPr>
            <a:r>
              <a:rPr lang="en-US" sz="2200" dirty="0"/>
              <a:t>      Parameters are	</a:t>
            </a:r>
          </a:p>
          <a:p>
            <a:pPr marL="1008126" lvl="2" indent="-285750"/>
            <a:r>
              <a:rPr lang="en-US" sz="2200" dirty="0"/>
              <a:t>view the picker associated with the dialog</a:t>
            </a:r>
          </a:p>
          <a:p>
            <a:pPr marL="1008126" lvl="2" indent="-285750"/>
            <a:r>
              <a:rPr lang="en-US" sz="2200" dirty="0"/>
              <a:t>year the selected year</a:t>
            </a:r>
          </a:p>
          <a:p>
            <a:pPr marL="1008126" lvl="2" indent="-285750"/>
            <a:r>
              <a:rPr lang="en-US" sz="2200" dirty="0"/>
              <a:t>month the selected month (0-11)</a:t>
            </a:r>
          </a:p>
          <a:p>
            <a:pPr lvl="2"/>
            <a:r>
              <a:rPr lang="en-US" sz="2200" dirty="0" err="1"/>
              <a:t>dayOfMonth</a:t>
            </a:r>
            <a:r>
              <a:rPr lang="en-US" sz="2200" dirty="0"/>
              <a:t> selected day of the month (1-31, depending on month)</a:t>
            </a:r>
          </a:p>
          <a:p>
            <a:pPr marL="457200" lvl="1" indent="0">
              <a:buNone/>
            </a:pPr>
            <a:r>
              <a:rPr lang="en-US" sz="2200" b="1" dirty="0"/>
              <a:t>3. int </a:t>
            </a:r>
            <a:r>
              <a:rPr lang="en-US" sz="2200" b="1" dirty="0" err="1"/>
              <a:t>mYear</a:t>
            </a:r>
            <a:r>
              <a:rPr lang="en-US" sz="2200" dirty="0"/>
              <a:t> : It shows the current year that’s visible when the dialog pops up</a:t>
            </a:r>
          </a:p>
          <a:p>
            <a:pPr marL="457200" lvl="1" indent="0">
              <a:buNone/>
            </a:pPr>
            <a:r>
              <a:rPr lang="en-US" sz="2200" b="1" dirty="0"/>
              <a:t>4. int </a:t>
            </a:r>
            <a:r>
              <a:rPr lang="en-US" sz="2200" b="1" dirty="0" err="1"/>
              <a:t>mMonth</a:t>
            </a:r>
            <a:r>
              <a:rPr lang="en-US" sz="2200" dirty="0"/>
              <a:t> : It shows the current month that’s visible when the dialog pops up</a:t>
            </a:r>
          </a:p>
          <a:p>
            <a:pPr marL="457200" lvl="1" indent="0">
              <a:buNone/>
            </a:pPr>
            <a:r>
              <a:rPr lang="en-US" sz="2200" b="1" dirty="0"/>
              <a:t>5. int </a:t>
            </a:r>
            <a:r>
              <a:rPr lang="en-US" sz="2200" b="1" dirty="0" err="1"/>
              <a:t>mDay</a:t>
            </a:r>
            <a:r>
              <a:rPr lang="en-US" sz="2200" dirty="0"/>
              <a:t> : It shows the current day that’s visible when the dialog pops up</a:t>
            </a:r>
          </a:p>
          <a:p>
            <a:endParaRPr lang="en-US" dirty="0"/>
          </a:p>
        </p:txBody>
      </p:sp>
    </p:spTree>
    <p:extLst>
      <p:ext uri="{BB962C8B-B14F-4D97-AF65-F5344CB8AC3E}">
        <p14:creationId xmlns:p14="http://schemas.microsoft.com/office/powerpoint/2010/main" val="1863964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9296400" cy="762000"/>
          </a:xfrm>
        </p:spPr>
        <p:txBody>
          <a:bodyPr>
            <a:noAutofit/>
          </a:bodyPr>
          <a:lstStyle/>
          <a:p>
            <a:pPr algn="ctr"/>
            <a:r>
              <a:rPr lang="en-US" sz="3200" dirty="0"/>
              <a:t>Hands on Example 5  - Date and Time Picker Dialogs</a:t>
            </a:r>
          </a:p>
        </p:txBody>
      </p:sp>
      <p:sp>
        <p:nvSpPr>
          <p:cNvPr id="3" name="Content Placeholder 2"/>
          <p:cNvSpPr>
            <a:spLocks noGrp="1"/>
          </p:cNvSpPr>
          <p:nvPr>
            <p:ph idx="1"/>
          </p:nvPr>
        </p:nvSpPr>
        <p:spPr>
          <a:xfrm>
            <a:off x="228600" y="1671320"/>
            <a:ext cx="11658600" cy="5029200"/>
          </a:xfrm>
        </p:spPr>
        <p:txBody>
          <a:bodyPr>
            <a:normAutofit fontScale="92500" lnSpcReduction="10000"/>
          </a:bodyPr>
          <a:lstStyle/>
          <a:p>
            <a:r>
              <a:rPr lang="en-US" sz="2800" dirty="0"/>
              <a:t>The </a:t>
            </a:r>
            <a:r>
              <a:rPr lang="en-US" sz="2800" dirty="0" err="1"/>
              <a:t>TimePickerDialog</a:t>
            </a:r>
            <a:r>
              <a:rPr lang="en-US" sz="2800" dirty="0"/>
              <a:t> class consists of a 5-argument constructor with the parameters listed below.</a:t>
            </a:r>
          </a:p>
          <a:p>
            <a:pPr marL="457200" lvl="1" indent="0">
              <a:buNone/>
            </a:pPr>
            <a:r>
              <a:rPr lang="en-US" sz="2400" b="1" dirty="0"/>
              <a:t>1. Context</a:t>
            </a:r>
            <a:r>
              <a:rPr lang="en-US" sz="2400" dirty="0"/>
              <a:t>: It requires the application context</a:t>
            </a:r>
          </a:p>
          <a:p>
            <a:pPr marL="457200" lvl="1" indent="0">
              <a:buNone/>
            </a:pPr>
            <a:r>
              <a:rPr lang="en-US" sz="2400" b="1" dirty="0"/>
              <a:t>2. </a:t>
            </a:r>
            <a:r>
              <a:rPr lang="en-US" sz="2400" b="1" dirty="0" err="1"/>
              <a:t>CallBack</a:t>
            </a:r>
            <a:r>
              <a:rPr lang="en-US" sz="2400" b="1" dirty="0"/>
              <a:t> Function</a:t>
            </a:r>
            <a:r>
              <a:rPr lang="en-US" sz="2400" dirty="0"/>
              <a:t>: </a:t>
            </a:r>
            <a:r>
              <a:rPr lang="en-US" sz="2400" dirty="0" err="1"/>
              <a:t>onTimeSetListener</a:t>
            </a:r>
            <a:r>
              <a:rPr lang="en-US" sz="2400" dirty="0"/>
              <a:t>() is invoked when the user sets the time. Need to override the method</a:t>
            </a:r>
          </a:p>
          <a:p>
            <a:pPr marL="457200" lvl="1" indent="0">
              <a:buNone/>
            </a:pPr>
            <a:r>
              <a:rPr lang="en-US" sz="2400" b="1" dirty="0"/>
              <a:t>void </a:t>
            </a:r>
            <a:r>
              <a:rPr lang="en-US" sz="2400" b="1" dirty="0" err="1"/>
              <a:t>onTimeSet</a:t>
            </a:r>
            <a:r>
              <a:rPr lang="en-US" sz="2400" b="1" dirty="0"/>
              <a:t>(</a:t>
            </a:r>
            <a:r>
              <a:rPr lang="en-US" sz="2400" b="1" dirty="0" err="1"/>
              <a:t>TimePicker</a:t>
            </a:r>
            <a:r>
              <a:rPr lang="en-US" sz="2400" b="1" dirty="0"/>
              <a:t> view, int </a:t>
            </a:r>
            <a:r>
              <a:rPr lang="en-US" sz="2400" b="1" dirty="0" err="1"/>
              <a:t>hourOfDay</a:t>
            </a:r>
            <a:r>
              <a:rPr lang="en-US" sz="2400" b="1" dirty="0"/>
              <a:t>, int minute);</a:t>
            </a:r>
          </a:p>
          <a:p>
            <a:pPr marL="457200" lvl="1" indent="0">
              <a:buNone/>
            </a:pPr>
            <a:r>
              <a:rPr lang="en-US" sz="2400" b="1" dirty="0"/>
              <a:t>Parameter are</a:t>
            </a:r>
          </a:p>
          <a:p>
            <a:pPr lvl="2"/>
            <a:r>
              <a:rPr lang="en-US" dirty="0"/>
              <a:t>view associated with this listener</a:t>
            </a:r>
          </a:p>
          <a:p>
            <a:pPr lvl="2"/>
            <a:r>
              <a:rPr lang="en-US" dirty="0" err="1"/>
              <a:t>hourOfDay</a:t>
            </a:r>
            <a:r>
              <a:rPr lang="en-US" dirty="0"/>
              <a:t> the hour that was set</a:t>
            </a:r>
          </a:p>
          <a:p>
            <a:pPr lvl="2"/>
            <a:r>
              <a:rPr lang="en-US" dirty="0"/>
              <a:t>minute the minute that was set</a:t>
            </a:r>
          </a:p>
          <a:p>
            <a:pPr marL="457200" lvl="1" indent="0">
              <a:buNone/>
            </a:pPr>
            <a:r>
              <a:rPr lang="en-US" sz="2400" b="1" dirty="0"/>
              <a:t>3. int </a:t>
            </a:r>
            <a:r>
              <a:rPr lang="en-US" sz="2400" b="1" dirty="0" err="1"/>
              <a:t>mHours</a:t>
            </a:r>
            <a:r>
              <a:rPr lang="en-US" sz="2400" dirty="0"/>
              <a:t> : It shows the current Hour that’s visible when the dialog pops up</a:t>
            </a:r>
          </a:p>
          <a:p>
            <a:pPr marL="457200" lvl="1" indent="0">
              <a:buNone/>
            </a:pPr>
            <a:r>
              <a:rPr lang="en-US" sz="2400" b="1" dirty="0"/>
              <a:t>4. int </a:t>
            </a:r>
            <a:r>
              <a:rPr lang="en-US" sz="2400" b="1" dirty="0" err="1"/>
              <a:t>mMinute</a:t>
            </a:r>
            <a:r>
              <a:rPr lang="en-US" sz="2400" dirty="0"/>
              <a:t> : It shows the current minute that’s visible when the dialog pops up</a:t>
            </a:r>
          </a:p>
          <a:p>
            <a:pPr marL="457200" lvl="1" indent="0">
              <a:buNone/>
            </a:pPr>
            <a:r>
              <a:rPr lang="en-US" sz="2400" b="1" dirty="0"/>
              <a:t>5. </a:t>
            </a:r>
            <a:r>
              <a:rPr lang="en-US" sz="2400" b="1" dirty="0" err="1"/>
              <a:t>boolean</a:t>
            </a:r>
            <a:r>
              <a:rPr lang="en-US" sz="2400" b="1" dirty="0"/>
              <a:t> false</a:t>
            </a:r>
            <a:r>
              <a:rPr lang="en-US" sz="2400" dirty="0"/>
              <a:t> : If its set to false it will show the time in 24 hour format else not</a:t>
            </a:r>
          </a:p>
          <a:p>
            <a:endParaRPr lang="en-US" dirty="0"/>
          </a:p>
        </p:txBody>
      </p:sp>
    </p:spTree>
    <p:extLst>
      <p:ext uri="{BB962C8B-B14F-4D97-AF65-F5344CB8AC3E}">
        <p14:creationId xmlns:p14="http://schemas.microsoft.com/office/powerpoint/2010/main" val="3781995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704"/>
            <a:ext cx="8229600" cy="867697"/>
          </a:xfrm>
        </p:spPr>
        <p:txBody>
          <a:bodyPr>
            <a:noAutofit/>
          </a:bodyPr>
          <a:lstStyle/>
          <a:p>
            <a:pPr algn="ctr"/>
            <a:r>
              <a:rPr lang="en-US" sz="3600" dirty="0"/>
              <a:t>Example - Date and Time Picker Dialogs</a:t>
            </a:r>
          </a:p>
        </p:txBody>
      </p:sp>
      <p:sp>
        <p:nvSpPr>
          <p:cNvPr id="3" name="Content Placeholder 2"/>
          <p:cNvSpPr>
            <a:spLocks noGrp="1"/>
          </p:cNvSpPr>
          <p:nvPr>
            <p:ph idx="1"/>
          </p:nvPr>
        </p:nvSpPr>
        <p:spPr>
          <a:xfrm>
            <a:off x="152400" y="1600200"/>
            <a:ext cx="6477000" cy="4876800"/>
          </a:xfrm>
        </p:spPr>
        <p:txBody>
          <a:bodyPr>
            <a:normAutofit lnSpcReduction="10000"/>
          </a:bodyPr>
          <a:lstStyle/>
          <a:p>
            <a:pPr>
              <a:lnSpc>
                <a:spcPct val="150000"/>
              </a:lnSpc>
            </a:pPr>
            <a:r>
              <a:rPr lang="en-US" u="sng" dirty="0"/>
              <a:t>Problem Requirement </a:t>
            </a:r>
            <a:r>
              <a:rPr lang="en-US" dirty="0"/>
              <a:t>:                       If you click the DATE PICKER button, it will open </a:t>
            </a:r>
            <a:r>
              <a:rPr lang="en-US" dirty="0" err="1"/>
              <a:t>DatePicker</a:t>
            </a:r>
            <a:r>
              <a:rPr lang="en-US" dirty="0"/>
              <a:t> dialog, chosen date will be replaced with Date </a:t>
            </a:r>
            <a:r>
              <a:rPr lang="en-US" dirty="0" err="1"/>
              <a:t>TextView</a:t>
            </a:r>
            <a:r>
              <a:rPr lang="en-US" dirty="0"/>
              <a:t>. Similar way for TIME PICKER.</a:t>
            </a:r>
          </a:p>
          <a:p>
            <a:pPr>
              <a:lnSpc>
                <a:spcPct val="150000"/>
              </a:lnSpc>
            </a:pPr>
            <a:r>
              <a:rPr lang="en-US" dirty="0"/>
              <a:t>Refer : </a:t>
            </a:r>
            <a:r>
              <a:rPr lang="en-US" dirty="0" err="1"/>
              <a:t>DateTimePickerDemo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600200"/>
            <a:ext cx="3124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720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Code for </a:t>
            </a:r>
            <a:r>
              <a:rPr lang="en-US" sz="4000" dirty="0" err="1"/>
              <a:t>DatePicker</a:t>
            </a:r>
            <a:r>
              <a:rPr lang="en-US" sz="4000" dirty="0"/>
              <a:t> Dialogs</a:t>
            </a:r>
          </a:p>
        </p:txBody>
      </p:sp>
      <p:sp>
        <p:nvSpPr>
          <p:cNvPr id="3" name="Content Placeholder 2"/>
          <p:cNvSpPr>
            <a:spLocks noGrp="1"/>
          </p:cNvSpPr>
          <p:nvPr>
            <p:ph idx="1"/>
          </p:nvPr>
        </p:nvSpPr>
        <p:spPr>
          <a:xfrm>
            <a:off x="457200" y="1447800"/>
            <a:ext cx="10972800" cy="5029200"/>
          </a:xfrm>
        </p:spPr>
        <p:txBody>
          <a:bodyPr>
            <a:normAutofit fontScale="70000" lnSpcReduction="20000"/>
          </a:bodyPr>
          <a:lstStyle/>
          <a:p>
            <a:pPr marL="0" indent="0">
              <a:buNone/>
            </a:pPr>
            <a:r>
              <a:rPr lang="en-US" dirty="0"/>
              <a:t>// </a:t>
            </a:r>
            <a:r>
              <a:rPr lang="en-US" dirty="0" err="1"/>
              <a:t>DatePicker</a:t>
            </a:r>
            <a:r>
              <a:rPr lang="en-US" dirty="0"/>
              <a:t> Implementation</a:t>
            </a:r>
            <a:endParaRPr lang="en-US" b="1" dirty="0"/>
          </a:p>
          <a:p>
            <a:pPr marL="0" indent="0">
              <a:buNone/>
            </a:pPr>
            <a:r>
              <a:rPr lang="en-US" dirty="0"/>
              <a:t>when(v?.id){</a:t>
            </a:r>
          </a:p>
          <a:p>
            <a:pPr marL="0" indent="0">
              <a:buNone/>
            </a:pPr>
            <a:r>
              <a:rPr lang="en-US" dirty="0"/>
              <a:t>          R.id.bt1 -&gt; {</a:t>
            </a:r>
          </a:p>
          <a:p>
            <a:pPr marL="0" indent="0">
              <a:buNone/>
            </a:pPr>
            <a:r>
              <a:rPr lang="en-US" dirty="0"/>
              <a:t>              </a:t>
            </a:r>
            <a:r>
              <a:rPr lang="en-US" dirty="0" err="1"/>
              <a:t>val</a:t>
            </a:r>
            <a:r>
              <a:rPr lang="en-US" dirty="0"/>
              <a:t> c = </a:t>
            </a:r>
            <a:r>
              <a:rPr lang="en-US" dirty="0" err="1"/>
              <a:t>Calendar.getInstance</a:t>
            </a:r>
            <a:r>
              <a:rPr lang="en-US" dirty="0"/>
              <a:t>()</a:t>
            </a:r>
          </a:p>
          <a:p>
            <a:pPr marL="0" indent="0">
              <a:buNone/>
            </a:pPr>
            <a:r>
              <a:rPr lang="en-US" dirty="0"/>
              <a:t>              </a:t>
            </a:r>
            <a:r>
              <a:rPr lang="en-US" dirty="0" err="1"/>
              <a:t>val</a:t>
            </a:r>
            <a:r>
              <a:rPr lang="en-US" dirty="0"/>
              <a:t> </a:t>
            </a:r>
            <a:r>
              <a:rPr lang="en-US" dirty="0" err="1"/>
              <a:t>mYear</a:t>
            </a:r>
            <a:r>
              <a:rPr lang="en-US" dirty="0"/>
              <a:t> = </a:t>
            </a:r>
            <a:r>
              <a:rPr lang="en-US" dirty="0" err="1"/>
              <a:t>c.get</a:t>
            </a:r>
            <a:r>
              <a:rPr lang="en-US" dirty="0"/>
              <a:t>(</a:t>
            </a:r>
            <a:r>
              <a:rPr lang="en-US" dirty="0" err="1"/>
              <a:t>Calendar.YEAR</a:t>
            </a:r>
            <a:r>
              <a:rPr lang="en-US" dirty="0"/>
              <a:t>)</a:t>
            </a:r>
          </a:p>
          <a:p>
            <a:pPr marL="0" indent="0">
              <a:buNone/>
            </a:pPr>
            <a:r>
              <a:rPr lang="en-US" dirty="0"/>
              <a:t>              </a:t>
            </a:r>
            <a:r>
              <a:rPr lang="en-US" dirty="0" err="1"/>
              <a:t>val</a:t>
            </a:r>
            <a:r>
              <a:rPr lang="en-US" dirty="0"/>
              <a:t>  </a:t>
            </a:r>
            <a:r>
              <a:rPr lang="en-US" dirty="0" err="1"/>
              <a:t>mMonth</a:t>
            </a:r>
            <a:r>
              <a:rPr lang="en-US" dirty="0"/>
              <a:t> = </a:t>
            </a:r>
            <a:r>
              <a:rPr lang="en-US" dirty="0" err="1"/>
              <a:t>c.get</a:t>
            </a:r>
            <a:r>
              <a:rPr lang="en-US" dirty="0"/>
              <a:t>(</a:t>
            </a:r>
            <a:r>
              <a:rPr lang="en-US" dirty="0" err="1"/>
              <a:t>Calendar.MONTH</a:t>
            </a:r>
            <a:r>
              <a:rPr lang="en-US" dirty="0"/>
              <a:t>) +1</a:t>
            </a:r>
          </a:p>
          <a:p>
            <a:pPr marL="0" indent="0">
              <a:buNone/>
            </a:pPr>
            <a:r>
              <a:rPr lang="en-US" dirty="0"/>
              <a:t>              </a:t>
            </a:r>
            <a:r>
              <a:rPr lang="en-US" dirty="0" err="1"/>
              <a:t>val</a:t>
            </a:r>
            <a:r>
              <a:rPr lang="en-US" dirty="0"/>
              <a:t>  </a:t>
            </a:r>
            <a:r>
              <a:rPr lang="en-US" dirty="0" err="1"/>
              <a:t>mDay</a:t>
            </a:r>
            <a:r>
              <a:rPr lang="en-US" dirty="0"/>
              <a:t> = </a:t>
            </a:r>
            <a:r>
              <a:rPr lang="en-US" dirty="0" err="1"/>
              <a:t>c.get</a:t>
            </a:r>
            <a:r>
              <a:rPr lang="en-US" dirty="0"/>
              <a:t>(</a:t>
            </a:r>
            <a:r>
              <a:rPr lang="en-US" dirty="0" err="1"/>
              <a:t>Calendar.DAY_OF_MONTH</a:t>
            </a:r>
            <a:r>
              <a:rPr lang="en-US" dirty="0"/>
              <a:t>)</a:t>
            </a:r>
          </a:p>
          <a:p>
            <a:pPr marL="0" indent="0">
              <a:buNone/>
            </a:pPr>
            <a:r>
              <a:rPr lang="en-US" dirty="0"/>
              <a:t>              </a:t>
            </a:r>
            <a:r>
              <a:rPr lang="en-US" dirty="0" err="1"/>
              <a:t>val</a:t>
            </a:r>
            <a:r>
              <a:rPr lang="en-US" dirty="0"/>
              <a:t> </a:t>
            </a:r>
            <a:r>
              <a:rPr lang="en-US" dirty="0" err="1"/>
              <a:t>dpd</a:t>
            </a:r>
            <a:r>
              <a:rPr lang="en-US" dirty="0"/>
              <a:t> = </a:t>
            </a:r>
            <a:r>
              <a:rPr lang="en-US" dirty="0" err="1"/>
              <a:t>DatePickerDialog</a:t>
            </a:r>
            <a:r>
              <a:rPr lang="en-US" dirty="0"/>
              <a:t>(this, </a:t>
            </a:r>
          </a:p>
          <a:p>
            <a:pPr marL="0" indent="0">
              <a:buNone/>
            </a:pPr>
            <a:r>
              <a:rPr lang="en-US" dirty="0"/>
              <a:t>              </a:t>
            </a:r>
            <a:r>
              <a:rPr lang="en-US" dirty="0" err="1"/>
              <a:t>DatePickerDialog.OnDateSetListener</a:t>
            </a:r>
            <a:r>
              <a:rPr lang="en-US" dirty="0"/>
              <a:t> { view, year, </a:t>
            </a:r>
            <a:r>
              <a:rPr lang="en-US" dirty="0" err="1"/>
              <a:t>monthOfYear</a:t>
            </a:r>
            <a:r>
              <a:rPr lang="en-US" dirty="0"/>
              <a:t>, </a:t>
            </a:r>
          </a:p>
          <a:p>
            <a:pPr marL="0" indent="0">
              <a:buNone/>
            </a:pPr>
            <a:r>
              <a:rPr lang="en-US" dirty="0"/>
              <a:t>              </a:t>
            </a:r>
            <a:r>
              <a:rPr lang="en-US" dirty="0" err="1"/>
              <a:t>dayOfMonth</a:t>
            </a:r>
            <a:r>
              <a:rPr lang="en-US" dirty="0"/>
              <a:t> -&gt;</a:t>
            </a:r>
          </a:p>
          <a:p>
            <a:pPr marL="0" indent="0">
              <a:buNone/>
            </a:pPr>
            <a:r>
              <a:rPr lang="en-US" dirty="0"/>
              <a:t>                  // Display Selected date in Toast</a:t>
            </a:r>
          </a:p>
          <a:p>
            <a:pPr marL="0" indent="0">
              <a:buNone/>
            </a:pPr>
            <a:r>
              <a:rPr lang="en-US" dirty="0"/>
              <a:t>                  tv1.text = "$</a:t>
            </a:r>
            <a:r>
              <a:rPr lang="en-US" dirty="0" err="1"/>
              <a:t>dayOfMonth</a:t>
            </a:r>
            <a:r>
              <a:rPr lang="en-US" dirty="0"/>
              <a:t>  $</a:t>
            </a:r>
            <a:r>
              <a:rPr lang="en-US" dirty="0" err="1"/>
              <a:t>monthOfYear</a:t>
            </a:r>
            <a:r>
              <a:rPr lang="en-US" dirty="0"/>
              <a:t>  $year"</a:t>
            </a:r>
          </a:p>
          <a:p>
            <a:pPr marL="0" indent="0">
              <a:buNone/>
            </a:pPr>
            <a:endParaRPr lang="en-US" dirty="0"/>
          </a:p>
          <a:p>
            <a:pPr marL="0" indent="0">
              <a:buNone/>
            </a:pPr>
            <a:r>
              <a:rPr lang="en-US" dirty="0"/>
              <a:t>              }, </a:t>
            </a:r>
            <a:r>
              <a:rPr lang="en-US" dirty="0" err="1"/>
              <a:t>mYear</a:t>
            </a:r>
            <a:r>
              <a:rPr lang="en-US" dirty="0"/>
              <a:t>, </a:t>
            </a:r>
            <a:r>
              <a:rPr lang="en-US" dirty="0" err="1"/>
              <a:t>mMonth</a:t>
            </a:r>
            <a:r>
              <a:rPr lang="en-US" dirty="0"/>
              <a:t>, </a:t>
            </a:r>
            <a:r>
              <a:rPr lang="en-US" dirty="0" err="1"/>
              <a:t>mDay</a:t>
            </a:r>
            <a:r>
              <a:rPr lang="en-US" dirty="0"/>
              <a:t>)</a:t>
            </a:r>
          </a:p>
          <a:p>
            <a:pPr marL="0" indent="0">
              <a:buNone/>
            </a:pPr>
            <a:endParaRPr lang="en-US" dirty="0"/>
          </a:p>
          <a:p>
            <a:pPr marL="0" indent="0">
              <a:buNone/>
            </a:pPr>
            <a:r>
              <a:rPr lang="en-US" dirty="0"/>
              <a:t>                </a:t>
            </a:r>
            <a:r>
              <a:rPr lang="en-US" dirty="0" err="1"/>
              <a:t>dpd.show</a:t>
            </a:r>
            <a:r>
              <a:rPr lang="en-US" dirty="0"/>
              <a:t>()</a:t>
            </a:r>
          </a:p>
          <a:p>
            <a:pPr marL="0" indent="0">
              <a:buNone/>
            </a:pPr>
            <a:r>
              <a:rPr lang="en-US" dirty="0"/>
              <a:t>          }</a:t>
            </a:r>
          </a:p>
        </p:txBody>
      </p:sp>
    </p:spTree>
    <p:extLst>
      <p:ext uri="{BB962C8B-B14F-4D97-AF65-F5344CB8AC3E}">
        <p14:creationId xmlns:p14="http://schemas.microsoft.com/office/powerpoint/2010/main" val="2555060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Code for </a:t>
            </a:r>
            <a:r>
              <a:rPr lang="en-US" sz="4400" dirty="0" err="1"/>
              <a:t>TimePicker</a:t>
            </a:r>
            <a:r>
              <a:rPr lang="en-US" sz="4400" dirty="0"/>
              <a:t> Dialogs</a:t>
            </a:r>
          </a:p>
        </p:txBody>
      </p:sp>
      <p:sp>
        <p:nvSpPr>
          <p:cNvPr id="3" name="Content Placeholder 2"/>
          <p:cNvSpPr>
            <a:spLocks noGrp="1"/>
          </p:cNvSpPr>
          <p:nvPr>
            <p:ph idx="1"/>
          </p:nvPr>
        </p:nvSpPr>
        <p:spPr>
          <a:xfrm>
            <a:off x="381000" y="1447800"/>
            <a:ext cx="11506200" cy="5029200"/>
          </a:xfrm>
        </p:spPr>
        <p:txBody>
          <a:bodyPr>
            <a:normAutofit fontScale="85000" lnSpcReduction="10000"/>
          </a:bodyPr>
          <a:lstStyle/>
          <a:p>
            <a:pPr marL="0" indent="0">
              <a:buNone/>
            </a:pPr>
            <a:r>
              <a:rPr lang="en-US" b="1" dirty="0"/>
              <a:t>  </a:t>
            </a:r>
            <a:r>
              <a:rPr lang="en-US" i="1" dirty="0"/>
              <a:t>//  </a:t>
            </a:r>
            <a:r>
              <a:rPr lang="en-US" i="1" dirty="0" err="1"/>
              <a:t>TimePicker</a:t>
            </a:r>
            <a:r>
              <a:rPr lang="en-US" i="1" dirty="0"/>
              <a:t> Implementation</a:t>
            </a:r>
            <a:br>
              <a:rPr lang="en-US" i="1" dirty="0"/>
            </a:br>
            <a:r>
              <a:rPr lang="en-US" dirty="0"/>
              <a:t>R.id.bt2 -&gt; {</a:t>
            </a:r>
          </a:p>
          <a:p>
            <a:pPr marL="0" indent="0">
              <a:buNone/>
            </a:pPr>
            <a:r>
              <a:rPr lang="en-US" dirty="0"/>
              <a:t>              </a:t>
            </a:r>
            <a:r>
              <a:rPr lang="en-US" dirty="0" err="1"/>
              <a:t>val</a:t>
            </a:r>
            <a:r>
              <a:rPr lang="en-US" dirty="0"/>
              <a:t> </a:t>
            </a:r>
            <a:r>
              <a:rPr lang="en-US" dirty="0" err="1"/>
              <a:t>cal</a:t>
            </a:r>
            <a:r>
              <a:rPr lang="en-US" dirty="0"/>
              <a:t> = </a:t>
            </a:r>
            <a:r>
              <a:rPr lang="en-US" dirty="0" err="1"/>
              <a:t>Calendar.getInstance</a:t>
            </a:r>
            <a:r>
              <a:rPr lang="en-US" dirty="0"/>
              <a:t>()</a:t>
            </a:r>
          </a:p>
          <a:p>
            <a:pPr marL="0" indent="0">
              <a:buNone/>
            </a:pPr>
            <a:r>
              <a:rPr lang="en-US" dirty="0"/>
              <a:t>              </a:t>
            </a:r>
            <a:r>
              <a:rPr lang="en-US" dirty="0" err="1"/>
              <a:t>val</a:t>
            </a:r>
            <a:r>
              <a:rPr lang="en-US" dirty="0"/>
              <a:t> </a:t>
            </a:r>
            <a:r>
              <a:rPr lang="en-US" dirty="0" err="1"/>
              <a:t>timeSetListener</a:t>
            </a:r>
            <a:r>
              <a:rPr lang="en-US" dirty="0"/>
              <a:t> =            </a:t>
            </a:r>
          </a:p>
          <a:p>
            <a:pPr marL="0" indent="0">
              <a:buNone/>
            </a:pPr>
            <a:r>
              <a:rPr lang="en-US" dirty="0"/>
              <a:t>               </a:t>
            </a:r>
            <a:r>
              <a:rPr lang="en-US" dirty="0" err="1"/>
              <a:t>TimePickerDialog.OnTimeSetListener</a:t>
            </a:r>
            <a:r>
              <a:rPr lang="en-US" dirty="0"/>
              <a:t> { </a:t>
            </a:r>
            <a:r>
              <a:rPr lang="en-US" dirty="0" err="1"/>
              <a:t>timePicker</a:t>
            </a:r>
            <a:r>
              <a:rPr lang="en-US" dirty="0"/>
              <a:t>, hour, </a:t>
            </a:r>
          </a:p>
          <a:p>
            <a:pPr marL="0" indent="0">
              <a:buNone/>
            </a:pPr>
            <a:r>
              <a:rPr lang="en-US" dirty="0"/>
              <a:t>               minute -&gt;</a:t>
            </a:r>
          </a:p>
          <a:p>
            <a:pPr marL="0" indent="0">
              <a:buNone/>
            </a:pPr>
            <a:r>
              <a:rPr lang="en-US" dirty="0"/>
              <a:t>                  </a:t>
            </a:r>
            <a:r>
              <a:rPr lang="en-US" dirty="0" err="1"/>
              <a:t>cal.set</a:t>
            </a:r>
            <a:r>
              <a:rPr lang="en-US" dirty="0"/>
              <a:t>(</a:t>
            </a:r>
            <a:r>
              <a:rPr lang="en-US" dirty="0" err="1"/>
              <a:t>Calendar.HOUR_OF_DAY</a:t>
            </a:r>
            <a:r>
              <a:rPr lang="en-US" dirty="0"/>
              <a:t>, hour)</a:t>
            </a:r>
          </a:p>
          <a:p>
            <a:pPr marL="0" indent="0">
              <a:buNone/>
            </a:pPr>
            <a:r>
              <a:rPr lang="en-US" dirty="0"/>
              <a:t>                  </a:t>
            </a:r>
            <a:r>
              <a:rPr lang="en-US" dirty="0" err="1"/>
              <a:t>cal.set</a:t>
            </a:r>
            <a:r>
              <a:rPr lang="en-US" dirty="0"/>
              <a:t>(</a:t>
            </a:r>
            <a:r>
              <a:rPr lang="en-US" dirty="0" err="1"/>
              <a:t>Calendar.MINUTE</a:t>
            </a:r>
            <a:r>
              <a:rPr lang="en-US" dirty="0"/>
              <a:t>, minute)</a:t>
            </a:r>
          </a:p>
          <a:p>
            <a:pPr marL="0" indent="0">
              <a:buNone/>
            </a:pPr>
            <a:r>
              <a:rPr lang="en-US" sz="3100" dirty="0"/>
              <a:t>                  </a:t>
            </a:r>
            <a:r>
              <a:rPr lang="en-US" sz="3100" b="1" dirty="0"/>
              <a:t>tv2.text = </a:t>
            </a:r>
            <a:r>
              <a:rPr lang="en-US" sz="3100" b="1" dirty="0" err="1"/>
              <a:t>SimpleDateFormat</a:t>
            </a:r>
            <a:r>
              <a:rPr lang="en-US" sz="3100" b="1" dirty="0"/>
              <a:t>("</a:t>
            </a:r>
            <a:r>
              <a:rPr lang="en-US" sz="3100" b="1" dirty="0" err="1"/>
              <a:t>HH:mm</a:t>
            </a:r>
            <a:r>
              <a:rPr lang="en-US" sz="3100" b="1" dirty="0"/>
              <a:t>").format(</a:t>
            </a:r>
            <a:r>
              <a:rPr lang="en-US" sz="3100" b="1" dirty="0" err="1"/>
              <a:t>cal.time</a:t>
            </a:r>
            <a:r>
              <a:rPr lang="en-US" sz="3100" b="1" dirty="0"/>
              <a:t>)</a:t>
            </a:r>
          </a:p>
          <a:p>
            <a:pPr marL="0" indent="0">
              <a:buNone/>
            </a:pPr>
            <a:r>
              <a:rPr lang="en-US" dirty="0"/>
              <a:t>              }</a:t>
            </a:r>
          </a:p>
          <a:p>
            <a:pPr marL="0" indent="0">
              <a:buNone/>
            </a:pPr>
            <a:r>
              <a:rPr lang="en-US" dirty="0"/>
              <a:t>              </a:t>
            </a:r>
            <a:r>
              <a:rPr lang="en-US" dirty="0" err="1"/>
              <a:t>TimePickerDialog</a:t>
            </a:r>
            <a:r>
              <a:rPr lang="en-US" dirty="0"/>
              <a:t>(this, </a:t>
            </a:r>
            <a:r>
              <a:rPr lang="en-US" dirty="0" err="1"/>
              <a:t>timeSetListener</a:t>
            </a:r>
            <a:r>
              <a:rPr lang="en-US" dirty="0"/>
              <a:t>, </a:t>
            </a:r>
            <a:r>
              <a:rPr lang="en-US" dirty="0" err="1"/>
              <a:t>cal.get</a:t>
            </a:r>
            <a:r>
              <a:rPr lang="en-US" dirty="0"/>
              <a:t>(</a:t>
            </a:r>
            <a:r>
              <a:rPr lang="en-US" dirty="0" err="1"/>
              <a:t>Calendar.HOUR_OF_DAY</a:t>
            </a:r>
            <a:r>
              <a:rPr lang="en-US" dirty="0"/>
              <a:t>), </a:t>
            </a:r>
            <a:r>
              <a:rPr lang="en-US" dirty="0" err="1"/>
              <a:t>cal.get</a:t>
            </a:r>
            <a:r>
              <a:rPr lang="en-US" dirty="0"/>
              <a:t>(</a:t>
            </a:r>
            <a:r>
              <a:rPr lang="en-US" dirty="0" err="1"/>
              <a:t>Calendar.MINUTE</a:t>
            </a:r>
            <a:r>
              <a:rPr lang="en-US" dirty="0"/>
              <a:t>), false).show()</a:t>
            </a:r>
          </a:p>
          <a:p>
            <a:pPr marL="0" indent="0">
              <a:buNone/>
            </a:pPr>
            <a:r>
              <a:rPr lang="en-US" dirty="0"/>
              <a:t>          }</a:t>
            </a:r>
          </a:p>
        </p:txBody>
      </p:sp>
    </p:spTree>
    <p:extLst>
      <p:ext uri="{BB962C8B-B14F-4D97-AF65-F5344CB8AC3E}">
        <p14:creationId xmlns:p14="http://schemas.microsoft.com/office/powerpoint/2010/main" val="2521760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5D1B-579C-49D9-9B15-78100A1A2611}"/>
              </a:ext>
            </a:extLst>
          </p:cNvPr>
          <p:cNvSpPr>
            <a:spLocks noGrp="1"/>
          </p:cNvSpPr>
          <p:nvPr>
            <p:ph type="title"/>
          </p:nvPr>
        </p:nvSpPr>
        <p:spPr/>
        <p:txBody>
          <a:bodyPr/>
          <a:lstStyle/>
          <a:p>
            <a:r>
              <a:rPr lang="en-US" dirty="0"/>
              <a:t>XML UI code for Date, Time Picker</a:t>
            </a:r>
          </a:p>
        </p:txBody>
      </p:sp>
      <p:sp>
        <p:nvSpPr>
          <p:cNvPr id="3" name="Content Placeholder 2">
            <a:extLst>
              <a:ext uri="{FF2B5EF4-FFF2-40B4-BE49-F238E27FC236}">
                <a16:creationId xmlns:a16="http://schemas.microsoft.com/office/drawing/2014/main" id="{1D3C0596-55D4-4920-92AB-584888BD4353}"/>
              </a:ext>
            </a:extLst>
          </p:cNvPr>
          <p:cNvSpPr>
            <a:spLocks noGrp="1"/>
          </p:cNvSpPr>
          <p:nvPr>
            <p:ph idx="1"/>
          </p:nvPr>
        </p:nvSpPr>
        <p:spPr>
          <a:xfrm>
            <a:off x="609600" y="1752600"/>
            <a:ext cx="10972800" cy="4625609"/>
          </a:xfrm>
        </p:spPr>
        <p:txBody>
          <a:bodyPr/>
          <a:lstStyle/>
          <a:p>
            <a:pPr marL="118872" indent="0">
              <a:buNone/>
            </a:pPr>
            <a:r>
              <a:rPr lang="en-US" dirty="0"/>
              <a:t>&lt;</a:t>
            </a:r>
            <a:r>
              <a:rPr lang="en-US" dirty="0" err="1"/>
              <a:t>TimePicker</a:t>
            </a:r>
            <a:r>
              <a:rPr lang="en-US" dirty="0"/>
              <a:t> </a:t>
            </a:r>
            <a:r>
              <a:rPr lang="en-US" dirty="0" err="1"/>
              <a:t>android:id</a:t>
            </a:r>
            <a:r>
              <a:rPr lang="en-US" dirty="0"/>
              <a:t>="@+id/timePicker1"&gt;</a:t>
            </a:r>
          </a:p>
          <a:p>
            <a:pPr marL="118872" indent="0">
              <a:buNone/>
            </a:pPr>
            <a:endParaRPr lang="en-US" dirty="0"/>
          </a:p>
          <a:p>
            <a:pPr marL="118872" indent="0">
              <a:buNone/>
            </a:pPr>
            <a:r>
              <a:rPr lang="en-US" dirty="0"/>
              <a:t>&lt;</a:t>
            </a:r>
            <a:r>
              <a:rPr lang="en-US" dirty="0" err="1"/>
              <a:t>DatePicker</a:t>
            </a:r>
            <a:endParaRPr lang="en-US" dirty="0"/>
          </a:p>
          <a:p>
            <a:pPr marL="118872" indent="0">
              <a:buNone/>
            </a:pPr>
            <a:r>
              <a:rPr lang="en-US" dirty="0"/>
              <a:t>    </a:t>
            </a:r>
            <a:r>
              <a:rPr lang="en-US" dirty="0" err="1"/>
              <a:t>android:id</a:t>
            </a:r>
            <a:r>
              <a:rPr lang="en-US" dirty="0"/>
              <a:t>="@+id/datePicker1"</a:t>
            </a:r>
          </a:p>
          <a:p>
            <a:pPr marL="118872" indent="0">
              <a:buNone/>
            </a:pPr>
            <a:r>
              <a:rPr lang="en-US" dirty="0"/>
              <a:t>    </a:t>
            </a:r>
            <a:r>
              <a:rPr lang="en-US" dirty="0" err="1"/>
              <a:t>android:layout_width</a:t>
            </a:r>
            <a:r>
              <a:rPr lang="en-US" dirty="0"/>
              <a:t>="</a:t>
            </a:r>
            <a:r>
              <a:rPr lang="en-US" dirty="0" err="1"/>
              <a:t>wrap_content</a:t>
            </a:r>
            <a:r>
              <a:rPr lang="en-US" dirty="0"/>
              <a:t>"</a:t>
            </a:r>
          </a:p>
          <a:p>
            <a:pPr marL="118872" indent="0">
              <a:buNone/>
            </a:pPr>
            <a:r>
              <a:rPr lang="en-US" dirty="0"/>
              <a:t>    </a:t>
            </a:r>
            <a:r>
              <a:rPr lang="en-US" dirty="0" err="1"/>
              <a:t>android:layout_height</a:t>
            </a:r>
            <a:r>
              <a:rPr lang="en-US" dirty="0"/>
              <a:t>="</a:t>
            </a:r>
            <a:r>
              <a:rPr lang="en-US" dirty="0" err="1"/>
              <a:t>wrap_content</a:t>
            </a:r>
            <a:r>
              <a:rPr lang="en-US" dirty="0"/>
              <a:t>"</a:t>
            </a:r>
          </a:p>
          <a:p>
            <a:pPr marL="118872" indent="0">
              <a:buNone/>
            </a:pPr>
            <a:r>
              <a:rPr lang="en-US" dirty="0"/>
              <a:t>    </a:t>
            </a:r>
            <a:r>
              <a:rPr lang="en-US" dirty="0" err="1"/>
              <a:t>android:datePickerMode</a:t>
            </a:r>
            <a:r>
              <a:rPr lang="en-US" dirty="0"/>
              <a:t>="calendar"/&gt;</a:t>
            </a:r>
          </a:p>
        </p:txBody>
      </p:sp>
    </p:spTree>
    <p:extLst>
      <p:ext uri="{BB962C8B-B14F-4D97-AF65-F5344CB8AC3E}">
        <p14:creationId xmlns:p14="http://schemas.microsoft.com/office/powerpoint/2010/main" val="522397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396-68DC-4397-A6E8-6269B53C8ECF}"/>
              </a:ext>
            </a:extLst>
          </p:cNvPr>
          <p:cNvSpPr>
            <a:spLocks noGrp="1"/>
          </p:cNvSpPr>
          <p:nvPr>
            <p:ph type="title"/>
          </p:nvPr>
        </p:nvSpPr>
        <p:spPr/>
        <p:txBody>
          <a:bodyPr/>
          <a:lstStyle/>
          <a:p>
            <a:r>
              <a:rPr lang="en-US" dirty="0"/>
              <a:t>Main Point 3</a:t>
            </a:r>
          </a:p>
        </p:txBody>
      </p:sp>
      <p:sp>
        <p:nvSpPr>
          <p:cNvPr id="3" name="Content Placeholder 2">
            <a:extLst>
              <a:ext uri="{FF2B5EF4-FFF2-40B4-BE49-F238E27FC236}">
                <a16:creationId xmlns:a16="http://schemas.microsoft.com/office/drawing/2014/main" id="{B15A65C3-1AA7-48BF-A7CD-65F0CE4DCCC7}"/>
              </a:ext>
            </a:extLst>
          </p:cNvPr>
          <p:cNvSpPr>
            <a:spLocks noGrp="1"/>
          </p:cNvSpPr>
          <p:nvPr>
            <p:ph idx="1"/>
          </p:nvPr>
        </p:nvSpPr>
        <p:spPr/>
        <p:txBody>
          <a:bodyPr/>
          <a:lstStyle/>
          <a:p>
            <a:r>
              <a:rPr lang="en-US" dirty="0"/>
              <a:t>A dialog is a small window that prompts the user to decide or enter additional information. Customization of views and  dialogs helps to show UI’s in  a better way. </a:t>
            </a:r>
            <a:r>
              <a:rPr lang="en-US" b="1" i="1" dirty="0"/>
              <a:t>Science of Consciousness:</a:t>
            </a:r>
            <a:r>
              <a:rPr lang="en-US" i="1" dirty="0"/>
              <a:t>  TM is a common interface to perform greater activities and taking right decision in life. Also helps </a:t>
            </a:r>
            <a:r>
              <a:rPr lang="en-US" i="1"/>
              <a:t>to customize the </a:t>
            </a:r>
            <a:r>
              <a:rPr lang="en-US" i="1" dirty="0"/>
              <a:t>individual and society needs in a better way.</a:t>
            </a:r>
            <a:endParaRPr lang="en-US" dirty="0"/>
          </a:p>
          <a:p>
            <a:endParaRPr lang="en-US" dirty="0"/>
          </a:p>
        </p:txBody>
      </p:sp>
    </p:spTree>
    <p:extLst>
      <p:ext uri="{BB962C8B-B14F-4D97-AF65-F5344CB8AC3E}">
        <p14:creationId xmlns:p14="http://schemas.microsoft.com/office/powerpoint/2010/main" val="358844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4248-4C92-4DF3-98CD-1EB21EEA955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F4160A4-E6C0-45FB-8F9B-101E3D5A34F2}"/>
              </a:ext>
            </a:extLst>
          </p:cNvPr>
          <p:cNvSpPr>
            <a:spLocks noGrp="1"/>
          </p:cNvSpPr>
          <p:nvPr>
            <p:ph idx="1"/>
          </p:nvPr>
        </p:nvSpPr>
        <p:spPr>
          <a:xfrm>
            <a:off x="152400" y="1775192"/>
            <a:ext cx="11430000" cy="4927360"/>
          </a:xfrm>
        </p:spPr>
        <p:txBody>
          <a:bodyPr>
            <a:normAutofit lnSpcReduction="10000"/>
          </a:bodyPr>
          <a:lstStyle/>
          <a:p>
            <a:r>
              <a:rPr lang="en-US" dirty="0"/>
              <a:t>Day 1</a:t>
            </a:r>
          </a:p>
          <a:p>
            <a:pPr lvl="1"/>
            <a:r>
              <a:rPr lang="en-US" dirty="0"/>
              <a:t>Input Controls- Text and Buttons</a:t>
            </a:r>
          </a:p>
          <a:p>
            <a:pPr lvl="1"/>
            <a:r>
              <a:rPr lang="en-US" dirty="0" err="1"/>
              <a:t>AutoCompleteTextView</a:t>
            </a:r>
            <a:endParaRPr lang="en-US" dirty="0"/>
          </a:p>
          <a:p>
            <a:pPr lvl="1"/>
            <a:r>
              <a:rPr lang="en-US" dirty="0"/>
              <a:t>Toast Message</a:t>
            </a:r>
          </a:p>
          <a:p>
            <a:pPr lvl="1"/>
            <a:r>
              <a:rPr lang="en-US" dirty="0"/>
              <a:t>Spinner</a:t>
            </a:r>
          </a:p>
          <a:p>
            <a:pPr lvl="1"/>
            <a:r>
              <a:rPr lang="en-US" dirty="0" err="1"/>
              <a:t>ListView</a:t>
            </a:r>
            <a:endParaRPr lang="en-US" dirty="0"/>
          </a:p>
          <a:p>
            <a:pPr lvl="1"/>
            <a:r>
              <a:rPr lang="en-US"/>
              <a:t>Dialogs </a:t>
            </a:r>
            <a:r>
              <a:rPr lang="en-US" dirty="0"/>
              <a:t>– Alert, </a:t>
            </a:r>
            <a:r>
              <a:rPr lang="en-US" dirty="0" err="1"/>
              <a:t>DatePicker</a:t>
            </a:r>
            <a:r>
              <a:rPr lang="en-US" dirty="0"/>
              <a:t>, Time Picker</a:t>
            </a:r>
          </a:p>
          <a:p>
            <a:pPr lvl="1"/>
            <a:r>
              <a:rPr lang="en-US" dirty="0"/>
              <a:t>Hands on Examples</a:t>
            </a:r>
          </a:p>
          <a:p>
            <a:r>
              <a:rPr lang="en-US" dirty="0"/>
              <a:t>Day 2</a:t>
            </a:r>
          </a:p>
          <a:p>
            <a:pPr lvl="1"/>
            <a:r>
              <a:rPr lang="en-US" dirty="0"/>
              <a:t>Recycler View and </a:t>
            </a:r>
            <a:r>
              <a:rPr lang="en-US" dirty="0" err="1"/>
              <a:t>CardView</a:t>
            </a:r>
            <a:endParaRPr lang="en-US" dirty="0"/>
          </a:p>
        </p:txBody>
      </p:sp>
    </p:spTree>
    <p:extLst>
      <p:ext uri="{BB962C8B-B14F-4D97-AF65-F5344CB8AC3E}">
        <p14:creationId xmlns:p14="http://schemas.microsoft.com/office/powerpoint/2010/main" val="143829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 sz="4000" dirty="0"/>
              <a:t>Users expect to interact with apps</a:t>
            </a:r>
            <a:endParaRPr lang="en-US" sz="4000" dirty="0"/>
          </a:p>
        </p:txBody>
      </p:sp>
      <p:sp>
        <p:nvSpPr>
          <p:cNvPr id="3" name="Content Placeholder 2"/>
          <p:cNvSpPr>
            <a:spLocks noGrp="1"/>
          </p:cNvSpPr>
          <p:nvPr>
            <p:ph idx="1"/>
          </p:nvPr>
        </p:nvSpPr>
        <p:spPr/>
        <p:txBody>
          <a:bodyPr>
            <a:normAutofit/>
          </a:bodyPr>
          <a:lstStyle/>
          <a:p>
            <a:pPr marL="533400" indent="-457200">
              <a:spcBef>
                <a:spcPts val="1000"/>
              </a:spcBef>
              <a:buSzPts val="2400"/>
            </a:pPr>
            <a:r>
              <a:rPr lang="en-US" dirty="0"/>
              <a:t>Clicking, pressing, talking, typing, and listening</a:t>
            </a:r>
          </a:p>
          <a:p>
            <a:pPr marL="533400" indent="-457200">
              <a:spcBef>
                <a:spcPts val="1000"/>
              </a:spcBef>
              <a:buSzPts val="2400"/>
            </a:pPr>
            <a:r>
              <a:rPr lang="en-US" dirty="0"/>
              <a:t>Using user input controls such buttons, menus, keyboards, text boxes, and a microphone</a:t>
            </a:r>
          </a:p>
          <a:p>
            <a:pPr marL="533400" indent="-457200">
              <a:spcBef>
                <a:spcPts val="1000"/>
              </a:spcBef>
              <a:buSzPts val="2400"/>
            </a:pPr>
            <a:r>
              <a:rPr lang="en-US" dirty="0"/>
              <a:t>Navigating between activities</a:t>
            </a:r>
          </a:p>
        </p:txBody>
      </p:sp>
    </p:spTree>
    <p:extLst>
      <p:ext uri="{BB962C8B-B14F-4D97-AF65-F5344CB8AC3E}">
        <p14:creationId xmlns:p14="http://schemas.microsoft.com/office/powerpoint/2010/main" val="271467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User interaction design</a:t>
            </a:r>
            <a:endParaRPr lang="en-US" dirty="0"/>
          </a:p>
        </p:txBody>
      </p:sp>
      <p:sp>
        <p:nvSpPr>
          <p:cNvPr id="3" name="Content Placeholder 2"/>
          <p:cNvSpPr>
            <a:spLocks noGrp="1"/>
          </p:cNvSpPr>
          <p:nvPr>
            <p:ph idx="1"/>
          </p:nvPr>
        </p:nvSpPr>
        <p:spPr>
          <a:xfrm>
            <a:off x="304800" y="1775192"/>
            <a:ext cx="11734800" cy="4625609"/>
          </a:xfrm>
        </p:spPr>
        <p:txBody>
          <a:bodyPr>
            <a:normAutofit/>
          </a:bodyPr>
          <a:lstStyle/>
          <a:p>
            <a:pPr marL="0" indent="0">
              <a:spcBef>
                <a:spcPts val="1000"/>
              </a:spcBef>
              <a:buNone/>
            </a:pPr>
            <a:r>
              <a:rPr lang="en-US" dirty="0"/>
              <a:t>Important to be obvious, easy, and consistent: </a:t>
            </a:r>
          </a:p>
          <a:p>
            <a:pPr marL="533400" indent="-457200">
              <a:spcBef>
                <a:spcPts val="1000"/>
              </a:spcBef>
              <a:buSzPts val="2400"/>
            </a:pPr>
            <a:r>
              <a:rPr lang="en-US" dirty="0"/>
              <a:t>Think about how users will use your app</a:t>
            </a:r>
          </a:p>
          <a:p>
            <a:pPr marL="533400" indent="-457200">
              <a:spcBef>
                <a:spcPts val="1000"/>
              </a:spcBef>
              <a:buSzPts val="2400"/>
            </a:pPr>
            <a:r>
              <a:rPr lang="en-US" dirty="0"/>
              <a:t>Minimize steps </a:t>
            </a:r>
          </a:p>
          <a:p>
            <a:pPr marL="533400" indent="-457200">
              <a:spcBef>
                <a:spcPts val="1000"/>
              </a:spcBef>
              <a:buSzPts val="2400"/>
            </a:pPr>
            <a:r>
              <a:rPr lang="en-US" dirty="0"/>
              <a:t>Use UI elements that are easy to access and understand</a:t>
            </a:r>
          </a:p>
          <a:p>
            <a:pPr marL="533400" indent="-457200">
              <a:spcBef>
                <a:spcPts val="1000"/>
              </a:spcBef>
              <a:buSzPts val="2400"/>
            </a:pPr>
            <a:r>
              <a:rPr lang="en-US" dirty="0"/>
              <a:t>Follow Android best practices</a:t>
            </a:r>
          </a:p>
          <a:p>
            <a:pPr marL="826008" lvl="1" indent="-457200">
              <a:spcBef>
                <a:spcPts val="1000"/>
              </a:spcBef>
              <a:buSzPts val="2400"/>
            </a:pPr>
            <a:r>
              <a:rPr lang="en-US" dirty="0"/>
              <a:t>https://developer.android.com/distribute/best-practices</a:t>
            </a:r>
          </a:p>
          <a:p>
            <a:pPr marL="533400" indent="-457200">
              <a:spcBef>
                <a:spcPts val="1000"/>
              </a:spcBef>
              <a:buSzPts val="2400"/>
            </a:pPr>
            <a:r>
              <a:rPr lang="en-US" dirty="0"/>
              <a:t>Meet user's expectations</a:t>
            </a:r>
          </a:p>
          <a:p>
            <a:endParaRPr lang="en-US" dirty="0"/>
          </a:p>
        </p:txBody>
      </p:sp>
    </p:spTree>
    <p:extLst>
      <p:ext uri="{BB962C8B-B14F-4D97-AF65-F5344CB8AC3E}">
        <p14:creationId xmlns:p14="http://schemas.microsoft.com/office/powerpoint/2010/main" val="56043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4000" dirty="0"/>
              <a:t>Ways to get input from the user</a:t>
            </a:r>
            <a:endParaRPr lang="en-US" sz="4000" dirty="0"/>
          </a:p>
        </p:txBody>
      </p:sp>
      <p:sp>
        <p:nvSpPr>
          <p:cNvPr id="4" name="Shape 332"/>
          <p:cNvSpPr txBox="1">
            <a:spLocks/>
          </p:cNvSpPr>
          <p:nvPr/>
        </p:nvSpPr>
        <p:spPr>
          <a:xfrm>
            <a:off x="304800" y="1905000"/>
            <a:ext cx="5828700" cy="39372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381000">
              <a:spcBef>
                <a:spcPts val="0"/>
              </a:spcBef>
              <a:buSzPts val="2400"/>
              <a:buFont typeface="Arial" pitchFamily="34" charset="0"/>
              <a:buChar char="●"/>
            </a:pPr>
            <a:r>
              <a:rPr lang="en-US" sz="3200" dirty="0"/>
              <a:t>Free form</a:t>
            </a:r>
          </a:p>
          <a:p>
            <a:pPr marL="914400" lvl="1" indent="-342900">
              <a:spcBef>
                <a:spcPts val="0"/>
              </a:spcBef>
              <a:buSzPts val="1800"/>
              <a:buFont typeface="Arial" pitchFamily="34" charset="0"/>
              <a:buChar char="○"/>
            </a:pPr>
            <a:r>
              <a:rPr lang="en-US" sz="2800" dirty="0"/>
              <a:t>Text and voice input</a:t>
            </a:r>
          </a:p>
          <a:p>
            <a:pPr marL="571500" lvl="1" indent="0">
              <a:spcBef>
                <a:spcPts val="0"/>
              </a:spcBef>
              <a:buSzPts val="1800"/>
              <a:buNone/>
            </a:pPr>
            <a:endParaRPr lang="en-US" sz="2800" dirty="0"/>
          </a:p>
          <a:p>
            <a:pPr marL="457200" indent="-381000">
              <a:spcBef>
                <a:spcPts val="0"/>
              </a:spcBef>
              <a:buSzPts val="2400"/>
              <a:buFont typeface="Arial" pitchFamily="34" charset="0"/>
              <a:buChar char="●"/>
            </a:pPr>
            <a:r>
              <a:rPr lang="en-US" sz="3200" dirty="0"/>
              <a:t>Actions</a:t>
            </a:r>
          </a:p>
          <a:p>
            <a:pPr marL="914400" lvl="1" indent="-342900">
              <a:spcBef>
                <a:spcPts val="0"/>
              </a:spcBef>
              <a:buSzPts val="1800"/>
              <a:buFont typeface="Arial" pitchFamily="34" charset="0"/>
              <a:buChar char="○"/>
            </a:pPr>
            <a:r>
              <a:rPr lang="en-US" sz="2800" dirty="0"/>
              <a:t>Buttons</a:t>
            </a:r>
          </a:p>
          <a:p>
            <a:pPr marL="914400" lvl="1" indent="-342900">
              <a:spcBef>
                <a:spcPts val="0"/>
              </a:spcBef>
              <a:buSzPts val="1800"/>
              <a:buFont typeface="Arial" pitchFamily="34" charset="0"/>
              <a:buChar char="○"/>
            </a:pPr>
            <a:r>
              <a:rPr lang="en-US" sz="2800" dirty="0"/>
              <a:t>Contextual menus</a:t>
            </a:r>
          </a:p>
          <a:p>
            <a:pPr marL="914400" lvl="1" indent="-342900">
              <a:spcBef>
                <a:spcPts val="0"/>
              </a:spcBef>
              <a:buSzPts val="1800"/>
              <a:buFont typeface="Arial" pitchFamily="34" charset="0"/>
              <a:buChar char="○"/>
            </a:pPr>
            <a:r>
              <a:rPr lang="en-US" sz="2800" dirty="0"/>
              <a:t>Gestures</a:t>
            </a:r>
          </a:p>
          <a:p>
            <a:pPr marL="914400" lvl="1" indent="-342900">
              <a:spcBef>
                <a:spcPts val="0"/>
              </a:spcBef>
              <a:buSzPts val="1800"/>
              <a:buFont typeface="Arial" pitchFamily="34" charset="0"/>
              <a:buChar char="○"/>
            </a:pPr>
            <a:r>
              <a:rPr lang="en-US" sz="2800" dirty="0"/>
              <a:t>Dialogs</a:t>
            </a:r>
            <a:endParaRPr lang="en-US" sz="2400" dirty="0"/>
          </a:p>
        </p:txBody>
      </p:sp>
      <p:sp>
        <p:nvSpPr>
          <p:cNvPr id="5" name="Shape 333"/>
          <p:cNvSpPr txBox="1">
            <a:spLocks/>
          </p:cNvSpPr>
          <p:nvPr/>
        </p:nvSpPr>
        <p:spPr>
          <a:xfrm>
            <a:off x="6336734" y="1905000"/>
            <a:ext cx="5550465" cy="3416400"/>
          </a:xfrm>
          <a:prstGeom prst="rect">
            <a:avLst/>
          </a:prstGeom>
        </p:spPr>
        <p:txBody>
          <a:bodyPr spcFirstLastPara="1" wrap="square" lIns="91425" tIns="91425" rIns="91425" bIns="91425"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381000">
              <a:lnSpc>
                <a:spcPct val="125000"/>
              </a:lnSpc>
              <a:spcBef>
                <a:spcPts val="0"/>
              </a:spcBef>
              <a:buSzPts val="2400"/>
              <a:buFont typeface="Arial" pitchFamily="34" charset="0"/>
              <a:buChar char="●"/>
            </a:pPr>
            <a:r>
              <a:rPr lang="en-US" sz="3200" dirty="0"/>
              <a:t>Constrained choices</a:t>
            </a:r>
          </a:p>
          <a:p>
            <a:pPr marL="914400" lvl="1" indent="-342900">
              <a:spcBef>
                <a:spcPts val="0"/>
              </a:spcBef>
              <a:buSzPts val="1800"/>
              <a:buFont typeface="Arial" pitchFamily="34" charset="0"/>
              <a:buChar char="○"/>
            </a:pPr>
            <a:r>
              <a:rPr lang="en-US" sz="2800" dirty="0"/>
              <a:t>Pickers</a:t>
            </a:r>
          </a:p>
          <a:p>
            <a:pPr marL="914400" lvl="1" indent="-342900">
              <a:spcBef>
                <a:spcPts val="0"/>
              </a:spcBef>
              <a:buSzPts val="1800"/>
              <a:buFont typeface="Arial" pitchFamily="34" charset="0"/>
              <a:buChar char="○"/>
            </a:pPr>
            <a:r>
              <a:rPr lang="en-US" sz="2800" dirty="0"/>
              <a:t>Checkboxes</a:t>
            </a:r>
          </a:p>
          <a:p>
            <a:pPr marL="914400" lvl="1" indent="-342900">
              <a:spcBef>
                <a:spcPts val="0"/>
              </a:spcBef>
              <a:buSzPts val="1800"/>
              <a:buFont typeface="Arial" pitchFamily="34" charset="0"/>
              <a:buChar char="○"/>
            </a:pPr>
            <a:r>
              <a:rPr lang="en-US" sz="2800" dirty="0"/>
              <a:t>Radio buttons</a:t>
            </a:r>
          </a:p>
          <a:p>
            <a:pPr marL="914400" lvl="1" indent="-342900">
              <a:spcBef>
                <a:spcPts val="0"/>
              </a:spcBef>
              <a:buSzPts val="1800"/>
              <a:buFont typeface="Arial" pitchFamily="34" charset="0"/>
              <a:buChar char="○"/>
            </a:pPr>
            <a:r>
              <a:rPr lang="en-US" sz="2800" dirty="0"/>
              <a:t>Toggle buttons</a:t>
            </a:r>
          </a:p>
          <a:p>
            <a:pPr marL="914400" lvl="1" indent="-342900">
              <a:spcBef>
                <a:spcPts val="0"/>
              </a:spcBef>
              <a:buSzPts val="1800"/>
              <a:buFont typeface="Arial" pitchFamily="34" charset="0"/>
              <a:buChar char="○"/>
            </a:pPr>
            <a:r>
              <a:rPr lang="en-US" sz="2800" dirty="0"/>
              <a:t>Spinners</a:t>
            </a:r>
          </a:p>
        </p:txBody>
      </p:sp>
    </p:spTree>
    <p:extLst>
      <p:ext uri="{BB962C8B-B14F-4D97-AF65-F5344CB8AC3E}">
        <p14:creationId xmlns:p14="http://schemas.microsoft.com/office/powerpoint/2010/main" val="401894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01561"/>
            <a:ext cx="8229600" cy="990600"/>
          </a:xfrm>
        </p:spPr>
        <p:txBody>
          <a:bodyPr>
            <a:normAutofit/>
          </a:bodyPr>
          <a:lstStyle/>
          <a:p>
            <a:r>
              <a:rPr lang="en" sz="4000" dirty="0"/>
              <a:t>Examples of user input controls</a:t>
            </a:r>
            <a:r>
              <a:rPr lang="en" dirty="0"/>
              <a:t>	</a:t>
            </a:r>
            <a:endParaRPr lang="en-US" dirty="0"/>
          </a:p>
        </p:txBody>
      </p:sp>
      <p:sp>
        <p:nvSpPr>
          <p:cNvPr id="4" name="Shape 340"/>
          <p:cNvSpPr txBox="1">
            <a:spLocks/>
          </p:cNvSpPr>
          <p:nvPr/>
        </p:nvSpPr>
        <p:spPr>
          <a:xfrm>
            <a:off x="1676400" y="1764752"/>
            <a:ext cx="2743200" cy="2286000"/>
          </a:xfrm>
          <a:prstGeom prst="rect">
            <a:avLst/>
          </a:prstGeom>
        </p:spPr>
        <p:txBody>
          <a:bodyPr spcFirstLastPara="1" vert="horz" wrap="square" lIns="91425" tIns="91425" rIns="91425" bIns="91425" rtlCol="0" anchor="t" anchorCtr="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342900">
              <a:spcBef>
                <a:spcPts val="0"/>
              </a:spcBef>
              <a:buSzPts val="1800"/>
              <a:buFont typeface="Arial" pitchFamily="34" charset="0"/>
              <a:buAutoNum type="arabicPeriod"/>
            </a:pPr>
            <a:r>
              <a:rPr lang="en-US" dirty="0"/>
              <a:t>Button</a:t>
            </a:r>
          </a:p>
          <a:p>
            <a:pPr marL="457200" indent="-342900">
              <a:spcBef>
                <a:spcPts val="0"/>
              </a:spcBef>
              <a:buSzPts val="1800"/>
              <a:buFont typeface="Arial" pitchFamily="34" charset="0"/>
              <a:buAutoNum type="arabicPeriod"/>
            </a:pPr>
            <a:r>
              <a:rPr lang="en-US" dirty="0"/>
              <a:t>Text field</a:t>
            </a:r>
          </a:p>
          <a:p>
            <a:pPr marL="457200" indent="-342900">
              <a:spcBef>
                <a:spcPts val="0"/>
              </a:spcBef>
              <a:buSzPts val="1800"/>
              <a:buFont typeface="Arial" pitchFamily="34" charset="0"/>
              <a:buAutoNum type="arabicPeriod"/>
            </a:pPr>
            <a:r>
              <a:rPr lang="en-US" dirty="0"/>
              <a:t>Seek bar</a:t>
            </a:r>
          </a:p>
          <a:p>
            <a:pPr marL="457200" indent="-342900">
              <a:spcBef>
                <a:spcPts val="0"/>
              </a:spcBef>
              <a:buSzPts val="1800"/>
              <a:buFont typeface="Arial" pitchFamily="34" charset="0"/>
              <a:buAutoNum type="arabicPeriod"/>
            </a:pPr>
            <a:r>
              <a:rPr lang="en-US" dirty="0"/>
              <a:t>Checkboxes</a:t>
            </a:r>
          </a:p>
          <a:p>
            <a:pPr marL="457200" indent="-342900">
              <a:spcBef>
                <a:spcPts val="0"/>
              </a:spcBef>
              <a:buSzPts val="1800"/>
              <a:buFont typeface="Arial" pitchFamily="34" charset="0"/>
              <a:buAutoNum type="arabicPeriod"/>
            </a:pPr>
            <a:r>
              <a:rPr lang="en-US" dirty="0"/>
              <a:t>Radio buttons</a:t>
            </a:r>
          </a:p>
          <a:p>
            <a:pPr marL="457200" indent="-342900">
              <a:spcBef>
                <a:spcPts val="0"/>
              </a:spcBef>
              <a:buSzPts val="1800"/>
              <a:buFont typeface="Arial" pitchFamily="34" charset="0"/>
              <a:buAutoNum type="arabicPeriod"/>
            </a:pPr>
            <a:r>
              <a:rPr lang="en-US" dirty="0"/>
              <a:t>Toggle</a:t>
            </a:r>
          </a:p>
          <a:p>
            <a:pPr marL="457200" indent="-342900">
              <a:spcBef>
                <a:spcPts val="0"/>
              </a:spcBef>
              <a:buSzPts val="1800"/>
              <a:buFont typeface="Arial" pitchFamily="34" charset="0"/>
              <a:buAutoNum type="arabicPeriod"/>
            </a:pPr>
            <a:r>
              <a:rPr lang="en-US" dirty="0"/>
              <a:t>Spinner</a:t>
            </a:r>
          </a:p>
        </p:txBody>
      </p:sp>
      <p:pic>
        <p:nvPicPr>
          <p:cNvPr id="5" name="Shape 343"/>
          <p:cNvPicPr preferRelativeResize="0"/>
          <p:nvPr/>
        </p:nvPicPr>
        <p:blipFill>
          <a:blip r:embed="rId2">
            <a:alphaModFix/>
          </a:blip>
          <a:stretch>
            <a:fillRect/>
          </a:stretch>
        </p:blipFill>
        <p:spPr>
          <a:xfrm>
            <a:off x="4343400" y="1518228"/>
            <a:ext cx="6172200" cy="2971800"/>
          </a:xfrm>
          <a:prstGeom prst="rect">
            <a:avLst/>
          </a:prstGeom>
          <a:noFill/>
          <a:ln>
            <a:noFill/>
          </a:ln>
        </p:spPr>
      </p:pic>
      <p:sp>
        <p:nvSpPr>
          <p:cNvPr id="6" name="Rectangle 5"/>
          <p:cNvSpPr/>
          <p:nvPr/>
        </p:nvSpPr>
        <p:spPr>
          <a:xfrm>
            <a:off x="228600" y="4724400"/>
            <a:ext cx="11734800" cy="1456809"/>
          </a:xfrm>
          <a:prstGeom prst="rect">
            <a:avLst/>
          </a:prstGeom>
        </p:spPr>
        <p:txBody>
          <a:bodyPr wrap="square">
            <a:spAutoFit/>
          </a:bodyPr>
          <a:lstStyle/>
          <a:p>
            <a:pPr marL="457200" indent="-381000">
              <a:spcBef>
                <a:spcPts val="1000"/>
              </a:spcBef>
              <a:buSzPts val="2400"/>
              <a:buChar char="●"/>
            </a:pPr>
            <a:r>
              <a:rPr lang="en-US" sz="2400" dirty="0"/>
              <a:t>The </a:t>
            </a:r>
            <a:r>
              <a:rPr lang="en-US" sz="2400" b="1" u="sng" dirty="0">
                <a:solidFill>
                  <a:schemeClr val="accent4"/>
                </a:solidFill>
              </a:rPr>
              <a:t>View</a:t>
            </a:r>
            <a:r>
              <a:rPr lang="en-US" sz="2400" dirty="0"/>
              <a:t> class is the basic building block for all UI components, including input controls</a:t>
            </a:r>
          </a:p>
          <a:p>
            <a:pPr marL="457200" indent="-381000">
              <a:spcBef>
                <a:spcPts val="1000"/>
              </a:spcBef>
              <a:buSzPts val="2400"/>
              <a:buChar char="●"/>
            </a:pPr>
            <a:r>
              <a:rPr lang="en-US" sz="2400" dirty="0"/>
              <a:t>View is the base class for classes that provide interactive UI components</a:t>
            </a:r>
          </a:p>
          <a:p>
            <a:pPr marL="457200" indent="-381000">
              <a:spcBef>
                <a:spcPts val="1000"/>
              </a:spcBef>
              <a:buSzPts val="2400"/>
              <a:buChar char="●"/>
            </a:pPr>
            <a:r>
              <a:rPr lang="en-US" sz="2400" dirty="0"/>
              <a:t>View provides basic interaction through </a:t>
            </a:r>
            <a:r>
              <a:rPr lang="en-US" sz="2400" dirty="0" err="1">
                <a:latin typeface="Consolas"/>
                <a:ea typeface="Consolas"/>
                <a:cs typeface="Consolas"/>
                <a:sym typeface="Consolas"/>
              </a:rPr>
              <a:t>android:onClick</a:t>
            </a:r>
            <a:endParaRPr lang="en-US" sz="2400" dirty="0"/>
          </a:p>
        </p:txBody>
      </p:sp>
    </p:spTree>
    <p:extLst>
      <p:ext uri="{BB962C8B-B14F-4D97-AF65-F5344CB8AC3E}">
        <p14:creationId xmlns:p14="http://schemas.microsoft.com/office/powerpoint/2010/main" val="1504699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MyTheme" id="{75C09BE5-8D67-4B00-A987-07184B9FF8C3}" vid="{02A86F87-C961-443F-8556-CC74D1029B5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1621</TotalTime>
  <Words>3812</Words>
  <Application>Microsoft Office PowerPoint</Application>
  <PresentationFormat>Widescreen</PresentationFormat>
  <Paragraphs>364</Paragraphs>
  <Slides>48</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Arial</vt:lpstr>
      <vt:lpstr>Calibri</vt:lpstr>
      <vt:lpstr>Calibri Light</vt:lpstr>
      <vt:lpstr>Consolas</vt:lpstr>
      <vt:lpstr>Gill Sans</vt:lpstr>
      <vt:lpstr>Gill Sans Light</vt:lpstr>
      <vt:lpstr>Impact</vt:lpstr>
      <vt:lpstr>Roboto</vt:lpstr>
      <vt:lpstr>Times New Roman</vt:lpstr>
      <vt:lpstr>Wingdings</vt:lpstr>
      <vt:lpstr>Wingdings 2</vt:lpstr>
      <vt:lpstr>Wingdings 3</vt:lpstr>
      <vt:lpstr>MyTheme</vt:lpstr>
      <vt:lpstr>Office Theme</vt:lpstr>
      <vt:lpstr>PowerPoint Presentation</vt:lpstr>
      <vt:lpstr>PowerPoint Presentation</vt:lpstr>
      <vt:lpstr>PowerPoint Presentation</vt:lpstr>
      <vt:lpstr>Wholeness </vt:lpstr>
      <vt:lpstr>Agenda</vt:lpstr>
      <vt:lpstr>Users expect to interact with apps</vt:lpstr>
      <vt:lpstr>User interaction design</vt:lpstr>
      <vt:lpstr>Ways to get input from the user</vt:lpstr>
      <vt:lpstr>Examples of user input controls </vt:lpstr>
      <vt:lpstr>Alert dialog, date picker, time picker</vt:lpstr>
      <vt:lpstr>EditText</vt:lpstr>
      <vt:lpstr>Common input types</vt:lpstr>
      <vt:lpstr>Making Choices</vt:lpstr>
      <vt:lpstr>Radio buttons</vt:lpstr>
      <vt:lpstr>Hands on Exmaple – 1 – UI Controls</vt:lpstr>
      <vt:lpstr>Main Point 1</vt:lpstr>
      <vt:lpstr>AutoCompleteTextView </vt:lpstr>
      <vt:lpstr>XML Approach </vt:lpstr>
      <vt:lpstr>XML Approach </vt:lpstr>
      <vt:lpstr>XML Approach </vt:lpstr>
      <vt:lpstr>Hands-on-Example-2– Countries list using ACTV</vt:lpstr>
      <vt:lpstr>PowerPoint Presentation</vt:lpstr>
      <vt:lpstr>MainActivity.kt</vt:lpstr>
      <vt:lpstr>MainActivity.kt</vt:lpstr>
      <vt:lpstr>Toast </vt:lpstr>
      <vt:lpstr>Toast </vt:lpstr>
      <vt:lpstr>Difference Between XML And Kotlin Approach for providing data resources</vt:lpstr>
      <vt:lpstr>Spinners</vt:lpstr>
      <vt:lpstr>Creating Spinner</vt:lpstr>
      <vt:lpstr> Populate the spinner choices using Resources  </vt:lpstr>
      <vt:lpstr> Populate the spinner with user choices </vt:lpstr>
      <vt:lpstr>Responding to user selections</vt:lpstr>
      <vt:lpstr>Hands on Example-3 for Spinner -                                       Planet Weight Calculator</vt:lpstr>
      <vt:lpstr>Simple ListView</vt:lpstr>
      <vt:lpstr>Hands on Example-4 - ListView             Planet Information</vt:lpstr>
      <vt:lpstr>ListView Code</vt:lpstr>
      <vt:lpstr>Main Point 2</vt:lpstr>
      <vt:lpstr>Android Dialogs</vt:lpstr>
      <vt:lpstr>Alert Dialogs Example</vt:lpstr>
      <vt:lpstr>Hands on example – 4 -Alert Dialogs Code and Screen shot</vt:lpstr>
      <vt:lpstr>Date and Time Picker Dialogs</vt:lpstr>
      <vt:lpstr>Date and Time Picker Dialogs</vt:lpstr>
      <vt:lpstr>Hands on Example 5  - Date and Time Picker Dialogs</vt:lpstr>
      <vt:lpstr>Example - Date and Time Picker Dialogs</vt:lpstr>
      <vt:lpstr>Code for DatePicker Dialogs</vt:lpstr>
      <vt:lpstr>Code for TimePicker Dialogs</vt:lpstr>
      <vt:lpstr>XML UI code for Date, Time Picker</vt:lpstr>
      <vt:lpstr>Main Point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Lesson-5 User Input Controls</dc:title>
  <dc:creator>Renuka Mohanraj</dc:creator>
  <cp:lastModifiedBy>Renuka Mohanraj</cp:lastModifiedBy>
  <cp:revision>74</cp:revision>
  <dcterms:created xsi:type="dcterms:W3CDTF">2018-05-17T15:35:05Z</dcterms:created>
  <dcterms:modified xsi:type="dcterms:W3CDTF">2022-10-08T15:38:10Z</dcterms:modified>
</cp:coreProperties>
</file>