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0" r:id="rId3"/>
    <p:sldId id="262" r:id="rId4"/>
    <p:sldId id="263" r:id="rId5"/>
    <p:sldId id="264" r:id="rId6"/>
    <p:sldId id="265" r:id="rId7"/>
    <p:sldId id="266" r:id="rId8"/>
    <p:sldId id="259" r:id="rId9"/>
    <p:sldId id="272" r:id="rId10"/>
    <p:sldId id="282" r:id="rId11"/>
    <p:sldId id="268" r:id="rId12"/>
    <p:sldId id="269" r:id="rId13"/>
    <p:sldId id="270" r:id="rId14"/>
    <p:sldId id="271" r:id="rId15"/>
    <p:sldId id="274" r:id="rId16"/>
    <p:sldId id="280" r:id="rId17"/>
    <p:sldId id="276" r:id="rId18"/>
    <p:sldId id="277" r:id="rId19"/>
    <p:sldId id="278" r:id="rId20"/>
    <p:sldId id="279" r:id="rId21"/>
    <p:sldId id="281" r:id="rId22"/>
    <p:sldId id="258" r:id="rId23"/>
    <p:sldId id="25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17" autoAdjust="0"/>
  </p:normalViewPr>
  <p:slideViewPr>
    <p:cSldViewPr>
      <p:cViewPr varScale="1">
        <p:scale>
          <a:sx n="40" d="100"/>
          <a:sy n="40" d="100"/>
        </p:scale>
        <p:origin x="122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47DC92-6A84-45AC-B422-F740C14E2C4E}" type="datetimeFigureOut">
              <a:rPr lang="en-US" smtClean="0"/>
              <a:t>11/25/2019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B90B6E-5C87-4DC8-A44C-F505B1261F09}" type="slidenum">
              <a:rPr lang="en-US" smtClean="0"/>
              <a:t>‹#›</a:t>
            </a:fld>
            <a:endParaRPr lang="en-US"/>
          </a:p>
        </p:txBody>
      </p:sp>
    </p:spTree>
    <p:extLst>
      <p:ext uri="{BB962C8B-B14F-4D97-AF65-F5344CB8AC3E}">
        <p14:creationId xmlns:p14="http://schemas.microsoft.com/office/powerpoint/2010/main" val="3428581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a:t>
            </a:fld>
            <a:endParaRPr lang="en-US"/>
          </a:p>
        </p:txBody>
      </p:sp>
    </p:spTree>
    <p:extLst>
      <p:ext uri="{BB962C8B-B14F-4D97-AF65-F5344CB8AC3E}">
        <p14:creationId xmlns:p14="http://schemas.microsoft.com/office/powerpoint/2010/main" val="95774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Why use semantic html? More compatible with browsers, better style</a:t>
            </a:r>
          </a:p>
          <a:p>
            <a:pPr marL="171450" indent="-171450">
              <a:buFontTx/>
              <a:buChar char="-"/>
            </a:pP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fld id="{5BFD0B75-0F0D-4244-A153-0A83BD49D5FE}" type="slidenum">
              <a:rPr lang="en-US" smtClean="0"/>
              <a:t>20</a:t>
            </a:fld>
            <a:endParaRPr lang="en-US"/>
          </a:p>
        </p:txBody>
      </p:sp>
    </p:spTree>
    <p:extLst>
      <p:ext uri="{BB962C8B-B14F-4D97-AF65-F5344CB8AC3E}">
        <p14:creationId xmlns:p14="http://schemas.microsoft.com/office/powerpoint/2010/main" val="299141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a:t>
            </a:fld>
            <a:endParaRPr lang="en-US"/>
          </a:p>
        </p:txBody>
      </p:sp>
    </p:spTree>
    <p:extLst>
      <p:ext uri="{BB962C8B-B14F-4D97-AF65-F5344CB8AC3E}">
        <p14:creationId xmlns:p14="http://schemas.microsoft.com/office/powerpoint/2010/main" val="2009761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3966044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 for guarantee data delivery, re-transmit, validity</a:t>
            </a:r>
            <a:r>
              <a:rPr lang="en-US" baseline="0" dirty="0"/>
              <a:t> checking</a:t>
            </a:r>
          </a:p>
          <a:p>
            <a:r>
              <a:rPr lang="en-US" baseline="0" dirty="0"/>
              <a:t>Multiple programs and services share the same internet connection</a:t>
            </a:r>
          </a:p>
          <a:p>
            <a:r>
              <a:rPr lang="en-US" baseline="0" dirty="0"/>
              <a:t>Freedom from reliability worries</a:t>
            </a:r>
          </a:p>
          <a:p>
            <a:r>
              <a:rPr lang="en-US" baseline="0" dirty="0"/>
              <a:t>UDP: unreliable but faster</a:t>
            </a:r>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3868168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computers, just more powerful</a:t>
            </a:r>
          </a:p>
          <a:p>
            <a:r>
              <a:rPr lang="en-US" dirty="0"/>
              <a:t>They run specialized</a:t>
            </a:r>
            <a:r>
              <a:rPr lang="en-US" baseline="0" dirty="0"/>
              <a:t> SW</a:t>
            </a:r>
          </a:p>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3614750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11</a:t>
            </a:fld>
            <a:endParaRPr lang="en-US"/>
          </a:p>
        </p:txBody>
      </p:sp>
    </p:spTree>
    <p:extLst>
      <p:ext uri="{BB962C8B-B14F-4D97-AF65-F5344CB8AC3E}">
        <p14:creationId xmlns:p14="http://schemas.microsoft.com/office/powerpoint/2010/main" val="232245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when including resources in a page (style sheet, icon, multimedia object), we specify their type of data </a:t>
            </a:r>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334814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most whitespace is insignificant in HTML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Content is the key word for html. It does not describe style!!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Scripts for behavior, </a:t>
            </a:r>
            <a:r>
              <a:rPr lang="en-US" dirty="0" err="1"/>
              <a:t>css</a:t>
            </a:r>
            <a:r>
              <a:rPr lang="en-US" dirty="0"/>
              <a:t> for styling</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15</a:t>
            </a:fld>
            <a:endParaRPr lang="en-US"/>
          </a:p>
        </p:txBody>
      </p:sp>
    </p:spTree>
    <p:extLst>
      <p:ext uri="{BB962C8B-B14F-4D97-AF65-F5344CB8AC3E}">
        <p14:creationId xmlns:p14="http://schemas.microsoft.com/office/powerpoint/2010/main" val="3680721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that line breaks and spaces do not appear in output</a:t>
            </a:r>
          </a:p>
        </p:txBody>
      </p:sp>
      <p:sp>
        <p:nvSpPr>
          <p:cNvPr id="4" name="Slide Number Placeholder 3"/>
          <p:cNvSpPr>
            <a:spLocks noGrp="1"/>
          </p:cNvSpPr>
          <p:nvPr>
            <p:ph type="sldNum" sz="quarter" idx="10"/>
          </p:nvPr>
        </p:nvSpPr>
        <p:spPr/>
        <p:txBody>
          <a:bodyPr/>
          <a:lstStyle/>
          <a:p>
            <a:fld id="{5BFD0B75-0F0D-4244-A153-0A83BD49D5FE}" type="slidenum">
              <a:rPr lang="en-US" smtClean="0"/>
              <a:t>19</a:t>
            </a:fld>
            <a:endParaRPr lang="en-US"/>
          </a:p>
        </p:txBody>
      </p:sp>
    </p:spTree>
    <p:extLst>
      <p:ext uri="{BB962C8B-B14F-4D97-AF65-F5344CB8AC3E}">
        <p14:creationId xmlns:p14="http://schemas.microsoft.com/office/powerpoint/2010/main" val="85998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11/25/2019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11/25/2019</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11/25/2019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11/25/2019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google.com/search?q=miserable+failure&amp;start=1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home.manhattan.edu/~YOUR_I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tina.tian@manhattan.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www.aw-bc.com/info/regesstepp/index.html" TargetMode="External"/><Relationship Id="rId2" Type="http://schemas.openxmlformats.org/officeDocument/2006/relationships/hyperlink" Target="http://en.wikipedia.org/wiki/Ur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s.washington.edu:8080/secret/" TargetMode="External"/><Relationship Id="rId2" Type="http://schemas.openxmlformats.org/officeDocument/2006/relationships/hyperlink" Target="http://www.textpad.com/download/index.html#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CMPT 241 - Web Programming	</a:t>
            </a:r>
          </a:p>
        </p:txBody>
      </p:sp>
      <p:sp>
        <p:nvSpPr>
          <p:cNvPr id="3" name="Subtitle 2"/>
          <p:cNvSpPr>
            <a:spLocks noGrp="1"/>
          </p:cNvSpPr>
          <p:nvPr>
            <p:ph type="subTitle" idx="1"/>
          </p:nvPr>
        </p:nvSpPr>
        <p:spPr/>
        <p:txBody>
          <a:bodyPr/>
          <a:lstStyle/>
          <a:p>
            <a:r>
              <a:rPr lang="en-US" dirty="0"/>
              <a:t>Introduction and Basic HTML</a:t>
            </a:r>
          </a:p>
        </p:txBody>
      </p:sp>
    </p:spTree>
    <p:extLst>
      <p:ext uri="{BB962C8B-B14F-4D97-AF65-F5344CB8AC3E}">
        <p14:creationId xmlns:p14="http://schemas.microsoft.com/office/powerpoint/2010/main" val="2195713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dirty="0"/>
              <a:t>More advanced URLs</a:t>
            </a:r>
          </a:p>
        </p:txBody>
      </p:sp>
      <p:sp>
        <p:nvSpPr>
          <p:cNvPr id="3" name="Content Placeholder 2"/>
          <p:cNvSpPr>
            <a:spLocks noGrp="1"/>
          </p:cNvSpPr>
          <p:nvPr>
            <p:ph idx="1"/>
          </p:nvPr>
        </p:nvSpPr>
        <p:spPr>
          <a:xfrm>
            <a:off x="304800" y="1066800"/>
            <a:ext cx="8229600" cy="4821936"/>
          </a:xfrm>
        </p:spPr>
        <p:txBody>
          <a:bodyPr>
            <a:normAutofit/>
          </a:bodyPr>
          <a:lstStyle/>
          <a:p>
            <a:r>
              <a:rPr lang="en-US" b="1" dirty="0"/>
              <a:t>query string</a:t>
            </a:r>
            <a:r>
              <a:rPr lang="en-US" dirty="0"/>
              <a:t>: a set of parameters passed to a web program</a:t>
            </a:r>
          </a:p>
          <a:p>
            <a:r>
              <a:rPr lang="en-US" dirty="0">
                <a:hlinkClick r:id="rId2"/>
              </a:rPr>
              <a:t>http://www.google.com/search</a:t>
            </a:r>
            <a:r>
              <a:rPr lang="en-US" b="1" dirty="0">
                <a:hlinkClick r:id="rId2"/>
              </a:rPr>
              <a:t>?q=miserable+failure&amp;start=10</a:t>
            </a:r>
            <a:r>
              <a:rPr lang="en-US" dirty="0"/>
              <a:t> </a:t>
            </a:r>
          </a:p>
          <a:p>
            <a:pPr lvl="1"/>
            <a:r>
              <a:rPr lang="en-US" dirty="0">
                <a:solidFill>
                  <a:srgbClr val="0070C0"/>
                </a:solidFill>
              </a:rPr>
              <a:t>parameter q is set to "</a:t>
            </a:r>
            <a:r>
              <a:rPr lang="en-US" dirty="0" err="1">
                <a:solidFill>
                  <a:srgbClr val="0070C0"/>
                </a:solidFill>
              </a:rPr>
              <a:t>miserable+failure</a:t>
            </a:r>
            <a:r>
              <a:rPr lang="en-US" dirty="0">
                <a:solidFill>
                  <a:srgbClr val="0070C0"/>
                </a:solidFill>
              </a:rPr>
              <a:t>"</a:t>
            </a:r>
          </a:p>
          <a:p>
            <a:pPr lvl="1"/>
            <a:r>
              <a:rPr lang="en-US" dirty="0">
                <a:solidFill>
                  <a:srgbClr val="0070C0"/>
                </a:solidFill>
              </a:rPr>
              <a:t>parameter start is set to 10</a:t>
            </a:r>
          </a:p>
          <a:p>
            <a:endParaRPr lang="en-US" dirty="0"/>
          </a:p>
        </p:txBody>
      </p:sp>
    </p:spTree>
    <p:extLst>
      <p:ext uri="{BB962C8B-B14F-4D97-AF65-F5344CB8AC3E}">
        <p14:creationId xmlns:p14="http://schemas.microsoft.com/office/powerpoint/2010/main" val="45079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152"/>
            <a:ext cx="8229600" cy="1066800"/>
          </a:xfrm>
        </p:spPr>
        <p:txBody>
          <a:bodyPr>
            <a:normAutofit fontScale="90000"/>
          </a:bodyPr>
          <a:lstStyle/>
          <a:p>
            <a:r>
              <a:rPr lang="en-US" dirty="0"/>
              <a:t>Hypertext Transport Protocol (HTTP)</a:t>
            </a:r>
          </a:p>
        </p:txBody>
      </p:sp>
      <p:sp>
        <p:nvSpPr>
          <p:cNvPr id="3" name="Content Placeholder 2"/>
          <p:cNvSpPr>
            <a:spLocks noGrp="1"/>
          </p:cNvSpPr>
          <p:nvPr>
            <p:ph sz="quarter" idx="1"/>
          </p:nvPr>
        </p:nvSpPr>
        <p:spPr>
          <a:xfrm>
            <a:off x="481149" y="1066800"/>
            <a:ext cx="8229600" cy="4325112"/>
          </a:xfrm>
        </p:spPr>
        <p:txBody>
          <a:bodyPr/>
          <a:lstStyle/>
          <a:p>
            <a:r>
              <a:rPr lang="en-US" dirty="0"/>
              <a:t>Set of commands understood by a web server and sent from a browser</a:t>
            </a:r>
          </a:p>
          <a:p>
            <a:r>
              <a:rPr lang="en-US" dirty="0"/>
              <a:t>Some HTTP commands (your browser sends these internally):</a:t>
            </a:r>
          </a:p>
          <a:p>
            <a:pPr lvl="1"/>
            <a:r>
              <a:rPr lang="en-US" dirty="0"/>
              <a:t>GET: download</a:t>
            </a:r>
          </a:p>
          <a:p>
            <a:pPr lvl="1"/>
            <a:r>
              <a:rPr lang="en-US" dirty="0"/>
              <a:t>POST: send a web form response</a:t>
            </a:r>
          </a:p>
        </p:txBody>
      </p:sp>
      <p:sp>
        <p:nvSpPr>
          <p:cNvPr id="5" name="Slide Number Placeholder 4"/>
          <p:cNvSpPr>
            <a:spLocks noGrp="1"/>
          </p:cNvSpPr>
          <p:nvPr>
            <p:ph type="sldNum" sz="quarter" idx="12"/>
          </p:nvPr>
        </p:nvSpPr>
        <p:spPr/>
        <p:txBody>
          <a:bodyPr>
            <a:normAutofit/>
          </a:bodyPr>
          <a:lstStyle/>
          <a:p>
            <a:fld id="{0A2139E2-1186-4419-ACB2-2B2AE0080376}" type="slidenum">
              <a:rPr lang="en-US" smtClean="0"/>
              <a:t>11</a:t>
            </a:fld>
            <a:endParaRPr lang="en-US"/>
          </a:p>
        </p:txBody>
      </p:sp>
    </p:spTree>
    <p:extLst>
      <p:ext uri="{BB962C8B-B14F-4D97-AF65-F5344CB8AC3E}">
        <p14:creationId xmlns:p14="http://schemas.microsoft.com/office/powerpoint/2010/main" val="81059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
            <a:ext cx="8229600" cy="1066800"/>
          </a:xfrm>
        </p:spPr>
        <p:txBody>
          <a:bodyPr/>
          <a:lstStyle/>
          <a:p>
            <a:r>
              <a:rPr lang="en-US" dirty="0"/>
              <a:t>HTTP Error Codes</a:t>
            </a:r>
          </a:p>
        </p:txBody>
      </p:sp>
      <p:sp>
        <p:nvSpPr>
          <p:cNvPr id="3" name="Content Placeholder 2"/>
          <p:cNvSpPr>
            <a:spLocks noGrp="1"/>
          </p:cNvSpPr>
          <p:nvPr>
            <p:ph sz="quarter" idx="1"/>
          </p:nvPr>
        </p:nvSpPr>
        <p:spPr>
          <a:xfrm>
            <a:off x="457200" y="1066800"/>
            <a:ext cx="8229600" cy="4325112"/>
          </a:xfrm>
        </p:spPr>
        <p:txBody>
          <a:bodyPr/>
          <a:lstStyle/>
          <a:p>
            <a:r>
              <a:rPr lang="en-US" dirty="0"/>
              <a:t>When something goes wrong, the web server returns a special "error code" number </a:t>
            </a:r>
          </a:p>
          <a:p>
            <a:r>
              <a:rPr lang="en-US" dirty="0"/>
              <a:t>Common error codes:</a:t>
            </a:r>
          </a:p>
          <a:p>
            <a:endParaRPr lang="en-US" dirty="0"/>
          </a:p>
        </p:txBody>
      </p:sp>
      <p:sp>
        <p:nvSpPr>
          <p:cNvPr id="5" name="Slide Number Placeholder 4"/>
          <p:cNvSpPr>
            <a:spLocks noGrp="1"/>
          </p:cNvSpPr>
          <p:nvPr>
            <p:ph type="sldNum" sz="quarter" idx="12"/>
          </p:nvPr>
        </p:nvSpPr>
        <p:spPr/>
        <p:txBody>
          <a:bodyPr>
            <a:normAutofit/>
          </a:bodyPr>
          <a:lstStyle/>
          <a:p>
            <a:fld id="{0A2139E2-1186-4419-ACB2-2B2AE0080376}" type="slidenum">
              <a:rPr lang="en-US" smtClean="0"/>
              <a:t>12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66283377"/>
              </p:ext>
            </p:extLst>
          </p:nvPr>
        </p:nvGraphicFramePr>
        <p:xfrm>
          <a:off x="794222" y="2438400"/>
          <a:ext cx="8153400" cy="2834640"/>
        </p:xfrm>
        <a:graphic>
          <a:graphicData uri="http://schemas.openxmlformats.org/drawingml/2006/table">
            <a:tbl>
              <a:tblPr/>
              <a:tblGrid>
                <a:gridCol w="4076700">
                  <a:extLst>
                    <a:ext uri="{9D8B030D-6E8A-4147-A177-3AD203B41FA5}">
                      <a16:colId xmlns:a16="http://schemas.microsoft.com/office/drawing/2014/main" xmlns="" val="20000"/>
                    </a:ext>
                  </a:extLst>
                </a:gridCol>
                <a:gridCol w="4076700">
                  <a:extLst>
                    <a:ext uri="{9D8B030D-6E8A-4147-A177-3AD203B41FA5}">
                      <a16:colId xmlns:a16="http://schemas.microsoft.com/office/drawing/2014/main" xmlns="" val="20001"/>
                    </a:ext>
                  </a:extLst>
                </a:gridCol>
              </a:tblGrid>
              <a:tr h="0">
                <a:tc>
                  <a:txBody>
                    <a:bodyPr/>
                    <a:lstStyle/>
                    <a:p>
                      <a:r>
                        <a:rPr lang="en-US" sz="2400" b="1" dirty="0"/>
                        <a:t>Number</a:t>
                      </a:r>
                    </a:p>
                  </a:txBody>
                  <a:tcPr anchor="ctr">
                    <a:lnL>
                      <a:noFill/>
                    </a:lnL>
                    <a:lnR>
                      <a:noFill/>
                    </a:lnR>
                    <a:lnT>
                      <a:noFill/>
                    </a:lnT>
                    <a:lnB>
                      <a:noFill/>
                    </a:lnB>
                  </a:tcPr>
                </a:tc>
                <a:tc>
                  <a:txBody>
                    <a:bodyPr/>
                    <a:lstStyle/>
                    <a:p>
                      <a:r>
                        <a:rPr lang="en-US" sz="2400" b="1" dirty="0"/>
                        <a:t>Meaning</a:t>
                      </a:r>
                    </a:p>
                  </a:txBody>
                  <a:tcPr anchor="ctr">
                    <a:lnL>
                      <a:noFill/>
                    </a:lnL>
                    <a:lnR>
                      <a:noFill/>
                    </a:lnR>
                    <a:lnT>
                      <a:noFill/>
                    </a:lnT>
                    <a:lnB>
                      <a:noFill/>
                    </a:lnB>
                  </a:tcPr>
                </a:tc>
                <a:extLst>
                  <a:ext uri="{0D108BD9-81ED-4DB2-BD59-A6C34878D82A}">
                    <a16:rowId xmlns:a16="http://schemas.microsoft.com/office/drawing/2014/main" xmlns="" val="10000"/>
                  </a:ext>
                </a:extLst>
              </a:tr>
              <a:tr h="0">
                <a:tc>
                  <a:txBody>
                    <a:bodyPr/>
                    <a:lstStyle/>
                    <a:p>
                      <a:r>
                        <a:rPr lang="en-US" sz="2200" dirty="0"/>
                        <a:t>301-303</a:t>
                      </a:r>
                    </a:p>
                  </a:txBody>
                  <a:tcPr anchor="ctr">
                    <a:lnL>
                      <a:noFill/>
                    </a:lnL>
                    <a:lnR>
                      <a:noFill/>
                    </a:lnR>
                    <a:lnT>
                      <a:noFill/>
                    </a:lnT>
                    <a:lnB>
                      <a:noFill/>
                    </a:lnB>
                  </a:tcPr>
                </a:tc>
                <a:tc>
                  <a:txBody>
                    <a:bodyPr/>
                    <a:lstStyle/>
                    <a:p>
                      <a:r>
                        <a:rPr lang="en-US" sz="2200" dirty="0"/>
                        <a:t>page has moved (permanently or temporarily)</a:t>
                      </a:r>
                    </a:p>
                  </a:txBody>
                  <a:tcPr anchor="ctr">
                    <a:lnL>
                      <a:noFill/>
                    </a:lnL>
                    <a:lnR>
                      <a:noFill/>
                    </a:lnR>
                    <a:lnT>
                      <a:noFill/>
                    </a:lnT>
                    <a:lnB>
                      <a:noFill/>
                    </a:lnB>
                  </a:tcPr>
                </a:tc>
                <a:extLst>
                  <a:ext uri="{0D108BD9-81ED-4DB2-BD59-A6C34878D82A}">
                    <a16:rowId xmlns:a16="http://schemas.microsoft.com/office/drawing/2014/main" xmlns="" val="10001"/>
                  </a:ext>
                </a:extLst>
              </a:tr>
              <a:tr h="0">
                <a:tc>
                  <a:txBody>
                    <a:bodyPr/>
                    <a:lstStyle/>
                    <a:p>
                      <a:r>
                        <a:rPr lang="en-US" sz="2200" dirty="0"/>
                        <a:t>403</a:t>
                      </a:r>
                    </a:p>
                  </a:txBody>
                  <a:tcPr anchor="ctr">
                    <a:lnL>
                      <a:noFill/>
                    </a:lnL>
                    <a:lnR>
                      <a:noFill/>
                    </a:lnR>
                    <a:lnT>
                      <a:noFill/>
                    </a:lnT>
                    <a:lnB>
                      <a:noFill/>
                    </a:lnB>
                  </a:tcPr>
                </a:tc>
                <a:tc>
                  <a:txBody>
                    <a:bodyPr/>
                    <a:lstStyle/>
                    <a:p>
                      <a:r>
                        <a:rPr lang="en-US" sz="2200" dirty="0"/>
                        <a:t>you are forbidden to access this page</a:t>
                      </a:r>
                    </a:p>
                  </a:txBody>
                  <a:tcPr anchor="ctr">
                    <a:lnL>
                      <a:noFill/>
                    </a:lnL>
                    <a:lnR>
                      <a:noFill/>
                    </a:lnR>
                    <a:lnT>
                      <a:noFill/>
                    </a:lnT>
                    <a:lnB>
                      <a:noFill/>
                    </a:lnB>
                  </a:tcPr>
                </a:tc>
                <a:extLst>
                  <a:ext uri="{0D108BD9-81ED-4DB2-BD59-A6C34878D82A}">
                    <a16:rowId xmlns:a16="http://schemas.microsoft.com/office/drawing/2014/main" xmlns="" val="10002"/>
                  </a:ext>
                </a:extLst>
              </a:tr>
              <a:tr h="0">
                <a:tc>
                  <a:txBody>
                    <a:bodyPr/>
                    <a:lstStyle/>
                    <a:p>
                      <a:r>
                        <a:rPr lang="en-US" sz="2200" dirty="0"/>
                        <a:t>404</a:t>
                      </a:r>
                    </a:p>
                  </a:txBody>
                  <a:tcPr anchor="ctr">
                    <a:lnL>
                      <a:noFill/>
                    </a:lnL>
                    <a:lnR>
                      <a:noFill/>
                    </a:lnR>
                    <a:lnT>
                      <a:noFill/>
                    </a:lnT>
                    <a:lnB>
                      <a:noFill/>
                    </a:lnB>
                  </a:tcPr>
                </a:tc>
                <a:tc>
                  <a:txBody>
                    <a:bodyPr/>
                    <a:lstStyle/>
                    <a:p>
                      <a:r>
                        <a:rPr lang="en-US" sz="2200" dirty="0"/>
                        <a:t>page not found</a:t>
                      </a:r>
                    </a:p>
                  </a:txBody>
                  <a:tcPr anchor="ctr">
                    <a:lnL>
                      <a:noFill/>
                    </a:lnL>
                    <a:lnR>
                      <a:noFill/>
                    </a:lnR>
                    <a:lnT>
                      <a:noFill/>
                    </a:lnT>
                    <a:lnB>
                      <a:noFill/>
                    </a:lnB>
                  </a:tcPr>
                </a:tc>
                <a:extLst>
                  <a:ext uri="{0D108BD9-81ED-4DB2-BD59-A6C34878D82A}">
                    <a16:rowId xmlns:a16="http://schemas.microsoft.com/office/drawing/2014/main" xmlns="" val="10003"/>
                  </a:ext>
                </a:extLst>
              </a:tr>
              <a:tr h="0">
                <a:tc>
                  <a:txBody>
                    <a:bodyPr/>
                    <a:lstStyle/>
                    <a:p>
                      <a:r>
                        <a:rPr lang="en-US" sz="2200" dirty="0"/>
                        <a:t>500</a:t>
                      </a:r>
                    </a:p>
                  </a:txBody>
                  <a:tcPr anchor="ctr">
                    <a:lnL>
                      <a:noFill/>
                    </a:lnL>
                    <a:lnR>
                      <a:noFill/>
                    </a:lnR>
                    <a:lnT>
                      <a:noFill/>
                    </a:lnT>
                    <a:lnB>
                      <a:noFill/>
                    </a:lnB>
                  </a:tcPr>
                </a:tc>
                <a:tc>
                  <a:txBody>
                    <a:bodyPr/>
                    <a:lstStyle/>
                    <a:p>
                      <a:r>
                        <a:rPr lang="en-US" sz="2200" dirty="0"/>
                        <a:t>internal server error</a:t>
                      </a:r>
                    </a:p>
                  </a:txBody>
                  <a:tcPr anchor="ctr">
                    <a:lnL>
                      <a:noFill/>
                    </a:lnL>
                    <a:lnR>
                      <a:noFill/>
                    </a:lnR>
                    <a:lnT>
                      <a:noFill/>
                    </a:lnT>
                    <a:lnB>
                      <a:noFill/>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2748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89" y="193861"/>
            <a:ext cx="8229600" cy="1066800"/>
          </a:xfrm>
        </p:spPr>
        <p:txBody>
          <a:bodyPr/>
          <a:lstStyle/>
          <a:p>
            <a:r>
              <a:rPr lang="en-US" dirty="0"/>
              <a:t>Internet Media (“MIME”) types</a:t>
            </a:r>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2787445730"/>
              </p:ext>
            </p:extLst>
          </p:nvPr>
        </p:nvGraphicFramePr>
        <p:xfrm>
          <a:off x="572589" y="2327361"/>
          <a:ext cx="8153400" cy="3200400"/>
        </p:xfrm>
        <a:graphic>
          <a:graphicData uri="http://schemas.openxmlformats.org/drawingml/2006/table">
            <a:tbl>
              <a:tblPr>
                <a:tableStyleId>{3C2FFA5D-87B4-456A-9821-1D502468CF0F}</a:tableStyleId>
              </a:tblPr>
              <a:tblGrid>
                <a:gridCol w="4076700">
                  <a:extLst>
                    <a:ext uri="{9D8B030D-6E8A-4147-A177-3AD203B41FA5}">
                      <a16:colId xmlns:a16="http://schemas.microsoft.com/office/drawing/2014/main" xmlns="" val="20000"/>
                    </a:ext>
                  </a:extLst>
                </a:gridCol>
                <a:gridCol w="4076700">
                  <a:extLst>
                    <a:ext uri="{9D8B030D-6E8A-4147-A177-3AD203B41FA5}">
                      <a16:colId xmlns:a16="http://schemas.microsoft.com/office/drawing/2014/main" xmlns="" val="20001"/>
                    </a:ext>
                  </a:extLst>
                </a:gridCol>
              </a:tblGrid>
              <a:tr h="0">
                <a:tc>
                  <a:txBody>
                    <a:bodyPr/>
                    <a:lstStyle/>
                    <a:p>
                      <a:r>
                        <a:rPr lang="en-US" sz="2400" b="1" dirty="0"/>
                        <a:t>MIME type</a:t>
                      </a:r>
                    </a:p>
                  </a:txBody>
                  <a:tcPr anchor="ctr"/>
                </a:tc>
                <a:tc>
                  <a:txBody>
                    <a:bodyPr/>
                    <a:lstStyle/>
                    <a:p>
                      <a:r>
                        <a:rPr lang="en-US" sz="2400" b="1" dirty="0"/>
                        <a:t>file extension</a:t>
                      </a:r>
                    </a:p>
                  </a:txBody>
                  <a:tcPr anchor="ctr"/>
                </a:tc>
                <a:extLst>
                  <a:ext uri="{0D108BD9-81ED-4DB2-BD59-A6C34878D82A}">
                    <a16:rowId xmlns:a16="http://schemas.microsoft.com/office/drawing/2014/main" xmlns="" val="10000"/>
                  </a:ext>
                </a:extLst>
              </a:tr>
              <a:tr h="457200">
                <a:tc>
                  <a:txBody>
                    <a:bodyPr/>
                    <a:lstStyle/>
                    <a:p>
                      <a:r>
                        <a:rPr lang="en-US" sz="2400" dirty="0"/>
                        <a:t>text/html</a:t>
                      </a:r>
                    </a:p>
                  </a:txBody>
                  <a:tcPr anchor="ctr"/>
                </a:tc>
                <a:tc>
                  <a:txBody>
                    <a:bodyPr/>
                    <a:lstStyle/>
                    <a:p>
                      <a:r>
                        <a:rPr lang="en-US" sz="2400" dirty="0"/>
                        <a:t>.html</a:t>
                      </a:r>
                    </a:p>
                  </a:txBody>
                  <a:tcPr anchor="ctr"/>
                </a:tc>
                <a:extLst>
                  <a:ext uri="{0D108BD9-81ED-4DB2-BD59-A6C34878D82A}">
                    <a16:rowId xmlns:a16="http://schemas.microsoft.com/office/drawing/2014/main" xmlns="" val="10001"/>
                  </a:ext>
                </a:extLst>
              </a:tr>
              <a:tr h="0">
                <a:tc>
                  <a:txBody>
                    <a:bodyPr/>
                    <a:lstStyle/>
                    <a:p>
                      <a:r>
                        <a:rPr lang="en-US" sz="2400" dirty="0"/>
                        <a:t>text/plain</a:t>
                      </a:r>
                    </a:p>
                  </a:txBody>
                  <a:tcPr anchor="ctr"/>
                </a:tc>
                <a:tc>
                  <a:txBody>
                    <a:bodyPr/>
                    <a:lstStyle/>
                    <a:p>
                      <a:r>
                        <a:rPr lang="en-US" sz="2400"/>
                        <a:t>.txt</a:t>
                      </a:r>
                    </a:p>
                  </a:txBody>
                  <a:tcPr anchor="ctr"/>
                </a:tc>
                <a:extLst>
                  <a:ext uri="{0D108BD9-81ED-4DB2-BD59-A6C34878D82A}">
                    <a16:rowId xmlns:a16="http://schemas.microsoft.com/office/drawing/2014/main" xmlns="" val="10002"/>
                  </a:ext>
                </a:extLst>
              </a:tr>
              <a:tr h="0">
                <a:tc>
                  <a:txBody>
                    <a:bodyPr/>
                    <a:lstStyle/>
                    <a:p>
                      <a:r>
                        <a:rPr lang="en-US" sz="2400" dirty="0"/>
                        <a:t>image/gif</a:t>
                      </a:r>
                    </a:p>
                  </a:txBody>
                  <a:tcPr anchor="ctr"/>
                </a:tc>
                <a:tc>
                  <a:txBody>
                    <a:bodyPr/>
                    <a:lstStyle/>
                    <a:p>
                      <a:r>
                        <a:rPr lang="en-US" sz="2400"/>
                        <a:t>.gif</a:t>
                      </a:r>
                    </a:p>
                  </a:txBody>
                  <a:tcPr anchor="ctr"/>
                </a:tc>
                <a:extLst>
                  <a:ext uri="{0D108BD9-81ED-4DB2-BD59-A6C34878D82A}">
                    <a16:rowId xmlns:a16="http://schemas.microsoft.com/office/drawing/2014/main" xmlns="" val="10003"/>
                  </a:ext>
                </a:extLst>
              </a:tr>
              <a:tr h="0">
                <a:tc>
                  <a:txBody>
                    <a:bodyPr/>
                    <a:lstStyle/>
                    <a:p>
                      <a:r>
                        <a:rPr lang="en-US" sz="2400" dirty="0"/>
                        <a:t>image/jpeg</a:t>
                      </a:r>
                    </a:p>
                  </a:txBody>
                  <a:tcPr anchor="ctr"/>
                </a:tc>
                <a:tc>
                  <a:txBody>
                    <a:bodyPr/>
                    <a:lstStyle/>
                    <a:p>
                      <a:r>
                        <a:rPr lang="en-US" sz="2400"/>
                        <a:t>.jpg</a:t>
                      </a:r>
                    </a:p>
                  </a:txBody>
                  <a:tcPr anchor="ctr"/>
                </a:tc>
                <a:extLst>
                  <a:ext uri="{0D108BD9-81ED-4DB2-BD59-A6C34878D82A}">
                    <a16:rowId xmlns:a16="http://schemas.microsoft.com/office/drawing/2014/main" xmlns="" val="10004"/>
                  </a:ext>
                </a:extLst>
              </a:tr>
              <a:tr h="0">
                <a:tc>
                  <a:txBody>
                    <a:bodyPr/>
                    <a:lstStyle/>
                    <a:p>
                      <a:r>
                        <a:rPr lang="en-US" sz="2400" dirty="0"/>
                        <a:t>video/</a:t>
                      </a:r>
                      <a:r>
                        <a:rPr lang="en-US" sz="2400" dirty="0" err="1"/>
                        <a:t>quicktime</a:t>
                      </a:r>
                      <a:endParaRPr lang="en-US" sz="2400" dirty="0"/>
                    </a:p>
                  </a:txBody>
                  <a:tcPr anchor="ctr"/>
                </a:tc>
                <a:tc>
                  <a:txBody>
                    <a:bodyPr/>
                    <a:lstStyle/>
                    <a:p>
                      <a:r>
                        <a:rPr lang="en-US" sz="2400"/>
                        <a:t>.mov</a:t>
                      </a:r>
                    </a:p>
                  </a:txBody>
                  <a:tcPr anchor="ctr"/>
                </a:tc>
                <a:extLst>
                  <a:ext uri="{0D108BD9-81ED-4DB2-BD59-A6C34878D82A}">
                    <a16:rowId xmlns:a16="http://schemas.microsoft.com/office/drawing/2014/main" xmlns="" val="10005"/>
                  </a:ext>
                </a:extLst>
              </a:tr>
              <a:tr h="0">
                <a:tc>
                  <a:txBody>
                    <a:bodyPr/>
                    <a:lstStyle/>
                    <a:p>
                      <a:r>
                        <a:rPr lang="en-US" sz="2400" dirty="0"/>
                        <a:t>text/</a:t>
                      </a:r>
                      <a:r>
                        <a:rPr lang="en-US" sz="2400" dirty="0" err="1"/>
                        <a:t>css</a:t>
                      </a:r>
                      <a:endParaRPr lang="en-US" sz="2400" dirty="0"/>
                    </a:p>
                  </a:txBody>
                  <a:tcPr anchor="ctr"/>
                </a:tc>
                <a:tc>
                  <a:txBody>
                    <a:bodyPr/>
                    <a:lstStyle/>
                    <a:p>
                      <a:r>
                        <a:rPr lang="en-US" sz="2400" dirty="0"/>
                        <a:t>.</a:t>
                      </a:r>
                      <a:r>
                        <a:rPr lang="en-US" sz="2400" dirty="0" err="1"/>
                        <a:t>css</a:t>
                      </a:r>
                      <a:endParaRPr lang="en-US" sz="2400" dirty="0"/>
                    </a:p>
                  </a:txBody>
                  <a:tcPr anchor="ctr"/>
                </a:tc>
                <a:extLst>
                  <a:ext uri="{0D108BD9-81ED-4DB2-BD59-A6C34878D82A}">
                    <a16:rowId xmlns:a16="http://schemas.microsoft.com/office/drawing/2014/main" xmlns="" val="10006"/>
                  </a:ext>
                </a:extLst>
              </a:tr>
            </a:tbl>
          </a:graphicData>
        </a:graphic>
      </p:graphicFrame>
      <p:sp>
        <p:nvSpPr>
          <p:cNvPr id="5" name="Slide Number Placeholder 4"/>
          <p:cNvSpPr>
            <a:spLocks noGrp="1"/>
          </p:cNvSpPr>
          <p:nvPr>
            <p:ph type="sldNum" sz="quarter" idx="12"/>
          </p:nvPr>
        </p:nvSpPr>
        <p:spPr/>
        <p:txBody>
          <a:bodyPr>
            <a:normAutofit/>
          </a:bodyPr>
          <a:lstStyle/>
          <a:p>
            <a:fld id="{0A2139E2-1186-4419-ACB2-2B2AE0080376}" type="slidenum">
              <a:rPr lang="en-US" smtClean="0"/>
              <a:t>13</a:t>
            </a:fld>
            <a:endParaRPr lang="en-US"/>
          </a:p>
        </p:txBody>
      </p:sp>
      <p:sp>
        <p:nvSpPr>
          <p:cNvPr id="3" name="Rectangle 2"/>
          <p:cNvSpPr/>
          <p:nvPr/>
        </p:nvSpPr>
        <p:spPr>
          <a:xfrm>
            <a:off x="572589" y="1096552"/>
            <a:ext cx="7620000" cy="1200329"/>
          </a:xfrm>
          <a:prstGeom prst="rect">
            <a:avLst/>
          </a:prstGeom>
        </p:spPr>
        <p:txBody>
          <a:bodyPr wrap="square">
            <a:spAutoFit/>
          </a:bodyPr>
          <a:lstStyle/>
          <a:p>
            <a:pPr marL="342900" indent="-342900">
              <a:buFont typeface="Arial" panose="020B0604020202020204" pitchFamily="34" charset="0"/>
              <a:buChar char="•"/>
            </a:pPr>
            <a:r>
              <a:rPr lang="en-US" sz="2400" dirty="0"/>
              <a:t>Sometimes when including resources in a page (style sheet, icon, multimedia object), we specify their type of data</a:t>
            </a:r>
          </a:p>
        </p:txBody>
      </p:sp>
    </p:spTree>
    <p:extLst>
      <p:ext uri="{BB962C8B-B14F-4D97-AF65-F5344CB8AC3E}">
        <p14:creationId xmlns:p14="http://schemas.microsoft.com/office/powerpoint/2010/main" val="334507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152"/>
            <a:ext cx="8229600" cy="1066800"/>
          </a:xfrm>
        </p:spPr>
        <p:txBody>
          <a:bodyPr/>
          <a:lstStyle/>
          <a:p>
            <a:r>
              <a:rPr lang="en-US" dirty="0"/>
              <a:t>Web Languages</a:t>
            </a:r>
          </a:p>
        </p:txBody>
      </p:sp>
      <p:sp>
        <p:nvSpPr>
          <p:cNvPr id="3" name="Content Placeholder 2"/>
          <p:cNvSpPr>
            <a:spLocks noGrp="1"/>
          </p:cNvSpPr>
          <p:nvPr>
            <p:ph sz="quarter" idx="1"/>
          </p:nvPr>
        </p:nvSpPr>
        <p:spPr>
          <a:xfrm>
            <a:off x="435429" y="1143000"/>
            <a:ext cx="8229600" cy="4325112"/>
          </a:xfrm>
        </p:spPr>
        <p:txBody>
          <a:bodyPr/>
          <a:lstStyle/>
          <a:p>
            <a:r>
              <a:rPr lang="en-US" dirty="0"/>
              <a:t>Hypertext Markup Language (</a:t>
            </a:r>
            <a:r>
              <a:rPr lang="en-US" dirty="0">
                <a:solidFill>
                  <a:srgbClr val="0070C0"/>
                </a:solidFill>
              </a:rPr>
              <a:t>HTML</a:t>
            </a:r>
            <a:r>
              <a:rPr lang="en-US" dirty="0"/>
              <a:t>): used for writing web pages</a:t>
            </a:r>
          </a:p>
          <a:p>
            <a:r>
              <a:rPr lang="en-US" dirty="0"/>
              <a:t>Cascading Style Sheets (</a:t>
            </a:r>
            <a:r>
              <a:rPr lang="en-US" dirty="0">
                <a:solidFill>
                  <a:srgbClr val="0070C0"/>
                </a:solidFill>
              </a:rPr>
              <a:t>CSS</a:t>
            </a:r>
            <a:r>
              <a:rPr lang="en-US" dirty="0"/>
              <a:t>): stylistic info for web pages</a:t>
            </a:r>
          </a:p>
          <a:p>
            <a:r>
              <a:rPr lang="en-US" dirty="0"/>
              <a:t>PHP Hypertext Processor (</a:t>
            </a:r>
            <a:r>
              <a:rPr lang="en-US" dirty="0">
                <a:solidFill>
                  <a:srgbClr val="0070C0"/>
                </a:solidFill>
              </a:rPr>
              <a:t>PHP</a:t>
            </a:r>
            <a:r>
              <a:rPr lang="en-US" dirty="0"/>
              <a:t>): dynamically create pages on a web server</a:t>
            </a:r>
          </a:p>
          <a:p>
            <a:r>
              <a:rPr lang="en-US" dirty="0">
                <a:solidFill>
                  <a:srgbClr val="0070C0"/>
                </a:solidFill>
              </a:rPr>
              <a:t>JavaScript</a:t>
            </a:r>
            <a:r>
              <a:rPr lang="en-US" dirty="0"/>
              <a:t>: interactive and programmable web pages</a:t>
            </a:r>
          </a:p>
          <a:p>
            <a:endParaRPr lang="en-US" dirty="0"/>
          </a:p>
        </p:txBody>
      </p:sp>
      <p:sp>
        <p:nvSpPr>
          <p:cNvPr id="5" name="Slide Number Placeholder 4"/>
          <p:cNvSpPr>
            <a:spLocks noGrp="1"/>
          </p:cNvSpPr>
          <p:nvPr>
            <p:ph type="sldNum" sz="quarter" idx="12"/>
          </p:nvPr>
        </p:nvSpPr>
        <p:spPr/>
        <p:txBody>
          <a:bodyPr>
            <a:normAutofit/>
          </a:bodyPr>
          <a:lstStyle/>
          <a:p>
            <a:fld id="{0A2139E2-1186-4419-ACB2-2B2AE0080376}" type="slidenum">
              <a:rPr lang="en-US" smtClean="0"/>
              <a:t>14</a:t>
            </a:fld>
            <a:endParaRPr lang="en-US"/>
          </a:p>
        </p:txBody>
      </p:sp>
    </p:spTree>
    <p:extLst>
      <p:ext uri="{BB962C8B-B14F-4D97-AF65-F5344CB8AC3E}">
        <p14:creationId xmlns:p14="http://schemas.microsoft.com/office/powerpoint/2010/main" val="3145189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r>
              <a:rPr lang="en-US" sz="4000" dirty="0"/>
              <a:t>Hypertext Markup Language (HTML)</a:t>
            </a:r>
          </a:p>
        </p:txBody>
      </p:sp>
      <p:sp>
        <p:nvSpPr>
          <p:cNvPr id="3" name="Content Placeholder 2"/>
          <p:cNvSpPr>
            <a:spLocks noGrp="1"/>
          </p:cNvSpPr>
          <p:nvPr>
            <p:ph sz="quarter" idx="1"/>
          </p:nvPr>
        </p:nvSpPr>
        <p:spPr>
          <a:xfrm>
            <a:off x="326136" y="1066800"/>
            <a:ext cx="8229600" cy="4325112"/>
          </a:xfrm>
        </p:spPr>
        <p:txBody>
          <a:bodyPr/>
          <a:lstStyle/>
          <a:p>
            <a:r>
              <a:rPr lang="en-US" dirty="0"/>
              <a:t>Describes the </a:t>
            </a:r>
            <a:r>
              <a:rPr lang="en-US" i="1" dirty="0">
                <a:solidFill>
                  <a:srgbClr val="0070C0"/>
                </a:solidFill>
              </a:rPr>
              <a:t>content</a:t>
            </a:r>
            <a:r>
              <a:rPr lang="en-US" dirty="0">
                <a:solidFill>
                  <a:srgbClr val="0070C0"/>
                </a:solidFill>
              </a:rPr>
              <a:t> </a:t>
            </a:r>
            <a:r>
              <a:rPr lang="en-US" dirty="0"/>
              <a:t>and structure of information on a web page</a:t>
            </a:r>
          </a:p>
          <a:p>
            <a:r>
              <a:rPr lang="en-US" dirty="0">
                <a:solidFill>
                  <a:srgbClr val="0070C0"/>
                </a:solidFill>
              </a:rPr>
              <a:t>Not</a:t>
            </a:r>
            <a:r>
              <a:rPr lang="en-US" dirty="0"/>
              <a:t> the same as the presentation (</a:t>
            </a:r>
            <a:r>
              <a:rPr lang="en-US" dirty="0">
                <a:solidFill>
                  <a:srgbClr val="0070C0"/>
                </a:solidFill>
              </a:rPr>
              <a:t>appearance</a:t>
            </a:r>
            <a:r>
              <a:rPr lang="en-US" dirty="0"/>
              <a:t> on screen)</a:t>
            </a:r>
          </a:p>
          <a:p>
            <a:r>
              <a:rPr lang="en-US" dirty="0"/>
              <a:t>Surrounds text content with opening and closing tags</a:t>
            </a:r>
          </a:p>
          <a:p>
            <a:r>
              <a:rPr lang="en-US" dirty="0"/>
              <a:t>Each tag's name is called an element</a:t>
            </a:r>
          </a:p>
          <a:p>
            <a:pPr lvl="1"/>
            <a:r>
              <a:rPr lang="en-US" dirty="0"/>
              <a:t>syntax: &lt;element&gt; content &lt;/element&gt;</a:t>
            </a:r>
          </a:p>
          <a:p>
            <a:pPr lvl="1"/>
            <a:r>
              <a:rPr lang="en-US" dirty="0"/>
              <a:t>example: &lt;p&gt;This is a paragraph&lt;/p&gt;</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15</a:t>
            </a:fld>
            <a:endParaRPr lang="en-US"/>
          </a:p>
        </p:txBody>
      </p:sp>
    </p:spTree>
    <p:extLst>
      <p:ext uri="{BB962C8B-B14F-4D97-AF65-F5344CB8AC3E}">
        <p14:creationId xmlns:p14="http://schemas.microsoft.com/office/powerpoint/2010/main" val="3865934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fontScale="90000"/>
          </a:bodyPr>
          <a:lstStyle/>
          <a:p>
            <a:r>
              <a:rPr lang="en-US" dirty="0"/>
              <a:t>Hypertext Markup Language (HTML)</a:t>
            </a:r>
          </a:p>
        </p:txBody>
      </p:sp>
      <p:sp>
        <p:nvSpPr>
          <p:cNvPr id="3" name="Content Placeholder 2"/>
          <p:cNvSpPr>
            <a:spLocks noGrp="1"/>
          </p:cNvSpPr>
          <p:nvPr>
            <p:ph idx="1"/>
          </p:nvPr>
        </p:nvSpPr>
        <p:spPr>
          <a:xfrm>
            <a:off x="461554" y="1266444"/>
            <a:ext cx="8229600" cy="4325112"/>
          </a:xfrm>
        </p:spPr>
        <p:txBody>
          <a:bodyPr/>
          <a:lstStyle/>
          <a:p>
            <a:r>
              <a:rPr lang="en-US" dirty="0"/>
              <a:t>Each tag's name is called an element</a:t>
            </a:r>
          </a:p>
          <a:p>
            <a:pPr lvl="1"/>
            <a:r>
              <a:rPr lang="en-US" dirty="0"/>
              <a:t>syntax: &lt;element&gt; content &lt;/element&gt;</a:t>
            </a:r>
          </a:p>
          <a:p>
            <a:pPr lvl="1"/>
            <a:r>
              <a:rPr lang="en-US" dirty="0"/>
              <a:t>example: &lt;p&gt;This is a paragraph&lt;/p&gt;</a:t>
            </a:r>
          </a:p>
          <a:p>
            <a:r>
              <a:rPr lang="en-US" dirty="0"/>
              <a:t>Most whitespace is insignificant in HTML (ignored or collapsed to a single space)</a:t>
            </a:r>
          </a:p>
          <a:p>
            <a:r>
              <a:rPr lang="en-US" dirty="0"/>
              <a:t>We will use a newer version called HTML5</a:t>
            </a:r>
          </a:p>
          <a:p>
            <a:endParaRPr lang="en-US" dirty="0"/>
          </a:p>
        </p:txBody>
      </p:sp>
    </p:spTree>
    <p:extLst>
      <p:ext uri="{BB962C8B-B14F-4D97-AF65-F5344CB8AC3E}">
        <p14:creationId xmlns:p14="http://schemas.microsoft.com/office/powerpoint/2010/main" val="179663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439" y="185152"/>
            <a:ext cx="8229600" cy="1066800"/>
          </a:xfrm>
        </p:spPr>
        <p:txBody>
          <a:bodyPr/>
          <a:lstStyle/>
          <a:p>
            <a:r>
              <a:rPr lang="en-US" dirty="0"/>
              <a:t>Structure of an HTML page</a:t>
            </a:r>
          </a:p>
        </p:txBody>
      </p:sp>
      <p:sp>
        <p:nvSpPr>
          <p:cNvPr id="3" name="Content Placeholder 2"/>
          <p:cNvSpPr>
            <a:spLocks noGrp="1"/>
          </p:cNvSpPr>
          <p:nvPr>
            <p:ph sz="quarter" idx="1"/>
          </p:nvPr>
        </p:nvSpPr>
        <p:spPr>
          <a:xfrm>
            <a:off x="533400" y="4114800"/>
            <a:ext cx="8153400" cy="1155680"/>
          </a:xfrm>
        </p:spPr>
        <p:txBody>
          <a:bodyPr>
            <a:normAutofit fontScale="77500" lnSpcReduction="20000"/>
          </a:bodyPr>
          <a:lstStyle/>
          <a:p>
            <a:r>
              <a:rPr lang="en-US" sz="2400" dirty="0"/>
              <a:t>HTML is saved with extension .html</a:t>
            </a:r>
          </a:p>
          <a:p>
            <a:r>
              <a:rPr lang="en-US" sz="2000" b="1" dirty="0"/>
              <a:t>DOCTYPE</a:t>
            </a:r>
            <a:r>
              <a:rPr lang="en-US" sz="2000" dirty="0"/>
              <a:t> </a:t>
            </a:r>
            <a:r>
              <a:rPr lang="en-US" sz="2300" dirty="0"/>
              <a:t>tag tells browser to interpret our page's code as HTML</a:t>
            </a:r>
            <a:endParaRPr lang="en-US" sz="2600" dirty="0"/>
          </a:p>
          <a:p>
            <a:r>
              <a:rPr lang="en-US" sz="2400" b="1" dirty="0"/>
              <a:t>Header </a:t>
            </a:r>
            <a:r>
              <a:rPr lang="en-US" sz="2400" dirty="0"/>
              <a:t>describes the page</a:t>
            </a:r>
          </a:p>
          <a:p>
            <a:r>
              <a:rPr lang="en-US" sz="2400" b="1" dirty="0"/>
              <a:t>Body</a:t>
            </a:r>
            <a:r>
              <a:rPr lang="en-US" sz="2400" dirty="0"/>
              <a:t> contains the page’s contents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17</a:t>
            </a:fld>
            <a:endParaRPr lang="en-US"/>
          </a:p>
        </p:txBody>
      </p:sp>
      <p:sp>
        <p:nvSpPr>
          <p:cNvPr id="9" name="TextBox 8"/>
          <p:cNvSpPr txBox="1"/>
          <p:nvPr/>
        </p:nvSpPr>
        <p:spPr>
          <a:xfrm>
            <a:off x="533400" y="1143000"/>
            <a:ext cx="8153400" cy="2862322"/>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&lt;!DOCTYPE html&gt;</a:t>
            </a:r>
          </a:p>
          <a:p>
            <a:r>
              <a:rPr lang="en-US" dirty="0">
                <a:latin typeface="Courier New" pitchFamily="49" charset="0"/>
                <a:cs typeface="Courier New" pitchFamily="49" charset="0"/>
              </a:rPr>
              <a:t>&lt;html&gt;</a:t>
            </a:r>
          </a:p>
          <a:p>
            <a:r>
              <a:rPr lang="en-US" dirty="0">
                <a:latin typeface="Courier New" pitchFamily="49" charset="0"/>
                <a:cs typeface="Courier New" pitchFamily="49" charset="0"/>
              </a:rPr>
              <a:t>	&lt;head&gt;</a:t>
            </a:r>
          </a:p>
          <a:p>
            <a:r>
              <a:rPr lang="en-US" dirty="0">
                <a:latin typeface="Courier New" pitchFamily="49" charset="0"/>
                <a:cs typeface="Courier New" pitchFamily="49" charset="0"/>
              </a:rPr>
              <a:t>		information about the page</a:t>
            </a:r>
          </a:p>
          <a:p>
            <a:r>
              <a:rPr lang="en-US" dirty="0">
                <a:latin typeface="Courier New" pitchFamily="49" charset="0"/>
                <a:cs typeface="Courier New" pitchFamily="49" charset="0"/>
              </a:rPr>
              <a:t>	&lt;/head&gt;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		page contents</a:t>
            </a: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&lt;/html&gt;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310986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066800"/>
          </a:xfrm>
        </p:spPr>
        <p:txBody>
          <a:bodyPr/>
          <a:lstStyle/>
          <a:p>
            <a:r>
              <a:rPr lang="en-US" dirty="0"/>
              <a:t>Page Title &lt;title&gt;</a:t>
            </a:r>
          </a:p>
        </p:txBody>
      </p:sp>
      <p:sp>
        <p:nvSpPr>
          <p:cNvPr id="3" name="Content Placeholder 2"/>
          <p:cNvSpPr>
            <a:spLocks noGrp="1"/>
          </p:cNvSpPr>
          <p:nvPr>
            <p:ph sz="quarter" idx="1"/>
          </p:nvPr>
        </p:nvSpPr>
        <p:spPr>
          <a:xfrm>
            <a:off x="609600" y="2893875"/>
            <a:ext cx="8153400" cy="1219200"/>
          </a:xfrm>
        </p:spPr>
        <p:txBody>
          <a:bodyPr>
            <a:normAutofit fontScale="92500" lnSpcReduction="10000"/>
          </a:bodyPr>
          <a:lstStyle/>
          <a:p>
            <a:r>
              <a:rPr lang="en-US" dirty="0"/>
              <a:t>Placed within the head of the page</a:t>
            </a:r>
          </a:p>
          <a:p>
            <a:r>
              <a:rPr lang="en-US" dirty="0"/>
              <a:t>Displayed in web browser’s title bar and when bookmarking the page</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18</a:t>
            </a:fld>
            <a:endParaRPr lang="en-US"/>
          </a:p>
        </p:txBody>
      </p:sp>
      <p:sp>
        <p:nvSpPr>
          <p:cNvPr id="6" name="TextBox 5"/>
          <p:cNvSpPr txBox="1"/>
          <p:nvPr/>
        </p:nvSpPr>
        <p:spPr>
          <a:xfrm>
            <a:off x="609600" y="9906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latin typeface="Courier New" pitchFamily="49" charset="0"/>
                <a:cs typeface="Courier New" pitchFamily="49" charset="0"/>
              </a:rPr>
              <a:t>&lt;head&gt;</a:t>
            </a:r>
          </a:p>
          <a:p>
            <a:r>
              <a:rPr lang="en-US" dirty="0">
                <a:latin typeface="Courier New" pitchFamily="49" charset="0"/>
                <a:cs typeface="Courier New" pitchFamily="49" charset="0"/>
              </a:rPr>
              <a:t>		</a:t>
            </a:r>
            <a:r>
              <a:rPr lang="en-US" b="1" dirty="0">
                <a:latin typeface="Courier New" pitchFamily="49" charset="0"/>
                <a:cs typeface="Courier New" pitchFamily="49" charset="0"/>
              </a:rPr>
              <a:t>&lt;title&gt; HARRY POTTER AND THE DEATHLY HALLOWS - PART 2 &lt;/title&gt;</a:t>
            </a:r>
          </a:p>
          <a:p>
            <a:r>
              <a:rPr lang="en-US" dirty="0">
                <a:latin typeface="Courier New" pitchFamily="49" charset="0"/>
                <a:cs typeface="Courier New" pitchFamily="49" charset="0"/>
              </a:rPr>
              <a:t>	&lt;/head&gt;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65769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77"/>
            <a:ext cx="8229600" cy="1066800"/>
          </a:xfrm>
        </p:spPr>
        <p:txBody>
          <a:bodyPr/>
          <a:lstStyle/>
          <a:p>
            <a:r>
              <a:rPr lang="en-US" dirty="0"/>
              <a:t>Paragraph &lt;p&gt;</a:t>
            </a:r>
          </a:p>
        </p:txBody>
      </p:sp>
      <p:sp>
        <p:nvSpPr>
          <p:cNvPr id="3" name="Content Placeholder 2"/>
          <p:cNvSpPr>
            <a:spLocks noGrp="1"/>
          </p:cNvSpPr>
          <p:nvPr>
            <p:ph sz="quarter" idx="1"/>
          </p:nvPr>
        </p:nvSpPr>
        <p:spPr>
          <a:xfrm>
            <a:off x="640951" y="4655795"/>
            <a:ext cx="8153400" cy="1828800"/>
          </a:xfrm>
        </p:spPr>
        <p:txBody>
          <a:bodyPr/>
          <a:lstStyle/>
          <a:p>
            <a:r>
              <a:rPr lang="en-US" dirty="0"/>
              <a:t>Placed within the body of the page</a:t>
            </a:r>
          </a:p>
          <a:p>
            <a:r>
              <a:rPr lang="en-US" dirty="0"/>
              <a:t>Each p is displayed on its own line with a vertical margin above and below it.</a:t>
            </a:r>
          </a:p>
          <a:p>
            <a:pPr marL="0" indent="0">
              <a:buNone/>
            </a:pPr>
            <a:endParaRPr lang="en-US" dirty="0"/>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19</a:t>
            </a:fld>
            <a:endParaRPr lang="en-US"/>
          </a:p>
        </p:txBody>
      </p:sp>
      <p:sp>
        <p:nvSpPr>
          <p:cNvPr id="6" name="TextBox 5"/>
          <p:cNvSpPr txBox="1"/>
          <p:nvPr/>
        </p:nvSpPr>
        <p:spPr>
          <a:xfrm>
            <a:off x="658368" y="914400"/>
            <a:ext cx="8153400" cy="2308324"/>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latin typeface="Courier New" pitchFamily="49" charset="0"/>
                <a:cs typeface="Courier New" pitchFamily="49" charset="0"/>
              </a:rPr>
              <a:t>&lt;body&gt;</a:t>
            </a:r>
          </a:p>
          <a:p>
            <a:r>
              <a:rPr lang="en-US" dirty="0">
                <a:latin typeface="Courier New" pitchFamily="49" charset="0"/>
                <a:cs typeface="Courier New" pitchFamily="49" charset="0"/>
              </a:rPr>
              <a:t>		</a:t>
            </a:r>
            <a:r>
              <a:rPr lang="en-US" b="1" dirty="0">
                <a:latin typeface="Courier New" pitchFamily="49" charset="0"/>
                <a:cs typeface="Courier New" pitchFamily="49" charset="0"/>
              </a:rPr>
              <a:t>&lt;p&gt; </a:t>
            </a:r>
            <a:r>
              <a:rPr lang="en-US" i="1" dirty="0">
                <a:latin typeface="Courier New" pitchFamily="49" charset="0"/>
                <a:cs typeface="Courier New" pitchFamily="49" charset="0"/>
              </a:rPr>
              <a:t>Harry Potter and the Deathly Hallows</a:t>
            </a:r>
            <a:r>
              <a:rPr lang="en-US" dirty="0">
                <a:latin typeface="Courier New" pitchFamily="49" charset="0"/>
                <a:cs typeface="Courier New" pitchFamily="49" charset="0"/>
              </a:rPr>
              <a:t>, </a:t>
            </a:r>
          </a:p>
          <a:p>
            <a:r>
              <a:rPr lang="en-US" dirty="0">
                <a:latin typeface="Courier New" pitchFamily="49" charset="0"/>
                <a:cs typeface="Courier New" pitchFamily="49" charset="0"/>
              </a:rPr>
              <a:t>the last book in the series, begins directly after the events of the sixth book.</a:t>
            </a:r>
          </a:p>
          <a:p>
            <a:r>
              <a:rPr lang="en-US" dirty="0">
                <a:latin typeface="Courier New" pitchFamily="49" charset="0"/>
                <a:cs typeface="Courier New" pitchFamily="49" charset="0"/>
              </a:rPr>
              <a:t>Voldemort       has completed his ascension to power and gains       control of the Ministry of Magic</a:t>
            </a:r>
            <a:r>
              <a:rPr lang="en-US" b="1" dirty="0">
                <a:latin typeface="Courier New" pitchFamily="49" charset="0"/>
                <a:cs typeface="Courier New" pitchFamily="49" charset="0"/>
              </a:rPr>
              <a:t>&lt;/p&gt;</a:t>
            </a:r>
          </a:p>
          <a:p>
            <a:r>
              <a:rPr lang="en-US" dirty="0">
                <a:latin typeface="Courier New" pitchFamily="49" charset="0"/>
                <a:cs typeface="Courier New" pitchFamily="49" charset="0"/>
              </a:rPr>
              <a:t>	&lt;/body&gt;</a:t>
            </a:r>
            <a:endParaRPr lang="en-US" i="1" dirty="0">
              <a:solidFill>
                <a:schemeClr val="tx1">
                  <a:lumMod val="50000"/>
                  <a:lumOff val="50000"/>
                </a:schemeClr>
              </a:solidFill>
              <a:latin typeface="Consolas" pitchFamily="49" charset="0"/>
              <a:cs typeface="Consolas" pitchFamily="49" charset="0"/>
            </a:endParaRPr>
          </a:p>
        </p:txBody>
      </p:sp>
      <p:sp>
        <p:nvSpPr>
          <p:cNvPr id="7" name="TextBox 6"/>
          <p:cNvSpPr txBox="1"/>
          <p:nvPr/>
        </p:nvSpPr>
        <p:spPr>
          <a:xfrm>
            <a:off x="654014" y="3276600"/>
            <a:ext cx="8153400" cy="1292662"/>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Harry Potter and the Deathly Hallows,  the last book in the series, begins directly after the events of the sixth book. Voldemort has completed his ascension to power and gains control of the Ministry of Magic</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64388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dirty="0"/>
              <a:t>What is the internet?</a:t>
            </a:r>
          </a:p>
        </p:txBody>
      </p:sp>
      <p:sp>
        <p:nvSpPr>
          <p:cNvPr id="3" name="Content Placeholder 2"/>
          <p:cNvSpPr>
            <a:spLocks noGrp="1"/>
          </p:cNvSpPr>
          <p:nvPr>
            <p:ph sz="quarter" idx="1"/>
          </p:nvPr>
        </p:nvSpPr>
        <p:spPr>
          <a:xfrm>
            <a:off x="289125" y="936077"/>
            <a:ext cx="8229600" cy="4325112"/>
          </a:xfrm>
        </p:spPr>
        <p:txBody>
          <a:bodyPr/>
          <a:lstStyle/>
          <a:p>
            <a:r>
              <a:rPr lang="en-US" dirty="0"/>
              <a:t>A collection of computer networks that use the Internet Protocol (IP) to exchange data</a:t>
            </a:r>
          </a:p>
          <a:p>
            <a:r>
              <a:rPr lang="en-US" dirty="0"/>
              <a:t>layers of communication protocols: IP → TCP/UDP → HTTP/FTP/POP/SMTP/SSH...</a:t>
            </a:r>
          </a:p>
          <a:p>
            <a:endParaRPr lang="en-US" dirty="0"/>
          </a:p>
        </p:txBody>
      </p:sp>
      <p:sp>
        <p:nvSpPr>
          <p:cNvPr id="5" name="Slide Number Placeholder 4"/>
          <p:cNvSpPr>
            <a:spLocks noGrp="1"/>
          </p:cNvSpPr>
          <p:nvPr>
            <p:ph type="sldNum" sz="quarter" idx="12"/>
          </p:nvPr>
        </p:nvSpPr>
        <p:spPr/>
        <p:txBody>
          <a:bodyPr>
            <a:normAutofit/>
          </a:bodyPr>
          <a:lstStyle/>
          <a:p>
            <a:fld id="{0A2139E2-1186-4419-ACB2-2B2AE0080376}" type="slidenum">
              <a:rPr lang="en-US" smtClean="0"/>
              <a:t>2</a:t>
            </a:fld>
            <a:endParaRPr lang="en-US"/>
          </a:p>
        </p:txBody>
      </p:sp>
      <p:pic>
        <p:nvPicPr>
          <p:cNvPr id="1026" name="Picture 2" descr="The Int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946" y="2743200"/>
            <a:ext cx="5449957"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908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182" y="152400"/>
            <a:ext cx="8229600" cy="1066800"/>
          </a:xfrm>
        </p:spPr>
        <p:txBody>
          <a:bodyPr/>
          <a:lstStyle/>
          <a:p>
            <a:r>
              <a:rPr lang="en-US" dirty="0"/>
              <a:t>Headings &lt;h1&gt;, &lt;h2&gt;, … &lt;h6&gt;</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20</a:t>
            </a:fld>
            <a:endParaRPr lang="en-US"/>
          </a:p>
        </p:txBody>
      </p:sp>
      <p:sp>
        <p:nvSpPr>
          <p:cNvPr id="6" name="TextBox 5"/>
          <p:cNvSpPr txBox="1"/>
          <p:nvPr/>
        </p:nvSpPr>
        <p:spPr>
          <a:xfrm>
            <a:off x="564532" y="1031969"/>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&lt;h1&gt; Harry Potter &lt;/h1&gt;</a:t>
            </a:r>
          </a:p>
          <a:p>
            <a:r>
              <a:rPr lang="en-US" dirty="0">
                <a:latin typeface="Courier New" pitchFamily="49" charset="0"/>
                <a:cs typeface="Courier New" pitchFamily="49" charset="0"/>
              </a:rPr>
              <a:t>&lt;h2&gt; Books &lt;/h2&gt;</a:t>
            </a:r>
          </a:p>
          <a:p>
            <a:r>
              <a:rPr lang="en-US" dirty="0">
                <a:latin typeface="Courier New" pitchFamily="49" charset="0"/>
                <a:cs typeface="Courier New" pitchFamily="49" charset="0"/>
              </a:rPr>
              <a:t>&lt;h3&gt; Harry Potter and the Philosopher’s Stone &lt;/h3&gt;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64532" y="2286000"/>
            <a:ext cx="8153400" cy="1846659"/>
          </a:xfrm>
          <a:prstGeom prst="rect">
            <a:avLst/>
          </a:prstGeom>
          <a:noFill/>
          <a:ln w="19050">
            <a:solidFill>
              <a:schemeClr val="tx1"/>
            </a:solidFill>
          </a:ln>
        </p:spPr>
        <p:txBody>
          <a:bodyPr wrap="square" rtlCol="0">
            <a:spAutoFit/>
          </a:bodyPr>
          <a:lstStyle/>
          <a:p>
            <a:r>
              <a:rPr lang="en-US" sz="4000" b="1" dirty="0">
                <a:latin typeface="Times New Roman" pitchFamily="18" charset="0"/>
                <a:cs typeface="Times New Roman" pitchFamily="18" charset="0"/>
              </a:rPr>
              <a:t>Harry Potter</a:t>
            </a:r>
          </a:p>
          <a:p>
            <a:r>
              <a:rPr lang="en-US" sz="3200" b="1" dirty="0">
                <a:latin typeface="Times New Roman" pitchFamily="18" charset="0"/>
                <a:cs typeface="Times New Roman" pitchFamily="18" charset="0"/>
              </a:rPr>
              <a:t>Books</a:t>
            </a:r>
          </a:p>
          <a:p>
            <a:r>
              <a:rPr lang="en-US" sz="2400" b="1" dirty="0">
                <a:latin typeface="Times New Roman" pitchFamily="18" charset="0"/>
                <a:cs typeface="Times New Roman" pitchFamily="18" charset="0"/>
              </a:rPr>
              <a:t>Harry Potter and the Philosopher’s Stone</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TextBox 7"/>
          <p:cNvSpPr txBox="1"/>
          <p:nvPr/>
        </p:nvSpPr>
        <p:spPr>
          <a:xfrm>
            <a:off x="402624" y="4190715"/>
            <a:ext cx="8338751"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70C0"/>
                </a:solidFill>
              </a:rPr>
              <a:t>Lower level headings should only be used under headings of the next higher level.</a:t>
            </a:r>
          </a:p>
          <a:p>
            <a:pPr marL="285750" indent="-285750">
              <a:buFont typeface="Arial" panose="020B0604020202020204" pitchFamily="34" charset="0"/>
              <a:buChar char="•"/>
            </a:pPr>
            <a:r>
              <a:rPr lang="en-US" dirty="0">
                <a:solidFill>
                  <a:srgbClr val="0070C0"/>
                </a:solidFill>
              </a:rPr>
              <a:t>h1 –h3 display with a size larger than normal text, h4 is the same size as normal, and h5 and h6 display text smaller than normal.</a:t>
            </a:r>
          </a:p>
        </p:txBody>
      </p:sp>
    </p:spTree>
    <p:extLst>
      <p:ext uri="{BB962C8B-B14F-4D97-AF65-F5344CB8AC3E}">
        <p14:creationId xmlns:p14="http://schemas.microsoft.com/office/powerpoint/2010/main" val="2446107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dirty="0"/>
              <a:t>Semantic HTML</a:t>
            </a:r>
          </a:p>
        </p:txBody>
      </p:sp>
      <p:sp>
        <p:nvSpPr>
          <p:cNvPr id="3" name="Content Placeholder 2"/>
          <p:cNvSpPr>
            <a:spLocks noGrp="1"/>
          </p:cNvSpPr>
          <p:nvPr>
            <p:ph idx="1"/>
          </p:nvPr>
        </p:nvSpPr>
        <p:spPr>
          <a:xfrm>
            <a:off x="457200" y="1066800"/>
            <a:ext cx="8229600" cy="4325112"/>
          </a:xfrm>
        </p:spPr>
        <p:txBody>
          <a:bodyPr/>
          <a:lstStyle/>
          <a:p>
            <a:r>
              <a:rPr lang="en-US" dirty="0">
                <a:solidFill>
                  <a:srgbClr val="FF0000"/>
                </a:solidFill>
              </a:rPr>
              <a:t>Choose tags based on what the content is, not how it might look in the browser.</a:t>
            </a:r>
          </a:p>
          <a:p>
            <a:r>
              <a:rPr lang="en-US" dirty="0"/>
              <a:t>Every tag has a meaning. This meaning is related to structure and content, not style!</a:t>
            </a:r>
          </a:p>
          <a:p>
            <a:r>
              <a:rPr lang="en-US" dirty="0"/>
              <a:t>h1 is for top level heading, h2 is for sublevel. These are not for size.</a:t>
            </a:r>
          </a:p>
          <a:p>
            <a:endParaRPr lang="en-US" dirty="0"/>
          </a:p>
        </p:txBody>
      </p:sp>
    </p:spTree>
    <p:extLst>
      <p:ext uri="{BB962C8B-B14F-4D97-AF65-F5344CB8AC3E}">
        <p14:creationId xmlns:p14="http://schemas.microsoft.com/office/powerpoint/2010/main" val="1001387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25112"/>
          </a:xfrm>
        </p:spPr>
        <p:txBody>
          <a:bodyPr/>
          <a:lstStyle/>
          <a:p>
            <a:r>
              <a:rPr lang="en-US" dirty="0"/>
              <a:t>View your page on the Web:</a:t>
            </a:r>
          </a:p>
          <a:p>
            <a:pPr lvl="1"/>
            <a:r>
              <a:rPr lang="en-US" dirty="0">
                <a:hlinkClick r:id="rId2"/>
              </a:rPr>
              <a:t>turing.manhattan.edu/~YOUR_ID/</a:t>
            </a:r>
            <a:endParaRPr lang="en-US" dirty="0"/>
          </a:p>
          <a:p>
            <a:pPr lvl="1"/>
            <a:r>
              <a:rPr lang="en-US" dirty="0"/>
              <a:t>turing.manhattan.edu/~YOUR_ID/page.html</a:t>
            </a:r>
          </a:p>
          <a:p>
            <a:endParaRPr lang="en-US" dirty="0"/>
          </a:p>
          <a:p>
            <a:endParaRPr lang="en-US" dirty="0"/>
          </a:p>
        </p:txBody>
      </p:sp>
    </p:spTree>
    <p:extLst>
      <p:ext uri="{BB962C8B-B14F-4D97-AF65-F5344CB8AC3E}">
        <p14:creationId xmlns:p14="http://schemas.microsoft.com/office/powerpoint/2010/main" val="372373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7" y="0"/>
            <a:ext cx="8229600" cy="1066800"/>
          </a:xfrm>
        </p:spPr>
        <p:txBody>
          <a:bodyPr/>
          <a:lstStyle/>
          <a:p>
            <a:r>
              <a:rPr lang="en-US" dirty="0"/>
              <a:t>Homework 0</a:t>
            </a:r>
          </a:p>
        </p:txBody>
      </p:sp>
      <p:sp>
        <p:nvSpPr>
          <p:cNvPr id="3" name="Content Placeholder 2"/>
          <p:cNvSpPr>
            <a:spLocks noGrp="1"/>
          </p:cNvSpPr>
          <p:nvPr>
            <p:ph idx="1"/>
          </p:nvPr>
        </p:nvSpPr>
        <p:spPr>
          <a:xfrm>
            <a:off x="478971" y="914400"/>
            <a:ext cx="8229600" cy="4325112"/>
          </a:xfrm>
        </p:spPr>
        <p:txBody>
          <a:bodyPr/>
          <a:lstStyle/>
          <a:p>
            <a:r>
              <a:rPr lang="en-US" dirty="0"/>
              <a:t>Create your home page</a:t>
            </a:r>
          </a:p>
          <a:p>
            <a:pPr lvl="1"/>
            <a:r>
              <a:rPr lang="en-US" dirty="0"/>
              <a:t>Does not have to be index.html</a:t>
            </a:r>
          </a:p>
          <a:p>
            <a:pPr lvl="1"/>
            <a:r>
              <a:rPr lang="en-US" dirty="0"/>
              <a:t>Include </a:t>
            </a:r>
            <a:r>
              <a:rPr lang="en-US" dirty="0">
                <a:solidFill>
                  <a:srgbClr val="FF0000"/>
                </a:solidFill>
              </a:rPr>
              <a:t>your name in the title </a:t>
            </a:r>
            <a:r>
              <a:rPr lang="en-US" dirty="0"/>
              <a:t>at least</a:t>
            </a:r>
          </a:p>
          <a:p>
            <a:pPr lvl="1"/>
            <a:r>
              <a:rPr lang="en-US" dirty="0">
                <a:solidFill>
                  <a:srgbClr val="FF0000"/>
                </a:solidFill>
              </a:rPr>
              <a:t>upload</a:t>
            </a:r>
            <a:r>
              <a:rPr lang="en-US" dirty="0"/>
              <a:t> it to turing.manhattan.edu</a:t>
            </a:r>
          </a:p>
          <a:p>
            <a:pPr lvl="1"/>
            <a:r>
              <a:rPr lang="en-US" dirty="0"/>
              <a:t>It will be served as the “</a:t>
            </a:r>
            <a:r>
              <a:rPr lang="en-US" dirty="0">
                <a:solidFill>
                  <a:schemeClr val="tx1"/>
                </a:solidFill>
              </a:rPr>
              <a:t>entry point</a:t>
            </a:r>
            <a:r>
              <a:rPr lang="en-US" dirty="0"/>
              <a:t>” to your homework and projects</a:t>
            </a:r>
          </a:p>
          <a:p>
            <a:r>
              <a:rPr lang="en-US" dirty="0">
                <a:solidFill>
                  <a:srgbClr val="FF0000"/>
                </a:solidFill>
              </a:rPr>
              <a:t>Email</a:t>
            </a:r>
            <a:r>
              <a:rPr lang="en-US" dirty="0"/>
              <a:t> me the </a:t>
            </a:r>
            <a:r>
              <a:rPr lang="en-US"/>
              <a:t>link </a:t>
            </a:r>
            <a:r>
              <a:rPr lang="en-US">
                <a:solidFill>
                  <a:srgbClr val="FF0000"/>
                </a:solidFill>
              </a:rPr>
              <a:t>before next Friday</a:t>
            </a:r>
            <a:endParaRPr lang="en-US" dirty="0">
              <a:solidFill>
                <a:srgbClr val="FF0000"/>
              </a:solidFill>
            </a:endParaRPr>
          </a:p>
          <a:p>
            <a:pPr lvl="1"/>
            <a:r>
              <a:rPr lang="en-US" dirty="0">
                <a:solidFill>
                  <a:srgbClr val="0070C0"/>
                </a:solidFill>
              </a:rPr>
              <a:t>email to</a:t>
            </a:r>
            <a:r>
              <a:rPr lang="en-US" dirty="0"/>
              <a:t>: </a:t>
            </a:r>
            <a:r>
              <a:rPr lang="en-US" dirty="0">
                <a:hlinkClick r:id="rId2"/>
              </a:rPr>
              <a:t>tina.tian@manhattan.edu</a:t>
            </a:r>
            <a:endParaRPr lang="en-US" dirty="0"/>
          </a:p>
          <a:p>
            <a:pPr lvl="1"/>
            <a:r>
              <a:rPr lang="en-US" dirty="0">
                <a:solidFill>
                  <a:srgbClr val="0070C0"/>
                </a:solidFill>
              </a:rPr>
              <a:t>Subject</a:t>
            </a:r>
            <a:r>
              <a:rPr lang="en-US" dirty="0"/>
              <a:t>: Web Programming home page</a:t>
            </a:r>
          </a:p>
          <a:p>
            <a:pPr lvl="1"/>
            <a:endParaRPr lang="en-US" dirty="0"/>
          </a:p>
        </p:txBody>
      </p:sp>
    </p:spTree>
    <p:extLst>
      <p:ext uri="{BB962C8B-B14F-4D97-AF65-F5344CB8AC3E}">
        <p14:creationId xmlns:p14="http://schemas.microsoft.com/office/powerpoint/2010/main" val="72050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34" y="7203"/>
            <a:ext cx="8229600" cy="1066800"/>
          </a:xfrm>
        </p:spPr>
        <p:txBody>
          <a:bodyPr/>
          <a:lstStyle/>
          <a:p>
            <a:r>
              <a:rPr lang="en-US" dirty="0"/>
              <a:t>Brief history</a:t>
            </a:r>
          </a:p>
        </p:txBody>
      </p:sp>
      <p:sp>
        <p:nvSpPr>
          <p:cNvPr id="3" name="Content Placeholder 2"/>
          <p:cNvSpPr>
            <a:spLocks noGrp="1"/>
          </p:cNvSpPr>
          <p:nvPr>
            <p:ph sz="quarter" idx="1"/>
          </p:nvPr>
        </p:nvSpPr>
        <p:spPr>
          <a:xfrm>
            <a:off x="457200" y="914400"/>
            <a:ext cx="8229600" cy="4325112"/>
          </a:xfrm>
        </p:spPr>
        <p:txBody>
          <a:bodyPr/>
          <a:lstStyle/>
          <a:p>
            <a:r>
              <a:rPr lang="en-US" dirty="0"/>
              <a:t>WWW created in 1989-91 by Tim Berners-Lee</a:t>
            </a:r>
          </a:p>
          <a:p>
            <a:r>
              <a:rPr lang="en-US" dirty="0"/>
              <a:t>Popular web browsers released: </a:t>
            </a:r>
          </a:p>
          <a:p>
            <a:pPr lvl="1"/>
            <a:r>
              <a:rPr lang="en-US" dirty="0"/>
              <a:t>Netscape 1994 </a:t>
            </a:r>
          </a:p>
          <a:p>
            <a:pPr lvl="1"/>
            <a:r>
              <a:rPr lang="en-US" dirty="0"/>
              <a:t>IE 1995</a:t>
            </a:r>
          </a:p>
          <a:p>
            <a:r>
              <a:rPr lang="en-US" dirty="0"/>
              <a:t>Amazon.com opens in 1995 </a:t>
            </a:r>
          </a:p>
          <a:p>
            <a:r>
              <a:rPr lang="en-US" dirty="0"/>
              <a:t>Google January 1996</a:t>
            </a:r>
          </a:p>
          <a:p>
            <a:r>
              <a:rPr lang="en-US" dirty="0"/>
              <a:t>Wikipedia launched in 2001</a:t>
            </a:r>
          </a:p>
          <a:p>
            <a:r>
              <a:rPr lang="en-US" dirty="0"/>
              <a:t>Facebook February 2004</a:t>
            </a:r>
          </a:p>
          <a:p>
            <a:endParaRPr lang="en-US" dirty="0"/>
          </a:p>
        </p:txBody>
      </p:sp>
      <p:sp>
        <p:nvSpPr>
          <p:cNvPr id="5" name="Slide Number Placeholder 4"/>
          <p:cNvSpPr>
            <a:spLocks noGrp="1"/>
          </p:cNvSpPr>
          <p:nvPr>
            <p:ph type="sldNum" sz="quarter" idx="12"/>
          </p:nvPr>
        </p:nvSpPr>
        <p:spPr/>
        <p:txBody>
          <a:bodyPr>
            <a:normAutofit/>
          </a:bodyPr>
          <a:lstStyle/>
          <a:p>
            <a:fld id="{0A2139E2-1186-4419-ACB2-2B2AE0080376}" type="slidenum">
              <a:rPr lang="en-US" smtClean="0"/>
              <a:t>3</a:t>
            </a:fld>
            <a:endParaRPr lang="en-US"/>
          </a:p>
        </p:txBody>
      </p:sp>
      <p:pic>
        <p:nvPicPr>
          <p:cNvPr id="2050" name="Picture 2" descr="Tim Berners-Lee-Knight-cr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631" y="1524000"/>
            <a:ext cx="293210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1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066800"/>
          </a:xfrm>
        </p:spPr>
        <p:txBody>
          <a:bodyPr/>
          <a:lstStyle/>
          <a:p>
            <a:r>
              <a:rPr lang="en-US" dirty="0"/>
              <a:t>People and organizations</a:t>
            </a:r>
          </a:p>
        </p:txBody>
      </p:sp>
      <p:sp>
        <p:nvSpPr>
          <p:cNvPr id="3" name="Content Placeholder 2"/>
          <p:cNvSpPr>
            <a:spLocks noGrp="1"/>
          </p:cNvSpPr>
          <p:nvPr>
            <p:ph sz="quarter" idx="1"/>
          </p:nvPr>
        </p:nvSpPr>
        <p:spPr>
          <a:xfrm>
            <a:off x="359664" y="964152"/>
            <a:ext cx="8229600" cy="4325112"/>
          </a:xfrm>
        </p:spPr>
        <p:txBody>
          <a:bodyPr/>
          <a:lstStyle/>
          <a:p>
            <a:r>
              <a:rPr lang="en-US" dirty="0"/>
              <a:t>Internet Engineering Task Force (IETF): internet protocol standards</a:t>
            </a:r>
          </a:p>
          <a:p>
            <a:r>
              <a:rPr lang="en-US" dirty="0"/>
              <a:t>Internet Corporation for Assigned Names and Numbers (ICANN): decides top-level domain names</a:t>
            </a:r>
          </a:p>
          <a:p>
            <a:r>
              <a:rPr lang="en-US" dirty="0"/>
              <a:t>World Wide Web Consortium (W3C): web standards</a:t>
            </a:r>
          </a:p>
        </p:txBody>
      </p:sp>
      <p:sp>
        <p:nvSpPr>
          <p:cNvPr id="5" name="Slide Number Placeholder 4"/>
          <p:cNvSpPr>
            <a:spLocks noGrp="1"/>
          </p:cNvSpPr>
          <p:nvPr>
            <p:ph type="sldNum" sz="quarter" idx="12"/>
          </p:nvPr>
        </p:nvSpPr>
        <p:spPr/>
        <p:txBody>
          <a:bodyPr>
            <a:normAutofit/>
          </a:bodyPr>
          <a:lstStyle/>
          <a:p>
            <a:fld id="{0A2139E2-1186-4419-ACB2-2B2AE0080376}" type="slidenum">
              <a:rPr lang="en-US" smtClean="0"/>
              <a:t>4</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910" y="4117689"/>
            <a:ext cx="18383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051014"/>
            <a:ext cx="16954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7635" y="4001262"/>
            <a:ext cx="18859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911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0"/>
            <a:ext cx="8229600" cy="1066800"/>
          </a:xfrm>
        </p:spPr>
        <p:txBody>
          <a:bodyPr/>
          <a:lstStyle/>
          <a:p>
            <a:r>
              <a:rPr lang="en-US" dirty="0"/>
              <a:t>Internet Protocol (IP)</a:t>
            </a:r>
          </a:p>
        </p:txBody>
      </p:sp>
      <p:sp>
        <p:nvSpPr>
          <p:cNvPr id="3" name="Content Placeholder 2"/>
          <p:cNvSpPr>
            <a:spLocks noGrp="1"/>
          </p:cNvSpPr>
          <p:nvPr>
            <p:ph sz="quarter" idx="1"/>
          </p:nvPr>
        </p:nvSpPr>
        <p:spPr>
          <a:xfrm>
            <a:off x="291761" y="893222"/>
            <a:ext cx="8229600" cy="4325112"/>
          </a:xfrm>
        </p:spPr>
        <p:txBody>
          <a:bodyPr/>
          <a:lstStyle/>
          <a:p>
            <a:r>
              <a:rPr lang="en-US" dirty="0"/>
              <a:t>Simple protocol for data exchange between computers</a:t>
            </a:r>
          </a:p>
          <a:p>
            <a:r>
              <a:rPr lang="en-US" dirty="0"/>
              <a:t>each device has a 32-bit IP address written as four 8-bit numbers (0-255) </a:t>
            </a:r>
          </a:p>
          <a:p>
            <a:pPr lvl="1"/>
            <a:endParaRPr lang="en-US" dirty="0"/>
          </a:p>
        </p:txBody>
      </p:sp>
      <p:sp>
        <p:nvSpPr>
          <p:cNvPr id="5" name="Slide Number Placeholder 4"/>
          <p:cNvSpPr>
            <a:spLocks noGrp="1"/>
          </p:cNvSpPr>
          <p:nvPr>
            <p:ph type="sldNum" sz="quarter" idx="12"/>
          </p:nvPr>
        </p:nvSpPr>
        <p:spPr/>
        <p:txBody>
          <a:bodyPr>
            <a:normAutofit/>
          </a:bodyPr>
          <a:lstStyle/>
          <a:p>
            <a:fld id="{0A2139E2-1186-4419-ACB2-2B2AE0080376}" type="slidenum">
              <a:rPr lang="en-US" smtClean="0"/>
              <a:t>5</a:t>
            </a:fld>
            <a:endParaRPr lang="en-US"/>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36" y="2760884"/>
            <a:ext cx="817245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411480" y="5242748"/>
            <a:ext cx="8458200" cy="830997"/>
          </a:xfrm>
          <a:prstGeom prst="rect">
            <a:avLst/>
          </a:prstGeom>
        </p:spPr>
        <p:txBody>
          <a:bodyPr wrap="square">
            <a:spAutoFit/>
          </a:bodyPr>
          <a:lstStyle/>
          <a:p>
            <a:pPr lvl="0" eaLnBrk="0" fontAlgn="base" hangingPunct="0">
              <a:spcBef>
                <a:spcPct val="0"/>
              </a:spcBef>
              <a:spcAft>
                <a:spcPct val="0"/>
              </a:spcAft>
              <a:buFontTx/>
              <a:buChar char="•"/>
            </a:pPr>
            <a:r>
              <a:rPr lang="en-US" altLang="en-US" sz="2400" dirty="0">
                <a:solidFill>
                  <a:srgbClr val="000000"/>
                </a:solidFill>
                <a:latin typeface="Times New Roman" pitchFamily="18" charset="0"/>
                <a:cs typeface="Times New Roman" pitchFamily="18" charset="0"/>
              </a:rPr>
              <a:t>find out your local IP address:</a:t>
            </a:r>
          </a:p>
          <a:p>
            <a:pPr lvl="1" eaLnBrk="0" fontAlgn="base" hangingPunct="0">
              <a:spcBef>
                <a:spcPct val="0"/>
              </a:spcBef>
              <a:spcAft>
                <a:spcPct val="0"/>
              </a:spcAft>
              <a:buFontTx/>
              <a:buChar char="•"/>
            </a:pPr>
            <a:r>
              <a:rPr lang="en-US" altLang="en-US" sz="2400" dirty="0">
                <a:solidFill>
                  <a:srgbClr val="000000"/>
                </a:solidFill>
                <a:latin typeface="Times New Roman" pitchFamily="18" charset="0"/>
                <a:cs typeface="Times New Roman" pitchFamily="18" charset="0"/>
              </a:rPr>
              <a:t>in a terminal, type: </a:t>
            </a:r>
            <a:r>
              <a:rPr lang="en-US" altLang="en-US" sz="2000" dirty="0">
                <a:solidFill>
                  <a:srgbClr val="000000"/>
                </a:solidFill>
                <a:latin typeface="Arial Unicode MS" pitchFamily="34" charset="-128"/>
                <a:cs typeface="Times New Roman" pitchFamily="18" charset="0"/>
              </a:rPr>
              <a:t>ipconfig</a:t>
            </a:r>
            <a:r>
              <a:rPr lang="en-US" altLang="en-US" sz="800" dirty="0">
                <a:solidFill>
                  <a:srgbClr val="000000"/>
                </a:solidFill>
                <a:latin typeface="Times New Roman" pitchFamily="18" charset="0"/>
                <a:cs typeface="Times New Roman" pitchFamily="18" charset="0"/>
              </a:rPr>
              <a:t> </a:t>
            </a:r>
            <a:r>
              <a:rPr lang="en-US" altLang="en-US" sz="2400" dirty="0">
                <a:solidFill>
                  <a:srgbClr val="000000"/>
                </a:solidFill>
                <a:latin typeface="Times New Roman" pitchFamily="18" charset="0"/>
                <a:cs typeface="Times New Roman" pitchFamily="18" charset="0"/>
              </a:rPr>
              <a:t>(Windows) or </a:t>
            </a:r>
            <a:r>
              <a:rPr lang="en-US" altLang="en-US" sz="2000" dirty="0" err="1">
                <a:solidFill>
                  <a:srgbClr val="000000"/>
                </a:solidFill>
                <a:latin typeface="Arial Unicode MS" pitchFamily="34" charset="-128"/>
                <a:cs typeface="Times New Roman" pitchFamily="18" charset="0"/>
              </a:rPr>
              <a:t>ifconfig</a:t>
            </a:r>
            <a:r>
              <a:rPr lang="en-US" altLang="en-US" sz="800" dirty="0">
                <a:solidFill>
                  <a:srgbClr val="000000"/>
                </a:solidFill>
                <a:latin typeface="Times New Roman" pitchFamily="18" charset="0"/>
                <a:cs typeface="Times New Roman" pitchFamily="18" charset="0"/>
              </a:rPr>
              <a:t> </a:t>
            </a:r>
            <a:r>
              <a:rPr lang="en-US" altLang="en-US" sz="2400" dirty="0">
                <a:solidFill>
                  <a:srgbClr val="000000"/>
                </a:solidFill>
                <a:latin typeface="Times New Roman" pitchFamily="18" charset="0"/>
                <a:cs typeface="Times New Roman" pitchFamily="18" charset="0"/>
              </a:rPr>
              <a:t>(Mac/Linux)</a:t>
            </a:r>
          </a:p>
        </p:txBody>
      </p:sp>
    </p:spTree>
    <p:extLst>
      <p:ext uri="{BB962C8B-B14F-4D97-AF65-F5344CB8AC3E}">
        <p14:creationId xmlns:p14="http://schemas.microsoft.com/office/powerpoint/2010/main" val="142706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dirty="0"/>
              <a:t>Transmission Control Protocol (TCP)</a:t>
            </a:r>
          </a:p>
        </p:txBody>
      </p:sp>
      <p:sp>
        <p:nvSpPr>
          <p:cNvPr id="3" name="Content Placeholder 2"/>
          <p:cNvSpPr>
            <a:spLocks noGrp="1"/>
          </p:cNvSpPr>
          <p:nvPr>
            <p:ph sz="quarter" idx="1"/>
          </p:nvPr>
        </p:nvSpPr>
        <p:spPr>
          <a:xfrm>
            <a:off x="289125" y="1143000"/>
            <a:ext cx="8229600" cy="4325112"/>
          </a:xfrm>
        </p:spPr>
        <p:txBody>
          <a:bodyPr>
            <a:normAutofit fontScale="92500"/>
          </a:bodyPr>
          <a:lstStyle/>
          <a:p>
            <a:r>
              <a:rPr lang="en-US" sz="2800" dirty="0"/>
              <a:t>Adds multiplexing, guaranteed message delivery on top of IP</a:t>
            </a:r>
          </a:p>
          <a:p>
            <a:r>
              <a:rPr lang="en-US" sz="2800" dirty="0"/>
              <a:t>Multiplexing: multiple programs using the same IP address</a:t>
            </a:r>
          </a:p>
          <a:p>
            <a:r>
              <a:rPr lang="en-US" sz="2800" dirty="0"/>
              <a:t>Port: a number given to each program or service</a:t>
            </a:r>
          </a:p>
          <a:p>
            <a:pPr lvl="1"/>
            <a:r>
              <a:rPr lang="en-US" sz="2400" dirty="0"/>
              <a:t>port 80: web browser </a:t>
            </a:r>
          </a:p>
          <a:p>
            <a:pPr lvl="1"/>
            <a:r>
              <a:rPr lang="en-US" sz="2400" dirty="0"/>
              <a:t>port 25: email</a:t>
            </a:r>
          </a:p>
          <a:p>
            <a:pPr lvl="1"/>
            <a:r>
              <a:rPr lang="en-US" sz="2400" dirty="0"/>
              <a:t>port 22: </a:t>
            </a:r>
            <a:r>
              <a:rPr lang="en-US" sz="2400" dirty="0" err="1"/>
              <a:t>ssh</a:t>
            </a:r>
            <a:endParaRPr lang="en-US" sz="2400" dirty="0"/>
          </a:p>
          <a:p>
            <a:r>
              <a:rPr lang="en-US" sz="2800" dirty="0"/>
              <a:t>Some programs (games, streaming media programs) use simpler UDP protocol instead of TCP</a:t>
            </a:r>
          </a:p>
        </p:txBody>
      </p:sp>
      <p:sp>
        <p:nvSpPr>
          <p:cNvPr id="5" name="Slide Number Placeholder 4"/>
          <p:cNvSpPr>
            <a:spLocks noGrp="1"/>
          </p:cNvSpPr>
          <p:nvPr>
            <p:ph type="sldNum" sz="quarter" idx="12"/>
          </p:nvPr>
        </p:nvSpPr>
        <p:spPr/>
        <p:txBody>
          <a:bodyPr>
            <a:normAutofit/>
          </a:bodyPr>
          <a:lstStyle/>
          <a:p>
            <a:fld id="{0A2139E2-1186-4419-ACB2-2B2AE0080376}" type="slidenum">
              <a:rPr lang="en-US" smtClean="0"/>
              <a:t>6</a:t>
            </a:fld>
            <a:endParaRPr lang="en-US"/>
          </a:p>
        </p:txBody>
      </p:sp>
    </p:spTree>
    <p:extLst>
      <p:ext uri="{BB962C8B-B14F-4D97-AF65-F5344CB8AC3E}">
        <p14:creationId xmlns:p14="http://schemas.microsoft.com/office/powerpoint/2010/main" val="355376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53" y="185152"/>
            <a:ext cx="8229600" cy="1066800"/>
          </a:xfrm>
        </p:spPr>
        <p:txBody>
          <a:bodyPr/>
          <a:lstStyle/>
          <a:p>
            <a:r>
              <a:rPr lang="en-US" dirty="0"/>
              <a:t>Web Servers</a:t>
            </a:r>
          </a:p>
        </p:txBody>
      </p:sp>
      <p:sp>
        <p:nvSpPr>
          <p:cNvPr id="3" name="Content Placeholder 2"/>
          <p:cNvSpPr>
            <a:spLocks noGrp="1"/>
          </p:cNvSpPr>
          <p:nvPr>
            <p:ph sz="quarter" idx="1"/>
          </p:nvPr>
        </p:nvSpPr>
        <p:spPr>
          <a:xfrm>
            <a:off x="166008" y="1961341"/>
            <a:ext cx="8229600" cy="4325112"/>
          </a:xfrm>
        </p:spPr>
        <p:txBody>
          <a:bodyPr/>
          <a:lstStyle/>
          <a:p>
            <a:r>
              <a:rPr lang="en-US" dirty="0"/>
              <a:t>Web server: software that listens for web page requests</a:t>
            </a:r>
          </a:p>
          <a:p>
            <a:pPr lvl="1"/>
            <a:r>
              <a:rPr lang="en-US" dirty="0"/>
              <a:t>Apache (all platforms)</a:t>
            </a:r>
          </a:p>
          <a:p>
            <a:pPr lvl="1"/>
            <a:r>
              <a:rPr lang="en-US" dirty="0"/>
              <a:t>Microsoft Internet </a:t>
            </a:r>
          </a:p>
          <a:p>
            <a:pPr marL="366713" lvl="1" indent="0">
              <a:buNone/>
            </a:pPr>
            <a:r>
              <a:rPr lang="en-US" dirty="0"/>
              <a:t>Information Server (IIS) </a:t>
            </a:r>
          </a:p>
          <a:p>
            <a:pPr marL="366713" lvl="1" indent="0">
              <a:buNone/>
            </a:pPr>
            <a:r>
              <a:rPr lang="en-US" dirty="0"/>
              <a:t>	</a:t>
            </a:r>
          </a:p>
        </p:txBody>
      </p:sp>
      <p:sp>
        <p:nvSpPr>
          <p:cNvPr id="5" name="Slide Number Placeholder 4"/>
          <p:cNvSpPr>
            <a:spLocks noGrp="1"/>
          </p:cNvSpPr>
          <p:nvPr>
            <p:ph type="sldNum" sz="quarter" idx="12"/>
          </p:nvPr>
        </p:nvSpPr>
        <p:spPr/>
        <p:txBody>
          <a:bodyPr>
            <a:normAutofit/>
          </a:bodyPr>
          <a:lstStyle/>
          <a:p>
            <a:fld id="{0A2139E2-1186-4419-ACB2-2B2AE0080376}" type="slidenum">
              <a:rPr lang="en-US" smtClean="0"/>
              <a:t>7</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287" y="2704608"/>
            <a:ext cx="3981449"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4565" y="0"/>
            <a:ext cx="2986891" cy="1995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52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066800"/>
          </a:xfrm>
        </p:spPr>
        <p:txBody>
          <a:bodyPr>
            <a:normAutofit/>
          </a:bodyPr>
          <a:lstStyle/>
          <a:p>
            <a:r>
              <a:rPr lang="en-US" dirty="0"/>
              <a:t>Uniform Resource Locator (</a:t>
            </a:r>
            <a:r>
              <a:rPr lang="en-US" dirty="0">
                <a:hlinkClick r:id="rId2"/>
              </a:rPr>
              <a:t>URL</a:t>
            </a:r>
            <a:r>
              <a:rPr lang="en-US" dirty="0"/>
              <a:t>)</a:t>
            </a:r>
          </a:p>
        </p:txBody>
      </p:sp>
      <p:sp>
        <p:nvSpPr>
          <p:cNvPr id="3" name="Content Placeholder 2"/>
          <p:cNvSpPr>
            <a:spLocks noGrp="1"/>
          </p:cNvSpPr>
          <p:nvPr>
            <p:ph idx="1"/>
          </p:nvPr>
        </p:nvSpPr>
        <p:spPr>
          <a:xfrm>
            <a:off x="457200" y="1371600"/>
            <a:ext cx="8229600" cy="4325112"/>
          </a:xfrm>
        </p:spPr>
        <p:txBody>
          <a:bodyPr/>
          <a:lstStyle/>
          <a:p>
            <a:r>
              <a:rPr lang="en-US" dirty="0"/>
              <a:t>an identifier for the location of a document on a web site</a:t>
            </a:r>
          </a:p>
          <a:p>
            <a:r>
              <a:rPr lang="en-US" dirty="0"/>
              <a:t>a basic URL:</a:t>
            </a:r>
          </a:p>
          <a:p>
            <a:r>
              <a:rPr lang="en-US" sz="2400" dirty="0">
                <a:hlinkClick r:id="rId3"/>
              </a:rPr>
              <a:t>http://www.aw-bc.com/info/regesstepp/index.html</a:t>
            </a:r>
            <a:r>
              <a:rPr lang="en-US" sz="2400" dirty="0"/>
              <a:t> </a:t>
            </a:r>
          </a:p>
          <a:p>
            <a:r>
              <a:rPr lang="en-US" sz="2000" dirty="0"/>
              <a:t>~~~~    ~~~~~~~~~~~~~    ~~~~~~~~~~~~~~~~~~~~~~~ </a:t>
            </a:r>
            <a:r>
              <a:rPr lang="en-US" sz="2400" dirty="0"/>
              <a:t>protocol 	    host 		  path</a:t>
            </a:r>
          </a:p>
          <a:p>
            <a:endParaRPr lang="en-US" dirty="0"/>
          </a:p>
        </p:txBody>
      </p:sp>
    </p:spTree>
    <p:extLst>
      <p:ext uri="{BB962C8B-B14F-4D97-AF65-F5344CB8AC3E}">
        <p14:creationId xmlns:p14="http://schemas.microsoft.com/office/powerpoint/2010/main" val="49417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dirty="0"/>
              <a:t>More advanced URLs</a:t>
            </a:r>
          </a:p>
        </p:txBody>
      </p:sp>
      <p:sp>
        <p:nvSpPr>
          <p:cNvPr id="3" name="Content Placeholder 2"/>
          <p:cNvSpPr>
            <a:spLocks noGrp="1"/>
          </p:cNvSpPr>
          <p:nvPr>
            <p:ph idx="1"/>
          </p:nvPr>
        </p:nvSpPr>
        <p:spPr>
          <a:xfrm>
            <a:off x="304800" y="1066800"/>
            <a:ext cx="8229600" cy="4821936"/>
          </a:xfrm>
        </p:spPr>
        <p:txBody>
          <a:bodyPr>
            <a:normAutofit/>
          </a:bodyPr>
          <a:lstStyle/>
          <a:p>
            <a:r>
              <a:rPr lang="en-US" b="1" dirty="0"/>
              <a:t>anchor</a:t>
            </a:r>
            <a:r>
              <a:rPr lang="en-US" dirty="0"/>
              <a:t>: jumps to a given section of a web page</a:t>
            </a:r>
          </a:p>
          <a:p>
            <a:r>
              <a:rPr lang="en-US" dirty="0">
                <a:solidFill>
                  <a:srgbClr val="0070C0"/>
                </a:solidFill>
                <a:hlinkClick r:id="rId2"/>
              </a:rPr>
              <a:t>http://www.textpad.com/download/index.html</a:t>
            </a:r>
            <a:r>
              <a:rPr lang="en-US" b="1" dirty="0">
                <a:solidFill>
                  <a:srgbClr val="0070C0"/>
                </a:solidFill>
                <a:hlinkClick r:id="rId2"/>
              </a:rPr>
              <a:t>#downloads</a:t>
            </a:r>
            <a:r>
              <a:rPr lang="en-US" dirty="0">
                <a:solidFill>
                  <a:srgbClr val="0070C0"/>
                </a:solidFill>
              </a:rPr>
              <a:t> </a:t>
            </a:r>
          </a:p>
          <a:p>
            <a:pPr lvl="1"/>
            <a:r>
              <a:rPr lang="en-US" dirty="0">
                <a:solidFill>
                  <a:srgbClr val="0070C0"/>
                </a:solidFill>
              </a:rPr>
              <a:t>fetches index.html then jumps down to part of the page labeled downloads</a:t>
            </a:r>
          </a:p>
          <a:p>
            <a:r>
              <a:rPr lang="en-US" b="1" dirty="0"/>
              <a:t>port</a:t>
            </a:r>
            <a:r>
              <a:rPr lang="en-US" dirty="0"/>
              <a:t>: for web servers on ports other than the default 80</a:t>
            </a:r>
          </a:p>
          <a:p>
            <a:r>
              <a:rPr lang="en-US" dirty="0">
                <a:hlinkClick r:id="rId3"/>
              </a:rPr>
              <a:t>http://www.cs.washington.edu:8080/secret/money.txt</a:t>
            </a:r>
            <a:endParaRPr lang="en-US" dirty="0"/>
          </a:p>
          <a:p>
            <a:endParaRPr lang="en-US" dirty="0"/>
          </a:p>
        </p:txBody>
      </p:sp>
    </p:spTree>
    <p:extLst>
      <p:ext uri="{BB962C8B-B14F-4D97-AF65-F5344CB8AC3E}">
        <p14:creationId xmlns:p14="http://schemas.microsoft.com/office/powerpoint/2010/main" val="3890914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879</TotalTime>
  <Words>1071</Words>
  <Application>Microsoft Office PowerPoint</Application>
  <PresentationFormat>On-screen Show (4:3)</PresentationFormat>
  <Paragraphs>203</Paragraphs>
  <Slides>23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 Unicode MS</vt:lpstr>
      <vt:lpstr>Arial</vt:lpstr>
      <vt:lpstr>Calibri</vt:lpstr>
      <vt:lpstr>Consolas</vt:lpstr>
      <vt:lpstr>Courier New</vt:lpstr>
      <vt:lpstr>Georgia</vt:lpstr>
      <vt:lpstr>Times New Roman</vt:lpstr>
      <vt:lpstr>Trebuchet MS</vt:lpstr>
      <vt:lpstr>Wingdings 2</vt:lpstr>
      <vt:lpstr>Urban</vt:lpstr>
      <vt:lpstr>CMPT 241 - Web Programming </vt:lpstr>
      <vt:lpstr>What is the internet?</vt:lpstr>
      <vt:lpstr>Brief history</vt:lpstr>
      <vt:lpstr>People and organizations</vt:lpstr>
      <vt:lpstr>Internet Protocol (IP)</vt:lpstr>
      <vt:lpstr>Transmission Control Protocol (TCP)</vt:lpstr>
      <vt:lpstr>Web Servers</vt:lpstr>
      <vt:lpstr>Uniform Resource Locator (URL)</vt:lpstr>
      <vt:lpstr>More advanced URLs</vt:lpstr>
      <vt:lpstr>More advanced URLs</vt:lpstr>
      <vt:lpstr>Hypertext Transport Protocol (HTTP)</vt:lpstr>
      <vt:lpstr>HTTP Error Codes</vt:lpstr>
      <vt:lpstr>Internet Media (“MIME”) types</vt:lpstr>
      <vt:lpstr>Web Languages</vt:lpstr>
      <vt:lpstr>Hypertext Markup Language (HTML)</vt:lpstr>
      <vt:lpstr>Hypertext Markup Language (HTML)</vt:lpstr>
      <vt:lpstr>Structure of an HTML page</vt:lpstr>
      <vt:lpstr>Page Title &lt;title&gt;</vt:lpstr>
      <vt:lpstr>Paragraph &lt;p&gt;</vt:lpstr>
      <vt:lpstr>Headings &lt;h1&gt;, &lt;h2&gt;, … &lt;h6&gt;</vt:lpstr>
      <vt:lpstr>Semantic HTML</vt:lpstr>
      <vt:lpstr>PowerPoint Presentation</vt:lpstr>
      <vt:lpstr>Homework 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241 - Web Programming</dc:title>
  <dc:creator>Harry</dc:creator>
  <cp:lastModifiedBy>Thierry Manzi</cp:lastModifiedBy>
  <cp:revision>42</cp:revision>
  <dcterms:created xsi:type="dcterms:W3CDTF">2006-08-16T00:00:00Z</dcterms:created>
  <dcterms:modified xsi:type="dcterms:W3CDTF">2019-11-26T03:47:32Z</dcterms:modified>
</cp:coreProperties>
</file>