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60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8" r:id="rId26"/>
    <p:sldId id="279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81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D6D0-C9E5-4C05-A206-69F6A509FBA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5F75-0106-4D30-87EE-0E2C7AC5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9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99CB-6405-4694-AAEA-326C31FE5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238B-15AF-46D3-AC50-CE890A3FF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- I</a:t>
            </a:r>
          </a:p>
        </p:txBody>
      </p:sp>
    </p:spTree>
    <p:extLst>
      <p:ext uri="{BB962C8B-B14F-4D97-AF65-F5344CB8AC3E}">
        <p14:creationId xmlns:p14="http://schemas.microsoft.com/office/powerpoint/2010/main" val="60112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6B29-2E51-4069-AA04-BDBD06D9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6EB8-452F-4DE9-9945-116023B9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An ordered collection of one or more data items, not necessarily of the same type, put in parentheses ‘()’, separated by comma</a:t>
            </a:r>
          </a:p>
          <a:p>
            <a:pPr algn="just"/>
            <a:r>
              <a:rPr lang="en-US" sz="2500" dirty="0"/>
              <a:t>Each item is assigned with an integer that is the position of that item.</a:t>
            </a:r>
          </a:p>
          <a:p>
            <a:pPr algn="just"/>
            <a:r>
              <a:rPr lang="en-US" sz="2500" dirty="0"/>
              <a:t>One element tuple is (‘world’</a:t>
            </a:r>
            <a:r>
              <a:rPr lang="en-US" sz="2500" dirty="0">
                <a:solidFill>
                  <a:srgbClr val="FF0000"/>
                </a:solidFill>
              </a:rPr>
              <a:t>,</a:t>
            </a:r>
            <a:r>
              <a:rPr lang="en-US" sz="2500" dirty="0"/>
              <a:t>).</a:t>
            </a:r>
          </a:p>
          <a:p>
            <a:pPr algn="just"/>
            <a:r>
              <a:rPr lang="en-US" sz="2500" dirty="0"/>
              <a:t>Example : (1, 2, 3), (‘python’, ‘java’, ‘c#’), ((0, 1), (1, 0))</a:t>
            </a:r>
          </a:p>
          <a:p>
            <a:pPr algn="just"/>
            <a:r>
              <a:rPr lang="en-US" sz="2500" dirty="0"/>
              <a:t>Type ‘tuple’</a:t>
            </a:r>
          </a:p>
          <a:p>
            <a:pPr algn="just"/>
            <a:endParaRPr lang="en-US" sz="2500" dirty="0"/>
          </a:p>
          <a:p>
            <a:pPr algn="just"/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04FE7-BCF8-4944-BB92-5C386D17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5E62-3019-4856-B3E9-6335DCD2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F4A9-EE89-4A62-9706-B6B52E42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52337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An unordered collection of data items in ‘key: value’ pair form and enclosed in curly brackets ‘{}’.</a:t>
            </a:r>
          </a:p>
          <a:p>
            <a:pPr algn="just"/>
            <a:r>
              <a:rPr lang="en-US" sz="2500" dirty="0"/>
              <a:t>Key can be any data type but not list and dictionary and must be unique in a dictionary.</a:t>
            </a:r>
          </a:p>
          <a:p>
            <a:pPr algn="just"/>
            <a:r>
              <a:rPr lang="en-US" sz="2500" dirty="0"/>
              <a:t>Value can be any data types with no exceptions.</a:t>
            </a:r>
          </a:p>
          <a:p>
            <a:pPr algn="just"/>
            <a:r>
              <a:rPr lang="en-US" sz="2500" dirty="0"/>
              <a:t>Example : {‘name’: ‘John’, ‘age’: 30, ‘jobs’: [‘singer’, ‘doctor’, ‘actor’]}</a:t>
            </a:r>
          </a:p>
          <a:p>
            <a:pPr algn="just"/>
            <a:r>
              <a:rPr lang="en-US" sz="2500" dirty="0"/>
              <a:t>Type ‘</a:t>
            </a:r>
            <a:r>
              <a:rPr lang="en-US" sz="2500" dirty="0" err="1"/>
              <a:t>dict</a:t>
            </a:r>
            <a:r>
              <a:rPr lang="en-US" sz="2500" dirty="0"/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86D95-19E1-4C99-80AD-1C093D7B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3E9D-3B15-42F7-83DC-4913E829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92E8-2C29-4329-B9D3-0A058F72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 set is an unordered, unindexed collection of data items, not necessarily of the same type enclosed in curly brackets ‘{}’.</a:t>
            </a:r>
          </a:p>
          <a:p>
            <a:pPr algn="just"/>
            <a:r>
              <a:rPr lang="en-US" sz="2500" dirty="0"/>
              <a:t>No duplicate items can be put into a set.</a:t>
            </a:r>
          </a:p>
          <a:p>
            <a:pPr algn="just"/>
            <a:r>
              <a:rPr lang="en-US" sz="2500" dirty="0"/>
              <a:t>Example : {‘apple’, ‘banana’, ‘orange’}</a:t>
            </a:r>
          </a:p>
          <a:p>
            <a:pPr algn="just"/>
            <a:r>
              <a:rPr lang="en-US" sz="2500" dirty="0"/>
              <a:t>Type ‘set’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436DA-D565-42F9-9C44-04CD6202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CF9F-E001-44ED-A20F-5F7DF5C6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0306-645A-4572-B6BB-936955A1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Data with one of two built-in values True or False.</a:t>
            </a:r>
          </a:p>
          <a:p>
            <a:r>
              <a:rPr lang="en-US" sz="2500" dirty="0"/>
              <a:t>True can be considered as integer 1.</a:t>
            </a:r>
          </a:p>
          <a:p>
            <a:r>
              <a:rPr lang="en-US" sz="2500" dirty="0"/>
              <a:t>False can be considered as integer 0.</a:t>
            </a:r>
          </a:p>
          <a:p>
            <a:r>
              <a:rPr lang="en-US" sz="2500" dirty="0"/>
              <a:t>Type ‘bool’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BA409-5A7E-40CC-BBC4-224CADFC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0D6B-894A-4D31-BDAE-A878B358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immutable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1FC7-23A3-4DB2-BC3E-DD07CF66E9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Data objects whose values can be modified during processing are said to be mutable.</a:t>
            </a:r>
          </a:p>
          <a:p>
            <a:pPr algn="just"/>
            <a:r>
              <a:rPr lang="en-US" sz="2500" dirty="0"/>
              <a:t>Can’t be </a:t>
            </a:r>
            <a:r>
              <a:rPr lang="en-US" sz="2500" dirty="0" err="1"/>
              <a:t>hashable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Lists, dictionaries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F37A4D-1E1B-4D54-9358-CB23B81A6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Data objects whose values can’t be altered once they are created are said to be immutable.</a:t>
            </a:r>
          </a:p>
          <a:p>
            <a:pPr algn="just"/>
            <a:r>
              <a:rPr lang="en-US" sz="2500" dirty="0"/>
              <a:t>Can be </a:t>
            </a:r>
            <a:r>
              <a:rPr lang="en-US" sz="2500" dirty="0" err="1"/>
              <a:t>hashable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Numbers, strings, tuples,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4B42F-FC94-4B5A-AD97-E63E0D7A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3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239E-372B-4ADE-905D-EAE0B7BB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Hashable </a:t>
            </a:r>
            <a:r>
              <a:rPr lang="en-US" dirty="0" err="1"/>
              <a:t>unhashable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4D62-3CAD-4DC9-83C9-5887A423F6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If an object’s __hash__() method returns a value, that object is </a:t>
            </a:r>
            <a:r>
              <a:rPr lang="en-US" sz="2500" dirty="0" err="1"/>
              <a:t>hashable</a:t>
            </a:r>
            <a:r>
              <a:rPr lang="en-US" sz="25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BBF9A-B8F0-4DA0-8349-2FEF3C87A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If an object’s __hash__() method returns None, that object is </a:t>
            </a:r>
            <a:r>
              <a:rPr lang="en-US" sz="2500" dirty="0" err="1"/>
              <a:t>unhashable</a:t>
            </a:r>
            <a:r>
              <a:rPr lang="en-US" sz="2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A2702-2996-4D76-9816-4745CE60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17204-3116-4D2C-ADBA-FB5039BB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41" y="4082794"/>
            <a:ext cx="4482453" cy="1708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D8E60-02BF-4CD5-9AE1-E5EDE9276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53" y="4151481"/>
            <a:ext cx="5064508" cy="15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4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A5B4-D70C-4BFF-92FB-3DD16A27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4BAA2-6CD5-4472-879C-490E0AA9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Something that can change</a:t>
            </a:r>
          </a:p>
          <a:p>
            <a:pPr algn="just"/>
            <a:r>
              <a:rPr lang="en-US" sz="2500" dirty="0"/>
              <a:t>A way of referring to a memory location which may contain values like numbers, strings or other types</a:t>
            </a:r>
          </a:p>
          <a:p>
            <a:pPr algn="just"/>
            <a:r>
              <a:rPr lang="en-US" sz="2500" dirty="0"/>
              <a:t>No pre declaration is required</a:t>
            </a:r>
          </a:p>
          <a:p>
            <a:pPr algn="just"/>
            <a:r>
              <a:rPr lang="en-US" sz="2500" dirty="0"/>
              <a:t>Both the value and type may change during program execution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895B0-307A-4025-A498-180AD689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AC07-992D-4E14-9A9D-3E9E872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27B8B-4968-4512-92C5-6106C518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62" y="1948800"/>
            <a:ext cx="5537338" cy="49220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9611-D32E-499A-B92D-9146579773AF}"/>
              </a:ext>
            </a:extLst>
          </p:cNvPr>
          <p:cNvSpPr txBox="1"/>
          <p:nvPr/>
        </p:nvSpPr>
        <p:spPr>
          <a:xfrm>
            <a:off x="785611" y="1948800"/>
            <a:ext cx="53103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As variables are pointing to objects and objects can be of arbitrary data type, variables cannot have types associated with them.</a:t>
            </a:r>
            <a:endParaRPr lang="en-US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62948-A9ED-4AF1-B58A-1396C4FC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CBE8-45B1-4CD9-8D73-138B9655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CDE8-533D-432A-8EF6-5A9E7E30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To name a variable, the following rules must be followed.</a:t>
            </a:r>
          </a:p>
          <a:p>
            <a:r>
              <a:rPr lang="en-US" sz="2500" dirty="0"/>
              <a:t>can begin with underscore ‘_’ or letter (a-z, A-Z)</a:t>
            </a:r>
          </a:p>
          <a:p>
            <a:r>
              <a:rPr lang="en-US" sz="2500" dirty="0"/>
              <a:t>can contain alphanumeric characters and underscore ‘_’</a:t>
            </a:r>
          </a:p>
          <a:p>
            <a:r>
              <a:rPr lang="en-US" sz="2500" dirty="0"/>
              <a:t>can not use keywords or reserved words</a:t>
            </a:r>
          </a:p>
          <a:p>
            <a:r>
              <a:rPr lang="en-US" sz="2500" dirty="0"/>
              <a:t>case sensitive</a:t>
            </a:r>
          </a:p>
          <a:p>
            <a:r>
              <a:rPr lang="en-US" sz="2500" dirty="0"/>
              <a:t>can not contain any punctuation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598B5-9D23-43DB-827F-DF4CC040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3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DD84-F686-4BF2-ABDC-54DC0255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7C91-514B-417F-903E-C31A44F1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Variables can be assigned in many ways.</a:t>
            </a:r>
          </a:p>
          <a:p>
            <a:r>
              <a:rPr lang="en-US" sz="2500" dirty="0"/>
              <a:t>Single variable assignment</a:t>
            </a:r>
          </a:p>
          <a:p>
            <a:r>
              <a:rPr lang="en-US" sz="2500" dirty="0"/>
              <a:t>Multiple variable assignment</a:t>
            </a:r>
          </a:p>
          <a:p>
            <a:pPr lvl="1"/>
            <a:r>
              <a:rPr lang="en-US" sz="2300" dirty="0"/>
              <a:t>Single value to multiple variable</a:t>
            </a:r>
          </a:p>
          <a:p>
            <a:pPr lvl="1"/>
            <a:r>
              <a:rPr lang="en-US" sz="2300" dirty="0"/>
              <a:t>Multiple values to multiple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D6C40-5EC8-468C-A91F-A8679EF0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31" y="2242972"/>
            <a:ext cx="4032725" cy="3548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EB135-03C0-4C01-8784-DC1C6047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4EE3-5997-4835-A1B8-6687A568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0D5A-B53D-47E6-8C11-F9BFCFE8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 data type is categorization of data of different types.</a:t>
            </a:r>
          </a:p>
          <a:p>
            <a:pPr algn="just"/>
            <a:r>
              <a:rPr lang="en-US" sz="2500" dirty="0"/>
              <a:t>A data type defines set of values along with operations that can be performed on those values.</a:t>
            </a:r>
          </a:p>
          <a:p>
            <a:pPr algn="just"/>
            <a:r>
              <a:rPr lang="en-US" sz="2500" dirty="0"/>
              <a:t>Explicit values are known as literals. (10, 3.14, ‘python’, [1,2,3])</a:t>
            </a:r>
          </a:p>
          <a:p>
            <a:pPr algn="just"/>
            <a:r>
              <a:rPr lang="en-US" sz="2500" dirty="0"/>
              <a:t>Each literal has a type. (int, float, string, list)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B6E95-26A8-474A-8277-B1F477CE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C8F-DCBF-40C6-ACCF-A0C8BAAB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FDB9-B188-4B9B-BA38-A0F2726A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950644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Special symbols that carry out arithmetic or logical computation</a:t>
            </a:r>
          </a:p>
          <a:p>
            <a:pPr algn="just"/>
            <a:r>
              <a:rPr lang="en-US" sz="2500" dirty="0"/>
              <a:t>Can manipulate the value of operands</a:t>
            </a:r>
          </a:p>
          <a:p>
            <a:pPr algn="just"/>
            <a:r>
              <a:rPr lang="en-US" sz="2500" dirty="0"/>
              <a:t>An operand is the value that the operator operates on.</a:t>
            </a:r>
          </a:p>
          <a:p>
            <a:pPr algn="just"/>
            <a:r>
              <a:rPr lang="en-US" sz="2500" dirty="0"/>
              <a:t>In the sample code,  ‘a’ and ‘b’ are the operands and ‘+’ is the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ABB2E-CA20-4325-B5B3-6265CC08D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096064"/>
            <a:ext cx="2829664" cy="2761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B4840-2D83-470D-B9C5-595F4F9A5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4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E25D-4ADF-4C1E-BDEA-E9B7318D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8C15-BE77-4A33-93CF-27FBA65D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3278100"/>
            <a:ext cx="10353762" cy="2366733"/>
          </a:xfrm>
        </p:spPr>
        <p:txBody>
          <a:bodyPr numCol="2" spcCol="91440">
            <a:normAutofit/>
          </a:bodyPr>
          <a:lstStyle/>
          <a:p>
            <a:pPr lvl="0"/>
            <a:r>
              <a:rPr lang="en-US" sz="2300" dirty="0">
                <a:effectLst/>
              </a:rPr>
              <a:t>Arithmetic Operators</a:t>
            </a:r>
          </a:p>
          <a:p>
            <a:pPr lvl="0"/>
            <a:r>
              <a:rPr lang="en-US" sz="2300" dirty="0">
                <a:effectLst/>
              </a:rPr>
              <a:t>Comparison (Relational) Operators</a:t>
            </a:r>
          </a:p>
          <a:p>
            <a:pPr lvl="0"/>
            <a:r>
              <a:rPr lang="en-US" sz="2300" dirty="0">
                <a:effectLst/>
              </a:rPr>
              <a:t>Assignment Operators</a:t>
            </a:r>
          </a:p>
          <a:p>
            <a:pPr lvl="0"/>
            <a:r>
              <a:rPr lang="en-US" sz="2300" dirty="0">
                <a:effectLst/>
              </a:rPr>
              <a:t>Logical Operators</a:t>
            </a:r>
          </a:p>
          <a:p>
            <a:pPr lvl="0"/>
            <a:r>
              <a:rPr lang="en-US" sz="2300" dirty="0">
                <a:effectLst/>
              </a:rPr>
              <a:t>Bitwise Operators</a:t>
            </a:r>
          </a:p>
          <a:p>
            <a:pPr lvl="0"/>
            <a:r>
              <a:rPr lang="en-US" sz="2300" dirty="0">
                <a:effectLst/>
              </a:rPr>
              <a:t>Membership Operator</a:t>
            </a:r>
          </a:p>
          <a:p>
            <a:pPr lvl="0"/>
            <a:r>
              <a:rPr lang="en-US" sz="2300" dirty="0">
                <a:effectLst/>
              </a:rPr>
              <a:t>Identity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05756-AF7C-46D0-AD15-06BD0ECBB0D5}"/>
              </a:ext>
            </a:extLst>
          </p:cNvPr>
          <p:cNvSpPr txBox="1"/>
          <p:nvPr/>
        </p:nvSpPr>
        <p:spPr>
          <a:xfrm>
            <a:off x="913794" y="2176123"/>
            <a:ext cx="9015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There are many types of operators in Python.</a:t>
            </a:r>
          </a:p>
          <a:p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4CBDE-146A-4202-B6E3-7997711B4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458B-DE15-49AB-BD9D-B74FDF94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089BFB-08A8-4BCC-B885-BE5FDCECE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766496"/>
              </p:ext>
            </p:extLst>
          </p:nvPr>
        </p:nvGraphicFramePr>
        <p:xfrm>
          <a:off x="914400" y="2095500"/>
          <a:ext cx="1035367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96">
                  <a:extLst>
                    <a:ext uri="{9D8B030D-6E8A-4147-A177-3AD203B41FA5}">
                      <a16:colId xmlns:a16="http://schemas.microsoft.com/office/drawing/2014/main" val="374508037"/>
                    </a:ext>
                  </a:extLst>
                </a:gridCol>
                <a:gridCol w="3863662">
                  <a:extLst>
                    <a:ext uri="{9D8B030D-6E8A-4147-A177-3AD203B41FA5}">
                      <a16:colId xmlns:a16="http://schemas.microsoft.com/office/drawing/2014/main" val="3135838449"/>
                    </a:ext>
                  </a:extLst>
                </a:gridCol>
                <a:gridCol w="2498501">
                  <a:extLst>
                    <a:ext uri="{9D8B030D-6E8A-4147-A177-3AD203B41FA5}">
                      <a16:colId xmlns:a16="http://schemas.microsoft.com/office/drawing/2014/main" val="291783108"/>
                    </a:ext>
                  </a:extLst>
                </a:gridCol>
                <a:gridCol w="2343017">
                  <a:extLst>
                    <a:ext uri="{9D8B030D-6E8A-4147-A177-3AD203B41FA5}">
                      <a16:colId xmlns:a16="http://schemas.microsoft.com/office/drawing/2014/main" val="186889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4 + 7  =&gt;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2 – 9  =&gt;  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0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3 * 4  =&gt;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7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7 / 4  =&gt;  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8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Modulus (Remainder)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7 % 4  =&gt;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Floor division (Quotient)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7 // 4  =&gt;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4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3 ** 5  =&gt;  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854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391CE3-AA6E-410D-9D6D-AEB7E45E3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2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BC60-7297-4C42-B51F-E33F04C2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E7E58B-C6EB-4920-8B53-B80FDEF39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40541"/>
              </p:ext>
            </p:extLst>
          </p:nvPr>
        </p:nvGraphicFramePr>
        <p:xfrm>
          <a:off x="3154292" y="2941320"/>
          <a:ext cx="587276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38">
                  <a:extLst>
                    <a:ext uri="{9D8B030D-6E8A-4147-A177-3AD203B41FA5}">
                      <a16:colId xmlns:a16="http://schemas.microsoft.com/office/drawing/2014/main" val="87919715"/>
                    </a:ext>
                  </a:extLst>
                </a:gridCol>
                <a:gridCol w="4250028">
                  <a:extLst>
                    <a:ext uri="{9D8B030D-6E8A-4147-A177-3AD203B41FA5}">
                      <a16:colId xmlns:a16="http://schemas.microsoft.com/office/drawing/2014/main" val="141283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0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1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8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5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3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24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8DECD-D06C-4D2B-AE62-8791548C4394}"/>
              </a:ext>
            </a:extLst>
          </p:cNvPr>
          <p:cNvSpPr txBox="1"/>
          <p:nvPr/>
        </p:nvSpPr>
        <p:spPr>
          <a:xfrm>
            <a:off x="1635617" y="2189944"/>
            <a:ext cx="8178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Return Boolean type value True or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1060-78A2-4C5F-ADEF-EBE5C432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6EF-3F8D-4D27-A3E9-86C00654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980474-619E-4261-8933-FADE337A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037953"/>
              </p:ext>
            </p:extLst>
          </p:nvPr>
        </p:nvGraphicFramePr>
        <p:xfrm>
          <a:off x="914400" y="2095500"/>
          <a:ext cx="1035367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96">
                  <a:extLst>
                    <a:ext uri="{9D8B030D-6E8A-4147-A177-3AD203B41FA5}">
                      <a16:colId xmlns:a16="http://schemas.microsoft.com/office/drawing/2014/main" val="2015156918"/>
                    </a:ext>
                  </a:extLst>
                </a:gridCol>
                <a:gridCol w="3464417">
                  <a:extLst>
                    <a:ext uri="{9D8B030D-6E8A-4147-A177-3AD203B41FA5}">
                      <a16:colId xmlns:a16="http://schemas.microsoft.com/office/drawing/2014/main" val="1253202025"/>
                    </a:ext>
                  </a:extLst>
                </a:gridCol>
                <a:gridCol w="5240762">
                  <a:extLst>
                    <a:ext uri="{9D8B030D-6E8A-4147-A177-3AD203B41FA5}">
                      <a16:colId xmlns:a16="http://schemas.microsoft.com/office/drawing/2014/main" val="194469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1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Binary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9 &amp; 10  =&gt;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Binary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9 | 10  =&gt; 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Binary 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9 ^ 10  =&gt;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One’s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~10  =&gt;  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Left shift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8 &lt;&lt; 2  =&gt;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8 &gt;&gt; 2  =&gt;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974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CE8838-7966-4026-9BC2-911A5D2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2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A795-84A4-4F42-9005-78F3CC3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A232E-520E-4971-B63E-DED36FC5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18" y="1935921"/>
            <a:ext cx="6816963" cy="49220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41B8C-E0BE-47B1-9481-A757E1C3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1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0C29-4AFE-49F2-8CF0-DF346DEB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207BD-A97C-483E-8570-186BA95BB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757381"/>
              </p:ext>
            </p:extLst>
          </p:nvPr>
        </p:nvGraphicFramePr>
        <p:xfrm>
          <a:off x="3063026" y="2095500"/>
          <a:ext cx="606594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38">
                  <a:extLst>
                    <a:ext uri="{9D8B030D-6E8A-4147-A177-3AD203B41FA5}">
                      <a16:colId xmlns:a16="http://schemas.microsoft.com/office/drawing/2014/main" val="4099529763"/>
                    </a:ext>
                  </a:extLst>
                </a:gridCol>
                <a:gridCol w="2871989">
                  <a:extLst>
                    <a:ext uri="{9D8B030D-6E8A-4147-A177-3AD203B41FA5}">
                      <a16:colId xmlns:a16="http://schemas.microsoft.com/office/drawing/2014/main" val="39208974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125813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39775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 and 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03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 and 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71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and 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33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and 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6222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 or 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282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 or 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67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or 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44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or 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670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026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1466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EC6636-7DA6-4741-ABD6-F9A6103A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38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FBB8-E1FC-4C91-9032-E17C094B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845D-70FB-4F5C-AFC2-575EDBD6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628673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operator is “in”.</a:t>
            </a:r>
          </a:p>
          <a:p>
            <a:pPr algn="just"/>
            <a:r>
              <a:rPr lang="en-US" sz="2500" dirty="0"/>
              <a:t>It </a:t>
            </a:r>
            <a:r>
              <a:rPr lang="en-US" sz="2500"/>
              <a:t>is used </a:t>
            </a:r>
            <a:r>
              <a:rPr lang="en-US" sz="2500" dirty="0"/>
              <a:t>with the sequence type objects to check whether a certain value contains or not.</a:t>
            </a:r>
          </a:p>
          <a:p>
            <a:pPr algn="just"/>
            <a:r>
              <a:rPr lang="en-US" sz="2500" dirty="0"/>
              <a:t>Return Boolean value True or False.</a:t>
            </a:r>
          </a:p>
          <a:p>
            <a:pPr algn="just"/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2463-659E-411D-B35B-F5189B1FC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28" y="2122021"/>
            <a:ext cx="4344977" cy="2613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59B21-0168-4A67-B76F-86542EC1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DB6A-A0BC-4F81-8CC6-9FDC8F4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1CD0-3036-4D41-9241-C8FA0A83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079433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operator is “is”.</a:t>
            </a:r>
          </a:p>
          <a:p>
            <a:pPr algn="just"/>
            <a:r>
              <a:rPr lang="en-US" sz="2500" dirty="0"/>
              <a:t>It is used to check whether the two values are identical or not. </a:t>
            </a:r>
          </a:p>
          <a:p>
            <a:pPr algn="just"/>
            <a:r>
              <a:rPr lang="en-US" sz="2500" dirty="0"/>
              <a:t>In other words, it is checking the memory location (id) of the values.</a:t>
            </a:r>
          </a:p>
          <a:p>
            <a:pPr algn="just"/>
            <a:r>
              <a:rPr lang="en-US" sz="2500" dirty="0"/>
              <a:t>Return Boolean value True or 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336F8-7264-40CF-BA4B-C3B38558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11" y="2096064"/>
            <a:ext cx="3088645" cy="313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EEC9D-3564-403D-A915-7CAF3A9C0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DC3-4443-44D4-BB82-B7BEFE4B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Core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D565-F869-4FD7-8C85-97C26CA2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US" sz="2500" dirty="0"/>
              <a:t>Numbers</a:t>
            </a:r>
          </a:p>
          <a:p>
            <a:pPr algn="just"/>
            <a:r>
              <a:rPr lang="en-US" sz="2500" dirty="0"/>
              <a:t>Strings</a:t>
            </a:r>
          </a:p>
          <a:p>
            <a:pPr algn="just"/>
            <a:r>
              <a:rPr lang="en-US" sz="2500" dirty="0"/>
              <a:t>Lists</a:t>
            </a:r>
          </a:p>
          <a:p>
            <a:pPr algn="just"/>
            <a:r>
              <a:rPr lang="en-US" sz="2500" dirty="0"/>
              <a:t>Dictionaries</a:t>
            </a:r>
          </a:p>
          <a:p>
            <a:pPr algn="just"/>
            <a:r>
              <a:rPr lang="en-US" sz="2500" dirty="0"/>
              <a:t>Tuples</a:t>
            </a:r>
          </a:p>
          <a:p>
            <a:pPr algn="just"/>
            <a:r>
              <a:rPr lang="en-US" sz="2500" dirty="0"/>
              <a:t>Files</a:t>
            </a:r>
          </a:p>
          <a:p>
            <a:pPr algn="just"/>
            <a:r>
              <a:rPr lang="en-US" sz="2500" dirty="0"/>
              <a:t>Sets</a:t>
            </a:r>
          </a:p>
          <a:p>
            <a:pPr algn="just"/>
            <a:r>
              <a:rPr lang="en-US" sz="2500" dirty="0"/>
              <a:t>Booleans</a:t>
            </a:r>
          </a:p>
          <a:p>
            <a:pPr algn="just"/>
            <a:r>
              <a:rPr lang="en-US" sz="2500" dirty="0"/>
              <a:t>Types</a:t>
            </a:r>
          </a:p>
          <a:p>
            <a:pPr algn="just"/>
            <a:r>
              <a:rPr lang="en-US" sz="2500" dirty="0"/>
              <a:t>None</a:t>
            </a:r>
          </a:p>
          <a:p>
            <a:pPr algn="just"/>
            <a:r>
              <a:rPr lang="en-US" sz="2500" dirty="0"/>
              <a:t>Functions, modules, classes</a:t>
            </a:r>
          </a:p>
          <a:p>
            <a:pPr algn="just"/>
            <a:r>
              <a:rPr lang="en-US" sz="2500" dirty="0"/>
              <a:t>Compiled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4461-E70C-4442-AEAE-590E28A1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22479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5EBB-53DE-46AC-8555-F3AD3122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16DC-9A08-4395-ADE7-19DD50E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Everything in python is treated as Objects.</a:t>
            </a:r>
          </a:p>
          <a:p>
            <a:pPr algn="just"/>
            <a:r>
              <a:rPr lang="en-US" sz="2500" dirty="0"/>
              <a:t>Every object has an identity, a type and a value.</a:t>
            </a:r>
          </a:p>
          <a:p>
            <a:pPr algn="just"/>
            <a:r>
              <a:rPr lang="en-US" sz="2500" dirty="0"/>
              <a:t>id() function can get the identity.</a:t>
            </a:r>
          </a:p>
          <a:p>
            <a:pPr algn="just"/>
            <a:r>
              <a:rPr lang="en-US" sz="2500" dirty="0"/>
              <a:t>type() function can get the type.</a:t>
            </a:r>
          </a:p>
          <a:p>
            <a:pPr algn="just"/>
            <a:r>
              <a:rPr lang="en-US" sz="2500" dirty="0"/>
              <a:t>All the available functions supported by an object can be get with </a:t>
            </a:r>
            <a:r>
              <a:rPr lang="en-US" sz="2500" dirty="0" err="1"/>
              <a:t>dir</a:t>
            </a:r>
            <a:r>
              <a:rPr lang="en-US" sz="2500" dirty="0"/>
              <a:t>() function.</a:t>
            </a:r>
          </a:p>
          <a:p>
            <a:pPr algn="just"/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FAE57-2C96-4B9B-BAB4-A77A774D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03B2-7EA6-4152-8CA8-54F28EA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FE99-E470-43A2-A2CE-7A144CE8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Integers</a:t>
            </a:r>
          </a:p>
          <a:p>
            <a:pPr lvl="1" algn="just"/>
            <a:r>
              <a:rPr lang="en-US" sz="2300" dirty="0"/>
              <a:t>No range limit</a:t>
            </a:r>
          </a:p>
          <a:p>
            <a:pPr lvl="1" algn="just"/>
            <a:r>
              <a:rPr lang="en-US" sz="2300" dirty="0"/>
              <a:t>Sequence of digits without any prefix is interpreted as decimal numbers</a:t>
            </a:r>
          </a:p>
          <a:p>
            <a:pPr lvl="1" algn="just"/>
            <a:r>
              <a:rPr lang="en-US" sz="2300" dirty="0"/>
              <a:t>Prefix ‘0b’ for binary numbers</a:t>
            </a:r>
          </a:p>
          <a:p>
            <a:pPr lvl="1" algn="just"/>
            <a:r>
              <a:rPr lang="en-US" sz="2300" dirty="0"/>
              <a:t>Prefix ‘0o’ for octal numbers</a:t>
            </a:r>
          </a:p>
          <a:p>
            <a:pPr lvl="1" algn="just"/>
            <a:r>
              <a:rPr lang="en-US" sz="2300" dirty="0"/>
              <a:t>Prefix ‘0x’ for hexadecimal numbers</a:t>
            </a:r>
          </a:p>
          <a:p>
            <a:pPr lvl="1" algn="just"/>
            <a:r>
              <a:rPr lang="en-US" sz="2300" dirty="0"/>
              <a:t>Type ‘int’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9176C-A79B-4818-A8B4-73493EB7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FCB-554E-4437-825E-ED7DB9CE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E880-6507-49E1-BFBF-4BC42442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r>
              <a:rPr lang="en-US" sz="2500" dirty="0"/>
              <a:t>Floating-point numbers</a:t>
            </a:r>
          </a:p>
          <a:p>
            <a:pPr lvl="1"/>
            <a:r>
              <a:rPr lang="en-US" sz="2300" dirty="0"/>
              <a:t>Real numbers with decimal point</a:t>
            </a:r>
          </a:p>
          <a:p>
            <a:pPr lvl="1"/>
            <a:r>
              <a:rPr lang="en-US" sz="2300" dirty="0"/>
              <a:t>No range limit</a:t>
            </a:r>
          </a:p>
          <a:p>
            <a:pPr lvl="1"/>
            <a:r>
              <a:rPr lang="en-US" sz="2300" dirty="0"/>
              <a:t>Type ‘float’</a:t>
            </a:r>
          </a:p>
          <a:p>
            <a:pPr lvl="1"/>
            <a:endParaRPr lang="en-US" sz="2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DBDF1C-CB96-488A-BFEC-8ADA46363F47}"/>
              </a:ext>
            </a:extLst>
          </p:cNvPr>
          <p:cNvSpPr txBox="1">
            <a:spLocks/>
          </p:cNvSpPr>
          <p:nvPr/>
        </p:nvSpPr>
        <p:spPr>
          <a:xfrm>
            <a:off x="6085351" y="2096064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Complex numbers</a:t>
            </a:r>
          </a:p>
          <a:p>
            <a:pPr lvl="1"/>
            <a:r>
              <a:rPr lang="en-US" sz="2300" dirty="0"/>
              <a:t>Represented with real part and imaginary part</a:t>
            </a:r>
          </a:p>
          <a:p>
            <a:pPr lvl="1"/>
            <a:r>
              <a:rPr lang="en-US" sz="2300" dirty="0"/>
              <a:t>Example (-5+3j)</a:t>
            </a:r>
          </a:p>
          <a:p>
            <a:pPr lvl="1"/>
            <a:r>
              <a:rPr lang="en-US" sz="2300" dirty="0"/>
              <a:t>Type ‘complex’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99AD0-3398-4159-BA6A-6CF5FE58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6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F770-4164-4F0C-9046-C856EAE3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4846-4BF7-477A-AA01-3FD28233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r>
              <a:rPr lang="en-US" sz="2500" dirty="0"/>
              <a:t>Fractional numbers</a:t>
            </a:r>
          </a:p>
          <a:p>
            <a:pPr lvl="1"/>
            <a:r>
              <a:rPr lang="en-US" sz="2300" dirty="0"/>
              <a:t>Numbers that are represented with a numerator and a denominator</a:t>
            </a:r>
          </a:p>
          <a:p>
            <a:pPr lvl="1"/>
            <a:r>
              <a:rPr lang="en-US" sz="2300" dirty="0"/>
              <a:t>Can be implemented with ‘fractions’ module</a:t>
            </a:r>
          </a:p>
          <a:p>
            <a:pPr lvl="1"/>
            <a:r>
              <a:rPr lang="en-US" sz="2300" dirty="0"/>
              <a:t>Example :</a:t>
            </a:r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pPr lvl="1"/>
            <a:r>
              <a:rPr lang="en-US" sz="2300" dirty="0"/>
              <a:t>Type ‘</a:t>
            </a:r>
            <a:r>
              <a:rPr lang="en-US" sz="2300" dirty="0" err="1"/>
              <a:t>fractions.Fraction</a:t>
            </a:r>
            <a:r>
              <a:rPr lang="en-US" sz="2300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6ED76-711F-46D5-BB86-78D7FA4E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46" y="3765705"/>
            <a:ext cx="6230594" cy="1593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AE0CE-4A89-4CA4-A5FC-627C8995A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B514-5BE5-4658-B6F4-157A8E18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7957-BF34-4AAF-81B8-0257B783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Strings are sequences of characters.</a:t>
            </a:r>
          </a:p>
          <a:p>
            <a:pPr algn="just"/>
            <a:r>
              <a:rPr lang="en-US" sz="2500" dirty="0"/>
              <a:t>String literals may be delimited using either (‘ ’), (“ ”), (‘’’ ’’’) or     (“”” “””).</a:t>
            </a:r>
          </a:p>
          <a:p>
            <a:pPr algn="just"/>
            <a:r>
              <a:rPr lang="en-US" sz="2500" dirty="0"/>
              <a:t>All the characters between the opening delimiter and the matching closing delimiter are part of the string.</a:t>
            </a:r>
          </a:p>
          <a:p>
            <a:pPr algn="just"/>
            <a:r>
              <a:rPr lang="en-US" sz="2500" dirty="0"/>
              <a:t>Example : ‘hello’, “python”</a:t>
            </a:r>
          </a:p>
          <a:p>
            <a:pPr algn="just"/>
            <a:r>
              <a:rPr lang="en-US" sz="2500" dirty="0"/>
              <a:t>Type ‘str’</a:t>
            </a:r>
          </a:p>
          <a:p>
            <a:pPr algn="just"/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19822-CCBC-4360-8816-6BD70855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589E-A026-41E8-9898-D765D295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6291-3C80-4AF5-9D6D-5AFDF3D0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An ordered collection of one or more data items, not necessarily of the same type, put in squared brackets ‘[]’ and separated by comma</a:t>
            </a:r>
          </a:p>
          <a:p>
            <a:pPr algn="just"/>
            <a:r>
              <a:rPr lang="en-US" sz="2500" dirty="0"/>
              <a:t>Each item is assigned with an integer that is the position of that item.</a:t>
            </a:r>
          </a:p>
          <a:p>
            <a:pPr algn="just"/>
            <a:r>
              <a:rPr lang="en-US" sz="2500" dirty="0"/>
              <a:t>Example : [1, 2, 3], [‘python’, ‘java’, ‘c#’], [[0, 1], [1, 0]]</a:t>
            </a:r>
          </a:p>
          <a:p>
            <a:pPr algn="just"/>
            <a:r>
              <a:rPr lang="en-US" sz="2500" dirty="0"/>
              <a:t>Type ‘list’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80C28-DFEC-47A9-9304-36C67EEA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3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2821</TotalTime>
  <Words>1198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Bookman Old Style</vt:lpstr>
      <vt:lpstr>Rockwell</vt:lpstr>
      <vt:lpstr>Damask</vt:lpstr>
      <vt:lpstr>Python basics</vt:lpstr>
      <vt:lpstr>Data types</vt:lpstr>
      <vt:lpstr>Python’s Core types</vt:lpstr>
      <vt:lpstr>Everything is object</vt:lpstr>
      <vt:lpstr>Numbers</vt:lpstr>
      <vt:lpstr>Numbers</vt:lpstr>
      <vt:lpstr>numbers</vt:lpstr>
      <vt:lpstr>strings</vt:lpstr>
      <vt:lpstr>Lists</vt:lpstr>
      <vt:lpstr>tuples</vt:lpstr>
      <vt:lpstr>dictionaries</vt:lpstr>
      <vt:lpstr>sets</vt:lpstr>
      <vt:lpstr>Booleans</vt:lpstr>
      <vt:lpstr>Mutable immutable</vt:lpstr>
      <vt:lpstr>Hashable unhashable</vt:lpstr>
      <vt:lpstr>variables</vt:lpstr>
      <vt:lpstr>Object references</vt:lpstr>
      <vt:lpstr>Naming rules</vt:lpstr>
      <vt:lpstr>Assigning variables</vt:lpstr>
      <vt:lpstr>operators</vt:lpstr>
      <vt:lpstr>Types of operators</vt:lpstr>
      <vt:lpstr>Arithmetic operators</vt:lpstr>
      <vt:lpstr>Comparison operators</vt:lpstr>
      <vt:lpstr>Bitwise operators</vt:lpstr>
      <vt:lpstr>Assignment operators</vt:lpstr>
      <vt:lpstr>Logical operators</vt:lpstr>
      <vt:lpstr>Membership operator</vt:lpstr>
      <vt:lpstr>Identity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Htet Aung</dc:creator>
  <cp:lastModifiedBy>Htet Aung</cp:lastModifiedBy>
  <cp:revision>53</cp:revision>
  <dcterms:created xsi:type="dcterms:W3CDTF">2019-05-25T11:07:24Z</dcterms:created>
  <dcterms:modified xsi:type="dcterms:W3CDTF">2019-08-28T01:59:45Z</dcterms:modified>
</cp:coreProperties>
</file>