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83" r:id="rId4"/>
    <p:sldId id="284" r:id="rId5"/>
    <p:sldId id="285" r:id="rId6"/>
    <p:sldId id="286" r:id="rId7"/>
    <p:sldId id="257" r:id="rId8"/>
    <p:sldId id="287" r:id="rId9"/>
    <p:sldId id="301" r:id="rId10"/>
    <p:sldId id="288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289" r:id="rId19"/>
    <p:sldId id="302" r:id="rId20"/>
    <p:sldId id="303" r:id="rId21"/>
    <p:sldId id="304" r:id="rId22"/>
    <p:sldId id="290" r:id="rId23"/>
    <p:sldId id="305" r:id="rId24"/>
    <p:sldId id="307" r:id="rId25"/>
    <p:sldId id="308" r:id="rId26"/>
    <p:sldId id="310" r:id="rId27"/>
    <p:sldId id="311" r:id="rId28"/>
    <p:sldId id="306" r:id="rId29"/>
    <p:sldId id="309" r:id="rId30"/>
    <p:sldId id="312" r:id="rId31"/>
    <p:sldId id="31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A28"/>
    <a:srgbClr val="19E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99C3-79C5-4B68-BC2D-2930D0F32C1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E193-68ED-473E-AE36-29F5C4DD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0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99C3-79C5-4B68-BC2D-2930D0F32C1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E193-68ED-473E-AE36-29F5C4DD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99C3-79C5-4B68-BC2D-2930D0F32C1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E193-68ED-473E-AE36-29F5C4DD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01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99C3-79C5-4B68-BC2D-2930D0F32C1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E193-68ED-473E-AE36-29F5C4DD7C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5463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99C3-79C5-4B68-BC2D-2930D0F32C1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E193-68ED-473E-AE36-29F5C4DD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26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99C3-79C5-4B68-BC2D-2930D0F32C1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E193-68ED-473E-AE36-29F5C4DD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03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99C3-79C5-4B68-BC2D-2930D0F32C1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E193-68ED-473E-AE36-29F5C4DD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51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99C3-79C5-4B68-BC2D-2930D0F32C1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E193-68ED-473E-AE36-29F5C4DD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47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99C3-79C5-4B68-BC2D-2930D0F32C1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E193-68ED-473E-AE36-29F5C4DD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2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99C3-79C5-4B68-BC2D-2930D0F32C1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E193-68ED-473E-AE36-29F5C4DD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99C3-79C5-4B68-BC2D-2930D0F32C1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E193-68ED-473E-AE36-29F5C4DD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4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99C3-79C5-4B68-BC2D-2930D0F32C1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E193-68ED-473E-AE36-29F5C4DD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5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99C3-79C5-4B68-BC2D-2930D0F32C1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E193-68ED-473E-AE36-29F5C4DD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99C3-79C5-4B68-BC2D-2930D0F32C1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E193-68ED-473E-AE36-29F5C4DD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9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99C3-79C5-4B68-BC2D-2930D0F32C1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E193-68ED-473E-AE36-29F5C4DD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1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99C3-79C5-4B68-BC2D-2930D0F32C1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E193-68ED-473E-AE36-29F5C4DD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99C3-79C5-4B68-BC2D-2930D0F32C1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E193-68ED-473E-AE36-29F5C4DD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5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599C3-79C5-4B68-BC2D-2930D0F32C1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5E193-68ED-473E-AE36-29F5C4DD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75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A066-5CDC-4192-8969-309A03BC9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7F8FB-03E7-416B-84AB-5E9ADF9DD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- II</a:t>
            </a:r>
          </a:p>
        </p:txBody>
      </p:sp>
    </p:spTree>
    <p:extLst>
      <p:ext uri="{BB962C8B-B14F-4D97-AF65-F5344CB8AC3E}">
        <p14:creationId xmlns:p14="http://schemas.microsoft.com/office/powerpoint/2010/main" val="2225653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1289-241B-46CD-B00E-54894F1C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5D6B-32BE-49B0-98B8-B64ED7403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1" cy="41523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/>
              <a:t>The functions supported by the str object can be get with </a:t>
            </a:r>
            <a:r>
              <a:rPr lang="en-US" sz="2500" dirty="0" err="1"/>
              <a:t>dir</a:t>
            </a:r>
            <a:r>
              <a:rPr lang="en-US" sz="2500" dirty="0"/>
              <a:t>() function. And help() function can show the brief documentation of each function.</a:t>
            </a:r>
          </a:p>
          <a:p>
            <a:pPr marL="0" indent="0" algn="just">
              <a:buNone/>
            </a:pPr>
            <a:r>
              <a:rPr lang="en-US" sz="2500" dirty="0"/>
              <a:t>Example:</a:t>
            </a:r>
          </a:p>
          <a:p>
            <a:pPr marL="0" indent="0" algn="just">
              <a:buNone/>
            </a:pPr>
            <a:r>
              <a:rPr lang="en-US" sz="2500" dirty="0"/>
              <a:t>s = ‘a string’</a:t>
            </a:r>
          </a:p>
          <a:p>
            <a:pPr marL="0" indent="0" algn="just">
              <a:buNone/>
            </a:pPr>
            <a:r>
              <a:rPr lang="en-US" sz="2500" dirty="0" err="1"/>
              <a:t>dir</a:t>
            </a:r>
            <a:r>
              <a:rPr lang="en-US" sz="2500" dirty="0"/>
              <a:t>(s)</a:t>
            </a:r>
          </a:p>
          <a:p>
            <a:pPr marL="0" indent="0" algn="just">
              <a:buNone/>
            </a:pPr>
            <a:r>
              <a:rPr lang="en-US" sz="2500" dirty="0"/>
              <a:t>help(</a:t>
            </a:r>
            <a:r>
              <a:rPr lang="en-US" sz="2500" dirty="0" err="1"/>
              <a:t>s.cpitalize</a:t>
            </a:r>
            <a:r>
              <a:rPr lang="en-US" sz="25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CD429-EA56-4F49-A9B6-547C56439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335" y="3429000"/>
            <a:ext cx="7576221" cy="23111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809B1F-3088-4473-BD9A-458C8390E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1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C220-8F7F-4733-A62E-93802C65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 (one way)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3EB38-A4CA-476E-B8F3-B735C20CE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>
            <a:normAutofit/>
          </a:bodyPr>
          <a:lstStyle/>
          <a:p>
            <a:r>
              <a:rPr lang="en-US" sz="2500" dirty="0"/>
              <a:t>Formatting strings is an important operation.</a:t>
            </a:r>
          </a:p>
          <a:p>
            <a:r>
              <a:rPr lang="en-US" sz="2500" dirty="0"/>
              <a:t>It formats the strings to be outputted at the console.</a:t>
            </a:r>
          </a:p>
          <a:p>
            <a:pPr marL="0" indent="0">
              <a:buNone/>
            </a:pPr>
            <a:r>
              <a:rPr lang="en-US" sz="2500" dirty="0"/>
              <a:t>Example: </a:t>
            </a:r>
          </a:p>
          <a:p>
            <a:pPr marL="0" indent="0">
              <a:buNone/>
            </a:pPr>
            <a:r>
              <a:rPr lang="en-US" sz="2500" dirty="0"/>
              <a:t>string = ‘I am %s. I was born in %s.’</a:t>
            </a:r>
          </a:p>
          <a:p>
            <a:pPr marL="0" indent="0">
              <a:buNone/>
            </a:pPr>
            <a:r>
              <a:rPr lang="en-US" sz="2500" dirty="0"/>
              <a:t>values = (‘Bo </a:t>
            </a:r>
            <a:r>
              <a:rPr lang="en-US" sz="2500" dirty="0" err="1"/>
              <a:t>Bo</a:t>
            </a:r>
            <a:r>
              <a:rPr lang="en-US" sz="2500" dirty="0"/>
              <a:t>’, ‘Yangon’)</a:t>
            </a:r>
          </a:p>
          <a:p>
            <a:pPr marL="0" indent="0">
              <a:buNone/>
            </a:pPr>
            <a:r>
              <a:rPr lang="en-US" sz="2500" dirty="0"/>
              <a:t>print(string % values)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0E6E4F-2D13-453D-8DDB-9FE17A32FBEF}"/>
              </a:ext>
            </a:extLst>
          </p:cNvPr>
          <p:cNvSpPr/>
          <p:nvPr/>
        </p:nvSpPr>
        <p:spPr>
          <a:xfrm>
            <a:off x="5525037" y="3812146"/>
            <a:ext cx="682580" cy="6439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48380B1E-F06B-4876-B8A7-BF4F388EBA92}"/>
              </a:ext>
            </a:extLst>
          </p:cNvPr>
          <p:cNvSpPr/>
          <p:nvPr/>
        </p:nvSpPr>
        <p:spPr>
          <a:xfrm rot="21275777">
            <a:off x="6225129" y="3934496"/>
            <a:ext cx="579550" cy="39924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117117-BB7B-472F-9366-CA45F4AFA44D}"/>
              </a:ext>
            </a:extLst>
          </p:cNvPr>
          <p:cNvSpPr/>
          <p:nvPr/>
        </p:nvSpPr>
        <p:spPr>
          <a:xfrm rot="21235132">
            <a:off x="6848685" y="3609521"/>
            <a:ext cx="2706126" cy="643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conversion specifiers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74391-03D6-477E-941D-A1E8C7601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0C07C9-EE4C-4B35-8F52-E1F5AA533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53" y="0"/>
            <a:ext cx="4141293" cy="6861447"/>
          </a:xfrm>
        </p:spPr>
      </p:pic>
    </p:spTree>
    <p:extLst>
      <p:ext uri="{BB962C8B-B14F-4D97-AF65-F5344CB8AC3E}">
        <p14:creationId xmlns:p14="http://schemas.microsoft.com/office/powerpoint/2010/main" val="3223998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C9A8-01D6-4273-81F2-9DFD0355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972A5-7B4F-48C3-90B2-3076A6C0A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/>
              <a:t>Using with format() function</a:t>
            </a:r>
          </a:p>
          <a:p>
            <a:pPr marL="0" indent="0" algn="just">
              <a:buNone/>
            </a:pPr>
            <a:r>
              <a:rPr lang="en-US" sz="2500" dirty="0"/>
              <a:t>Example:</a:t>
            </a:r>
          </a:p>
          <a:p>
            <a:pPr algn="just"/>
            <a:r>
              <a:rPr lang="en-US" sz="2500" dirty="0"/>
              <a:t>‘{} {} and {}’.format(‘first’, ‘second’, ‘third’)</a:t>
            </a:r>
          </a:p>
          <a:p>
            <a:pPr algn="just"/>
            <a:r>
              <a:rPr lang="en-US" sz="2500" dirty="0"/>
              <a:t>‘{2} {0} {1} {3} {2} {0}’.format(‘be’, ‘or’, ‘to’, ‘not’)</a:t>
            </a:r>
          </a:p>
          <a:p>
            <a:pPr algn="just"/>
            <a:r>
              <a:rPr lang="en-US" sz="2500"/>
              <a:t>‘My </a:t>
            </a:r>
            <a:r>
              <a:rPr lang="en-US" sz="2500" dirty="0"/>
              <a:t>name is {name}. I am a {job}’.format(name = ‘Bo </a:t>
            </a:r>
            <a:r>
              <a:rPr lang="en-US" sz="2500" dirty="0" err="1"/>
              <a:t>Bo</a:t>
            </a:r>
            <a:r>
              <a:rPr lang="en-US" sz="2500" dirty="0"/>
              <a:t>’, job = ‘doctor’)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12A42-33D1-401B-A958-293CDAFA5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41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A1DE-C7AC-42D9-9817-82FC362F1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141" y="609600"/>
            <a:ext cx="8305416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Replacement fields can contain</a:t>
            </a:r>
          </a:p>
          <a:p>
            <a:r>
              <a:rPr lang="en-US" sz="2500" dirty="0"/>
              <a:t>Field name</a:t>
            </a:r>
          </a:p>
          <a:p>
            <a:r>
              <a:rPr lang="en-US" sz="2500" dirty="0"/>
              <a:t>Conversion flag</a:t>
            </a:r>
          </a:p>
          <a:p>
            <a:r>
              <a:rPr lang="en-US" sz="2500" dirty="0"/>
              <a:t>Format specifier</a:t>
            </a:r>
          </a:p>
          <a:p>
            <a:pPr marL="0" indent="0">
              <a:buNone/>
            </a:pPr>
            <a:r>
              <a:rPr lang="en-US" sz="2500" dirty="0"/>
              <a:t>Examples:</a:t>
            </a:r>
          </a:p>
          <a:p>
            <a:pPr marL="0" indent="0">
              <a:buNone/>
            </a:pPr>
            <a:r>
              <a:rPr lang="en-US" sz="2300" dirty="0"/>
              <a:t>"{foo} {} {bar} {}".format(1, 2, bar=4, foo=3)</a:t>
            </a:r>
          </a:p>
          <a:p>
            <a:pPr marL="0" indent="0">
              <a:buNone/>
            </a:pPr>
            <a:r>
              <a:rPr lang="en-US" sz="2300" dirty="0"/>
              <a:t>print("{</a:t>
            </a:r>
            <a:r>
              <a:rPr lang="en-US" sz="2300" dirty="0" err="1"/>
              <a:t>pi!s</a:t>
            </a:r>
            <a:r>
              <a:rPr lang="en-US" sz="2300" dirty="0"/>
              <a:t>} {</a:t>
            </a:r>
            <a:r>
              <a:rPr lang="en-US" sz="2300" dirty="0" err="1"/>
              <a:t>pi!r</a:t>
            </a:r>
            <a:r>
              <a:rPr lang="en-US" sz="2300" dirty="0"/>
              <a:t>} {</a:t>
            </a:r>
            <a:r>
              <a:rPr lang="en-US" sz="2300" dirty="0" err="1"/>
              <a:t>pi!a</a:t>
            </a:r>
            <a:r>
              <a:rPr lang="en-US" sz="2300" dirty="0"/>
              <a:t>}".format(pi=</a:t>
            </a:r>
            <a:r>
              <a:rPr lang="en-US" sz="2300" dirty="0" err="1"/>
              <a:t>chr</a:t>
            </a:r>
            <a:r>
              <a:rPr lang="en-US" sz="2300" dirty="0"/>
              <a:t>(960)</a:t>
            </a:r>
            <a:r>
              <a:rPr lang="el-GR" sz="2300" dirty="0"/>
              <a:t>))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"The number is {</a:t>
            </a:r>
            <a:r>
              <a:rPr lang="en-US" sz="2300" dirty="0" err="1"/>
              <a:t>num:f</a:t>
            </a:r>
            <a:r>
              <a:rPr lang="en-US" sz="2300" dirty="0"/>
              <a:t>}".format(num=42)</a:t>
            </a:r>
          </a:p>
          <a:p>
            <a:pPr marL="0" indent="0">
              <a:buNone/>
            </a:pPr>
            <a:r>
              <a:rPr lang="en-US" sz="2300" dirty="0"/>
              <a:t>"The number is {</a:t>
            </a:r>
            <a:r>
              <a:rPr lang="en-US" sz="2300" dirty="0" err="1"/>
              <a:t>num:b</a:t>
            </a:r>
            <a:r>
              <a:rPr lang="en-US" sz="2300" dirty="0"/>
              <a:t>}".format(num=42)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730FD-E6E5-4919-B06D-36A26D7DF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51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08C8-E2C8-495E-A89D-DE3E442A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E4B1D0-DBAC-4D1C-8214-5FA6DAF02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-29848"/>
            <a:ext cx="10370036" cy="6887848"/>
          </a:xfrm>
        </p:spPr>
      </p:pic>
    </p:spTree>
    <p:extLst>
      <p:ext uri="{BB962C8B-B14F-4D97-AF65-F5344CB8AC3E}">
        <p14:creationId xmlns:p14="http://schemas.microsoft.com/office/powerpoint/2010/main" val="2263219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2879-D2D8-4088-AB7E-CCA2ED2F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Width, precision, thousands separator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F10FA-0E6E-491C-8AC8-CFF481720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56834"/>
            <a:ext cx="10353762" cy="34343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500" dirty="0"/>
              <a:t>"{num:10}".format(num=3)</a:t>
            </a:r>
          </a:p>
          <a:p>
            <a:pPr marL="0" indent="0" algn="just">
              <a:buNone/>
            </a:pPr>
            <a:r>
              <a:rPr lang="en-US" sz="2500" dirty="0"/>
              <a:t>"{name:10}".format(name="Bob")</a:t>
            </a:r>
          </a:p>
          <a:p>
            <a:pPr marL="0" indent="0" algn="just">
              <a:buNone/>
            </a:pPr>
            <a:r>
              <a:rPr lang="en-US" sz="2500" dirty="0"/>
              <a:t>"{pi:10.2f}".format(pi=pi)</a:t>
            </a:r>
          </a:p>
          <a:p>
            <a:pPr marL="0" indent="0" algn="just">
              <a:buNone/>
            </a:pPr>
            <a:r>
              <a:rPr lang="en-US" sz="2500" dirty="0"/>
              <a:t>'One googol is {:,}'.format(10**100)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D167E-68A1-4768-9727-15AFB4686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95" y="2441491"/>
            <a:ext cx="5176881" cy="24805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B79EBA-8C6C-4D2B-9565-D5C9371E3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08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E201-1214-4F14-B3E5-E5CCD62F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042" y="609600"/>
            <a:ext cx="9464514" cy="1326321"/>
          </a:xfrm>
        </p:spPr>
        <p:txBody>
          <a:bodyPr/>
          <a:lstStyle/>
          <a:p>
            <a:r>
              <a:rPr lang="en-US" dirty="0"/>
              <a:t>Signs alignment zero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8964-5592-4672-BB5E-3314CA03A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print('{0:&lt;10.2f}\n{0:^10.2f}\n{0:&gt;10.2f}'.format(pi))</a:t>
            </a:r>
          </a:p>
          <a:p>
            <a:pPr marL="0" indent="0">
              <a:buNone/>
            </a:pPr>
            <a:r>
              <a:rPr lang="en-US" sz="2500" dirty="0"/>
              <a:t>'{:010.2f}'.format(pi)</a:t>
            </a:r>
          </a:p>
          <a:p>
            <a:pPr marL="0" indent="0">
              <a:buNone/>
            </a:pPr>
            <a:r>
              <a:rPr lang="en-US" sz="2500" dirty="0"/>
              <a:t>"{:$^15}".format(" WIN BIG ")</a:t>
            </a:r>
          </a:p>
          <a:p>
            <a:pPr marL="0" indent="0">
              <a:buNone/>
            </a:pPr>
            <a:r>
              <a:rPr lang="nn-NO" sz="2500" dirty="0"/>
              <a:t>print('{0:10.2f}\n{1:10.2f}'.format(pi, -pi))</a:t>
            </a:r>
          </a:p>
          <a:p>
            <a:pPr marL="0" indent="0">
              <a:buNone/>
            </a:pPr>
            <a:r>
              <a:rPr lang="nn-NO" sz="2500"/>
              <a:t>print(‘{0:=+10.2f</a:t>
            </a:r>
            <a:r>
              <a:rPr lang="nn-NO" sz="2500" dirty="0"/>
              <a:t>}\n{1:=+10.2f}'.format(pi, -pi))</a:t>
            </a:r>
            <a:endParaRPr lang="en-US" sz="2500" dirty="0"/>
          </a:p>
          <a:p>
            <a:pPr marL="0" indent="0">
              <a:buNone/>
            </a:pPr>
            <a:endParaRPr lang="en-US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21D26-0B57-43AC-AD91-6A2D3A27A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58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8688-7630-4C38-8E8A-EA727456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AFAC-655A-4471-ADDF-5B06439BE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/>
              <a:t>list() function can be used to convert sequence type objects to list.</a:t>
            </a:r>
          </a:p>
          <a:p>
            <a:pPr marL="0" indent="0" algn="just">
              <a:buNone/>
            </a:pPr>
            <a:r>
              <a:rPr lang="en-US" sz="2500" dirty="0"/>
              <a:t>Example:</a:t>
            </a:r>
          </a:p>
          <a:p>
            <a:pPr marL="0" indent="0" algn="just">
              <a:buNone/>
            </a:pPr>
            <a:r>
              <a:rPr lang="en-US" sz="2500" dirty="0"/>
              <a:t>str to list	=&gt; list(‘Hello World!’)</a:t>
            </a:r>
          </a:p>
          <a:p>
            <a:pPr marL="0" indent="0" algn="just">
              <a:buNone/>
            </a:pPr>
            <a:r>
              <a:rPr lang="en-US" sz="2500" dirty="0"/>
              <a:t>list to str	=&gt; ‘’.join(</a:t>
            </a:r>
            <a:r>
              <a:rPr lang="en-US" sz="2500" dirty="0" err="1"/>
              <a:t>a_list</a:t>
            </a:r>
            <a:r>
              <a:rPr lang="en-US" sz="2500" dirty="0"/>
              <a:t>)</a:t>
            </a:r>
          </a:p>
          <a:p>
            <a:pPr marL="0" indent="0" algn="just">
              <a:buNone/>
            </a:pPr>
            <a:endParaRPr lang="en-US" sz="2500" dirty="0"/>
          </a:p>
          <a:p>
            <a:pPr algn="just"/>
            <a:r>
              <a:rPr lang="en-US" sz="2500" dirty="0"/>
              <a:t>Lists can be changed as they are mutable.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58C5C-EAF5-4EF4-94A8-03377F96F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20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55DB-0A1A-4D04-A018-B3C2C6ED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085AC-D96B-40AD-82E4-9A36CD52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elements in a list can be changed in place by assignment.</a:t>
            </a:r>
          </a:p>
          <a:p>
            <a:pPr marL="0" indent="0">
              <a:buNone/>
            </a:pPr>
            <a:r>
              <a:rPr lang="en-US" sz="2400" dirty="0"/>
              <a:t>Example:	x = [1, 2, 2]</a:t>
            </a:r>
          </a:p>
          <a:p>
            <a:pPr marL="0" indent="0">
              <a:buNone/>
            </a:pPr>
            <a:r>
              <a:rPr lang="en-US" sz="2400" dirty="0"/>
              <a:t>		x[2] = 3</a:t>
            </a:r>
          </a:p>
          <a:p>
            <a:r>
              <a:rPr lang="en-US" sz="2400" dirty="0"/>
              <a:t>Elements in a list can be deleted with </a:t>
            </a:r>
            <a:r>
              <a:rPr lang="en-US" sz="2400" dirty="0">
                <a:solidFill>
                  <a:srgbClr val="FF0000"/>
                </a:solidFill>
              </a:rPr>
              <a:t>del</a:t>
            </a:r>
            <a:r>
              <a:rPr lang="en-US" sz="2400" dirty="0"/>
              <a:t> statement.</a:t>
            </a:r>
          </a:p>
          <a:p>
            <a:pPr marL="0" indent="0">
              <a:buNone/>
            </a:pPr>
            <a:r>
              <a:rPr lang="en-US" sz="2400" dirty="0"/>
              <a:t>Example:	x = list(‘</a:t>
            </a:r>
            <a:r>
              <a:rPr lang="en-US" sz="2400" dirty="0" err="1"/>
              <a:t>pytthon</a:t>
            </a:r>
            <a:r>
              <a:rPr lang="en-US" sz="2400" dirty="0"/>
              <a:t>’)</a:t>
            </a:r>
          </a:p>
          <a:p>
            <a:pPr marL="0" indent="0">
              <a:buNone/>
            </a:pPr>
            <a:r>
              <a:rPr lang="en-US" sz="2400" dirty="0"/>
              <a:t>		del x[2]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BFE43-4176-414B-BB59-CC58A420C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5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C31C-6B18-4253-9500-53D7CE78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4049C-EEDB-44FD-8A0B-80A41E56C3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input(prompt = None)</a:t>
            </a:r>
          </a:p>
          <a:p>
            <a:r>
              <a:rPr lang="en-US" sz="2500" dirty="0"/>
              <a:t>Standard input</a:t>
            </a:r>
          </a:p>
          <a:p>
            <a:endParaRPr lang="en-US" sz="25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B09DCE-1E74-4C85-92B6-358AD35781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print(value,…, </a:t>
            </a:r>
            <a:r>
              <a:rPr lang="en-US" sz="2500" dirty="0" err="1"/>
              <a:t>sep</a:t>
            </a:r>
            <a:r>
              <a:rPr lang="en-US" sz="2500" dirty="0"/>
              <a:t> = ‘ ‘,</a:t>
            </a:r>
          </a:p>
          <a:p>
            <a:pPr marL="0" indent="0">
              <a:buNone/>
            </a:pPr>
            <a:r>
              <a:rPr lang="en-US" sz="2500" dirty="0"/>
              <a:t>          end </a:t>
            </a:r>
            <a:r>
              <a:rPr lang="en-US" sz="2500"/>
              <a:t>= ‘\</a:t>
            </a:r>
            <a:r>
              <a:rPr lang="en-US" sz="2500" dirty="0"/>
              <a:t>n’, file = </a:t>
            </a:r>
            <a:r>
              <a:rPr lang="en-US" sz="2500" dirty="0" err="1"/>
              <a:t>sys.stdout</a:t>
            </a:r>
            <a:r>
              <a:rPr lang="en-US" sz="2500" dirty="0"/>
              <a:t>,</a:t>
            </a:r>
          </a:p>
          <a:p>
            <a:pPr marL="0" indent="0">
              <a:buNone/>
            </a:pPr>
            <a:r>
              <a:rPr lang="en-US" sz="2500" dirty="0"/>
              <a:t>          flush = False)</a:t>
            </a:r>
          </a:p>
          <a:p>
            <a:r>
              <a:rPr lang="en-US" sz="2500" dirty="0"/>
              <a:t>Standard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B13A8-F42E-4060-A4E7-EF19E269E7A3}"/>
              </a:ext>
            </a:extLst>
          </p:cNvPr>
          <p:cNvSpPr txBox="1"/>
          <p:nvPr/>
        </p:nvSpPr>
        <p:spPr>
          <a:xfrm>
            <a:off x="1004249" y="4963067"/>
            <a:ext cx="101728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Both input() and print() are built-in functions.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3DD198-00E9-4BB6-8B72-B1CD65285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1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1A10-0ACA-493F-A011-938AC052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ED22-EE8A-4D17-A81B-B23D03BEC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4160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list has the following methods.</a:t>
            </a:r>
          </a:p>
          <a:p>
            <a:r>
              <a:rPr lang="en-US" sz="2400" dirty="0"/>
              <a:t>append</a:t>
            </a:r>
          </a:p>
          <a:p>
            <a:r>
              <a:rPr lang="en-US" sz="2400" dirty="0"/>
              <a:t>clear</a:t>
            </a:r>
          </a:p>
          <a:p>
            <a:r>
              <a:rPr lang="en-US" sz="2400" dirty="0"/>
              <a:t>copy</a:t>
            </a:r>
          </a:p>
          <a:p>
            <a:r>
              <a:rPr lang="en-US" sz="2400" dirty="0"/>
              <a:t>count</a:t>
            </a:r>
          </a:p>
          <a:p>
            <a:r>
              <a:rPr lang="en-US" sz="2400" dirty="0"/>
              <a:t>extend</a:t>
            </a:r>
          </a:p>
          <a:p>
            <a:r>
              <a:rPr lang="en-US" sz="2400" dirty="0"/>
              <a:t>sort</a:t>
            </a:r>
          </a:p>
          <a:p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19720-C66A-4098-BBA5-82050DE15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6797" y="2614411"/>
            <a:ext cx="4673574" cy="3176789"/>
          </a:xfrm>
        </p:spPr>
        <p:txBody>
          <a:bodyPr>
            <a:normAutofit/>
          </a:bodyPr>
          <a:lstStyle/>
          <a:p>
            <a:r>
              <a:rPr lang="en-US" sz="2400" dirty="0"/>
              <a:t>index</a:t>
            </a:r>
          </a:p>
          <a:p>
            <a:r>
              <a:rPr lang="en-US" sz="2400" dirty="0"/>
              <a:t>insert</a:t>
            </a:r>
          </a:p>
          <a:p>
            <a:r>
              <a:rPr lang="en-US" sz="2400" dirty="0"/>
              <a:t>pop</a:t>
            </a:r>
          </a:p>
          <a:p>
            <a:r>
              <a:rPr lang="en-US" sz="2400" dirty="0"/>
              <a:t>remove</a:t>
            </a:r>
          </a:p>
          <a:p>
            <a:r>
              <a:rPr lang="en-US" sz="2400" dirty="0"/>
              <a:t>reverse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B94CC-C48F-4B98-BA77-DB519429E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584" y="3429000"/>
            <a:ext cx="6388416" cy="22482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D4F771-B13F-4285-B49A-F7EDFE9588FE}"/>
              </a:ext>
            </a:extLst>
          </p:cNvPr>
          <p:cNvSpPr txBox="1">
            <a:spLocks/>
          </p:cNvSpPr>
          <p:nvPr/>
        </p:nvSpPr>
        <p:spPr>
          <a:xfrm>
            <a:off x="5803584" y="2088318"/>
            <a:ext cx="5106004" cy="416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dirty="0"/>
              <a:t>Take a look what they do with help() function.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CA7C3F-96CA-4439-958C-C049D800D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20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6962-C750-49B7-AD51-16FCA4DD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tuples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33103E-70AE-49DC-AE39-9A914C5B9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/>
              <a:t>Tuples can’t be changed in place like lists as they are </a:t>
            </a:r>
            <a:r>
              <a:rPr lang="en-US" sz="2500" dirty="0">
                <a:solidFill>
                  <a:srgbClr val="FF0000"/>
                </a:solidFill>
              </a:rPr>
              <a:t>immutable</a:t>
            </a:r>
            <a:r>
              <a:rPr lang="en-US" sz="2500" dirty="0"/>
              <a:t>.</a:t>
            </a:r>
          </a:p>
          <a:p>
            <a:pPr algn="just"/>
            <a:r>
              <a:rPr lang="en-US" sz="2500" dirty="0"/>
              <a:t>When creating a tuple, </a:t>
            </a:r>
            <a:r>
              <a:rPr lang="en-US" sz="2500" dirty="0">
                <a:solidFill>
                  <a:srgbClr val="FF0000"/>
                </a:solidFill>
              </a:rPr>
              <a:t>parentheses can be omitted</a:t>
            </a:r>
            <a:r>
              <a:rPr lang="en-US" sz="2500" dirty="0"/>
              <a:t>.</a:t>
            </a:r>
          </a:p>
          <a:p>
            <a:pPr algn="just"/>
            <a:r>
              <a:rPr lang="en-US" sz="2500" dirty="0"/>
              <a:t>tuple() function convert sequence type objects to tuple.</a:t>
            </a:r>
          </a:p>
          <a:p>
            <a:pPr algn="just"/>
            <a:r>
              <a:rPr lang="en-US" sz="2500" dirty="0"/>
              <a:t>Tuples </a:t>
            </a:r>
            <a:r>
              <a:rPr lang="en-US" sz="2500" dirty="0">
                <a:solidFill>
                  <a:srgbClr val="FF0000"/>
                </a:solidFill>
              </a:rPr>
              <a:t>can be used as keys in dictionary and members of set</a:t>
            </a:r>
          </a:p>
          <a:p>
            <a:pPr algn="just"/>
            <a:r>
              <a:rPr lang="en-US" sz="2500" dirty="0"/>
              <a:t>There are only two methods : count() and index()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DE81F0-86F2-4C1D-A495-B66061DEF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11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3C12-78BD-49A1-A1E9-F06D856C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610C-F39E-4D80-BF29-49D103429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1" cy="3695136"/>
          </a:xfrm>
        </p:spPr>
        <p:txBody>
          <a:bodyPr>
            <a:normAutofit/>
          </a:bodyPr>
          <a:lstStyle/>
          <a:p>
            <a:pPr algn="just"/>
            <a:r>
              <a:rPr lang="en-US" sz="2500" dirty="0"/>
              <a:t>a data structure in which you can refer to each value by name</a:t>
            </a:r>
          </a:p>
          <a:p>
            <a:pPr algn="just"/>
            <a:r>
              <a:rPr lang="en-US" sz="2500" dirty="0"/>
              <a:t>the only built-in mapping type</a:t>
            </a:r>
          </a:p>
          <a:p>
            <a:pPr algn="just"/>
            <a:r>
              <a:rPr lang="en-US" sz="2500" dirty="0"/>
              <a:t>the values don’t have any particular order, stored under a key</a:t>
            </a:r>
          </a:p>
          <a:p>
            <a:pPr marL="0" indent="0" algn="just">
              <a:buNone/>
            </a:pPr>
            <a:r>
              <a:rPr lang="en-US" sz="2500" dirty="0"/>
              <a:t>A dictionary can be created as the following…</a:t>
            </a:r>
          </a:p>
          <a:p>
            <a:pPr algn="just"/>
            <a:endParaRPr lang="en-US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5830E-5B89-4E88-B486-F327E635B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DFBFD8-4F20-4CD0-BA03-C2947A021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91" y="4415511"/>
            <a:ext cx="9822217" cy="529976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9C35412B-235D-4AC9-B250-2BA683AC557D}"/>
              </a:ext>
            </a:extLst>
          </p:cNvPr>
          <p:cNvSpPr/>
          <p:nvPr/>
        </p:nvSpPr>
        <p:spPr>
          <a:xfrm rot="510796">
            <a:off x="3246859" y="4884944"/>
            <a:ext cx="645617" cy="863223"/>
          </a:xfrm>
          <a:prstGeom prst="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19EB1E"/>
                </a:solidFill>
              </a:rPr>
              <a:t>key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9E54F7FB-C8C8-49DC-AE9A-AA6D23305B20}"/>
              </a:ext>
            </a:extLst>
          </p:cNvPr>
          <p:cNvSpPr/>
          <p:nvPr/>
        </p:nvSpPr>
        <p:spPr>
          <a:xfrm rot="510796">
            <a:off x="4738662" y="4884943"/>
            <a:ext cx="645617" cy="863223"/>
          </a:xfrm>
          <a:prstGeom prst="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19EB1E"/>
                </a:solidFill>
              </a:rPr>
              <a:t>value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FBAE1A3-31D4-4FE9-A4C7-CE67DE9B5357}"/>
              </a:ext>
            </a:extLst>
          </p:cNvPr>
          <p:cNvSpPr/>
          <p:nvPr/>
        </p:nvSpPr>
        <p:spPr>
          <a:xfrm rot="5400000">
            <a:off x="4161023" y="5227175"/>
            <a:ext cx="309093" cy="1355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928A19-7DCC-477C-BA19-7B054D3230D5}"/>
              </a:ext>
            </a:extLst>
          </p:cNvPr>
          <p:cNvSpPr/>
          <p:nvPr/>
        </p:nvSpPr>
        <p:spPr>
          <a:xfrm>
            <a:off x="3738165" y="6059509"/>
            <a:ext cx="1168332" cy="5366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9EB1E"/>
                </a:solidFill>
              </a:rPr>
              <a:t>an item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E6E90F-8649-4046-9326-BEB4384E8F9A}"/>
              </a:ext>
            </a:extLst>
          </p:cNvPr>
          <p:cNvSpPr/>
          <p:nvPr/>
        </p:nvSpPr>
        <p:spPr>
          <a:xfrm>
            <a:off x="4373847" y="4428390"/>
            <a:ext cx="236790" cy="4263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9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CF33-D815-4F3E-9BCD-CC8C5AE1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on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C3D2-5F10-4685-B831-A6EEF83D9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182205" cy="3695136"/>
          </a:xfrm>
        </p:spPr>
        <p:txBody>
          <a:bodyPr>
            <a:normAutofit/>
          </a:bodyPr>
          <a:lstStyle/>
          <a:p>
            <a:pPr algn="just"/>
            <a:r>
              <a:rPr lang="en-US" sz="2500" dirty="0"/>
              <a:t>must be unique</a:t>
            </a:r>
          </a:p>
          <a:p>
            <a:pPr algn="just"/>
            <a:r>
              <a:rPr lang="en-US" sz="2500" dirty="0"/>
              <a:t>can be of any immutable type</a:t>
            </a:r>
          </a:p>
          <a:p>
            <a:pPr lvl="1" algn="just"/>
            <a:r>
              <a:rPr lang="en-US" sz="2300" dirty="0"/>
              <a:t>numbers</a:t>
            </a:r>
          </a:p>
          <a:p>
            <a:pPr lvl="1" algn="just"/>
            <a:r>
              <a:rPr lang="en-US" sz="2300" dirty="0"/>
              <a:t>strings</a:t>
            </a:r>
          </a:p>
          <a:p>
            <a:pPr lvl="1" algn="just"/>
            <a:r>
              <a:rPr lang="en-US" sz="2300" dirty="0"/>
              <a:t>Tuples</a:t>
            </a:r>
          </a:p>
          <a:p>
            <a:pPr algn="just"/>
            <a:r>
              <a:rPr lang="en-US" sz="2500" dirty="0"/>
              <a:t>membership function always looks for key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1EE48-8978-48DD-8E1E-52814A70F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5" y="2096064"/>
            <a:ext cx="6080359" cy="1587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8A085A-05F6-44D4-9764-13EE68D56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675" y="3985735"/>
            <a:ext cx="2140358" cy="2262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B743AA-A4B0-4871-AC8F-C7362F0C1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26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15E2-A0B7-4A6F-AB34-BB1C6C82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564D-1713-4266-AC23-60F200311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182205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clear</a:t>
            </a:r>
          </a:p>
          <a:p>
            <a:r>
              <a:rPr lang="en-US" sz="2200" dirty="0"/>
              <a:t>removes all items from the dictionary</a:t>
            </a:r>
          </a:p>
          <a:p>
            <a:r>
              <a:rPr lang="en-US" sz="2200" dirty="0"/>
              <a:t>in-place operation</a:t>
            </a:r>
          </a:p>
          <a:p>
            <a:r>
              <a:rPr lang="en-US" sz="2200" dirty="0"/>
              <a:t>returns None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70BD5B-233E-47FF-9FA5-CFBB6A411168}"/>
              </a:ext>
            </a:extLst>
          </p:cNvPr>
          <p:cNvSpPr txBox="1">
            <a:spLocks/>
          </p:cNvSpPr>
          <p:nvPr/>
        </p:nvSpPr>
        <p:spPr>
          <a:xfrm>
            <a:off x="6096000" y="2096064"/>
            <a:ext cx="5182205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500" dirty="0"/>
              <a:t>copy</a:t>
            </a:r>
          </a:p>
          <a:p>
            <a:pPr algn="just"/>
            <a:r>
              <a:rPr lang="en-US" sz="2200" dirty="0"/>
              <a:t>returns a new dictionary with the same key-value pairs (shallow copy)</a:t>
            </a:r>
          </a:p>
          <a:p>
            <a:pPr algn="just"/>
            <a:r>
              <a:rPr lang="en-US" sz="2200" dirty="0"/>
              <a:t>to perform deep copy, use the module copy</a:t>
            </a:r>
          </a:p>
          <a:p>
            <a:pPr lvl="1" algn="just"/>
            <a:r>
              <a:rPr lang="en-US" sz="2000" dirty="0"/>
              <a:t>from copy import </a:t>
            </a:r>
            <a:r>
              <a:rPr lang="en-US" sz="2000" dirty="0" err="1"/>
              <a:t>deepcopy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BA914-A9C5-4C6E-80F6-E56E7C56F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20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564D-1713-4266-AC23-60F200311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66800"/>
            <a:ext cx="5182205" cy="4724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 err="1"/>
              <a:t>fromkeys</a:t>
            </a:r>
            <a:endParaRPr lang="en-US" sz="2500" dirty="0"/>
          </a:p>
          <a:p>
            <a:pPr algn="just"/>
            <a:r>
              <a:rPr lang="en-US" sz="2200" dirty="0"/>
              <a:t>create a new dictionary with the given keys, each with default corresponding value of None</a:t>
            </a:r>
            <a:endParaRPr lang="en-US" dirty="0"/>
          </a:p>
          <a:p>
            <a:pPr algn="just"/>
            <a:r>
              <a:rPr lang="en-US" sz="2200" dirty="0"/>
              <a:t>default value None can be changed</a:t>
            </a:r>
          </a:p>
          <a:p>
            <a:pPr lvl="1" algn="just"/>
            <a:r>
              <a:rPr lang="en-US" sz="2000" dirty="0" err="1"/>
              <a:t>dict.fromkeys</a:t>
            </a:r>
            <a:r>
              <a:rPr lang="en-US" sz="2000" dirty="0"/>
              <a:t>([‘name’, ‘age’])</a:t>
            </a:r>
          </a:p>
          <a:p>
            <a:pPr lvl="1" algn="just"/>
            <a:r>
              <a:rPr lang="en-US" sz="2000" dirty="0" err="1"/>
              <a:t>dict.fromkeys</a:t>
            </a:r>
            <a:r>
              <a:rPr lang="en-US" sz="2000" dirty="0"/>
              <a:t>([‘name’, ‘age’], ‘</a:t>
            </a:r>
            <a:r>
              <a:rPr lang="en-US" sz="2000" dirty="0" err="1"/>
              <a:t>val</a:t>
            </a:r>
            <a:r>
              <a:rPr lang="en-US" sz="2000" dirty="0"/>
              <a:t>’)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70BD5B-233E-47FF-9FA5-CFBB6A411168}"/>
              </a:ext>
            </a:extLst>
          </p:cNvPr>
          <p:cNvSpPr txBox="1">
            <a:spLocks/>
          </p:cNvSpPr>
          <p:nvPr/>
        </p:nvSpPr>
        <p:spPr>
          <a:xfrm>
            <a:off x="6096000" y="1066800"/>
            <a:ext cx="5182205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500" dirty="0"/>
              <a:t>get</a:t>
            </a:r>
          </a:p>
          <a:p>
            <a:pPr algn="just"/>
            <a:r>
              <a:rPr lang="en-US" sz="2200" dirty="0"/>
              <a:t>a way of accessing dictionary items</a:t>
            </a:r>
          </a:p>
          <a:p>
            <a:pPr algn="just"/>
            <a:r>
              <a:rPr lang="en-US" sz="2200" dirty="0"/>
              <a:t>no error with the keys that does not exit and returns None by default</a:t>
            </a:r>
          </a:p>
          <a:p>
            <a:pPr algn="just"/>
            <a:r>
              <a:rPr lang="en-US" sz="2200" dirty="0"/>
              <a:t>default value None can be changed</a:t>
            </a:r>
          </a:p>
          <a:p>
            <a:pPr lvl="1" algn="just"/>
            <a:r>
              <a:rPr lang="en-US" sz="2000" dirty="0"/>
              <a:t>d = {}</a:t>
            </a:r>
          </a:p>
          <a:p>
            <a:pPr lvl="1" algn="just"/>
            <a:r>
              <a:rPr lang="en-US" sz="2000" dirty="0"/>
              <a:t>d[‘name’]</a:t>
            </a:r>
          </a:p>
          <a:p>
            <a:pPr lvl="1" algn="just"/>
            <a:r>
              <a:rPr lang="en-US" sz="2000" dirty="0" err="1"/>
              <a:t>d.get</a:t>
            </a:r>
            <a:r>
              <a:rPr lang="en-US" sz="2000" dirty="0"/>
              <a:t>(‘name’)</a:t>
            </a:r>
          </a:p>
          <a:p>
            <a:pPr lvl="1" algn="just"/>
            <a:r>
              <a:rPr lang="en-US" sz="2000" dirty="0" err="1"/>
              <a:t>d.get</a:t>
            </a:r>
            <a:r>
              <a:rPr lang="en-US" sz="2000" dirty="0"/>
              <a:t>(‘name’, ‘not found’)</a:t>
            </a:r>
          </a:p>
        </p:txBody>
      </p:sp>
    </p:spTree>
    <p:extLst>
      <p:ext uri="{BB962C8B-B14F-4D97-AF65-F5344CB8AC3E}">
        <p14:creationId xmlns:p14="http://schemas.microsoft.com/office/powerpoint/2010/main" val="3082448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564D-1713-4266-AC23-60F200311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66800"/>
            <a:ext cx="5182205" cy="4724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/>
              <a:t>items</a:t>
            </a:r>
          </a:p>
          <a:p>
            <a:pPr algn="just"/>
            <a:r>
              <a:rPr lang="en-US" sz="2200" dirty="0"/>
              <a:t>returns all the items as a list in which each item in the form (key, value)</a:t>
            </a:r>
          </a:p>
          <a:p>
            <a:pPr algn="just"/>
            <a:r>
              <a:rPr lang="en-US" sz="2200" dirty="0"/>
              <a:t>return type is called dictionary view and can be used for iteration.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r>
              <a:rPr lang="en-US" sz="2500" dirty="0"/>
              <a:t>keys</a:t>
            </a:r>
          </a:p>
          <a:p>
            <a:pPr algn="just"/>
            <a:r>
              <a:rPr lang="en-US" sz="2200" dirty="0"/>
              <a:t>returns a dictionary view of the keys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70BD5B-233E-47FF-9FA5-CFBB6A411168}"/>
              </a:ext>
            </a:extLst>
          </p:cNvPr>
          <p:cNvSpPr txBox="1">
            <a:spLocks/>
          </p:cNvSpPr>
          <p:nvPr/>
        </p:nvSpPr>
        <p:spPr>
          <a:xfrm>
            <a:off x="6096000" y="1066800"/>
            <a:ext cx="5182205" cy="579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500" dirty="0"/>
              <a:t>pop</a:t>
            </a:r>
          </a:p>
          <a:p>
            <a:pPr algn="just"/>
            <a:r>
              <a:rPr lang="en-US" sz="2200" dirty="0"/>
              <a:t>can be used to get the value of a given key and then remove that key-value pair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r>
              <a:rPr lang="en-US" sz="2500" dirty="0" err="1"/>
              <a:t>popitem</a:t>
            </a:r>
            <a:endParaRPr lang="en-US" sz="2500" dirty="0"/>
          </a:p>
          <a:p>
            <a:pPr algn="just"/>
            <a:r>
              <a:rPr lang="en-US" sz="2200" dirty="0"/>
              <a:t>remove and return some (key, value) pair as a 2-tuple</a:t>
            </a:r>
          </a:p>
          <a:p>
            <a:pPr algn="just"/>
            <a:r>
              <a:rPr lang="en-US" sz="2200" dirty="0"/>
              <a:t>raise </a:t>
            </a:r>
            <a:r>
              <a:rPr lang="en-US" sz="2200" dirty="0" err="1"/>
              <a:t>KeyError</a:t>
            </a:r>
            <a:r>
              <a:rPr lang="en-US" sz="2200" dirty="0"/>
              <a:t> if the dictionary is empty</a:t>
            </a:r>
          </a:p>
        </p:txBody>
      </p:sp>
    </p:spTree>
    <p:extLst>
      <p:ext uri="{BB962C8B-B14F-4D97-AF65-F5344CB8AC3E}">
        <p14:creationId xmlns:p14="http://schemas.microsoft.com/office/powerpoint/2010/main" val="1600878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564D-1713-4266-AC23-60F200311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66800"/>
            <a:ext cx="5182205" cy="4724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 err="1"/>
              <a:t>setdefault</a:t>
            </a:r>
            <a:endParaRPr lang="en-US" sz="2500" dirty="0"/>
          </a:p>
          <a:p>
            <a:pPr algn="just"/>
            <a:r>
              <a:rPr lang="en-US" sz="2200" dirty="0"/>
              <a:t>retrieves a value with a given key</a:t>
            </a:r>
          </a:p>
          <a:p>
            <a:pPr algn="just"/>
            <a:r>
              <a:rPr lang="en-US" sz="2200" dirty="0"/>
              <a:t>if key doesn’t exist, set a value with that key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r>
              <a:rPr lang="en-US" sz="2500" dirty="0"/>
              <a:t>update</a:t>
            </a:r>
          </a:p>
          <a:p>
            <a:pPr algn="just"/>
            <a:r>
              <a:rPr lang="en-US" sz="2200" dirty="0"/>
              <a:t>updates one dictionary with the items of another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70BD5B-233E-47FF-9FA5-CFBB6A411168}"/>
              </a:ext>
            </a:extLst>
          </p:cNvPr>
          <p:cNvSpPr txBox="1">
            <a:spLocks/>
          </p:cNvSpPr>
          <p:nvPr/>
        </p:nvSpPr>
        <p:spPr>
          <a:xfrm>
            <a:off x="6096000" y="1066800"/>
            <a:ext cx="5182205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500" dirty="0"/>
              <a:t>values</a:t>
            </a:r>
          </a:p>
          <a:p>
            <a:pPr algn="just"/>
            <a:r>
              <a:rPr lang="en-US" sz="2200" dirty="0"/>
              <a:t>returns a dictionary view of the values</a:t>
            </a:r>
          </a:p>
          <a:p>
            <a:pPr algn="just"/>
            <a:r>
              <a:rPr lang="en-US" sz="2200" dirty="0"/>
              <a:t>the returned values may contain duplicates</a:t>
            </a:r>
          </a:p>
        </p:txBody>
      </p:sp>
    </p:spTree>
    <p:extLst>
      <p:ext uri="{BB962C8B-B14F-4D97-AF65-F5344CB8AC3E}">
        <p14:creationId xmlns:p14="http://schemas.microsoft.com/office/powerpoint/2010/main" val="761582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8732-F240-41A0-A153-807AC61D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 with</a:t>
            </a:r>
            <a:br>
              <a:rPr lang="en-US" dirty="0"/>
            </a:br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46A6-9A14-458F-BD38-929747CAF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/>
              <a:t>String formatting can be performed with dictionary by using the function “</a:t>
            </a:r>
            <a:r>
              <a:rPr lang="en-US" sz="2500" dirty="0" err="1">
                <a:solidFill>
                  <a:srgbClr val="FF0000"/>
                </a:solidFill>
              </a:rPr>
              <a:t>format_map</a:t>
            </a:r>
            <a:r>
              <a:rPr lang="en-US" sz="2500" dirty="0"/>
              <a:t>”.</a:t>
            </a:r>
          </a:p>
          <a:p>
            <a:pPr marL="0" indent="0" algn="just">
              <a:buNone/>
            </a:pPr>
            <a:endParaRPr lang="en-US" sz="2500" dirty="0"/>
          </a:p>
          <a:p>
            <a:pPr marL="0" indent="0" algn="just">
              <a:buNone/>
            </a:pPr>
            <a:r>
              <a:rPr lang="en-US" sz="2500" dirty="0"/>
              <a:t>Example:</a:t>
            </a:r>
          </a:p>
          <a:p>
            <a:pPr marL="0" indent="0" algn="just">
              <a:buNone/>
            </a:pPr>
            <a:r>
              <a:rPr lang="en-US" sz="2200" dirty="0"/>
              <a:t>phonebook = {‘Beth’ : ‘9102’ , ‘Alice’ : ’2341’ , ’Ceil’ : ’3258’}</a:t>
            </a:r>
          </a:p>
          <a:p>
            <a:pPr marL="0" indent="0" algn="just">
              <a:buNone/>
            </a:pPr>
            <a:r>
              <a:rPr lang="en-US" sz="2200" dirty="0"/>
              <a:t>“</a:t>
            </a:r>
            <a:r>
              <a:rPr lang="en-US" sz="2200" dirty="0" err="1"/>
              <a:t>Ceil’s</a:t>
            </a:r>
            <a:r>
              <a:rPr lang="en-US" sz="2200" dirty="0"/>
              <a:t> phone number is {Ceil}.”.</a:t>
            </a:r>
            <a:r>
              <a:rPr lang="en-US" sz="2200" dirty="0" err="1"/>
              <a:t>format_map</a:t>
            </a:r>
            <a:r>
              <a:rPr lang="en-US" sz="2200" dirty="0"/>
              <a:t>(phonebook)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2D23B-E35D-403F-8C28-CAAC53CBC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4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4CDC-162D-4507-A3E9-65E1AAD1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4450-2AA1-4B5C-A9F0-DCA23DAF7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/>
              <a:t>unordered collection type, </a:t>
            </a:r>
            <a:r>
              <a:rPr lang="en-US" sz="2500" dirty="0">
                <a:solidFill>
                  <a:srgbClr val="FF0000"/>
                </a:solidFill>
              </a:rPr>
              <a:t>mutable</a:t>
            </a:r>
            <a:r>
              <a:rPr lang="en-US" sz="2500" dirty="0"/>
              <a:t>, </a:t>
            </a:r>
            <a:r>
              <a:rPr lang="en-US" sz="2500" dirty="0">
                <a:solidFill>
                  <a:srgbClr val="FF0000"/>
                </a:solidFill>
              </a:rPr>
              <a:t>unique elements</a:t>
            </a:r>
          </a:p>
          <a:p>
            <a:pPr algn="just"/>
            <a:r>
              <a:rPr lang="en-US" sz="2500" dirty="0"/>
              <a:t>{} or set() or </a:t>
            </a:r>
            <a:r>
              <a:rPr lang="en-US" sz="2500" dirty="0" err="1">
                <a:solidFill>
                  <a:srgbClr val="FF0000"/>
                </a:solidFill>
              </a:rPr>
              <a:t>frozenset</a:t>
            </a:r>
            <a:r>
              <a:rPr lang="en-US" sz="2500" dirty="0">
                <a:solidFill>
                  <a:srgbClr val="FF0000"/>
                </a:solidFill>
              </a:rPr>
              <a:t>()</a:t>
            </a:r>
            <a:r>
              <a:rPr lang="en-US" sz="2500" dirty="0"/>
              <a:t> function can be used to create sets</a:t>
            </a:r>
          </a:p>
          <a:p>
            <a:pPr algn="just"/>
            <a:r>
              <a:rPr lang="en-US" sz="2500" dirty="0"/>
              <a:t>to create empty set, use only set() as {} will create empty dictionary.</a:t>
            </a:r>
          </a:p>
          <a:p>
            <a:pPr algn="just"/>
            <a:r>
              <a:rPr lang="en-US" sz="2500" dirty="0" err="1"/>
              <a:t>frozenset</a:t>
            </a:r>
            <a:r>
              <a:rPr lang="en-US" sz="2500" dirty="0"/>
              <a:t>() is just like set() but </a:t>
            </a:r>
            <a:r>
              <a:rPr lang="en-US" sz="2500" dirty="0">
                <a:solidFill>
                  <a:srgbClr val="FF0000"/>
                </a:solidFill>
              </a:rPr>
              <a:t>immutable</a:t>
            </a:r>
          </a:p>
          <a:p>
            <a:pPr algn="just"/>
            <a:r>
              <a:rPr lang="en-US" sz="2500" dirty="0"/>
              <a:t>supports all mathematic operations that can be performed on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1AEEA-0DCB-4993-A0A9-D97B535A5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2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FF9C-8AC1-4369-B354-5F3CD87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type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B790D-4EB6-4734-A7DA-1144D98A3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096064"/>
            <a:ext cx="5171557" cy="3695136"/>
          </a:xfrm>
        </p:spPr>
        <p:txBody>
          <a:bodyPr>
            <a:normAutofit/>
          </a:bodyPr>
          <a:lstStyle/>
          <a:p>
            <a:r>
              <a:rPr lang="en-US" sz="2500" dirty="0"/>
              <a:t>Getting length</a:t>
            </a:r>
          </a:p>
          <a:p>
            <a:r>
              <a:rPr lang="en-US" sz="2500" dirty="0"/>
              <a:t>Indexing</a:t>
            </a:r>
          </a:p>
          <a:p>
            <a:r>
              <a:rPr lang="en-US" sz="2500" dirty="0"/>
              <a:t>Slicing</a:t>
            </a:r>
          </a:p>
          <a:p>
            <a:r>
              <a:rPr lang="en-US" sz="2500" dirty="0"/>
              <a:t>Concatenation</a:t>
            </a:r>
          </a:p>
          <a:p>
            <a:r>
              <a:rPr lang="en-US" sz="2500" dirty="0"/>
              <a:t>Repetition</a:t>
            </a:r>
          </a:p>
          <a:p>
            <a:r>
              <a:rPr lang="en-US" sz="2500" dirty="0"/>
              <a:t>Membership</a:t>
            </a:r>
          </a:p>
          <a:p>
            <a:endParaRPr lang="en-US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1F29E-4AB6-4DD7-8CF6-1AE19DE7FDE5}"/>
              </a:ext>
            </a:extLst>
          </p:cNvPr>
          <p:cNvSpPr txBox="1"/>
          <p:nvPr/>
        </p:nvSpPr>
        <p:spPr>
          <a:xfrm>
            <a:off x="924445" y="2096064"/>
            <a:ext cx="453619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/>
              <a:t>Sequence type objects string, list and tuple have these common operations.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0C7AD-7E72-421A-870A-ACB70F15A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91C009-2304-4ECC-8053-0D0D0496EF9C}"/>
              </a:ext>
            </a:extLst>
          </p:cNvPr>
          <p:cNvSpPr txBox="1">
            <a:spLocks/>
          </p:cNvSpPr>
          <p:nvPr/>
        </p:nvSpPr>
        <p:spPr>
          <a:xfrm>
            <a:off x="3504896" y="2096064"/>
            <a:ext cx="5171557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r>
              <a:rPr lang="en-US" sz="2500" dirty="0"/>
              <a:t>Sorting</a:t>
            </a:r>
          </a:p>
          <a:p>
            <a:r>
              <a:rPr lang="en-US" sz="2500" dirty="0"/>
              <a:t>Maximum</a:t>
            </a:r>
          </a:p>
          <a:p>
            <a:r>
              <a:rPr lang="en-US" sz="2500" dirty="0"/>
              <a:t>Minimum</a:t>
            </a:r>
          </a:p>
        </p:txBody>
      </p:sp>
    </p:spTree>
    <p:extLst>
      <p:ext uri="{BB962C8B-B14F-4D97-AF65-F5344CB8AC3E}">
        <p14:creationId xmlns:p14="http://schemas.microsoft.com/office/powerpoint/2010/main" val="3992633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C030-76F9-4A36-86C6-9A4379B9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F2CD4-D16B-4A53-979A-17C0D6705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182205" cy="36951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/>
              <a:t>add</a:t>
            </a:r>
          </a:p>
          <a:p>
            <a:pPr algn="just"/>
            <a:r>
              <a:rPr lang="en-US" sz="2200" dirty="0"/>
              <a:t>adds a new item if it is not in the set</a:t>
            </a:r>
          </a:p>
          <a:p>
            <a:pPr lvl="1" algn="just"/>
            <a:r>
              <a:rPr lang="en-US" sz="2000" dirty="0"/>
              <a:t>p = {‘John’, ‘Mary’, ‘Susan’}</a:t>
            </a:r>
          </a:p>
          <a:p>
            <a:pPr lvl="1" algn="just"/>
            <a:r>
              <a:rPr lang="en-US" sz="2000" dirty="0" err="1"/>
              <a:t>p.add</a:t>
            </a:r>
            <a:r>
              <a:rPr lang="en-US" sz="2000" dirty="0"/>
              <a:t>(‘Mike’)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F88B1C-03FC-4563-81E1-AA3FADDE2E7F}"/>
              </a:ext>
            </a:extLst>
          </p:cNvPr>
          <p:cNvSpPr txBox="1">
            <a:spLocks/>
          </p:cNvSpPr>
          <p:nvPr/>
        </p:nvSpPr>
        <p:spPr>
          <a:xfrm>
            <a:off x="6096000" y="2096064"/>
            <a:ext cx="5182205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500" dirty="0"/>
              <a:t>union (|)</a:t>
            </a:r>
          </a:p>
          <a:p>
            <a:pPr algn="just"/>
            <a:r>
              <a:rPr lang="en-US" sz="2200" dirty="0"/>
              <a:t>returns a union of two sets</a:t>
            </a:r>
          </a:p>
          <a:p>
            <a:pPr lvl="1" algn="just"/>
            <a:r>
              <a:rPr lang="en-US" sz="2000" dirty="0"/>
              <a:t>p = {‘David’, ‘Luke’}</a:t>
            </a:r>
          </a:p>
          <a:p>
            <a:pPr lvl="1" algn="just"/>
            <a:r>
              <a:rPr lang="en-US" sz="2000" dirty="0"/>
              <a:t>g = {‘Karan’, ‘Arjun’, ‘Jay’}</a:t>
            </a:r>
          </a:p>
          <a:p>
            <a:pPr lvl="1" algn="just"/>
            <a:r>
              <a:rPr lang="en-US" sz="2000" dirty="0" err="1"/>
              <a:t>p.union</a:t>
            </a:r>
            <a:r>
              <a:rPr lang="en-US" sz="2000" dirty="0"/>
              <a:t>(g)</a:t>
            </a:r>
          </a:p>
          <a:p>
            <a:pPr lvl="1" algn="just"/>
            <a:r>
              <a:rPr lang="en-US" sz="2000" dirty="0" err="1"/>
              <a:t>p|g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AC7B58-4DA1-48B8-9B05-F25DCD7FB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905" y="4254513"/>
            <a:ext cx="2212300" cy="15366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541659-6141-4D32-A880-B0C106197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9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C030-76F9-4A36-86C6-9A4379B9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F2CD4-D16B-4A53-979A-17C0D6705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182205" cy="36951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/>
              <a:t>intersection (&amp;)</a:t>
            </a:r>
          </a:p>
          <a:p>
            <a:pPr algn="just"/>
            <a:r>
              <a:rPr lang="en-US" sz="2200" dirty="0"/>
              <a:t>returns an intersection of two sets</a:t>
            </a:r>
          </a:p>
          <a:p>
            <a:pPr lvl="1" algn="just"/>
            <a:r>
              <a:rPr lang="en-US" sz="2000" dirty="0"/>
              <a:t>s1 = {1,2,3,4}</a:t>
            </a:r>
          </a:p>
          <a:p>
            <a:pPr lvl="1" algn="just"/>
            <a:r>
              <a:rPr lang="en-US" sz="2000" dirty="0"/>
              <a:t>s2 = {3,4,5,6}</a:t>
            </a:r>
          </a:p>
          <a:p>
            <a:pPr lvl="1" algn="just"/>
            <a:r>
              <a:rPr lang="en-US" sz="2000" dirty="0"/>
              <a:t>s1</a:t>
            </a:r>
            <a:r>
              <a:rPr lang="en-US" sz="2000"/>
              <a:t>.intersection(</a:t>
            </a:r>
            <a:r>
              <a:rPr lang="en-US" sz="2000" dirty="0"/>
              <a:t>s2)</a:t>
            </a:r>
          </a:p>
          <a:p>
            <a:pPr lvl="1" algn="just"/>
            <a:r>
              <a:rPr lang="en-US" sz="2000" dirty="0"/>
              <a:t>s1 &amp; s2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F88B1C-03FC-4563-81E1-AA3FADDE2E7F}"/>
              </a:ext>
            </a:extLst>
          </p:cNvPr>
          <p:cNvSpPr txBox="1">
            <a:spLocks/>
          </p:cNvSpPr>
          <p:nvPr/>
        </p:nvSpPr>
        <p:spPr>
          <a:xfrm>
            <a:off x="6096000" y="2096064"/>
            <a:ext cx="5182205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500" dirty="0"/>
              <a:t>difference (-)</a:t>
            </a:r>
          </a:p>
          <a:p>
            <a:pPr algn="just"/>
            <a:r>
              <a:rPr lang="en-US" sz="2200" dirty="0"/>
              <a:t>returns a set with all the elements of invoking set which are not in the second set</a:t>
            </a:r>
          </a:p>
          <a:p>
            <a:pPr lvl="1" algn="just"/>
            <a:r>
              <a:rPr lang="en-US" sz="2000" dirty="0"/>
              <a:t>s1.difference(s2)</a:t>
            </a:r>
          </a:p>
          <a:p>
            <a:pPr lvl="1" algn="just"/>
            <a:r>
              <a:rPr lang="en-US" sz="2000" dirty="0"/>
              <a:t>s1 – s2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C7B3C1-FC90-4605-A791-B53EAA38E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970" y="4538068"/>
            <a:ext cx="2055672" cy="1413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D2FE8-2FF7-43B8-A868-5366DAE28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175" y="4439820"/>
            <a:ext cx="2055671" cy="15115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9CFD59-182A-4063-B6CA-F1404EAE9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2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AD98-C121-4E23-9B2B-1603EEAF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E4D92-1977-4CFE-B620-0CB127265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0" cy="3695136"/>
          </a:xfrm>
        </p:spPr>
        <p:txBody>
          <a:bodyPr>
            <a:normAutofit/>
          </a:bodyPr>
          <a:lstStyle/>
          <a:p>
            <a:pPr algn="just"/>
            <a:r>
              <a:rPr lang="en-US" sz="2500" dirty="0"/>
              <a:t>The length of a sequence type object can be get with the function “</a:t>
            </a:r>
            <a:r>
              <a:rPr lang="en-US" sz="2500" dirty="0" err="1"/>
              <a:t>len</a:t>
            </a:r>
            <a:r>
              <a:rPr lang="en-US" sz="2500" dirty="0"/>
              <a:t>()”.</a:t>
            </a:r>
          </a:p>
          <a:p>
            <a:pPr algn="just"/>
            <a:r>
              <a:rPr lang="en-US" sz="2500" dirty="0"/>
              <a:t>The length means the number of items in that object.</a:t>
            </a:r>
          </a:p>
          <a:p>
            <a:pPr lvl="1" algn="just"/>
            <a:r>
              <a:rPr lang="en-US" sz="2300" dirty="0" err="1"/>
              <a:t>len</a:t>
            </a:r>
            <a:r>
              <a:rPr lang="en-US" sz="2300" dirty="0"/>
              <a:t>(‘Python is fun’) will result 13 which is the number of characters in the string</a:t>
            </a:r>
          </a:p>
          <a:p>
            <a:pPr lvl="1" algn="just"/>
            <a:r>
              <a:rPr lang="en-US" sz="2300" dirty="0" err="1"/>
              <a:t>len</a:t>
            </a:r>
            <a:r>
              <a:rPr lang="en-US" sz="2300" dirty="0"/>
              <a:t>([‘car’, ‘bike’, ‘plane’]) will result 3 which is the number of items in the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C0DC0-4005-47D8-BEEB-235F5DFFA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8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8D25-AD6F-4730-A0B4-2D7434C4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32C5F-385D-4F53-8EEE-5767199DB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899129" cy="4152336"/>
          </a:xfrm>
        </p:spPr>
        <p:txBody>
          <a:bodyPr>
            <a:normAutofit/>
          </a:bodyPr>
          <a:lstStyle/>
          <a:p>
            <a:pPr algn="just"/>
            <a:r>
              <a:rPr lang="en-US" sz="2500" dirty="0"/>
              <a:t>The items in a sequence type object can be accessed through indices.</a:t>
            </a:r>
          </a:p>
          <a:p>
            <a:pPr algn="just"/>
            <a:r>
              <a:rPr lang="en-US" sz="2500" dirty="0"/>
              <a:t>Index is an integer number which is automatically assigned when the object is created.</a:t>
            </a:r>
          </a:p>
          <a:p>
            <a:pPr algn="just"/>
            <a:r>
              <a:rPr lang="en-US" sz="2500" dirty="0"/>
              <a:t>Indices start from zero (0) which means the first item (leftmost one) is at the index 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B38DB-21EC-4DE7-A35E-19E719D99B9F}"/>
              </a:ext>
            </a:extLst>
          </p:cNvPr>
          <p:cNvSpPr txBox="1"/>
          <p:nvPr/>
        </p:nvSpPr>
        <p:spPr>
          <a:xfrm>
            <a:off x="7302321" y="2521066"/>
            <a:ext cx="396523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/>
              <a:t>Indexing syntax</a:t>
            </a:r>
          </a:p>
          <a:p>
            <a:pPr algn="just"/>
            <a:endParaRPr lang="en-US" sz="2500" dirty="0"/>
          </a:p>
          <a:p>
            <a:pPr algn="just"/>
            <a:r>
              <a:rPr lang="en-US" sz="2500" dirty="0">
                <a:solidFill>
                  <a:srgbClr val="00B0F0"/>
                </a:solidFill>
              </a:rPr>
              <a:t>var_name[index]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687460-1083-4ACE-A2FB-819A79CC2EEE}"/>
              </a:ext>
            </a:extLst>
          </p:cNvPr>
          <p:cNvSpPr/>
          <p:nvPr/>
        </p:nvSpPr>
        <p:spPr>
          <a:xfrm>
            <a:off x="7173532" y="2337863"/>
            <a:ext cx="2910626" cy="15795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FB012B-6AF4-4E19-8AE0-31A3BC138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EB9B41-C950-4BF8-871C-D4C128D40B2E}"/>
              </a:ext>
            </a:extLst>
          </p:cNvPr>
          <p:cNvSpPr/>
          <p:nvPr/>
        </p:nvSpPr>
        <p:spPr>
          <a:xfrm>
            <a:off x="7173532" y="4319326"/>
            <a:ext cx="2910626" cy="15795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/>
              <a:t>Python also </a:t>
            </a:r>
            <a:r>
              <a:rPr lang="en-US" sz="2300" dirty="0">
                <a:solidFill>
                  <a:srgbClr val="FF0000"/>
                </a:solidFill>
              </a:rPr>
              <a:t>supports negative indexing</a:t>
            </a:r>
          </a:p>
        </p:txBody>
      </p:sp>
    </p:spTree>
    <p:extLst>
      <p:ext uri="{BB962C8B-B14F-4D97-AF65-F5344CB8AC3E}">
        <p14:creationId xmlns:p14="http://schemas.microsoft.com/office/powerpoint/2010/main" val="20471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04E5-20DA-494C-9F83-8499C4B5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51F71-B49D-4D57-B379-FB49897EA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096064"/>
            <a:ext cx="4932608" cy="36951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/>
              <a:t>Slicing can be used to access ranges of elements by providing indices and step(</a:t>
            </a:r>
            <a:r>
              <a:rPr lang="en-US" sz="2500" dirty="0">
                <a:solidFill>
                  <a:srgbClr val="00B0F0"/>
                </a:solidFill>
              </a:rPr>
              <a:t>optional</a:t>
            </a:r>
            <a:r>
              <a:rPr lang="en-US" sz="2500" dirty="0"/>
              <a:t>).</a:t>
            </a:r>
          </a:p>
          <a:p>
            <a:pPr marL="0" indent="0" algn="just">
              <a:buNone/>
            </a:pPr>
            <a:r>
              <a:rPr lang="en-US" sz="2500" dirty="0"/>
              <a:t>General syntax:</a:t>
            </a:r>
          </a:p>
          <a:p>
            <a:pPr marL="0" indent="0" algn="just">
              <a:buNone/>
            </a:pPr>
            <a:endParaRPr lang="en-US" sz="25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285D1E-B814-4C6B-A702-505F64E5E0C1}"/>
              </a:ext>
            </a:extLst>
          </p:cNvPr>
          <p:cNvSpPr/>
          <p:nvPr/>
        </p:nvSpPr>
        <p:spPr>
          <a:xfrm>
            <a:off x="913795" y="4237149"/>
            <a:ext cx="4932608" cy="15540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/>
              <a:t>var_name</a:t>
            </a:r>
            <a:r>
              <a:rPr lang="en-US" sz="2500" dirty="0"/>
              <a:t>[</a:t>
            </a:r>
            <a:r>
              <a:rPr lang="en-US" sz="2500" dirty="0" err="1"/>
              <a:t>start:end:step</a:t>
            </a:r>
            <a:r>
              <a:rPr lang="en-US" sz="2500" dirty="0"/>
              <a:t>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2D31AD-5ED4-4EC6-B206-81D8F95E1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161" y="2305319"/>
            <a:ext cx="6329398" cy="3485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102079-C4A7-45A3-BEBF-8FF77B9BA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1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5A0E-268B-446A-BD5F-3EE15E32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4F772-412D-435F-8D82-8D75A2D92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Concatenation means joining things together.</a:t>
            </a:r>
          </a:p>
          <a:p>
            <a:r>
              <a:rPr lang="en-US" sz="2500" dirty="0"/>
              <a:t>Operator	: +</a:t>
            </a:r>
          </a:p>
          <a:p>
            <a:r>
              <a:rPr lang="en-US" sz="2500" dirty="0"/>
              <a:t>Works on	: strings, lists, tuples</a:t>
            </a:r>
          </a:p>
          <a:p>
            <a:r>
              <a:rPr lang="en-US" sz="2500" dirty="0"/>
              <a:t>Returns the new concatenated value without effecting the original values.</a:t>
            </a:r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FC405955-77D5-4C80-BDD6-50C554233A59}"/>
              </a:ext>
            </a:extLst>
          </p:cNvPr>
          <p:cNvSpPr/>
          <p:nvPr/>
        </p:nvSpPr>
        <p:spPr>
          <a:xfrm>
            <a:off x="9640943" y="2132090"/>
            <a:ext cx="1514606" cy="1468447"/>
          </a:xfrm>
          <a:prstGeom prst="mathPlus">
            <a:avLst/>
          </a:prstGeom>
          <a:solidFill>
            <a:srgbClr val="19EB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0BC797-C429-4649-8E0C-66DE942BF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1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A082-4750-4AE7-8A51-D1122FE9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2DA37-55F1-4D6F-9D3C-95228D382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Repetition is joining itself with its own value several times.</a:t>
            </a:r>
          </a:p>
          <a:p>
            <a:r>
              <a:rPr lang="en-US" sz="2500" dirty="0"/>
              <a:t>Operator	: *</a:t>
            </a:r>
          </a:p>
          <a:p>
            <a:r>
              <a:rPr lang="en-US" sz="2500" dirty="0"/>
              <a:t>Works on	: strings, lists, tuples</a:t>
            </a:r>
          </a:p>
          <a:p>
            <a:r>
              <a:rPr lang="en-US" sz="2500" dirty="0"/>
              <a:t>Returns the new repeated value without effecting the original value.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9884D7-DC06-4837-A182-38C30FEC7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57" y="2303629"/>
            <a:ext cx="1140579" cy="1125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9F4AC2-33DE-494B-B85B-D1EA781C9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6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1371-77DD-4420-A13A-CC1DDF1F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max and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E555E-A104-4C99-A431-A9B222BB9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993833" cy="3695136"/>
          </a:xfrm>
        </p:spPr>
        <p:txBody>
          <a:bodyPr>
            <a:normAutofit/>
          </a:bodyPr>
          <a:lstStyle/>
          <a:p>
            <a:pPr algn="just"/>
            <a:r>
              <a:rPr lang="en-US" sz="2500" dirty="0"/>
              <a:t>sorted() function is used to sort any sequence type objects (list, tuple, string). The result is a list sorted in ascending order.</a:t>
            </a:r>
          </a:p>
          <a:p>
            <a:pPr algn="just"/>
            <a:r>
              <a:rPr lang="en-US" sz="2500" dirty="0"/>
              <a:t>max() function is used to get the maximum value in a sequence.</a:t>
            </a:r>
          </a:p>
          <a:p>
            <a:pPr algn="just"/>
            <a:r>
              <a:rPr lang="en-US" sz="2500" dirty="0"/>
              <a:t>min() function is used to get the minimum value in a sequence.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1AA70-417A-40F9-AEF5-CE29035D7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628" y="2268527"/>
            <a:ext cx="4284372" cy="2997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D4FB04-4158-40AD-912C-006434217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331502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4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3973</TotalTime>
  <Words>1419</Words>
  <Application>Microsoft Office PowerPoint</Application>
  <PresentationFormat>Widescreen</PresentationFormat>
  <Paragraphs>221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Bookman Old Style</vt:lpstr>
      <vt:lpstr>Rockwell</vt:lpstr>
      <vt:lpstr>Damask</vt:lpstr>
      <vt:lpstr>Python basics</vt:lpstr>
      <vt:lpstr>Input and output</vt:lpstr>
      <vt:lpstr>Sequence type operations</vt:lpstr>
      <vt:lpstr>Getting length</vt:lpstr>
      <vt:lpstr>Indexing</vt:lpstr>
      <vt:lpstr>Slicing</vt:lpstr>
      <vt:lpstr>Concatenation</vt:lpstr>
      <vt:lpstr>repetition</vt:lpstr>
      <vt:lpstr>Sorted max and min</vt:lpstr>
      <vt:lpstr>More on strings</vt:lpstr>
      <vt:lpstr>String formatting (one way)</vt:lpstr>
      <vt:lpstr>PowerPoint Presentation</vt:lpstr>
      <vt:lpstr>Another way</vt:lpstr>
      <vt:lpstr>PowerPoint Presentation</vt:lpstr>
      <vt:lpstr>PowerPoint Presentation</vt:lpstr>
      <vt:lpstr>Width, precision, thousands separator</vt:lpstr>
      <vt:lpstr>Signs alignment zero padding</vt:lpstr>
      <vt:lpstr>More on lists</vt:lpstr>
      <vt:lpstr>Changing list</vt:lpstr>
      <vt:lpstr>List methods</vt:lpstr>
      <vt:lpstr>More on tuples</vt:lpstr>
      <vt:lpstr>More on dictionaries</vt:lpstr>
      <vt:lpstr>Constraints on keys</vt:lpstr>
      <vt:lpstr>Dictionary methods</vt:lpstr>
      <vt:lpstr>PowerPoint Presentation</vt:lpstr>
      <vt:lpstr>PowerPoint Presentation</vt:lpstr>
      <vt:lpstr>PowerPoint Presentation</vt:lpstr>
      <vt:lpstr>String formatting with dictionaries</vt:lpstr>
      <vt:lpstr>more on sets</vt:lpstr>
      <vt:lpstr>methods on set</vt:lpstr>
      <vt:lpstr>methods on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Win Htet Aung</dc:creator>
  <cp:lastModifiedBy>Htet Aung</cp:lastModifiedBy>
  <cp:revision>57</cp:revision>
  <dcterms:created xsi:type="dcterms:W3CDTF">2019-05-29T15:27:31Z</dcterms:created>
  <dcterms:modified xsi:type="dcterms:W3CDTF">2019-07-14T13:45:47Z</dcterms:modified>
</cp:coreProperties>
</file>