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5" r:id="rId25"/>
    <p:sldId id="287" r:id="rId26"/>
    <p:sldId id="288" r:id="rId27"/>
    <p:sldId id="289" r:id="rId28"/>
    <p:sldId id="290" r:id="rId29"/>
    <p:sldId id="291" r:id="rId30"/>
    <p:sldId id="292" r:id="rId31"/>
    <p:sldId id="294" r:id="rId32"/>
    <p:sldId id="299" r:id="rId33"/>
    <p:sldId id="300" r:id="rId34"/>
    <p:sldId id="301" r:id="rId35"/>
    <p:sldId id="295" r:id="rId36"/>
    <p:sldId id="296" r:id="rId37"/>
    <p:sldId id="298"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394" autoAdjust="0"/>
  </p:normalViewPr>
  <p:slideViewPr>
    <p:cSldViewPr snapToGrid="0">
      <p:cViewPr varScale="1">
        <p:scale>
          <a:sx n="70" d="100"/>
          <a:sy n="70" d="100"/>
        </p:scale>
        <p:origin x="81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502B4-AB78-4CA8-A6A3-D6DD0BE07860}"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120753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338002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211778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151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236831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F502B4-AB78-4CA8-A6A3-D6DD0BE07860}"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268686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F502B4-AB78-4CA8-A6A3-D6DD0BE07860}"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4193929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502B4-AB78-4CA8-A6A3-D6DD0BE07860}"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341329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502B4-AB78-4CA8-A6A3-D6DD0BE07860}"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396088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502B4-AB78-4CA8-A6A3-D6DD0BE07860}"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178020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502B4-AB78-4CA8-A6A3-D6DD0BE07860}"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220152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419907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502B4-AB78-4CA8-A6A3-D6DD0BE07860}"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95370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502B4-AB78-4CA8-A6A3-D6DD0BE07860}"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272469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502B4-AB78-4CA8-A6A3-D6DD0BE07860}"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424030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111570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F502B4-AB78-4CA8-A6A3-D6DD0BE07860}"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E219A-1FEF-4C0C-AF73-D3D0DA1302B8}" type="slidenum">
              <a:rPr lang="en-US" smtClean="0"/>
              <a:t>‹#›</a:t>
            </a:fld>
            <a:endParaRPr lang="en-US"/>
          </a:p>
        </p:txBody>
      </p:sp>
    </p:spTree>
    <p:extLst>
      <p:ext uri="{BB962C8B-B14F-4D97-AF65-F5344CB8AC3E}">
        <p14:creationId xmlns:p14="http://schemas.microsoft.com/office/powerpoint/2010/main" val="104274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5F502B4-AB78-4CA8-A6A3-D6DD0BE07860}" type="datetimeFigureOut">
              <a:rPr lang="en-US" smtClean="0"/>
              <a:t>10/27/2019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7E219A-1FEF-4C0C-AF73-D3D0DA1302B8}" type="slidenum">
              <a:rPr lang="en-US" smtClean="0"/>
              <a:t>‹#›</a:t>
            </a:fld>
            <a:endParaRPr lang="en-US"/>
          </a:p>
        </p:txBody>
      </p:sp>
    </p:spTree>
    <p:extLst>
      <p:ext uri="{BB962C8B-B14F-4D97-AF65-F5344CB8AC3E}">
        <p14:creationId xmlns:p14="http://schemas.microsoft.com/office/powerpoint/2010/main" val="22605724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E307-6091-430F-9EA7-EE2B5F742054}"/>
              </a:ext>
            </a:extLst>
          </p:cNvPr>
          <p:cNvSpPr>
            <a:spLocks noGrp="1"/>
          </p:cNvSpPr>
          <p:nvPr>
            <p:ph type="ctrTitle"/>
          </p:nvPr>
        </p:nvSpPr>
        <p:spPr/>
        <p:txBody>
          <a:bodyPr/>
          <a:lstStyle/>
          <a:p>
            <a:r>
              <a:rPr lang="en-US" dirty="0"/>
              <a:t>Python basics</a:t>
            </a:r>
          </a:p>
        </p:txBody>
      </p:sp>
      <p:sp>
        <p:nvSpPr>
          <p:cNvPr id="3" name="Subtitle 2">
            <a:extLst>
              <a:ext uri="{FF2B5EF4-FFF2-40B4-BE49-F238E27FC236}">
                <a16:creationId xmlns:a16="http://schemas.microsoft.com/office/drawing/2014/main" id="{B8D5BF91-0EC7-4D08-BFE1-C49516E44C98}"/>
              </a:ext>
            </a:extLst>
          </p:cNvPr>
          <p:cNvSpPr>
            <a:spLocks noGrp="1"/>
          </p:cNvSpPr>
          <p:nvPr>
            <p:ph type="subTitle" idx="1"/>
          </p:nvPr>
        </p:nvSpPr>
        <p:spPr/>
        <p:txBody>
          <a:bodyPr/>
          <a:lstStyle/>
          <a:p>
            <a:r>
              <a:rPr lang="en-US" dirty="0"/>
              <a:t>Part – III</a:t>
            </a:r>
          </a:p>
        </p:txBody>
      </p:sp>
    </p:spTree>
    <p:extLst>
      <p:ext uri="{BB962C8B-B14F-4D97-AF65-F5344CB8AC3E}">
        <p14:creationId xmlns:p14="http://schemas.microsoft.com/office/powerpoint/2010/main" val="15465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848B-3472-4FF1-B543-5E3936CE3D87}"/>
              </a:ext>
            </a:extLst>
          </p:cNvPr>
          <p:cNvSpPr>
            <a:spLocks noGrp="1"/>
          </p:cNvSpPr>
          <p:nvPr>
            <p:ph type="title"/>
          </p:nvPr>
        </p:nvSpPr>
        <p:spPr/>
        <p:txBody>
          <a:bodyPr/>
          <a:lstStyle/>
          <a:p>
            <a:r>
              <a:rPr lang="en-US" dirty="0"/>
              <a:t>loop control statements</a:t>
            </a:r>
          </a:p>
        </p:txBody>
      </p:sp>
      <p:sp>
        <p:nvSpPr>
          <p:cNvPr id="3" name="Content Placeholder 2">
            <a:extLst>
              <a:ext uri="{FF2B5EF4-FFF2-40B4-BE49-F238E27FC236}">
                <a16:creationId xmlns:a16="http://schemas.microsoft.com/office/drawing/2014/main" id="{C1B92B46-1422-4C10-8719-CDA8F73D3A16}"/>
              </a:ext>
            </a:extLst>
          </p:cNvPr>
          <p:cNvSpPr>
            <a:spLocks noGrp="1"/>
          </p:cNvSpPr>
          <p:nvPr>
            <p:ph idx="1"/>
          </p:nvPr>
        </p:nvSpPr>
        <p:spPr/>
        <p:txBody>
          <a:bodyPr>
            <a:normAutofit/>
          </a:bodyPr>
          <a:lstStyle/>
          <a:p>
            <a:pPr algn="just"/>
            <a:r>
              <a:rPr lang="en-US" sz="2500" dirty="0"/>
              <a:t>Loop statements are very useful for executing a certain task repeatedly. But, you may want to exit a loop completely or skip specific part of a loop on a specified condition.</a:t>
            </a:r>
          </a:p>
          <a:p>
            <a:pPr algn="just"/>
            <a:r>
              <a:rPr lang="en-US" sz="2500" dirty="0"/>
              <a:t>Loop control statements can alter or control the flow of loop based on specified conditions.</a:t>
            </a:r>
          </a:p>
        </p:txBody>
      </p:sp>
      <p:sp>
        <p:nvSpPr>
          <p:cNvPr id="4" name="Rectangle 3">
            <a:extLst>
              <a:ext uri="{FF2B5EF4-FFF2-40B4-BE49-F238E27FC236}">
                <a16:creationId xmlns:a16="http://schemas.microsoft.com/office/drawing/2014/main" id="{2BA3E776-1C15-4D5A-A79A-CB96B219E6FA}"/>
              </a:ext>
            </a:extLst>
          </p:cNvPr>
          <p:cNvSpPr/>
          <p:nvPr/>
        </p:nvSpPr>
        <p:spPr>
          <a:xfrm>
            <a:off x="1987815" y="4867870"/>
            <a:ext cx="217719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break</a:t>
            </a:r>
          </a:p>
        </p:txBody>
      </p:sp>
      <p:sp>
        <p:nvSpPr>
          <p:cNvPr id="5" name="Rectangle 4">
            <a:extLst>
              <a:ext uri="{FF2B5EF4-FFF2-40B4-BE49-F238E27FC236}">
                <a16:creationId xmlns:a16="http://schemas.microsoft.com/office/drawing/2014/main" id="{F578CC50-3554-4865-8513-6BC333B6FCBD}"/>
              </a:ext>
            </a:extLst>
          </p:cNvPr>
          <p:cNvSpPr/>
          <p:nvPr/>
        </p:nvSpPr>
        <p:spPr>
          <a:xfrm>
            <a:off x="7047035" y="4867870"/>
            <a:ext cx="315182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p>
        </p:txBody>
      </p:sp>
      <p:sp>
        <p:nvSpPr>
          <p:cNvPr id="6" name="Rectangle 5">
            <a:extLst>
              <a:ext uri="{FF2B5EF4-FFF2-40B4-BE49-F238E27FC236}">
                <a16:creationId xmlns:a16="http://schemas.microsoft.com/office/drawing/2014/main" id="{6A8FC190-6075-4E46-BDA5-2EA29DA1E63F}"/>
              </a:ext>
            </a:extLst>
          </p:cNvPr>
          <p:cNvSpPr/>
          <p:nvPr/>
        </p:nvSpPr>
        <p:spPr>
          <a:xfrm>
            <a:off x="5239034" y="4867870"/>
            <a:ext cx="73930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&amp;</a:t>
            </a:r>
          </a:p>
        </p:txBody>
      </p:sp>
      <p:pic>
        <p:nvPicPr>
          <p:cNvPr id="7" name="Picture 6">
            <a:extLst>
              <a:ext uri="{FF2B5EF4-FFF2-40B4-BE49-F238E27FC236}">
                <a16:creationId xmlns:a16="http://schemas.microsoft.com/office/drawing/2014/main" id="{A005AAF2-338F-4F46-8C88-D1720C262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8720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80">
                                          <p:stCondLst>
                                            <p:cond delay="0"/>
                                          </p:stCondLst>
                                        </p:cTn>
                                        <p:tgtEl>
                                          <p:spTgt spid="5"/>
                                        </p:tgtEl>
                                      </p:cBhvr>
                                    </p:animEffect>
                                    <p:anim calcmode="lin" valueType="num">
                                      <p:cBhvr>
                                        <p:cTn id="3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5" dur="26">
                                          <p:stCondLst>
                                            <p:cond delay="650"/>
                                          </p:stCondLst>
                                        </p:cTn>
                                        <p:tgtEl>
                                          <p:spTgt spid="5"/>
                                        </p:tgtEl>
                                      </p:cBhvr>
                                      <p:to x="100000" y="60000"/>
                                    </p:animScale>
                                    <p:animScale>
                                      <p:cBhvr>
                                        <p:cTn id="36" dur="166" decel="50000">
                                          <p:stCondLst>
                                            <p:cond delay="676"/>
                                          </p:stCondLst>
                                        </p:cTn>
                                        <p:tgtEl>
                                          <p:spTgt spid="5"/>
                                        </p:tgtEl>
                                      </p:cBhvr>
                                      <p:to x="100000" y="100000"/>
                                    </p:animScale>
                                    <p:animScale>
                                      <p:cBhvr>
                                        <p:cTn id="37" dur="26">
                                          <p:stCondLst>
                                            <p:cond delay="1312"/>
                                          </p:stCondLst>
                                        </p:cTn>
                                        <p:tgtEl>
                                          <p:spTgt spid="5"/>
                                        </p:tgtEl>
                                      </p:cBhvr>
                                      <p:to x="100000" y="80000"/>
                                    </p:animScale>
                                    <p:animScale>
                                      <p:cBhvr>
                                        <p:cTn id="38" dur="166" decel="50000">
                                          <p:stCondLst>
                                            <p:cond delay="1338"/>
                                          </p:stCondLst>
                                        </p:cTn>
                                        <p:tgtEl>
                                          <p:spTgt spid="5"/>
                                        </p:tgtEl>
                                      </p:cBhvr>
                                      <p:to x="100000" y="100000"/>
                                    </p:animScale>
                                    <p:animScale>
                                      <p:cBhvr>
                                        <p:cTn id="39" dur="26">
                                          <p:stCondLst>
                                            <p:cond delay="1642"/>
                                          </p:stCondLst>
                                        </p:cTn>
                                        <p:tgtEl>
                                          <p:spTgt spid="5"/>
                                        </p:tgtEl>
                                      </p:cBhvr>
                                      <p:to x="100000" y="90000"/>
                                    </p:animScale>
                                    <p:animScale>
                                      <p:cBhvr>
                                        <p:cTn id="40" dur="166" decel="50000">
                                          <p:stCondLst>
                                            <p:cond delay="1668"/>
                                          </p:stCondLst>
                                        </p:cTn>
                                        <p:tgtEl>
                                          <p:spTgt spid="5"/>
                                        </p:tgtEl>
                                      </p:cBhvr>
                                      <p:to x="100000" y="100000"/>
                                    </p:animScale>
                                    <p:animScale>
                                      <p:cBhvr>
                                        <p:cTn id="41" dur="26">
                                          <p:stCondLst>
                                            <p:cond delay="1808"/>
                                          </p:stCondLst>
                                        </p:cTn>
                                        <p:tgtEl>
                                          <p:spTgt spid="5"/>
                                        </p:tgtEl>
                                      </p:cBhvr>
                                      <p:to x="100000" y="95000"/>
                                    </p:animScale>
                                    <p:animScale>
                                      <p:cBhvr>
                                        <p:cTn id="4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994D-51A5-4172-B488-C67158F45270}"/>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2E24CBEE-7B2E-400E-8A5D-DFD17C26A2B5}"/>
              </a:ext>
            </a:extLst>
          </p:cNvPr>
          <p:cNvSpPr>
            <a:spLocks noGrp="1"/>
          </p:cNvSpPr>
          <p:nvPr>
            <p:ph idx="1"/>
          </p:nvPr>
        </p:nvSpPr>
        <p:spPr>
          <a:xfrm>
            <a:off x="913795" y="2096064"/>
            <a:ext cx="4585484" cy="3695136"/>
          </a:xfrm>
        </p:spPr>
        <p:txBody>
          <a:bodyPr>
            <a:normAutofit/>
          </a:bodyPr>
          <a:lstStyle/>
          <a:p>
            <a:pPr algn="just"/>
            <a:r>
              <a:rPr lang="en-US" sz="2500" dirty="0"/>
              <a:t>Inside any loops, when break statement encounters, it breaks or terminate that loop by skipping all the rest of iterations.</a:t>
            </a:r>
          </a:p>
        </p:txBody>
      </p:sp>
      <p:pic>
        <p:nvPicPr>
          <p:cNvPr id="5" name="Picture 4">
            <a:extLst>
              <a:ext uri="{FF2B5EF4-FFF2-40B4-BE49-F238E27FC236}">
                <a16:creationId xmlns:a16="http://schemas.microsoft.com/office/drawing/2014/main" id="{FD01372C-5B7C-48E2-B586-102E5AC91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36910"/>
            <a:ext cx="6101325" cy="3835982"/>
          </a:xfrm>
          <a:prstGeom prst="rect">
            <a:avLst/>
          </a:prstGeom>
        </p:spPr>
      </p:pic>
      <p:pic>
        <p:nvPicPr>
          <p:cNvPr id="6" name="Picture 5">
            <a:extLst>
              <a:ext uri="{FF2B5EF4-FFF2-40B4-BE49-F238E27FC236}">
                <a16:creationId xmlns:a16="http://schemas.microsoft.com/office/drawing/2014/main" id="{9A7453A1-20A7-4B64-A0A8-4E285C7EC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58122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4ED3-F60D-43E7-92AA-34AD8C41DF49}"/>
              </a:ext>
            </a:extLst>
          </p:cNvPr>
          <p:cNvSpPr>
            <a:spLocks noGrp="1"/>
          </p:cNvSpPr>
          <p:nvPr>
            <p:ph type="title"/>
          </p:nvPr>
        </p:nvSpPr>
        <p:spPr/>
        <p:txBody>
          <a:bodyPr/>
          <a:lstStyle/>
          <a:p>
            <a:r>
              <a:rPr lang="en-US" dirty="0"/>
              <a:t>continue statement</a:t>
            </a:r>
          </a:p>
        </p:txBody>
      </p:sp>
      <p:sp>
        <p:nvSpPr>
          <p:cNvPr id="3" name="Content Placeholder 2">
            <a:extLst>
              <a:ext uri="{FF2B5EF4-FFF2-40B4-BE49-F238E27FC236}">
                <a16:creationId xmlns:a16="http://schemas.microsoft.com/office/drawing/2014/main" id="{82050927-051D-4C63-9B8F-9A6A5802501D}"/>
              </a:ext>
            </a:extLst>
          </p:cNvPr>
          <p:cNvSpPr>
            <a:spLocks noGrp="1"/>
          </p:cNvSpPr>
          <p:nvPr>
            <p:ph idx="1"/>
          </p:nvPr>
        </p:nvSpPr>
        <p:spPr>
          <a:xfrm>
            <a:off x="913795" y="2096064"/>
            <a:ext cx="5182205" cy="3695136"/>
          </a:xfrm>
        </p:spPr>
        <p:txBody>
          <a:bodyPr>
            <a:normAutofit/>
          </a:bodyPr>
          <a:lstStyle/>
          <a:p>
            <a:pPr algn="just"/>
            <a:r>
              <a:rPr lang="en-US" sz="2500" dirty="0"/>
              <a:t>Inside any loops, when a continue statement encounters, it skips the rest of statements inside that loop for only the current iteration.</a:t>
            </a:r>
          </a:p>
        </p:txBody>
      </p:sp>
      <p:pic>
        <p:nvPicPr>
          <p:cNvPr id="7" name="Picture 6">
            <a:extLst>
              <a:ext uri="{FF2B5EF4-FFF2-40B4-BE49-F238E27FC236}">
                <a16:creationId xmlns:a16="http://schemas.microsoft.com/office/drawing/2014/main" id="{08F6E124-5E51-4ACF-A88A-A0E64FB6C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5" y="2186216"/>
            <a:ext cx="6101325" cy="3315233"/>
          </a:xfrm>
          <a:prstGeom prst="rect">
            <a:avLst/>
          </a:prstGeom>
        </p:spPr>
      </p:pic>
      <p:pic>
        <p:nvPicPr>
          <p:cNvPr id="8" name="Picture 7">
            <a:extLst>
              <a:ext uri="{FF2B5EF4-FFF2-40B4-BE49-F238E27FC236}">
                <a16:creationId xmlns:a16="http://schemas.microsoft.com/office/drawing/2014/main" id="{E9092CCC-7A33-4BF3-ADF8-C49A53524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24676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AB49-745F-4D73-960F-8F4467C7E56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98176C8-F92E-47AD-AAD2-81FC62B4B1FA}"/>
              </a:ext>
            </a:extLst>
          </p:cNvPr>
          <p:cNvSpPr>
            <a:spLocks noGrp="1"/>
          </p:cNvSpPr>
          <p:nvPr>
            <p:ph idx="1"/>
          </p:nvPr>
        </p:nvSpPr>
        <p:spPr>
          <a:xfrm>
            <a:off x="913795" y="2096064"/>
            <a:ext cx="8268910" cy="3695136"/>
          </a:xfrm>
        </p:spPr>
        <p:txBody>
          <a:bodyPr>
            <a:normAutofit/>
          </a:bodyPr>
          <a:lstStyle/>
          <a:p>
            <a:pPr algn="just"/>
            <a:r>
              <a:rPr lang="en-US" sz="2500" dirty="0"/>
              <a:t>A block of re-usable code to perform specific tasks under a name</a:t>
            </a:r>
          </a:p>
          <a:p>
            <a:pPr algn="just"/>
            <a:r>
              <a:rPr lang="en-US" sz="2500" dirty="0"/>
              <a:t>Two main kinds : </a:t>
            </a:r>
            <a:r>
              <a:rPr lang="en-US" sz="2500" dirty="0">
                <a:solidFill>
                  <a:srgbClr val="FF0000"/>
                </a:solidFill>
              </a:rPr>
              <a:t>user-defined</a:t>
            </a:r>
            <a:r>
              <a:rPr lang="en-US" sz="2500" dirty="0"/>
              <a:t> and </a:t>
            </a:r>
            <a:r>
              <a:rPr lang="en-US" sz="2500" dirty="0">
                <a:solidFill>
                  <a:srgbClr val="FF0000"/>
                </a:solidFill>
              </a:rPr>
              <a:t>built-in</a:t>
            </a:r>
            <a:endParaRPr lang="en-US" sz="2500" dirty="0"/>
          </a:p>
          <a:p>
            <a:pPr algn="just"/>
            <a:r>
              <a:rPr lang="en-US" sz="2500" dirty="0"/>
              <a:t>Functions are also treated as </a:t>
            </a:r>
            <a:r>
              <a:rPr lang="en-US" sz="2500" dirty="0">
                <a:solidFill>
                  <a:srgbClr val="FF0000"/>
                </a:solidFill>
              </a:rPr>
              <a:t>objects</a:t>
            </a:r>
          </a:p>
          <a:p>
            <a:pPr algn="just"/>
            <a:r>
              <a:rPr lang="en-US" sz="2500" dirty="0"/>
              <a:t>Functions make a program more organized, easy to maintain and can support modular design approach.</a:t>
            </a:r>
          </a:p>
        </p:txBody>
      </p:sp>
      <p:pic>
        <p:nvPicPr>
          <p:cNvPr id="5" name="Picture 4">
            <a:extLst>
              <a:ext uri="{FF2B5EF4-FFF2-40B4-BE49-F238E27FC236}">
                <a16:creationId xmlns:a16="http://schemas.microsoft.com/office/drawing/2014/main" id="{0DB7F96F-D339-46B9-B8A3-F30A36DC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705" y="2096064"/>
            <a:ext cx="20955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463B39F-0FA6-43B3-9BA4-7F01D4136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13322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FC-FBFD-47F9-A3DB-22FF2F7A400B}"/>
              </a:ext>
            </a:extLst>
          </p:cNvPr>
          <p:cNvSpPr>
            <a:spLocks noGrp="1"/>
          </p:cNvSpPr>
          <p:nvPr>
            <p:ph type="title"/>
          </p:nvPr>
        </p:nvSpPr>
        <p:spPr/>
        <p:txBody>
          <a:bodyPr/>
          <a:lstStyle/>
          <a:p>
            <a:r>
              <a:rPr lang="en-US" dirty="0"/>
              <a:t>Defining functions</a:t>
            </a:r>
          </a:p>
        </p:txBody>
      </p:sp>
      <p:pic>
        <p:nvPicPr>
          <p:cNvPr id="7" name="Content Placeholder 6">
            <a:extLst>
              <a:ext uri="{FF2B5EF4-FFF2-40B4-BE49-F238E27FC236}">
                <a16:creationId xmlns:a16="http://schemas.microsoft.com/office/drawing/2014/main" id="{CE95892A-2736-4A93-9F6F-EDB5FD4F1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298" y="2680598"/>
            <a:ext cx="6405403" cy="4069809"/>
          </a:xfrm>
        </p:spPr>
      </p:pic>
      <p:grpSp>
        <p:nvGrpSpPr>
          <p:cNvPr id="33" name="Group 32">
            <a:extLst>
              <a:ext uri="{FF2B5EF4-FFF2-40B4-BE49-F238E27FC236}">
                <a16:creationId xmlns:a16="http://schemas.microsoft.com/office/drawing/2014/main" id="{5D7620A9-816B-4D51-962F-AEBC97E1BA90}"/>
              </a:ext>
            </a:extLst>
          </p:cNvPr>
          <p:cNvGrpSpPr/>
          <p:nvPr/>
        </p:nvGrpSpPr>
        <p:grpSpPr>
          <a:xfrm>
            <a:off x="1328380" y="2719501"/>
            <a:ext cx="1253489" cy="2790336"/>
            <a:chOff x="1323055" y="2217494"/>
            <a:chExt cx="1253489" cy="2790336"/>
          </a:xfrm>
        </p:grpSpPr>
        <p:sp>
          <p:nvSpPr>
            <p:cNvPr id="21" name="TextBox 20">
              <a:extLst>
                <a:ext uri="{FF2B5EF4-FFF2-40B4-BE49-F238E27FC236}">
                  <a16:creationId xmlns:a16="http://schemas.microsoft.com/office/drawing/2014/main" id="{F8834D2C-D07A-448F-B67B-8DD4A423F194}"/>
                </a:ext>
              </a:extLst>
            </p:cNvPr>
            <p:cNvSpPr txBox="1"/>
            <p:nvPr/>
          </p:nvSpPr>
          <p:spPr>
            <a:xfrm>
              <a:off x="1336703" y="2217494"/>
              <a:ext cx="1239841" cy="400110"/>
            </a:xfrm>
            <a:prstGeom prst="rect">
              <a:avLst/>
            </a:prstGeom>
            <a:noFill/>
          </p:spPr>
          <p:txBody>
            <a:bodyPr wrap="square" rtlCol="0">
              <a:spAutoFit/>
            </a:bodyPr>
            <a:lstStyle/>
            <a:p>
              <a:r>
                <a:rPr lang="en-US" sz="2000" dirty="0"/>
                <a:t>keyword</a:t>
              </a:r>
            </a:p>
          </p:txBody>
        </p:sp>
        <p:sp>
          <p:nvSpPr>
            <p:cNvPr id="22" name="TextBox 21">
              <a:extLst>
                <a:ext uri="{FF2B5EF4-FFF2-40B4-BE49-F238E27FC236}">
                  <a16:creationId xmlns:a16="http://schemas.microsoft.com/office/drawing/2014/main" id="{484E61C0-0A9A-49D9-9776-938F6D575D43}"/>
                </a:ext>
              </a:extLst>
            </p:cNvPr>
            <p:cNvSpPr txBox="1"/>
            <p:nvPr/>
          </p:nvSpPr>
          <p:spPr>
            <a:xfrm>
              <a:off x="1323055" y="4299944"/>
              <a:ext cx="1239841" cy="707886"/>
            </a:xfrm>
            <a:prstGeom prst="rect">
              <a:avLst/>
            </a:prstGeom>
            <a:noFill/>
          </p:spPr>
          <p:txBody>
            <a:bodyPr wrap="square" rtlCol="0">
              <a:spAutoFit/>
            </a:bodyPr>
            <a:lstStyle/>
            <a:p>
              <a:r>
                <a:rPr lang="en-US" sz="2000" dirty="0"/>
                <a:t>function call</a:t>
              </a:r>
            </a:p>
          </p:txBody>
        </p:sp>
      </p:grpSp>
      <p:sp>
        <p:nvSpPr>
          <p:cNvPr id="23" name="TextBox 22">
            <a:extLst>
              <a:ext uri="{FF2B5EF4-FFF2-40B4-BE49-F238E27FC236}">
                <a16:creationId xmlns:a16="http://schemas.microsoft.com/office/drawing/2014/main" id="{E6DFC1CE-BF26-426A-9A89-2CF2F6529186}"/>
              </a:ext>
            </a:extLst>
          </p:cNvPr>
          <p:cNvSpPr txBox="1"/>
          <p:nvPr/>
        </p:nvSpPr>
        <p:spPr>
          <a:xfrm>
            <a:off x="6467164" y="3530897"/>
            <a:ext cx="1849648" cy="400110"/>
          </a:xfrm>
          <a:prstGeom prst="rect">
            <a:avLst/>
          </a:prstGeom>
          <a:noFill/>
        </p:spPr>
        <p:txBody>
          <a:bodyPr wrap="square" rtlCol="0">
            <a:spAutoFit/>
          </a:bodyPr>
          <a:lstStyle/>
          <a:p>
            <a:r>
              <a:rPr lang="en-US" sz="2000" dirty="0"/>
              <a:t>function body</a:t>
            </a:r>
          </a:p>
        </p:txBody>
      </p:sp>
      <p:grpSp>
        <p:nvGrpSpPr>
          <p:cNvPr id="34" name="Group 33">
            <a:extLst>
              <a:ext uri="{FF2B5EF4-FFF2-40B4-BE49-F238E27FC236}">
                <a16:creationId xmlns:a16="http://schemas.microsoft.com/office/drawing/2014/main" id="{89C3DF35-698D-4EEC-87CA-EC9172D2433C}"/>
              </a:ext>
            </a:extLst>
          </p:cNvPr>
          <p:cNvGrpSpPr/>
          <p:nvPr/>
        </p:nvGrpSpPr>
        <p:grpSpPr>
          <a:xfrm>
            <a:off x="1342028" y="1935921"/>
            <a:ext cx="8667102" cy="3411041"/>
            <a:chOff x="1336703" y="1433914"/>
            <a:chExt cx="8667102" cy="3411041"/>
          </a:xfrm>
        </p:grpSpPr>
        <p:sp>
          <p:nvSpPr>
            <p:cNvPr id="15" name="Left Brace 14">
              <a:extLst>
                <a:ext uri="{FF2B5EF4-FFF2-40B4-BE49-F238E27FC236}">
                  <a16:creationId xmlns:a16="http://schemas.microsoft.com/office/drawing/2014/main" id="{6C1DF54B-B655-4785-90B7-6FE252626FC2}"/>
                </a:ext>
              </a:extLst>
            </p:cNvPr>
            <p:cNvSpPr/>
            <p:nvPr/>
          </p:nvSpPr>
          <p:spPr>
            <a:xfrm rot="10800000">
              <a:off x="6216180" y="2634019"/>
              <a:ext cx="245659" cy="11737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7" name="Connector: Elbow 16">
              <a:extLst>
                <a:ext uri="{FF2B5EF4-FFF2-40B4-BE49-F238E27FC236}">
                  <a16:creationId xmlns:a16="http://schemas.microsoft.com/office/drawing/2014/main" id="{F504BCCF-D6B3-4A8F-8623-EB0556F1944E}"/>
                </a:ext>
              </a:extLst>
            </p:cNvPr>
            <p:cNvCxnSpPr/>
            <p:nvPr/>
          </p:nvCxnSpPr>
          <p:spPr>
            <a:xfrm>
              <a:off x="2562896" y="4653887"/>
              <a:ext cx="2145582" cy="191068"/>
            </a:xfrm>
            <a:prstGeom prst="bentConnector3">
              <a:avLst>
                <a:gd name="adj1" fmla="val 9961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80F2327-9B52-43A3-BF51-41D417100621}"/>
                </a:ext>
              </a:extLst>
            </p:cNvPr>
            <p:cNvGrpSpPr/>
            <p:nvPr/>
          </p:nvGrpSpPr>
          <p:grpSpPr>
            <a:xfrm>
              <a:off x="1336703" y="1433914"/>
              <a:ext cx="8667102" cy="974435"/>
              <a:chOff x="1336703" y="1433914"/>
              <a:chExt cx="8667102" cy="974435"/>
            </a:xfrm>
          </p:grpSpPr>
          <p:grpSp>
            <p:nvGrpSpPr>
              <p:cNvPr id="31" name="Group 30">
                <a:extLst>
                  <a:ext uri="{FF2B5EF4-FFF2-40B4-BE49-F238E27FC236}">
                    <a16:creationId xmlns:a16="http://schemas.microsoft.com/office/drawing/2014/main" id="{50EBE9D8-4487-4257-926E-99D6D3B1757C}"/>
                  </a:ext>
                </a:extLst>
              </p:cNvPr>
              <p:cNvGrpSpPr/>
              <p:nvPr/>
            </p:nvGrpSpPr>
            <p:grpSpPr>
              <a:xfrm>
                <a:off x="1336703" y="1433914"/>
                <a:ext cx="6868135" cy="974435"/>
                <a:chOff x="1336703" y="1433914"/>
                <a:chExt cx="6868135" cy="974435"/>
              </a:xfrm>
            </p:grpSpPr>
            <p:cxnSp>
              <p:nvCxnSpPr>
                <p:cNvPr id="10" name="Straight Arrow Connector 9">
                  <a:extLst>
                    <a:ext uri="{FF2B5EF4-FFF2-40B4-BE49-F238E27FC236}">
                      <a16:creationId xmlns:a16="http://schemas.microsoft.com/office/drawing/2014/main" id="{362EEC2C-196B-49C5-96D7-44EABDE89589}"/>
                    </a:ext>
                  </a:extLst>
                </p:cNvPr>
                <p:cNvCxnSpPr>
                  <a:cxnSpLocks/>
                </p:cNvCxnSpPr>
                <p:nvPr/>
              </p:nvCxnSpPr>
              <p:spPr>
                <a:xfrm>
                  <a:off x="2562896" y="2408349"/>
                  <a:ext cx="457200" cy="0"/>
                </a:xfrm>
                <a:prstGeom prst="straightConnector1">
                  <a:avLst/>
                </a:prstGeom>
                <a:ln w="38100">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1CE6F8-5A9C-4857-AF1C-3F0E234B00F7}"/>
                    </a:ext>
                  </a:extLst>
                </p:cNvPr>
                <p:cNvSpPr txBox="1"/>
                <p:nvPr/>
              </p:nvSpPr>
              <p:spPr>
                <a:xfrm>
                  <a:off x="1336703" y="1433914"/>
                  <a:ext cx="1239841" cy="707886"/>
                </a:xfrm>
                <a:prstGeom prst="rect">
                  <a:avLst/>
                </a:prstGeom>
                <a:noFill/>
              </p:spPr>
              <p:txBody>
                <a:bodyPr wrap="square" rtlCol="0">
                  <a:spAutoFit/>
                </a:bodyPr>
                <a:lstStyle/>
                <a:p>
                  <a:r>
                    <a:rPr lang="en-US" sz="2000" dirty="0"/>
                    <a:t>function name</a:t>
                  </a:r>
                </a:p>
              </p:txBody>
            </p:sp>
            <p:grpSp>
              <p:nvGrpSpPr>
                <p:cNvPr id="29" name="Group 28">
                  <a:extLst>
                    <a:ext uri="{FF2B5EF4-FFF2-40B4-BE49-F238E27FC236}">
                      <a16:creationId xmlns:a16="http://schemas.microsoft.com/office/drawing/2014/main" id="{E7B9017B-4EC6-4391-984D-351021D817C2}"/>
                    </a:ext>
                  </a:extLst>
                </p:cNvPr>
                <p:cNvGrpSpPr/>
                <p:nvPr/>
              </p:nvGrpSpPr>
              <p:grpSpPr>
                <a:xfrm>
                  <a:off x="6072904" y="1787857"/>
                  <a:ext cx="2131934" cy="429637"/>
                  <a:chOff x="6072904" y="1787857"/>
                  <a:chExt cx="2131934" cy="429637"/>
                </a:xfrm>
              </p:grpSpPr>
              <p:cxnSp>
                <p:nvCxnSpPr>
                  <p:cNvPr id="12" name="Straight Arrow Connector 11">
                    <a:extLst>
                      <a:ext uri="{FF2B5EF4-FFF2-40B4-BE49-F238E27FC236}">
                        <a16:creationId xmlns:a16="http://schemas.microsoft.com/office/drawing/2014/main" id="{C7560B19-2AA4-4848-B516-2EC718CC165F}"/>
                      </a:ext>
                    </a:extLst>
                  </p:cNvPr>
                  <p:cNvCxnSpPr>
                    <a:cxnSpLocks/>
                  </p:cNvCxnSpPr>
                  <p:nvPr/>
                </p:nvCxnSpPr>
                <p:spPr>
                  <a:xfrm>
                    <a:off x="6091451" y="1787857"/>
                    <a:ext cx="0" cy="429637"/>
                  </a:xfrm>
                  <a:prstGeom prst="straightConnector1">
                    <a:avLst/>
                  </a:prstGeom>
                  <a:ln w="38100">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713D7B-F8CF-430E-AC2F-47C8659D051A}"/>
                      </a:ext>
                    </a:extLst>
                  </p:cNvPr>
                  <p:cNvCxnSpPr>
                    <a:cxnSpLocks/>
                  </p:cNvCxnSpPr>
                  <p:nvPr/>
                </p:nvCxnSpPr>
                <p:spPr>
                  <a:xfrm>
                    <a:off x="6072904" y="1787857"/>
                    <a:ext cx="21319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2C249AE-5B76-4891-ABA2-D25E4E1F2F31}"/>
                    </a:ext>
                  </a:extLst>
                </p:cNvPr>
                <p:cNvGrpSpPr/>
                <p:nvPr/>
              </p:nvGrpSpPr>
              <p:grpSpPr>
                <a:xfrm>
                  <a:off x="2576544" y="1766242"/>
                  <a:ext cx="2131934" cy="429637"/>
                  <a:chOff x="2576544" y="1766242"/>
                  <a:chExt cx="2131934" cy="429637"/>
                </a:xfrm>
              </p:grpSpPr>
              <p:cxnSp>
                <p:nvCxnSpPr>
                  <p:cNvPr id="20" name="Straight Connector 19">
                    <a:extLst>
                      <a:ext uri="{FF2B5EF4-FFF2-40B4-BE49-F238E27FC236}">
                        <a16:creationId xmlns:a16="http://schemas.microsoft.com/office/drawing/2014/main" id="{D845EA53-DA57-4EC7-8761-11A14EFF3580}"/>
                      </a:ext>
                    </a:extLst>
                  </p:cNvPr>
                  <p:cNvCxnSpPr>
                    <a:cxnSpLocks/>
                  </p:cNvCxnSpPr>
                  <p:nvPr/>
                </p:nvCxnSpPr>
                <p:spPr>
                  <a:xfrm>
                    <a:off x="2576544" y="1787857"/>
                    <a:ext cx="21319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3D53FE-8042-4342-B714-1475799B8DCE}"/>
                      </a:ext>
                    </a:extLst>
                  </p:cNvPr>
                  <p:cNvCxnSpPr>
                    <a:cxnSpLocks/>
                  </p:cNvCxnSpPr>
                  <p:nvPr/>
                </p:nvCxnSpPr>
                <p:spPr>
                  <a:xfrm>
                    <a:off x="4703929" y="1766242"/>
                    <a:ext cx="0" cy="429637"/>
                  </a:xfrm>
                  <a:prstGeom prst="straightConnector1">
                    <a:avLst/>
                  </a:prstGeom>
                  <a:ln w="38100">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1A156582-1533-4BD1-A821-A3041E57BD6D}"/>
                  </a:ext>
                </a:extLst>
              </p:cNvPr>
              <p:cNvSpPr txBox="1"/>
              <p:nvPr/>
            </p:nvSpPr>
            <p:spPr>
              <a:xfrm>
                <a:off x="8204838" y="1587802"/>
                <a:ext cx="1798967" cy="400110"/>
              </a:xfrm>
              <a:prstGeom prst="rect">
                <a:avLst/>
              </a:prstGeom>
              <a:noFill/>
            </p:spPr>
            <p:txBody>
              <a:bodyPr wrap="square" rtlCol="0">
                <a:spAutoFit/>
              </a:bodyPr>
              <a:lstStyle/>
              <a:p>
                <a:r>
                  <a:rPr lang="en-US" sz="2000" dirty="0"/>
                  <a:t>parameters</a:t>
                </a:r>
              </a:p>
            </p:txBody>
          </p:sp>
        </p:grpSp>
      </p:grpSp>
      <p:pic>
        <p:nvPicPr>
          <p:cNvPr id="35" name="Picture 34">
            <a:extLst>
              <a:ext uri="{FF2B5EF4-FFF2-40B4-BE49-F238E27FC236}">
                <a16:creationId xmlns:a16="http://schemas.microsoft.com/office/drawing/2014/main" id="{56E4EC80-5379-4A22-BE74-DC478D294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414663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96B9-AC71-4C61-8CF2-D35822339A08}"/>
              </a:ext>
            </a:extLst>
          </p:cNvPr>
          <p:cNvSpPr>
            <a:spLocks noGrp="1"/>
          </p:cNvSpPr>
          <p:nvPr>
            <p:ph type="title"/>
          </p:nvPr>
        </p:nvSpPr>
        <p:spPr/>
        <p:txBody>
          <a:bodyPr/>
          <a:lstStyle/>
          <a:p>
            <a:r>
              <a:rPr lang="en-US" dirty="0"/>
              <a:t>arguments</a:t>
            </a:r>
          </a:p>
        </p:txBody>
      </p:sp>
      <p:sp>
        <p:nvSpPr>
          <p:cNvPr id="3" name="Content Placeholder 2">
            <a:extLst>
              <a:ext uri="{FF2B5EF4-FFF2-40B4-BE49-F238E27FC236}">
                <a16:creationId xmlns:a16="http://schemas.microsoft.com/office/drawing/2014/main" id="{B2E5F737-81B4-4CB5-89E3-96015D6AAA3A}"/>
              </a:ext>
            </a:extLst>
          </p:cNvPr>
          <p:cNvSpPr>
            <a:spLocks noGrp="1"/>
          </p:cNvSpPr>
          <p:nvPr>
            <p:ph idx="1"/>
          </p:nvPr>
        </p:nvSpPr>
        <p:spPr/>
        <p:txBody>
          <a:bodyPr>
            <a:normAutofit/>
          </a:bodyPr>
          <a:lstStyle/>
          <a:p>
            <a:pPr algn="just"/>
            <a:r>
              <a:rPr lang="en-US" sz="2500" dirty="0"/>
              <a:t>Four different types of arguments can be passed when a function is invoked.</a:t>
            </a:r>
          </a:p>
          <a:p>
            <a:pPr lvl="1" algn="just"/>
            <a:r>
              <a:rPr lang="en-US" sz="2300" dirty="0"/>
              <a:t>Default arguments</a:t>
            </a:r>
          </a:p>
          <a:p>
            <a:pPr lvl="1" algn="just"/>
            <a:r>
              <a:rPr lang="en-US" sz="2300" dirty="0"/>
              <a:t>Required arguments</a:t>
            </a:r>
          </a:p>
          <a:p>
            <a:pPr lvl="1" algn="just"/>
            <a:r>
              <a:rPr lang="en-US" sz="2300" dirty="0"/>
              <a:t>Keyword arguments</a:t>
            </a:r>
          </a:p>
          <a:p>
            <a:pPr lvl="1" algn="just"/>
            <a:r>
              <a:rPr lang="en-US" sz="2300" dirty="0"/>
              <a:t>Variable number of arguments</a:t>
            </a:r>
          </a:p>
          <a:p>
            <a:pPr lvl="1" algn="just"/>
            <a:endParaRPr lang="en-US" sz="2300" dirty="0"/>
          </a:p>
        </p:txBody>
      </p:sp>
      <p:pic>
        <p:nvPicPr>
          <p:cNvPr id="4" name="Picture 3">
            <a:extLst>
              <a:ext uri="{FF2B5EF4-FFF2-40B4-BE49-F238E27FC236}">
                <a16:creationId xmlns:a16="http://schemas.microsoft.com/office/drawing/2014/main" id="{36DBDB69-11E6-4A4F-8A8F-42A3C9F4B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52518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FE1E-7B2C-4485-B239-22CA80088ABF}"/>
              </a:ext>
            </a:extLst>
          </p:cNvPr>
          <p:cNvSpPr>
            <a:spLocks noGrp="1"/>
          </p:cNvSpPr>
          <p:nvPr>
            <p:ph type="title"/>
          </p:nvPr>
        </p:nvSpPr>
        <p:spPr/>
        <p:txBody>
          <a:bodyPr/>
          <a:lstStyle/>
          <a:p>
            <a:r>
              <a:rPr lang="en-US" dirty="0"/>
              <a:t>default arguments</a:t>
            </a:r>
          </a:p>
        </p:txBody>
      </p:sp>
      <p:sp>
        <p:nvSpPr>
          <p:cNvPr id="3" name="Content Placeholder 2">
            <a:extLst>
              <a:ext uri="{FF2B5EF4-FFF2-40B4-BE49-F238E27FC236}">
                <a16:creationId xmlns:a16="http://schemas.microsoft.com/office/drawing/2014/main" id="{4B01D292-D426-4396-881E-B4B3CC1C07AD}"/>
              </a:ext>
            </a:extLst>
          </p:cNvPr>
          <p:cNvSpPr>
            <a:spLocks noGrp="1"/>
          </p:cNvSpPr>
          <p:nvPr>
            <p:ph idx="1"/>
          </p:nvPr>
        </p:nvSpPr>
        <p:spPr>
          <a:xfrm>
            <a:off x="913794" y="2096064"/>
            <a:ext cx="10353761" cy="3695136"/>
          </a:xfrm>
        </p:spPr>
        <p:txBody>
          <a:bodyPr>
            <a:normAutofit/>
          </a:bodyPr>
          <a:lstStyle/>
          <a:p>
            <a:pPr algn="just"/>
            <a:r>
              <a:rPr lang="en-US" sz="2500" dirty="0"/>
              <a:t>Default arguments indicate that the function will take that value if no argument is passed during the function call.</a:t>
            </a:r>
          </a:p>
          <a:p>
            <a:pPr algn="just"/>
            <a:r>
              <a:rPr lang="en-US" sz="2500" dirty="0"/>
              <a:t>Default value is assigned when the function is defined.</a:t>
            </a:r>
          </a:p>
        </p:txBody>
      </p:sp>
      <p:pic>
        <p:nvPicPr>
          <p:cNvPr id="5" name="Picture 4">
            <a:extLst>
              <a:ext uri="{FF2B5EF4-FFF2-40B4-BE49-F238E27FC236}">
                <a16:creationId xmlns:a16="http://schemas.microsoft.com/office/drawing/2014/main" id="{54D4ECD1-AE55-4731-B6AB-0E69B3DF6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27" y="4072814"/>
            <a:ext cx="7624294" cy="1718386"/>
          </a:xfrm>
          <a:prstGeom prst="rect">
            <a:avLst/>
          </a:prstGeom>
        </p:spPr>
      </p:pic>
      <p:pic>
        <p:nvPicPr>
          <p:cNvPr id="6" name="Picture 5">
            <a:extLst>
              <a:ext uri="{FF2B5EF4-FFF2-40B4-BE49-F238E27FC236}">
                <a16:creationId xmlns:a16="http://schemas.microsoft.com/office/drawing/2014/main" id="{E70BAE53-8074-43FE-BD10-22B8309E8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06209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2A82-A0D2-4707-991A-3430444E6530}"/>
              </a:ext>
            </a:extLst>
          </p:cNvPr>
          <p:cNvSpPr>
            <a:spLocks noGrp="1"/>
          </p:cNvSpPr>
          <p:nvPr>
            <p:ph type="title"/>
          </p:nvPr>
        </p:nvSpPr>
        <p:spPr/>
        <p:txBody>
          <a:bodyPr/>
          <a:lstStyle/>
          <a:p>
            <a:r>
              <a:rPr lang="en-US" dirty="0"/>
              <a:t>required arguments</a:t>
            </a:r>
          </a:p>
        </p:txBody>
      </p:sp>
      <p:sp>
        <p:nvSpPr>
          <p:cNvPr id="3" name="Content Placeholder 2">
            <a:extLst>
              <a:ext uri="{FF2B5EF4-FFF2-40B4-BE49-F238E27FC236}">
                <a16:creationId xmlns:a16="http://schemas.microsoft.com/office/drawing/2014/main" id="{2C79AAC3-B4C3-4E49-9A42-14D9DB52B728}"/>
              </a:ext>
            </a:extLst>
          </p:cNvPr>
          <p:cNvSpPr>
            <a:spLocks noGrp="1"/>
          </p:cNvSpPr>
          <p:nvPr>
            <p:ph idx="1"/>
          </p:nvPr>
        </p:nvSpPr>
        <p:spPr/>
        <p:txBody>
          <a:bodyPr>
            <a:normAutofit/>
          </a:bodyPr>
          <a:lstStyle/>
          <a:p>
            <a:pPr algn="just"/>
            <a:r>
              <a:rPr lang="en-US" sz="2500" dirty="0"/>
              <a:t>Required arguments must be passed in correct </a:t>
            </a:r>
            <a:r>
              <a:rPr lang="en-US" sz="2500" dirty="0">
                <a:solidFill>
                  <a:srgbClr val="FF0000"/>
                </a:solidFill>
              </a:rPr>
              <a:t>number</a:t>
            </a:r>
            <a:r>
              <a:rPr lang="en-US" sz="2500" dirty="0"/>
              <a:t> and </a:t>
            </a:r>
            <a:r>
              <a:rPr lang="en-US" sz="2500" dirty="0">
                <a:solidFill>
                  <a:srgbClr val="FF0000"/>
                </a:solidFill>
              </a:rPr>
              <a:t>order</a:t>
            </a:r>
            <a:r>
              <a:rPr lang="en-US" sz="2500" dirty="0"/>
              <a:t> during function call.</a:t>
            </a:r>
          </a:p>
        </p:txBody>
      </p:sp>
      <p:pic>
        <p:nvPicPr>
          <p:cNvPr id="5" name="Picture 4">
            <a:extLst>
              <a:ext uri="{FF2B5EF4-FFF2-40B4-BE49-F238E27FC236}">
                <a16:creationId xmlns:a16="http://schemas.microsoft.com/office/drawing/2014/main" id="{9C2620FD-2103-41EE-A700-F1A7C6D8B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33" y="3429000"/>
            <a:ext cx="6703534" cy="1994886"/>
          </a:xfrm>
          <a:prstGeom prst="rect">
            <a:avLst/>
          </a:prstGeom>
        </p:spPr>
      </p:pic>
      <p:pic>
        <p:nvPicPr>
          <p:cNvPr id="6" name="Picture 5">
            <a:extLst>
              <a:ext uri="{FF2B5EF4-FFF2-40B4-BE49-F238E27FC236}">
                <a16:creationId xmlns:a16="http://schemas.microsoft.com/office/drawing/2014/main" id="{4375DCE2-D289-4638-A782-273240912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72366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1C0-2200-4BE4-9B43-E5CAE72E15FA}"/>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E1B33C82-DA46-4524-8ECC-D79FFB91A401}"/>
              </a:ext>
            </a:extLst>
          </p:cNvPr>
          <p:cNvSpPr>
            <a:spLocks noGrp="1"/>
          </p:cNvSpPr>
          <p:nvPr>
            <p:ph idx="1"/>
          </p:nvPr>
        </p:nvSpPr>
        <p:spPr/>
        <p:txBody>
          <a:bodyPr>
            <a:normAutofit/>
          </a:bodyPr>
          <a:lstStyle/>
          <a:p>
            <a:pPr algn="just"/>
            <a:r>
              <a:rPr lang="en-US" sz="2500" dirty="0"/>
              <a:t>The keywords or the parameter names are mentioned during function calls. They can be passed in any order.</a:t>
            </a:r>
          </a:p>
        </p:txBody>
      </p:sp>
      <p:pic>
        <p:nvPicPr>
          <p:cNvPr id="5" name="Picture 4">
            <a:extLst>
              <a:ext uri="{FF2B5EF4-FFF2-40B4-BE49-F238E27FC236}">
                <a16:creationId xmlns:a16="http://schemas.microsoft.com/office/drawing/2014/main" id="{9AA36BE6-12FC-4D2A-8700-00491566C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910" y="3429000"/>
            <a:ext cx="7792179" cy="1729924"/>
          </a:xfrm>
          <a:prstGeom prst="rect">
            <a:avLst/>
          </a:prstGeom>
        </p:spPr>
      </p:pic>
      <p:pic>
        <p:nvPicPr>
          <p:cNvPr id="6" name="Picture 5">
            <a:extLst>
              <a:ext uri="{FF2B5EF4-FFF2-40B4-BE49-F238E27FC236}">
                <a16:creationId xmlns:a16="http://schemas.microsoft.com/office/drawing/2014/main" id="{775C8B90-2C86-45D1-96CA-93536AB29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84151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E483-CD56-4B5B-A68B-B63E2F5AD99D}"/>
              </a:ext>
            </a:extLst>
          </p:cNvPr>
          <p:cNvSpPr>
            <a:spLocks noGrp="1"/>
          </p:cNvSpPr>
          <p:nvPr>
            <p:ph type="title"/>
          </p:nvPr>
        </p:nvSpPr>
        <p:spPr/>
        <p:txBody>
          <a:bodyPr/>
          <a:lstStyle/>
          <a:p>
            <a:r>
              <a:rPr lang="en-US" dirty="0"/>
              <a:t>variable number of</a:t>
            </a:r>
            <a:br>
              <a:rPr lang="en-US" dirty="0"/>
            </a:br>
            <a:r>
              <a:rPr lang="en-US" dirty="0"/>
              <a:t>arguments</a:t>
            </a:r>
          </a:p>
        </p:txBody>
      </p:sp>
      <p:sp>
        <p:nvSpPr>
          <p:cNvPr id="3" name="Content Placeholder 2">
            <a:extLst>
              <a:ext uri="{FF2B5EF4-FFF2-40B4-BE49-F238E27FC236}">
                <a16:creationId xmlns:a16="http://schemas.microsoft.com/office/drawing/2014/main" id="{2C8433CC-C7E6-4102-93CC-9D2B6735055C}"/>
              </a:ext>
            </a:extLst>
          </p:cNvPr>
          <p:cNvSpPr>
            <a:spLocks noGrp="1"/>
          </p:cNvSpPr>
          <p:nvPr>
            <p:ph idx="1"/>
          </p:nvPr>
        </p:nvSpPr>
        <p:spPr/>
        <p:txBody>
          <a:bodyPr>
            <a:normAutofit/>
          </a:bodyPr>
          <a:lstStyle/>
          <a:p>
            <a:pPr algn="just"/>
            <a:r>
              <a:rPr lang="en-US" sz="2500" dirty="0"/>
              <a:t>When the exact number of arguments to be passed is unknown, this is the way. Any number of arguments can be passed during function calls.</a:t>
            </a:r>
          </a:p>
        </p:txBody>
      </p:sp>
      <p:pic>
        <p:nvPicPr>
          <p:cNvPr id="5" name="Picture 4">
            <a:extLst>
              <a:ext uri="{FF2B5EF4-FFF2-40B4-BE49-F238E27FC236}">
                <a16:creationId xmlns:a16="http://schemas.microsoft.com/office/drawing/2014/main" id="{9EAD2880-9C17-465A-8F83-7153CA9F3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93" y="3943632"/>
            <a:ext cx="5263982" cy="1220796"/>
          </a:xfrm>
          <a:prstGeom prst="rect">
            <a:avLst/>
          </a:prstGeom>
        </p:spPr>
      </p:pic>
      <p:pic>
        <p:nvPicPr>
          <p:cNvPr id="7" name="Picture 6">
            <a:extLst>
              <a:ext uri="{FF2B5EF4-FFF2-40B4-BE49-F238E27FC236}">
                <a16:creationId xmlns:a16="http://schemas.microsoft.com/office/drawing/2014/main" id="{3D726A7A-28AB-4C62-8A44-9C572CEFD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032" y="3789192"/>
            <a:ext cx="4848524" cy="1529675"/>
          </a:xfrm>
          <a:prstGeom prst="rect">
            <a:avLst/>
          </a:prstGeom>
        </p:spPr>
      </p:pic>
      <p:pic>
        <p:nvPicPr>
          <p:cNvPr id="8" name="Picture 7">
            <a:extLst>
              <a:ext uri="{FF2B5EF4-FFF2-40B4-BE49-F238E27FC236}">
                <a16:creationId xmlns:a16="http://schemas.microsoft.com/office/drawing/2014/main" id="{34F7BCE4-EC96-4040-AA1D-5DF77A0835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5711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BC1E-FC37-43E3-AE08-905542C3984B}"/>
              </a:ext>
            </a:extLst>
          </p:cNvPr>
          <p:cNvSpPr>
            <a:spLocks noGrp="1"/>
          </p:cNvSpPr>
          <p:nvPr>
            <p:ph type="title"/>
          </p:nvPr>
        </p:nvSpPr>
        <p:spPr/>
        <p:txBody>
          <a:bodyPr/>
          <a:lstStyle/>
          <a:p>
            <a:r>
              <a:rPr lang="en-US" dirty="0"/>
              <a:t>statements</a:t>
            </a:r>
          </a:p>
        </p:txBody>
      </p:sp>
      <p:sp>
        <p:nvSpPr>
          <p:cNvPr id="3" name="Content Placeholder 2">
            <a:extLst>
              <a:ext uri="{FF2B5EF4-FFF2-40B4-BE49-F238E27FC236}">
                <a16:creationId xmlns:a16="http://schemas.microsoft.com/office/drawing/2014/main" id="{7C9E3ECA-C5CE-4E96-8DE3-61BAA338C71A}"/>
              </a:ext>
            </a:extLst>
          </p:cNvPr>
          <p:cNvSpPr>
            <a:spLocks noGrp="1"/>
          </p:cNvSpPr>
          <p:nvPr>
            <p:ph idx="1"/>
          </p:nvPr>
        </p:nvSpPr>
        <p:spPr>
          <a:xfrm>
            <a:off x="913794" y="2096064"/>
            <a:ext cx="5074881" cy="3695136"/>
          </a:xfrm>
        </p:spPr>
        <p:txBody>
          <a:bodyPr>
            <a:normAutofit/>
          </a:bodyPr>
          <a:lstStyle/>
          <a:p>
            <a:pPr algn="just"/>
            <a:r>
              <a:rPr lang="en-US" sz="2500" dirty="0"/>
              <a:t>Programs are composed of modules.</a:t>
            </a:r>
          </a:p>
          <a:p>
            <a:pPr algn="just"/>
            <a:r>
              <a:rPr lang="en-US" sz="2500" dirty="0"/>
              <a:t>Modules contain statements.</a:t>
            </a:r>
          </a:p>
          <a:p>
            <a:pPr algn="just"/>
            <a:r>
              <a:rPr lang="en-US" sz="2500" dirty="0"/>
              <a:t>Statements contain expressions.</a:t>
            </a:r>
          </a:p>
          <a:p>
            <a:pPr algn="just"/>
            <a:r>
              <a:rPr lang="en-US" sz="2500" dirty="0"/>
              <a:t>Expressions create and process objects.</a:t>
            </a:r>
          </a:p>
        </p:txBody>
      </p:sp>
      <p:sp>
        <p:nvSpPr>
          <p:cNvPr id="4" name="Content Placeholder 2">
            <a:extLst>
              <a:ext uri="{FF2B5EF4-FFF2-40B4-BE49-F238E27FC236}">
                <a16:creationId xmlns:a16="http://schemas.microsoft.com/office/drawing/2014/main" id="{2CB795DD-65EB-434E-9823-957B769DFDF5}"/>
              </a:ext>
            </a:extLst>
          </p:cNvPr>
          <p:cNvSpPr txBox="1">
            <a:spLocks/>
          </p:cNvSpPr>
          <p:nvPr/>
        </p:nvSpPr>
        <p:spPr>
          <a:xfrm>
            <a:off x="6192675" y="2096064"/>
            <a:ext cx="5074881" cy="47619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2500" dirty="0"/>
              <a:t>Each statement has it’s own specific purpose and syntax. many statements share common syntax patterns, and some statements’ roles overlap. They can perform actions, repeat tasks, make choices, build larger program structures, and so on.</a:t>
            </a:r>
          </a:p>
        </p:txBody>
      </p:sp>
      <p:cxnSp>
        <p:nvCxnSpPr>
          <p:cNvPr id="6" name="Straight Connector 5">
            <a:extLst>
              <a:ext uri="{FF2B5EF4-FFF2-40B4-BE49-F238E27FC236}">
                <a16:creationId xmlns:a16="http://schemas.microsoft.com/office/drawing/2014/main" id="{A0E57F52-0A2B-434F-80FB-41DBE26CB35D}"/>
              </a:ext>
            </a:extLst>
          </p:cNvPr>
          <p:cNvCxnSpPr/>
          <p:nvPr/>
        </p:nvCxnSpPr>
        <p:spPr>
          <a:xfrm>
            <a:off x="6090675" y="1966725"/>
            <a:ext cx="0" cy="395381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29B584D-DA28-4958-8C9F-347894273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71562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8F3-CE78-42CB-B8EB-550160A34D54}"/>
              </a:ext>
            </a:extLst>
          </p:cNvPr>
          <p:cNvSpPr>
            <a:spLocks noGrp="1"/>
          </p:cNvSpPr>
          <p:nvPr>
            <p:ph type="title"/>
          </p:nvPr>
        </p:nvSpPr>
        <p:spPr/>
        <p:txBody>
          <a:bodyPr/>
          <a:lstStyle/>
          <a:p>
            <a:r>
              <a:rPr lang="en-US" dirty="0"/>
              <a:t>return statement</a:t>
            </a:r>
          </a:p>
        </p:txBody>
      </p:sp>
      <p:sp>
        <p:nvSpPr>
          <p:cNvPr id="3" name="Content Placeholder 2">
            <a:extLst>
              <a:ext uri="{FF2B5EF4-FFF2-40B4-BE49-F238E27FC236}">
                <a16:creationId xmlns:a16="http://schemas.microsoft.com/office/drawing/2014/main" id="{F3F96520-C545-435C-8232-42F2D749776D}"/>
              </a:ext>
            </a:extLst>
          </p:cNvPr>
          <p:cNvSpPr>
            <a:spLocks noGrp="1"/>
          </p:cNvSpPr>
          <p:nvPr>
            <p:ph idx="1"/>
          </p:nvPr>
        </p:nvSpPr>
        <p:spPr/>
        <p:txBody>
          <a:bodyPr>
            <a:normAutofit/>
          </a:bodyPr>
          <a:lstStyle/>
          <a:p>
            <a:pPr algn="just"/>
            <a:r>
              <a:rPr lang="en-US" sz="2500" dirty="0"/>
              <a:t>The return statement </a:t>
            </a:r>
            <a:r>
              <a:rPr lang="en-US" sz="2500" dirty="0">
                <a:solidFill>
                  <a:srgbClr val="FF0000"/>
                </a:solidFill>
              </a:rPr>
              <a:t>exits a function</a:t>
            </a:r>
            <a:r>
              <a:rPr lang="en-US" sz="2500" dirty="0"/>
              <a:t> optionally passing back the values or expressions to the caller. A return statement with no argument is the same as </a:t>
            </a:r>
            <a:r>
              <a:rPr lang="en-US" sz="2500" dirty="0">
                <a:solidFill>
                  <a:srgbClr val="FF0000"/>
                </a:solidFill>
              </a:rPr>
              <a:t>return None.</a:t>
            </a:r>
          </a:p>
          <a:p>
            <a:pPr algn="just"/>
            <a:endParaRPr lang="en-US" sz="2500" dirty="0"/>
          </a:p>
        </p:txBody>
      </p:sp>
      <p:pic>
        <p:nvPicPr>
          <p:cNvPr id="5" name="Picture 4">
            <a:extLst>
              <a:ext uri="{FF2B5EF4-FFF2-40B4-BE49-F238E27FC236}">
                <a16:creationId xmlns:a16="http://schemas.microsoft.com/office/drawing/2014/main" id="{4A7244F8-1FA7-4291-80DF-63BC69A89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487" y="3943632"/>
            <a:ext cx="5679025" cy="1323827"/>
          </a:xfrm>
          <a:prstGeom prst="rect">
            <a:avLst/>
          </a:prstGeom>
        </p:spPr>
      </p:pic>
      <p:pic>
        <p:nvPicPr>
          <p:cNvPr id="6" name="Picture 5">
            <a:extLst>
              <a:ext uri="{FF2B5EF4-FFF2-40B4-BE49-F238E27FC236}">
                <a16:creationId xmlns:a16="http://schemas.microsoft.com/office/drawing/2014/main" id="{EE2E59C4-0CDF-4CC9-A3BF-EDB6AC936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45005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B1A3-D10D-4E97-88FB-3CC1653EC093}"/>
              </a:ext>
            </a:extLst>
          </p:cNvPr>
          <p:cNvSpPr>
            <a:spLocks noGrp="1"/>
          </p:cNvSpPr>
          <p:nvPr>
            <p:ph type="title"/>
          </p:nvPr>
        </p:nvSpPr>
        <p:spPr/>
        <p:txBody>
          <a:bodyPr/>
          <a:lstStyle/>
          <a:p>
            <a:r>
              <a:rPr lang="en-US" dirty="0"/>
              <a:t>Functions inside functions</a:t>
            </a:r>
          </a:p>
        </p:txBody>
      </p:sp>
      <p:sp>
        <p:nvSpPr>
          <p:cNvPr id="3" name="Content Placeholder 2">
            <a:extLst>
              <a:ext uri="{FF2B5EF4-FFF2-40B4-BE49-F238E27FC236}">
                <a16:creationId xmlns:a16="http://schemas.microsoft.com/office/drawing/2014/main" id="{5CE6E82F-1BF7-4216-AFA8-63AB0AFDF542}"/>
              </a:ext>
            </a:extLst>
          </p:cNvPr>
          <p:cNvSpPr>
            <a:spLocks noGrp="1"/>
          </p:cNvSpPr>
          <p:nvPr>
            <p:ph idx="1"/>
          </p:nvPr>
        </p:nvSpPr>
        <p:spPr>
          <a:xfrm>
            <a:off x="913795" y="2096064"/>
            <a:ext cx="6839287" cy="4871406"/>
          </a:xfrm>
        </p:spPr>
        <p:txBody>
          <a:bodyPr>
            <a:normAutofit/>
          </a:bodyPr>
          <a:lstStyle/>
          <a:p>
            <a:pPr algn="just"/>
            <a:r>
              <a:rPr lang="en-US" sz="2500" dirty="0"/>
              <a:t>Functions can also be defined nested inside another function.</a:t>
            </a:r>
          </a:p>
          <a:p>
            <a:pPr algn="just"/>
            <a:r>
              <a:rPr lang="en-US" sz="2500" dirty="0"/>
              <a:t>Inner functions cannot be called from outside (global scope)</a:t>
            </a:r>
          </a:p>
          <a:p>
            <a:pPr algn="just"/>
            <a:r>
              <a:rPr lang="en-US" sz="2500" dirty="0"/>
              <a:t>So, if the outer function is not called, the inner functions will never run.</a:t>
            </a:r>
          </a:p>
          <a:p>
            <a:pPr algn="just"/>
            <a:r>
              <a:rPr lang="en-US" sz="2500" dirty="0"/>
              <a:t>Inner functions are used to be protected from outside.</a:t>
            </a:r>
          </a:p>
        </p:txBody>
      </p:sp>
      <p:pic>
        <p:nvPicPr>
          <p:cNvPr id="5" name="Picture 4">
            <a:extLst>
              <a:ext uri="{FF2B5EF4-FFF2-40B4-BE49-F238E27FC236}">
                <a16:creationId xmlns:a16="http://schemas.microsoft.com/office/drawing/2014/main" id="{1246541C-CD75-469F-A0EA-CCC80E3D2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82" y="2237414"/>
            <a:ext cx="4438918" cy="2074080"/>
          </a:xfrm>
          <a:prstGeom prst="rect">
            <a:avLst/>
          </a:prstGeom>
        </p:spPr>
      </p:pic>
      <p:pic>
        <p:nvPicPr>
          <p:cNvPr id="6" name="Picture 5">
            <a:extLst>
              <a:ext uri="{FF2B5EF4-FFF2-40B4-BE49-F238E27FC236}">
                <a16:creationId xmlns:a16="http://schemas.microsoft.com/office/drawing/2014/main" id="{419DB39A-3436-4D6B-8FFC-6B5D65034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0210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7EF-A860-48DF-8297-94EC0F034D03}"/>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A489B3C8-3EAB-47B4-BE4F-F955BC8D11B1}"/>
              </a:ext>
            </a:extLst>
          </p:cNvPr>
          <p:cNvSpPr>
            <a:spLocks noGrp="1"/>
          </p:cNvSpPr>
          <p:nvPr>
            <p:ph idx="1"/>
          </p:nvPr>
        </p:nvSpPr>
        <p:spPr>
          <a:xfrm>
            <a:off x="913795" y="2096064"/>
            <a:ext cx="10353760" cy="4761936"/>
          </a:xfrm>
        </p:spPr>
        <p:txBody>
          <a:bodyPr>
            <a:normAutofit/>
          </a:bodyPr>
          <a:lstStyle/>
          <a:p>
            <a:pPr algn="just"/>
            <a:r>
              <a:rPr lang="en-US" sz="2500" dirty="0"/>
              <a:t>A name is just a way to access a variable and acts as a reference to get the objects.</a:t>
            </a:r>
          </a:p>
          <a:p>
            <a:pPr algn="just"/>
            <a:r>
              <a:rPr lang="en-US" sz="2500" dirty="0"/>
              <a:t>A namespace controls the names in a program to be unique and won’t lead to any conflict. Namespaces are in the form of dictionaries.</a:t>
            </a:r>
          </a:p>
          <a:p>
            <a:pPr lvl="1" algn="just"/>
            <a:r>
              <a:rPr lang="en-US" sz="2300" dirty="0"/>
              <a:t>Local namespace (local names inside a function)</a:t>
            </a:r>
          </a:p>
          <a:p>
            <a:pPr lvl="1" algn="just"/>
            <a:r>
              <a:rPr lang="en-US" sz="2300" dirty="0"/>
              <a:t>Global namespace (names from imported modules)</a:t>
            </a:r>
          </a:p>
          <a:p>
            <a:pPr lvl="1" algn="just"/>
            <a:r>
              <a:rPr lang="en-US" sz="2300" dirty="0"/>
              <a:t>Built-in namespace (names of built-in functions and exceptions)</a:t>
            </a:r>
          </a:p>
        </p:txBody>
      </p:sp>
      <p:pic>
        <p:nvPicPr>
          <p:cNvPr id="4" name="Picture 3">
            <a:extLst>
              <a:ext uri="{FF2B5EF4-FFF2-40B4-BE49-F238E27FC236}">
                <a16:creationId xmlns:a16="http://schemas.microsoft.com/office/drawing/2014/main" id="{FCA77B1A-CFE9-4065-B00D-8A52B0F9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95615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914A33-EC6E-42DF-8987-008CA9DFB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335" y="609600"/>
            <a:ext cx="5834680" cy="5181600"/>
          </a:xfrm>
        </p:spPr>
      </p:pic>
      <p:pic>
        <p:nvPicPr>
          <p:cNvPr id="6" name="Picture 5">
            <a:extLst>
              <a:ext uri="{FF2B5EF4-FFF2-40B4-BE49-F238E27FC236}">
                <a16:creationId xmlns:a16="http://schemas.microsoft.com/office/drawing/2014/main" id="{CC2787A3-A2D2-4A1D-B580-B3054E4F4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679911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2821-E957-4DE2-84E6-F8C5D0599BCD}"/>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233C3047-8037-4FA5-899C-96F249F6808E}"/>
              </a:ext>
            </a:extLst>
          </p:cNvPr>
          <p:cNvSpPr>
            <a:spLocks noGrp="1"/>
          </p:cNvSpPr>
          <p:nvPr>
            <p:ph idx="1"/>
          </p:nvPr>
        </p:nvSpPr>
        <p:spPr>
          <a:xfrm>
            <a:off x="913795" y="2096064"/>
            <a:ext cx="10353762" cy="4761936"/>
          </a:xfrm>
        </p:spPr>
        <p:txBody>
          <a:bodyPr>
            <a:normAutofit/>
          </a:bodyPr>
          <a:lstStyle/>
          <a:p>
            <a:pPr algn="just">
              <a:spcAft>
                <a:spcPts val="1200"/>
              </a:spcAft>
            </a:pPr>
            <a:r>
              <a:rPr lang="en-US" sz="2500" dirty="0"/>
              <a:t>A variable name can’t be used from anywhere we want. The scope determines the parts of the program where you could use a name.</a:t>
            </a:r>
          </a:p>
          <a:p>
            <a:pPr algn="just">
              <a:spcAft>
                <a:spcPts val="1200"/>
              </a:spcAft>
            </a:pPr>
            <a:r>
              <a:rPr lang="en-US" sz="2500" dirty="0"/>
              <a:t>Scope resolution for a given name begins from the inner-most function and then goes higher and higher until the program finds the related object.</a:t>
            </a:r>
          </a:p>
          <a:p>
            <a:pPr algn="just"/>
            <a:r>
              <a:rPr lang="en-US" sz="2500" dirty="0"/>
              <a:t>If the search ends without any outcome, then the program throws a </a:t>
            </a:r>
            <a:r>
              <a:rPr lang="en-US" sz="2500" dirty="0">
                <a:solidFill>
                  <a:srgbClr val="FF0000"/>
                </a:solidFill>
              </a:rPr>
              <a:t>NameError</a:t>
            </a:r>
            <a:r>
              <a:rPr lang="en-US" sz="2500" dirty="0"/>
              <a:t> exception.</a:t>
            </a:r>
          </a:p>
        </p:txBody>
      </p:sp>
      <p:pic>
        <p:nvPicPr>
          <p:cNvPr id="4" name="Picture 3">
            <a:extLst>
              <a:ext uri="{FF2B5EF4-FFF2-40B4-BE49-F238E27FC236}">
                <a16:creationId xmlns:a16="http://schemas.microsoft.com/office/drawing/2014/main" id="{AFCBE01F-4B35-4E68-9455-9931FC06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990944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6F4A69-4A0A-4EA0-A88D-120E60184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611" y="609600"/>
            <a:ext cx="4852778" cy="4852778"/>
          </a:xfrm>
        </p:spPr>
      </p:pic>
      <p:pic>
        <p:nvPicPr>
          <p:cNvPr id="6" name="Picture 5">
            <a:extLst>
              <a:ext uri="{FF2B5EF4-FFF2-40B4-BE49-F238E27FC236}">
                <a16:creationId xmlns:a16="http://schemas.microsoft.com/office/drawing/2014/main" id="{F6613C26-58FD-4A3C-86F3-81842DCD9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
        <p:nvSpPr>
          <p:cNvPr id="7" name="Rectangle 6">
            <a:extLst>
              <a:ext uri="{FF2B5EF4-FFF2-40B4-BE49-F238E27FC236}">
                <a16:creationId xmlns:a16="http://schemas.microsoft.com/office/drawing/2014/main" id="{3A6D72AE-1C29-4C3A-A8DD-46B2D342D652}"/>
              </a:ext>
            </a:extLst>
          </p:cNvPr>
          <p:cNvSpPr/>
          <p:nvPr/>
        </p:nvSpPr>
        <p:spPr>
          <a:xfrm>
            <a:off x="3681994" y="5462378"/>
            <a:ext cx="4828032" cy="4880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Types of Scopes</a:t>
            </a:r>
          </a:p>
        </p:txBody>
      </p:sp>
    </p:spTree>
    <p:extLst>
      <p:ext uri="{BB962C8B-B14F-4D97-AF65-F5344CB8AC3E}">
        <p14:creationId xmlns:p14="http://schemas.microsoft.com/office/powerpoint/2010/main" val="420750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5157-4168-45A3-A586-F8315D0F8FBA}"/>
              </a:ext>
            </a:extLst>
          </p:cNvPr>
          <p:cNvSpPr>
            <a:spLocks noGrp="1"/>
          </p:cNvSpPr>
          <p:nvPr>
            <p:ph type="title"/>
          </p:nvPr>
        </p:nvSpPr>
        <p:spPr/>
        <p:txBody>
          <a:bodyPr/>
          <a:lstStyle/>
          <a:p>
            <a:r>
              <a:rPr lang="en-US" dirty="0"/>
              <a:t>Anonymous functions</a:t>
            </a:r>
            <a:br>
              <a:rPr lang="en-US" dirty="0"/>
            </a:br>
            <a:r>
              <a:rPr lang="en-US" dirty="0"/>
              <a:t>(Lambda operator)</a:t>
            </a:r>
          </a:p>
        </p:txBody>
      </p:sp>
      <p:sp>
        <p:nvSpPr>
          <p:cNvPr id="3" name="Content Placeholder 2">
            <a:extLst>
              <a:ext uri="{FF2B5EF4-FFF2-40B4-BE49-F238E27FC236}">
                <a16:creationId xmlns:a16="http://schemas.microsoft.com/office/drawing/2014/main" id="{4AEEBF72-0B1C-4A38-B593-42D1573FD8BC}"/>
              </a:ext>
            </a:extLst>
          </p:cNvPr>
          <p:cNvSpPr>
            <a:spLocks noGrp="1"/>
          </p:cNvSpPr>
          <p:nvPr>
            <p:ph idx="1"/>
          </p:nvPr>
        </p:nvSpPr>
        <p:spPr>
          <a:xfrm>
            <a:off x="913795" y="2096064"/>
            <a:ext cx="10353762" cy="4761936"/>
          </a:xfrm>
        </p:spPr>
        <p:txBody>
          <a:bodyPr>
            <a:normAutofit/>
          </a:bodyPr>
          <a:lstStyle/>
          <a:p>
            <a:pPr algn="just">
              <a:spcAft>
                <a:spcPts val="600"/>
              </a:spcAft>
            </a:pPr>
            <a:r>
              <a:rPr lang="en-US" sz="2500" dirty="0">
                <a:solidFill>
                  <a:srgbClr val="FF0000"/>
                </a:solidFill>
              </a:rPr>
              <a:t>lambda</a:t>
            </a:r>
            <a:r>
              <a:rPr lang="en-US" sz="2500" dirty="0"/>
              <a:t> operator is a way to create small anonymous functions.</a:t>
            </a:r>
          </a:p>
          <a:p>
            <a:pPr algn="just">
              <a:spcAft>
                <a:spcPts val="600"/>
              </a:spcAft>
            </a:pPr>
            <a:r>
              <a:rPr lang="en-US" sz="2500" dirty="0"/>
              <a:t>They can have any number of arguments but only one expression.</a:t>
            </a:r>
          </a:p>
          <a:p>
            <a:pPr algn="just">
              <a:spcAft>
                <a:spcPts val="600"/>
              </a:spcAft>
            </a:pPr>
            <a:r>
              <a:rPr lang="en-US" sz="2500" dirty="0"/>
              <a:t>lambda functions are mainly used in combination with the functions filter(), map() and reduce().</a:t>
            </a:r>
          </a:p>
          <a:p>
            <a:pPr algn="just">
              <a:spcAft>
                <a:spcPts val="600"/>
              </a:spcAft>
            </a:pPr>
            <a:r>
              <a:rPr lang="en-US" sz="2500" dirty="0"/>
              <a:t>General syntax : </a:t>
            </a:r>
          </a:p>
          <a:p>
            <a:pPr algn="just"/>
            <a:r>
              <a:rPr lang="en-US" sz="2500" dirty="0"/>
              <a:t>Returns a function object.</a:t>
            </a:r>
          </a:p>
        </p:txBody>
      </p:sp>
      <p:sp>
        <p:nvSpPr>
          <p:cNvPr id="4" name="Rectangle: Rounded Corners 3">
            <a:extLst>
              <a:ext uri="{FF2B5EF4-FFF2-40B4-BE49-F238E27FC236}">
                <a16:creationId xmlns:a16="http://schemas.microsoft.com/office/drawing/2014/main" id="{81B0C2FE-7121-4C4C-AF9C-70350C64D0C4}"/>
              </a:ext>
            </a:extLst>
          </p:cNvPr>
          <p:cNvSpPr/>
          <p:nvPr/>
        </p:nvSpPr>
        <p:spPr>
          <a:xfrm>
            <a:off x="3766782" y="4554480"/>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lambda arg_list: expression</a:t>
            </a:r>
          </a:p>
        </p:txBody>
      </p:sp>
      <p:pic>
        <p:nvPicPr>
          <p:cNvPr id="5" name="Picture 4">
            <a:extLst>
              <a:ext uri="{FF2B5EF4-FFF2-40B4-BE49-F238E27FC236}">
                <a16:creationId xmlns:a16="http://schemas.microsoft.com/office/drawing/2014/main" id="{1588EAA8-0214-4403-A742-784FCB815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739020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C265-A40D-475A-B877-47F3789A25FE}"/>
              </a:ext>
            </a:extLst>
          </p:cNvPr>
          <p:cNvSpPr>
            <a:spLocks noGrp="1"/>
          </p:cNvSpPr>
          <p:nvPr>
            <p:ph type="title"/>
          </p:nvPr>
        </p:nvSpPr>
        <p:spPr/>
        <p:txBody>
          <a:bodyPr/>
          <a:lstStyle/>
          <a:p>
            <a:r>
              <a:rPr lang="en-US" dirty="0"/>
              <a:t>map function</a:t>
            </a:r>
          </a:p>
        </p:txBody>
      </p:sp>
      <p:sp>
        <p:nvSpPr>
          <p:cNvPr id="3" name="Content Placeholder 2">
            <a:extLst>
              <a:ext uri="{FF2B5EF4-FFF2-40B4-BE49-F238E27FC236}">
                <a16:creationId xmlns:a16="http://schemas.microsoft.com/office/drawing/2014/main" id="{4FC6F929-2AA7-4559-925D-D3297A23C360}"/>
              </a:ext>
            </a:extLst>
          </p:cNvPr>
          <p:cNvSpPr>
            <a:spLocks noGrp="1"/>
          </p:cNvSpPr>
          <p:nvPr>
            <p:ph idx="1"/>
          </p:nvPr>
        </p:nvSpPr>
        <p:spPr>
          <a:xfrm>
            <a:off x="913795" y="2096064"/>
            <a:ext cx="10353762" cy="4761936"/>
          </a:xfrm>
        </p:spPr>
        <p:txBody>
          <a:bodyPr>
            <a:normAutofit/>
          </a:bodyPr>
          <a:lstStyle/>
          <a:p>
            <a:pPr algn="just">
              <a:spcAft>
                <a:spcPts val="1200"/>
              </a:spcAft>
            </a:pPr>
            <a:r>
              <a:rPr lang="en-US" sz="2500" dirty="0">
                <a:solidFill>
                  <a:srgbClr val="FF0000"/>
                </a:solidFill>
              </a:rPr>
              <a:t>map</a:t>
            </a:r>
            <a:r>
              <a:rPr lang="en-US" sz="2500" dirty="0"/>
              <a:t>() function is used to apply a function on all elements of specified iterable.</a:t>
            </a:r>
          </a:p>
          <a:p>
            <a:pPr algn="just">
              <a:spcAft>
                <a:spcPts val="1200"/>
              </a:spcAft>
            </a:pPr>
            <a:r>
              <a:rPr lang="en-US" sz="2500" dirty="0"/>
              <a:t>Returns </a:t>
            </a:r>
            <a:r>
              <a:rPr lang="en-US" sz="2500" dirty="0">
                <a:solidFill>
                  <a:srgbClr val="FF0000"/>
                </a:solidFill>
              </a:rPr>
              <a:t>iterable map object</a:t>
            </a:r>
            <a:r>
              <a:rPr lang="en-US" sz="2500" dirty="0"/>
              <a:t> that can be converted to list or tuple.</a:t>
            </a:r>
          </a:p>
          <a:p>
            <a:pPr algn="just">
              <a:spcAft>
                <a:spcPts val="1200"/>
              </a:spcAft>
            </a:pPr>
            <a:r>
              <a:rPr lang="en-US" sz="2500" dirty="0"/>
              <a:t>General syntax : </a:t>
            </a:r>
          </a:p>
          <a:p>
            <a:pPr algn="just"/>
            <a:r>
              <a:rPr lang="en-US" sz="2500" dirty="0"/>
              <a:t>If many iterables are passed, the map function stops when the shortest iterable is exhausted.</a:t>
            </a:r>
          </a:p>
        </p:txBody>
      </p:sp>
      <p:sp>
        <p:nvSpPr>
          <p:cNvPr id="4" name="Rectangle: Rounded Corners 3">
            <a:extLst>
              <a:ext uri="{FF2B5EF4-FFF2-40B4-BE49-F238E27FC236}">
                <a16:creationId xmlns:a16="http://schemas.microsoft.com/office/drawing/2014/main" id="{13E2B9F2-5454-4151-BE00-5E7EC3F07B20}"/>
              </a:ext>
            </a:extLst>
          </p:cNvPr>
          <p:cNvSpPr/>
          <p:nvPr/>
        </p:nvSpPr>
        <p:spPr>
          <a:xfrm>
            <a:off x="3766782" y="4080676"/>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map(func, *iterables)</a:t>
            </a:r>
          </a:p>
        </p:txBody>
      </p:sp>
      <p:pic>
        <p:nvPicPr>
          <p:cNvPr id="5" name="Picture 4">
            <a:extLst>
              <a:ext uri="{FF2B5EF4-FFF2-40B4-BE49-F238E27FC236}">
                <a16:creationId xmlns:a16="http://schemas.microsoft.com/office/drawing/2014/main" id="{272B3FCE-0E11-4D45-B46A-3CF91DBA8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874774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0786-D3E5-4071-936D-5DC4E003D0FE}"/>
              </a:ext>
            </a:extLst>
          </p:cNvPr>
          <p:cNvSpPr>
            <a:spLocks noGrp="1"/>
          </p:cNvSpPr>
          <p:nvPr>
            <p:ph type="title"/>
          </p:nvPr>
        </p:nvSpPr>
        <p:spPr/>
        <p:txBody>
          <a:bodyPr/>
          <a:lstStyle/>
          <a:p>
            <a:r>
              <a:rPr lang="en-US" dirty="0"/>
              <a:t>Filter Function</a:t>
            </a:r>
          </a:p>
        </p:txBody>
      </p:sp>
      <p:sp>
        <p:nvSpPr>
          <p:cNvPr id="3" name="Content Placeholder 2">
            <a:extLst>
              <a:ext uri="{FF2B5EF4-FFF2-40B4-BE49-F238E27FC236}">
                <a16:creationId xmlns:a16="http://schemas.microsoft.com/office/drawing/2014/main" id="{D8270506-C111-4FC9-9C96-0265735A01CA}"/>
              </a:ext>
            </a:extLst>
          </p:cNvPr>
          <p:cNvSpPr>
            <a:spLocks noGrp="1"/>
          </p:cNvSpPr>
          <p:nvPr>
            <p:ph idx="1"/>
          </p:nvPr>
        </p:nvSpPr>
        <p:spPr>
          <a:xfrm>
            <a:off x="913795" y="2096064"/>
            <a:ext cx="10353762" cy="4761936"/>
          </a:xfrm>
        </p:spPr>
        <p:txBody>
          <a:bodyPr>
            <a:normAutofit/>
          </a:bodyPr>
          <a:lstStyle/>
          <a:p>
            <a:pPr algn="just">
              <a:spcAft>
                <a:spcPts val="1200"/>
              </a:spcAft>
            </a:pPr>
            <a:r>
              <a:rPr lang="en-US" sz="2500" dirty="0"/>
              <a:t>filter() function takes two arguments : function_object and iterable.</a:t>
            </a:r>
          </a:p>
          <a:p>
            <a:pPr algn="just">
              <a:spcAft>
                <a:spcPts val="1200"/>
              </a:spcAft>
            </a:pPr>
            <a:r>
              <a:rPr lang="en-US" sz="2500" dirty="0"/>
              <a:t>The </a:t>
            </a:r>
            <a:r>
              <a:rPr lang="en-US" sz="2500" dirty="0">
                <a:solidFill>
                  <a:srgbClr val="FF0000"/>
                </a:solidFill>
              </a:rPr>
              <a:t>function must return a Boolean value</a:t>
            </a:r>
            <a:r>
              <a:rPr lang="en-US" sz="2500" dirty="0"/>
              <a:t>.</a:t>
            </a:r>
          </a:p>
          <a:p>
            <a:pPr algn="just">
              <a:spcAft>
                <a:spcPts val="1200"/>
              </a:spcAft>
            </a:pPr>
            <a:r>
              <a:rPr lang="en-US" sz="2500" dirty="0"/>
              <a:t>filter() function returns an iterable object with elements that make the function return True.</a:t>
            </a:r>
          </a:p>
          <a:p>
            <a:pPr algn="just">
              <a:spcAft>
                <a:spcPts val="1200"/>
              </a:spcAft>
            </a:pPr>
            <a:r>
              <a:rPr lang="en-US" sz="2500" dirty="0"/>
              <a:t>General syntax : </a:t>
            </a:r>
          </a:p>
          <a:p>
            <a:pPr algn="just"/>
            <a:r>
              <a:rPr lang="en-US" sz="2500" dirty="0"/>
              <a:t>If None is passed as first argument, the items from iterable which evaluate to True will be returned.</a:t>
            </a:r>
          </a:p>
          <a:p>
            <a:pPr algn="just"/>
            <a:endParaRPr lang="en-US" sz="2500" dirty="0"/>
          </a:p>
        </p:txBody>
      </p:sp>
      <p:sp>
        <p:nvSpPr>
          <p:cNvPr id="4" name="Rectangle: Rounded Corners 3">
            <a:extLst>
              <a:ext uri="{FF2B5EF4-FFF2-40B4-BE49-F238E27FC236}">
                <a16:creationId xmlns:a16="http://schemas.microsoft.com/office/drawing/2014/main" id="{2FCA358B-AC0D-4AC2-BF5E-65A77BFF89A4}"/>
              </a:ext>
            </a:extLst>
          </p:cNvPr>
          <p:cNvSpPr/>
          <p:nvPr/>
        </p:nvSpPr>
        <p:spPr>
          <a:xfrm>
            <a:off x="3766782" y="4790368"/>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filter(func, iterable)</a:t>
            </a:r>
          </a:p>
        </p:txBody>
      </p:sp>
      <p:pic>
        <p:nvPicPr>
          <p:cNvPr id="5" name="Picture 4">
            <a:extLst>
              <a:ext uri="{FF2B5EF4-FFF2-40B4-BE49-F238E27FC236}">
                <a16:creationId xmlns:a16="http://schemas.microsoft.com/office/drawing/2014/main" id="{B829FACC-4991-45B4-891E-CA1A5297F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77424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2945-CEA6-4AC2-AB50-576B1B144533}"/>
              </a:ext>
            </a:extLst>
          </p:cNvPr>
          <p:cNvSpPr>
            <a:spLocks noGrp="1"/>
          </p:cNvSpPr>
          <p:nvPr>
            <p:ph type="title"/>
          </p:nvPr>
        </p:nvSpPr>
        <p:spPr/>
        <p:txBody>
          <a:bodyPr/>
          <a:lstStyle/>
          <a:p>
            <a:r>
              <a:rPr lang="en-US" dirty="0"/>
              <a:t>reduce function</a:t>
            </a:r>
          </a:p>
        </p:txBody>
      </p:sp>
      <p:sp>
        <p:nvSpPr>
          <p:cNvPr id="3" name="Content Placeholder 2">
            <a:extLst>
              <a:ext uri="{FF2B5EF4-FFF2-40B4-BE49-F238E27FC236}">
                <a16:creationId xmlns:a16="http://schemas.microsoft.com/office/drawing/2014/main" id="{4A9F5D0B-6660-430A-AB12-68F01FFD0E59}"/>
              </a:ext>
            </a:extLst>
          </p:cNvPr>
          <p:cNvSpPr>
            <a:spLocks noGrp="1"/>
          </p:cNvSpPr>
          <p:nvPr>
            <p:ph idx="1"/>
          </p:nvPr>
        </p:nvSpPr>
        <p:spPr>
          <a:xfrm>
            <a:off x="913795" y="2096064"/>
            <a:ext cx="10353762" cy="4761936"/>
          </a:xfrm>
        </p:spPr>
        <p:txBody>
          <a:bodyPr>
            <a:normAutofit/>
          </a:bodyPr>
          <a:lstStyle/>
          <a:p>
            <a:pPr algn="just">
              <a:spcAft>
                <a:spcPts val="1200"/>
              </a:spcAft>
            </a:pPr>
            <a:r>
              <a:rPr lang="en-US" sz="2500" dirty="0"/>
              <a:t>reduce() function is used to apply a particular function to all of the list elements and is defined in </a:t>
            </a:r>
            <a:r>
              <a:rPr lang="en-US" sz="2500" dirty="0">
                <a:solidFill>
                  <a:srgbClr val="FF0000"/>
                </a:solidFill>
              </a:rPr>
              <a:t>functools</a:t>
            </a:r>
            <a:r>
              <a:rPr lang="en-US" sz="2500" dirty="0"/>
              <a:t> module.</a:t>
            </a:r>
          </a:p>
          <a:p>
            <a:pPr algn="just">
              <a:spcAft>
                <a:spcPts val="1200"/>
              </a:spcAft>
            </a:pPr>
            <a:r>
              <a:rPr lang="en-US" sz="2500" dirty="0"/>
              <a:t>It </a:t>
            </a:r>
            <a:r>
              <a:rPr lang="en-US" sz="2500" dirty="0">
                <a:solidFill>
                  <a:srgbClr val="FF0000"/>
                </a:solidFill>
              </a:rPr>
              <a:t>reduces to a single value</a:t>
            </a:r>
            <a:r>
              <a:rPr lang="en-US" sz="2500" dirty="0"/>
              <a:t> and return that value.</a:t>
            </a:r>
          </a:p>
          <a:p>
            <a:pPr algn="just">
              <a:spcAft>
                <a:spcPts val="1200"/>
              </a:spcAft>
            </a:pPr>
            <a:r>
              <a:rPr lang="en-US" sz="2500" dirty="0"/>
              <a:t>It takes two arguments : function object and iterable.</a:t>
            </a:r>
          </a:p>
          <a:p>
            <a:pPr algn="just"/>
            <a:r>
              <a:rPr lang="en-US" sz="2500" dirty="0"/>
              <a:t>General syntax : </a:t>
            </a:r>
          </a:p>
        </p:txBody>
      </p:sp>
      <p:sp>
        <p:nvSpPr>
          <p:cNvPr id="4" name="Rectangle: Rounded Corners 3">
            <a:extLst>
              <a:ext uri="{FF2B5EF4-FFF2-40B4-BE49-F238E27FC236}">
                <a16:creationId xmlns:a16="http://schemas.microsoft.com/office/drawing/2014/main" id="{2633BABC-EBEE-4DB1-9D4F-5E3DBBDD67E5}"/>
              </a:ext>
            </a:extLst>
          </p:cNvPr>
          <p:cNvSpPr/>
          <p:nvPr/>
        </p:nvSpPr>
        <p:spPr>
          <a:xfrm>
            <a:off x="3766782" y="4790368"/>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functools.reduce(func, iterable)</a:t>
            </a:r>
          </a:p>
        </p:txBody>
      </p:sp>
      <p:pic>
        <p:nvPicPr>
          <p:cNvPr id="5" name="Picture 4">
            <a:extLst>
              <a:ext uri="{FF2B5EF4-FFF2-40B4-BE49-F238E27FC236}">
                <a16:creationId xmlns:a16="http://schemas.microsoft.com/office/drawing/2014/main" id="{4F284678-4418-4895-9B7D-CC05D5D3B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67457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93EA-2F29-4934-9975-E6A37BFB410E}"/>
              </a:ext>
            </a:extLst>
          </p:cNvPr>
          <p:cNvSpPr>
            <a:spLocks noGrp="1"/>
          </p:cNvSpPr>
          <p:nvPr>
            <p:ph type="title"/>
          </p:nvPr>
        </p:nvSpPr>
        <p:spPr/>
        <p:txBody>
          <a:bodyPr/>
          <a:lstStyle/>
          <a:p>
            <a:r>
              <a:rPr lang="en-US" dirty="0"/>
              <a:t>blocks</a:t>
            </a:r>
          </a:p>
        </p:txBody>
      </p:sp>
      <p:sp>
        <p:nvSpPr>
          <p:cNvPr id="3" name="Content Placeholder 2">
            <a:extLst>
              <a:ext uri="{FF2B5EF4-FFF2-40B4-BE49-F238E27FC236}">
                <a16:creationId xmlns:a16="http://schemas.microsoft.com/office/drawing/2014/main" id="{75A2F7F4-CB24-4B65-A74F-A9C9B46884A3}"/>
              </a:ext>
            </a:extLst>
          </p:cNvPr>
          <p:cNvSpPr>
            <a:spLocks noGrp="1"/>
          </p:cNvSpPr>
          <p:nvPr>
            <p:ph idx="1"/>
          </p:nvPr>
        </p:nvSpPr>
        <p:spPr>
          <a:xfrm>
            <a:off x="913795" y="2096064"/>
            <a:ext cx="5182205" cy="3695136"/>
          </a:xfrm>
        </p:spPr>
        <p:txBody>
          <a:bodyPr>
            <a:normAutofit/>
          </a:bodyPr>
          <a:lstStyle/>
          <a:p>
            <a:r>
              <a:rPr lang="en-US" sz="2500" dirty="0"/>
              <a:t>A block is a group of statements that can be executed.</a:t>
            </a:r>
          </a:p>
          <a:p>
            <a:r>
              <a:rPr lang="en-US" sz="2500" dirty="0"/>
              <a:t>A block is created by indenting.</a:t>
            </a:r>
          </a:p>
          <a:p>
            <a:r>
              <a:rPr lang="en-US" sz="2500" dirty="0"/>
              <a:t>Each line in a block must be indented by the same amount.</a:t>
            </a:r>
          </a:p>
        </p:txBody>
      </p:sp>
      <p:pic>
        <p:nvPicPr>
          <p:cNvPr id="15" name="Picture 14">
            <a:extLst>
              <a:ext uri="{FF2B5EF4-FFF2-40B4-BE49-F238E27FC236}">
                <a16:creationId xmlns:a16="http://schemas.microsoft.com/office/drawing/2014/main" id="{E3BD8BA5-97C6-4B96-9B50-BF15F2697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5" y="2307677"/>
            <a:ext cx="2499533" cy="2078821"/>
          </a:xfrm>
          <a:prstGeom prst="rect">
            <a:avLst/>
          </a:prstGeom>
        </p:spPr>
      </p:pic>
      <p:pic>
        <p:nvPicPr>
          <p:cNvPr id="17" name="Picture 16">
            <a:extLst>
              <a:ext uri="{FF2B5EF4-FFF2-40B4-BE49-F238E27FC236}">
                <a16:creationId xmlns:a16="http://schemas.microsoft.com/office/drawing/2014/main" id="{110EDD0F-2DCC-4D69-8730-7807F23E7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1125" y="2307677"/>
            <a:ext cx="2740265" cy="2078821"/>
          </a:xfrm>
          <a:prstGeom prst="rect">
            <a:avLst/>
          </a:prstGeom>
        </p:spPr>
      </p:pic>
      <p:cxnSp>
        <p:nvCxnSpPr>
          <p:cNvPr id="19" name="Straight Arrow Connector 18">
            <a:extLst>
              <a:ext uri="{FF2B5EF4-FFF2-40B4-BE49-F238E27FC236}">
                <a16:creationId xmlns:a16="http://schemas.microsoft.com/office/drawing/2014/main" id="{2EB95C25-5E3E-4912-BEBD-DF5C7BC011C8}"/>
              </a:ext>
            </a:extLst>
          </p:cNvPr>
          <p:cNvCxnSpPr/>
          <p:nvPr/>
        </p:nvCxnSpPr>
        <p:spPr>
          <a:xfrm>
            <a:off x="9285667" y="3313090"/>
            <a:ext cx="914400" cy="0"/>
          </a:xfrm>
          <a:prstGeom prst="straightConnector1">
            <a:avLst/>
          </a:prstGeom>
          <a:ln>
            <a:solidFill>
              <a:srgbClr val="FF0000"/>
            </a:solidFill>
            <a:headEnd type="triangle" w="lg" len="lg"/>
            <a:tailEnd type="triangle" w="lg" len="lg"/>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36C4B95A-DCBD-4000-8AB3-9A96DC27D587}"/>
              </a:ext>
            </a:extLst>
          </p:cNvPr>
          <p:cNvCxnSpPr/>
          <p:nvPr/>
        </p:nvCxnSpPr>
        <p:spPr>
          <a:xfrm>
            <a:off x="9285667" y="3929514"/>
            <a:ext cx="914400" cy="0"/>
          </a:xfrm>
          <a:prstGeom prst="straightConnector1">
            <a:avLst/>
          </a:prstGeom>
          <a:ln>
            <a:solidFill>
              <a:srgbClr val="FF0000"/>
            </a:solidFill>
            <a:headEnd type="triangle" w="lg" len="lg"/>
            <a:tailEnd type="triangle" w="lg" len="lg"/>
          </a:ln>
        </p:spPr>
        <p:style>
          <a:lnRef idx="3">
            <a:schemeClr val="accent3"/>
          </a:lnRef>
          <a:fillRef idx="0">
            <a:schemeClr val="accent3"/>
          </a:fillRef>
          <a:effectRef idx="2">
            <a:schemeClr val="accent3"/>
          </a:effectRef>
          <a:fontRef idx="minor">
            <a:schemeClr val="tx1"/>
          </a:fontRef>
        </p:style>
      </p:cxnSp>
      <p:sp>
        <p:nvSpPr>
          <p:cNvPr id="22" name="Oval 21">
            <a:extLst>
              <a:ext uri="{FF2B5EF4-FFF2-40B4-BE49-F238E27FC236}">
                <a16:creationId xmlns:a16="http://schemas.microsoft.com/office/drawing/2014/main" id="{9BD02DDF-0629-49F9-875A-5013204E820E}"/>
              </a:ext>
            </a:extLst>
          </p:cNvPr>
          <p:cNvSpPr/>
          <p:nvPr/>
        </p:nvSpPr>
        <p:spPr>
          <a:xfrm>
            <a:off x="11267556" y="2511188"/>
            <a:ext cx="292098" cy="4776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Oval 22">
            <a:extLst>
              <a:ext uri="{FF2B5EF4-FFF2-40B4-BE49-F238E27FC236}">
                <a16:creationId xmlns:a16="http://schemas.microsoft.com/office/drawing/2014/main" id="{E5DDC6CE-278F-4A2C-A9ED-09CC11CDFF0F}"/>
              </a:ext>
            </a:extLst>
          </p:cNvPr>
          <p:cNvSpPr/>
          <p:nvPr/>
        </p:nvSpPr>
        <p:spPr>
          <a:xfrm>
            <a:off x="5872766" y="5100034"/>
            <a:ext cx="1764406" cy="691166"/>
          </a:xfrm>
          <a:prstGeom prst="wedgeEllipseCallout">
            <a:avLst>
              <a:gd name="adj1" fmla="val 30262"/>
              <a:gd name="adj2" fmla="val -13501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Speech Bubble: Oval 23">
            <a:extLst>
              <a:ext uri="{FF2B5EF4-FFF2-40B4-BE49-F238E27FC236}">
                <a16:creationId xmlns:a16="http://schemas.microsoft.com/office/drawing/2014/main" id="{2E2E94A0-5340-4D73-8ECF-602ADAE79DFD}"/>
              </a:ext>
            </a:extLst>
          </p:cNvPr>
          <p:cNvSpPr/>
          <p:nvPr/>
        </p:nvSpPr>
        <p:spPr>
          <a:xfrm>
            <a:off x="9503150" y="5100034"/>
            <a:ext cx="1764406" cy="691166"/>
          </a:xfrm>
          <a:prstGeom prst="wedgeEllipseCallout">
            <a:avLst>
              <a:gd name="adj1" fmla="val -32512"/>
              <a:gd name="adj2" fmla="val -133152"/>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pic>
        <p:nvPicPr>
          <p:cNvPr id="25" name="Picture 24">
            <a:extLst>
              <a:ext uri="{FF2B5EF4-FFF2-40B4-BE49-F238E27FC236}">
                <a16:creationId xmlns:a16="http://schemas.microsoft.com/office/drawing/2014/main" id="{0B56DEED-DE0F-486A-9A0B-3711B688C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429777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F7C5-23CD-4B37-BA09-C51104D59DB9}"/>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CAE4E8FD-64F0-40EC-8FC9-3B40F00CFDD5}"/>
              </a:ext>
            </a:extLst>
          </p:cNvPr>
          <p:cNvSpPr>
            <a:spLocks noGrp="1"/>
          </p:cNvSpPr>
          <p:nvPr>
            <p:ph idx="1"/>
          </p:nvPr>
        </p:nvSpPr>
        <p:spPr>
          <a:xfrm>
            <a:off x="913795" y="2096064"/>
            <a:ext cx="10353762" cy="4761936"/>
          </a:xfrm>
        </p:spPr>
        <p:txBody>
          <a:bodyPr>
            <a:normAutofit/>
          </a:bodyPr>
          <a:lstStyle/>
          <a:p>
            <a:pPr>
              <a:spcAft>
                <a:spcPts val="1200"/>
              </a:spcAft>
            </a:pPr>
            <a:r>
              <a:rPr lang="en-US" sz="2500" dirty="0"/>
              <a:t>List comprehension is a very powerful and useful way to create and define lists from any iterable.</a:t>
            </a:r>
          </a:p>
          <a:p>
            <a:pPr>
              <a:spcAft>
                <a:spcPts val="1200"/>
              </a:spcAft>
            </a:pPr>
            <a:r>
              <a:rPr lang="en-US" sz="2500" dirty="0"/>
              <a:t>General syntax : </a:t>
            </a:r>
          </a:p>
          <a:p>
            <a:pPr>
              <a:spcAft>
                <a:spcPts val="1200"/>
              </a:spcAft>
            </a:pPr>
            <a:r>
              <a:rPr lang="en-US" sz="2500" dirty="0"/>
              <a:t>The additional for or if clauses can follow.</a:t>
            </a:r>
          </a:p>
          <a:p>
            <a:pPr marL="0" indent="0">
              <a:spcAft>
                <a:spcPts val="1200"/>
              </a:spcAft>
              <a:buNone/>
            </a:pPr>
            <a:r>
              <a:rPr lang="en-US" sz="2500" dirty="0"/>
              <a:t>Example : </a:t>
            </a:r>
          </a:p>
        </p:txBody>
      </p:sp>
      <p:sp>
        <p:nvSpPr>
          <p:cNvPr id="4" name="Rectangle: Rounded Corners 3">
            <a:extLst>
              <a:ext uri="{FF2B5EF4-FFF2-40B4-BE49-F238E27FC236}">
                <a16:creationId xmlns:a16="http://schemas.microsoft.com/office/drawing/2014/main" id="{65EB7494-1D67-4100-B9A9-7332EF8C6E12}"/>
              </a:ext>
            </a:extLst>
          </p:cNvPr>
          <p:cNvSpPr/>
          <p:nvPr/>
        </p:nvSpPr>
        <p:spPr>
          <a:xfrm>
            <a:off x="3766782" y="3316408"/>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aList = [</a:t>
            </a:r>
            <a:r>
              <a:rPr lang="en-US" sz="2500" dirty="0">
                <a:solidFill>
                  <a:srgbClr val="FF0000"/>
                </a:solidFill>
              </a:rPr>
              <a:t>x</a:t>
            </a:r>
            <a:r>
              <a:rPr lang="en-US" sz="2500" dirty="0">
                <a:solidFill>
                  <a:schemeClr val="bg1"/>
                </a:solidFill>
              </a:rPr>
              <a:t> for </a:t>
            </a:r>
            <a:r>
              <a:rPr lang="en-US" sz="2500" dirty="0">
                <a:solidFill>
                  <a:srgbClr val="FF0000"/>
                </a:solidFill>
              </a:rPr>
              <a:t>x</a:t>
            </a:r>
            <a:r>
              <a:rPr lang="en-US" sz="2500" dirty="0">
                <a:solidFill>
                  <a:schemeClr val="bg1"/>
                </a:solidFill>
              </a:rPr>
              <a:t> in </a:t>
            </a:r>
            <a:r>
              <a:rPr lang="en-US" sz="2500" dirty="0">
                <a:solidFill>
                  <a:srgbClr val="0070C0"/>
                </a:solidFill>
              </a:rPr>
              <a:t>iterable</a:t>
            </a:r>
            <a:r>
              <a:rPr lang="en-US" sz="2500" dirty="0">
                <a:solidFill>
                  <a:schemeClr val="bg1"/>
                </a:solidFill>
              </a:rPr>
              <a:t>]</a:t>
            </a:r>
          </a:p>
        </p:txBody>
      </p:sp>
      <p:pic>
        <p:nvPicPr>
          <p:cNvPr id="6" name="Picture 5">
            <a:extLst>
              <a:ext uri="{FF2B5EF4-FFF2-40B4-BE49-F238E27FC236}">
                <a16:creationId xmlns:a16="http://schemas.microsoft.com/office/drawing/2014/main" id="{2D95B539-4E2C-4B0D-9A88-0592018B0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133" y="4707927"/>
            <a:ext cx="8729072" cy="1993124"/>
          </a:xfrm>
          <a:prstGeom prst="rect">
            <a:avLst/>
          </a:prstGeom>
        </p:spPr>
      </p:pic>
      <p:pic>
        <p:nvPicPr>
          <p:cNvPr id="7" name="Picture 6">
            <a:extLst>
              <a:ext uri="{FF2B5EF4-FFF2-40B4-BE49-F238E27FC236}">
                <a16:creationId xmlns:a16="http://schemas.microsoft.com/office/drawing/2014/main" id="{1834CCA5-E49A-4572-9C01-B6CDD2580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31561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DD8-1D37-4175-BB1F-6849CD4C331D}"/>
              </a:ext>
            </a:extLst>
          </p:cNvPr>
          <p:cNvSpPr>
            <a:spLocks noGrp="1"/>
          </p:cNvSpPr>
          <p:nvPr>
            <p:ph type="title"/>
          </p:nvPr>
        </p:nvSpPr>
        <p:spPr/>
        <p:txBody>
          <a:bodyPr/>
          <a:lstStyle/>
          <a:p>
            <a:r>
              <a:rPr lang="en-US" dirty="0"/>
              <a:t>Dictionary comprehension</a:t>
            </a:r>
          </a:p>
        </p:txBody>
      </p:sp>
      <p:sp>
        <p:nvSpPr>
          <p:cNvPr id="3" name="Content Placeholder 2">
            <a:extLst>
              <a:ext uri="{FF2B5EF4-FFF2-40B4-BE49-F238E27FC236}">
                <a16:creationId xmlns:a16="http://schemas.microsoft.com/office/drawing/2014/main" id="{E52B493E-57FA-44E9-BD27-A6CC2DA7A8E6}"/>
              </a:ext>
            </a:extLst>
          </p:cNvPr>
          <p:cNvSpPr>
            <a:spLocks noGrp="1"/>
          </p:cNvSpPr>
          <p:nvPr>
            <p:ph idx="1"/>
          </p:nvPr>
        </p:nvSpPr>
        <p:spPr>
          <a:xfrm>
            <a:off x="913795" y="2096064"/>
            <a:ext cx="10353762" cy="4761936"/>
          </a:xfrm>
        </p:spPr>
        <p:txBody>
          <a:bodyPr>
            <a:normAutofit/>
          </a:bodyPr>
          <a:lstStyle/>
          <a:p>
            <a:pPr algn="just">
              <a:spcAft>
                <a:spcPts val="1200"/>
              </a:spcAft>
            </a:pPr>
            <a:r>
              <a:rPr lang="en-US" sz="2500" dirty="0"/>
              <a:t>Dictionary comprehension is also a way to create dictionary objects and is similar to list comprehension.</a:t>
            </a:r>
          </a:p>
          <a:p>
            <a:pPr algn="just">
              <a:spcAft>
                <a:spcPts val="1200"/>
              </a:spcAft>
            </a:pPr>
            <a:r>
              <a:rPr lang="en-US" sz="2500" dirty="0"/>
              <a:t>General syntax : </a:t>
            </a:r>
          </a:p>
          <a:p>
            <a:pPr algn="just">
              <a:spcAft>
                <a:spcPts val="1200"/>
              </a:spcAft>
            </a:pPr>
            <a:r>
              <a:rPr lang="en-US" sz="2500" dirty="0"/>
              <a:t>value can also be expressions and additional if clauses can follow.</a:t>
            </a:r>
          </a:p>
          <a:p>
            <a:pPr marL="0" indent="0" algn="just">
              <a:buNone/>
            </a:pPr>
            <a:r>
              <a:rPr lang="en-US" sz="2500" dirty="0"/>
              <a:t>Example :</a:t>
            </a:r>
          </a:p>
        </p:txBody>
      </p:sp>
      <p:sp>
        <p:nvSpPr>
          <p:cNvPr id="4" name="Rectangle: Rounded Corners 3">
            <a:extLst>
              <a:ext uri="{FF2B5EF4-FFF2-40B4-BE49-F238E27FC236}">
                <a16:creationId xmlns:a16="http://schemas.microsoft.com/office/drawing/2014/main" id="{2F6A2D21-8586-4D54-A534-4926C785A778}"/>
              </a:ext>
            </a:extLst>
          </p:cNvPr>
          <p:cNvSpPr/>
          <p:nvPr/>
        </p:nvSpPr>
        <p:spPr>
          <a:xfrm>
            <a:off x="3766782" y="3316408"/>
            <a:ext cx="7500774"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aDict = {</a:t>
            </a:r>
            <a:r>
              <a:rPr lang="en-US" sz="2500" dirty="0">
                <a:solidFill>
                  <a:srgbClr val="FF0000"/>
                </a:solidFill>
              </a:rPr>
              <a:t>key: value</a:t>
            </a:r>
            <a:r>
              <a:rPr lang="en-US" sz="2500" dirty="0">
                <a:solidFill>
                  <a:schemeClr val="bg1"/>
                </a:solidFill>
              </a:rPr>
              <a:t> for (</a:t>
            </a:r>
            <a:r>
              <a:rPr lang="en-US" sz="2500" dirty="0">
                <a:solidFill>
                  <a:srgbClr val="FF0000"/>
                </a:solidFill>
              </a:rPr>
              <a:t>key, value)</a:t>
            </a:r>
            <a:r>
              <a:rPr lang="en-US" sz="2500" dirty="0">
                <a:solidFill>
                  <a:schemeClr val="bg1"/>
                </a:solidFill>
              </a:rPr>
              <a:t> in </a:t>
            </a:r>
            <a:r>
              <a:rPr lang="en-US" sz="2500" dirty="0">
                <a:solidFill>
                  <a:srgbClr val="0070C0"/>
                </a:solidFill>
              </a:rPr>
              <a:t>iterable</a:t>
            </a:r>
            <a:r>
              <a:rPr lang="en-US" sz="2500" dirty="0">
                <a:solidFill>
                  <a:schemeClr val="bg1"/>
                </a:solidFill>
              </a:rPr>
              <a:t>}</a:t>
            </a:r>
          </a:p>
        </p:txBody>
      </p:sp>
      <p:pic>
        <p:nvPicPr>
          <p:cNvPr id="6" name="Picture 5">
            <a:extLst>
              <a:ext uri="{FF2B5EF4-FFF2-40B4-BE49-F238E27FC236}">
                <a16:creationId xmlns:a16="http://schemas.microsoft.com/office/drawing/2014/main" id="{3AC665B5-111B-4E6B-B92A-2D83393EE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92" y="5569296"/>
            <a:ext cx="10343113" cy="1288704"/>
          </a:xfrm>
          <a:prstGeom prst="rect">
            <a:avLst/>
          </a:prstGeom>
        </p:spPr>
      </p:pic>
      <p:pic>
        <p:nvPicPr>
          <p:cNvPr id="7" name="Picture 6">
            <a:extLst>
              <a:ext uri="{FF2B5EF4-FFF2-40B4-BE49-F238E27FC236}">
                <a16:creationId xmlns:a16="http://schemas.microsoft.com/office/drawing/2014/main" id="{4E89C1BF-6DCB-43FF-882B-981A27E8F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41843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566D-D6AA-4F7B-A166-9C0EA778B6F2}"/>
              </a:ext>
            </a:extLst>
          </p:cNvPr>
          <p:cNvSpPr>
            <a:spLocks noGrp="1"/>
          </p:cNvSpPr>
          <p:nvPr>
            <p:ph type="title"/>
          </p:nvPr>
        </p:nvSpPr>
        <p:spPr/>
        <p:txBody>
          <a:bodyPr/>
          <a:lstStyle/>
          <a:p>
            <a:r>
              <a:rPr lang="en-US" dirty="0"/>
              <a:t>iterable</a:t>
            </a:r>
          </a:p>
        </p:txBody>
      </p:sp>
      <p:sp>
        <p:nvSpPr>
          <p:cNvPr id="3" name="Content Placeholder 2">
            <a:extLst>
              <a:ext uri="{FF2B5EF4-FFF2-40B4-BE49-F238E27FC236}">
                <a16:creationId xmlns:a16="http://schemas.microsoft.com/office/drawing/2014/main" id="{7260DA8B-0974-48FE-817E-65F049A4B09F}"/>
              </a:ext>
            </a:extLst>
          </p:cNvPr>
          <p:cNvSpPr>
            <a:spLocks noGrp="1"/>
          </p:cNvSpPr>
          <p:nvPr>
            <p:ph idx="1"/>
          </p:nvPr>
        </p:nvSpPr>
        <p:spPr>
          <a:xfrm>
            <a:off x="913795" y="2096064"/>
            <a:ext cx="10353762" cy="4761936"/>
          </a:xfrm>
        </p:spPr>
        <p:txBody>
          <a:bodyPr>
            <a:normAutofit/>
          </a:bodyPr>
          <a:lstStyle/>
          <a:p>
            <a:pPr algn="just"/>
            <a:r>
              <a:rPr lang="en-US" sz="2500" dirty="0"/>
              <a:t>An iterable is any object in Python which has an __iter__ or __getitem__ method defined which returns an iterator.</a:t>
            </a:r>
          </a:p>
          <a:p>
            <a:pPr marL="0" indent="0" algn="just">
              <a:buNone/>
            </a:pPr>
            <a:r>
              <a:rPr lang="en-US" sz="2500" dirty="0"/>
              <a:t>Example : str, list, tuple, range, dict, set</a:t>
            </a:r>
          </a:p>
          <a:p>
            <a:pPr marL="0" indent="0" algn="just">
              <a:buNone/>
            </a:pPr>
            <a:endParaRPr lang="en-US" sz="2500" dirty="0"/>
          </a:p>
        </p:txBody>
      </p:sp>
      <p:sp>
        <p:nvSpPr>
          <p:cNvPr id="4" name="Rectangle: Rounded Corners 3">
            <a:extLst>
              <a:ext uri="{FF2B5EF4-FFF2-40B4-BE49-F238E27FC236}">
                <a16:creationId xmlns:a16="http://schemas.microsoft.com/office/drawing/2014/main" id="{35313DEB-F675-4CA7-B1B0-CAD5693E4B1D}"/>
              </a:ext>
            </a:extLst>
          </p:cNvPr>
          <p:cNvSpPr/>
          <p:nvPr/>
        </p:nvSpPr>
        <p:spPr>
          <a:xfrm>
            <a:off x="1446662" y="4349595"/>
            <a:ext cx="1746913" cy="8598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 = [1, 2, 3]</a:t>
            </a:r>
          </a:p>
        </p:txBody>
      </p:sp>
      <p:sp>
        <p:nvSpPr>
          <p:cNvPr id="5" name="Rectangle: Rounded Corners 4">
            <a:extLst>
              <a:ext uri="{FF2B5EF4-FFF2-40B4-BE49-F238E27FC236}">
                <a16:creationId xmlns:a16="http://schemas.microsoft.com/office/drawing/2014/main" id="{FAFCBA12-0D0E-43A8-A487-1974DA622689}"/>
              </a:ext>
            </a:extLst>
          </p:cNvPr>
          <p:cNvSpPr/>
          <p:nvPr/>
        </p:nvSpPr>
        <p:spPr>
          <a:xfrm>
            <a:off x="5217217" y="4349594"/>
            <a:ext cx="1746913" cy="8598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iterator</a:t>
            </a:r>
          </a:p>
        </p:txBody>
      </p:sp>
      <p:cxnSp>
        <p:nvCxnSpPr>
          <p:cNvPr id="10" name="Straight Arrow Connector 9">
            <a:extLst>
              <a:ext uri="{FF2B5EF4-FFF2-40B4-BE49-F238E27FC236}">
                <a16:creationId xmlns:a16="http://schemas.microsoft.com/office/drawing/2014/main" id="{5162A658-DB95-4640-A6E7-8DAD33E2F396}"/>
              </a:ext>
            </a:extLst>
          </p:cNvPr>
          <p:cNvCxnSpPr>
            <a:stCxn id="4" idx="3"/>
            <a:endCxn id="5" idx="1"/>
          </p:cNvCxnSpPr>
          <p:nvPr/>
        </p:nvCxnSpPr>
        <p:spPr>
          <a:xfrm flipV="1">
            <a:off x="3193575" y="4779499"/>
            <a:ext cx="2023642"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D1BF901-A447-4B2C-B707-91E499037FCD}"/>
              </a:ext>
            </a:extLst>
          </p:cNvPr>
          <p:cNvSpPr txBox="1"/>
          <p:nvPr/>
        </p:nvSpPr>
        <p:spPr>
          <a:xfrm>
            <a:off x="3357348" y="4349594"/>
            <a:ext cx="1746913" cy="430887"/>
          </a:xfrm>
          <a:prstGeom prst="rect">
            <a:avLst/>
          </a:prstGeom>
          <a:noFill/>
        </p:spPr>
        <p:txBody>
          <a:bodyPr wrap="square" rtlCol="0">
            <a:spAutoFit/>
          </a:bodyPr>
          <a:lstStyle/>
          <a:p>
            <a:pPr algn="ctr"/>
            <a:r>
              <a:rPr lang="en-US" sz="2200" dirty="0"/>
              <a:t>iter()</a:t>
            </a:r>
          </a:p>
        </p:txBody>
      </p:sp>
      <p:sp>
        <p:nvSpPr>
          <p:cNvPr id="16" name="TextBox 15">
            <a:extLst>
              <a:ext uri="{FF2B5EF4-FFF2-40B4-BE49-F238E27FC236}">
                <a16:creationId xmlns:a16="http://schemas.microsoft.com/office/drawing/2014/main" id="{251F2389-9D94-4CFD-9A7D-41E09C725AC7}"/>
              </a:ext>
            </a:extLst>
          </p:cNvPr>
          <p:cNvSpPr txBox="1"/>
          <p:nvPr/>
        </p:nvSpPr>
        <p:spPr>
          <a:xfrm>
            <a:off x="8679115" y="4348611"/>
            <a:ext cx="873457" cy="430887"/>
          </a:xfrm>
          <a:prstGeom prst="rect">
            <a:avLst/>
          </a:prstGeom>
          <a:noFill/>
        </p:spPr>
        <p:txBody>
          <a:bodyPr wrap="square" rtlCol="0">
            <a:spAutoFit/>
          </a:bodyPr>
          <a:lstStyle/>
          <a:p>
            <a:r>
              <a:rPr lang="en-US" sz="2200" dirty="0"/>
              <a:t>1</a:t>
            </a:r>
          </a:p>
        </p:txBody>
      </p:sp>
      <p:sp>
        <p:nvSpPr>
          <p:cNvPr id="17" name="TextBox 16">
            <a:extLst>
              <a:ext uri="{FF2B5EF4-FFF2-40B4-BE49-F238E27FC236}">
                <a16:creationId xmlns:a16="http://schemas.microsoft.com/office/drawing/2014/main" id="{8CC268E2-3402-4544-9CBC-CA8196F3D6FF}"/>
              </a:ext>
            </a:extLst>
          </p:cNvPr>
          <p:cNvSpPr txBox="1"/>
          <p:nvPr/>
        </p:nvSpPr>
        <p:spPr>
          <a:xfrm>
            <a:off x="8679114" y="4804828"/>
            <a:ext cx="873457" cy="430887"/>
          </a:xfrm>
          <a:prstGeom prst="rect">
            <a:avLst/>
          </a:prstGeom>
          <a:noFill/>
        </p:spPr>
        <p:txBody>
          <a:bodyPr wrap="square" rtlCol="0">
            <a:spAutoFit/>
          </a:bodyPr>
          <a:lstStyle/>
          <a:p>
            <a:r>
              <a:rPr lang="en-US" sz="2200" dirty="0"/>
              <a:t>2</a:t>
            </a:r>
          </a:p>
        </p:txBody>
      </p:sp>
      <p:sp>
        <p:nvSpPr>
          <p:cNvPr id="18" name="TextBox 17">
            <a:extLst>
              <a:ext uri="{FF2B5EF4-FFF2-40B4-BE49-F238E27FC236}">
                <a16:creationId xmlns:a16="http://schemas.microsoft.com/office/drawing/2014/main" id="{274E812C-8AB9-4FC1-9653-0B534456AC6F}"/>
              </a:ext>
            </a:extLst>
          </p:cNvPr>
          <p:cNvSpPr txBox="1"/>
          <p:nvPr/>
        </p:nvSpPr>
        <p:spPr>
          <a:xfrm>
            <a:off x="8679113" y="5235715"/>
            <a:ext cx="873457" cy="430887"/>
          </a:xfrm>
          <a:prstGeom prst="rect">
            <a:avLst/>
          </a:prstGeom>
          <a:noFill/>
        </p:spPr>
        <p:txBody>
          <a:bodyPr wrap="square" rtlCol="0">
            <a:spAutoFit/>
          </a:bodyPr>
          <a:lstStyle/>
          <a:p>
            <a:r>
              <a:rPr lang="en-US" sz="2200" dirty="0"/>
              <a:t>3</a:t>
            </a:r>
          </a:p>
        </p:txBody>
      </p:sp>
      <p:cxnSp>
        <p:nvCxnSpPr>
          <p:cNvPr id="20" name="Straight Arrow Connector 19">
            <a:extLst>
              <a:ext uri="{FF2B5EF4-FFF2-40B4-BE49-F238E27FC236}">
                <a16:creationId xmlns:a16="http://schemas.microsoft.com/office/drawing/2014/main" id="{7D009386-F226-4A27-9B5E-A7B26F961009}"/>
              </a:ext>
            </a:extLst>
          </p:cNvPr>
          <p:cNvCxnSpPr>
            <a:stCxn id="5" idx="3"/>
            <a:endCxn id="16" idx="1"/>
          </p:cNvCxnSpPr>
          <p:nvPr/>
        </p:nvCxnSpPr>
        <p:spPr>
          <a:xfrm flipV="1">
            <a:off x="6964130" y="4564055"/>
            <a:ext cx="1714985" cy="2154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CBED492-A752-4C5B-A6F6-94CB3193ACD8}"/>
              </a:ext>
            </a:extLst>
          </p:cNvPr>
          <p:cNvCxnSpPr>
            <a:stCxn id="5" idx="3"/>
            <a:endCxn id="17" idx="1"/>
          </p:cNvCxnSpPr>
          <p:nvPr/>
        </p:nvCxnSpPr>
        <p:spPr>
          <a:xfrm>
            <a:off x="6964130" y="4779499"/>
            <a:ext cx="1714984" cy="240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73C18C-C16A-4003-B761-C7EB9DFAF201}"/>
              </a:ext>
            </a:extLst>
          </p:cNvPr>
          <p:cNvCxnSpPr>
            <a:stCxn id="5" idx="3"/>
            <a:endCxn id="18" idx="1"/>
          </p:cNvCxnSpPr>
          <p:nvPr/>
        </p:nvCxnSpPr>
        <p:spPr>
          <a:xfrm>
            <a:off x="6964130" y="4779499"/>
            <a:ext cx="1714983" cy="6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1ED740-9305-4BDF-A046-FF5EDC65AA81}"/>
              </a:ext>
            </a:extLst>
          </p:cNvPr>
          <p:cNvSpPr txBox="1"/>
          <p:nvPr/>
        </p:nvSpPr>
        <p:spPr>
          <a:xfrm>
            <a:off x="1462626" y="5369547"/>
            <a:ext cx="1714983" cy="400110"/>
          </a:xfrm>
          <a:prstGeom prst="rect">
            <a:avLst/>
          </a:prstGeom>
          <a:noFill/>
        </p:spPr>
        <p:txBody>
          <a:bodyPr wrap="square" rtlCol="0">
            <a:spAutoFit/>
          </a:bodyPr>
          <a:lstStyle/>
          <a:p>
            <a:pPr algn="ctr"/>
            <a:r>
              <a:rPr lang="en-US" sz="2000" dirty="0"/>
              <a:t>the iterable</a:t>
            </a:r>
          </a:p>
        </p:txBody>
      </p:sp>
      <p:sp>
        <p:nvSpPr>
          <p:cNvPr id="26" name="TextBox 25">
            <a:extLst>
              <a:ext uri="{FF2B5EF4-FFF2-40B4-BE49-F238E27FC236}">
                <a16:creationId xmlns:a16="http://schemas.microsoft.com/office/drawing/2014/main" id="{8818549C-91FE-4717-8AA4-B0919C794D5E}"/>
              </a:ext>
            </a:extLst>
          </p:cNvPr>
          <p:cNvSpPr txBox="1"/>
          <p:nvPr/>
        </p:nvSpPr>
        <p:spPr>
          <a:xfrm>
            <a:off x="5233181" y="5369546"/>
            <a:ext cx="1714983" cy="400110"/>
          </a:xfrm>
          <a:prstGeom prst="rect">
            <a:avLst/>
          </a:prstGeom>
          <a:noFill/>
        </p:spPr>
        <p:txBody>
          <a:bodyPr wrap="square" rtlCol="0">
            <a:spAutoFit/>
          </a:bodyPr>
          <a:lstStyle/>
          <a:p>
            <a:pPr algn="ctr"/>
            <a:r>
              <a:rPr lang="en-US" sz="2000" dirty="0"/>
              <a:t>the iterator</a:t>
            </a:r>
          </a:p>
        </p:txBody>
      </p:sp>
      <p:sp>
        <p:nvSpPr>
          <p:cNvPr id="27" name="TextBox 26">
            <a:extLst>
              <a:ext uri="{FF2B5EF4-FFF2-40B4-BE49-F238E27FC236}">
                <a16:creationId xmlns:a16="http://schemas.microsoft.com/office/drawing/2014/main" id="{DC67469A-05AC-4C65-8CF5-01AE10DEEADB}"/>
              </a:ext>
            </a:extLst>
          </p:cNvPr>
          <p:cNvSpPr txBox="1"/>
          <p:nvPr/>
        </p:nvSpPr>
        <p:spPr>
          <a:xfrm>
            <a:off x="7229539" y="4058533"/>
            <a:ext cx="1746913" cy="430887"/>
          </a:xfrm>
          <a:prstGeom prst="rect">
            <a:avLst/>
          </a:prstGeom>
          <a:noFill/>
        </p:spPr>
        <p:txBody>
          <a:bodyPr wrap="square" rtlCol="0">
            <a:spAutoFit/>
          </a:bodyPr>
          <a:lstStyle/>
          <a:p>
            <a:pPr algn="ctr"/>
            <a:r>
              <a:rPr lang="en-US" sz="2200" dirty="0"/>
              <a:t>next()</a:t>
            </a:r>
          </a:p>
        </p:txBody>
      </p:sp>
      <p:cxnSp>
        <p:nvCxnSpPr>
          <p:cNvPr id="29" name="Straight Connector 28">
            <a:extLst>
              <a:ext uri="{FF2B5EF4-FFF2-40B4-BE49-F238E27FC236}">
                <a16:creationId xmlns:a16="http://schemas.microsoft.com/office/drawing/2014/main" id="{443485C3-BAFB-41AA-973D-8E5E9E6C8B70}"/>
              </a:ext>
            </a:extLst>
          </p:cNvPr>
          <p:cNvCxnSpPr/>
          <p:nvPr/>
        </p:nvCxnSpPr>
        <p:spPr>
          <a:xfrm>
            <a:off x="8775509" y="5819649"/>
            <a:ext cx="212263" cy="2281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79402F-6535-49D9-88DA-B1E579B05D69}"/>
              </a:ext>
            </a:extLst>
          </p:cNvPr>
          <p:cNvCxnSpPr>
            <a:cxnSpLocks/>
          </p:cNvCxnSpPr>
          <p:nvPr/>
        </p:nvCxnSpPr>
        <p:spPr>
          <a:xfrm flipH="1">
            <a:off x="8786828" y="5814079"/>
            <a:ext cx="189624" cy="2210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555785E-B714-4EE9-9EB7-ACCF5BC0AE8D}"/>
              </a:ext>
            </a:extLst>
          </p:cNvPr>
          <p:cNvCxnSpPr>
            <a:stCxn id="5" idx="3"/>
          </p:cNvCxnSpPr>
          <p:nvPr/>
        </p:nvCxnSpPr>
        <p:spPr>
          <a:xfrm>
            <a:off x="6964130" y="4779499"/>
            <a:ext cx="1714983" cy="1154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D7FAA9BF-0DD9-4BA8-A697-17A531FBB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97368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8772-86BC-460A-9487-D062D1E25D38}"/>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EE44CCE0-DE0E-4855-979F-03A6311ACBCE}"/>
              </a:ext>
            </a:extLst>
          </p:cNvPr>
          <p:cNvSpPr>
            <a:spLocks noGrp="1"/>
          </p:cNvSpPr>
          <p:nvPr>
            <p:ph idx="1"/>
          </p:nvPr>
        </p:nvSpPr>
        <p:spPr/>
        <p:txBody>
          <a:bodyPr>
            <a:normAutofit/>
          </a:bodyPr>
          <a:lstStyle/>
          <a:p>
            <a:pPr algn="just"/>
            <a:r>
              <a:rPr lang="en-US" sz="2500" dirty="0"/>
              <a:t>An iterator is an object representing a stream of data and can be created by applying the </a:t>
            </a:r>
            <a:r>
              <a:rPr lang="en-US" sz="2500" dirty="0" err="1"/>
              <a:t>iter</a:t>
            </a:r>
            <a:r>
              <a:rPr lang="en-US" sz="2500" dirty="0"/>
              <a:t>() built-in function to an iterable.</a:t>
            </a:r>
          </a:p>
          <a:p>
            <a:pPr algn="just"/>
            <a:r>
              <a:rPr lang="en-US" sz="2500" dirty="0"/>
              <a:t>An iterator is any object in Python which has a __next__ function defined.</a:t>
            </a:r>
          </a:p>
        </p:txBody>
      </p:sp>
      <p:sp>
        <p:nvSpPr>
          <p:cNvPr id="4" name="Rectangle: Rounded Corners 3">
            <a:extLst>
              <a:ext uri="{FF2B5EF4-FFF2-40B4-BE49-F238E27FC236}">
                <a16:creationId xmlns:a16="http://schemas.microsoft.com/office/drawing/2014/main" id="{DB14B345-A9E2-4041-8251-4FC213ABE24E}"/>
              </a:ext>
            </a:extLst>
          </p:cNvPr>
          <p:cNvSpPr/>
          <p:nvPr/>
        </p:nvSpPr>
        <p:spPr>
          <a:xfrm>
            <a:off x="1446662" y="4349595"/>
            <a:ext cx="1746913" cy="8598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 = [1, 2, 3]</a:t>
            </a:r>
          </a:p>
        </p:txBody>
      </p:sp>
      <p:sp>
        <p:nvSpPr>
          <p:cNvPr id="5" name="Rectangle: Rounded Corners 4">
            <a:extLst>
              <a:ext uri="{FF2B5EF4-FFF2-40B4-BE49-F238E27FC236}">
                <a16:creationId xmlns:a16="http://schemas.microsoft.com/office/drawing/2014/main" id="{31391CFB-7CE1-4461-BF61-A2671413CC55}"/>
              </a:ext>
            </a:extLst>
          </p:cNvPr>
          <p:cNvSpPr/>
          <p:nvPr/>
        </p:nvSpPr>
        <p:spPr>
          <a:xfrm>
            <a:off x="5217217" y="4349594"/>
            <a:ext cx="1746913" cy="8598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iterator</a:t>
            </a:r>
          </a:p>
        </p:txBody>
      </p:sp>
      <p:cxnSp>
        <p:nvCxnSpPr>
          <p:cNvPr id="6" name="Straight Arrow Connector 5">
            <a:extLst>
              <a:ext uri="{FF2B5EF4-FFF2-40B4-BE49-F238E27FC236}">
                <a16:creationId xmlns:a16="http://schemas.microsoft.com/office/drawing/2014/main" id="{B40175B3-2E56-434E-A67A-CFEE2AAACA70}"/>
              </a:ext>
            </a:extLst>
          </p:cNvPr>
          <p:cNvCxnSpPr>
            <a:stCxn id="4" idx="3"/>
            <a:endCxn id="5" idx="1"/>
          </p:cNvCxnSpPr>
          <p:nvPr/>
        </p:nvCxnSpPr>
        <p:spPr>
          <a:xfrm flipV="1">
            <a:off x="3193575" y="4779499"/>
            <a:ext cx="2023642"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23186D1-9438-48EE-84E4-DC3D89F4DCA7}"/>
              </a:ext>
            </a:extLst>
          </p:cNvPr>
          <p:cNvSpPr txBox="1"/>
          <p:nvPr/>
        </p:nvSpPr>
        <p:spPr>
          <a:xfrm>
            <a:off x="3357348" y="4349594"/>
            <a:ext cx="1746913" cy="430887"/>
          </a:xfrm>
          <a:prstGeom prst="rect">
            <a:avLst/>
          </a:prstGeom>
          <a:noFill/>
        </p:spPr>
        <p:txBody>
          <a:bodyPr wrap="square" rtlCol="0">
            <a:spAutoFit/>
          </a:bodyPr>
          <a:lstStyle/>
          <a:p>
            <a:pPr algn="ctr"/>
            <a:r>
              <a:rPr lang="en-US" sz="2200" dirty="0"/>
              <a:t>iter()</a:t>
            </a:r>
          </a:p>
        </p:txBody>
      </p:sp>
      <p:sp>
        <p:nvSpPr>
          <p:cNvPr id="8" name="TextBox 7">
            <a:extLst>
              <a:ext uri="{FF2B5EF4-FFF2-40B4-BE49-F238E27FC236}">
                <a16:creationId xmlns:a16="http://schemas.microsoft.com/office/drawing/2014/main" id="{A649558D-4774-42E7-BA5D-A06CD3C97A24}"/>
              </a:ext>
            </a:extLst>
          </p:cNvPr>
          <p:cNvSpPr txBox="1"/>
          <p:nvPr/>
        </p:nvSpPr>
        <p:spPr>
          <a:xfrm>
            <a:off x="8679115" y="4348611"/>
            <a:ext cx="873457" cy="430887"/>
          </a:xfrm>
          <a:prstGeom prst="rect">
            <a:avLst/>
          </a:prstGeom>
          <a:noFill/>
        </p:spPr>
        <p:txBody>
          <a:bodyPr wrap="square" rtlCol="0">
            <a:spAutoFit/>
          </a:bodyPr>
          <a:lstStyle/>
          <a:p>
            <a:r>
              <a:rPr lang="en-US" sz="2200" dirty="0"/>
              <a:t>1</a:t>
            </a:r>
          </a:p>
        </p:txBody>
      </p:sp>
      <p:sp>
        <p:nvSpPr>
          <p:cNvPr id="9" name="TextBox 8">
            <a:extLst>
              <a:ext uri="{FF2B5EF4-FFF2-40B4-BE49-F238E27FC236}">
                <a16:creationId xmlns:a16="http://schemas.microsoft.com/office/drawing/2014/main" id="{8168092F-9EC8-4C7D-BCA9-261B8F9ED0AB}"/>
              </a:ext>
            </a:extLst>
          </p:cNvPr>
          <p:cNvSpPr txBox="1"/>
          <p:nvPr/>
        </p:nvSpPr>
        <p:spPr>
          <a:xfrm>
            <a:off x="8679114" y="4804828"/>
            <a:ext cx="873457" cy="430887"/>
          </a:xfrm>
          <a:prstGeom prst="rect">
            <a:avLst/>
          </a:prstGeom>
          <a:noFill/>
        </p:spPr>
        <p:txBody>
          <a:bodyPr wrap="square" rtlCol="0">
            <a:spAutoFit/>
          </a:bodyPr>
          <a:lstStyle/>
          <a:p>
            <a:r>
              <a:rPr lang="en-US" sz="2200" dirty="0"/>
              <a:t>2</a:t>
            </a:r>
          </a:p>
        </p:txBody>
      </p:sp>
      <p:sp>
        <p:nvSpPr>
          <p:cNvPr id="10" name="TextBox 9">
            <a:extLst>
              <a:ext uri="{FF2B5EF4-FFF2-40B4-BE49-F238E27FC236}">
                <a16:creationId xmlns:a16="http://schemas.microsoft.com/office/drawing/2014/main" id="{F1CCA771-5EEB-4AE3-8F57-FFEE902FE40B}"/>
              </a:ext>
            </a:extLst>
          </p:cNvPr>
          <p:cNvSpPr txBox="1"/>
          <p:nvPr/>
        </p:nvSpPr>
        <p:spPr>
          <a:xfrm>
            <a:off x="8679113" y="5235715"/>
            <a:ext cx="873457" cy="430887"/>
          </a:xfrm>
          <a:prstGeom prst="rect">
            <a:avLst/>
          </a:prstGeom>
          <a:noFill/>
        </p:spPr>
        <p:txBody>
          <a:bodyPr wrap="square" rtlCol="0">
            <a:spAutoFit/>
          </a:bodyPr>
          <a:lstStyle/>
          <a:p>
            <a:r>
              <a:rPr lang="en-US" sz="2200" dirty="0"/>
              <a:t>3</a:t>
            </a:r>
          </a:p>
        </p:txBody>
      </p:sp>
      <p:cxnSp>
        <p:nvCxnSpPr>
          <p:cNvPr id="11" name="Straight Arrow Connector 10">
            <a:extLst>
              <a:ext uri="{FF2B5EF4-FFF2-40B4-BE49-F238E27FC236}">
                <a16:creationId xmlns:a16="http://schemas.microsoft.com/office/drawing/2014/main" id="{BB6CB879-05DB-4D1D-8A86-D797251BE2AB}"/>
              </a:ext>
            </a:extLst>
          </p:cNvPr>
          <p:cNvCxnSpPr>
            <a:stCxn id="5" idx="3"/>
            <a:endCxn id="8" idx="1"/>
          </p:cNvCxnSpPr>
          <p:nvPr/>
        </p:nvCxnSpPr>
        <p:spPr>
          <a:xfrm flipV="1">
            <a:off x="6964130" y="4564055"/>
            <a:ext cx="1714985" cy="2154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8694BE-1E64-48A7-B6E2-9D0BD2D7DD1A}"/>
              </a:ext>
            </a:extLst>
          </p:cNvPr>
          <p:cNvCxnSpPr>
            <a:stCxn id="5" idx="3"/>
            <a:endCxn id="9" idx="1"/>
          </p:cNvCxnSpPr>
          <p:nvPr/>
        </p:nvCxnSpPr>
        <p:spPr>
          <a:xfrm>
            <a:off x="6964130" y="4779499"/>
            <a:ext cx="1714984" cy="240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8133A3-7B65-45A4-9E9F-5961D9915789}"/>
              </a:ext>
            </a:extLst>
          </p:cNvPr>
          <p:cNvCxnSpPr>
            <a:stCxn id="5" idx="3"/>
            <a:endCxn id="10" idx="1"/>
          </p:cNvCxnSpPr>
          <p:nvPr/>
        </p:nvCxnSpPr>
        <p:spPr>
          <a:xfrm>
            <a:off x="6964130" y="4779499"/>
            <a:ext cx="1714983" cy="6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AF7DAB-CB45-469F-9016-47AA415C4F54}"/>
              </a:ext>
            </a:extLst>
          </p:cNvPr>
          <p:cNvSpPr txBox="1"/>
          <p:nvPr/>
        </p:nvSpPr>
        <p:spPr>
          <a:xfrm>
            <a:off x="1462626" y="5369547"/>
            <a:ext cx="1714983" cy="400110"/>
          </a:xfrm>
          <a:prstGeom prst="rect">
            <a:avLst/>
          </a:prstGeom>
          <a:noFill/>
        </p:spPr>
        <p:txBody>
          <a:bodyPr wrap="square" rtlCol="0">
            <a:spAutoFit/>
          </a:bodyPr>
          <a:lstStyle/>
          <a:p>
            <a:pPr algn="ctr"/>
            <a:r>
              <a:rPr lang="en-US" sz="2000" dirty="0"/>
              <a:t>the iterable</a:t>
            </a:r>
          </a:p>
        </p:txBody>
      </p:sp>
      <p:sp>
        <p:nvSpPr>
          <p:cNvPr id="15" name="TextBox 14">
            <a:extLst>
              <a:ext uri="{FF2B5EF4-FFF2-40B4-BE49-F238E27FC236}">
                <a16:creationId xmlns:a16="http://schemas.microsoft.com/office/drawing/2014/main" id="{9C51B15C-2BD7-46D5-9783-946193CD0023}"/>
              </a:ext>
            </a:extLst>
          </p:cNvPr>
          <p:cNvSpPr txBox="1"/>
          <p:nvPr/>
        </p:nvSpPr>
        <p:spPr>
          <a:xfrm>
            <a:off x="5233181" y="5369546"/>
            <a:ext cx="1714983" cy="400110"/>
          </a:xfrm>
          <a:prstGeom prst="rect">
            <a:avLst/>
          </a:prstGeom>
          <a:noFill/>
        </p:spPr>
        <p:txBody>
          <a:bodyPr wrap="square" rtlCol="0">
            <a:spAutoFit/>
          </a:bodyPr>
          <a:lstStyle/>
          <a:p>
            <a:pPr algn="ctr"/>
            <a:r>
              <a:rPr lang="en-US" sz="2000" dirty="0"/>
              <a:t>the iterator</a:t>
            </a:r>
          </a:p>
        </p:txBody>
      </p:sp>
      <p:sp>
        <p:nvSpPr>
          <p:cNvPr id="16" name="TextBox 15">
            <a:extLst>
              <a:ext uri="{FF2B5EF4-FFF2-40B4-BE49-F238E27FC236}">
                <a16:creationId xmlns:a16="http://schemas.microsoft.com/office/drawing/2014/main" id="{7250353E-FD05-4E52-A2C6-43C2A129963B}"/>
              </a:ext>
            </a:extLst>
          </p:cNvPr>
          <p:cNvSpPr txBox="1"/>
          <p:nvPr/>
        </p:nvSpPr>
        <p:spPr>
          <a:xfrm>
            <a:off x="7229539" y="4058533"/>
            <a:ext cx="1746913" cy="430887"/>
          </a:xfrm>
          <a:prstGeom prst="rect">
            <a:avLst/>
          </a:prstGeom>
          <a:noFill/>
        </p:spPr>
        <p:txBody>
          <a:bodyPr wrap="square" rtlCol="0">
            <a:spAutoFit/>
          </a:bodyPr>
          <a:lstStyle/>
          <a:p>
            <a:pPr algn="ctr"/>
            <a:r>
              <a:rPr lang="en-US" sz="2200" dirty="0"/>
              <a:t>next()</a:t>
            </a:r>
          </a:p>
        </p:txBody>
      </p:sp>
      <p:cxnSp>
        <p:nvCxnSpPr>
          <p:cNvPr id="17" name="Straight Connector 16">
            <a:extLst>
              <a:ext uri="{FF2B5EF4-FFF2-40B4-BE49-F238E27FC236}">
                <a16:creationId xmlns:a16="http://schemas.microsoft.com/office/drawing/2014/main" id="{3E29FD24-7782-45F1-88DB-4CE8EDE3C015}"/>
              </a:ext>
            </a:extLst>
          </p:cNvPr>
          <p:cNvCxnSpPr/>
          <p:nvPr/>
        </p:nvCxnSpPr>
        <p:spPr>
          <a:xfrm>
            <a:off x="8775509" y="5819649"/>
            <a:ext cx="212263" cy="2281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BF597D-2C26-4D7D-9FC6-743BDAAFA84F}"/>
              </a:ext>
            </a:extLst>
          </p:cNvPr>
          <p:cNvCxnSpPr>
            <a:cxnSpLocks/>
          </p:cNvCxnSpPr>
          <p:nvPr/>
        </p:nvCxnSpPr>
        <p:spPr>
          <a:xfrm flipH="1">
            <a:off x="8786828" y="5814079"/>
            <a:ext cx="189624" cy="2210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B89099D-DF18-4585-A7AB-70294838BB9A}"/>
              </a:ext>
            </a:extLst>
          </p:cNvPr>
          <p:cNvCxnSpPr>
            <a:stCxn id="5" idx="3"/>
          </p:cNvCxnSpPr>
          <p:nvPr/>
        </p:nvCxnSpPr>
        <p:spPr>
          <a:xfrm>
            <a:off x="6964130" y="4779499"/>
            <a:ext cx="1714983" cy="1154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3D9BDC7-E534-4341-A3E7-4AA3FDC43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12203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BE9F-B028-481E-822C-1A30DE58378D}"/>
              </a:ext>
            </a:extLst>
          </p:cNvPr>
          <p:cNvSpPr>
            <a:spLocks noGrp="1"/>
          </p:cNvSpPr>
          <p:nvPr>
            <p:ph type="title"/>
          </p:nvPr>
        </p:nvSpPr>
        <p:spPr/>
        <p:txBody>
          <a:bodyPr/>
          <a:lstStyle/>
          <a:p>
            <a:r>
              <a:rPr lang="en-US" dirty="0"/>
              <a:t>iteration</a:t>
            </a:r>
          </a:p>
        </p:txBody>
      </p:sp>
      <p:sp>
        <p:nvSpPr>
          <p:cNvPr id="3" name="Content Placeholder 2">
            <a:extLst>
              <a:ext uri="{FF2B5EF4-FFF2-40B4-BE49-F238E27FC236}">
                <a16:creationId xmlns:a16="http://schemas.microsoft.com/office/drawing/2014/main" id="{1C4F3DFE-7F52-4D16-92FA-D92673765805}"/>
              </a:ext>
            </a:extLst>
          </p:cNvPr>
          <p:cNvSpPr>
            <a:spLocks noGrp="1"/>
          </p:cNvSpPr>
          <p:nvPr>
            <p:ph idx="1"/>
          </p:nvPr>
        </p:nvSpPr>
        <p:spPr/>
        <p:txBody>
          <a:bodyPr>
            <a:normAutofit/>
          </a:bodyPr>
          <a:lstStyle/>
          <a:p>
            <a:pPr algn="just"/>
            <a:r>
              <a:rPr lang="en-US" sz="2500" dirty="0"/>
              <a:t>Iteration means taking each item of something, one after another when looping through the objects or items in a collection.</a:t>
            </a:r>
          </a:p>
        </p:txBody>
      </p:sp>
      <p:sp>
        <p:nvSpPr>
          <p:cNvPr id="4" name="Rectangle: Rounded Corners 3">
            <a:extLst>
              <a:ext uri="{FF2B5EF4-FFF2-40B4-BE49-F238E27FC236}">
                <a16:creationId xmlns:a16="http://schemas.microsoft.com/office/drawing/2014/main" id="{0B1535B5-89B4-42BC-894E-170BF3C18E5B}"/>
              </a:ext>
            </a:extLst>
          </p:cNvPr>
          <p:cNvSpPr/>
          <p:nvPr/>
        </p:nvSpPr>
        <p:spPr>
          <a:xfrm>
            <a:off x="1446662" y="4349595"/>
            <a:ext cx="1746913" cy="8598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 = [1, 2, 3]</a:t>
            </a:r>
          </a:p>
        </p:txBody>
      </p:sp>
      <p:sp>
        <p:nvSpPr>
          <p:cNvPr id="5" name="Rectangle: Rounded Corners 4">
            <a:extLst>
              <a:ext uri="{FF2B5EF4-FFF2-40B4-BE49-F238E27FC236}">
                <a16:creationId xmlns:a16="http://schemas.microsoft.com/office/drawing/2014/main" id="{88032E8A-B619-49B1-8021-0416B8CFD5C0}"/>
              </a:ext>
            </a:extLst>
          </p:cNvPr>
          <p:cNvSpPr/>
          <p:nvPr/>
        </p:nvSpPr>
        <p:spPr>
          <a:xfrm>
            <a:off x="5217217" y="4349594"/>
            <a:ext cx="1746913" cy="85980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iterator</a:t>
            </a:r>
          </a:p>
        </p:txBody>
      </p:sp>
      <p:cxnSp>
        <p:nvCxnSpPr>
          <p:cNvPr id="6" name="Straight Arrow Connector 5">
            <a:extLst>
              <a:ext uri="{FF2B5EF4-FFF2-40B4-BE49-F238E27FC236}">
                <a16:creationId xmlns:a16="http://schemas.microsoft.com/office/drawing/2014/main" id="{2F90B1C3-28DE-48DD-97B5-BBD60DA652DB}"/>
              </a:ext>
            </a:extLst>
          </p:cNvPr>
          <p:cNvCxnSpPr>
            <a:stCxn id="4" idx="3"/>
            <a:endCxn id="5" idx="1"/>
          </p:cNvCxnSpPr>
          <p:nvPr/>
        </p:nvCxnSpPr>
        <p:spPr>
          <a:xfrm flipV="1">
            <a:off x="3193575" y="4779499"/>
            <a:ext cx="2023642"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B82CCF-F454-403D-80D7-FC61AD535505}"/>
              </a:ext>
            </a:extLst>
          </p:cNvPr>
          <p:cNvSpPr txBox="1"/>
          <p:nvPr/>
        </p:nvSpPr>
        <p:spPr>
          <a:xfrm>
            <a:off x="3357348" y="4349594"/>
            <a:ext cx="1746913" cy="430887"/>
          </a:xfrm>
          <a:prstGeom prst="rect">
            <a:avLst/>
          </a:prstGeom>
          <a:noFill/>
        </p:spPr>
        <p:txBody>
          <a:bodyPr wrap="square" rtlCol="0">
            <a:spAutoFit/>
          </a:bodyPr>
          <a:lstStyle/>
          <a:p>
            <a:pPr algn="ctr"/>
            <a:r>
              <a:rPr lang="en-US" sz="2200" dirty="0"/>
              <a:t>iter()</a:t>
            </a:r>
          </a:p>
        </p:txBody>
      </p:sp>
      <p:sp>
        <p:nvSpPr>
          <p:cNvPr id="8" name="TextBox 7">
            <a:extLst>
              <a:ext uri="{FF2B5EF4-FFF2-40B4-BE49-F238E27FC236}">
                <a16:creationId xmlns:a16="http://schemas.microsoft.com/office/drawing/2014/main" id="{810E5115-4406-4D50-ACAE-7DCC0B403BA0}"/>
              </a:ext>
            </a:extLst>
          </p:cNvPr>
          <p:cNvSpPr txBox="1"/>
          <p:nvPr/>
        </p:nvSpPr>
        <p:spPr>
          <a:xfrm>
            <a:off x="8679115" y="4348611"/>
            <a:ext cx="873457" cy="430887"/>
          </a:xfrm>
          <a:prstGeom prst="rect">
            <a:avLst/>
          </a:prstGeom>
          <a:noFill/>
        </p:spPr>
        <p:txBody>
          <a:bodyPr wrap="square" rtlCol="0">
            <a:spAutoFit/>
          </a:bodyPr>
          <a:lstStyle/>
          <a:p>
            <a:r>
              <a:rPr lang="en-US" sz="2200" dirty="0"/>
              <a:t>1</a:t>
            </a:r>
          </a:p>
        </p:txBody>
      </p:sp>
      <p:sp>
        <p:nvSpPr>
          <p:cNvPr id="9" name="TextBox 8">
            <a:extLst>
              <a:ext uri="{FF2B5EF4-FFF2-40B4-BE49-F238E27FC236}">
                <a16:creationId xmlns:a16="http://schemas.microsoft.com/office/drawing/2014/main" id="{6123A117-2368-43A4-9868-516D4A487CCC}"/>
              </a:ext>
            </a:extLst>
          </p:cNvPr>
          <p:cNvSpPr txBox="1"/>
          <p:nvPr/>
        </p:nvSpPr>
        <p:spPr>
          <a:xfrm>
            <a:off x="8679114" y="4804828"/>
            <a:ext cx="873457" cy="430887"/>
          </a:xfrm>
          <a:prstGeom prst="rect">
            <a:avLst/>
          </a:prstGeom>
          <a:noFill/>
        </p:spPr>
        <p:txBody>
          <a:bodyPr wrap="square" rtlCol="0">
            <a:spAutoFit/>
          </a:bodyPr>
          <a:lstStyle/>
          <a:p>
            <a:r>
              <a:rPr lang="en-US" sz="2200" dirty="0"/>
              <a:t>2</a:t>
            </a:r>
          </a:p>
        </p:txBody>
      </p:sp>
      <p:sp>
        <p:nvSpPr>
          <p:cNvPr id="10" name="TextBox 9">
            <a:extLst>
              <a:ext uri="{FF2B5EF4-FFF2-40B4-BE49-F238E27FC236}">
                <a16:creationId xmlns:a16="http://schemas.microsoft.com/office/drawing/2014/main" id="{71C81E0A-9349-4F52-B993-B6F27B864209}"/>
              </a:ext>
            </a:extLst>
          </p:cNvPr>
          <p:cNvSpPr txBox="1"/>
          <p:nvPr/>
        </p:nvSpPr>
        <p:spPr>
          <a:xfrm>
            <a:off x="8679113" y="5235715"/>
            <a:ext cx="873457" cy="430887"/>
          </a:xfrm>
          <a:prstGeom prst="rect">
            <a:avLst/>
          </a:prstGeom>
          <a:noFill/>
        </p:spPr>
        <p:txBody>
          <a:bodyPr wrap="square" rtlCol="0">
            <a:spAutoFit/>
          </a:bodyPr>
          <a:lstStyle/>
          <a:p>
            <a:r>
              <a:rPr lang="en-US" sz="2200" dirty="0"/>
              <a:t>3</a:t>
            </a:r>
          </a:p>
        </p:txBody>
      </p:sp>
      <p:cxnSp>
        <p:nvCxnSpPr>
          <p:cNvPr id="11" name="Straight Arrow Connector 10">
            <a:extLst>
              <a:ext uri="{FF2B5EF4-FFF2-40B4-BE49-F238E27FC236}">
                <a16:creationId xmlns:a16="http://schemas.microsoft.com/office/drawing/2014/main" id="{0D22072C-68A0-48FD-8A56-FA7E7D426903}"/>
              </a:ext>
            </a:extLst>
          </p:cNvPr>
          <p:cNvCxnSpPr>
            <a:stCxn id="5" idx="3"/>
            <a:endCxn id="8" idx="1"/>
          </p:cNvCxnSpPr>
          <p:nvPr/>
        </p:nvCxnSpPr>
        <p:spPr>
          <a:xfrm flipV="1">
            <a:off x="6964130" y="4564055"/>
            <a:ext cx="1714985" cy="2154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8023B7-89C5-47DC-89F8-D1D5B5797A22}"/>
              </a:ext>
            </a:extLst>
          </p:cNvPr>
          <p:cNvCxnSpPr>
            <a:stCxn id="5" idx="3"/>
            <a:endCxn id="9" idx="1"/>
          </p:cNvCxnSpPr>
          <p:nvPr/>
        </p:nvCxnSpPr>
        <p:spPr>
          <a:xfrm>
            <a:off x="6964130" y="4779499"/>
            <a:ext cx="1714984" cy="240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46C09-A272-4719-B63D-F732761557E3}"/>
              </a:ext>
            </a:extLst>
          </p:cNvPr>
          <p:cNvCxnSpPr>
            <a:stCxn id="5" idx="3"/>
            <a:endCxn id="10" idx="1"/>
          </p:cNvCxnSpPr>
          <p:nvPr/>
        </p:nvCxnSpPr>
        <p:spPr>
          <a:xfrm>
            <a:off x="6964130" y="4779499"/>
            <a:ext cx="1714983" cy="6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A7B20D-26DF-48AB-8CF2-A12C9BB75632}"/>
              </a:ext>
            </a:extLst>
          </p:cNvPr>
          <p:cNvSpPr txBox="1"/>
          <p:nvPr/>
        </p:nvSpPr>
        <p:spPr>
          <a:xfrm>
            <a:off x="1462626" y="5369547"/>
            <a:ext cx="1714983" cy="400110"/>
          </a:xfrm>
          <a:prstGeom prst="rect">
            <a:avLst/>
          </a:prstGeom>
          <a:noFill/>
        </p:spPr>
        <p:txBody>
          <a:bodyPr wrap="square" rtlCol="0">
            <a:spAutoFit/>
          </a:bodyPr>
          <a:lstStyle/>
          <a:p>
            <a:pPr algn="ctr"/>
            <a:r>
              <a:rPr lang="en-US" sz="2000" dirty="0"/>
              <a:t>the iterable</a:t>
            </a:r>
          </a:p>
        </p:txBody>
      </p:sp>
      <p:sp>
        <p:nvSpPr>
          <p:cNvPr id="15" name="TextBox 14">
            <a:extLst>
              <a:ext uri="{FF2B5EF4-FFF2-40B4-BE49-F238E27FC236}">
                <a16:creationId xmlns:a16="http://schemas.microsoft.com/office/drawing/2014/main" id="{46923D24-DA39-40EB-8C68-0B25365101EC}"/>
              </a:ext>
            </a:extLst>
          </p:cNvPr>
          <p:cNvSpPr txBox="1"/>
          <p:nvPr/>
        </p:nvSpPr>
        <p:spPr>
          <a:xfrm>
            <a:off x="5233181" y="5369546"/>
            <a:ext cx="1714983" cy="400110"/>
          </a:xfrm>
          <a:prstGeom prst="rect">
            <a:avLst/>
          </a:prstGeom>
          <a:noFill/>
        </p:spPr>
        <p:txBody>
          <a:bodyPr wrap="square" rtlCol="0">
            <a:spAutoFit/>
          </a:bodyPr>
          <a:lstStyle/>
          <a:p>
            <a:pPr algn="ctr"/>
            <a:r>
              <a:rPr lang="en-US" sz="2000" dirty="0"/>
              <a:t>the iterator</a:t>
            </a:r>
          </a:p>
        </p:txBody>
      </p:sp>
      <p:sp>
        <p:nvSpPr>
          <p:cNvPr id="16" name="TextBox 15">
            <a:extLst>
              <a:ext uri="{FF2B5EF4-FFF2-40B4-BE49-F238E27FC236}">
                <a16:creationId xmlns:a16="http://schemas.microsoft.com/office/drawing/2014/main" id="{4A968540-CFE9-4A2A-BCE4-7E467B10AE3C}"/>
              </a:ext>
            </a:extLst>
          </p:cNvPr>
          <p:cNvSpPr txBox="1"/>
          <p:nvPr/>
        </p:nvSpPr>
        <p:spPr>
          <a:xfrm>
            <a:off x="7229539" y="4058533"/>
            <a:ext cx="1746913" cy="430887"/>
          </a:xfrm>
          <a:prstGeom prst="rect">
            <a:avLst/>
          </a:prstGeom>
          <a:noFill/>
        </p:spPr>
        <p:txBody>
          <a:bodyPr wrap="square" rtlCol="0">
            <a:spAutoFit/>
          </a:bodyPr>
          <a:lstStyle/>
          <a:p>
            <a:pPr algn="ctr"/>
            <a:r>
              <a:rPr lang="en-US" sz="2200" dirty="0"/>
              <a:t>next()</a:t>
            </a:r>
          </a:p>
        </p:txBody>
      </p:sp>
      <p:cxnSp>
        <p:nvCxnSpPr>
          <p:cNvPr id="17" name="Straight Connector 16">
            <a:extLst>
              <a:ext uri="{FF2B5EF4-FFF2-40B4-BE49-F238E27FC236}">
                <a16:creationId xmlns:a16="http://schemas.microsoft.com/office/drawing/2014/main" id="{DCB482AF-CCB5-46D2-B4FC-B85C6E86AAA5}"/>
              </a:ext>
            </a:extLst>
          </p:cNvPr>
          <p:cNvCxnSpPr/>
          <p:nvPr/>
        </p:nvCxnSpPr>
        <p:spPr>
          <a:xfrm>
            <a:off x="8775509" y="5819649"/>
            <a:ext cx="212263" cy="2281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153386-16D0-44A6-AA20-6DBEE84AFC76}"/>
              </a:ext>
            </a:extLst>
          </p:cNvPr>
          <p:cNvCxnSpPr>
            <a:cxnSpLocks/>
          </p:cNvCxnSpPr>
          <p:nvPr/>
        </p:nvCxnSpPr>
        <p:spPr>
          <a:xfrm flipH="1">
            <a:off x="8786828" y="5814079"/>
            <a:ext cx="189624" cy="2210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1BCFAC-84D1-45F3-B632-50CA17C2A610}"/>
              </a:ext>
            </a:extLst>
          </p:cNvPr>
          <p:cNvCxnSpPr>
            <a:stCxn id="5" idx="3"/>
          </p:cNvCxnSpPr>
          <p:nvPr/>
        </p:nvCxnSpPr>
        <p:spPr>
          <a:xfrm>
            <a:off x="6964130" y="4779499"/>
            <a:ext cx="1714983" cy="1154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AF60FC6E-2DB5-4C6A-A43C-5151E92CB64B}"/>
              </a:ext>
            </a:extLst>
          </p:cNvPr>
          <p:cNvSpPr/>
          <p:nvPr/>
        </p:nvSpPr>
        <p:spPr>
          <a:xfrm>
            <a:off x="9103053" y="4489420"/>
            <a:ext cx="338864" cy="144428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CD4E3FEC-D6BD-4A38-B437-3D250AA8DADC}"/>
              </a:ext>
            </a:extLst>
          </p:cNvPr>
          <p:cNvSpPr txBox="1"/>
          <p:nvPr/>
        </p:nvSpPr>
        <p:spPr>
          <a:xfrm>
            <a:off x="8008183" y="6081607"/>
            <a:ext cx="1845501" cy="430887"/>
          </a:xfrm>
          <a:prstGeom prst="rect">
            <a:avLst/>
          </a:prstGeom>
          <a:noFill/>
        </p:spPr>
        <p:txBody>
          <a:bodyPr wrap="square" rtlCol="0">
            <a:spAutoFit/>
          </a:bodyPr>
          <a:lstStyle/>
          <a:p>
            <a:pPr algn="ctr"/>
            <a:r>
              <a:rPr lang="en-US" sz="2200" dirty="0"/>
              <a:t>StopIteration</a:t>
            </a:r>
          </a:p>
        </p:txBody>
      </p:sp>
      <p:sp>
        <p:nvSpPr>
          <p:cNvPr id="23" name="TextBox 22">
            <a:extLst>
              <a:ext uri="{FF2B5EF4-FFF2-40B4-BE49-F238E27FC236}">
                <a16:creationId xmlns:a16="http://schemas.microsoft.com/office/drawing/2014/main" id="{CCD26E0B-297B-45ED-98B4-9180FD541061}"/>
              </a:ext>
            </a:extLst>
          </p:cNvPr>
          <p:cNvSpPr txBox="1"/>
          <p:nvPr/>
        </p:nvSpPr>
        <p:spPr>
          <a:xfrm>
            <a:off x="9441917" y="4991822"/>
            <a:ext cx="1746913" cy="430887"/>
          </a:xfrm>
          <a:prstGeom prst="rect">
            <a:avLst/>
          </a:prstGeom>
          <a:noFill/>
        </p:spPr>
        <p:txBody>
          <a:bodyPr wrap="square" rtlCol="0">
            <a:spAutoFit/>
          </a:bodyPr>
          <a:lstStyle/>
          <a:p>
            <a:pPr algn="ctr"/>
            <a:r>
              <a:rPr lang="en-US" sz="2200" dirty="0"/>
              <a:t>iterations</a:t>
            </a:r>
          </a:p>
        </p:txBody>
      </p:sp>
      <p:pic>
        <p:nvPicPr>
          <p:cNvPr id="24" name="Picture 23">
            <a:extLst>
              <a:ext uri="{FF2B5EF4-FFF2-40B4-BE49-F238E27FC236}">
                <a16:creationId xmlns:a16="http://schemas.microsoft.com/office/drawing/2014/main" id="{8417E212-7E0F-43A2-B33B-CE23EA75F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936013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483C-96A0-42D6-8173-021AB5F325F9}"/>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8FFB94E3-3013-4A85-955A-53E72EC24772}"/>
              </a:ext>
            </a:extLst>
          </p:cNvPr>
          <p:cNvSpPr>
            <a:spLocks noGrp="1"/>
          </p:cNvSpPr>
          <p:nvPr>
            <p:ph idx="1"/>
          </p:nvPr>
        </p:nvSpPr>
        <p:spPr/>
        <p:txBody>
          <a:bodyPr>
            <a:normAutofit/>
          </a:bodyPr>
          <a:lstStyle/>
          <a:p>
            <a:pPr algn="just"/>
            <a:r>
              <a:rPr lang="en-US" sz="2500" dirty="0"/>
              <a:t>A generator can be used to let a function return a list of values without having to store them all at once in memory.</a:t>
            </a:r>
          </a:p>
          <a:p>
            <a:pPr algn="just"/>
            <a:r>
              <a:rPr lang="en-US" sz="2500" dirty="0"/>
              <a:t>No need to wait until all the values are computed.</a:t>
            </a:r>
          </a:p>
          <a:p>
            <a:pPr algn="just"/>
            <a:endParaRPr lang="en-US" sz="2500" dirty="0"/>
          </a:p>
        </p:txBody>
      </p:sp>
      <p:pic>
        <p:nvPicPr>
          <p:cNvPr id="5" name="Picture 4">
            <a:extLst>
              <a:ext uri="{FF2B5EF4-FFF2-40B4-BE49-F238E27FC236}">
                <a16:creationId xmlns:a16="http://schemas.microsoft.com/office/drawing/2014/main" id="{13A3004C-06D7-4B9B-8CC6-B0C78BC11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3943632"/>
            <a:ext cx="6254279" cy="1847568"/>
          </a:xfrm>
          <a:prstGeom prst="rect">
            <a:avLst/>
          </a:prstGeom>
        </p:spPr>
      </p:pic>
      <p:pic>
        <p:nvPicPr>
          <p:cNvPr id="7" name="Picture 6">
            <a:extLst>
              <a:ext uri="{FF2B5EF4-FFF2-40B4-BE49-F238E27FC236}">
                <a16:creationId xmlns:a16="http://schemas.microsoft.com/office/drawing/2014/main" id="{8C6DA582-E6FF-4ADB-8A46-6973F897D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804" y="3943632"/>
            <a:ext cx="3676402" cy="1847568"/>
          </a:xfrm>
          <a:prstGeom prst="rect">
            <a:avLst/>
          </a:prstGeom>
        </p:spPr>
      </p:pic>
      <p:pic>
        <p:nvPicPr>
          <p:cNvPr id="8" name="Picture 7">
            <a:extLst>
              <a:ext uri="{FF2B5EF4-FFF2-40B4-BE49-F238E27FC236}">
                <a16:creationId xmlns:a16="http://schemas.microsoft.com/office/drawing/2014/main" id="{2D263364-9256-462D-A170-211077CEA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650354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095F8-40EC-4AEE-953A-4E2DB4757325}"/>
              </a:ext>
            </a:extLst>
          </p:cNvPr>
          <p:cNvSpPr>
            <a:spLocks noGrp="1"/>
          </p:cNvSpPr>
          <p:nvPr>
            <p:ph idx="1"/>
          </p:nvPr>
        </p:nvSpPr>
        <p:spPr>
          <a:xfrm>
            <a:off x="913795" y="1119116"/>
            <a:ext cx="10353762" cy="5738884"/>
          </a:xfrm>
        </p:spPr>
        <p:txBody>
          <a:bodyPr>
            <a:normAutofit/>
          </a:bodyPr>
          <a:lstStyle/>
          <a:p>
            <a:pPr marL="0" indent="0" algn="r">
              <a:spcAft>
                <a:spcPts val="1200"/>
              </a:spcAft>
              <a:buNone/>
            </a:pPr>
            <a:r>
              <a:rPr lang="en-US" sz="3000" u="sng" dirty="0"/>
              <a:t>A normal function to a generator</a:t>
            </a:r>
          </a:p>
          <a:p>
            <a:pPr algn="just"/>
            <a:r>
              <a:rPr lang="en-US" sz="2500" dirty="0"/>
              <a:t>A normal function can be turned into a generator by using “</a:t>
            </a:r>
            <a:r>
              <a:rPr lang="en-US" sz="2500" dirty="0">
                <a:solidFill>
                  <a:srgbClr val="FF0000"/>
                </a:solidFill>
              </a:rPr>
              <a:t>yield</a:t>
            </a:r>
            <a:r>
              <a:rPr lang="en-US" sz="2500" dirty="0"/>
              <a:t>” statement.</a:t>
            </a:r>
          </a:p>
          <a:p>
            <a:pPr algn="just"/>
            <a:r>
              <a:rPr lang="en-US" sz="2500" dirty="0"/>
              <a:t>“</a:t>
            </a:r>
            <a:r>
              <a:rPr lang="en-US" sz="2500" dirty="0">
                <a:solidFill>
                  <a:srgbClr val="FF0000"/>
                </a:solidFill>
              </a:rPr>
              <a:t>yield</a:t>
            </a:r>
            <a:r>
              <a:rPr lang="en-US" sz="2500" dirty="0"/>
              <a:t>” statement pauses the function saving all its state and later continues.</a:t>
            </a:r>
          </a:p>
          <a:p>
            <a:pPr algn="just"/>
            <a:r>
              <a:rPr lang="en-US" sz="2500" dirty="0"/>
              <a:t>When a generator function is called, an iterator object is returned.</a:t>
            </a:r>
          </a:p>
        </p:txBody>
      </p:sp>
      <p:pic>
        <p:nvPicPr>
          <p:cNvPr id="5" name="Picture 4">
            <a:extLst>
              <a:ext uri="{FF2B5EF4-FFF2-40B4-BE49-F238E27FC236}">
                <a16:creationId xmlns:a16="http://schemas.microsoft.com/office/drawing/2014/main" id="{34A8CAE4-DD82-4040-8A62-07BBC11A5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5060940"/>
            <a:ext cx="5182205" cy="1355888"/>
          </a:xfrm>
          <a:prstGeom prst="rect">
            <a:avLst/>
          </a:prstGeom>
        </p:spPr>
      </p:pic>
      <p:pic>
        <p:nvPicPr>
          <p:cNvPr id="6" name="Picture 5">
            <a:extLst>
              <a:ext uri="{FF2B5EF4-FFF2-40B4-BE49-F238E27FC236}">
                <a16:creationId xmlns:a16="http://schemas.microsoft.com/office/drawing/2014/main" id="{FD883BC4-5E12-4742-8196-D237DF717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325" y="4815100"/>
            <a:ext cx="3802232" cy="1847568"/>
          </a:xfrm>
          <a:prstGeom prst="rect">
            <a:avLst/>
          </a:prstGeom>
        </p:spPr>
      </p:pic>
      <p:pic>
        <p:nvPicPr>
          <p:cNvPr id="8" name="Picture 7">
            <a:extLst>
              <a:ext uri="{FF2B5EF4-FFF2-40B4-BE49-F238E27FC236}">
                <a16:creationId xmlns:a16="http://schemas.microsoft.com/office/drawing/2014/main" id="{4ADFA755-F8FE-4FBD-8BC1-375F979CD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4144081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483C-96A0-42D6-8173-021AB5F325F9}"/>
              </a:ext>
            </a:extLst>
          </p:cNvPr>
          <p:cNvSpPr>
            <a:spLocks noGrp="1"/>
          </p:cNvSpPr>
          <p:nvPr>
            <p:ph type="title"/>
          </p:nvPr>
        </p:nvSpPr>
        <p:spPr/>
        <p:txBody>
          <a:bodyPr/>
          <a:lstStyle/>
          <a:p>
            <a:r>
              <a:rPr lang="en-US" dirty="0"/>
              <a:t>Generator</a:t>
            </a:r>
            <a:br>
              <a:rPr lang="en-US" dirty="0"/>
            </a:br>
            <a:r>
              <a:rPr lang="en-US" dirty="0"/>
              <a:t>comprehension</a:t>
            </a:r>
          </a:p>
        </p:txBody>
      </p:sp>
      <p:sp>
        <p:nvSpPr>
          <p:cNvPr id="3" name="Content Placeholder 2">
            <a:extLst>
              <a:ext uri="{FF2B5EF4-FFF2-40B4-BE49-F238E27FC236}">
                <a16:creationId xmlns:a16="http://schemas.microsoft.com/office/drawing/2014/main" id="{8FFB94E3-3013-4A85-955A-53E72EC24772}"/>
              </a:ext>
            </a:extLst>
          </p:cNvPr>
          <p:cNvSpPr>
            <a:spLocks noGrp="1"/>
          </p:cNvSpPr>
          <p:nvPr>
            <p:ph idx="1"/>
          </p:nvPr>
        </p:nvSpPr>
        <p:spPr>
          <a:xfrm>
            <a:off x="913795" y="2096064"/>
            <a:ext cx="10353762" cy="4152336"/>
          </a:xfrm>
        </p:spPr>
        <p:txBody>
          <a:bodyPr>
            <a:normAutofit/>
          </a:bodyPr>
          <a:lstStyle/>
          <a:p>
            <a:pPr algn="just">
              <a:spcAft>
                <a:spcPts val="1200"/>
              </a:spcAft>
            </a:pPr>
            <a:r>
              <a:rPr lang="en-US" sz="2500" dirty="0"/>
              <a:t>A simple generator can be defined in a single line of code using generator comprehension.</a:t>
            </a:r>
          </a:p>
          <a:p>
            <a:pPr algn="just">
              <a:spcAft>
                <a:spcPts val="1200"/>
              </a:spcAft>
            </a:pPr>
            <a:r>
              <a:rPr lang="en-US" sz="2500" dirty="0"/>
              <a:t>The difference with list comprehension is that generator comprehension returns an iterator.</a:t>
            </a:r>
          </a:p>
          <a:p>
            <a:pPr algn="just"/>
            <a:r>
              <a:rPr lang="en-US" sz="2500" dirty="0"/>
              <a:t>General syntax : </a:t>
            </a:r>
          </a:p>
          <a:p>
            <a:pPr algn="just"/>
            <a:endParaRPr lang="en-US" sz="2500" dirty="0"/>
          </a:p>
        </p:txBody>
      </p:sp>
      <p:pic>
        <p:nvPicPr>
          <p:cNvPr id="8" name="Picture 7">
            <a:extLst>
              <a:ext uri="{FF2B5EF4-FFF2-40B4-BE49-F238E27FC236}">
                <a16:creationId xmlns:a16="http://schemas.microsoft.com/office/drawing/2014/main" id="{2D263364-9256-462D-A170-211077CEA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
        <p:nvSpPr>
          <p:cNvPr id="9" name="Rectangle: Rounded Corners 8">
            <a:extLst>
              <a:ext uri="{FF2B5EF4-FFF2-40B4-BE49-F238E27FC236}">
                <a16:creationId xmlns:a16="http://schemas.microsoft.com/office/drawing/2014/main" id="{E7347A66-90E5-4A9D-B61C-7EFB17E37549}"/>
              </a:ext>
            </a:extLst>
          </p:cNvPr>
          <p:cNvSpPr/>
          <p:nvPr/>
        </p:nvSpPr>
        <p:spPr>
          <a:xfrm>
            <a:off x="3766782" y="4503774"/>
            <a:ext cx="8243248" cy="52750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(&lt;expression&gt; for &lt;var&gt; in &lt;iterable&gt; if &lt;condition&gt;)</a:t>
            </a:r>
          </a:p>
        </p:txBody>
      </p:sp>
    </p:spTree>
    <p:extLst>
      <p:ext uri="{BB962C8B-B14F-4D97-AF65-F5344CB8AC3E}">
        <p14:creationId xmlns:p14="http://schemas.microsoft.com/office/powerpoint/2010/main" val="4267057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F9839-055B-425F-B5B3-53589E93A2FB}"/>
              </a:ext>
            </a:extLst>
          </p:cNvPr>
          <p:cNvSpPr>
            <a:spLocks noGrp="1"/>
          </p:cNvSpPr>
          <p:nvPr>
            <p:ph idx="1"/>
          </p:nvPr>
        </p:nvSpPr>
        <p:spPr>
          <a:xfrm>
            <a:off x="913795" y="873457"/>
            <a:ext cx="10353762" cy="4917743"/>
          </a:xfrm>
        </p:spPr>
        <p:txBody>
          <a:bodyPr>
            <a:normAutofit/>
          </a:bodyPr>
          <a:lstStyle/>
          <a:p>
            <a:pPr algn="just"/>
            <a:r>
              <a:rPr lang="en-US" sz="2500" dirty="0"/>
              <a:t>Find all of the numbers from 1-1000 that are divisible by 7</a:t>
            </a:r>
          </a:p>
          <a:p>
            <a:pPr algn="just"/>
            <a:r>
              <a:rPr lang="en-US" sz="2500" dirty="0"/>
              <a:t>Find all of the numbers from 1-1000 that have a 3 in them</a:t>
            </a:r>
          </a:p>
          <a:p>
            <a:pPr algn="just"/>
            <a:r>
              <a:rPr lang="en-US" sz="2500" dirty="0"/>
              <a:t>Remove all of the vowels in a string</a:t>
            </a:r>
          </a:p>
          <a:p>
            <a:pPr algn="just"/>
            <a:r>
              <a:rPr lang="en-US" sz="2500" dirty="0"/>
              <a:t>Find all of the words in a string that are less than 4 letters</a:t>
            </a:r>
          </a:p>
        </p:txBody>
      </p:sp>
    </p:spTree>
    <p:extLst>
      <p:ext uri="{BB962C8B-B14F-4D97-AF65-F5344CB8AC3E}">
        <p14:creationId xmlns:p14="http://schemas.microsoft.com/office/powerpoint/2010/main" val="212988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2CF-A389-4AF6-ACF3-A490FE218A35}"/>
              </a:ext>
            </a:extLst>
          </p:cNvPr>
          <p:cNvSpPr>
            <a:spLocks noGrp="1"/>
          </p:cNvSpPr>
          <p:nvPr>
            <p:ph type="title"/>
          </p:nvPr>
        </p:nvSpPr>
        <p:spPr/>
        <p:txBody>
          <a:bodyPr/>
          <a:lstStyle/>
          <a:p>
            <a:r>
              <a:rPr lang="en-US" dirty="0"/>
              <a:t>Conditional statements</a:t>
            </a:r>
          </a:p>
        </p:txBody>
      </p:sp>
      <p:pic>
        <p:nvPicPr>
          <p:cNvPr id="4" name="Picture 3">
            <a:extLst>
              <a:ext uri="{FF2B5EF4-FFF2-40B4-BE49-F238E27FC236}">
                <a16:creationId xmlns:a16="http://schemas.microsoft.com/office/drawing/2014/main" id="{810FDB6B-1012-4E5A-9CEE-49FA335D7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
        <p:nvSpPr>
          <p:cNvPr id="12" name="Content Placeholder 11">
            <a:extLst>
              <a:ext uri="{FF2B5EF4-FFF2-40B4-BE49-F238E27FC236}">
                <a16:creationId xmlns:a16="http://schemas.microsoft.com/office/drawing/2014/main" id="{E239757E-E721-4C22-BA75-97FC636E53C7}"/>
              </a:ext>
            </a:extLst>
          </p:cNvPr>
          <p:cNvSpPr>
            <a:spLocks noGrp="1"/>
          </p:cNvSpPr>
          <p:nvPr>
            <p:ph idx="1"/>
          </p:nvPr>
        </p:nvSpPr>
        <p:spPr>
          <a:xfrm>
            <a:off x="913796" y="2096064"/>
            <a:ext cx="10353760" cy="3695136"/>
          </a:xfrm>
        </p:spPr>
        <p:txBody>
          <a:bodyPr>
            <a:normAutofit/>
          </a:bodyPr>
          <a:lstStyle/>
          <a:p>
            <a:pPr marL="0" indent="0" algn="just">
              <a:buNone/>
            </a:pPr>
            <a:r>
              <a:rPr lang="en-US" sz="2500" dirty="0"/>
              <a:t>Conditional statements (if statements) are used to make choices and decisions according to a condition.</a:t>
            </a:r>
          </a:p>
          <a:p>
            <a:pPr marL="0" indent="0" algn="just">
              <a:buNone/>
            </a:pPr>
            <a:r>
              <a:rPr lang="en-US" sz="2500" dirty="0"/>
              <a:t>The general format:</a:t>
            </a:r>
          </a:p>
          <a:p>
            <a:pPr marL="0" indent="0" algn="just">
              <a:buNone/>
            </a:pPr>
            <a:r>
              <a:rPr lang="en-US" sz="2500" dirty="0"/>
              <a:t>	</a:t>
            </a:r>
          </a:p>
        </p:txBody>
      </p:sp>
      <p:pic>
        <p:nvPicPr>
          <p:cNvPr id="14" name="Picture 13">
            <a:extLst>
              <a:ext uri="{FF2B5EF4-FFF2-40B4-BE49-F238E27FC236}">
                <a16:creationId xmlns:a16="http://schemas.microsoft.com/office/drawing/2014/main" id="{A2969555-FF5F-4A57-9949-3343A2011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012" y="3295408"/>
            <a:ext cx="2957976" cy="2495792"/>
          </a:xfrm>
          <a:prstGeom prst="rect">
            <a:avLst/>
          </a:prstGeom>
        </p:spPr>
      </p:pic>
      <p:sp>
        <p:nvSpPr>
          <p:cNvPr id="15" name="Oval 14">
            <a:extLst>
              <a:ext uri="{FF2B5EF4-FFF2-40B4-BE49-F238E27FC236}">
                <a16:creationId xmlns:a16="http://schemas.microsoft.com/office/drawing/2014/main" id="{9FBBD990-50BC-4FD9-86F2-D65F62A88B7D}"/>
              </a:ext>
            </a:extLst>
          </p:cNvPr>
          <p:cNvSpPr/>
          <p:nvPr/>
        </p:nvSpPr>
        <p:spPr>
          <a:xfrm>
            <a:off x="4629891" y="4018208"/>
            <a:ext cx="1023934" cy="5795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2469924D-0935-4EAB-A499-C6951AF4CA4B}"/>
              </a:ext>
            </a:extLst>
          </p:cNvPr>
          <p:cNvSpPr/>
          <p:nvPr/>
        </p:nvSpPr>
        <p:spPr>
          <a:xfrm>
            <a:off x="1596980" y="4018208"/>
            <a:ext cx="1687133" cy="734096"/>
          </a:xfrm>
          <a:prstGeom prst="wedgeRoundRectCallout">
            <a:avLst>
              <a:gd name="adj1" fmla="val 128123"/>
              <a:gd name="adj2" fmla="val -1644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contain one or more</a:t>
            </a:r>
          </a:p>
        </p:txBody>
      </p:sp>
      <p:sp>
        <p:nvSpPr>
          <p:cNvPr id="17" name="Oval 16">
            <a:extLst>
              <a:ext uri="{FF2B5EF4-FFF2-40B4-BE49-F238E27FC236}">
                <a16:creationId xmlns:a16="http://schemas.microsoft.com/office/drawing/2014/main" id="{4AA2D741-DF29-440D-AD1F-972FD9705DDE}"/>
              </a:ext>
            </a:extLst>
          </p:cNvPr>
          <p:cNvSpPr/>
          <p:nvPr/>
        </p:nvSpPr>
        <p:spPr>
          <a:xfrm>
            <a:off x="4713667" y="4889678"/>
            <a:ext cx="837126" cy="5795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peech Bubble: Rectangle with Corners Rounded 17">
            <a:extLst>
              <a:ext uri="{FF2B5EF4-FFF2-40B4-BE49-F238E27FC236}">
                <a16:creationId xmlns:a16="http://schemas.microsoft.com/office/drawing/2014/main" id="{EC5B6838-FEAC-4E54-8D36-9642652142DC}"/>
              </a:ext>
            </a:extLst>
          </p:cNvPr>
          <p:cNvSpPr/>
          <p:nvPr/>
        </p:nvSpPr>
        <p:spPr>
          <a:xfrm>
            <a:off x="1596979" y="4882395"/>
            <a:ext cx="1687133" cy="734096"/>
          </a:xfrm>
          <a:prstGeom prst="wedgeRoundRectCallout">
            <a:avLst>
              <a:gd name="adj1" fmla="val 134230"/>
              <a:gd name="adj2" fmla="val 285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a:t>
            </a:r>
          </a:p>
        </p:txBody>
      </p:sp>
    </p:spTree>
    <p:extLst>
      <p:ext uri="{BB962C8B-B14F-4D97-AF65-F5344CB8AC3E}">
        <p14:creationId xmlns:p14="http://schemas.microsoft.com/office/powerpoint/2010/main" val="260479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801-34A9-43E5-AD03-3567AB5A0704}"/>
              </a:ext>
            </a:extLst>
          </p:cNvPr>
          <p:cNvSpPr>
            <a:spLocks noGrp="1"/>
          </p:cNvSpPr>
          <p:nvPr>
            <p:ph type="title"/>
          </p:nvPr>
        </p:nvSpPr>
        <p:spPr/>
        <p:txBody>
          <a:bodyPr/>
          <a:lstStyle/>
          <a:p>
            <a:r>
              <a:rPr lang="en-US" dirty="0"/>
              <a:t>special “if” rule</a:t>
            </a:r>
            <a:br>
              <a:rPr lang="en-US" dirty="0"/>
            </a:br>
            <a:r>
              <a:rPr lang="en-US" dirty="0"/>
              <a:t>ternary operator</a:t>
            </a:r>
          </a:p>
        </p:txBody>
      </p:sp>
      <p:sp>
        <p:nvSpPr>
          <p:cNvPr id="3" name="Content Placeholder 2">
            <a:extLst>
              <a:ext uri="{FF2B5EF4-FFF2-40B4-BE49-F238E27FC236}">
                <a16:creationId xmlns:a16="http://schemas.microsoft.com/office/drawing/2014/main" id="{F57651DC-933A-43D0-8726-646CEFD9ED72}"/>
              </a:ext>
            </a:extLst>
          </p:cNvPr>
          <p:cNvSpPr>
            <a:spLocks noGrp="1"/>
          </p:cNvSpPr>
          <p:nvPr>
            <p:ph idx="1"/>
          </p:nvPr>
        </p:nvSpPr>
        <p:spPr>
          <a:xfrm>
            <a:off x="913795" y="2096064"/>
            <a:ext cx="10353762" cy="4152336"/>
          </a:xfrm>
        </p:spPr>
        <p:txBody>
          <a:bodyPr>
            <a:normAutofit/>
          </a:bodyPr>
          <a:lstStyle/>
          <a:p>
            <a:pPr marL="0" indent="0" algn="just">
              <a:buNone/>
            </a:pPr>
            <a:r>
              <a:rPr lang="en-US" sz="2500" dirty="0"/>
              <a:t>When there is only one expression to be executed that expression can be written in a single line.</a:t>
            </a:r>
          </a:p>
          <a:p>
            <a:pPr marL="0" indent="0" algn="just">
              <a:buNone/>
            </a:pPr>
            <a:r>
              <a:rPr lang="en-US" sz="2500" dirty="0"/>
              <a:t>Example:</a:t>
            </a:r>
          </a:p>
          <a:p>
            <a:pPr marL="0" indent="0" algn="just">
              <a:buNone/>
            </a:pPr>
            <a:r>
              <a:rPr lang="en-US" sz="2500" dirty="0"/>
              <a:t>a, b = 10, 20</a:t>
            </a:r>
          </a:p>
          <a:p>
            <a:pPr marL="0" indent="0" algn="just">
              <a:buNone/>
            </a:pPr>
            <a:r>
              <a:rPr lang="en-US" sz="2500" dirty="0"/>
              <a:t>min = a if a &lt; b else b</a:t>
            </a:r>
          </a:p>
          <a:p>
            <a:pPr marL="0" indent="0" algn="just">
              <a:buNone/>
            </a:pPr>
            <a:r>
              <a:rPr lang="en-US" sz="2500" dirty="0"/>
              <a:t>print(‘a and b are equal’ if a == b else ‘a is greater’ if a &gt; b else ‘b is greater’)</a:t>
            </a:r>
          </a:p>
        </p:txBody>
      </p:sp>
      <p:pic>
        <p:nvPicPr>
          <p:cNvPr id="4" name="Picture 3">
            <a:extLst>
              <a:ext uri="{FF2B5EF4-FFF2-40B4-BE49-F238E27FC236}">
                <a16:creationId xmlns:a16="http://schemas.microsoft.com/office/drawing/2014/main" id="{BD27C0D4-0706-4F8C-8471-255A25309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81615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90D5-17FE-43D4-AC4F-494A8B0FCEC9}"/>
              </a:ext>
            </a:extLst>
          </p:cNvPr>
          <p:cNvSpPr>
            <a:spLocks noGrp="1"/>
          </p:cNvSpPr>
          <p:nvPr>
            <p:ph type="title"/>
          </p:nvPr>
        </p:nvSpPr>
        <p:spPr/>
        <p:txBody>
          <a:bodyPr/>
          <a:lstStyle/>
          <a:p>
            <a:r>
              <a:rPr lang="en-US" dirty="0"/>
              <a:t>loop statements</a:t>
            </a:r>
          </a:p>
        </p:txBody>
      </p:sp>
      <p:sp>
        <p:nvSpPr>
          <p:cNvPr id="3" name="Content Placeholder 2">
            <a:extLst>
              <a:ext uri="{FF2B5EF4-FFF2-40B4-BE49-F238E27FC236}">
                <a16:creationId xmlns:a16="http://schemas.microsoft.com/office/drawing/2014/main" id="{013170BC-63AD-44C2-A41E-5F2FE3E6A29A}"/>
              </a:ext>
            </a:extLst>
          </p:cNvPr>
          <p:cNvSpPr>
            <a:spLocks noGrp="1"/>
          </p:cNvSpPr>
          <p:nvPr>
            <p:ph idx="1"/>
          </p:nvPr>
        </p:nvSpPr>
        <p:spPr>
          <a:xfrm>
            <a:off x="913795" y="2096064"/>
            <a:ext cx="6774892" cy="4761936"/>
          </a:xfrm>
        </p:spPr>
        <p:txBody>
          <a:bodyPr>
            <a:normAutofit/>
          </a:bodyPr>
          <a:lstStyle/>
          <a:p>
            <a:pPr marL="0" indent="0" algn="just">
              <a:buNone/>
            </a:pPr>
            <a:r>
              <a:rPr lang="en-US" sz="2500" dirty="0"/>
              <a:t>Loop statements are used to repeat a statement or group of statements while a given condition is true or for a certain number of times.</a:t>
            </a:r>
          </a:p>
          <a:p>
            <a:pPr marL="0" indent="0" algn="just">
              <a:buNone/>
            </a:pPr>
            <a:r>
              <a:rPr lang="en-US" sz="2500" dirty="0"/>
              <a:t>Python provides the following types of loops</a:t>
            </a:r>
          </a:p>
          <a:p>
            <a:pPr algn="just"/>
            <a:r>
              <a:rPr lang="en-US" sz="2500" dirty="0"/>
              <a:t>while loop</a:t>
            </a:r>
          </a:p>
          <a:p>
            <a:pPr algn="just"/>
            <a:r>
              <a:rPr lang="en-US" sz="2500" dirty="0"/>
              <a:t>for loop</a:t>
            </a:r>
          </a:p>
          <a:p>
            <a:pPr marL="0" indent="0" algn="just">
              <a:buNone/>
            </a:pPr>
            <a:endParaRPr lang="en-US" sz="2500" dirty="0"/>
          </a:p>
        </p:txBody>
      </p:sp>
      <p:sp>
        <p:nvSpPr>
          <p:cNvPr id="4" name="Content Placeholder 2">
            <a:extLst>
              <a:ext uri="{FF2B5EF4-FFF2-40B4-BE49-F238E27FC236}">
                <a16:creationId xmlns:a16="http://schemas.microsoft.com/office/drawing/2014/main" id="{1A7684BF-3904-44B5-A725-6C56A638424A}"/>
              </a:ext>
            </a:extLst>
          </p:cNvPr>
          <p:cNvSpPr txBox="1">
            <a:spLocks/>
          </p:cNvSpPr>
          <p:nvPr/>
        </p:nvSpPr>
        <p:spPr>
          <a:xfrm>
            <a:off x="6720709" y="2096064"/>
            <a:ext cx="4546847"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Font typeface="Arial" panose="020B0604020202020204" pitchFamily="34" charset="0"/>
              <a:buNone/>
            </a:pPr>
            <a:endParaRPr lang="en-US" sz="2500" dirty="0"/>
          </a:p>
        </p:txBody>
      </p:sp>
      <p:pic>
        <p:nvPicPr>
          <p:cNvPr id="5" name="Picture 4">
            <a:extLst>
              <a:ext uri="{FF2B5EF4-FFF2-40B4-BE49-F238E27FC236}">
                <a16:creationId xmlns:a16="http://schemas.microsoft.com/office/drawing/2014/main" id="{B6D86841-9E35-4D96-84F5-AB01D728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cxnSp>
        <p:nvCxnSpPr>
          <p:cNvPr id="7" name="Straight Arrow Connector 6">
            <a:extLst>
              <a:ext uri="{FF2B5EF4-FFF2-40B4-BE49-F238E27FC236}">
                <a16:creationId xmlns:a16="http://schemas.microsoft.com/office/drawing/2014/main" id="{EDBD9800-6A7A-48A5-B49E-1A7CD1A1D8A4}"/>
              </a:ext>
            </a:extLst>
          </p:cNvPr>
          <p:cNvCxnSpPr>
            <a:cxnSpLocks/>
          </p:cNvCxnSpPr>
          <p:nvPr/>
        </p:nvCxnSpPr>
        <p:spPr>
          <a:xfrm>
            <a:off x="9070332" y="2096064"/>
            <a:ext cx="0" cy="1741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Flowchart: Decision 7">
            <a:extLst>
              <a:ext uri="{FF2B5EF4-FFF2-40B4-BE49-F238E27FC236}">
                <a16:creationId xmlns:a16="http://schemas.microsoft.com/office/drawing/2014/main" id="{D9E15DA8-7C3D-4D4F-AFB5-B48435A9904E}"/>
              </a:ext>
            </a:extLst>
          </p:cNvPr>
          <p:cNvSpPr/>
          <p:nvPr/>
        </p:nvSpPr>
        <p:spPr>
          <a:xfrm>
            <a:off x="7688687" y="3856833"/>
            <a:ext cx="2765822" cy="1045368"/>
          </a:xfrm>
          <a:prstGeom prst="flowChartDecisi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Condition</a:t>
            </a:r>
          </a:p>
        </p:txBody>
      </p:sp>
      <p:sp>
        <p:nvSpPr>
          <p:cNvPr id="9" name="Rectangle: Rounded Corners 8">
            <a:extLst>
              <a:ext uri="{FF2B5EF4-FFF2-40B4-BE49-F238E27FC236}">
                <a16:creationId xmlns:a16="http://schemas.microsoft.com/office/drawing/2014/main" id="{F97D20F6-BF3C-435C-8A19-F9E5A98DE87B}"/>
              </a:ext>
            </a:extLst>
          </p:cNvPr>
          <p:cNvSpPr/>
          <p:nvPr/>
        </p:nvSpPr>
        <p:spPr>
          <a:xfrm>
            <a:off x="10225825" y="2550017"/>
            <a:ext cx="1443595" cy="87898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block of codes</a:t>
            </a:r>
          </a:p>
        </p:txBody>
      </p:sp>
      <p:cxnSp>
        <p:nvCxnSpPr>
          <p:cNvPr id="11" name="Connector: Elbow 10">
            <a:extLst>
              <a:ext uri="{FF2B5EF4-FFF2-40B4-BE49-F238E27FC236}">
                <a16:creationId xmlns:a16="http://schemas.microsoft.com/office/drawing/2014/main" id="{9DE2E3D5-1E66-4A31-83A4-5DFBA826B7CD}"/>
              </a:ext>
            </a:extLst>
          </p:cNvPr>
          <p:cNvCxnSpPr>
            <a:stCxn id="8" idx="3"/>
            <a:endCxn id="9" idx="2"/>
          </p:cNvCxnSpPr>
          <p:nvPr/>
        </p:nvCxnSpPr>
        <p:spPr>
          <a:xfrm flipV="1">
            <a:off x="10454509" y="3429000"/>
            <a:ext cx="493114" cy="9505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BDBCC9-7360-425D-BBC5-DC19A86E3D8D}"/>
              </a:ext>
            </a:extLst>
          </p:cNvPr>
          <p:cNvCxnSpPr>
            <a:stCxn id="9" idx="1"/>
          </p:cNvCxnSpPr>
          <p:nvPr/>
        </p:nvCxnSpPr>
        <p:spPr>
          <a:xfrm flipH="1" flipV="1">
            <a:off x="9078532" y="2987899"/>
            <a:ext cx="1147293" cy="1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FFEC83-AA8A-4087-84E8-31F80AFF4AB4}"/>
              </a:ext>
            </a:extLst>
          </p:cNvPr>
          <p:cNvCxnSpPr>
            <a:stCxn id="8" idx="2"/>
          </p:cNvCxnSpPr>
          <p:nvPr/>
        </p:nvCxnSpPr>
        <p:spPr>
          <a:xfrm>
            <a:off x="9071598" y="4902201"/>
            <a:ext cx="6934" cy="8889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61F23CA-E726-49A2-AD17-3988AEC409F7}"/>
              </a:ext>
            </a:extLst>
          </p:cNvPr>
          <p:cNvSpPr txBox="1"/>
          <p:nvPr/>
        </p:nvSpPr>
        <p:spPr>
          <a:xfrm>
            <a:off x="10225825" y="3943632"/>
            <a:ext cx="721798" cy="369332"/>
          </a:xfrm>
          <a:prstGeom prst="rect">
            <a:avLst/>
          </a:prstGeom>
          <a:noFill/>
        </p:spPr>
        <p:txBody>
          <a:bodyPr wrap="square" rtlCol="0">
            <a:spAutoFit/>
          </a:bodyPr>
          <a:lstStyle/>
          <a:p>
            <a:r>
              <a:rPr lang="en-US" dirty="0"/>
              <a:t>True</a:t>
            </a:r>
          </a:p>
        </p:txBody>
      </p:sp>
      <p:sp>
        <p:nvSpPr>
          <p:cNvPr id="17" name="TextBox 16">
            <a:extLst>
              <a:ext uri="{FF2B5EF4-FFF2-40B4-BE49-F238E27FC236}">
                <a16:creationId xmlns:a16="http://schemas.microsoft.com/office/drawing/2014/main" id="{B90B080C-DA8C-4190-A58C-7F2EA3316703}"/>
              </a:ext>
            </a:extLst>
          </p:cNvPr>
          <p:cNvSpPr txBox="1"/>
          <p:nvPr/>
        </p:nvSpPr>
        <p:spPr>
          <a:xfrm>
            <a:off x="8395424" y="4887065"/>
            <a:ext cx="721798" cy="369332"/>
          </a:xfrm>
          <a:prstGeom prst="rect">
            <a:avLst/>
          </a:prstGeom>
          <a:noFill/>
        </p:spPr>
        <p:txBody>
          <a:bodyPr wrap="square" rtlCol="0">
            <a:spAutoFit/>
          </a:bodyPr>
          <a:lstStyle/>
          <a:p>
            <a:r>
              <a:rPr lang="en-US" dirty="0"/>
              <a:t>False</a:t>
            </a:r>
          </a:p>
        </p:txBody>
      </p:sp>
      <p:sp>
        <p:nvSpPr>
          <p:cNvPr id="18" name="Oval 17">
            <a:extLst>
              <a:ext uri="{FF2B5EF4-FFF2-40B4-BE49-F238E27FC236}">
                <a16:creationId xmlns:a16="http://schemas.microsoft.com/office/drawing/2014/main" id="{E7730616-E22D-45B2-AC36-E6A0D10D631C}"/>
              </a:ext>
            </a:extLst>
          </p:cNvPr>
          <p:cNvSpPr/>
          <p:nvPr/>
        </p:nvSpPr>
        <p:spPr>
          <a:xfrm>
            <a:off x="8933172" y="198341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50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A8D2-CD9D-47DE-939C-14E1CEA43967}"/>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D7ABA9C3-2D5B-4E0B-9201-B0EBEC8E026D}"/>
              </a:ext>
            </a:extLst>
          </p:cNvPr>
          <p:cNvSpPr>
            <a:spLocks noGrp="1"/>
          </p:cNvSpPr>
          <p:nvPr>
            <p:ph idx="1"/>
          </p:nvPr>
        </p:nvSpPr>
        <p:spPr/>
        <p:txBody>
          <a:bodyPr>
            <a:normAutofit/>
          </a:bodyPr>
          <a:lstStyle/>
          <a:p>
            <a:pPr marL="0" indent="0" algn="just">
              <a:buNone/>
            </a:pPr>
            <a:r>
              <a:rPr lang="en-US" sz="2500" dirty="0"/>
              <a:t>In </a:t>
            </a:r>
            <a:r>
              <a:rPr lang="en-US" sz="2500" dirty="0">
                <a:solidFill>
                  <a:srgbClr val="FF0000"/>
                </a:solidFill>
              </a:rPr>
              <a:t>while</a:t>
            </a:r>
            <a:r>
              <a:rPr lang="en-US" sz="2500" dirty="0"/>
              <a:t> loop, the target statement is repeatedly executed as long as the given condition is True.</a:t>
            </a:r>
          </a:p>
          <a:p>
            <a:pPr marL="0" indent="0" algn="just">
              <a:buNone/>
            </a:pPr>
            <a:r>
              <a:rPr lang="en-US" sz="2500" dirty="0"/>
              <a:t>syntax:</a:t>
            </a:r>
          </a:p>
          <a:p>
            <a:pPr marL="0" indent="0" algn="just">
              <a:buNone/>
            </a:pPr>
            <a:r>
              <a:rPr lang="en-US" sz="2500" dirty="0"/>
              <a:t>while expression:</a:t>
            </a:r>
          </a:p>
          <a:p>
            <a:pPr marL="0" indent="0" algn="just">
              <a:buNone/>
            </a:pPr>
            <a:r>
              <a:rPr lang="en-US" sz="2500" dirty="0"/>
              <a:t>	statements</a:t>
            </a:r>
          </a:p>
          <a:p>
            <a:pPr marL="0" indent="0" algn="just">
              <a:buNone/>
            </a:pPr>
            <a:r>
              <a:rPr lang="en-US" sz="2500" dirty="0"/>
              <a:t>	statements</a:t>
            </a:r>
          </a:p>
        </p:txBody>
      </p:sp>
      <p:pic>
        <p:nvPicPr>
          <p:cNvPr id="4" name="Picture 3">
            <a:extLst>
              <a:ext uri="{FF2B5EF4-FFF2-40B4-BE49-F238E27FC236}">
                <a16:creationId xmlns:a16="http://schemas.microsoft.com/office/drawing/2014/main" id="{FA9A76D6-A48F-418A-B2B7-1BAA966E4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9092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D03-63B5-410B-BC8A-D7FDA5C136D7}"/>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A9B5BD59-C172-48C0-AE2C-7EC12916DD1B}"/>
              </a:ext>
            </a:extLst>
          </p:cNvPr>
          <p:cNvSpPr>
            <a:spLocks noGrp="1"/>
          </p:cNvSpPr>
          <p:nvPr>
            <p:ph idx="1"/>
          </p:nvPr>
        </p:nvSpPr>
        <p:spPr>
          <a:xfrm>
            <a:off x="913795" y="2096064"/>
            <a:ext cx="10353762" cy="4761936"/>
          </a:xfrm>
        </p:spPr>
        <p:txBody>
          <a:bodyPr>
            <a:normAutofit/>
          </a:bodyPr>
          <a:lstStyle/>
          <a:p>
            <a:pPr marL="0" indent="0" algn="just">
              <a:buNone/>
            </a:pPr>
            <a:r>
              <a:rPr lang="en-US" sz="2500" dirty="0">
                <a:solidFill>
                  <a:srgbClr val="FF0000"/>
                </a:solidFill>
              </a:rPr>
              <a:t>for</a:t>
            </a:r>
            <a:r>
              <a:rPr lang="en-US" sz="2500" dirty="0"/>
              <a:t> loops are used to execute a target statement for a certain number of times or to iterate the elements in a sequence type object (str, list, tuple, dictionary, range).</a:t>
            </a:r>
          </a:p>
          <a:p>
            <a:pPr marL="0" indent="0" algn="just">
              <a:buNone/>
            </a:pPr>
            <a:r>
              <a:rPr lang="en-US" sz="2500" dirty="0"/>
              <a:t>syntax:</a:t>
            </a:r>
          </a:p>
          <a:p>
            <a:pPr marL="0" indent="0" algn="just">
              <a:buNone/>
            </a:pPr>
            <a:r>
              <a:rPr lang="en-US" sz="2500" dirty="0">
                <a:solidFill>
                  <a:srgbClr val="FF0000"/>
                </a:solidFill>
              </a:rPr>
              <a:t>for</a:t>
            </a:r>
            <a:r>
              <a:rPr lang="en-US" sz="2500" dirty="0"/>
              <a:t> </a:t>
            </a:r>
            <a:r>
              <a:rPr lang="en-US" sz="2500" dirty="0" err="1"/>
              <a:t>iterating_variable</a:t>
            </a:r>
            <a:r>
              <a:rPr lang="en-US" sz="2500" dirty="0"/>
              <a:t> </a:t>
            </a:r>
            <a:r>
              <a:rPr lang="en-US" sz="2500" dirty="0">
                <a:solidFill>
                  <a:srgbClr val="FF0000"/>
                </a:solidFill>
              </a:rPr>
              <a:t>in </a:t>
            </a:r>
            <a:r>
              <a:rPr lang="en-US" sz="2500" dirty="0"/>
              <a:t>sequence:</a:t>
            </a:r>
          </a:p>
          <a:p>
            <a:pPr marL="0" indent="0" algn="just">
              <a:buNone/>
            </a:pPr>
            <a:r>
              <a:rPr lang="en-US" sz="2500" dirty="0"/>
              <a:t>	statements</a:t>
            </a:r>
          </a:p>
          <a:p>
            <a:pPr marL="0" indent="0" algn="just">
              <a:buNone/>
            </a:pPr>
            <a:r>
              <a:rPr lang="en-US" sz="2500" dirty="0"/>
              <a:t>	statements</a:t>
            </a:r>
          </a:p>
        </p:txBody>
      </p:sp>
      <p:pic>
        <p:nvPicPr>
          <p:cNvPr id="4" name="Picture 3">
            <a:extLst>
              <a:ext uri="{FF2B5EF4-FFF2-40B4-BE49-F238E27FC236}">
                <a16:creationId xmlns:a16="http://schemas.microsoft.com/office/drawing/2014/main" id="{B21C4D6F-C1F2-40A3-8FE0-4F1308400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32282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7568-9F8E-487C-B2B1-A453142210E9}"/>
              </a:ext>
            </a:extLst>
          </p:cNvPr>
          <p:cNvSpPr>
            <a:spLocks noGrp="1"/>
          </p:cNvSpPr>
          <p:nvPr>
            <p:ph type="title"/>
          </p:nvPr>
        </p:nvSpPr>
        <p:spPr/>
        <p:txBody>
          <a:bodyPr/>
          <a:lstStyle/>
          <a:p>
            <a:r>
              <a:rPr lang="en-US" dirty="0"/>
              <a:t>else clause in loops</a:t>
            </a:r>
          </a:p>
        </p:txBody>
      </p:sp>
      <p:sp>
        <p:nvSpPr>
          <p:cNvPr id="3" name="Content Placeholder 2">
            <a:extLst>
              <a:ext uri="{FF2B5EF4-FFF2-40B4-BE49-F238E27FC236}">
                <a16:creationId xmlns:a16="http://schemas.microsoft.com/office/drawing/2014/main" id="{C625B452-35C1-4A71-9A6D-FB98F8F4413F}"/>
              </a:ext>
            </a:extLst>
          </p:cNvPr>
          <p:cNvSpPr>
            <a:spLocks noGrp="1"/>
          </p:cNvSpPr>
          <p:nvPr>
            <p:ph idx="1"/>
          </p:nvPr>
        </p:nvSpPr>
        <p:spPr>
          <a:xfrm>
            <a:off x="913795" y="2096064"/>
            <a:ext cx="10353762" cy="4761936"/>
          </a:xfrm>
        </p:spPr>
        <p:txBody>
          <a:bodyPr>
            <a:normAutofit/>
          </a:bodyPr>
          <a:lstStyle/>
          <a:p>
            <a:pPr marL="0" indent="0" algn="just">
              <a:buNone/>
            </a:pPr>
            <a:r>
              <a:rPr lang="en-US" sz="2500" dirty="0"/>
              <a:t>An optional else clause can be added at the end of  the loop statements. That else block is run when the loop is over normally.</a:t>
            </a:r>
          </a:p>
          <a:p>
            <a:pPr marL="0" indent="0" algn="just">
              <a:buNone/>
            </a:pPr>
            <a:endParaRPr lang="en-US" sz="2500" dirty="0"/>
          </a:p>
        </p:txBody>
      </p:sp>
      <p:sp>
        <p:nvSpPr>
          <p:cNvPr id="4" name="TextBox 3">
            <a:extLst>
              <a:ext uri="{FF2B5EF4-FFF2-40B4-BE49-F238E27FC236}">
                <a16:creationId xmlns:a16="http://schemas.microsoft.com/office/drawing/2014/main" id="{3AED9BD1-6A58-4F81-80EF-C224D18B917A}"/>
              </a:ext>
            </a:extLst>
          </p:cNvPr>
          <p:cNvSpPr txBox="1"/>
          <p:nvPr/>
        </p:nvSpPr>
        <p:spPr>
          <a:xfrm>
            <a:off x="6090675" y="3340040"/>
            <a:ext cx="4136571" cy="2908360"/>
          </a:xfrm>
          <a:prstGeom prst="rect">
            <a:avLst/>
          </a:prstGeom>
          <a:noFill/>
        </p:spPr>
        <p:txBody>
          <a:bodyPr wrap="square" rtlCol="0">
            <a:spAutoFit/>
          </a:bodyPr>
          <a:lstStyle/>
          <a:p>
            <a:pPr>
              <a:lnSpc>
                <a:spcPct val="150000"/>
              </a:lnSpc>
            </a:pPr>
            <a:r>
              <a:rPr lang="en-US" sz="2500" dirty="0"/>
              <a:t>for var in sequence:</a:t>
            </a:r>
          </a:p>
          <a:p>
            <a:pPr>
              <a:lnSpc>
                <a:spcPct val="150000"/>
              </a:lnSpc>
            </a:pPr>
            <a:r>
              <a:rPr lang="en-US" sz="2500" dirty="0"/>
              <a:t>		statements</a:t>
            </a:r>
          </a:p>
          <a:p>
            <a:pPr>
              <a:lnSpc>
                <a:spcPct val="150000"/>
              </a:lnSpc>
            </a:pPr>
            <a:r>
              <a:rPr lang="en-US" sz="2500" dirty="0"/>
              <a:t>		statements</a:t>
            </a:r>
          </a:p>
          <a:p>
            <a:pPr>
              <a:lnSpc>
                <a:spcPct val="150000"/>
              </a:lnSpc>
            </a:pPr>
            <a:r>
              <a:rPr lang="en-US" sz="2500" dirty="0"/>
              <a:t>else:</a:t>
            </a:r>
          </a:p>
          <a:p>
            <a:pPr>
              <a:lnSpc>
                <a:spcPct val="150000"/>
              </a:lnSpc>
            </a:pPr>
            <a:r>
              <a:rPr lang="en-US" sz="2500" dirty="0"/>
              <a:t>		statements</a:t>
            </a:r>
          </a:p>
        </p:txBody>
      </p:sp>
      <p:sp>
        <p:nvSpPr>
          <p:cNvPr id="5" name="TextBox 4">
            <a:extLst>
              <a:ext uri="{FF2B5EF4-FFF2-40B4-BE49-F238E27FC236}">
                <a16:creationId xmlns:a16="http://schemas.microsoft.com/office/drawing/2014/main" id="{600D8DFE-2F86-4746-BCE9-9D4E71BBE02C}"/>
              </a:ext>
            </a:extLst>
          </p:cNvPr>
          <p:cNvSpPr txBox="1"/>
          <p:nvPr/>
        </p:nvSpPr>
        <p:spPr>
          <a:xfrm>
            <a:off x="1964754" y="3340040"/>
            <a:ext cx="4136571" cy="2908360"/>
          </a:xfrm>
          <a:prstGeom prst="rect">
            <a:avLst/>
          </a:prstGeom>
          <a:noFill/>
        </p:spPr>
        <p:txBody>
          <a:bodyPr wrap="square" rtlCol="0">
            <a:spAutoFit/>
          </a:bodyPr>
          <a:lstStyle/>
          <a:p>
            <a:pPr>
              <a:lnSpc>
                <a:spcPct val="150000"/>
              </a:lnSpc>
            </a:pPr>
            <a:r>
              <a:rPr lang="en-US" sz="2500" dirty="0"/>
              <a:t>while condition:</a:t>
            </a:r>
          </a:p>
          <a:p>
            <a:pPr>
              <a:lnSpc>
                <a:spcPct val="150000"/>
              </a:lnSpc>
            </a:pPr>
            <a:r>
              <a:rPr lang="en-US" sz="2500" dirty="0"/>
              <a:t>		statements</a:t>
            </a:r>
          </a:p>
          <a:p>
            <a:pPr>
              <a:lnSpc>
                <a:spcPct val="150000"/>
              </a:lnSpc>
            </a:pPr>
            <a:r>
              <a:rPr lang="en-US" sz="2500" dirty="0"/>
              <a:t>		statements</a:t>
            </a:r>
          </a:p>
          <a:p>
            <a:pPr>
              <a:lnSpc>
                <a:spcPct val="150000"/>
              </a:lnSpc>
            </a:pPr>
            <a:r>
              <a:rPr lang="en-US" sz="2500" dirty="0"/>
              <a:t>else:</a:t>
            </a:r>
          </a:p>
          <a:p>
            <a:pPr>
              <a:lnSpc>
                <a:spcPct val="150000"/>
              </a:lnSpc>
            </a:pPr>
            <a:r>
              <a:rPr lang="en-US" sz="2500" dirty="0"/>
              <a:t>		statements</a:t>
            </a:r>
          </a:p>
        </p:txBody>
      </p:sp>
      <p:pic>
        <p:nvPicPr>
          <p:cNvPr id="6" name="Picture 5">
            <a:extLst>
              <a:ext uri="{FF2B5EF4-FFF2-40B4-BE49-F238E27FC236}">
                <a16:creationId xmlns:a16="http://schemas.microsoft.com/office/drawing/2014/main" id="{C2C11ABA-D2DB-4DA6-A564-2A95AD9C6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609600"/>
            <a:ext cx="1331502" cy="1326321"/>
          </a:xfrm>
          <a:prstGeom prst="rect">
            <a:avLst/>
          </a:prstGeom>
        </p:spPr>
      </p:pic>
    </p:spTree>
    <p:extLst>
      <p:ext uri="{BB962C8B-B14F-4D97-AF65-F5344CB8AC3E}">
        <p14:creationId xmlns:p14="http://schemas.microsoft.com/office/powerpoint/2010/main" val="246866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4262</TotalTime>
  <Words>1561</Words>
  <Application>Microsoft Office PowerPoint</Application>
  <PresentationFormat>Widescreen</PresentationFormat>
  <Paragraphs>204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Bookman Old Style</vt:lpstr>
      <vt:lpstr>Rockwell</vt:lpstr>
      <vt:lpstr>Damask</vt:lpstr>
      <vt:lpstr>Python basics</vt:lpstr>
      <vt:lpstr>statements</vt:lpstr>
      <vt:lpstr>blocks</vt:lpstr>
      <vt:lpstr>Conditional statements</vt:lpstr>
      <vt:lpstr>special “if” rule ternary operator</vt:lpstr>
      <vt:lpstr>loop statements</vt:lpstr>
      <vt:lpstr>while loop</vt:lpstr>
      <vt:lpstr>for loop</vt:lpstr>
      <vt:lpstr>else clause in loops</vt:lpstr>
      <vt:lpstr>loop control statements</vt:lpstr>
      <vt:lpstr>break statement</vt:lpstr>
      <vt:lpstr>continue statement</vt:lpstr>
      <vt:lpstr>functions</vt:lpstr>
      <vt:lpstr>Defining functions</vt:lpstr>
      <vt:lpstr>arguments</vt:lpstr>
      <vt:lpstr>default arguments</vt:lpstr>
      <vt:lpstr>required arguments</vt:lpstr>
      <vt:lpstr>keyword arguments</vt:lpstr>
      <vt:lpstr>variable number of arguments</vt:lpstr>
      <vt:lpstr>return statement</vt:lpstr>
      <vt:lpstr>Functions inside functions</vt:lpstr>
      <vt:lpstr>Namespaces</vt:lpstr>
      <vt:lpstr>PowerPoint Presentation</vt:lpstr>
      <vt:lpstr>Scopes</vt:lpstr>
      <vt:lpstr>PowerPoint Presentation</vt:lpstr>
      <vt:lpstr>Anonymous functions (Lambda operator)</vt:lpstr>
      <vt:lpstr>map function</vt:lpstr>
      <vt:lpstr>Filter Function</vt:lpstr>
      <vt:lpstr>reduce function</vt:lpstr>
      <vt:lpstr>List comprehension</vt:lpstr>
      <vt:lpstr>Dictionary comprehension</vt:lpstr>
      <vt:lpstr>iterable</vt:lpstr>
      <vt:lpstr>Iterator</vt:lpstr>
      <vt:lpstr>iteration</vt:lpstr>
      <vt:lpstr>Generators</vt:lpstr>
      <vt:lpstr>PowerPoint Presentation</vt:lpstr>
      <vt:lpstr>Generator comprehension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Win Htet Aung</dc:creator>
  <cp:lastModifiedBy>Htet Aung</cp:lastModifiedBy>
  <cp:revision>122</cp:revision>
  <dcterms:created xsi:type="dcterms:W3CDTF">2019-05-29T16:21:01Z</dcterms:created>
  <dcterms:modified xsi:type="dcterms:W3CDTF">2019-10-27T05:41:37Z</dcterms:modified>
</cp:coreProperties>
</file>