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49" r:id="rId3"/>
    <p:sldId id="3665" r:id="rId5"/>
    <p:sldId id="3666" r:id="rId6"/>
    <p:sldId id="3667" r:id="rId7"/>
    <p:sldId id="3668" r:id="rId8"/>
    <p:sldId id="3669" r:id="rId9"/>
    <p:sldId id="3670" r:id="rId10"/>
    <p:sldId id="3671" r:id="rId11"/>
    <p:sldId id="3672" r:id="rId12"/>
    <p:sldId id="3673" r:id="rId13"/>
    <p:sldId id="3674" r:id="rId14"/>
    <p:sldId id="3675" r:id="rId15"/>
    <p:sldId id="3676" r:id="rId16"/>
    <p:sldId id="3677" r:id="rId17"/>
    <p:sldId id="3678" r:id="rId18"/>
    <p:sldId id="3679" r:id="rId19"/>
    <p:sldId id="3680" r:id="rId20"/>
    <p:sldId id="3688" r:id="rId21"/>
    <p:sldId id="3690" r:id="rId22"/>
    <p:sldId id="3687" r:id="rId23"/>
    <p:sldId id="3691" r:id="rId24"/>
    <p:sldId id="3692" r:id="rId25"/>
    <p:sldId id="3681" r:id="rId26"/>
    <p:sldId id="3682" r:id="rId27"/>
    <p:sldId id="3683" r:id="rId28"/>
    <p:sldId id="3684" r:id="rId29"/>
    <p:sldId id="36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79825990" name="Win"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0B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4242F-A03C-416F-9AFF-5A05F5FB27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4FC0D-E748-4A9A-80F2-97B2F7325E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0"/>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0"/>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ym typeface="+mn-ea"/>
              </a:rPr>
              <a:t>在将一个句子传递给</a:t>
            </a:r>
            <a:r>
              <a:rPr lang="en-US" altLang="zh-CN" dirty="0">
                <a:sym typeface="+mn-ea"/>
              </a:rPr>
              <a:t> BERT </a:t>
            </a:r>
            <a:r>
              <a:rPr lang="zh-CN" altLang="en-US" dirty="0">
                <a:sym typeface="+mn-ea"/>
              </a:rPr>
              <a:t>后，池化层被应用于</a:t>
            </a:r>
            <a:r>
              <a:rPr lang="en-US" altLang="zh-CN" dirty="0">
                <a:sym typeface="+mn-ea"/>
              </a:rPr>
              <a:t> BERT </a:t>
            </a:r>
            <a:r>
              <a:rPr lang="zh-CN" altLang="en-US" dirty="0">
                <a:sym typeface="+mn-ea"/>
              </a:rPr>
              <a:t>嵌入以获得其较低维度的表示：初始</a:t>
            </a:r>
            <a:r>
              <a:rPr lang="en-US" altLang="zh-CN" dirty="0">
                <a:sym typeface="+mn-ea"/>
              </a:rPr>
              <a:t> 512 768 </a:t>
            </a:r>
            <a:r>
              <a:rPr lang="zh-CN" altLang="en-US" dirty="0">
                <a:sym typeface="+mn-ea"/>
              </a:rPr>
              <a:t>维向量被转换为单个</a:t>
            </a:r>
            <a:r>
              <a:rPr lang="en-US" altLang="zh-CN" dirty="0">
                <a:sym typeface="+mn-ea"/>
              </a:rPr>
              <a:t> 768 </a:t>
            </a:r>
            <a:r>
              <a:rPr lang="zh-CN" altLang="en-US" dirty="0">
                <a:sym typeface="+mn-ea"/>
              </a:rPr>
              <a:t>维向量。对于池化层，</a:t>
            </a:r>
            <a:r>
              <a:rPr lang="en-US" altLang="zh-CN" dirty="0">
                <a:sym typeface="+mn-ea"/>
              </a:rPr>
              <a:t>SBERT </a:t>
            </a:r>
            <a:r>
              <a:rPr lang="zh-CN" altLang="en-US" dirty="0">
                <a:sym typeface="+mn-ea"/>
              </a:rPr>
              <a:t>作者建议选择平均池化层作为默认层，尽管他们也提到可以使用最大池化策略或简单地采用</a:t>
            </a:r>
            <a:r>
              <a:rPr lang="en-US" altLang="zh-CN" dirty="0">
                <a:sym typeface="+mn-ea"/>
              </a:rPr>
              <a:t> [CLS] </a:t>
            </a:r>
            <a:r>
              <a:rPr lang="zh-CN" altLang="en-US" dirty="0">
                <a:sym typeface="+mn-ea"/>
              </a:rPr>
              <a:t>令牌的输出。</a:t>
            </a:r>
            <a:endParaRPr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A8CBB02-0E7B-4DA5-870E-E91D9A7F122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16C91D9-085B-4694-9941-1FAC8575A8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7BEC0A-32BE-4F9C-8061-3037CC6D6E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C91D9-085B-4694-9941-1FAC8575A8B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7BEC0A-32BE-4F9C-8061-3037CC6D6E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4.sv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0.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0.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1.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1.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2.jpe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7.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8.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19.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22.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2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24.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2635624" y="2667297"/>
            <a:ext cx="7668002" cy="1815882"/>
          </a:xfrm>
          <a:prstGeom prst="rect">
            <a:avLst/>
          </a:prstGeom>
          <a:solidFill>
            <a:schemeClr val="bg1"/>
          </a:solidFill>
          <a:ln>
            <a:solidFill>
              <a:schemeClr val="accent1">
                <a:shade val="50000"/>
              </a:schemeClr>
            </a:solidFill>
          </a:ln>
        </p:spPr>
        <p:txBody>
          <a:bodyPr wrap="square">
            <a:spAutoFit/>
          </a:bodyPr>
          <a:lstStyle/>
          <a:p>
            <a:pPr lvl="0"/>
            <a:r>
              <a:rPr lang="zh-CN" altLang="en-US" sz="2800" dirty="0"/>
              <a:t>读至少</a:t>
            </a:r>
            <a:r>
              <a:rPr lang="en-US" altLang="zh-CN" sz="2800" dirty="0"/>
              <a:t>3</a:t>
            </a:r>
            <a:r>
              <a:rPr lang="zh-CN" altLang="en-US" sz="2800" dirty="0"/>
              <a:t>片项目相关文章，做个</a:t>
            </a:r>
            <a:r>
              <a:rPr lang="en-US" altLang="zh-CN" sz="2800" dirty="0"/>
              <a:t>PPT</a:t>
            </a:r>
            <a:r>
              <a:rPr lang="zh-CN" altLang="en-US" sz="2800" dirty="0"/>
              <a:t>讲述别人在这个方向的做法。</a:t>
            </a:r>
            <a:endParaRPr lang="en-US" altLang="zh-CN" sz="2800" dirty="0"/>
          </a:p>
          <a:p>
            <a:pPr lvl="0"/>
            <a:endParaRPr lang="en-US" altLang="zh-CN" sz="2800" dirty="0"/>
          </a:p>
          <a:p>
            <a:pPr lvl="0"/>
            <a:r>
              <a:rPr lang="zh-CN" altLang="en-US" sz="2800" dirty="0"/>
              <a:t>每组组长提交一份即可。</a:t>
            </a:r>
            <a:endParaRPr lang="en-US" altLang="zh-CN" sz="2800" dirty="0"/>
          </a:p>
        </p:txBody>
      </p:sp>
      <p:pic>
        <p:nvPicPr>
          <p:cNvPr id="14" name="图形 13" descr="徽章 1"/>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2428" y="2687151"/>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BERT</a:t>
            </a:r>
            <a:endParaRPr lang="en-US" altLang="zh-CN" sz="2800" dirty="0"/>
          </a:p>
          <a:p>
            <a:pPr lvl="0"/>
            <a:endParaRPr lang="en-US" altLang="zh-CN" sz="2800" dirty="0"/>
          </a:p>
          <a:p>
            <a:pPr lvl="0"/>
            <a:r>
              <a:rPr lang="zh-CN" altLang="en-US" sz="2800" dirty="0">
                <a:sym typeface="+mn-ea"/>
              </a:rPr>
              <a:t>作为输入，它需要一个</a:t>
            </a:r>
            <a:r>
              <a:rPr lang="en-US" altLang="zh-CN" sz="2800" dirty="0">
                <a:sym typeface="+mn-ea"/>
              </a:rPr>
              <a:t> [CLS] </a:t>
            </a:r>
            <a:r>
              <a:rPr lang="zh-CN" altLang="en-US" sz="2800" dirty="0">
                <a:sym typeface="+mn-ea"/>
              </a:rPr>
              <a:t>标记和由特</a:t>
            </a:r>
            <a:endParaRPr lang="zh-CN" altLang="en-US" sz="2800" dirty="0">
              <a:sym typeface="+mn-ea"/>
            </a:endParaRPr>
          </a:p>
          <a:p>
            <a:pPr lvl="0"/>
            <a:r>
              <a:rPr lang="zh-CN" altLang="en-US" sz="2800" dirty="0">
                <a:sym typeface="+mn-ea"/>
              </a:rPr>
              <a:t>殊</a:t>
            </a:r>
            <a:r>
              <a:rPr lang="en-US" altLang="zh-CN" sz="2800" dirty="0">
                <a:sym typeface="+mn-ea"/>
              </a:rPr>
              <a:t> [SEP] </a:t>
            </a:r>
            <a:r>
              <a:rPr lang="zh-CN" altLang="en-US" sz="2800" dirty="0">
                <a:sym typeface="+mn-ea"/>
              </a:rPr>
              <a:t>标记分隔的两个句子。根据模型</a:t>
            </a:r>
            <a:endParaRPr lang="zh-CN" altLang="en-US" sz="2800" dirty="0">
              <a:sym typeface="+mn-ea"/>
            </a:endParaRPr>
          </a:p>
          <a:p>
            <a:pPr lvl="0"/>
            <a:r>
              <a:rPr lang="zh-CN" altLang="en-US" sz="2800" dirty="0">
                <a:sym typeface="+mn-ea"/>
              </a:rPr>
              <a:t>配置，该信息由多头注意力模块处理</a:t>
            </a:r>
            <a:r>
              <a:rPr lang="en-US" altLang="zh-CN" sz="2800" dirty="0">
                <a:sym typeface="+mn-ea"/>
              </a:rPr>
              <a:t> 12 </a:t>
            </a:r>
            <a:endParaRPr lang="en-US" altLang="zh-CN" sz="2800" dirty="0">
              <a:sym typeface="+mn-ea"/>
            </a:endParaRPr>
          </a:p>
          <a:p>
            <a:pPr lvl="0"/>
            <a:r>
              <a:rPr lang="zh-CN" altLang="en-US" sz="2800" dirty="0">
                <a:sym typeface="+mn-ea"/>
              </a:rPr>
              <a:t>或</a:t>
            </a:r>
            <a:r>
              <a:rPr lang="en-US" altLang="zh-CN" sz="2800" dirty="0">
                <a:sym typeface="+mn-ea"/>
              </a:rPr>
              <a:t> 24 </a:t>
            </a:r>
            <a:r>
              <a:rPr lang="zh-CN" altLang="en-US" sz="2800" dirty="0">
                <a:sym typeface="+mn-ea"/>
              </a:rPr>
              <a:t>次。然后，输出被聚合并传递到一</a:t>
            </a:r>
            <a:endParaRPr lang="zh-CN" altLang="en-US" sz="2800" dirty="0">
              <a:sym typeface="+mn-ea"/>
            </a:endParaRPr>
          </a:p>
          <a:p>
            <a:pPr lvl="0"/>
            <a:r>
              <a:rPr lang="zh-CN" altLang="en-US" sz="2800" dirty="0">
                <a:sym typeface="+mn-ea"/>
              </a:rPr>
              <a:t>个简单的回归模型以获得最终标签</a:t>
            </a:r>
            <a:endParaRPr lang="zh-CN" altLang="en-US" sz="2800" dirty="0"/>
          </a:p>
          <a:p>
            <a:pPr lvl="0"/>
            <a:endParaRPr lang="en-US" altLang="zh-CN" sz="2800" dirty="0"/>
          </a:p>
        </p:txBody>
      </p:sp>
      <p:pic>
        <p:nvPicPr>
          <p:cNvPr id="9" name="图片 8"/>
          <p:cNvPicPr>
            <a:picLocks noChangeAspect="1"/>
          </p:cNvPicPr>
          <p:nvPr/>
        </p:nvPicPr>
        <p:blipFill>
          <a:blip r:embed="rId3"/>
          <a:stretch>
            <a:fillRect/>
          </a:stretch>
        </p:blipFill>
        <p:spPr>
          <a:xfrm>
            <a:off x="7297420" y="787400"/>
            <a:ext cx="4894580" cy="6060440"/>
          </a:xfrm>
          <a:prstGeom prst="rect">
            <a:avLst/>
          </a:prstGeom>
        </p:spPr>
      </p:pic>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BERT</a:t>
            </a:r>
            <a:endParaRPr lang="en-US" altLang="zh-CN" sz="2800" dirty="0"/>
          </a:p>
          <a:p>
            <a:pPr lvl="0"/>
            <a:endParaRPr lang="en-US" altLang="zh-CN" sz="2800" dirty="0"/>
          </a:p>
          <a:p>
            <a:pPr lvl="0"/>
            <a:r>
              <a:rPr lang="zh-CN" altLang="en-US" sz="2800" dirty="0">
                <a:sym typeface="+mn-ea"/>
              </a:rPr>
              <a:t>这会导致推理过程中出现二次复杂度。</a:t>
            </a:r>
            <a:endParaRPr lang="zh-CN" altLang="en-US" sz="2800" dirty="0">
              <a:sym typeface="+mn-ea"/>
            </a:endParaRPr>
          </a:p>
          <a:p>
            <a:pPr lvl="0"/>
            <a:r>
              <a:rPr lang="zh-CN" altLang="en-US" sz="2800" dirty="0">
                <a:sym typeface="+mn-ea"/>
              </a:rPr>
              <a:t>例如，处理</a:t>
            </a:r>
            <a:r>
              <a:rPr lang="en-US" altLang="zh-CN" sz="2800" dirty="0">
                <a:sym typeface="+mn-ea"/>
              </a:rPr>
              <a:t> n = 10 000 </a:t>
            </a:r>
            <a:r>
              <a:rPr lang="zh-CN" altLang="en-US" sz="2800" dirty="0">
                <a:sym typeface="+mn-ea"/>
              </a:rPr>
              <a:t>个句子需要</a:t>
            </a:r>
            <a:r>
              <a:rPr lang="en-US" altLang="zh-CN" sz="2800" dirty="0">
                <a:sym typeface="+mn-ea"/>
              </a:rPr>
              <a:t> </a:t>
            </a:r>
            <a:endParaRPr lang="en-US" altLang="zh-CN" sz="2800" dirty="0">
              <a:sym typeface="+mn-ea"/>
            </a:endParaRPr>
          </a:p>
          <a:p>
            <a:pPr lvl="0"/>
            <a:r>
              <a:rPr lang="en-US" altLang="zh-CN" sz="2800" dirty="0">
                <a:sym typeface="+mn-ea"/>
              </a:rPr>
              <a:t>n * (n — 1) / 2 = 49 995 000 </a:t>
            </a:r>
            <a:r>
              <a:rPr lang="zh-CN" altLang="en-US" sz="2800" dirty="0">
                <a:sym typeface="+mn-ea"/>
              </a:rPr>
              <a:t>次推理</a:t>
            </a:r>
            <a:r>
              <a:rPr lang="en-US" altLang="zh-CN" sz="2800" dirty="0">
                <a:sym typeface="+mn-ea"/>
              </a:rPr>
              <a:t> </a:t>
            </a:r>
            <a:endParaRPr lang="en-US" altLang="zh-CN" sz="2800" dirty="0">
              <a:sym typeface="+mn-ea"/>
            </a:endParaRPr>
          </a:p>
          <a:p>
            <a:pPr lvl="0"/>
            <a:r>
              <a:rPr lang="en-US" altLang="zh-CN" sz="2800" dirty="0">
                <a:sym typeface="+mn-ea"/>
              </a:rPr>
              <a:t>BERT </a:t>
            </a:r>
            <a:r>
              <a:rPr lang="zh-CN" altLang="en-US" sz="2800" dirty="0">
                <a:sym typeface="+mn-ea"/>
              </a:rPr>
              <a:t>计算，这并不是真正可扩展的</a:t>
            </a:r>
            <a:endParaRPr lang="en-US" altLang="zh-CN" sz="2800" dirty="0"/>
          </a:p>
        </p:txBody>
      </p:sp>
      <p:pic>
        <p:nvPicPr>
          <p:cNvPr id="9" name="图片 8"/>
          <p:cNvPicPr>
            <a:picLocks noChangeAspect="1"/>
          </p:cNvPicPr>
          <p:nvPr/>
        </p:nvPicPr>
        <p:blipFill>
          <a:blip r:embed="rId3"/>
          <a:stretch>
            <a:fillRect/>
          </a:stretch>
        </p:blipFill>
        <p:spPr>
          <a:xfrm>
            <a:off x="7297420" y="787400"/>
            <a:ext cx="4894580" cy="6060440"/>
          </a:xfrm>
          <a:prstGeom prst="rect">
            <a:avLst/>
          </a:prstGeom>
        </p:spPr>
      </p:pic>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SBERT</a:t>
            </a:r>
            <a:endParaRPr lang="en-US" altLang="zh-CN" sz="2800" dirty="0"/>
          </a:p>
          <a:p>
            <a:pPr lvl="0"/>
            <a:endParaRPr lang="en-US" altLang="zh-CN" sz="2800" dirty="0"/>
          </a:p>
          <a:p>
            <a:pPr lvl="0"/>
            <a:r>
              <a:rPr lang="en-US" altLang="zh-CN" sz="2800" dirty="0"/>
              <a:t>SBERT </a:t>
            </a:r>
            <a:r>
              <a:rPr lang="zh-CN" altLang="en-US" sz="2800" dirty="0"/>
              <a:t>引入了</a:t>
            </a:r>
            <a:r>
              <a:rPr lang="en-US" altLang="zh-CN" sz="2800" dirty="0"/>
              <a:t> Siamese </a:t>
            </a:r>
            <a:r>
              <a:rPr lang="zh-CN" altLang="en-US" sz="2800" dirty="0"/>
              <a:t>网络概念，这意味着每次两个句子都通过相同的</a:t>
            </a:r>
            <a:r>
              <a:rPr lang="en-US" altLang="zh-CN" sz="2800" dirty="0"/>
              <a:t> BERT </a:t>
            </a:r>
            <a:r>
              <a:rPr lang="zh-CN" altLang="en-US" sz="2800" dirty="0"/>
              <a:t>模型独立传递。</a:t>
            </a:r>
            <a:endParaRPr lang="en-US" altLang="zh-CN" sz="2800" dirty="0"/>
          </a:p>
        </p:txBody>
      </p:sp>
      <p:pic>
        <p:nvPicPr>
          <p:cNvPr id="3" name="图片 2"/>
          <p:cNvPicPr>
            <a:picLocks noChangeAspect="1"/>
          </p:cNvPicPr>
          <p:nvPr/>
        </p:nvPicPr>
        <p:blipFill>
          <a:blip r:embed="rId3"/>
          <a:stretch>
            <a:fillRect/>
          </a:stretch>
        </p:blipFill>
        <p:spPr>
          <a:xfrm>
            <a:off x="3408045" y="4078605"/>
            <a:ext cx="8783955" cy="27793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SBERT</a:t>
            </a:r>
            <a:endParaRPr lang="en-US" altLang="zh-CN" sz="2800" dirty="0"/>
          </a:p>
          <a:p>
            <a:pPr lvl="0"/>
            <a:endParaRPr lang="zh-CN" altLang="en-US" sz="2800" dirty="0"/>
          </a:p>
          <a:p>
            <a:pPr lvl="0"/>
            <a:r>
              <a:rPr lang="zh-CN" altLang="en-US" sz="2800" dirty="0"/>
              <a:t>通过将</a:t>
            </a:r>
            <a:r>
              <a:rPr lang="en-US" altLang="zh-CN" sz="2800" dirty="0"/>
              <a:t> BERT </a:t>
            </a:r>
            <a:r>
              <a:rPr lang="zh-CN" altLang="en-US" sz="2800" dirty="0"/>
              <a:t>推理执行的二次次数减少为线性，</a:t>
            </a:r>
            <a:r>
              <a:rPr lang="en-US" altLang="zh-CN" sz="2800" dirty="0"/>
              <a:t>SBERT </a:t>
            </a:r>
            <a:r>
              <a:rPr lang="zh-CN" altLang="en-US" sz="2800" dirty="0"/>
              <a:t>在保持高精度的同时实现了速度的大幅增长。</a:t>
            </a:r>
            <a:endParaRPr lang="zh-CN" altLang="en-US" sz="2800" dirty="0"/>
          </a:p>
          <a:p>
            <a:pPr lvl="0"/>
            <a:endParaRPr lang="en-US" altLang="zh-CN" sz="2800" dirty="0"/>
          </a:p>
        </p:txBody>
      </p:sp>
      <p:pic>
        <p:nvPicPr>
          <p:cNvPr id="3" name="图片 2"/>
          <p:cNvPicPr>
            <a:picLocks noChangeAspect="1"/>
          </p:cNvPicPr>
          <p:nvPr/>
        </p:nvPicPr>
        <p:blipFill>
          <a:blip r:embed="rId3"/>
          <a:stretch>
            <a:fillRect/>
          </a:stretch>
        </p:blipFill>
        <p:spPr>
          <a:xfrm>
            <a:off x="3408045" y="4078605"/>
            <a:ext cx="8783955" cy="27793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Cross-Encoder</a:t>
            </a:r>
            <a:endParaRPr lang="en-US" altLang="zh-CN" sz="2800" dirty="0"/>
          </a:p>
          <a:p>
            <a:pPr lvl="0"/>
            <a:endParaRPr lang="zh-CN" altLang="en-US" sz="2800" dirty="0"/>
          </a:p>
          <a:p>
            <a:pPr lvl="0"/>
            <a:r>
              <a:rPr lang="zh-CN" altLang="en-US" sz="2800" dirty="0"/>
              <a:t>从本质上讲，交叉编码器所做的</a:t>
            </a:r>
            <a:endParaRPr lang="zh-CN" altLang="en-US" sz="2800" dirty="0"/>
          </a:p>
          <a:p>
            <a:pPr lvl="0"/>
            <a:r>
              <a:rPr lang="zh-CN" altLang="en-US" sz="2800" dirty="0"/>
              <a:t>是将两个句子通过分隔符</a:t>
            </a:r>
            <a:r>
              <a:rPr lang="en-US" altLang="zh-CN" sz="2800" dirty="0"/>
              <a:t>&lt;SEP&gt;</a:t>
            </a:r>
            <a:endParaRPr lang="en-US" altLang="zh-CN" sz="2800" dirty="0"/>
          </a:p>
          <a:p>
            <a:pPr lvl="0"/>
            <a:r>
              <a:rPr lang="zh-CN" altLang="en-US" sz="2800" dirty="0"/>
              <a:t>拼接起来，并将其</a:t>
            </a:r>
            <a:r>
              <a:rPr lang="en-US" altLang="zh-CN" sz="2800" dirty="0"/>
              <a:t>“</a:t>
            </a:r>
            <a:r>
              <a:rPr lang="zh-CN" altLang="en-US" sz="2800" dirty="0"/>
              <a:t>喂进</a:t>
            </a:r>
            <a:r>
              <a:rPr lang="en-US" altLang="zh-CN" sz="2800" dirty="0"/>
              <a:t>”</a:t>
            </a:r>
            <a:r>
              <a:rPr lang="zh-CN" altLang="en-US" sz="2800" dirty="0"/>
              <a:t>一个语</a:t>
            </a:r>
            <a:endParaRPr lang="zh-CN" altLang="en-US" sz="2800" dirty="0"/>
          </a:p>
          <a:p>
            <a:pPr lvl="0"/>
            <a:r>
              <a:rPr lang="zh-CN" altLang="en-US" sz="2800" dirty="0"/>
              <a:t>言模型。在语言模型的顶部有一</a:t>
            </a:r>
            <a:endParaRPr lang="zh-CN" altLang="en-US" sz="2800" dirty="0"/>
          </a:p>
          <a:p>
            <a:pPr lvl="0"/>
            <a:r>
              <a:rPr lang="zh-CN" altLang="en-US" sz="2800" dirty="0"/>
              <a:t>个分类头，用以训练来预测一个</a:t>
            </a:r>
            <a:endParaRPr lang="zh-CN" altLang="en-US" sz="2800" dirty="0"/>
          </a:p>
          <a:p>
            <a:pPr lvl="0"/>
            <a:r>
              <a:rPr lang="zh-CN" altLang="en-US" sz="2800" dirty="0"/>
              <a:t>目标</a:t>
            </a:r>
            <a:r>
              <a:rPr lang="en-US" altLang="zh-CN" sz="2800" dirty="0"/>
              <a:t> “</a:t>
            </a:r>
            <a:r>
              <a:rPr lang="zh-CN" altLang="en-US" sz="2800" dirty="0"/>
              <a:t>相似度</a:t>
            </a:r>
            <a:r>
              <a:rPr lang="en-US" altLang="zh-CN" sz="2800" dirty="0"/>
              <a:t> “</a:t>
            </a:r>
            <a:r>
              <a:rPr lang="zh-CN" altLang="en-US" sz="2800" dirty="0"/>
              <a:t>数值。</a:t>
            </a:r>
            <a:endParaRPr lang="zh-CN" altLang="en-US" sz="2800" dirty="0"/>
          </a:p>
          <a:p>
            <a:pPr lvl="0"/>
            <a:endParaRPr lang="en-US" altLang="zh-CN" sz="2800" dirty="0"/>
          </a:p>
        </p:txBody>
      </p:sp>
      <p:pic>
        <p:nvPicPr>
          <p:cNvPr id="4" name="图片 3"/>
          <p:cNvPicPr>
            <a:picLocks noChangeAspect="1"/>
          </p:cNvPicPr>
          <p:nvPr/>
        </p:nvPicPr>
        <p:blipFill>
          <a:blip r:embed="rId3"/>
          <a:stretch>
            <a:fillRect/>
          </a:stretch>
        </p:blipFill>
        <p:spPr>
          <a:xfrm>
            <a:off x="6169660" y="3021330"/>
            <a:ext cx="6022340" cy="38366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a:t>
            </a:r>
            <a:r>
              <a:rPr lang="en-US" altLang="zh-CN" sz="2800" dirty="0"/>
              <a:t>A Hybrid Approach to Information Retrieval and Answer Generation for Regulatory Texts</a:t>
            </a:r>
            <a:endParaRPr lang="en-US" altLang="zh-CN" sz="2800" dirty="0"/>
          </a:p>
          <a:p>
            <a:pPr lvl="0"/>
            <a:endParaRPr lang="en-US" altLang="zh-CN" sz="2800" dirty="0"/>
          </a:p>
        </p:txBody>
      </p:sp>
      <p:pic>
        <p:nvPicPr>
          <p:cNvPr id="3" name="图片 2"/>
          <p:cNvPicPr>
            <a:picLocks noChangeAspect="1"/>
          </p:cNvPicPr>
          <p:nvPr/>
        </p:nvPicPr>
        <p:blipFill>
          <a:blip r:embed="rId3"/>
          <a:stretch>
            <a:fillRect/>
          </a:stretch>
        </p:blipFill>
        <p:spPr>
          <a:xfrm>
            <a:off x="1539875" y="3532505"/>
            <a:ext cx="9112885" cy="22739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a:t>
            </a:r>
            <a:r>
              <a:rPr lang="en-US" altLang="zh-CN" sz="2800" dirty="0"/>
              <a:t>A Hybrid Approach to Information Retrieval and Answer Generation for Regulatory Texts</a:t>
            </a:r>
            <a:endParaRPr lang="en-US" altLang="zh-CN" sz="2800" dirty="0"/>
          </a:p>
          <a:p>
            <a:pPr lvl="0"/>
            <a:endParaRPr lang="zh-CN" altLang="en-US" sz="2800" dirty="0"/>
          </a:p>
          <a:p>
            <a:pPr lvl="0"/>
            <a:r>
              <a:rPr lang="zh-CN" altLang="en-US" sz="2800" dirty="0"/>
              <a:t>法规文本往往篇幅长、语言复杂</a:t>
            </a:r>
            <a:r>
              <a:rPr lang="en-US" altLang="zh-CN" sz="2800" dirty="0"/>
              <a:t> —— </a:t>
            </a:r>
            <a:r>
              <a:rPr lang="zh-CN" altLang="en-US" sz="2800" dirty="0"/>
              <a:t>传统的信息检索（</a:t>
            </a:r>
            <a:r>
              <a:rPr lang="en-US" altLang="zh-CN" sz="2800" dirty="0"/>
              <a:t>IR</a:t>
            </a:r>
            <a:r>
              <a:rPr lang="zh-CN" altLang="en-US" sz="2800" dirty="0"/>
              <a:t>）方法难以有效支持合规任务</a:t>
            </a:r>
            <a:endParaRPr lang="zh-CN" altLang="en-US" sz="2800" dirty="0"/>
          </a:p>
          <a:p>
            <a:pPr lvl="0"/>
            <a:endParaRPr lang="zh-CN" altLang="en-US" sz="2800" dirty="0"/>
          </a:p>
          <a:p>
            <a:pPr lvl="0"/>
            <a:r>
              <a:rPr lang="en-US" altLang="zh-CN" sz="2800" dirty="0"/>
              <a:t>BM25 —— </a:t>
            </a:r>
            <a:r>
              <a:rPr lang="zh-CN" altLang="en-US" sz="2800" dirty="0"/>
              <a:t>高效，但难以处理同义词、专业术语和语义匹配的问题</a:t>
            </a:r>
            <a:endParaRPr lang="zh-CN" altLang="en-US" sz="2800" dirty="0"/>
          </a:p>
          <a:p>
            <a:pPr lvl="0"/>
            <a:r>
              <a:rPr lang="zh-CN" altLang="en-US" sz="2800" dirty="0"/>
              <a:t>语义检索（</a:t>
            </a:r>
            <a:r>
              <a:rPr lang="en-US" altLang="zh-CN" sz="2800" dirty="0"/>
              <a:t>Semantic Search</a:t>
            </a:r>
            <a:r>
              <a:rPr lang="zh-CN" altLang="en-US" sz="2800" dirty="0"/>
              <a:t>）</a:t>
            </a:r>
            <a:r>
              <a:rPr lang="en-US" altLang="zh-CN" sz="2800" dirty="0"/>
              <a:t>—— 	</a:t>
            </a:r>
            <a:r>
              <a:rPr lang="zh-CN" altLang="en-US" sz="2800" dirty="0"/>
              <a:t>能通过向量嵌入表示文本意义，但也可能会忽略一些关键的词匹配信息</a:t>
            </a:r>
            <a:endParaRPr lang="en-US" altLang="zh-C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a:t>
            </a:r>
            <a:r>
              <a:rPr lang="en-US" altLang="zh-CN" sz="2800" dirty="0"/>
              <a:t>A Hybrid Approach to Information Retrieval and Answer Generation for Regulatory Texts</a:t>
            </a:r>
            <a:endParaRPr lang="en-US" altLang="zh-CN" sz="2800" dirty="0"/>
          </a:p>
          <a:p>
            <a:pPr lvl="0"/>
            <a:endParaRPr lang="zh-CN" altLang="en-US" sz="2800" dirty="0"/>
          </a:p>
          <a:p>
            <a:pPr lvl="0"/>
            <a:r>
              <a:rPr lang="zh-CN" altLang="en-US" sz="2800" dirty="0"/>
              <a:t>混合检索系统（</a:t>
            </a:r>
            <a:r>
              <a:rPr lang="en-US" altLang="zh-CN" sz="2800" dirty="0"/>
              <a:t>Hybrid Retrieval System</a:t>
            </a:r>
            <a:r>
              <a:rPr lang="zh-CN" altLang="en-US" sz="2800" dirty="0"/>
              <a:t>）</a:t>
            </a:r>
            <a:endParaRPr lang="zh-CN" altLang="en-US" sz="2800" dirty="0"/>
          </a:p>
          <a:p>
            <a:pPr lvl="0"/>
            <a:r>
              <a:rPr lang="zh-CN" altLang="en-US" sz="2800" dirty="0"/>
              <a:t>结合</a:t>
            </a:r>
            <a:r>
              <a:rPr lang="en-US" altLang="zh-CN" sz="2800" dirty="0"/>
              <a:t> BM25 </a:t>
            </a:r>
            <a:r>
              <a:rPr lang="zh-CN" altLang="en-US" sz="2800" dirty="0"/>
              <a:t>和</a:t>
            </a:r>
            <a:r>
              <a:rPr lang="en-US" altLang="zh-CN" sz="2800" dirty="0"/>
              <a:t> </a:t>
            </a:r>
            <a:r>
              <a:rPr lang="zh-CN" altLang="en-US" sz="2800" dirty="0"/>
              <a:t>微调的句子</a:t>
            </a:r>
            <a:r>
              <a:rPr lang="en-US" altLang="zh-CN" sz="2800" dirty="0"/>
              <a:t>Transformer</a:t>
            </a:r>
            <a:r>
              <a:rPr lang="zh-CN" altLang="en-US" sz="2800" dirty="0"/>
              <a:t>模型</a:t>
            </a:r>
            <a:r>
              <a:rPr lang="en-US" altLang="zh-CN" sz="2800" dirty="0"/>
              <a:t> </a:t>
            </a:r>
            <a:r>
              <a:rPr lang="zh-CN" altLang="en-US" sz="2800" dirty="0"/>
              <a:t>以提高检索准确性，并使用</a:t>
            </a:r>
            <a:r>
              <a:rPr lang="en-US" altLang="zh-CN" sz="2800" dirty="0"/>
              <a:t> </a:t>
            </a:r>
            <a:r>
              <a:rPr lang="zh-CN" altLang="en-US" sz="2800" dirty="0"/>
              <a:t>检索增强生成（</a:t>
            </a:r>
            <a:r>
              <a:rPr lang="en-US" altLang="zh-CN" sz="2800" dirty="0"/>
              <a:t>RAG</a:t>
            </a:r>
            <a:r>
              <a:rPr lang="zh-CN" altLang="en-US" sz="2800" dirty="0"/>
              <a:t>）</a:t>
            </a:r>
            <a:r>
              <a:rPr lang="en-US" altLang="zh-CN" sz="2800" dirty="0"/>
              <a:t> </a:t>
            </a:r>
            <a:r>
              <a:rPr lang="zh-CN" altLang="en-US" sz="2800" dirty="0"/>
              <a:t>技术结合大模型生成合规答案</a:t>
            </a:r>
            <a:endParaRPr lang="zh-CN" altLang="en-US" sz="2800" dirty="0"/>
          </a:p>
          <a:p>
            <a:pPr lvl="0"/>
            <a:endParaRPr lang="zh-CN" altLang="en-US" sz="2800" dirty="0"/>
          </a:p>
          <a:p>
            <a:pPr lvl="0"/>
            <a:endParaRPr lang="zh-CN" altLang="en-US" sz="2800" dirty="0"/>
          </a:p>
          <a:p>
            <a:pPr lvl="0"/>
            <a:r>
              <a:rPr lang="zh-CN" altLang="en-US" sz="2800" dirty="0"/>
              <a:t>其中</a:t>
            </a:r>
            <a:r>
              <a:rPr lang="en-US" altLang="zh-CN" sz="2800" dirty="0"/>
              <a:t> α=0.65</a:t>
            </a:r>
            <a:r>
              <a:rPr lang="zh-CN" altLang="en-US" sz="2800" dirty="0"/>
              <a:t>，优先考虑语义匹配，同时保留一定的词法匹配能力。</a:t>
            </a:r>
            <a:endParaRPr lang="zh-CN" altLang="en-US" sz="2800" dirty="0"/>
          </a:p>
        </p:txBody>
      </p:sp>
      <p:pic>
        <p:nvPicPr>
          <p:cNvPr id="3" name="图片 2"/>
          <p:cNvPicPr>
            <a:picLocks noChangeAspect="1"/>
          </p:cNvPicPr>
          <p:nvPr/>
        </p:nvPicPr>
        <p:blipFill>
          <a:blip r:embed="rId3"/>
          <a:srcRect r="23901" b="59320"/>
          <a:stretch>
            <a:fillRect/>
          </a:stretch>
        </p:blipFill>
        <p:spPr>
          <a:xfrm>
            <a:off x="825500" y="5144770"/>
            <a:ext cx="4836160" cy="486410"/>
          </a:xfrm>
          <a:prstGeom prst="rect">
            <a:avLst/>
          </a:prstGeom>
        </p:spPr>
      </p:pic>
      <p:pic>
        <p:nvPicPr>
          <p:cNvPr id="4" name="图片 3"/>
          <p:cNvPicPr>
            <a:picLocks noChangeAspect="1"/>
          </p:cNvPicPr>
          <p:nvPr/>
        </p:nvPicPr>
        <p:blipFill>
          <a:blip r:embed="rId3"/>
          <a:srcRect l="30386" t="44397"/>
          <a:stretch>
            <a:fillRect/>
          </a:stretch>
        </p:blipFill>
        <p:spPr>
          <a:xfrm>
            <a:off x="5621020" y="5034915"/>
            <a:ext cx="4424045" cy="6648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文献：基于知识图谱的问答系统研究与实现</a:t>
            </a:r>
            <a:endParaRPr lang="zh-CN" altLang="en-US" sz="2800" dirty="0"/>
          </a:p>
          <a:p>
            <a:pPr lvl="0"/>
            <a:endParaRPr lang="en-US" altLang="zh-CN" sz="2800" dirty="0"/>
          </a:p>
        </p:txBody>
      </p:sp>
      <p:pic>
        <p:nvPicPr>
          <p:cNvPr id="4" name="图片 3"/>
          <p:cNvPicPr>
            <a:picLocks noChangeAspect="1"/>
          </p:cNvPicPr>
          <p:nvPr/>
        </p:nvPicPr>
        <p:blipFill>
          <a:blip r:embed="rId3"/>
          <a:stretch>
            <a:fillRect/>
          </a:stretch>
        </p:blipFill>
        <p:spPr>
          <a:xfrm>
            <a:off x="2055495" y="2954655"/>
            <a:ext cx="4274820" cy="2903220"/>
          </a:xfrm>
          <a:prstGeom prst="rect">
            <a:avLst/>
          </a:prstGeom>
        </p:spPr>
      </p:pic>
      <p:pic>
        <p:nvPicPr>
          <p:cNvPr id="10" name="图片 9"/>
          <p:cNvPicPr>
            <a:picLocks noChangeAspect="1"/>
          </p:cNvPicPr>
          <p:nvPr/>
        </p:nvPicPr>
        <p:blipFill>
          <a:blip r:embed="rId4"/>
          <a:stretch>
            <a:fillRect/>
          </a:stretch>
        </p:blipFill>
        <p:spPr>
          <a:xfrm>
            <a:off x="6757670" y="3120390"/>
            <a:ext cx="3357245" cy="25723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文献：基于知识图谱的问答系统研究与实现</a:t>
            </a:r>
            <a:endParaRPr lang="zh-CN" altLang="en-US" sz="2800" dirty="0"/>
          </a:p>
          <a:p>
            <a:pPr lvl="0"/>
            <a:endParaRPr lang="en-US" altLang="zh-CN" sz="2800" dirty="0"/>
          </a:p>
        </p:txBody>
      </p:sp>
      <p:sp>
        <p:nvSpPr>
          <p:cNvPr id="9" name="文本框 8"/>
          <p:cNvSpPr txBox="1"/>
          <p:nvPr/>
        </p:nvSpPr>
        <p:spPr>
          <a:xfrm>
            <a:off x="1144270" y="2794000"/>
            <a:ext cx="4736465" cy="2786380"/>
          </a:xfrm>
          <a:prstGeom prst="rect">
            <a:avLst/>
          </a:prstGeom>
          <a:noFill/>
        </p:spPr>
        <p:txBody>
          <a:bodyPr wrap="square" rtlCol="0">
            <a:noAutofit/>
          </a:bodyPr>
          <a:p>
            <a:pPr indent="0">
              <a:buFont typeface="Arial" panose="020B0604020202020204" pitchFamily="34" charset="0"/>
              <a:buNone/>
            </a:pPr>
            <a:endParaRPr lang="zh-CN" altLang="en-US"/>
          </a:p>
          <a:p>
            <a:pPr marL="342900" indent="-342900">
              <a:buFont typeface="Arial" panose="020B0604020202020204" pitchFamily="34" charset="0"/>
              <a:buChar char="•"/>
            </a:pPr>
            <a:endParaRPr lang="zh-CN" altLang="en-US"/>
          </a:p>
          <a:p>
            <a:pPr marL="342900" indent="-342900">
              <a:buFont typeface="Arial" panose="020B0604020202020204" pitchFamily="34" charset="0"/>
              <a:buChar char="•"/>
            </a:pPr>
            <a:r>
              <a:rPr lang="zh-CN" altLang="en-US" sz="2400"/>
              <a:t>命名实体识别</a:t>
            </a:r>
            <a:r>
              <a:rPr lang="en-US" altLang="zh-CN" sz="2400"/>
              <a:t> (NER)</a:t>
            </a: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endParaRPr lang="en-US" altLang="zh-CN" sz="2400"/>
          </a:p>
          <a:p>
            <a:pPr marL="342900" indent="-342900">
              <a:buFont typeface="Arial" panose="020B0604020202020204" pitchFamily="34" charset="0"/>
              <a:buChar char="•"/>
            </a:pPr>
            <a:r>
              <a:rPr lang="zh-CN" altLang="en-US" sz="2400"/>
              <a:t>问题分类</a:t>
            </a:r>
            <a:endParaRPr lang="zh-CN" altLang="en-US" sz="2400"/>
          </a:p>
        </p:txBody>
      </p:sp>
      <p:pic>
        <p:nvPicPr>
          <p:cNvPr id="3" name="图片 2"/>
          <p:cNvPicPr>
            <a:picLocks noChangeAspect="1"/>
          </p:cNvPicPr>
          <p:nvPr/>
        </p:nvPicPr>
        <p:blipFill>
          <a:blip r:embed="rId3"/>
          <a:stretch>
            <a:fillRect/>
          </a:stretch>
        </p:blipFill>
        <p:spPr>
          <a:xfrm>
            <a:off x="6476365" y="2860040"/>
            <a:ext cx="4719320" cy="3298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一、模型训练</a:t>
            </a:r>
            <a:r>
              <a:rPr lang="en-US" altLang="zh-CN" sz="2800" dirty="0">
                <a:sym typeface="+mn-ea"/>
              </a:rPr>
              <a:t>——</a:t>
            </a:r>
            <a:r>
              <a:rPr lang="zh-CN" altLang="en-US" sz="2800" dirty="0">
                <a:sym typeface="+mn-ea"/>
              </a:rPr>
              <a:t>预训练模型</a:t>
            </a:r>
            <a:r>
              <a:rPr lang="en-US" altLang="zh-CN" sz="2800" dirty="0">
                <a:sym typeface="+mn-ea"/>
              </a:rPr>
              <a:t>BERT</a:t>
            </a:r>
            <a:endParaRPr lang="zh-CN" altLang="en-US" sz="2800" dirty="0"/>
          </a:p>
          <a:p>
            <a:pPr lvl="0"/>
            <a:endParaRPr lang="zh-CN" altLang="en-US" sz="2800" dirty="0"/>
          </a:p>
          <a:p>
            <a:pPr lvl="0"/>
            <a:endParaRPr lang="zh-CN" altLang="en-US" sz="2800" dirty="0"/>
          </a:p>
          <a:p>
            <a:pPr lvl="0"/>
            <a:endParaRPr lang="zh-CN" altLang="en-US" sz="2800" dirty="0"/>
          </a:p>
        </p:txBody>
      </p:sp>
      <p:pic>
        <p:nvPicPr>
          <p:cNvPr id="3" name="图片 2"/>
          <p:cNvPicPr>
            <a:picLocks noChangeAspect="1"/>
          </p:cNvPicPr>
          <p:nvPr/>
        </p:nvPicPr>
        <p:blipFill>
          <a:blip r:embed="rId3"/>
          <a:stretch>
            <a:fillRect/>
          </a:stretch>
        </p:blipFill>
        <p:spPr>
          <a:xfrm>
            <a:off x="1707515" y="2464435"/>
            <a:ext cx="8181975" cy="29025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文献：基于知识图谱的问答系统研究与实现</a:t>
            </a:r>
            <a:endParaRPr lang="zh-CN" altLang="en-US" sz="2800" dirty="0"/>
          </a:p>
          <a:p>
            <a:pPr lvl="0"/>
            <a:endParaRPr lang="en-US" altLang="zh-CN" sz="2800" dirty="0"/>
          </a:p>
        </p:txBody>
      </p:sp>
      <p:pic>
        <p:nvPicPr>
          <p:cNvPr id="8" name="图片 7"/>
          <p:cNvPicPr>
            <a:picLocks noChangeAspect="1"/>
          </p:cNvPicPr>
          <p:nvPr/>
        </p:nvPicPr>
        <p:blipFill>
          <a:blip r:embed="rId3"/>
          <a:stretch>
            <a:fillRect/>
          </a:stretch>
        </p:blipFill>
        <p:spPr>
          <a:xfrm>
            <a:off x="6694170" y="2995295"/>
            <a:ext cx="4478020" cy="2985770"/>
          </a:xfrm>
          <a:prstGeom prst="rect">
            <a:avLst/>
          </a:prstGeom>
        </p:spPr>
      </p:pic>
      <p:sp>
        <p:nvSpPr>
          <p:cNvPr id="9" name="文本框 8"/>
          <p:cNvSpPr txBox="1"/>
          <p:nvPr/>
        </p:nvSpPr>
        <p:spPr>
          <a:xfrm>
            <a:off x="1022350" y="2794000"/>
            <a:ext cx="4736465" cy="3599815"/>
          </a:xfrm>
          <a:prstGeom prst="rect">
            <a:avLst/>
          </a:prstGeom>
          <a:noFill/>
        </p:spPr>
        <p:txBody>
          <a:bodyPr wrap="square" rtlCol="0">
            <a:spAutoFit/>
          </a:bodyPr>
          <a:p>
            <a:pPr indent="0">
              <a:buFont typeface="Arial" panose="020B0604020202020204" pitchFamily="34" charset="0"/>
              <a:buNone/>
            </a:pPr>
            <a:r>
              <a:rPr lang="zh-CN" altLang="en-US" sz="2000" b="1">
                <a:sym typeface="+mn-ea"/>
              </a:rPr>
              <a:t>命名实体识别</a:t>
            </a:r>
            <a:r>
              <a:rPr lang="en-US" altLang="zh-CN" sz="2000" b="1">
                <a:sym typeface="+mn-ea"/>
              </a:rPr>
              <a:t>:</a:t>
            </a:r>
            <a:endParaRPr lang="zh-CN" altLang="en-US" sz="1600"/>
          </a:p>
          <a:p>
            <a:pPr marL="342900" indent="-342900">
              <a:buAutoNum type="arabicPeriod"/>
            </a:pPr>
            <a:r>
              <a:rPr lang="zh-CN" altLang="en-US" sz="1600"/>
              <a:t>输入层</a:t>
            </a:r>
            <a:endParaRPr lang="zh-CN" altLang="en-US" sz="1600"/>
          </a:p>
          <a:p>
            <a:pPr lvl="1" indent="0">
              <a:buFont typeface="Arial" panose="020B0604020202020204" pitchFamily="34" charset="0"/>
              <a:buNone/>
            </a:pPr>
            <a:r>
              <a:rPr lang="zh-CN" altLang="en-US" sz="1600"/>
              <a:t>文本预处理，分词并转化为字向量</a:t>
            </a:r>
            <a:endParaRPr lang="zh-CN" altLang="en-US" sz="1600"/>
          </a:p>
          <a:p>
            <a:pPr marL="342900" indent="-342900">
              <a:buAutoNum type="arabicPeriod"/>
            </a:pPr>
            <a:r>
              <a:rPr lang="zh-CN" altLang="en-US" sz="1600"/>
              <a:t>词嵌入层</a:t>
            </a:r>
            <a:endParaRPr lang="zh-CN" altLang="en-US" sz="1600"/>
          </a:p>
          <a:p>
            <a:pPr lvl="1" indent="0">
              <a:buNone/>
            </a:pPr>
            <a:r>
              <a:rPr lang="zh-CN" altLang="en-US" sz="1600"/>
              <a:t>使用</a:t>
            </a:r>
            <a:r>
              <a:rPr lang="en-US" altLang="zh-CN" sz="1600"/>
              <a:t>BERT</a:t>
            </a:r>
            <a:r>
              <a:rPr lang="zh-CN" altLang="en-US" sz="1600"/>
              <a:t>模型将字向量转化为词向量</a:t>
            </a:r>
            <a:endParaRPr lang="zh-CN" altLang="en-US" sz="1600"/>
          </a:p>
          <a:p>
            <a:pPr marL="342900" indent="-342900">
              <a:buAutoNum type="arabicPeriod"/>
            </a:pPr>
            <a:r>
              <a:rPr lang="zh-CN" altLang="en-US" sz="1600"/>
              <a:t>特征提取层</a:t>
            </a:r>
            <a:endParaRPr lang="zh-CN" altLang="en-US" sz="1600"/>
          </a:p>
          <a:p>
            <a:pPr lvl="1" indent="0">
              <a:buNone/>
            </a:pPr>
            <a:r>
              <a:rPr lang="zh-CN" altLang="en-US" sz="1600">
                <a:sym typeface="+mn-ea"/>
              </a:rPr>
              <a:t>使用</a:t>
            </a:r>
            <a:r>
              <a:rPr lang="en-US" altLang="zh-CN" sz="1600">
                <a:sym typeface="+mn-ea"/>
              </a:rPr>
              <a:t>BiLSTM</a:t>
            </a:r>
            <a:r>
              <a:rPr lang="zh-CN" altLang="en-US" sz="1600">
                <a:sym typeface="+mn-ea"/>
              </a:rPr>
              <a:t>模型进行特征提取，</a:t>
            </a:r>
            <a:endParaRPr lang="zh-CN" altLang="en-US" sz="1600">
              <a:sym typeface="+mn-ea"/>
            </a:endParaRPr>
          </a:p>
          <a:p>
            <a:pPr lvl="1" indent="0">
              <a:buNone/>
            </a:pPr>
            <a:r>
              <a:rPr lang="zh-CN" altLang="en-US" sz="1600">
                <a:sym typeface="+mn-ea"/>
              </a:rPr>
              <a:t>并为对应标签计算得分</a:t>
            </a:r>
            <a:endParaRPr lang="zh-CN" altLang="en-US" sz="1600"/>
          </a:p>
          <a:p>
            <a:pPr marL="342900" indent="-342900">
              <a:buAutoNum type="arabicPeriod"/>
            </a:pPr>
            <a:r>
              <a:rPr lang="zh-CN" altLang="en-US" sz="1600"/>
              <a:t>多头注意力机制层</a:t>
            </a:r>
            <a:endParaRPr lang="zh-CN" altLang="en-US" sz="1600"/>
          </a:p>
          <a:p>
            <a:pPr lvl="1" indent="0">
              <a:buNone/>
            </a:pPr>
            <a:r>
              <a:rPr lang="zh-CN" altLang="en-US" sz="1600"/>
              <a:t>将特征向量分配给不同注意力头，</a:t>
            </a:r>
            <a:endParaRPr lang="zh-CN" altLang="en-US" sz="1600"/>
          </a:p>
          <a:p>
            <a:pPr lvl="1" indent="0">
              <a:buNone/>
            </a:pPr>
            <a:r>
              <a:rPr lang="zh-CN" altLang="en-US" sz="1600"/>
              <a:t>最终使词向量表达能作用于整个句子</a:t>
            </a:r>
            <a:endParaRPr lang="zh-CN" altLang="en-US" sz="1600"/>
          </a:p>
          <a:p>
            <a:pPr marL="342900" indent="-342900">
              <a:buAutoNum type="arabicPeriod"/>
            </a:pPr>
            <a:r>
              <a:rPr lang="zh-CN" altLang="en-US" sz="1600"/>
              <a:t>分类层</a:t>
            </a:r>
            <a:endParaRPr lang="zh-CN" altLang="en-US" sz="1600"/>
          </a:p>
          <a:p>
            <a:pPr indent="457200">
              <a:buNone/>
            </a:pPr>
            <a:r>
              <a:rPr lang="zh-CN" altLang="en-US" sz="1600"/>
              <a:t>使用</a:t>
            </a:r>
            <a:r>
              <a:rPr lang="en-US" altLang="zh-CN" sz="1600"/>
              <a:t>CRF</a:t>
            </a:r>
            <a:r>
              <a:rPr lang="zh-CN" altLang="en-US" sz="1600"/>
              <a:t>生成最符合的标注序列</a:t>
            </a:r>
            <a:endParaRPr lang="zh-CN" altLang="en-US" sz="1600"/>
          </a:p>
          <a:p>
            <a:pPr marL="342900" indent="-342900">
              <a:buAutoNum type="arabicPeriod"/>
            </a:pP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文献：基于知识图谱的问答系统研究与实现</a:t>
            </a:r>
            <a:endParaRPr lang="zh-CN" altLang="en-US" sz="2800" dirty="0"/>
          </a:p>
          <a:p>
            <a:pPr lvl="0"/>
            <a:endParaRPr lang="en-US" altLang="zh-CN" sz="2800" dirty="0"/>
          </a:p>
        </p:txBody>
      </p:sp>
      <p:pic>
        <p:nvPicPr>
          <p:cNvPr id="3" name="图片 2"/>
          <p:cNvPicPr>
            <a:picLocks noChangeAspect="1"/>
          </p:cNvPicPr>
          <p:nvPr/>
        </p:nvPicPr>
        <p:blipFill>
          <a:blip r:embed="rId3"/>
          <a:stretch>
            <a:fillRect/>
          </a:stretch>
        </p:blipFill>
        <p:spPr>
          <a:xfrm>
            <a:off x="6029325" y="2886075"/>
            <a:ext cx="5266055" cy="3162935"/>
          </a:xfrm>
          <a:prstGeom prst="rect">
            <a:avLst/>
          </a:prstGeom>
        </p:spPr>
      </p:pic>
      <p:sp>
        <p:nvSpPr>
          <p:cNvPr id="4" name="文本框 3"/>
          <p:cNvSpPr txBox="1"/>
          <p:nvPr/>
        </p:nvSpPr>
        <p:spPr>
          <a:xfrm>
            <a:off x="1022350" y="2794000"/>
            <a:ext cx="5155565" cy="3599815"/>
          </a:xfrm>
          <a:prstGeom prst="rect">
            <a:avLst/>
          </a:prstGeom>
          <a:noFill/>
        </p:spPr>
        <p:txBody>
          <a:bodyPr wrap="square" rtlCol="0">
            <a:spAutoFit/>
          </a:bodyPr>
          <a:p>
            <a:pPr indent="0">
              <a:buFont typeface="Arial" panose="020B0604020202020204" pitchFamily="34" charset="0"/>
              <a:buNone/>
            </a:pPr>
            <a:r>
              <a:rPr lang="zh-CN" altLang="en-US" sz="2000" b="1"/>
              <a:t>基于知识嵌入改进的多层嵌套命名实体识别</a:t>
            </a:r>
            <a:endParaRPr lang="zh-CN" altLang="en-US" sz="2000"/>
          </a:p>
          <a:p>
            <a:pPr indent="0">
              <a:buNone/>
            </a:pPr>
            <a:r>
              <a:rPr lang="zh-CN" altLang="en-US" sz="1600">
                <a:sym typeface="+mn-ea"/>
              </a:rPr>
              <a:t>解决传统命名实体识别方法无法处理多名词</a:t>
            </a:r>
            <a:r>
              <a:rPr lang="zh-CN" altLang="en-US" sz="1600">
                <a:sym typeface="+mn-ea"/>
              </a:rPr>
              <a:t>复合</a:t>
            </a:r>
            <a:endParaRPr lang="zh-CN" altLang="en-US" sz="1600">
              <a:sym typeface="+mn-ea"/>
            </a:endParaRPr>
          </a:p>
          <a:p>
            <a:pPr indent="0">
              <a:buNone/>
            </a:pPr>
            <a:r>
              <a:rPr lang="zh-CN" altLang="en-US" sz="1600">
                <a:sym typeface="+mn-ea"/>
              </a:rPr>
              <a:t>形成的嵌套名词实体的问题</a:t>
            </a:r>
            <a:endParaRPr lang="zh-CN" altLang="en-US" sz="1600"/>
          </a:p>
          <a:p>
            <a:pPr indent="0">
              <a:buNone/>
            </a:pPr>
            <a:endParaRPr lang="zh-CN" altLang="en-US" sz="1600"/>
          </a:p>
          <a:p>
            <a:pPr marL="285750" indent="-285750">
              <a:buFont typeface="Arial" panose="020B0604020202020204" pitchFamily="34" charset="0"/>
              <a:buChar char="•"/>
            </a:pPr>
            <a:r>
              <a:rPr lang="zh-CN" altLang="en-US" sz="1600">
                <a:sym typeface="+mn-ea"/>
              </a:rPr>
              <a:t>知识嵌入：</a:t>
            </a:r>
            <a:endParaRPr lang="zh-CN" altLang="en-US" sz="1600"/>
          </a:p>
          <a:p>
            <a:pPr indent="0">
              <a:buFont typeface="Arial" panose="020B0604020202020204" pitchFamily="34" charset="0"/>
              <a:buNone/>
            </a:pPr>
            <a:r>
              <a:rPr lang="zh-CN" altLang="en-US" sz="1600">
                <a:sym typeface="+mn-ea"/>
              </a:rPr>
              <a:t>把</a:t>
            </a:r>
            <a:r>
              <a:rPr lang="en-US" altLang="zh-CN" sz="1600">
                <a:sym typeface="+mn-ea"/>
              </a:rPr>
              <a:t>token</a:t>
            </a:r>
            <a:r>
              <a:rPr lang="zh-CN" altLang="en-US" sz="1600">
                <a:sym typeface="+mn-ea"/>
              </a:rPr>
              <a:t>对应的知识表示为低维度向量并与原始序列</a:t>
            </a:r>
            <a:endParaRPr lang="zh-CN" altLang="en-US" sz="1600">
              <a:sym typeface="+mn-ea"/>
            </a:endParaRPr>
          </a:p>
          <a:p>
            <a:pPr indent="0">
              <a:buFont typeface="Arial" panose="020B0604020202020204" pitchFamily="34" charset="0"/>
              <a:buNone/>
            </a:pPr>
            <a:r>
              <a:rPr lang="zh-CN" altLang="en-US" sz="1600">
                <a:sym typeface="+mn-ea"/>
              </a:rPr>
              <a:t>组合，通过同一个编码器构建联合特征空间，提取</a:t>
            </a:r>
            <a:r>
              <a:rPr lang="zh-CN" altLang="en-US" sz="1600">
                <a:sym typeface="+mn-ea"/>
              </a:rPr>
              <a:t>词法句法信息的同时携带</a:t>
            </a:r>
            <a:r>
              <a:rPr lang="zh-CN" altLang="en-US" sz="1600">
                <a:sym typeface="+mn-ea"/>
              </a:rPr>
              <a:t>知识信息</a:t>
            </a:r>
            <a:endParaRPr lang="zh-CN" altLang="en-US" sz="1600"/>
          </a:p>
          <a:p>
            <a:pPr indent="0">
              <a:buFont typeface="Arial" panose="020B0604020202020204" pitchFamily="34" charset="0"/>
              <a:buNone/>
            </a:pPr>
            <a:endParaRPr lang="zh-CN" altLang="en-US" sz="1600"/>
          </a:p>
          <a:p>
            <a:pPr marL="285750" indent="-285750">
              <a:buFont typeface="Arial" panose="020B0604020202020204" pitchFamily="34" charset="0"/>
              <a:buChar char="•"/>
            </a:pPr>
            <a:r>
              <a:rPr lang="zh-CN" altLang="en-US" sz="1600">
                <a:sym typeface="+mn-ea"/>
              </a:rPr>
              <a:t>多</a:t>
            </a:r>
            <a:r>
              <a:rPr lang="en-US" altLang="zh-CN" sz="1600">
                <a:sym typeface="+mn-ea"/>
              </a:rPr>
              <a:t>NER</a:t>
            </a:r>
            <a:r>
              <a:rPr lang="zh-CN" altLang="en-US" sz="1600">
                <a:sym typeface="+mn-ea"/>
              </a:rPr>
              <a:t>层迭代：</a:t>
            </a:r>
            <a:endParaRPr lang="zh-CN" altLang="en-US" sz="1600">
              <a:sym typeface="+mn-ea"/>
            </a:endParaRPr>
          </a:p>
          <a:p>
            <a:pPr indent="0">
              <a:buFont typeface="Arial" panose="020B0604020202020204" pitchFamily="34" charset="0"/>
              <a:buNone/>
            </a:pPr>
            <a:r>
              <a:rPr lang="zh-CN" altLang="en-US" sz="1600">
                <a:sym typeface="+mn-ea"/>
              </a:rPr>
              <a:t>计算</a:t>
            </a:r>
            <a:r>
              <a:rPr lang="en-US" altLang="zh-CN" sz="1600">
                <a:sym typeface="+mn-ea"/>
              </a:rPr>
              <a:t>NER</a:t>
            </a:r>
            <a:r>
              <a:rPr lang="zh-CN" altLang="en-US" sz="1600">
                <a:sym typeface="+mn-ea"/>
              </a:rPr>
              <a:t>层输出时加强实体尾部字符权重，将尾部词语之前的实体视为与尾部词语拼接的一个整体传递给</a:t>
            </a:r>
            <a:endParaRPr lang="zh-CN" altLang="en-US" sz="1600">
              <a:sym typeface="+mn-ea"/>
            </a:endParaRPr>
          </a:p>
          <a:p>
            <a:pPr indent="0">
              <a:buFont typeface="Arial" panose="020B0604020202020204" pitchFamily="34" charset="0"/>
              <a:buNone/>
            </a:pPr>
            <a:r>
              <a:rPr lang="zh-CN" altLang="en-US" sz="1600">
                <a:sym typeface="+mn-ea"/>
              </a:rPr>
              <a:t>下一个</a:t>
            </a:r>
            <a:r>
              <a:rPr lang="en-US" altLang="zh-CN" sz="1600">
                <a:sym typeface="+mn-ea"/>
              </a:rPr>
              <a:t>NER</a:t>
            </a:r>
            <a:r>
              <a:rPr lang="zh-CN" altLang="en-US" sz="1600">
                <a:sym typeface="+mn-ea"/>
              </a:rPr>
              <a:t>层</a:t>
            </a:r>
            <a:endParaRPr lang="zh-CN" altLang="en-US" sz="1600"/>
          </a:p>
          <a:p>
            <a:pPr marL="342900" indent="-342900">
              <a:buAutoNum type="arabicPeriod"/>
            </a:pP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zh-CN" altLang="en-US" sz="2800" dirty="0"/>
              <a:t>文献：基于知识图谱的问答系统研究与实现</a:t>
            </a:r>
            <a:endParaRPr lang="zh-CN" altLang="en-US" sz="2800" dirty="0"/>
          </a:p>
          <a:p>
            <a:pPr lvl="0"/>
            <a:endParaRPr lang="en-US" altLang="zh-CN" sz="2800" dirty="0"/>
          </a:p>
        </p:txBody>
      </p:sp>
      <p:sp>
        <p:nvSpPr>
          <p:cNvPr id="4" name="文本框 3"/>
          <p:cNvSpPr txBox="1"/>
          <p:nvPr/>
        </p:nvSpPr>
        <p:spPr>
          <a:xfrm>
            <a:off x="1022350" y="2794000"/>
            <a:ext cx="5155565" cy="3274060"/>
          </a:xfrm>
          <a:prstGeom prst="rect">
            <a:avLst/>
          </a:prstGeom>
          <a:noFill/>
        </p:spPr>
        <p:txBody>
          <a:bodyPr wrap="square" rtlCol="0">
            <a:noAutofit/>
          </a:bodyPr>
          <a:p>
            <a:pPr indent="0">
              <a:buFont typeface="Arial" panose="020B0604020202020204" pitchFamily="34" charset="0"/>
              <a:buNone/>
            </a:pPr>
            <a:r>
              <a:rPr lang="zh-CN" altLang="en-US" sz="2000" b="1"/>
              <a:t>问题分类</a:t>
            </a:r>
            <a:endParaRPr lang="zh-CN" altLang="en-US" sz="2000" b="1"/>
          </a:p>
          <a:p>
            <a:pPr indent="0">
              <a:buFont typeface="Arial" panose="020B0604020202020204" pitchFamily="34" charset="0"/>
              <a:buNone/>
            </a:pPr>
            <a:endParaRPr lang="zh-CN" altLang="en-US" sz="2000"/>
          </a:p>
          <a:p>
            <a:pPr marL="285750" indent="-285750">
              <a:buFont typeface="Arial" panose="020B0604020202020204" pitchFamily="34" charset="0"/>
              <a:buChar char="•"/>
            </a:pPr>
            <a:r>
              <a:rPr lang="zh-CN" altLang="en-US" sz="1600">
                <a:sym typeface="+mn-ea"/>
              </a:rPr>
              <a:t>经过预处理和实体识别提取出关键问题信息，</a:t>
            </a:r>
            <a:endParaRPr lang="zh-CN" altLang="en-US" sz="1600"/>
          </a:p>
          <a:p>
            <a:pPr indent="0">
              <a:buNone/>
            </a:pPr>
            <a:r>
              <a:rPr lang="zh-CN" altLang="en-US" sz="1600">
                <a:sym typeface="+mn-ea"/>
              </a:rPr>
              <a:t>与预设的问题模板进行匹配，找到最相似的句型</a:t>
            </a:r>
            <a:endParaRPr lang="zh-CN" altLang="en-US" sz="1600"/>
          </a:p>
          <a:p>
            <a:pPr indent="0">
              <a:buNone/>
            </a:pPr>
            <a:endParaRPr lang="zh-CN" altLang="en-US" sz="1600"/>
          </a:p>
          <a:p>
            <a:pPr indent="0">
              <a:buFont typeface="Arial" panose="020B0604020202020204" pitchFamily="34" charset="0"/>
              <a:buNone/>
            </a:pPr>
            <a:endParaRPr lang="zh-CN" altLang="en-US" sz="1600"/>
          </a:p>
          <a:p>
            <a:pPr indent="0">
              <a:buFont typeface="Arial" panose="020B0604020202020204" pitchFamily="34" charset="0"/>
              <a:buNone/>
            </a:pPr>
            <a:endParaRPr lang="zh-CN" altLang="en-US" sz="1600"/>
          </a:p>
          <a:p>
            <a:pPr indent="0">
              <a:buFont typeface="Arial" panose="020B0604020202020204" pitchFamily="34" charset="0"/>
              <a:buNone/>
            </a:pPr>
            <a:endParaRPr lang="zh-CN" altLang="en-US" sz="1600"/>
          </a:p>
          <a:p>
            <a:pPr marL="285750" indent="-285750">
              <a:buFont typeface="Arial" panose="020B0604020202020204" pitchFamily="34" charset="0"/>
              <a:buChar char="•"/>
            </a:pPr>
            <a:r>
              <a:rPr lang="zh-CN" altLang="en-US" sz="1600"/>
              <a:t>问句的向量表示</a:t>
            </a:r>
            <a:r>
              <a:rPr lang="en-US" altLang="zh-CN" sz="1600"/>
              <a:t>:</a:t>
            </a:r>
            <a:endParaRPr lang="zh-CN" altLang="en-US" sz="1600"/>
          </a:p>
          <a:p>
            <a:pPr indent="0">
              <a:buFont typeface="Arial" panose="020B0604020202020204" pitchFamily="34" charset="0"/>
              <a:buNone/>
            </a:pPr>
            <a:r>
              <a:rPr lang="zh-CN" altLang="en-US" sz="1600">
                <a:sym typeface="+mn-ea"/>
              </a:rPr>
              <a:t>通过</a:t>
            </a:r>
            <a:r>
              <a:rPr lang="en-US" altLang="zh-CN" sz="1600">
                <a:sym typeface="+mn-ea"/>
              </a:rPr>
              <a:t>TF-IDF</a:t>
            </a:r>
            <a:r>
              <a:rPr lang="zh-CN" altLang="en-US" sz="1600">
                <a:sym typeface="+mn-ea"/>
              </a:rPr>
              <a:t>进行问句的向量表示并计算距离</a:t>
            </a:r>
            <a:endParaRPr lang="zh-CN" altLang="en-US" sz="1600">
              <a:sym typeface="+mn-ea"/>
            </a:endParaRPr>
          </a:p>
          <a:p>
            <a:pPr indent="0">
              <a:buFont typeface="Arial" panose="020B0604020202020204" pitchFamily="34" charset="0"/>
              <a:buNone/>
            </a:pPr>
            <a:r>
              <a:rPr lang="zh-CN" altLang="en-US" sz="1600">
                <a:sym typeface="+mn-ea"/>
              </a:rPr>
              <a:t>使用</a:t>
            </a:r>
            <a:r>
              <a:rPr lang="en-US" altLang="zh-CN" sz="1600">
                <a:sym typeface="+mn-ea"/>
              </a:rPr>
              <a:t>SVM</a:t>
            </a:r>
            <a:r>
              <a:rPr lang="zh-CN" altLang="en-US" sz="1600">
                <a:sym typeface="+mn-ea"/>
              </a:rPr>
              <a:t>构建分类器进行判断</a:t>
            </a:r>
            <a:endParaRPr lang="en-US" altLang="zh-CN" sz="1600"/>
          </a:p>
        </p:txBody>
      </p:sp>
      <p:pic>
        <p:nvPicPr>
          <p:cNvPr id="8" name="图片 7"/>
          <p:cNvPicPr>
            <a:picLocks noChangeAspect="1"/>
          </p:cNvPicPr>
          <p:nvPr/>
        </p:nvPicPr>
        <p:blipFill>
          <a:blip r:embed="rId3"/>
          <a:stretch>
            <a:fillRect/>
          </a:stretch>
        </p:blipFill>
        <p:spPr>
          <a:xfrm>
            <a:off x="6682740" y="2938145"/>
            <a:ext cx="4442460" cy="1402080"/>
          </a:xfrm>
          <a:prstGeom prst="rect">
            <a:avLst/>
          </a:prstGeom>
        </p:spPr>
      </p:pic>
      <p:pic>
        <p:nvPicPr>
          <p:cNvPr id="9" name="图片 8"/>
          <p:cNvPicPr>
            <a:picLocks noChangeAspect="1"/>
          </p:cNvPicPr>
          <p:nvPr/>
        </p:nvPicPr>
        <p:blipFill>
          <a:blip r:embed="rId4"/>
          <a:stretch>
            <a:fillRect/>
          </a:stretch>
        </p:blipFill>
        <p:spPr>
          <a:xfrm>
            <a:off x="5931535" y="4772660"/>
            <a:ext cx="5001260" cy="11271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三、视频匹配</a:t>
            </a:r>
            <a:r>
              <a:rPr lang="en-US" altLang="zh-CN" sz="2800" dirty="0"/>
              <a:t>——</a:t>
            </a:r>
            <a:r>
              <a:rPr lang="zh-CN" altLang="en-US" sz="2800" dirty="0"/>
              <a:t>视频</a:t>
            </a:r>
            <a:r>
              <a:rPr lang="zh-CN" altLang="en-US" sz="2800" dirty="0"/>
              <a:t>自然语言定位</a:t>
            </a:r>
            <a:endParaRPr lang="zh-CN" altLang="en-US" sz="2800" dirty="0"/>
          </a:p>
          <a:p>
            <a:pPr lvl="0"/>
            <a:endParaRPr lang="en-US" altLang="zh-CN" sz="2000" dirty="0"/>
          </a:p>
          <a:p>
            <a:pPr lvl="0"/>
            <a:endParaRPr lang="en-US" altLang="zh-CN" sz="2000" dirty="0"/>
          </a:p>
          <a:p>
            <a:pPr lvl="0"/>
            <a:endParaRPr lang="en-US" altLang="zh-CN" sz="2000" dirty="0"/>
          </a:p>
          <a:p>
            <a:pPr lvl="0"/>
            <a:endParaRPr lang="en-US" altLang="zh-CN" sz="2000" dirty="0"/>
          </a:p>
          <a:p>
            <a:pPr lvl="0"/>
            <a:endParaRPr lang="en-US" altLang="zh-CN" sz="2000" dirty="0"/>
          </a:p>
          <a:p>
            <a:pPr lvl="0"/>
            <a:endParaRPr lang="en-US" altLang="zh-CN" sz="2000" dirty="0"/>
          </a:p>
          <a:p>
            <a:pPr lvl="0"/>
            <a:endParaRPr lang="en-US" altLang="zh-CN" sz="2000" dirty="0"/>
          </a:p>
          <a:p>
            <a:pPr lvl="0"/>
            <a:endParaRPr lang="en-US" altLang="zh-CN" sz="2000" dirty="0"/>
          </a:p>
          <a:p>
            <a:pPr lvl="0"/>
            <a:endParaRPr lang="en-US" altLang="zh-CN" sz="2000" dirty="0"/>
          </a:p>
          <a:p>
            <a:pPr lvl="0"/>
            <a:r>
              <a:rPr lang="en-US" altLang="zh-CN" sz="2000" dirty="0"/>
              <a:t>Chen, Houlun, et al. "Curriculum-listener: Consistency-and complementarity-aware audio-enhanced temporal sentence grounding." Proceedings of the 31st ACM International Conference on Multimedia. 2023.</a:t>
            </a:r>
            <a:endParaRPr lang="en-US" altLang="zh-CN" sz="2000" dirty="0"/>
          </a:p>
          <a:p>
            <a:pPr lvl="0"/>
            <a:endParaRPr lang="en-US" altLang="zh-CN" sz="2000" dirty="0"/>
          </a:p>
        </p:txBody>
      </p:sp>
      <p:pic>
        <p:nvPicPr>
          <p:cNvPr id="3" name="图片 2"/>
          <p:cNvPicPr>
            <a:picLocks noChangeAspect="1"/>
          </p:cNvPicPr>
          <p:nvPr/>
        </p:nvPicPr>
        <p:blipFill>
          <a:blip r:embed="rId3"/>
          <a:stretch>
            <a:fillRect/>
          </a:stretch>
        </p:blipFill>
        <p:spPr>
          <a:xfrm>
            <a:off x="2080895" y="2464435"/>
            <a:ext cx="8281035" cy="24682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三、视频匹配</a:t>
            </a:r>
            <a:r>
              <a:rPr lang="en-US" altLang="zh-CN" sz="2800" dirty="0">
                <a:sym typeface="+mn-ea"/>
              </a:rPr>
              <a:t>——</a:t>
            </a:r>
            <a:r>
              <a:rPr lang="zh-CN" altLang="en-US" sz="2800" dirty="0">
                <a:sym typeface="+mn-ea"/>
              </a:rPr>
              <a:t>视频自然语言定位</a:t>
            </a:r>
            <a:endParaRPr lang="zh-CN" altLang="en-US" sz="2800" dirty="0"/>
          </a:p>
          <a:p>
            <a:pPr lvl="0"/>
            <a:endParaRPr lang="zh-CN" altLang="en-US" sz="2800" dirty="0"/>
          </a:p>
          <a:p>
            <a:pPr lvl="0"/>
            <a:r>
              <a:rPr lang="zh-CN" altLang="en-US" sz="2800" dirty="0"/>
              <a:t>视频片段定位（</a:t>
            </a:r>
            <a:r>
              <a:rPr lang="en-US" altLang="zh-CN" sz="2800" dirty="0"/>
              <a:t>Temporal Sentence Grounding</a:t>
            </a:r>
            <a:r>
              <a:rPr lang="zh-CN" altLang="en-US" sz="2800" dirty="0"/>
              <a:t>，</a:t>
            </a:r>
            <a:r>
              <a:rPr lang="en-US" altLang="zh-CN" sz="2800" dirty="0"/>
              <a:t>TSG</a:t>
            </a:r>
            <a:r>
              <a:rPr lang="zh-CN" altLang="en-US" sz="2800" dirty="0"/>
              <a:t>）的目的是根据自然语言查询，在一个未剪辑的视频中找到与之语义匹配的片段的起止时间戳，它要求方法具备较强的时序跨模态推理能力。</a:t>
            </a:r>
            <a:endParaRPr lang="zh-CN" altLang="en-US" sz="2800" dirty="0"/>
          </a:p>
          <a:p>
            <a:pPr lvl="0"/>
            <a:endParaRPr lang="zh-CN" altLang="en-US" sz="2800" dirty="0"/>
          </a:p>
          <a:p>
            <a:pPr lvl="0"/>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三、视频匹配</a:t>
            </a:r>
            <a:r>
              <a:rPr lang="en-US" altLang="zh-CN" sz="2800" dirty="0">
                <a:sym typeface="+mn-ea"/>
              </a:rPr>
              <a:t>——</a:t>
            </a:r>
            <a:r>
              <a:rPr lang="zh-CN" altLang="en-US" sz="2800" dirty="0">
                <a:sym typeface="+mn-ea"/>
              </a:rPr>
              <a:t>视频自然语言定位</a:t>
            </a:r>
            <a:endParaRPr lang="zh-CN" altLang="en-US" sz="2800" dirty="0"/>
          </a:p>
          <a:p>
            <a:pPr lvl="0"/>
            <a:endParaRPr lang="zh-CN" altLang="en-US" sz="2800" dirty="0"/>
          </a:p>
          <a:p>
            <a:pPr lvl="0"/>
            <a:endParaRPr lang="zh-CN" altLang="en-US" sz="2800" dirty="0"/>
          </a:p>
          <a:p>
            <a:pPr lvl="0"/>
            <a:endParaRPr lang="zh-CN" altLang="en-US" sz="2800" dirty="0"/>
          </a:p>
          <a:p>
            <a:pPr lvl="0"/>
            <a:endParaRPr lang="zh-CN" altLang="en-US" sz="2800" dirty="0"/>
          </a:p>
          <a:p>
            <a:pPr lvl="0"/>
            <a:endParaRPr lang="zh-CN" altLang="en-US" sz="2800" dirty="0"/>
          </a:p>
          <a:p>
            <a:pPr lvl="0"/>
            <a:endParaRPr lang="zh-CN" altLang="en-US" sz="2800" dirty="0"/>
          </a:p>
          <a:p>
            <a:pPr lvl="0"/>
            <a:r>
              <a:rPr lang="zh-CN" altLang="en-US" sz="2800" dirty="0"/>
              <a:t>与此前其他方法相比，自适应双分支促进网络（</a:t>
            </a:r>
            <a:r>
              <a:rPr lang="en-US" altLang="zh-CN" sz="2800" dirty="0"/>
              <a:t>ADPN</a:t>
            </a:r>
            <a:r>
              <a:rPr lang="zh-CN" altLang="en-US" sz="2800" dirty="0"/>
              <a:t>）的特点在于能够高效利用视频中视觉和音频模态的一致性与互补性来增强视频片段定位性能。</a:t>
            </a:r>
            <a:endParaRPr lang="zh-CN" altLang="en-US" sz="2800" dirty="0"/>
          </a:p>
        </p:txBody>
      </p:sp>
      <p:pic>
        <p:nvPicPr>
          <p:cNvPr id="3" name="图片 2"/>
          <p:cNvPicPr>
            <a:picLocks noChangeAspect="1"/>
          </p:cNvPicPr>
          <p:nvPr/>
        </p:nvPicPr>
        <p:blipFill>
          <a:blip r:embed="rId3"/>
          <a:stretch>
            <a:fillRect/>
          </a:stretch>
        </p:blipFill>
        <p:spPr>
          <a:xfrm>
            <a:off x="1129665" y="2464435"/>
            <a:ext cx="5190490" cy="21932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三、视频匹配</a:t>
            </a:r>
            <a:r>
              <a:rPr lang="en-US" altLang="zh-CN" sz="2800" dirty="0">
                <a:sym typeface="+mn-ea"/>
              </a:rPr>
              <a:t>——</a:t>
            </a:r>
            <a:r>
              <a:rPr lang="zh-CN" altLang="en-US" sz="2800" dirty="0">
                <a:sym typeface="+mn-ea"/>
              </a:rPr>
              <a:t>视频自然语言定位</a:t>
            </a:r>
            <a:endParaRPr lang="zh-CN" altLang="en-US" sz="2800" dirty="0"/>
          </a:p>
          <a:p>
            <a:pPr lvl="0"/>
            <a:endParaRPr lang="zh-CN" altLang="en-US" sz="2800" dirty="0"/>
          </a:p>
          <a:p>
            <a:pPr lvl="0"/>
            <a:r>
              <a:rPr lang="zh-CN" altLang="en-US" sz="2800" dirty="0"/>
              <a:t>挑战：</a:t>
            </a:r>
            <a:endParaRPr lang="zh-CN" altLang="en-US" sz="2800" dirty="0"/>
          </a:p>
          <a:p>
            <a:pPr lvl="0"/>
            <a:r>
              <a:rPr lang="zh-CN" altLang="en-US" sz="2800" dirty="0"/>
              <a:t>音频和视觉模态的一致性和互补性是与查询文本相关联的，因此捕获视听一致性与互补性需要建模文本</a:t>
            </a:r>
            <a:r>
              <a:rPr lang="en-US" altLang="zh-CN" sz="2800" dirty="0"/>
              <a:t>-</a:t>
            </a:r>
            <a:r>
              <a:rPr lang="zh-CN" altLang="en-US" sz="2800" dirty="0"/>
              <a:t>视觉</a:t>
            </a:r>
            <a:r>
              <a:rPr lang="en-US" altLang="zh-CN" sz="2800" dirty="0"/>
              <a:t>-</a:t>
            </a:r>
            <a:r>
              <a:rPr lang="zh-CN" altLang="en-US" sz="2800" dirty="0"/>
              <a:t>音频三模态的交互。</a:t>
            </a:r>
            <a:endParaRPr lang="zh-CN" altLang="en-US" sz="2800" dirty="0"/>
          </a:p>
          <a:p>
            <a:pPr lvl="0"/>
            <a:endParaRPr lang="zh-CN" altLang="en-US" sz="2800" dirty="0"/>
          </a:p>
          <a:p>
            <a:pPr lvl="0"/>
            <a:r>
              <a:rPr lang="zh-CN" altLang="en-US" sz="2800" dirty="0"/>
              <a:t>音频和视觉间存在显著的模态差异，两者的信息密度和噪声强度不同，这会影响视听学习的性能。</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三、视频匹配</a:t>
            </a:r>
            <a:r>
              <a:rPr lang="en-US" altLang="zh-CN" sz="2800" dirty="0">
                <a:sym typeface="+mn-ea"/>
              </a:rPr>
              <a:t>——</a:t>
            </a:r>
            <a:r>
              <a:rPr lang="zh-CN" altLang="en-US" sz="2800" dirty="0">
                <a:sym typeface="+mn-ea"/>
              </a:rPr>
              <a:t>视频自然语言定位</a:t>
            </a:r>
            <a:endParaRPr lang="zh-CN" altLang="en-US" sz="2800" dirty="0"/>
          </a:p>
          <a:p>
            <a:pPr lvl="0"/>
            <a:r>
              <a:rPr lang="en-US" altLang="zh-CN" sz="2800" dirty="0"/>
              <a:t>ADPN</a:t>
            </a:r>
            <a:r>
              <a:rPr lang="zh-CN" altLang="en-US" sz="2800" dirty="0"/>
              <a:t>结构示意图：</a:t>
            </a:r>
            <a:endParaRPr lang="zh-CN" altLang="en-US" sz="2800" dirty="0"/>
          </a:p>
        </p:txBody>
      </p:sp>
      <p:pic>
        <p:nvPicPr>
          <p:cNvPr id="3" name="图片 2"/>
          <p:cNvPicPr>
            <a:picLocks noChangeAspect="1"/>
          </p:cNvPicPr>
          <p:nvPr/>
        </p:nvPicPr>
        <p:blipFill>
          <a:blip r:embed="rId3"/>
          <a:stretch>
            <a:fillRect/>
          </a:stretch>
        </p:blipFill>
        <p:spPr>
          <a:xfrm>
            <a:off x="993140" y="2849245"/>
            <a:ext cx="6452870" cy="3362325"/>
          </a:xfrm>
          <a:prstGeom prst="rect">
            <a:avLst/>
          </a:prstGeom>
        </p:spPr>
      </p:pic>
      <p:sp>
        <p:nvSpPr>
          <p:cNvPr id="4" name="文本框 3"/>
          <p:cNvSpPr txBox="1"/>
          <p:nvPr/>
        </p:nvSpPr>
        <p:spPr>
          <a:xfrm>
            <a:off x="7574280" y="2109470"/>
            <a:ext cx="3649345" cy="3984625"/>
          </a:xfrm>
          <a:prstGeom prst="rect">
            <a:avLst/>
          </a:prstGeom>
          <a:noFill/>
        </p:spPr>
        <p:txBody>
          <a:bodyPr wrap="square" rtlCol="0">
            <a:noAutofit/>
          </a:bodyPr>
          <a:p>
            <a:r>
              <a:rPr lang="zh-CN" altLang="en-US" dirty="0">
                <a:sym typeface="+mn-ea"/>
              </a:rPr>
              <a:t>三大</a:t>
            </a:r>
            <a:r>
              <a:rPr lang="zh-CN" altLang="en-US" dirty="0">
                <a:sym typeface="+mn-ea"/>
              </a:rPr>
              <a:t>设计：</a:t>
            </a:r>
            <a:endParaRPr lang="zh-CN" altLang="en-US" dirty="0">
              <a:sym typeface="+mn-ea"/>
            </a:endParaRPr>
          </a:p>
          <a:p>
            <a:endParaRPr lang="zh-CN" altLang="en-US" dirty="0">
              <a:sym typeface="+mn-ea"/>
            </a:endParaRPr>
          </a:p>
          <a:p>
            <a:r>
              <a:rPr lang="zh-CN" altLang="en-US" dirty="0">
                <a:sym typeface="+mn-ea"/>
              </a:rPr>
              <a:t>双分支网络结构设计，音频视觉多模态学习同时，</a:t>
            </a:r>
            <a:r>
              <a:rPr lang="zh-CN" altLang="en-US" dirty="0">
                <a:sym typeface="+mn-ea"/>
              </a:rPr>
              <a:t>强化视觉信息</a:t>
            </a:r>
            <a:endParaRPr lang="zh-CN" altLang="en-US" dirty="0">
              <a:sym typeface="+mn-ea"/>
            </a:endParaRPr>
          </a:p>
          <a:p>
            <a:endParaRPr lang="zh-CN" altLang="en-US" dirty="0">
              <a:sym typeface="+mn-ea"/>
            </a:endParaRPr>
          </a:p>
          <a:p>
            <a:r>
              <a:rPr lang="zh-CN" altLang="en-US" dirty="0">
                <a:sym typeface="+mn-ea"/>
              </a:rPr>
              <a:t>文本引导的线索挖掘单元（</a:t>
            </a:r>
            <a:r>
              <a:rPr lang="en-US" altLang="zh-CN" dirty="0">
                <a:sym typeface="+mn-ea"/>
              </a:rPr>
              <a:t>TGCM</a:t>
            </a:r>
            <a:r>
              <a:rPr lang="zh-CN" altLang="en-US" dirty="0">
                <a:sym typeface="+mn-ea"/>
              </a:rPr>
              <a:t>）分模态提取关联信息并集成，再传播到各自</a:t>
            </a:r>
            <a:r>
              <a:rPr lang="zh-CN" altLang="en-US" dirty="0">
                <a:sym typeface="+mn-ea"/>
              </a:rPr>
              <a:t>模态</a:t>
            </a:r>
            <a:endParaRPr lang="zh-CN" altLang="en-US" dirty="0">
              <a:sym typeface="+mn-ea"/>
            </a:endParaRPr>
          </a:p>
          <a:p>
            <a:endParaRPr lang="zh-CN" altLang="en-US" dirty="0">
              <a:sym typeface="+mn-ea"/>
            </a:endParaRPr>
          </a:p>
          <a:p>
            <a:r>
              <a:rPr lang="zh-CN" altLang="en-US" dirty="0">
                <a:sym typeface="+mn-ea"/>
              </a:rPr>
              <a:t>课程学习优化策略，根据两个分支的预测输出差异评估样本难度，对训练过程的损失函数项进行重加权</a:t>
            </a:r>
            <a:endParaRPr lang="zh-CN" altLang="en-US"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一、模型训练</a:t>
            </a:r>
            <a:r>
              <a:rPr lang="en-US" altLang="zh-CN" sz="2800" dirty="0">
                <a:sym typeface="+mn-ea"/>
              </a:rPr>
              <a:t>——</a:t>
            </a:r>
            <a:r>
              <a:rPr lang="zh-CN" altLang="en-US" sz="2800" dirty="0">
                <a:sym typeface="+mn-ea"/>
              </a:rPr>
              <a:t>预训练模型</a:t>
            </a:r>
            <a:r>
              <a:rPr lang="en-US" altLang="zh-CN" sz="2800" dirty="0">
                <a:sym typeface="+mn-ea"/>
              </a:rPr>
              <a:t>BERT</a:t>
            </a:r>
            <a:endParaRPr lang="en-US" altLang="zh-CN" sz="2800" dirty="0">
              <a:sym typeface="+mn-ea"/>
            </a:endParaRPr>
          </a:p>
          <a:p>
            <a:pPr lvl="0"/>
            <a:endParaRPr lang="en-US" altLang="zh-CN" sz="2800" dirty="0">
              <a:sym typeface="+mn-ea"/>
            </a:endParaRPr>
          </a:p>
          <a:p>
            <a:pPr lvl="0"/>
            <a:r>
              <a:rPr lang="en-US" altLang="zh-CN" sz="2800" dirty="0"/>
              <a:t>BERT</a:t>
            </a:r>
            <a:r>
              <a:rPr lang="zh-CN" altLang="en-US" sz="2800" dirty="0"/>
              <a:t>（</a:t>
            </a:r>
            <a:r>
              <a:rPr lang="en-US" altLang="zh-CN" sz="2800" dirty="0"/>
              <a:t>Bidirectional Encoder Representations from Transformers</a:t>
            </a:r>
            <a:r>
              <a:rPr lang="zh-CN" altLang="en-US" sz="2800" dirty="0"/>
              <a:t>）提出了一种新的预训练方法，通过遮蔽语言模型（</a:t>
            </a:r>
            <a:r>
              <a:rPr lang="en-US" altLang="zh-CN" sz="2800" dirty="0"/>
              <a:t>Masked LM</a:t>
            </a:r>
            <a:r>
              <a:rPr lang="zh-CN" altLang="en-US" sz="2800" dirty="0"/>
              <a:t>）和下一句预测（</a:t>
            </a:r>
            <a:r>
              <a:rPr lang="en-US" altLang="zh-CN" sz="2800" dirty="0"/>
              <a:t>Next Sentence Prediction, NSP</a:t>
            </a:r>
            <a:r>
              <a:rPr lang="zh-CN" altLang="en-US" sz="2800" dirty="0"/>
              <a:t>）任务，实现双向上下文建模。</a:t>
            </a:r>
            <a:endParaRPr lang="zh-CN" altLang="en-US" sz="2800" dirty="0"/>
          </a:p>
          <a:p>
            <a:pPr lvl="0"/>
            <a:endParaRPr lang="zh-CN" altLang="en-US" sz="2800" dirty="0"/>
          </a:p>
          <a:p>
            <a:pPr lvl="0"/>
            <a:endParaRPr lang="zh-CN" altLang="en-US" sz="2800" dirty="0"/>
          </a:p>
          <a:p>
            <a:pPr lvl="0"/>
            <a:endParaRPr lang="en-US" altLang="zh-CN" sz="2800" dirty="0"/>
          </a:p>
          <a:p>
            <a:pPr lvl="0"/>
            <a:endParaRPr lang="en-US" altLang="zh-CN" sz="2800" dirty="0"/>
          </a:p>
          <a:p>
            <a:pPr lvl="0"/>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一、模型训练</a:t>
            </a:r>
            <a:r>
              <a:rPr lang="en-US" altLang="zh-CN" sz="2800" dirty="0">
                <a:sym typeface="+mn-ea"/>
              </a:rPr>
              <a:t>——</a:t>
            </a:r>
            <a:r>
              <a:rPr lang="zh-CN" altLang="en-US" sz="2800" dirty="0">
                <a:sym typeface="+mn-ea"/>
              </a:rPr>
              <a:t>预训练模型</a:t>
            </a:r>
            <a:r>
              <a:rPr lang="en-US" altLang="zh-CN" sz="2800" dirty="0">
                <a:sym typeface="+mn-ea"/>
              </a:rPr>
              <a:t>BERT</a:t>
            </a:r>
            <a:endParaRPr lang="en-US" altLang="zh-CN" sz="2800" dirty="0">
              <a:sym typeface="+mn-ea"/>
            </a:endParaRPr>
          </a:p>
          <a:p>
            <a:pPr lvl="0"/>
            <a:endParaRPr lang="en-US" altLang="zh-CN" sz="2800" dirty="0">
              <a:sym typeface="+mn-ea"/>
            </a:endParaRPr>
          </a:p>
          <a:p>
            <a:pPr lvl="0"/>
            <a:r>
              <a:rPr lang="en-US" altLang="zh-CN" sz="2800" dirty="0"/>
              <a:t>BERT</a:t>
            </a:r>
            <a:r>
              <a:rPr lang="zh-CN" altLang="en-US" sz="2800" dirty="0"/>
              <a:t>的训练包含</a:t>
            </a:r>
            <a:r>
              <a:rPr lang="en-US" altLang="zh-CN" sz="2800" dirty="0"/>
              <a:t>pre-train</a:t>
            </a:r>
            <a:r>
              <a:rPr lang="zh-CN" altLang="en-US" sz="2800" dirty="0"/>
              <a:t>和</a:t>
            </a:r>
            <a:r>
              <a:rPr lang="en-US" altLang="zh-CN" sz="2800" dirty="0"/>
              <a:t>fine-tune</a:t>
            </a:r>
            <a:r>
              <a:rPr lang="zh-CN" altLang="en-US" sz="2800" dirty="0"/>
              <a:t>两个阶段。</a:t>
            </a:r>
            <a:r>
              <a:rPr lang="en-US" altLang="zh-CN" sz="2800" dirty="0"/>
              <a:t>pre-train</a:t>
            </a:r>
            <a:r>
              <a:rPr lang="zh-CN" altLang="en-US" sz="2800" dirty="0"/>
              <a:t>阶段模型是在无标注的标签数据上进行训练，</a:t>
            </a:r>
            <a:r>
              <a:rPr lang="en-US" altLang="zh-CN" sz="2800" dirty="0"/>
              <a:t>fine-tune</a:t>
            </a:r>
            <a:r>
              <a:rPr lang="zh-CN" altLang="en-US" sz="2800" dirty="0"/>
              <a:t>阶段，</a:t>
            </a:r>
            <a:r>
              <a:rPr lang="en-US" altLang="zh-CN" sz="2800" dirty="0"/>
              <a:t>BERT</a:t>
            </a:r>
            <a:r>
              <a:rPr lang="zh-CN" altLang="en-US" sz="2800" dirty="0"/>
              <a:t>模型首先是被</a:t>
            </a:r>
            <a:r>
              <a:rPr lang="en-US" altLang="zh-CN" sz="2800" dirty="0"/>
              <a:t>pre-train</a:t>
            </a:r>
            <a:r>
              <a:rPr lang="zh-CN" altLang="en-US" sz="2800" dirty="0"/>
              <a:t>模型参数初始化，然后所有的参数会用下游的有标注的数据进行训</a:t>
            </a:r>
            <a:r>
              <a:rPr lang="zh-CN" altLang="en-US" sz="2800" dirty="0"/>
              <a:t>练</a:t>
            </a:r>
            <a:endParaRPr lang="zh-CN" altLang="en-US" sz="2800" dirty="0"/>
          </a:p>
          <a:p>
            <a:pPr lvl="0"/>
            <a:endParaRPr lang="zh-CN" altLang="en-US" sz="2800" dirty="0"/>
          </a:p>
          <a:p>
            <a:pPr lvl="0"/>
            <a:endParaRPr lang="en-US" altLang="zh-CN" sz="2800" dirty="0"/>
          </a:p>
          <a:p>
            <a:pPr lvl="0"/>
            <a:endParaRPr lang="en-US" altLang="zh-CN" sz="2800" dirty="0"/>
          </a:p>
          <a:p>
            <a:pPr lvl="0"/>
            <a:endParaRPr lang="zh-CN" altLang="en-US" sz="2800" dirty="0"/>
          </a:p>
        </p:txBody>
      </p:sp>
      <p:pic>
        <p:nvPicPr>
          <p:cNvPr id="3" name="图片 2"/>
          <p:cNvPicPr>
            <a:picLocks noChangeAspect="1"/>
          </p:cNvPicPr>
          <p:nvPr/>
        </p:nvPicPr>
        <p:blipFill>
          <a:blip r:embed="rId3"/>
          <a:stretch>
            <a:fillRect/>
          </a:stretch>
        </p:blipFill>
        <p:spPr>
          <a:xfrm>
            <a:off x="4261485" y="4137660"/>
            <a:ext cx="6087745" cy="27203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500316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一、模型训练</a:t>
            </a:r>
            <a:r>
              <a:rPr lang="en-US" altLang="zh-CN" sz="2800" dirty="0">
                <a:sym typeface="+mn-ea"/>
              </a:rPr>
              <a:t>——</a:t>
            </a:r>
            <a:r>
              <a:rPr lang="zh-CN" altLang="en-US" sz="2800" dirty="0"/>
              <a:t>遮蔽语言模型（</a:t>
            </a:r>
            <a:r>
              <a:rPr lang="en-US" altLang="zh-CN" sz="2800" dirty="0"/>
              <a:t>Masked LM</a:t>
            </a:r>
            <a:r>
              <a:rPr lang="zh-CN" altLang="en-US" sz="2800" dirty="0"/>
              <a:t>）</a:t>
            </a:r>
            <a:endParaRPr lang="zh-CN" altLang="en-US" sz="2800" dirty="0"/>
          </a:p>
          <a:p>
            <a:pPr lvl="0"/>
            <a:r>
              <a:rPr lang="zh-CN" altLang="en-US" sz="2800" dirty="0"/>
              <a:t>随机遮蔽输入序列中的部分词，并让模型预测被遮蔽的词。</a:t>
            </a:r>
            <a:endParaRPr lang="zh-CN" altLang="en-US" sz="2800" dirty="0"/>
          </a:p>
          <a:p>
            <a:pPr lvl="0"/>
            <a:endParaRPr lang="en-US" altLang="zh-CN" sz="2800" dirty="0"/>
          </a:p>
          <a:p>
            <a:pPr lvl="0"/>
            <a:r>
              <a:rPr lang="zh-CN" altLang="en-US" sz="2800" dirty="0"/>
              <a:t>为了减少预训练和微调之间的不匹配，</a:t>
            </a:r>
            <a:r>
              <a:rPr lang="en-US" altLang="zh-CN" sz="2800" dirty="0"/>
              <a:t>80%</a:t>
            </a:r>
            <a:r>
              <a:rPr lang="zh-CN" altLang="en-US" sz="2800" dirty="0"/>
              <a:t>的时间用</a:t>
            </a:r>
            <a:r>
              <a:rPr lang="en-US" altLang="zh-CN" sz="2800" dirty="0"/>
              <a:t>[MASK]</a:t>
            </a:r>
            <a:r>
              <a:rPr lang="zh-CN" altLang="en-US" sz="2800" dirty="0"/>
              <a:t>替换遮蔽词，</a:t>
            </a:r>
            <a:r>
              <a:rPr lang="en-US" altLang="zh-CN" sz="2800" dirty="0"/>
              <a:t>10%</a:t>
            </a:r>
            <a:r>
              <a:rPr lang="zh-CN" altLang="en-US" sz="2800" dirty="0"/>
              <a:t>的时间用随机词替换，</a:t>
            </a:r>
            <a:r>
              <a:rPr lang="en-US" altLang="zh-CN" sz="2800" dirty="0"/>
              <a:t>10%</a:t>
            </a:r>
            <a:r>
              <a:rPr lang="zh-CN" altLang="en-US" sz="2800" dirty="0"/>
              <a:t>的时间保留原词。</a:t>
            </a:r>
            <a:endParaRPr lang="zh-CN" altLang="en-US" sz="2800" dirty="0"/>
          </a:p>
          <a:p>
            <a:pPr lvl="0"/>
            <a:endParaRPr lang="en-US" altLang="zh-CN" sz="2800" dirty="0"/>
          </a:p>
          <a:p>
            <a:pPr lvl="0"/>
            <a:endParaRPr lang="zh-CN" altLang="en-US" sz="2800" dirty="0"/>
          </a:p>
        </p:txBody>
      </p:sp>
      <p:pic>
        <p:nvPicPr>
          <p:cNvPr id="3" name="图片 2"/>
          <p:cNvPicPr>
            <a:picLocks noChangeAspect="1"/>
          </p:cNvPicPr>
          <p:nvPr/>
        </p:nvPicPr>
        <p:blipFill>
          <a:blip r:embed="rId3"/>
          <a:stretch>
            <a:fillRect/>
          </a:stretch>
        </p:blipFill>
        <p:spPr>
          <a:xfrm>
            <a:off x="5910580" y="1775460"/>
            <a:ext cx="5878830" cy="3641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sym typeface="+mn-ea"/>
              </a:rPr>
              <a:t>一、模型训练</a:t>
            </a:r>
            <a:r>
              <a:rPr lang="en-US" altLang="zh-CN" sz="2800" dirty="0">
                <a:sym typeface="+mn-ea"/>
              </a:rPr>
              <a:t>——</a:t>
            </a:r>
            <a:r>
              <a:rPr lang="zh-CN" altLang="en-US" sz="2800" dirty="0">
                <a:sym typeface="+mn-ea"/>
              </a:rPr>
              <a:t>下一句预测（</a:t>
            </a:r>
            <a:r>
              <a:rPr lang="en-US" altLang="zh-CN" sz="2800" dirty="0">
                <a:sym typeface="+mn-ea"/>
              </a:rPr>
              <a:t>NSP</a:t>
            </a:r>
            <a:r>
              <a:rPr lang="zh-CN" altLang="en-US" sz="2800" dirty="0">
                <a:sym typeface="+mn-ea"/>
              </a:rPr>
              <a:t>）</a:t>
            </a:r>
            <a:endParaRPr lang="zh-CN" altLang="en-US" sz="2800" dirty="0">
              <a:sym typeface="+mn-ea"/>
            </a:endParaRPr>
          </a:p>
          <a:p>
            <a:pPr lvl="0"/>
            <a:endParaRPr lang="en-US" altLang="zh-CN" sz="2800" dirty="0">
              <a:sym typeface="+mn-ea"/>
            </a:endParaRPr>
          </a:p>
          <a:p>
            <a:pPr lvl="0"/>
            <a:r>
              <a:rPr lang="en-US" altLang="zh-CN" sz="2800" dirty="0"/>
              <a:t>Next Sentence Prediction</a:t>
            </a:r>
            <a:r>
              <a:rPr lang="zh-CN" altLang="en-US" sz="2800" dirty="0"/>
              <a:t>（</a:t>
            </a:r>
            <a:r>
              <a:rPr lang="en-US" altLang="zh-CN" sz="2800" dirty="0"/>
              <a:t>NSP</a:t>
            </a:r>
            <a:r>
              <a:rPr lang="zh-CN" altLang="en-US" sz="2800" dirty="0"/>
              <a:t>）的任务是判断句子</a:t>
            </a:r>
            <a:r>
              <a:rPr lang="en-US" altLang="zh-CN" sz="2800" dirty="0"/>
              <a:t>B</a:t>
            </a:r>
            <a:r>
              <a:rPr lang="zh-CN" altLang="en-US" sz="2800" dirty="0"/>
              <a:t>是否是句子</a:t>
            </a:r>
            <a:r>
              <a:rPr lang="en-US" altLang="zh-CN" sz="2800" dirty="0"/>
              <a:t>A</a:t>
            </a:r>
            <a:r>
              <a:rPr lang="zh-CN" altLang="en-US" sz="2800" dirty="0"/>
              <a:t>的下文。如果是的话输出</a:t>
            </a:r>
            <a:r>
              <a:rPr lang="en-US" altLang="zh-CN" sz="2800" dirty="0"/>
              <a:t>’IsNext‘</a:t>
            </a:r>
            <a:r>
              <a:rPr lang="zh-CN" altLang="en-US" sz="2800" dirty="0"/>
              <a:t>，否则输出</a:t>
            </a:r>
            <a:r>
              <a:rPr lang="en-US" altLang="zh-CN" sz="2800" dirty="0"/>
              <a:t>’NotNext‘</a:t>
            </a:r>
            <a:r>
              <a:rPr lang="zh-CN" altLang="en-US" sz="2800" dirty="0"/>
              <a:t>。</a:t>
            </a:r>
            <a:endParaRPr lang="zh-CN" altLang="en-US" sz="2800" dirty="0"/>
          </a:p>
          <a:p>
            <a:pPr lvl="0"/>
            <a:endParaRPr lang="zh-CN" altLang="en-US" sz="2800" dirty="0"/>
          </a:p>
          <a:p>
            <a:pPr lvl="0"/>
            <a:endParaRPr lang="en-US" altLang="zh-CN" sz="2800" dirty="0"/>
          </a:p>
          <a:p>
            <a:pPr lvl="0"/>
            <a:endParaRPr lang="en-US" altLang="zh-CN" sz="2800" dirty="0"/>
          </a:p>
          <a:p>
            <a:pPr lvl="0"/>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endParaRPr lang="zh-CN" altLang="en-US" sz="2800" dirty="0"/>
          </a:p>
          <a:p>
            <a:pPr lvl="0"/>
            <a:r>
              <a:rPr lang="zh-CN" altLang="en-US" sz="2800" dirty="0"/>
              <a:t>先检索出一批相似问题再精排</a:t>
            </a:r>
            <a:endParaRPr lang="zh-CN" altLang="en-US" sz="2800" dirty="0"/>
          </a:p>
          <a:p>
            <a:pPr lvl="0"/>
            <a:endParaRPr lang="en-US" altLang="zh-CN" sz="2800" dirty="0"/>
          </a:p>
          <a:p>
            <a:pPr lvl="0"/>
            <a:r>
              <a:rPr lang="en-US" altLang="zh-CN" sz="2800" dirty="0"/>
              <a:t>1. </a:t>
            </a:r>
            <a:r>
              <a:rPr lang="zh-CN" altLang="en-US" sz="2800" dirty="0"/>
              <a:t>检索</a:t>
            </a:r>
            <a:endParaRPr lang="zh-CN" altLang="en-US" sz="2800" dirty="0"/>
          </a:p>
          <a:p>
            <a:pPr lvl="0" indent="457200"/>
            <a:r>
              <a:rPr lang="en-US" altLang="zh-CN" sz="2800" dirty="0"/>
              <a:t>a. BM25</a:t>
            </a:r>
            <a:r>
              <a:rPr lang="zh-CN" altLang="en-US" sz="2800" dirty="0"/>
              <a:t>（</a:t>
            </a:r>
            <a:r>
              <a:rPr lang="en-US" altLang="zh-CN" sz="2800" dirty="0"/>
              <a:t>Best Matching 25</a:t>
            </a:r>
            <a:r>
              <a:rPr lang="zh-CN" altLang="en-US" sz="2800" dirty="0"/>
              <a:t>）</a:t>
            </a:r>
            <a:endParaRPr lang="zh-CN" altLang="en-US" sz="2800" dirty="0"/>
          </a:p>
          <a:p>
            <a:pPr lvl="0" indent="457200"/>
            <a:r>
              <a:rPr lang="en-US" altLang="zh-CN" sz="2800" dirty="0"/>
              <a:t>b. SBERT</a:t>
            </a:r>
            <a:endParaRPr lang="en-US" altLang="zh-CN" sz="2800" dirty="0"/>
          </a:p>
          <a:p>
            <a:pPr lvl="0"/>
            <a:r>
              <a:rPr lang="en-US" altLang="zh-CN" sz="2800" dirty="0"/>
              <a:t>2. </a:t>
            </a:r>
            <a:r>
              <a:rPr lang="zh-CN" altLang="en-US" sz="2800" dirty="0"/>
              <a:t>精排</a:t>
            </a:r>
            <a:endParaRPr lang="zh-CN" altLang="en-US" sz="2800" dirty="0"/>
          </a:p>
          <a:p>
            <a:pPr lvl="0" indent="457200"/>
            <a:r>
              <a:rPr lang="en-US" altLang="zh-CN" sz="2800" dirty="0"/>
              <a:t>a. Cross-Encoders</a:t>
            </a:r>
            <a:endParaRPr lang="en-US" altLang="zh-C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BM25</a:t>
            </a:r>
            <a:r>
              <a:rPr lang="zh-CN" altLang="en-US" sz="2800" dirty="0"/>
              <a:t>（</a:t>
            </a:r>
            <a:r>
              <a:rPr lang="en-US" altLang="zh-CN" sz="2800" dirty="0"/>
              <a:t>Best Matching 25</a:t>
            </a:r>
            <a:r>
              <a:rPr lang="zh-CN" altLang="en-US" sz="2800" dirty="0"/>
              <a:t>）</a:t>
            </a:r>
            <a:endParaRPr lang="zh-CN" altLang="en-US" sz="2800" dirty="0"/>
          </a:p>
          <a:p>
            <a:pPr lvl="0"/>
            <a:endParaRPr lang="en-US" altLang="zh-CN" sz="2800" dirty="0"/>
          </a:p>
          <a:p>
            <a:pPr lvl="0"/>
            <a:r>
              <a:rPr lang="en-US" altLang="zh-CN" sz="2800" dirty="0"/>
              <a:t>BM25 </a:t>
            </a:r>
            <a:r>
              <a:rPr lang="zh-CN" altLang="en-US" sz="2800" dirty="0"/>
              <a:t>基于</a:t>
            </a:r>
            <a:r>
              <a:rPr lang="en-US" altLang="zh-CN" sz="2800" dirty="0"/>
              <a:t> TF-IDF</a:t>
            </a:r>
            <a:r>
              <a:rPr lang="zh-CN" altLang="en-US" sz="2800" dirty="0"/>
              <a:t>（</a:t>
            </a:r>
            <a:r>
              <a:rPr lang="en-US" altLang="zh-CN" sz="2800" dirty="0"/>
              <a:t>Term Frequency-Inverse Document Frequency</a:t>
            </a:r>
            <a:r>
              <a:rPr lang="zh-CN" altLang="en-US" sz="2800" dirty="0"/>
              <a:t>）的思想，但对其进行了改进以考虑文档的长度等因素。</a:t>
            </a:r>
            <a:endParaRPr lang="zh-CN" altLang="en-US" sz="2800" dirty="0"/>
          </a:p>
          <a:p>
            <a:pPr lvl="0"/>
            <a:endParaRPr lang="zh-CN" altLang="en-US" sz="2800" dirty="0"/>
          </a:p>
          <a:p>
            <a:pPr lvl="0"/>
            <a:r>
              <a:rPr lang="en-US" altLang="zh-CN" sz="2800" dirty="0"/>
              <a:t>BM25 </a:t>
            </a:r>
            <a:r>
              <a:rPr lang="zh-CN" altLang="en-US" sz="2800" dirty="0"/>
              <a:t>算法的实现通常用于排序文档，使得与查询更相关的文档排名更靠前。在信息检索领域，</a:t>
            </a:r>
            <a:r>
              <a:rPr lang="en-US" altLang="zh-CN" sz="2800" dirty="0"/>
              <a:t>BM25 </a:t>
            </a:r>
            <a:r>
              <a:rPr lang="zh-CN" altLang="en-US" sz="2800" dirty="0"/>
              <a:t>已经成为一个经典的算法。</a:t>
            </a:r>
            <a:endParaRPr lang="zh-CN" altLang="en-US" sz="2800" dirty="0"/>
          </a:p>
          <a:p>
            <a:pPr lvl="0"/>
            <a:endParaRPr lang="en-US"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192000" cy="1325563"/>
          </a:xfrm>
        </p:spPr>
        <p:txBody>
          <a:bodyPr>
            <a:normAutofit/>
          </a:bodyPr>
          <a:lstStyle/>
          <a:p>
            <a:pPr algn="ctr"/>
            <a:r>
              <a:rPr kumimoji="1" lang="en-US" altLang="zh-CN" dirty="0">
                <a:solidFill>
                  <a:srgbClr val="FF0000"/>
                </a:solidFill>
                <a:latin typeface="等线" panose="02010600030101010101" pitchFamily="2" charset="-122"/>
                <a:ea typeface="等线" panose="02010600030101010101" pitchFamily="2" charset="-122"/>
              </a:rPr>
              <a:t>Homework 03</a:t>
            </a:r>
            <a:endParaRPr kumimoji="1" lang="zh-CN" altLang="en-US" dirty="0">
              <a:solidFill>
                <a:srgbClr val="0000FF"/>
              </a:solidFill>
              <a:latin typeface="等线" panose="02010600030101010101" pitchFamily="2" charset="-122"/>
              <a:ea typeface="等线" panose="02010600030101010101" pitchFamily="2" charset="-122"/>
              <a:cs typeface="等线" panose="02010600030101010101" pitchFamily="2" charset="-122"/>
            </a:endParaRPr>
          </a:p>
        </p:txBody>
      </p:sp>
      <p:pic>
        <p:nvPicPr>
          <p:cNvPr id="5" name="图片 16"/>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628933" y="1"/>
            <a:ext cx="462793" cy="2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线连接符 5"/>
          <p:cNvCxnSpPr/>
          <p:nvPr/>
        </p:nvCxnSpPr>
        <p:spPr>
          <a:xfrm flipV="1">
            <a:off x="0" y="1325564"/>
            <a:ext cx="12192000" cy="36024"/>
          </a:xfrm>
          <a:prstGeom prst="line">
            <a:avLst/>
          </a:prstGeom>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5396" y="1694097"/>
            <a:ext cx="11221207" cy="4864608"/>
          </a:xfrm>
          <a:prstGeom prst="rect">
            <a:avLst/>
          </a:prstGeom>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solidFill>
                <a:schemeClr val="tx1"/>
              </a:solidFill>
              <a:latin typeface="等线" panose="02010600030101010101" pitchFamily="2" charset="-122"/>
              <a:ea typeface="等线" panose="02010600030101010101" pitchFamily="2" charset="-122"/>
            </a:endParaRPr>
          </a:p>
        </p:txBody>
      </p:sp>
      <p:sp>
        <p:nvSpPr>
          <p:cNvPr id="12" name="矩形 11"/>
          <p:cNvSpPr/>
          <p:nvPr/>
        </p:nvSpPr>
        <p:spPr>
          <a:xfrm>
            <a:off x="825500" y="1872615"/>
            <a:ext cx="10541635" cy="4396740"/>
          </a:xfrm>
          <a:prstGeom prst="rect">
            <a:avLst/>
          </a:prstGeom>
          <a:solidFill>
            <a:schemeClr val="bg1"/>
          </a:solidFill>
          <a:ln>
            <a:solidFill>
              <a:schemeClr val="accent1">
                <a:shade val="50000"/>
              </a:schemeClr>
            </a:solidFill>
          </a:ln>
        </p:spPr>
        <p:txBody>
          <a:bodyPr wrap="square">
            <a:noAutofit/>
          </a:bodyPr>
          <a:lstStyle/>
          <a:p>
            <a:pPr lvl="0"/>
            <a:r>
              <a:rPr lang="zh-CN" altLang="en-US" sz="2800" dirty="0"/>
              <a:t>二、问题转义</a:t>
            </a:r>
            <a:r>
              <a:rPr lang="en-US" altLang="zh-CN" sz="2800" dirty="0"/>
              <a:t>——</a:t>
            </a:r>
            <a:r>
              <a:rPr lang="zh-CN" altLang="en-US" sz="2800" dirty="0"/>
              <a:t>文本匹配</a:t>
            </a:r>
            <a:r>
              <a:rPr lang="en-US" altLang="zh-CN" sz="2800" dirty="0"/>
              <a:t>/</a:t>
            </a:r>
            <a:r>
              <a:rPr lang="zh-CN" altLang="en-US" sz="2800" dirty="0"/>
              <a:t>语义匹配</a:t>
            </a:r>
            <a:endParaRPr lang="zh-CN" altLang="en-US" sz="2800" dirty="0"/>
          </a:p>
          <a:p>
            <a:pPr lvl="0"/>
            <a:r>
              <a:rPr lang="en-US" altLang="zh-CN" sz="2800" dirty="0"/>
              <a:t>BM25</a:t>
            </a:r>
            <a:r>
              <a:rPr lang="zh-CN" altLang="en-US" sz="2800" dirty="0"/>
              <a:t>（</a:t>
            </a:r>
            <a:r>
              <a:rPr lang="en-US" altLang="zh-CN" sz="2800" dirty="0"/>
              <a:t>Best Matching 25</a:t>
            </a:r>
            <a:r>
              <a:rPr lang="zh-CN" altLang="en-US" sz="2800" dirty="0"/>
              <a:t>）</a:t>
            </a:r>
            <a:endParaRPr lang="zh-CN" altLang="en-US" sz="2800" dirty="0"/>
          </a:p>
          <a:p>
            <a:pPr lvl="0"/>
            <a:endParaRPr lang="zh-CN" altLang="en-US" sz="2800" dirty="0"/>
          </a:p>
          <a:p>
            <a:pPr lvl="0"/>
            <a:endParaRPr lang="zh-CN" altLang="en-US" sz="2800" dirty="0"/>
          </a:p>
          <a:p>
            <a:pPr lvl="0"/>
            <a:endParaRPr lang="zh-CN" altLang="en-US" sz="2800" dirty="0"/>
          </a:p>
          <a:p>
            <a:pPr lvl="0"/>
            <a:endParaRPr lang="zh-CN" altLang="en-US" sz="2800" dirty="0"/>
          </a:p>
          <a:p>
            <a:pPr lvl="0"/>
            <a:endParaRPr lang="zh-CN" altLang="en-US" sz="2800" dirty="0"/>
          </a:p>
          <a:p>
            <a:pPr lvl="0"/>
            <a:endParaRPr lang="en-US" altLang="zh-CN" sz="2800" dirty="0"/>
          </a:p>
        </p:txBody>
      </p:sp>
      <p:pic>
        <p:nvPicPr>
          <p:cNvPr id="4" name="图片 3"/>
          <p:cNvPicPr>
            <a:picLocks noChangeAspect="1"/>
          </p:cNvPicPr>
          <p:nvPr/>
        </p:nvPicPr>
        <p:blipFill>
          <a:blip r:embed="rId3"/>
          <a:stretch>
            <a:fillRect/>
          </a:stretch>
        </p:blipFill>
        <p:spPr>
          <a:xfrm>
            <a:off x="835660" y="2788920"/>
            <a:ext cx="9349105" cy="3460115"/>
          </a:xfrm>
          <a:prstGeom prst="rect">
            <a:avLst/>
          </a:prstGeom>
        </p:spPr>
      </p:pic>
      <p:pic>
        <p:nvPicPr>
          <p:cNvPr id="3" name="图片 2"/>
          <p:cNvPicPr>
            <a:picLocks noChangeAspect="1"/>
          </p:cNvPicPr>
          <p:nvPr/>
        </p:nvPicPr>
        <p:blipFill>
          <a:blip r:embed="rId4"/>
          <a:stretch>
            <a:fillRect/>
          </a:stretch>
        </p:blipFill>
        <p:spPr>
          <a:xfrm>
            <a:off x="5023485" y="2351405"/>
            <a:ext cx="6333490" cy="96710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3519</Words>
  <Application>WPS 演示</Application>
  <PresentationFormat>宽屏</PresentationFormat>
  <Paragraphs>295</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等线</vt:lpstr>
      <vt:lpstr>微软雅黑</vt:lpstr>
      <vt:lpstr>Arial Unicode MS</vt:lpstr>
      <vt:lpstr>等线 Light</vt:lpstr>
      <vt:lpstr>Office 主题​​</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lpstr>Homework 03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02 (PPT)</dc:title>
  <dc:creator>秋实 聂</dc:creator>
  <cp:lastModifiedBy>hsl2363</cp:lastModifiedBy>
  <cp:revision>132</cp:revision>
  <dcterms:created xsi:type="dcterms:W3CDTF">2024-02-27T13:45:00Z</dcterms:created>
  <dcterms:modified xsi:type="dcterms:W3CDTF">2025-03-09T07:58:31Z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E8614E3107214A78822D69F5B474F5C6_13</vt:lpwstr>
  </property>
  <property fmtid="{D5CDD505-2E9C-101B-9397-08002B2CF9AE}" pid="3" name="KSOProductBuildVer">
    <vt:lpwstr>2052-12.1.0.20305</vt:lpwstr>
  </property>
</Properties>
</file>