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3653" r:id="rId4"/>
    <p:sldId id="3654" r:id="rId6"/>
    <p:sldId id="3655" r:id="rId7"/>
    <p:sldId id="3656" r:id="rId8"/>
    <p:sldId id="3657" r:id="rId9"/>
    <p:sldId id="3658" r:id="rId10"/>
    <p:sldId id="3659" r:id="rId11"/>
    <p:sldId id="3651" r:id="rId1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0BD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51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15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4242F-A03C-416F-9AFF-5A05F5FB279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4FC0D-E748-4A9A-80F2-97B2F7325E02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A8CBB02-0E7B-4DA5-870E-E91D9A7F122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6C91D9-085B-4694-9941-1FAC8575A8B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BEC0A-32BE-4F9C-8061-3037CC6D6E7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7.xml"/><Relationship Id="rId3" Type="http://schemas.openxmlformats.org/officeDocument/2006/relationships/slideLayout" Target="../slideLayouts/slideLayout13.xml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microsoft.com/office/2007/relationships/hdphoto" Target="../media/image2.wdp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项目描述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zh-CN" sz="2800"/>
              <a:t>背景</a:t>
            </a:r>
            <a:endParaRPr lang="zh-CN" sz="2800"/>
          </a:p>
          <a:p>
            <a:pPr lvl="0"/>
            <a:endParaRPr lang="zh-CN" sz="2800"/>
          </a:p>
          <a:p>
            <a:pPr lvl="0"/>
            <a:r>
              <a:rPr lang="zh-CN" altLang="en-US" sz="2800" dirty="0"/>
              <a:t>在数字化教育迅猛发展的时代背景下，</a:t>
            </a:r>
            <a:r>
              <a:rPr lang="en-US" altLang="zh-CN" sz="2800" dirty="0"/>
              <a:t>MOOC</a:t>
            </a:r>
            <a:r>
              <a:rPr lang="zh-CN" altLang="en-US" sz="2800" dirty="0"/>
              <a:t>以其开放性、普惠性和可扩展性，成为全球教育革新的重要载体。然而，当前在线</a:t>
            </a:r>
            <a:r>
              <a:rPr lang="en-US" altLang="zh-CN" sz="2800" dirty="0"/>
              <a:t>MOOC</a:t>
            </a:r>
            <a:r>
              <a:rPr lang="zh-CN" altLang="en-US" sz="2800" dirty="0"/>
              <a:t>教育存在</a:t>
            </a:r>
            <a:r>
              <a:rPr lang="en-US" altLang="zh-CN" sz="2800" dirty="0"/>
              <a:t>"</a:t>
            </a:r>
            <a:r>
              <a:rPr lang="zh-CN" altLang="en-US" sz="2800" dirty="0"/>
              <a:t>重资源供给、轻学习支持</a:t>
            </a:r>
            <a:r>
              <a:rPr lang="en-US" altLang="zh-CN" sz="2800" dirty="0"/>
              <a:t>"</a:t>
            </a:r>
            <a:r>
              <a:rPr lang="zh-CN" altLang="en-US" sz="2800" dirty="0"/>
              <a:t>的问题。比如，学生的问题不能及时得到解答；视频作为</a:t>
            </a:r>
            <a:r>
              <a:rPr lang="en-US" altLang="zh-CN" sz="2800" dirty="0"/>
              <a:t>MOOC</a:t>
            </a:r>
            <a:r>
              <a:rPr lang="zh-CN" altLang="en-US" sz="2800" dirty="0"/>
              <a:t>核心载体，知识点定位困难，学生需反复跳转寻找目标片段，耗时低效，学习效率低下。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项目描述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zh-CN" altLang="en-US" sz="2800" dirty="0"/>
              <a:t>目标</a:t>
            </a:r>
            <a:endParaRPr lang="zh-CN" altLang="en-US" sz="2800" dirty="0"/>
          </a:p>
          <a:p>
            <a:pPr lvl="0"/>
            <a:endParaRPr lang="zh-CN" altLang="en-US" sz="2800" dirty="0"/>
          </a:p>
          <a:p>
            <a:pPr lvl="0"/>
            <a:r>
              <a:rPr lang="zh-CN" altLang="en-US" sz="2800" dirty="0"/>
              <a:t>开发多模态在线教育智能体，通过融合视频、课件、讲稿等多源数据，构建具备实时答疑与知识点定位的精智能体，实现实时回答问题，给出相关的视频时间节点的功能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项目描述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zh-CN" sz="2800"/>
              <a:t>步骤</a:t>
            </a:r>
            <a:endParaRPr lang="zh-CN" sz="2800"/>
          </a:p>
          <a:p>
            <a:pPr lvl="0"/>
            <a:endParaRPr lang="zh-CN" sz="2800"/>
          </a:p>
          <a:p>
            <a:pPr lvl="0"/>
            <a:r>
              <a:rPr lang="en-US" altLang="zh-CN" sz="2800" dirty="0"/>
              <a:t>1.</a:t>
            </a:r>
            <a:r>
              <a:rPr lang="zh-CN" altLang="en-US" sz="2800" dirty="0"/>
              <a:t>数据处理：将现有视频、</a:t>
            </a:r>
            <a:r>
              <a:rPr lang="en-US" altLang="zh-CN" sz="2800" dirty="0"/>
              <a:t>PPT</a:t>
            </a:r>
            <a:r>
              <a:rPr lang="zh-CN" altLang="en-US" sz="2800" dirty="0"/>
              <a:t>、文字稿进行处理，提取文字、图片信息，构建课程相关知识库</a:t>
            </a:r>
            <a:endParaRPr lang="zh-CN" altLang="en-US" sz="2800" dirty="0"/>
          </a:p>
          <a:p>
            <a:pPr lvl="0"/>
            <a:endParaRPr lang="zh-CN" altLang="en-US" sz="2800" dirty="0"/>
          </a:p>
          <a:p>
            <a:pPr lvl="0"/>
            <a:r>
              <a:rPr lang="en-US" altLang="zh-CN" sz="2800" dirty="0"/>
              <a:t>2.</a:t>
            </a:r>
            <a:r>
              <a:rPr lang="zh-CN" altLang="en-US" sz="2800" dirty="0"/>
              <a:t>模型训练：根据已有数据库对开源模型进行训练，使模型能够通过课程相关信息针对问题进行分析、回答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项目描述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zh-CN" sz="2800"/>
              <a:t>步骤</a:t>
            </a:r>
            <a:endParaRPr lang="zh-CN" sz="2800"/>
          </a:p>
          <a:p>
            <a:pPr lvl="0"/>
            <a:endParaRPr lang="zh-CN" sz="2800"/>
          </a:p>
          <a:p>
            <a:pPr lvl="0"/>
            <a:r>
              <a:rPr lang="en-US" altLang="zh-CN" sz="2800" dirty="0">
                <a:sym typeface="+mn-ea"/>
              </a:rPr>
              <a:t>3.</a:t>
            </a:r>
            <a:r>
              <a:rPr lang="zh-CN" altLang="en-US" sz="2800" dirty="0">
                <a:sym typeface="+mn-ea"/>
              </a:rPr>
              <a:t>问题转义：用户问的问题可能会比较泛泛，我们需要对用户的问题进行专属，将问题与数据库进行语义匹配，把问题转化成已有的文本内容</a:t>
            </a:r>
            <a:endParaRPr lang="zh-CN" altLang="en-US" sz="2800" dirty="0"/>
          </a:p>
          <a:p>
            <a:pPr lvl="0"/>
            <a:endParaRPr lang="en-US" altLang="zh-CN" sz="2800" dirty="0">
              <a:sym typeface="+mn-ea"/>
            </a:endParaRPr>
          </a:p>
          <a:p>
            <a:pPr lvl="0"/>
            <a:r>
              <a:rPr lang="en-US" altLang="zh-CN" sz="2800" dirty="0">
                <a:sym typeface="+mn-ea"/>
              </a:rPr>
              <a:t>4.</a:t>
            </a:r>
            <a:r>
              <a:rPr lang="zh-CN" altLang="en-US" sz="2800" dirty="0">
                <a:sym typeface="+mn-ea"/>
              </a:rPr>
              <a:t>视频匹配：将已有数据库中的文本信息与视频进行一一匹配，给每个文本一个时间标注，当检索到符合用户需求的文本之后，可以借此返回一个时间范围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项目描述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zh-CN" sz="2800"/>
              <a:t>步骤</a:t>
            </a:r>
            <a:endParaRPr lang="zh-CN" sz="2800"/>
          </a:p>
          <a:p>
            <a:pPr lvl="0"/>
            <a:endParaRPr lang="zh-CN" sz="2800"/>
          </a:p>
          <a:p>
            <a:pPr lvl="0"/>
            <a:r>
              <a:rPr lang="en-US" altLang="zh-CN" sz="2800" dirty="0">
                <a:sym typeface="+mn-ea"/>
              </a:rPr>
              <a:t>5.</a:t>
            </a:r>
            <a:r>
              <a:rPr lang="zh-CN" altLang="en-US" sz="2800" dirty="0">
                <a:sym typeface="+mn-ea"/>
              </a:rPr>
              <a:t>搭建框架：将上述功能综合起来，搭建一个精美、实用的前后端框架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可能用到的多媒体技术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en-US" altLang="zh-CN" sz="2800" dirty="0"/>
              <a:t>1.</a:t>
            </a:r>
            <a:r>
              <a:rPr lang="zh-CN" altLang="en-US" sz="2800" dirty="0"/>
              <a:t>数据处理</a:t>
            </a:r>
            <a:endParaRPr lang="zh-CN" altLang="en-US" sz="2800" dirty="0"/>
          </a:p>
          <a:p>
            <a:pPr lvl="0"/>
            <a:endParaRPr lang="zh-CN" altLang="en-US" sz="2800" dirty="0"/>
          </a:p>
          <a:p>
            <a:pPr lvl="0"/>
            <a:r>
              <a:rPr lang="en-US" altLang="zh-CN" sz="2800" dirty="0"/>
              <a:t>2.</a:t>
            </a:r>
            <a:r>
              <a:rPr lang="zh-CN" altLang="en-US" sz="2800" dirty="0"/>
              <a:t>模型训练</a:t>
            </a:r>
            <a:endParaRPr lang="zh-CN" alt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多模态大模型、自然语言处理（问答系统）、机器学习与数据挖掘（个性化推荐）</a:t>
            </a:r>
            <a:endParaRPr lang="zh-CN" altLang="en-US" sz="2800" dirty="0"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BERT</a:t>
            </a:r>
            <a:r>
              <a:rPr lang="zh-CN" altLang="en-US" sz="2800" dirty="0">
                <a:sym typeface="+mn-ea"/>
              </a:rPr>
              <a:t>等相关模型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  <a:sym typeface="+mn-ea"/>
              </a:rPr>
              <a:t>可能用到的多媒体技术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826770" y="2006600"/>
            <a:ext cx="10538460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r>
              <a:rPr lang="en-US" altLang="zh-CN" sz="2800" dirty="0"/>
              <a:t>3.</a:t>
            </a:r>
            <a:r>
              <a:rPr lang="zh-CN" altLang="en-US" sz="2800" dirty="0"/>
              <a:t>问题转义</a:t>
            </a:r>
            <a:endParaRPr lang="zh-CN" alt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知识图谱技术、自然语言处理（文本匹配）</a:t>
            </a:r>
            <a:endParaRPr lang="zh-CN" altLang="en-US" sz="2800" dirty="0"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en-US" altLang="zh-CN" sz="2800" dirty="0">
                <a:sym typeface="+mn-ea"/>
              </a:rPr>
              <a:t>BM25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SBERT</a:t>
            </a:r>
            <a:r>
              <a:rPr lang="zh-CN" altLang="en-US" sz="2800" dirty="0">
                <a:sym typeface="+mn-ea"/>
              </a:rPr>
              <a:t>、</a:t>
            </a:r>
            <a:r>
              <a:rPr lang="en-US" altLang="zh-CN" sz="2800" dirty="0">
                <a:sym typeface="+mn-ea"/>
              </a:rPr>
              <a:t>Cross-Encoders</a:t>
            </a:r>
            <a:r>
              <a:rPr lang="zh-CN" altLang="en-US" sz="2800" dirty="0">
                <a:sym typeface="+mn-ea"/>
              </a:rPr>
              <a:t>，混合检索系统（</a:t>
            </a:r>
            <a:r>
              <a:rPr lang="en-US" altLang="zh-CN" sz="2800" dirty="0">
                <a:sym typeface="+mn-ea"/>
              </a:rPr>
              <a:t>Hybrid Retrieval System</a:t>
            </a:r>
            <a:r>
              <a:rPr lang="zh-CN" altLang="en-US" sz="2800" dirty="0">
                <a:sym typeface="+mn-ea"/>
              </a:rPr>
              <a:t>），</a:t>
            </a:r>
            <a:r>
              <a:rPr lang="zh-CN" altLang="en-US" sz="2800">
                <a:sym typeface="+mn-ea"/>
              </a:rPr>
              <a:t>命名实体识别</a:t>
            </a:r>
            <a:r>
              <a:rPr lang="en-US" altLang="zh-CN" sz="2800">
                <a:sym typeface="+mn-ea"/>
              </a:rPr>
              <a:t> (NER)</a:t>
            </a:r>
            <a:r>
              <a:rPr lang="zh-CN" altLang="en-US" sz="2800">
                <a:sym typeface="+mn-ea"/>
              </a:rPr>
              <a:t>、问题分类</a:t>
            </a:r>
            <a:endParaRPr lang="zh-CN" altLang="en-US" sz="2800"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lvl="0"/>
            <a:r>
              <a:rPr lang="en-US" altLang="zh-CN" sz="2800" dirty="0"/>
              <a:t>4.</a:t>
            </a:r>
            <a:r>
              <a:rPr lang="zh-CN" altLang="en-US" sz="2800" dirty="0"/>
              <a:t>视频匹配</a:t>
            </a:r>
            <a:endParaRPr lang="zh-CN" altLang="en-US" sz="2800" dirty="0"/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知识图谱技术、视频分析技术</a:t>
            </a:r>
            <a:r>
              <a:rPr lang="zh-CN" sz="2800" dirty="0">
                <a:sym typeface="+mn-ea"/>
              </a:rPr>
              <a:t>（</a:t>
            </a:r>
            <a:r>
              <a:rPr lang="zh-CN" altLang="en-US" sz="2800" dirty="0">
                <a:sym typeface="+mn-ea"/>
              </a:rPr>
              <a:t>视频分割与标注</a:t>
            </a:r>
            <a:r>
              <a:rPr lang="zh-CN" sz="2800" dirty="0">
                <a:sym typeface="+mn-ea"/>
              </a:rPr>
              <a:t>、</a:t>
            </a:r>
            <a:r>
              <a:rPr lang="zh-CN" altLang="en-US" sz="2800" dirty="0">
                <a:sym typeface="+mn-ea"/>
              </a:rPr>
              <a:t>关键帧提取）</a:t>
            </a:r>
            <a:endParaRPr lang="zh-CN" altLang="en-US" sz="2800" dirty="0"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zh-CN" altLang="en-US" sz="2800" dirty="0">
                <a:sym typeface="+mn-ea"/>
              </a:rPr>
              <a:t>视频片段定位（</a:t>
            </a:r>
            <a:r>
              <a:rPr lang="en-US" altLang="zh-CN" sz="2800" dirty="0">
                <a:sym typeface="+mn-ea"/>
              </a:rPr>
              <a:t>Temporal Sentence Grounding</a:t>
            </a:r>
            <a:r>
              <a:rPr lang="zh-CN" altLang="en-US" sz="2800" dirty="0">
                <a:sym typeface="+mn-ea"/>
              </a:rPr>
              <a:t>，</a:t>
            </a:r>
            <a:r>
              <a:rPr lang="en-US" altLang="zh-CN" sz="2800" dirty="0">
                <a:sym typeface="+mn-ea"/>
              </a:rPr>
              <a:t>TSG</a:t>
            </a:r>
            <a:r>
              <a:rPr lang="zh-CN" altLang="en-US" sz="2800" dirty="0">
                <a:sym typeface="+mn-ea"/>
              </a:rPr>
              <a:t>）</a:t>
            </a:r>
            <a:endParaRPr lang="zh-CN" altLang="en-US" sz="2800" dirty="0">
              <a:sym typeface="+mn-ea"/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en-US" altLang="zh-CN" sz="2800" dirty="0"/>
          </a:p>
          <a:p>
            <a:pPr lvl="0"/>
            <a:r>
              <a:rPr lang="en-US" altLang="zh-CN" sz="2800" dirty="0"/>
              <a:t>5.</a:t>
            </a:r>
            <a:r>
              <a:rPr lang="zh-CN" altLang="en-US" sz="2800" dirty="0"/>
              <a:t>搭建框架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kumimoji="1" lang="zh-CN" altLang="en-US" dirty="0">
                <a:solidFill>
                  <a:srgbClr val="FF0000"/>
                </a:solidFill>
                <a:latin typeface="等线" panose="02010600030101010101" pitchFamily="2" charset="-122"/>
                <a:ea typeface="等线" panose="02010600030101010101" pitchFamily="2" charset="-122"/>
              </a:rPr>
              <a:t>每个人的分工</a:t>
            </a:r>
            <a:endParaRPr kumimoji="1" lang="zh-CN" altLang="en-US" dirty="0">
              <a:solidFill>
                <a:srgbClr val="0000FF"/>
              </a:solidFill>
              <a:latin typeface="等线" panose="02010600030101010101" pitchFamily="2" charset="-122"/>
              <a:ea typeface="等线" panose="02010600030101010101" pitchFamily="2" charset="-122"/>
              <a:cs typeface="等线" panose="02010600030101010101" pitchFamily="2" charset="-122"/>
            </a:endParaRPr>
          </a:p>
        </p:txBody>
      </p:sp>
      <p:pic>
        <p:nvPicPr>
          <p:cNvPr id="5" name="图片 16"/>
          <p:cNvPicPr>
            <a:picLocks noChangeAspect="1" noChangeArrowheads="1"/>
          </p:cNvPicPr>
          <p:nvPr/>
        </p:nvPicPr>
        <p:blipFill>
          <a:blip r:embed="rId1" cstate="print">
            <a:extLst>
              <a:ext uri="{BEBA8EAE-BF5A-486C-A8C5-ECC9F3942E4B}">
                <a14:imgProps xmlns:a14="http://schemas.microsoft.com/office/drawing/2010/main">
                  <a14:imgLayer r:embed="rId2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28933" y="1"/>
            <a:ext cx="462793" cy="2227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直线连接符 5"/>
          <p:cNvCxnSpPr/>
          <p:nvPr/>
        </p:nvCxnSpPr>
        <p:spPr>
          <a:xfrm flipV="1">
            <a:off x="0" y="1325564"/>
            <a:ext cx="12192000" cy="36024"/>
          </a:xfrm>
          <a:prstGeom prst="line">
            <a:avLst/>
          </a:prstGeom>
          <a:ln w="25400" cmpd="sng">
            <a:solidFill>
              <a:srgbClr val="00206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矩形 8"/>
          <p:cNvSpPr/>
          <p:nvPr/>
        </p:nvSpPr>
        <p:spPr>
          <a:xfrm>
            <a:off x="485396" y="1694097"/>
            <a:ext cx="11221207" cy="4864608"/>
          </a:xfrm>
          <a:prstGeom prst="rect">
            <a:avLst/>
          </a:prstGeom>
          <a:solidFill>
            <a:schemeClr val="accent1">
              <a:lumMod val="40000"/>
              <a:lumOff val="60000"/>
              <a:alpha val="3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2800" dirty="0">
              <a:solidFill>
                <a:schemeClr val="tx1"/>
              </a:solidFill>
              <a:latin typeface="等线" panose="02010600030101010101" pitchFamily="2" charset="-122"/>
              <a:ea typeface="等线" panose="02010600030101010101" pitchFamily="2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826687" y="2006418"/>
            <a:ext cx="10538624" cy="4356000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lstStyle/>
          <a:p>
            <a:pPr lvl="0"/>
            <a:endParaRPr lang="en-US" altLang="zh-CN" sz="28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rcRect r="-123"/>
          <a:stretch>
            <a:fillRect/>
          </a:stretch>
        </p:blipFill>
        <p:spPr>
          <a:xfrm>
            <a:off x="1548765" y="2005965"/>
            <a:ext cx="7754620" cy="435673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rcRect l="13449"/>
          <a:stretch>
            <a:fillRect/>
          </a:stretch>
        </p:blipFill>
        <p:spPr>
          <a:xfrm>
            <a:off x="8522335" y="2007870"/>
            <a:ext cx="2120900" cy="4354830"/>
          </a:xfrm>
          <a:prstGeom prst="rect">
            <a:avLst/>
          </a:prstGeom>
        </p:spPr>
      </p:pic>
      <p:sp>
        <p:nvSpPr>
          <p:cNvPr id="12" name="矩形 11"/>
          <p:cNvSpPr/>
          <p:nvPr/>
        </p:nvSpPr>
        <p:spPr>
          <a:xfrm>
            <a:off x="1548765" y="5128895"/>
            <a:ext cx="9094470" cy="123380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noAutofit/>
          </a:bodyPr>
          <a:p>
            <a:pPr lvl="0" indent="457200">
              <a:lnSpc>
                <a:spcPct val="130000"/>
              </a:lnSpc>
            </a:pPr>
            <a:r>
              <a:rPr lang="en-US" altLang="zh-CN" sz="2800" dirty="0"/>
              <a:t>  </a:t>
            </a:r>
            <a:r>
              <a:rPr lang="zh-CN" altLang="en-US" sz="2800" dirty="0"/>
              <a:t>林枫茗</a:t>
            </a:r>
            <a:r>
              <a:rPr lang="en-US" altLang="zh-CN" sz="2800" dirty="0"/>
              <a:t>	      </a:t>
            </a:r>
            <a:r>
              <a:rPr lang="zh-CN" altLang="en-US" sz="2800" dirty="0"/>
              <a:t>陆博</a:t>
            </a:r>
            <a:r>
              <a:rPr lang="en-US" altLang="zh-CN" sz="2800" dirty="0"/>
              <a:t>	    </a:t>
            </a:r>
            <a:r>
              <a:rPr lang="zh-CN" altLang="en-US" sz="2800" dirty="0"/>
              <a:t>王谦益</a:t>
            </a:r>
            <a:r>
              <a:rPr lang="en-US" altLang="zh-CN" sz="2800" dirty="0"/>
              <a:t>	  </a:t>
            </a:r>
            <a:r>
              <a:rPr lang="zh-CN" altLang="en-US" sz="2800" dirty="0"/>
              <a:t>黄少霖</a:t>
            </a:r>
            <a:r>
              <a:rPr lang="en-US" altLang="zh-CN" sz="2800" dirty="0"/>
              <a:t>      </a:t>
            </a:r>
            <a:r>
              <a:rPr lang="zh-CN" altLang="en-US" sz="2800" dirty="0"/>
              <a:t>白楚焓</a:t>
            </a:r>
            <a:endParaRPr lang="zh-CN" altLang="en-US" sz="2800" dirty="0"/>
          </a:p>
          <a:p>
            <a:pPr lvl="0" indent="457200"/>
            <a:r>
              <a:rPr lang="zh-CN" altLang="en-US" sz="2800" dirty="0">
                <a:sym typeface="+mn-ea"/>
              </a:rPr>
              <a:t>视频匹配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模型训练</a:t>
            </a:r>
            <a:r>
              <a:rPr lang="en-US" altLang="zh-CN" sz="2800" dirty="0">
                <a:sym typeface="+mn-ea"/>
              </a:rPr>
              <a:t>    </a:t>
            </a:r>
            <a:r>
              <a:rPr lang="zh-CN" altLang="en-US" sz="2800" dirty="0">
                <a:sym typeface="+mn-ea"/>
              </a:rPr>
              <a:t>问题转义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问题转义</a:t>
            </a:r>
            <a:r>
              <a:rPr lang="en-US" altLang="zh-CN" sz="2800" dirty="0">
                <a:sym typeface="+mn-ea"/>
              </a:rPr>
              <a:t>  </a:t>
            </a:r>
            <a:r>
              <a:rPr lang="zh-CN" altLang="en-US" sz="2800" dirty="0">
                <a:sym typeface="+mn-ea"/>
              </a:rPr>
              <a:t>视频匹配</a:t>
            </a:r>
            <a:endParaRPr lang="zh-CN" altLang="en-US" sz="2800" dirty="0"/>
          </a:p>
        </p:txBody>
      </p:sp>
      <p:sp>
        <p:nvSpPr>
          <p:cNvPr id="7" name="矩形 6"/>
          <p:cNvSpPr/>
          <p:nvPr/>
        </p:nvSpPr>
        <p:spPr>
          <a:xfrm>
            <a:off x="2862580" y="1694180"/>
            <a:ext cx="6472555" cy="953135"/>
          </a:xfrm>
          <a:prstGeom prst="rect">
            <a:avLst/>
          </a:prstGeom>
          <a:solidFill>
            <a:schemeClr val="bg1"/>
          </a:solidFill>
          <a:ln>
            <a:solidFill>
              <a:schemeClr val="accent1">
                <a:shade val="50000"/>
              </a:schemeClr>
            </a:solidFill>
          </a:ln>
        </p:spPr>
        <p:txBody>
          <a:bodyPr wrap="square">
            <a:spAutoFit/>
          </a:bodyPr>
          <a:p>
            <a:pPr lvl="0" algn="ctr"/>
            <a:r>
              <a:rPr lang="zh-CN" altLang="en-US" sz="2800" dirty="0">
                <a:sym typeface="+mn-ea"/>
              </a:rPr>
              <a:t>基于</a:t>
            </a:r>
            <a:r>
              <a:rPr lang="en-US" altLang="zh-CN" sz="2800" dirty="0">
                <a:sym typeface="+mn-ea"/>
              </a:rPr>
              <a:t>MOOC</a:t>
            </a:r>
            <a:r>
              <a:rPr lang="zh-CN" altLang="en-US" sz="2800" dirty="0">
                <a:sym typeface="+mn-ea"/>
              </a:rPr>
              <a:t>的个性化教育智能体</a:t>
            </a:r>
            <a:endParaRPr lang="zh-CN" altLang="en-US" sz="2800" dirty="0">
              <a:sym typeface="+mn-ea"/>
            </a:endParaRPr>
          </a:p>
          <a:p>
            <a:pPr lvl="0" algn="ctr"/>
            <a:r>
              <a:rPr lang="zh-CN" altLang="en-US" sz="2800" dirty="0"/>
              <a:t>助教：王星月老师</a:t>
            </a:r>
            <a:endParaRPr lang="zh-CN" altLang="en-U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858</Words>
  <Application>WPS 演示</Application>
  <PresentationFormat>宽屏</PresentationFormat>
  <Paragraphs>62</Paragraphs>
  <Slides>8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Arial</vt:lpstr>
      <vt:lpstr>宋体</vt:lpstr>
      <vt:lpstr>Wingdings</vt:lpstr>
      <vt:lpstr>等线</vt:lpstr>
      <vt:lpstr>微软雅黑</vt:lpstr>
      <vt:lpstr>Arial Unicode MS</vt:lpstr>
      <vt:lpstr>等线 Light</vt:lpstr>
      <vt:lpstr>Office 主题​​</vt:lpstr>
      <vt:lpstr>1_Office 主题​​</vt:lpstr>
      <vt:lpstr>项目描述</vt:lpstr>
      <vt:lpstr>项目描述</vt:lpstr>
      <vt:lpstr>项目描述</vt:lpstr>
      <vt:lpstr>项目描述</vt:lpstr>
      <vt:lpstr>项目描述</vt:lpstr>
      <vt:lpstr>项目描述</vt:lpstr>
      <vt:lpstr>可能用到的多媒体技术</vt:lpstr>
      <vt:lpstr>每个人的分工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Homework 02 (PPT)</dc:title>
  <dc:creator>秋实 聂</dc:creator>
  <cp:lastModifiedBy>Win</cp:lastModifiedBy>
  <cp:revision>97</cp:revision>
  <dcterms:created xsi:type="dcterms:W3CDTF">2024-02-27T13:45:00Z</dcterms:created>
  <dcterms:modified xsi:type="dcterms:W3CDTF">2025-03-16T08:44:13Z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8BAB2374DAEE406A989350656772F394_12</vt:lpwstr>
  </property>
  <property fmtid="{D5CDD505-2E9C-101B-9397-08002B2CF9AE}" pid="3" name="KSOProductBuildVer">
    <vt:lpwstr>2052-12.1.0.20305</vt:lpwstr>
  </property>
</Properties>
</file>