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49" r:id="rId3"/>
    <p:sldId id="3650" r:id="rId5"/>
    <p:sldId id="3651"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B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51" autoAdjust="0"/>
    <p:restoredTop sz="94660"/>
  </p:normalViewPr>
  <p:slideViewPr>
    <p:cSldViewPr snapToGrid="0">
      <p:cViewPr varScale="1">
        <p:scale>
          <a:sx n="114" d="100"/>
          <a:sy n="114" d="100"/>
        </p:scale>
        <p:origin x="115"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242F-A03C-416F-9AFF-5A05F5FB27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FC0D-E748-4A9A-80F2-97B2F7325E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C91D9-085B-4694-9941-1FAC8575A8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7BEC0A-32BE-4F9C-8061-3037CC6D6E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06</a:t>
            </a:r>
            <a:endParaRPr kumimoji="1" lang="en-US" altLang="zh-CN" dirty="0">
              <a:solidFill>
                <a:srgbClr val="FF0000"/>
              </a:solidFill>
              <a:latin typeface="等线" panose="02010600030101010101" pitchFamily="2" charset="-122"/>
              <a:ea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4" name="文本框 3"/>
          <p:cNvSpPr txBox="1"/>
          <p:nvPr/>
        </p:nvSpPr>
        <p:spPr>
          <a:xfrm>
            <a:off x="675005" y="1811655"/>
            <a:ext cx="10679430" cy="3255010"/>
          </a:xfrm>
          <a:prstGeom prst="rect">
            <a:avLst/>
          </a:prstGeom>
        </p:spPr>
        <p:txBody>
          <a:bodyPr>
            <a:noAutofit/>
          </a:bodyPr>
          <a:p>
            <a:r>
              <a:rPr lang="en-US" altLang="zh-CN" sz="2400">
                <a:solidFill>
                  <a:srgbClr val="000000"/>
                </a:solidFill>
                <a:latin typeface="Calibri" panose="020F0502020204030204"/>
                <a:ea typeface="Calibri" panose="020F0502020204030204"/>
              </a:rPr>
              <a:t>1. Suppose we have an English text document containing 4375 words. In the document, the words dog and cat appear 115 times and 10 times, please compute TF (term frequency) for dog and cat respectively? </a:t>
            </a:r>
            <a:endParaRPr lang="en-US" altLang="zh-CN" sz="2400">
              <a:solidFill>
                <a:srgbClr val="000000"/>
              </a:solidFill>
              <a:latin typeface="Calibri" panose="020F0502020204030204"/>
              <a:ea typeface="Calibri" panose="020F0502020204030204"/>
            </a:endParaRPr>
          </a:p>
          <a:p>
            <a:endParaRPr lang="en-US" altLang="zh-CN" sz="2400">
              <a:solidFill>
                <a:srgbClr val="000000"/>
              </a:solidFill>
              <a:latin typeface="Calibri" panose="020F0502020204030204"/>
              <a:ea typeface="Calibri" panose="020F0502020204030204"/>
            </a:endParaRPr>
          </a:p>
          <a:p>
            <a:r>
              <a:rPr lang="en-US" altLang="zh-CN" sz="2400">
                <a:solidFill>
                  <a:srgbClr val="000000"/>
                </a:solidFill>
                <a:latin typeface="Calibri" panose="020F0502020204030204"/>
                <a:ea typeface="Calibri" panose="020F0502020204030204"/>
              </a:rPr>
              <a:t>TF = </a:t>
            </a:r>
            <a:r>
              <a:rPr lang="zh-CN" altLang="en-US" sz="2400">
                <a:solidFill>
                  <a:srgbClr val="000000"/>
                </a:solidFill>
                <a:latin typeface="Calibri" panose="020F0502020204030204"/>
                <a:ea typeface="Calibri" panose="020F0502020204030204"/>
              </a:rPr>
              <a:t>词</a:t>
            </a:r>
            <a:r>
              <a:rPr lang="en-US" altLang="zh-CN" sz="2400">
                <a:solidFill>
                  <a:srgbClr val="000000"/>
                </a:solidFill>
                <a:latin typeface="Calibri" panose="020F0502020204030204"/>
                <a:ea typeface="Calibri" panose="020F0502020204030204"/>
              </a:rPr>
              <a:t>t</a:t>
            </a:r>
            <a:r>
              <a:rPr lang="zh-CN" altLang="en-US" sz="2400">
                <a:solidFill>
                  <a:srgbClr val="000000"/>
                </a:solidFill>
                <a:latin typeface="Calibri" panose="020F0502020204030204"/>
                <a:ea typeface="Calibri" panose="020F0502020204030204"/>
              </a:rPr>
              <a:t>在文档</a:t>
            </a:r>
            <a:r>
              <a:rPr lang="en-US" altLang="zh-CN" sz="2400">
                <a:solidFill>
                  <a:srgbClr val="000000"/>
                </a:solidFill>
                <a:latin typeface="Calibri" panose="020F0502020204030204"/>
                <a:ea typeface="Calibri" panose="020F0502020204030204"/>
              </a:rPr>
              <a:t>d</a:t>
            </a:r>
            <a:r>
              <a:rPr lang="zh-CN" altLang="en-US" sz="2400">
                <a:solidFill>
                  <a:srgbClr val="000000"/>
                </a:solidFill>
                <a:latin typeface="Calibri" panose="020F0502020204030204"/>
                <a:ea typeface="Calibri" panose="020F0502020204030204"/>
              </a:rPr>
              <a:t>中出现的次数</a:t>
            </a:r>
            <a:r>
              <a:rPr lang="en-US" altLang="zh-CN" sz="2400">
                <a:solidFill>
                  <a:srgbClr val="000000"/>
                </a:solidFill>
                <a:latin typeface="Calibri" panose="020F0502020204030204"/>
                <a:ea typeface="Calibri" panose="020F0502020204030204"/>
              </a:rPr>
              <a:t> / </a:t>
            </a:r>
            <a:r>
              <a:rPr lang="zh-CN" altLang="en-US" sz="2400">
                <a:solidFill>
                  <a:srgbClr val="000000"/>
                </a:solidFill>
                <a:latin typeface="Calibri" panose="020F0502020204030204"/>
                <a:ea typeface="Calibri" panose="020F0502020204030204"/>
              </a:rPr>
              <a:t>文档</a:t>
            </a:r>
            <a:r>
              <a:rPr lang="en-US" altLang="zh-CN" sz="2400">
                <a:solidFill>
                  <a:srgbClr val="000000"/>
                </a:solidFill>
                <a:latin typeface="Calibri" panose="020F0502020204030204"/>
                <a:ea typeface="Calibri" panose="020F0502020204030204"/>
              </a:rPr>
              <a:t>d</a:t>
            </a:r>
            <a:r>
              <a:rPr lang="zh-CN" altLang="en-US" sz="2400">
                <a:solidFill>
                  <a:srgbClr val="000000"/>
                </a:solidFill>
                <a:latin typeface="Calibri" panose="020F0502020204030204"/>
                <a:ea typeface="Calibri" panose="020F0502020204030204"/>
              </a:rPr>
              <a:t>总词数</a:t>
            </a:r>
            <a:endParaRPr lang="zh-CN" altLang="en-US" sz="2400">
              <a:solidFill>
                <a:srgbClr val="000000"/>
              </a:solidFill>
              <a:latin typeface="Calibri" panose="020F0502020204030204"/>
              <a:ea typeface="Calibri" panose="020F0502020204030204"/>
            </a:endParaRPr>
          </a:p>
          <a:p>
            <a:r>
              <a:rPr lang="en-US" altLang="zh-CN" sz="2400">
                <a:solidFill>
                  <a:srgbClr val="000000"/>
                </a:solidFill>
                <a:latin typeface="Calibri" panose="020F0502020204030204"/>
                <a:ea typeface="Calibri" panose="020F0502020204030204"/>
              </a:rPr>
              <a:t>TF(dog) = 115 / 4375 ≈ 0.026</a:t>
            </a:r>
            <a:endParaRPr lang="en-US" altLang="zh-CN" sz="2400">
              <a:solidFill>
                <a:srgbClr val="000000"/>
              </a:solidFill>
              <a:latin typeface="Calibri" panose="020F0502020204030204"/>
              <a:ea typeface="Calibri" panose="020F0502020204030204"/>
            </a:endParaRPr>
          </a:p>
          <a:p>
            <a:r>
              <a:rPr lang="en-US" altLang="zh-CN" sz="2400">
                <a:solidFill>
                  <a:srgbClr val="000000"/>
                </a:solidFill>
                <a:latin typeface="Calibri" panose="020F0502020204030204"/>
                <a:ea typeface="Calibri" panose="020F0502020204030204"/>
              </a:rPr>
              <a:t>TF(cat) = 10 / 4375 ≈ 0.002</a:t>
            </a:r>
            <a:endParaRPr lang="en-US" altLang="zh-CN" sz="2400">
              <a:solidFill>
                <a:srgbClr val="000000"/>
              </a:solidFill>
              <a:latin typeface="Calibri" panose="020F0502020204030204"/>
              <a:ea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06</a:t>
            </a:r>
            <a:endParaRPr kumimoji="1" lang="en-US" altLang="zh-CN" dirty="0">
              <a:solidFill>
                <a:srgbClr val="FF0000"/>
              </a:solidFill>
              <a:latin typeface="等线" panose="02010600030101010101" pitchFamily="2" charset="-122"/>
              <a:ea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4" name="文本框 3"/>
          <p:cNvSpPr txBox="1"/>
          <p:nvPr/>
        </p:nvSpPr>
        <p:spPr>
          <a:xfrm>
            <a:off x="675005" y="1811655"/>
            <a:ext cx="10679430" cy="3255010"/>
          </a:xfrm>
          <a:prstGeom prst="rect">
            <a:avLst/>
          </a:prstGeom>
        </p:spPr>
        <p:txBody>
          <a:bodyPr>
            <a:noAutofit/>
          </a:bodyPr>
          <a:p>
            <a:pPr algn="l">
              <a:buClrTx/>
              <a:buSzTx/>
              <a:buNone/>
            </a:pPr>
            <a:r>
              <a:rPr lang="en-US" altLang="zh-CN" sz="2400">
                <a:solidFill>
                  <a:srgbClr val="000000"/>
                </a:solidFill>
                <a:latin typeface="Calibri" panose="020F0502020204030204"/>
                <a:ea typeface="Calibri" panose="020F0502020204030204"/>
              </a:rPr>
              <a:t>2. Assume we have one hundred thousand English text documents, and dog and cat appear 300 and 26500 of these documents. please compute IDF (inverse document frequency) for terms: dog and cat, respectively? </a:t>
            </a:r>
            <a:endParaRPr lang="en-US" altLang="zh-CN" sz="2400">
              <a:solidFill>
                <a:srgbClr val="000000"/>
              </a:solidFill>
              <a:latin typeface="Calibri" panose="020F0502020204030204"/>
              <a:ea typeface="Calibri" panose="020F0502020204030204"/>
            </a:endParaRPr>
          </a:p>
          <a:p>
            <a:pPr algn="l">
              <a:buClrTx/>
              <a:buSzTx/>
              <a:buNone/>
            </a:pPr>
            <a:endParaRPr lang="en-US" altLang="zh-CN" sz="2400">
              <a:solidFill>
                <a:srgbClr val="000000"/>
              </a:solidFill>
              <a:latin typeface="Calibri" panose="020F0502020204030204"/>
              <a:ea typeface="Calibri" panose="020F0502020204030204"/>
            </a:endParaRPr>
          </a:p>
          <a:p>
            <a:pPr algn="l">
              <a:buClrTx/>
              <a:buSzTx/>
              <a:buNone/>
            </a:pPr>
            <a:r>
              <a:rPr lang="en-US" altLang="zh-CN" sz="2400">
                <a:solidFill>
                  <a:srgbClr val="000000"/>
                </a:solidFill>
                <a:latin typeface="Calibri" panose="020F0502020204030204"/>
                <a:ea typeface="Calibri" panose="020F0502020204030204"/>
              </a:rPr>
              <a:t>IDF = log</a:t>
            </a:r>
            <a:r>
              <a:rPr lang="en-US" altLang="en-US" sz="2400">
                <a:solidFill>
                  <a:srgbClr val="000000"/>
                </a:solidFill>
                <a:latin typeface="Calibri" panose="020F0502020204030204"/>
                <a:ea typeface="Calibri" panose="020F0502020204030204"/>
              </a:rPr>
              <a:t>₁₀</a:t>
            </a:r>
            <a:r>
              <a:rPr lang="en-US" altLang="zh-CN" sz="2400">
                <a:solidFill>
                  <a:srgbClr val="000000"/>
                </a:solidFill>
                <a:latin typeface="Calibri" panose="020F0502020204030204"/>
                <a:ea typeface="Calibri" panose="020F0502020204030204"/>
              </a:rPr>
              <a:t>(</a:t>
            </a:r>
            <a:r>
              <a:rPr lang="zh-CN" altLang="en-US" sz="2400">
                <a:solidFill>
                  <a:srgbClr val="000000"/>
                </a:solidFill>
                <a:latin typeface="Calibri" panose="020F0502020204030204"/>
                <a:ea typeface="Calibri" panose="020F0502020204030204"/>
              </a:rPr>
              <a:t>文档总数</a:t>
            </a:r>
            <a:r>
              <a:rPr lang="en-US" altLang="zh-CN" sz="2400">
                <a:solidFill>
                  <a:srgbClr val="000000"/>
                </a:solidFill>
                <a:latin typeface="Calibri" panose="020F0502020204030204"/>
                <a:ea typeface="Calibri" panose="020F0502020204030204"/>
              </a:rPr>
              <a:t> / </a:t>
            </a:r>
            <a:r>
              <a:rPr lang="zh-CN" altLang="en-US" sz="2400">
                <a:solidFill>
                  <a:srgbClr val="000000"/>
                </a:solidFill>
                <a:latin typeface="Calibri" panose="020F0502020204030204"/>
                <a:ea typeface="Calibri" panose="020F0502020204030204"/>
              </a:rPr>
              <a:t>包含该词的文档数</a:t>
            </a:r>
            <a:r>
              <a:rPr lang="en-US" altLang="zh-CN" sz="2400">
                <a:solidFill>
                  <a:srgbClr val="000000"/>
                </a:solidFill>
                <a:latin typeface="Calibri" panose="020F0502020204030204"/>
                <a:ea typeface="Calibri" panose="020F0502020204030204"/>
              </a:rPr>
              <a:t>)</a:t>
            </a:r>
            <a:endParaRPr lang="en-US" altLang="zh-CN" sz="2400">
              <a:solidFill>
                <a:srgbClr val="000000"/>
              </a:solidFill>
              <a:latin typeface="Calibri" panose="020F0502020204030204"/>
              <a:ea typeface="Calibri" panose="020F0502020204030204"/>
            </a:endParaRPr>
          </a:p>
          <a:p>
            <a:pPr algn="l">
              <a:buClrTx/>
              <a:buSzTx/>
              <a:buNone/>
            </a:pPr>
            <a:r>
              <a:rPr lang="en-US" altLang="zh-CN" sz="2400">
                <a:solidFill>
                  <a:srgbClr val="000000"/>
                </a:solidFill>
                <a:latin typeface="Calibri" panose="020F0502020204030204"/>
                <a:ea typeface="Calibri" panose="020F0502020204030204"/>
              </a:rPr>
              <a:t>IDF(dog) = log</a:t>
            </a:r>
            <a:r>
              <a:rPr lang="en-US" altLang="en-US" sz="2400">
                <a:solidFill>
                  <a:srgbClr val="000000"/>
                </a:solidFill>
                <a:latin typeface="Calibri" panose="020F0502020204030204"/>
                <a:ea typeface="Calibri" panose="020F0502020204030204"/>
              </a:rPr>
              <a:t>₁₀</a:t>
            </a:r>
            <a:r>
              <a:rPr lang="en-US" altLang="zh-CN" sz="2400">
                <a:solidFill>
                  <a:srgbClr val="000000"/>
                </a:solidFill>
                <a:latin typeface="Calibri" panose="020F0502020204030204"/>
                <a:ea typeface="Calibri" panose="020F0502020204030204"/>
              </a:rPr>
              <a:t>(100000 / 300) ≈  2.522</a:t>
            </a:r>
            <a:endParaRPr lang="en-US" altLang="zh-CN" sz="2400">
              <a:solidFill>
                <a:srgbClr val="000000"/>
              </a:solidFill>
              <a:latin typeface="Calibri" panose="020F0502020204030204"/>
              <a:ea typeface="Calibri" panose="020F0502020204030204"/>
            </a:endParaRPr>
          </a:p>
          <a:p>
            <a:pPr algn="l">
              <a:buClrTx/>
              <a:buSzTx/>
              <a:buNone/>
            </a:pPr>
            <a:r>
              <a:rPr lang="en-US" altLang="zh-CN" sz="2400">
                <a:solidFill>
                  <a:srgbClr val="000000"/>
                </a:solidFill>
                <a:latin typeface="Calibri" panose="020F0502020204030204"/>
                <a:ea typeface="Calibri" panose="020F0502020204030204"/>
              </a:rPr>
              <a:t>IDF(cat) = log</a:t>
            </a:r>
            <a:r>
              <a:rPr lang="en-US" altLang="en-US" sz="2400">
                <a:solidFill>
                  <a:srgbClr val="000000"/>
                </a:solidFill>
                <a:latin typeface="Calibri" panose="020F0502020204030204"/>
                <a:ea typeface="Calibri" panose="020F0502020204030204"/>
              </a:rPr>
              <a:t>₁₀</a:t>
            </a:r>
            <a:r>
              <a:rPr lang="en-US" altLang="zh-CN" sz="2400">
                <a:solidFill>
                  <a:srgbClr val="000000"/>
                </a:solidFill>
                <a:latin typeface="Calibri" panose="020F0502020204030204"/>
                <a:ea typeface="Calibri" panose="020F0502020204030204"/>
              </a:rPr>
              <a:t>(100000 / 26500) ≈ 0.577</a:t>
            </a:r>
            <a:endParaRPr lang="en-US" altLang="zh-CN" sz="2400">
              <a:solidFill>
                <a:srgbClr val="000000"/>
              </a:solidFill>
              <a:latin typeface="Calibri" panose="020F0502020204030204"/>
              <a:ea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06</a:t>
            </a:r>
            <a:endParaRPr kumimoji="1" lang="en-US" altLang="zh-CN" dirty="0">
              <a:solidFill>
                <a:srgbClr val="FF0000"/>
              </a:solidFill>
              <a:latin typeface="等线" panose="02010600030101010101" pitchFamily="2" charset="-122"/>
              <a:ea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4" name="文本框 3"/>
          <p:cNvSpPr txBox="1"/>
          <p:nvPr/>
        </p:nvSpPr>
        <p:spPr>
          <a:xfrm>
            <a:off x="675005" y="1811655"/>
            <a:ext cx="10679430" cy="3255010"/>
          </a:xfrm>
          <a:prstGeom prst="rect">
            <a:avLst/>
          </a:prstGeom>
        </p:spPr>
        <p:txBody>
          <a:bodyPr>
            <a:noAutofit/>
          </a:bodyPr>
          <a:p>
            <a:pPr algn="l">
              <a:buClrTx/>
              <a:buSzTx/>
              <a:buNone/>
            </a:pPr>
            <a:r>
              <a:rPr lang="en-US" altLang="zh-CN" sz="2400">
                <a:solidFill>
                  <a:srgbClr val="000000"/>
                </a:solidFill>
                <a:latin typeface="Calibri" panose="020F0502020204030204"/>
                <a:ea typeface="Calibri" panose="020F0502020204030204"/>
              </a:rPr>
              <a:t>3. please compute term frequency–inverse document frequency (TF-IDF) of terms: dog and cat based on Question 1 and Question 2? </a:t>
            </a:r>
            <a:endParaRPr lang="en-US" altLang="zh-CN" sz="2400">
              <a:solidFill>
                <a:srgbClr val="000000"/>
              </a:solidFill>
              <a:latin typeface="Calibri" panose="020F0502020204030204"/>
              <a:ea typeface="Calibri" panose="020F0502020204030204"/>
            </a:endParaRPr>
          </a:p>
          <a:p>
            <a:pPr algn="l">
              <a:buClrTx/>
              <a:buSzTx/>
              <a:buNone/>
            </a:pPr>
            <a:endParaRPr lang="en-US" altLang="zh-CN" sz="2400">
              <a:solidFill>
                <a:srgbClr val="000000"/>
              </a:solidFill>
              <a:latin typeface="Calibri" panose="020F0502020204030204"/>
              <a:ea typeface="Calibri" panose="020F0502020204030204"/>
            </a:endParaRPr>
          </a:p>
          <a:p>
            <a:pPr algn="l">
              <a:buClrTx/>
              <a:buSzTx/>
              <a:buNone/>
            </a:pPr>
            <a:r>
              <a:rPr lang="en-US" altLang="zh-CN" sz="2400">
                <a:solidFill>
                  <a:srgbClr val="000000"/>
                </a:solidFill>
                <a:latin typeface="Calibri" panose="020F0502020204030204"/>
                <a:ea typeface="Calibri" panose="020F0502020204030204"/>
              </a:rPr>
              <a:t>TF-IDF = TF </a:t>
            </a:r>
            <a:r>
              <a:rPr lang="en-US" altLang="en-US" sz="2400">
                <a:solidFill>
                  <a:srgbClr val="000000"/>
                </a:solidFill>
                <a:latin typeface="Calibri" panose="020F0502020204030204"/>
                <a:ea typeface="Calibri" panose="020F0502020204030204"/>
              </a:rPr>
              <a:t>×</a:t>
            </a:r>
            <a:r>
              <a:rPr lang="en-US" altLang="zh-CN" sz="2400">
                <a:solidFill>
                  <a:srgbClr val="000000"/>
                </a:solidFill>
                <a:latin typeface="Calibri" panose="020F0502020204030204"/>
                <a:ea typeface="Calibri" panose="020F0502020204030204"/>
              </a:rPr>
              <a:t> IDF</a:t>
            </a:r>
            <a:endParaRPr lang="en-US" altLang="zh-CN" sz="2400">
              <a:solidFill>
                <a:srgbClr val="000000"/>
              </a:solidFill>
              <a:latin typeface="Calibri" panose="020F0502020204030204"/>
              <a:ea typeface="Calibri" panose="020F0502020204030204"/>
            </a:endParaRPr>
          </a:p>
          <a:p>
            <a:pPr algn="l">
              <a:buClrTx/>
              <a:buSzTx/>
              <a:buNone/>
            </a:pPr>
            <a:r>
              <a:rPr lang="en-US" altLang="zh-CN" sz="2400">
                <a:solidFill>
                  <a:srgbClr val="000000"/>
                </a:solidFill>
                <a:latin typeface="Calibri" panose="020F0502020204030204"/>
                <a:ea typeface="Calibri" panose="020F0502020204030204"/>
              </a:rPr>
              <a:t>TF-IDF(dog) = TF(dog) </a:t>
            </a:r>
            <a:r>
              <a:rPr lang="en-US" altLang="en-US" sz="2400">
                <a:solidFill>
                  <a:srgbClr val="000000"/>
                </a:solidFill>
                <a:latin typeface="Calibri" panose="020F0502020204030204"/>
                <a:ea typeface="Calibri" panose="020F0502020204030204"/>
              </a:rPr>
              <a:t>×</a:t>
            </a:r>
            <a:r>
              <a:rPr lang="en-US" altLang="zh-CN" sz="2400">
                <a:solidFill>
                  <a:srgbClr val="000000"/>
                </a:solidFill>
                <a:latin typeface="Calibri" panose="020F0502020204030204"/>
                <a:ea typeface="Calibri" panose="020F0502020204030204"/>
              </a:rPr>
              <a:t> IDF(dog) = (</a:t>
            </a:r>
            <a:r>
              <a:rPr lang="en-US" altLang="zh-CN" sz="2400">
                <a:solidFill>
                  <a:srgbClr val="000000"/>
                </a:solidFill>
                <a:latin typeface="Calibri" panose="020F0502020204030204"/>
                <a:ea typeface="Calibri" panose="020F0502020204030204"/>
                <a:sym typeface="+mn-ea"/>
              </a:rPr>
              <a:t>115 / 4375)</a:t>
            </a:r>
            <a:r>
              <a:rPr lang="en-US" altLang="zh-CN" sz="2400">
                <a:solidFill>
                  <a:srgbClr val="000000"/>
                </a:solidFill>
                <a:latin typeface="Calibri" panose="020F0502020204030204"/>
                <a:ea typeface="Calibri" panose="020F0502020204030204"/>
              </a:rPr>
              <a:t> </a:t>
            </a:r>
            <a:r>
              <a:rPr lang="en-US" altLang="en-US" sz="2400">
                <a:solidFill>
                  <a:srgbClr val="000000"/>
                </a:solidFill>
                <a:latin typeface="Calibri" panose="020F0502020204030204"/>
                <a:ea typeface="Calibri" panose="020F0502020204030204"/>
              </a:rPr>
              <a:t>×</a:t>
            </a:r>
            <a:r>
              <a:rPr lang="en-US" altLang="zh-CN" sz="2400">
                <a:solidFill>
                  <a:srgbClr val="000000"/>
                </a:solidFill>
                <a:latin typeface="Calibri" panose="020F0502020204030204"/>
                <a:ea typeface="Calibri" panose="020F0502020204030204"/>
              </a:rPr>
              <a:t> </a:t>
            </a:r>
            <a:r>
              <a:rPr lang="en-US" altLang="zh-CN" sz="2400">
                <a:solidFill>
                  <a:srgbClr val="000000"/>
                </a:solidFill>
                <a:latin typeface="Calibri" panose="020F0502020204030204"/>
                <a:ea typeface="Calibri" panose="020F0502020204030204"/>
                <a:sym typeface="+mn-ea"/>
              </a:rPr>
              <a:t>log</a:t>
            </a:r>
            <a:r>
              <a:rPr lang="en-US" altLang="en-US" sz="2400">
                <a:solidFill>
                  <a:srgbClr val="000000"/>
                </a:solidFill>
                <a:latin typeface="Calibri" panose="020F0502020204030204"/>
                <a:ea typeface="Calibri" panose="020F0502020204030204"/>
                <a:sym typeface="+mn-ea"/>
              </a:rPr>
              <a:t>₁₀</a:t>
            </a:r>
            <a:r>
              <a:rPr lang="en-US" altLang="zh-CN" sz="2400">
                <a:solidFill>
                  <a:srgbClr val="000000"/>
                </a:solidFill>
                <a:latin typeface="Calibri" panose="020F0502020204030204"/>
                <a:ea typeface="Calibri" panose="020F0502020204030204"/>
                <a:sym typeface="+mn-ea"/>
              </a:rPr>
              <a:t>(100000 / 300)</a:t>
            </a:r>
            <a:r>
              <a:rPr lang="en-US" altLang="zh-CN" sz="2400">
                <a:solidFill>
                  <a:srgbClr val="000000"/>
                </a:solidFill>
                <a:latin typeface="Calibri" panose="020F0502020204030204"/>
                <a:ea typeface="Calibri" panose="020F0502020204030204"/>
              </a:rPr>
              <a:t> </a:t>
            </a:r>
            <a:r>
              <a:rPr lang="en-US" altLang="zh-CN" sz="2400">
                <a:solidFill>
                  <a:srgbClr val="000000"/>
                </a:solidFill>
                <a:latin typeface="Calibri" panose="020F0502020204030204"/>
                <a:ea typeface="Calibri" panose="020F0502020204030204"/>
                <a:sym typeface="+mn-ea"/>
              </a:rPr>
              <a:t>≈</a:t>
            </a:r>
            <a:r>
              <a:rPr lang="en-US" altLang="zh-CN" sz="2400">
                <a:solidFill>
                  <a:srgbClr val="000000"/>
                </a:solidFill>
                <a:latin typeface="Calibri" panose="020F0502020204030204"/>
                <a:ea typeface="Calibri" panose="020F0502020204030204"/>
              </a:rPr>
              <a:t> 0.066</a:t>
            </a:r>
            <a:endParaRPr lang="en-US" altLang="zh-CN" sz="2400">
              <a:solidFill>
                <a:srgbClr val="000000"/>
              </a:solidFill>
              <a:latin typeface="Calibri" panose="020F0502020204030204"/>
              <a:ea typeface="Calibri" panose="020F0502020204030204"/>
            </a:endParaRPr>
          </a:p>
          <a:p>
            <a:pPr algn="l">
              <a:buClrTx/>
              <a:buSzTx/>
              <a:buNone/>
            </a:pPr>
            <a:r>
              <a:rPr lang="en-US" altLang="zh-CN" sz="2400">
                <a:solidFill>
                  <a:srgbClr val="000000"/>
                </a:solidFill>
                <a:latin typeface="Calibri" panose="020F0502020204030204"/>
                <a:ea typeface="Calibri" panose="020F0502020204030204"/>
              </a:rPr>
              <a:t>TF-IDF(cat) = TF(cat) </a:t>
            </a:r>
            <a:r>
              <a:rPr lang="en-US" altLang="en-US" sz="2400">
                <a:solidFill>
                  <a:srgbClr val="000000"/>
                </a:solidFill>
                <a:latin typeface="Calibri" panose="020F0502020204030204"/>
                <a:ea typeface="Calibri" panose="020F0502020204030204"/>
              </a:rPr>
              <a:t>×</a:t>
            </a:r>
            <a:r>
              <a:rPr lang="en-US" altLang="zh-CN" sz="2400">
                <a:solidFill>
                  <a:srgbClr val="000000"/>
                </a:solidFill>
                <a:latin typeface="Calibri" panose="020F0502020204030204"/>
                <a:ea typeface="Calibri" panose="020F0502020204030204"/>
              </a:rPr>
              <a:t> IDF(cat) = (</a:t>
            </a:r>
            <a:r>
              <a:rPr lang="en-US" altLang="zh-CN" sz="2400">
                <a:solidFill>
                  <a:srgbClr val="000000"/>
                </a:solidFill>
                <a:latin typeface="Calibri" panose="020F0502020204030204"/>
                <a:ea typeface="Calibri" panose="020F0502020204030204"/>
                <a:sym typeface="+mn-ea"/>
              </a:rPr>
              <a:t>10 / 4375)</a:t>
            </a:r>
            <a:r>
              <a:rPr lang="en-US" altLang="zh-CN" sz="2400">
                <a:solidFill>
                  <a:srgbClr val="000000"/>
                </a:solidFill>
                <a:latin typeface="Calibri" panose="020F0502020204030204"/>
                <a:ea typeface="Calibri" panose="020F0502020204030204"/>
              </a:rPr>
              <a:t> </a:t>
            </a:r>
            <a:r>
              <a:rPr lang="en-US" altLang="en-US" sz="2400">
                <a:solidFill>
                  <a:srgbClr val="000000"/>
                </a:solidFill>
                <a:latin typeface="Calibri" panose="020F0502020204030204"/>
                <a:ea typeface="Calibri" panose="020F0502020204030204"/>
              </a:rPr>
              <a:t>×</a:t>
            </a:r>
            <a:r>
              <a:rPr lang="en-US" altLang="zh-CN" sz="2400">
                <a:solidFill>
                  <a:srgbClr val="000000"/>
                </a:solidFill>
                <a:latin typeface="Calibri" panose="020F0502020204030204"/>
                <a:ea typeface="Calibri" panose="020F0502020204030204"/>
              </a:rPr>
              <a:t> </a:t>
            </a:r>
            <a:r>
              <a:rPr lang="en-US" altLang="zh-CN" sz="2400">
                <a:solidFill>
                  <a:srgbClr val="000000"/>
                </a:solidFill>
                <a:latin typeface="Calibri" panose="020F0502020204030204"/>
                <a:ea typeface="Calibri" panose="020F0502020204030204"/>
                <a:sym typeface="+mn-ea"/>
              </a:rPr>
              <a:t>log</a:t>
            </a:r>
            <a:r>
              <a:rPr lang="en-US" altLang="en-US" sz="2400">
                <a:solidFill>
                  <a:srgbClr val="000000"/>
                </a:solidFill>
                <a:latin typeface="Calibri" panose="020F0502020204030204"/>
                <a:ea typeface="Calibri" panose="020F0502020204030204"/>
                <a:sym typeface="+mn-ea"/>
              </a:rPr>
              <a:t>₁₀</a:t>
            </a:r>
            <a:r>
              <a:rPr lang="en-US" altLang="zh-CN" sz="2400">
                <a:solidFill>
                  <a:srgbClr val="000000"/>
                </a:solidFill>
                <a:latin typeface="Calibri" panose="020F0502020204030204"/>
                <a:ea typeface="Calibri" panose="020F0502020204030204"/>
                <a:sym typeface="+mn-ea"/>
              </a:rPr>
              <a:t>(100000 / 26500)</a:t>
            </a:r>
            <a:r>
              <a:rPr lang="en-US" altLang="zh-CN" sz="2400">
                <a:solidFill>
                  <a:srgbClr val="000000"/>
                </a:solidFill>
                <a:latin typeface="Calibri" panose="020F0502020204030204"/>
                <a:ea typeface="Calibri" panose="020F0502020204030204"/>
              </a:rPr>
              <a:t> </a:t>
            </a:r>
            <a:r>
              <a:rPr lang="en-US" altLang="zh-CN" sz="2400">
                <a:solidFill>
                  <a:srgbClr val="000000"/>
                </a:solidFill>
                <a:latin typeface="Calibri" panose="020F0502020204030204"/>
                <a:ea typeface="Calibri" panose="020F0502020204030204"/>
                <a:sym typeface="+mn-ea"/>
              </a:rPr>
              <a:t>≈</a:t>
            </a:r>
            <a:r>
              <a:rPr lang="en-US" altLang="zh-CN" sz="2400">
                <a:solidFill>
                  <a:srgbClr val="000000"/>
                </a:solidFill>
                <a:latin typeface="Calibri" panose="020F0502020204030204"/>
                <a:ea typeface="Calibri" panose="020F0502020204030204"/>
              </a:rPr>
              <a:t> 0.001</a:t>
            </a:r>
            <a:endParaRPr lang="en-US" altLang="zh-CN" sz="2400">
              <a:solidFill>
                <a:srgbClr val="000000"/>
              </a:solidFill>
              <a:latin typeface="Calibri" panose="020F0502020204030204"/>
              <a:ea typeface="Calibri" panose="020F0502020204030204"/>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Words>
  <Application>WPS 演示</Application>
  <PresentationFormat>宽屏</PresentationFormat>
  <Paragraphs>24</Paragraphs>
  <Slides>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宋体</vt:lpstr>
      <vt:lpstr>Wingdings</vt:lpstr>
      <vt:lpstr>等线</vt:lpstr>
      <vt:lpstr>Calibri</vt:lpstr>
      <vt:lpstr>微软雅黑</vt:lpstr>
      <vt:lpstr>Arial Unicode MS</vt:lpstr>
      <vt:lpstr>等线 Light</vt:lpstr>
      <vt:lpstr>Office 主题​​</vt:lpstr>
      <vt:lpstr>Homework 06</vt:lpstr>
      <vt:lpstr>Homework 06</vt:lpstr>
      <vt:lpstr>Homework 06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02 (PPT)</dc:title>
  <dc:creator>秋实 聂</dc:creator>
  <cp:lastModifiedBy>Win</cp:lastModifiedBy>
  <cp:revision>82</cp:revision>
  <dcterms:created xsi:type="dcterms:W3CDTF">2024-02-27T13:45:00Z</dcterms:created>
  <dcterms:modified xsi:type="dcterms:W3CDTF">2025-03-29T19:08:26Z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112FCDEFA4934F9F8A292AE6AD781D90_12</vt:lpwstr>
  </property>
  <property fmtid="{D5CDD505-2E9C-101B-9397-08002B2CF9AE}" pid="3" name="KSOProductBuildVer">
    <vt:lpwstr>2052-12.1.0.20305</vt:lpwstr>
  </property>
</Properties>
</file>