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651" r:id="rId4"/>
    <p:sldId id="3649" r:id="rId6"/>
    <p:sldId id="3661" r:id="rId7"/>
    <p:sldId id="3662" r:id="rId8"/>
    <p:sldId id="3663" r:id="rId9"/>
    <p:sldId id="3665" r:id="rId10"/>
    <p:sldId id="3664" r:id="rId11"/>
    <p:sldId id="3670" r:id="rId12"/>
    <p:sldId id="3666" r:id="rId13"/>
    <p:sldId id="3669" r:id="rId14"/>
    <p:sldId id="3668" r:id="rId15"/>
    <p:sldId id="3652" r:id="rId16"/>
    <p:sldId id="365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BD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51" autoAdjust="0"/>
    <p:restoredTop sz="94660"/>
  </p:normalViewPr>
  <p:slideViewPr>
    <p:cSldViewPr snapToGrid="0">
      <p:cViewPr varScale="1">
        <p:scale>
          <a:sx n="67" d="100"/>
          <a:sy n="67" d="100"/>
        </p:scale>
        <p:origin x="72" y="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4242F-A03C-416F-9AFF-5A05F5FB27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4FC0D-E748-4A9A-80F2-97B2F7325E0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6C91D9-085B-4694-9941-1FAC8575A8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7BEC0A-32BE-4F9C-8061-3037CC6D6E7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6C91D9-085B-4694-9941-1FAC8575A8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7BEC0A-32BE-4F9C-8061-3037CC6D6E7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3.xml"/><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7.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8.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9.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0.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zh-CN" altLang="en-US" dirty="0">
                <a:solidFill>
                  <a:srgbClr val="FF0000"/>
                </a:solidFill>
                <a:latin typeface="等线" panose="02010600030101010101" pitchFamily="2" charset="-122"/>
                <a:ea typeface="等线" panose="02010600030101010101" pitchFamily="2" charset="-122"/>
                <a:cs typeface="等线" panose="02010600030101010101" pitchFamily="2" charset="-122"/>
              </a:rPr>
              <a:t>小组成员</a:t>
            </a:r>
            <a:endParaRPr kumimoji="1" lang="zh-CN" altLang="en-US" dirty="0">
              <a:solidFill>
                <a:srgbClr val="FF0000"/>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0" name="矩形 9"/>
          <p:cNvSpPr/>
          <p:nvPr/>
        </p:nvSpPr>
        <p:spPr>
          <a:xfrm>
            <a:off x="826687" y="2006418"/>
            <a:ext cx="10538624" cy="4356000"/>
          </a:xfrm>
          <a:prstGeom prst="rect">
            <a:avLst/>
          </a:prstGeom>
          <a:solidFill>
            <a:schemeClr val="bg1"/>
          </a:solidFill>
          <a:ln>
            <a:solidFill>
              <a:schemeClr val="accent1">
                <a:shade val="50000"/>
              </a:schemeClr>
            </a:solidFill>
          </a:ln>
        </p:spPr>
        <p:txBody>
          <a:bodyPr wrap="square">
            <a:noAutofit/>
          </a:bodyPr>
          <a:lstStyle/>
          <a:p>
            <a:pPr lvl="0"/>
            <a:endParaRPr lang="en-US" altLang="zh-CN" sz="2800" dirty="0"/>
          </a:p>
        </p:txBody>
      </p:sp>
      <p:pic>
        <p:nvPicPr>
          <p:cNvPr id="3" name="图片 2"/>
          <p:cNvPicPr>
            <a:picLocks noChangeAspect="1"/>
          </p:cNvPicPr>
          <p:nvPr/>
        </p:nvPicPr>
        <p:blipFill>
          <a:blip r:embed="rId3"/>
          <a:srcRect r="-123"/>
          <a:stretch>
            <a:fillRect/>
          </a:stretch>
        </p:blipFill>
        <p:spPr>
          <a:xfrm>
            <a:off x="1548765" y="2005965"/>
            <a:ext cx="7754620" cy="4356735"/>
          </a:xfrm>
          <a:prstGeom prst="rect">
            <a:avLst/>
          </a:prstGeom>
        </p:spPr>
      </p:pic>
      <p:pic>
        <p:nvPicPr>
          <p:cNvPr id="4" name="图片 3"/>
          <p:cNvPicPr>
            <a:picLocks noChangeAspect="1"/>
          </p:cNvPicPr>
          <p:nvPr/>
        </p:nvPicPr>
        <p:blipFill>
          <a:blip r:embed="rId4"/>
          <a:srcRect l="13449"/>
          <a:stretch>
            <a:fillRect/>
          </a:stretch>
        </p:blipFill>
        <p:spPr>
          <a:xfrm>
            <a:off x="8522335" y="2007870"/>
            <a:ext cx="2120900" cy="4354830"/>
          </a:xfrm>
          <a:prstGeom prst="rect">
            <a:avLst/>
          </a:prstGeom>
        </p:spPr>
      </p:pic>
      <p:sp>
        <p:nvSpPr>
          <p:cNvPr id="12" name="矩形 11"/>
          <p:cNvSpPr/>
          <p:nvPr/>
        </p:nvSpPr>
        <p:spPr>
          <a:xfrm>
            <a:off x="1548765" y="5128895"/>
            <a:ext cx="9094470" cy="1233805"/>
          </a:xfrm>
          <a:prstGeom prst="rect">
            <a:avLst/>
          </a:prstGeom>
          <a:solidFill>
            <a:schemeClr val="bg1"/>
          </a:solidFill>
          <a:ln>
            <a:solidFill>
              <a:schemeClr val="accent1">
                <a:shade val="50000"/>
              </a:schemeClr>
            </a:solidFill>
          </a:ln>
        </p:spPr>
        <p:txBody>
          <a:bodyPr wrap="square">
            <a:noAutofit/>
          </a:bodyPr>
          <a:lstStyle/>
          <a:p>
            <a:pPr lvl="0" indent="457200">
              <a:lnSpc>
                <a:spcPct val="130000"/>
              </a:lnSpc>
            </a:pPr>
            <a:r>
              <a:rPr lang="en-US" altLang="zh-CN" sz="2800" dirty="0"/>
              <a:t>  </a:t>
            </a:r>
            <a:r>
              <a:rPr lang="zh-CN" altLang="en-US" sz="2800" dirty="0"/>
              <a:t>林枫茗</a:t>
            </a:r>
            <a:r>
              <a:rPr lang="en-US" altLang="zh-CN" sz="2800" dirty="0"/>
              <a:t>	      </a:t>
            </a:r>
            <a:r>
              <a:rPr lang="zh-CN" altLang="en-US" sz="2800" dirty="0"/>
              <a:t>陆博</a:t>
            </a:r>
            <a:r>
              <a:rPr lang="en-US" altLang="zh-CN" sz="2800" dirty="0"/>
              <a:t>	    </a:t>
            </a:r>
            <a:r>
              <a:rPr lang="zh-CN" altLang="en-US" sz="2800" dirty="0"/>
              <a:t>王谦益</a:t>
            </a:r>
            <a:r>
              <a:rPr lang="en-US" altLang="zh-CN" sz="2800" dirty="0"/>
              <a:t>	  </a:t>
            </a:r>
            <a:r>
              <a:rPr lang="zh-CN" altLang="en-US" sz="2800" dirty="0"/>
              <a:t>黄少霖</a:t>
            </a:r>
            <a:r>
              <a:rPr lang="en-US" altLang="zh-CN" sz="2800" dirty="0"/>
              <a:t>      </a:t>
            </a:r>
            <a:r>
              <a:rPr lang="zh-CN" altLang="en-US" sz="2800" dirty="0"/>
              <a:t>白楚焓</a:t>
            </a:r>
            <a:endParaRPr lang="zh-CN" altLang="en-US" sz="2800" dirty="0"/>
          </a:p>
          <a:p>
            <a:pPr lvl="0" indent="457200"/>
            <a:r>
              <a:rPr lang="zh-CN" altLang="en-US" sz="2800" dirty="0">
                <a:sym typeface="+mn-ea"/>
              </a:rPr>
              <a:t>视频匹配</a:t>
            </a:r>
            <a:r>
              <a:rPr lang="en-US" altLang="zh-CN" sz="2800" dirty="0">
                <a:sym typeface="+mn-ea"/>
              </a:rPr>
              <a:t>  </a:t>
            </a:r>
            <a:r>
              <a:rPr lang="zh-CN" altLang="en-US" sz="2800" dirty="0">
                <a:sym typeface="+mn-ea"/>
              </a:rPr>
              <a:t>模型训练</a:t>
            </a:r>
            <a:r>
              <a:rPr lang="en-US" altLang="zh-CN" sz="2800" dirty="0">
                <a:sym typeface="+mn-ea"/>
              </a:rPr>
              <a:t>    </a:t>
            </a:r>
            <a:r>
              <a:rPr lang="zh-CN" altLang="en-US" sz="2800" dirty="0">
                <a:sym typeface="+mn-ea"/>
              </a:rPr>
              <a:t>问题转义</a:t>
            </a:r>
            <a:r>
              <a:rPr lang="en-US" altLang="zh-CN" sz="2800" dirty="0">
                <a:sym typeface="+mn-ea"/>
              </a:rPr>
              <a:t>  </a:t>
            </a:r>
            <a:r>
              <a:rPr lang="zh-CN" altLang="en-US" sz="2800" dirty="0">
                <a:sym typeface="+mn-ea"/>
              </a:rPr>
              <a:t>问题转义</a:t>
            </a:r>
            <a:r>
              <a:rPr lang="en-US" altLang="zh-CN" sz="2800" dirty="0">
                <a:sym typeface="+mn-ea"/>
              </a:rPr>
              <a:t>  </a:t>
            </a:r>
            <a:r>
              <a:rPr lang="zh-CN" altLang="en-US" sz="2800" dirty="0">
                <a:sym typeface="+mn-ea"/>
              </a:rPr>
              <a:t>视频匹配</a:t>
            </a:r>
            <a:endParaRPr lang="zh-CN" altLang="en-US" sz="2800" dirty="0"/>
          </a:p>
        </p:txBody>
      </p:sp>
      <p:sp>
        <p:nvSpPr>
          <p:cNvPr id="7" name="矩形 6"/>
          <p:cNvSpPr/>
          <p:nvPr/>
        </p:nvSpPr>
        <p:spPr>
          <a:xfrm>
            <a:off x="2862580" y="1694180"/>
            <a:ext cx="6472555" cy="953135"/>
          </a:xfrm>
          <a:prstGeom prst="rect">
            <a:avLst/>
          </a:prstGeom>
          <a:solidFill>
            <a:schemeClr val="bg1"/>
          </a:solidFill>
          <a:ln>
            <a:solidFill>
              <a:schemeClr val="accent1">
                <a:shade val="50000"/>
              </a:schemeClr>
            </a:solidFill>
          </a:ln>
        </p:spPr>
        <p:txBody>
          <a:bodyPr wrap="square">
            <a:spAutoFit/>
          </a:bodyPr>
          <a:lstStyle/>
          <a:p>
            <a:pPr lvl="0" algn="ctr"/>
            <a:r>
              <a:rPr lang="zh-CN" altLang="en-US" sz="2800" dirty="0">
                <a:sym typeface="+mn-ea"/>
              </a:rPr>
              <a:t>基于</a:t>
            </a:r>
            <a:r>
              <a:rPr lang="en-US" altLang="zh-CN" sz="2800" dirty="0">
                <a:sym typeface="+mn-ea"/>
              </a:rPr>
              <a:t>MOOC</a:t>
            </a:r>
            <a:r>
              <a:rPr lang="zh-CN" altLang="en-US" sz="2800" dirty="0">
                <a:sym typeface="+mn-ea"/>
              </a:rPr>
              <a:t>的个性化教育智能体</a:t>
            </a:r>
            <a:endParaRPr lang="zh-CN" altLang="en-US" sz="2800" dirty="0">
              <a:sym typeface="+mn-ea"/>
            </a:endParaRPr>
          </a:p>
          <a:p>
            <a:pPr lvl="0" algn="ctr"/>
            <a:r>
              <a:rPr lang="zh-CN" altLang="en-US" sz="2800" dirty="0"/>
              <a:t>助教：王星月老师</a:t>
            </a:r>
            <a:endParaRPr lang="zh-CN"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chemeClr val="tx1"/>
                </a:solidFill>
                <a:latin typeface="等线" panose="02010600030101010101" pitchFamily="2" charset="-122"/>
                <a:ea typeface="等线" panose="02010600030101010101" pitchFamily="2" charset="-122"/>
              </a:rPr>
              <a:t>Word To Vector</a:t>
            </a:r>
            <a:endParaRPr kumimoji="1" lang="en-US" altLang="zh-CN" dirty="0">
              <a:solidFill>
                <a:schemeClr val="tx1"/>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55930" y="1654175"/>
            <a:ext cx="11234420" cy="4894580"/>
          </a:xfrm>
          <a:prstGeom prst="rect">
            <a:avLst/>
          </a:prstGeom>
          <a:solidFill>
            <a:schemeClr val="bg1"/>
          </a:solidFill>
          <a:ln>
            <a:solidFill>
              <a:schemeClr val="accent1">
                <a:shade val="50000"/>
              </a:schemeClr>
            </a:solidFill>
          </a:ln>
        </p:spPr>
        <p:txBody>
          <a:bodyPr wrap="square">
            <a:noAutofit/>
          </a:bodyPr>
          <a:lstStyle/>
          <a:p>
            <a:pPr lvl="0" indent="0">
              <a:buFont typeface="+mj-lt"/>
              <a:buNone/>
            </a:pPr>
            <a:r>
              <a:rPr lang="zh-CN" altLang="en-US" sz="2400" b="1" dirty="0">
                <a:sym typeface="+mn-ea"/>
              </a:rPr>
              <a:t>相关技术及工具:</a:t>
            </a:r>
            <a:endParaRPr lang="zh-CN" altLang="en-US" sz="2400" b="1" dirty="0">
              <a:sym typeface="+mn-ea"/>
            </a:endParaRPr>
          </a:p>
          <a:p>
            <a:pPr lvl="0" indent="0">
              <a:buFont typeface="+mj-lt"/>
              <a:buNone/>
            </a:pPr>
            <a:endParaRPr lang="zh-CN" altLang="en-US" sz="2400" dirty="0">
              <a:sym typeface="+mn-ea"/>
            </a:endParaRPr>
          </a:p>
          <a:p>
            <a:pPr marL="457200" lvl="0" indent="-457200">
              <a:buFont typeface="+mj-lt"/>
              <a:buAutoNum type="arabicPeriod"/>
            </a:pPr>
            <a:endParaRPr lang="en-US" altLang="zh-CN" sz="2400" dirty="0">
              <a:latin typeface="Cambria Math" panose="02040503050406030204" charset="0"/>
              <a:sym typeface="+mn-ea"/>
            </a:endParaRPr>
          </a:p>
        </p:txBody>
      </p:sp>
      <p:sp>
        <p:nvSpPr>
          <p:cNvPr id="4" name="文本框 3"/>
          <p:cNvSpPr txBox="1"/>
          <p:nvPr/>
        </p:nvSpPr>
        <p:spPr>
          <a:xfrm>
            <a:off x="544830" y="2095500"/>
            <a:ext cx="10848340" cy="4306570"/>
          </a:xfrm>
          <a:prstGeom prst="rect">
            <a:avLst/>
          </a:prstGeom>
          <a:noFill/>
        </p:spPr>
        <p:txBody>
          <a:bodyPr wrap="square" rtlCol="0">
            <a:noAutofit/>
          </a:bodyPr>
          <a:p>
            <a:pPr marL="457200" lvl="0" indent="-457200">
              <a:buFont typeface="+mj-lt"/>
              <a:buAutoNum type="arabicPeriod"/>
            </a:pPr>
            <a:r>
              <a:rPr lang="zh-CN" altLang="en-US" sz="2400" dirty="0">
                <a:sym typeface="+mn-ea"/>
              </a:rPr>
              <a:t>通过分布式系统实现</a:t>
            </a:r>
            <a:r>
              <a:rPr lang="en-US" altLang="zh-CN" sz="2400" dirty="0">
                <a:sym typeface="+mn-ea"/>
              </a:rPr>
              <a:t> (DistBelief</a:t>
            </a:r>
            <a:r>
              <a:rPr lang="zh-CN" altLang="en-US" sz="2400" dirty="0">
                <a:sym typeface="+mn-ea"/>
              </a:rPr>
              <a:t>框架</a:t>
            </a:r>
            <a:r>
              <a:rPr lang="en-US" altLang="zh-CN" sz="2400" dirty="0">
                <a:sym typeface="+mn-ea"/>
              </a:rPr>
              <a:t>), </a:t>
            </a:r>
            <a:r>
              <a:rPr lang="zh-CN" altLang="en-US" sz="2400" dirty="0">
                <a:sym typeface="+mn-ea"/>
              </a:rPr>
              <a:t>结合自适应学习率</a:t>
            </a:r>
            <a:r>
              <a:rPr lang="en-US" altLang="zh-CN" sz="2400" dirty="0">
                <a:sym typeface="+mn-ea"/>
              </a:rPr>
              <a:t> (Adagrad) </a:t>
            </a:r>
            <a:r>
              <a:rPr lang="zh-CN" altLang="en-US" sz="2400" dirty="0">
                <a:sym typeface="+mn-ea"/>
              </a:rPr>
              <a:t>和异步梯度下降，使模型能够并行处理十亿级语料数据</a:t>
            </a:r>
            <a:r>
              <a:rPr lang="en-US" altLang="zh-CN" sz="2400" dirty="0">
                <a:sym typeface="+mn-ea"/>
              </a:rPr>
              <a:t>.</a:t>
            </a:r>
            <a:endParaRPr lang="en-US" altLang="zh-CN" sz="2400" dirty="0">
              <a:sym typeface="+mn-ea"/>
            </a:endParaRPr>
          </a:p>
          <a:p>
            <a:pPr marL="457200" lvl="0" indent="-457200">
              <a:buFont typeface="+mj-lt"/>
              <a:buAutoNum type="arabicPeriod"/>
            </a:pPr>
            <a:r>
              <a:rPr lang="en-US" altLang="zh-CN" sz="2400" dirty="0">
                <a:sym typeface="+mn-ea"/>
              </a:rPr>
              <a:t>Xin Rong et al. </a:t>
            </a:r>
            <a:r>
              <a:rPr lang="zh-CN" altLang="en-US" sz="2400" dirty="0">
                <a:sym typeface="+mn-ea"/>
              </a:rPr>
              <a:t>提出了交互式工具</a:t>
            </a:r>
            <a:r>
              <a:rPr lang="en-US" altLang="zh-CN" sz="2400" dirty="0">
                <a:sym typeface="+mn-ea"/>
              </a:rPr>
              <a:t>wevi</a:t>
            </a:r>
            <a:r>
              <a:rPr lang="zh-CN" altLang="en-US" sz="2400" dirty="0">
                <a:sym typeface="+mn-ea"/>
              </a:rPr>
              <a:t>。通过这个工具，用户可以可视化地检查每个训练实例被消耗时输入向量和输出向量的移动。</a:t>
            </a:r>
            <a:r>
              <a:rPr lang="en-US" altLang="zh-CN" sz="2400" dirty="0">
                <a:sym typeface="+mn-ea"/>
              </a:rPr>
              <a:t>wevi</a:t>
            </a:r>
            <a:r>
              <a:rPr lang="zh-CN" altLang="en-US" sz="2400" dirty="0">
                <a:sym typeface="+mn-ea"/>
              </a:rPr>
              <a:t>支持</a:t>
            </a:r>
            <a:r>
              <a:rPr lang="en-US" altLang="zh-CN" sz="2400" dirty="0">
                <a:sym typeface="+mn-ea"/>
              </a:rPr>
              <a:t>CBOW</a:t>
            </a:r>
            <a:r>
              <a:rPr lang="zh-CN" altLang="en-US" sz="2400" dirty="0">
                <a:sym typeface="+mn-ea"/>
              </a:rPr>
              <a:t>和</a:t>
            </a:r>
            <a:r>
              <a:rPr lang="en-US" altLang="zh-CN" sz="2400" dirty="0">
                <a:sym typeface="+mn-ea"/>
              </a:rPr>
              <a:t>skip-gram</a:t>
            </a:r>
            <a:r>
              <a:rPr lang="zh-CN" altLang="en-US" sz="2400" dirty="0">
                <a:sym typeface="+mn-ea"/>
              </a:rPr>
              <a:t>模型，并允许用户自定义训练数据、隐藏层大小和学习率。通过可视化界面，用户可以直观地观察模型的工作过程，从而更快地理解模型的机制。</a:t>
            </a:r>
            <a:endParaRPr lang="zh-CN" altLang="en-US" sz="2400" dirty="0"/>
          </a:p>
          <a:p>
            <a:pPr marL="457200" lvl="0" indent="-457200">
              <a:buFont typeface="+mj-lt"/>
              <a:buAutoNum type="arabicPeriod"/>
            </a:pPr>
            <a:endParaRPr lang="en-US" altLang="zh-CN" sz="2400" dirty="0">
              <a:latin typeface="Cambria Math" panose="02040503050406030204" charset="0"/>
              <a:cs typeface="Cambria Math" panose="020405030504060302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chemeClr val="tx1"/>
                </a:solidFill>
                <a:latin typeface="等线" panose="02010600030101010101" pitchFamily="2" charset="-122"/>
                <a:ea typeface="等线" panose="02010600030101010101" pitchFamily="2" charset="-122"/>
              </a:rPr>
              <a:t>Word To Vector</a:t>
            </a:r>
            <a:endParaRPr kumimoji="1" lang="en-US" altLang="zh-CN" dirty="0">
              <a:solidFill>
                <a:schemeClr val="tx1"/>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55930" y="1654175"/>
            <a:ext cx="11234420" cy="4894580"/>
          </a:xfrm>
          <a:prstGeom prst="rect">
            <a:avLst/>
          </a:prstGeom>
          <a:solidFill>
            <a:schemeClr val="bg1"/>
          </a:solidFill>
          <a:ln>
            <a:solidFill>
              <a:schemeClr val="accent1">
                <a:shade val="50000"/>
              </a:schemeClr>
            </a:solidFill>
          </a:ln>
        </p:spPr>
        <p:txBody>
          <a:bodyPr wrap="square">
            <a:noAutofit/>
          </a:bodyPr>
          <a:lstStyle/>
          <a:p>
            <a:pPr lvl="0" indent="0">
              <a:buFont typeface="+mj-lt"/>
              <a:buNone/>
            </a:pPr>
            <a:r>
              <a:rPr lang="zh-CN" altLang="en-US" sz="2400" b="1" dirty="0">
                <a:sym typeface="+mn-ea"/>
              </a:rPr>
              <a:t>总结:</a:t>
            </a:r>
            <a:endParaRPr lang="zh-CN" altLang="en-US" sz="2400" b="1" dirty="0">
              <a:sym typeface="+mn-ea"/>
            </a:endParaRPr>
          </a:p>
          <a:p>
            <a:pPr lvl="0" indent="0">
              <a:buFont typeface="+mj-lt"/>
              <a:buNone/>
            </a:pPr>
            <a:endParaRPr lang="zh-CN" altLang="en-US" sz="2400" dirty="0">
              <a:sym typeface="+mn-ea"/>
            </a:endParaRPr>
          </a:p>
          <a:p>
            <a:pPr marL="457200" lvl="0" indent="-457200">
              <a:buFont typeface="+mj-lt"/>
              <a:buAutoNum type="arabicPeriod"/>
            </a:pPr>
            <a:endParaRPr lang="en-US" altLang="zh-CN" sz="2400" dirty="0">
              <a:latin typeface="Cambria Math" panose="02040503050406030204" charset="0"/>
              <a:sym typeface="+mn-ea"/>
            </a:endParaRPr>
          </a:p>
        </p:txBody>
      </p:sp>
      <p:sp>
        <p:nvSpPr>
          <p:cNvPr id="4" name="文本框 3"/>
          <p:cNvSpPr txBox="1"/>
          <p:nvPr/>
        </p:nvSpPr>
        <p:spPr>
          <a:xfrm>
            <a:off x="544830" y="2095500"/>
            <a:ext cx="10848340" cy="4306570"/>
          </a:xfrm>
          <a:prstGeom prst="rect">
            <a:avLst/>
          </a:prstGeom>
          <a:noFill/>
        </p:spPr>
        <p:txBody>
          <a:bodyPr wrap="square" rtlCol="0">
            <a:noAutofit/>
          </a:bodyPr>
          <a:p>
            <a:pPr lvl="0" indent="0">
              <a:buFont typeface="+mj-lt"/>
              <a:buNone/>
            </a:pPr>
            <a:r>
              <a:rPr lang="zh-CN" altLang="en-US" sz="2400" dirty="0">
                <a:sym typeface="+mn-ea"/>
              </a:rPr>
              <a:t>Word2Vec是一种将自然语言中的单词映射为低维稠密向量的经典词嵌入技术，其核心目标是通过捕捉词汇间的语义和语法关系，将离散的单词表示为连续空间中的向量。传统方法如one-hot编码存在高维稀疏、无法表达语义相似性等缺陷，而Word2Vec通过训练神经网络模型，使得语义相近的单词在向量空间中距离更近，同时支持类比推理。</a:t>
            </a:r>
            <a:endParaRPr lang="zh-CN" altLang="en-US" sz="2400" dirty="0">
              <a:sym typeface="+mn-ea"/>
            </a:endParaRPr>
          </a:p>
          <a:p>
            <a:pPr lvl="0" indent="0">
              <a:buFont typeface="+mj-lt"/>
              <a:buNone/>
            </a:pPr>
            <a:r>
              <a:rPr lang="zh-CN" altLang="en-US" sz="2400" dirty="0">
                <a:sym typeface="+mn-ea"/>
              </a:rPr>
              <a:t>该技术包含两种主要模型架构：CBOW</a:t>
            </a:r>
            <a:r>
              <a:rPr lang="zh-CN" altLang="en-US" sz="2400" dirty="0">
                <a:sym typeface="+mn-ea"/>
              </a:rPr>
              <a:t>模型</a:t>
            </a:r>
            <a:r>
              <a:rPr lang="zh-CN" altLang="en-US" sz="2400" dirty="0">
                <a:sym typeface="+mn-ea"/>
              </a:rPr>
              <a:t>（</a:t>
            </a:r>
            <a:r>
              <a:rPr lang="zh-CN" altLang="en-US" sz="2400" dirty="0">
                <a:sym typeface="+mn-ea"/>
              </a:rPr>
              <a:t>连续词袋</a:t>
            </a:r>
            <a:r>
              <a:rPr lang="zh-CN" altLang="en-US" sz="2400" dirty="0">
                <a:sym typeface="+mn-ea"/>
              </a:rPr>
              <a:t>模型</a:t>
            </a:r>
            <a:r>
              <a:rPr lang="zh-CN" altLang="en-US" sz="2400" dirty="0">
                <a:sym typeface="+mn-ea"/>
              </a:rPr>
              <a:t>）和Skip-Gram</a:t>
            </a:r>
            <a:r>
              <a:rPr lang="zh-CN" altLang="en-US" sz="2400" dirty="0">
                <a:sym typeface="+mn-ea"/>
              </a:rPr>
              <a:t>模型</a:t>
            </a:r>
            <a:r>
              <a:rPr lang="zh-CN" altLang="en-US" sz="2400" dirty="0">
                <a:sym typeface="+mn-ea"/>
              </a:rPr>
              <a:t>。CBOW通过上下文单词的平均向量预测中心单词，适合小规模数据且训练效率较高，而Skip-Gram则通过中心单词预测周围上下文单词，虽计算复杂度更高，但对低频词捕捉更精准，在大规模语料中表现更好。为降低计算开销，Word2Vec引入负采样和层次Softmax两大关键技术替代全词汇表的softmax计算，显著减少训练时间。</a:t>
            </a:r>
            <a:endParaRPr lang="zh-CN" altLang="en-US" sz="2400" dirty="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sym typeface="+mn-ea"/>
              </a:rPr>
              <a:t>Homework 07 (Lab)</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6770" y="2006600"/>
            <a:ext cx="10538460" cy="4356000"/>
          </a:xfrm>
          <a:prstGeom prst="rect">
            <a:avLst/>
          </a:prstGeom>
          <a:solidFill>
            <a:schemeClr val="bg1"/>
          </a:solidFill>
          <a:ln>
            <a:solidFill>
              <a:schemeClr val="accent1">
                <a:shade val="50000"/>
              </a:schemeClr>
            </a:solidFill>
          </a:ln>
        </p:spPr>
        <p:txBody>
          <a:bodyPr wrap="square">
            <a:noAutofit/>
          </a:bodyPr>
          <a:lstStyle/>
          <a:p>
            <a:pPr lvl="0" algn="ctr"/>
            <a:r>
              <a:rPr lang="zh-CN" altLang="en-US" sz="2800" dirty="0">
                <a:sym typeface="+mn-ea"/>
              </a:rPr>
              <a:t>项目具体场景</a:t>
            </a:r>
            <a:endParaRPr lang="zh-CN" altLang="en-US" sz="2800" dirty="0">
              <a:sym typeface="+mn-ea"/>
            </a:endParaRPr>
          </a:p>
          <a:p>
            <a:pPr marL="514350" lvl="0" indent="-514350" algn="just">
              <a:buAutoNum type="arabicPeriod"/>
            </a:pPr>
            <a:r>
              <a:rPr lang="zh-CN" altLang="en-US" sz="2800" dirty="0"/>
              <a:t>目的：提高慕课平台学习效率</a:t>
            </a:r>
            <a:endParaRPr lang="zh-CN" altLang="en-US" sz="2800" dirty="0"/>
          </a:p>
          <a:p>
            <a:pPr marL="514350" lvl="0" indent="-514350" algn="just">
              <a:buAutoNum type="arabicPeriod"/>
            </a:pPr>
            <a:r>
              <a:rPr lang="zh-CN" altLang="en-US" sz="2800" dirty="0"/>
              <a:t>需求：</a:t>
            </a:r>
            <a:endParaRPr lang="zh-CN" altLang="en-US" sz="2800" dirty="0"/>
          </a:p>
          <a:p>
            <a:pPr marL="971550" lvl="1" indent="-514350" algn="just">
              <a:buFont typeface="+mj-lt"/>
              <a:buAutoNum type="alphaLcParenR"/>
            </a:pPr>
            <a:r>
              <a:rPr lang="zh-CN" altLang="en-US" sz="2800" dirty="0"/>
              <a:t>实时问答</a:t>
            </a:r>
            <a:endParaRPr lang="zh-CN" altLang="en-US" sz="2800" dirty="0"/>
          </a:p>
          <a:p>
            <a:pPr marL="971550" lvl="1" indent="-514350" algn="just">
              <a:buFont typeface="+mj-lt"/>
              <a:buAutoNum type="alphaLcParenR"/>
            </a:pPr>
            <a:r>
              <a:rPr lang="zh-CN" altLang="en-US" sz="2800" dirty="0"/>
              <a:t>知识点标注</a:t>
            </a:r>
            <a:endParaRPr lang="zh-CN" altLang="en-US" sz="2800" dirty="0"/>
          </a:p>
          <a:p>
            <a:pPr marL="514350" lvl="0" indent="-514350" algn="just">
              <a:buAutoNum type="arabicPeriod"/>
            </a:pPr>
            <a:r>
              <a:rPr lang="zh-CN" altLang="en-US" sz="2800" dirty="0"/>
              <a:t>数据：</a:t>
            </a:r>
            <a:endParaRPr lang="zh-CN" altLang="en-US" sz="2800" dirty="0"/>
          </a:p>
          <a:p>
            <a:pPr marL="971550" lvl="1" indent="-514350" algn="just">
              <a:buFont typeface="+mj-lt"/>
              <a:buAutoNum type="alphaLcParenR"/>
            </a:pPr>
            <a:r>
              <a:rPr lang="zh-CN" altLang="en-US" sz="2800" dirty="0"/>
              <a:t>整体：《人工智能导论》全</a:t>
            </a:r>
            <a:r>
              <a:rPr lang="en-US" altLang="zh-CN" sz="2800" dirty="0"/>
              <a:t>56</a:t>
            </a:r>
            <a:r>
              <a:rPr lang="zh-CN" altLang="en-US" sz="2800" dirty="0"/>
              <a:t>课</a:t>
            </a:r>
            <a:r>
              <a:rPr lang="en-US" altLang="zh-CN" sz="2800" dirty="0"/>
              <a:t> PPT+</a:t>
            </a:r>
            <a:r>
              <a:rPr lang="zh-CN" altLang="en-US" sz="2800" dirty="0"/>
              <a:t>讲稿</a:t>
            </a:r>
            <a:r>
              <a:rPr lang="en-US" altLang="zh-CN" sz="2800" dirty="0"/>
              <a:t>+</a:t>
            </a:r>
            <a:r>
              <a:rPr lang="zh-CN" altLang="en-US" sz="2800" dirty="0"/>
              <a:t>视频</a:t>
            </a:r>
            <a:endParaRPr lang="zh-CN" altLang="en-US" sz="2800" dirty="0"/>
          </a:p>
          <a:p>
            <a:pPr marL="971550" lvl="1" indent="-514350" algn="just">
              <a:buFont typeface="+mj-lt"/>
              <a:buAutoNum type="alphaLcParenR"/>
            </a:pPr>
            <a:r>
              <a:rPr lang="zh-CN" altLang="en-US" sz="2800" dirty="0"/>
              <a:t>构建：</a:t>
            </a:r>
            <a:r>
              <a:rPr lang="zh-CN" altLang="en-US" sz="2800" dirty="0">
                <a:sym typeface="+mn-ea"/>
              </a:rPr>
              <a:t>《人工智能导论》第十一讲</a:t>
            </a:r>
            <a:r>
              <a:rPr lang="en-US" altLang="zh-CN" sz="2800" dirty="0">
                <a:sym typeface="+mn-ea"/>
              </a:rPr>
              <a:t> </a:t>
            </a:r>
            <a:r>
              <a:rPr lang="zh-CN" altLang="en-US" sz="2800" dirty="0">
                <a:sym typeface="+mn-ea"/>
              </a:rPr>
              <a:t>多层感知机与反向传播</a:t>
            </a:r>
            <a:endParaRPr lang="zh-CN" altLang="en-US" sz="2800" dirty="0">
              <a:sym typeface="+mn-ea"/>
            </a:endParaRPr>
          </a:p>
          <a:p>
            <a:pPr marL="1371600" lvl="3" indent="457200" algn="just">
              <a:buFont typeface="+mj-lt"/>
              <a:buNone/>
            </a:pPr>
            <a:r>
              <a:rPr lang="en-US" altLang="zh-CN" sz="2800" dirty="0">
                <a:sym typeface="+mn-ea"/>
              </a:rPr>
              <a:t>  29</a:t>
            </a:r>
            <a:r>
              <a:rPr lang="zh-CN" altLang="en-US" sz="2800" dirty="0">
                <a:sym typeface="+mn-ea"/>
              </a:rPr>
              <a:t>课</a:t>
            </a:r>
            <a:r>
              <a:rPr lang="en-US" altLang="zh-CN" sz="2800" dirty="0">
                <a:sym typeface="+mn-ea"/>
              </a:rPr>
              <a:t> - 37</a:t>
            </a:r>
            <a:r>
              <a:rPr lang="zh-CN" altLang="en-US" sz="2800" dirty="0">
                <a:sym typeface="+mn-ea"/>
              </a:rPr>
              <a:t>课</a:t>
            </a:r>
            <a:endParaRPr lang="zh-CN" altLang="en-US" sz="2800"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sym typeface="+mn-ea"/>
              </a:rPr>
              <a:t>Homework 07 (Lab)</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6770" y="2006600"/>
            <a:ext cx="10538460" cy="4356000"/>
          </a:xfrm>
          <a:prstGeom prst="rect">
            <a:avLst/>
          </a:prstGeom>
          <a:solidFill>
            <a:schemeClr val="bg1"/>
          </a:solidFill>
          <a:ln>
            <a:solidFill>
              <a:schemeClr val="accent1">
                <a:shade val="50000"/>
              </a:schemeClr>
            </a:solidFill>
          </a:ln>
        </p:spPr>
        <p:txBody>
          <a:bodyPr wrap="square">
            <a:noAutofit/>
          </a:bodyPr>
          <a:lstStyle/>
          <a:p>
            <a:pPr lvl="0" algn="just"/>
            <a:r>
              <a:rPr lang="zh-CN" altLang="en-US" sz="2800" dirty="0">
                <a:sym typeface="+mn-ea"/>
              </a:rPr>
              <a:t>未来展望</a:t>
            </a:r>
            <a:endParaRPr lang="zh-CN" altLang="en-US" sz="2800" dirty="0">
              <a:sym typeface="+mn-ea"/>
            </a:endParaRPr>
          </a:p>
          <a:p>
            <a:pPr lvl="0" algn="just"/>
            <a:endParaRPr lang="zh-CN" altLang="en-US" sz="2800" dirty="0">
              <a:sym typeface="+mn-ea"/>
            </a:endParaRPr>
          </a:p>
          <a:p>
            <a:pPr marL="514350" lvl="0" indent="-514350" algn="just">
              <a:buAutoNum type="arabicPeriod"/>
            </a:pPr>
            <a:r>
              <a:rPr lang="zh-CN" altLang="en-US" sz="2800" dirty="0">
                <a:sym typeface="+mn-ea"/>
              </a:rPr>
              <a:t>问题预设：假设用户可能题出的问题，给出预设、帮助用户带着问题学习，提高学习效率</a:t>
            </a:r>
            <a:endParaRPr lang="zh-CN" altLang="en-US" sz="2800" dirty="0">
              <a:sym typeface="+mn-ea"/>
            </a:endParaRPr>
          </a:p>
          <a:p>
            <a:pPr marL="514350" lvl="0" indent="-514350" algn="just">
              <a:buAutoNum type="arabicPeriod"/>
            </a:pPr>
            <a:endParaRPr lang="zh-CN" altLang="en-US" sz="2800" dirty="0">
              <a:sym typeface="+mn-ea"/>
            </a:endParaRPr>
          </a:p>
          <a:p>
            <a:pPr marL="514350" lvl="0" indent="-514350" algn="just">
              <a:buAutoNum type="arabicPeriod"/>
            </a:pPr>
            <a:r>
              <a:rPr lang="zh-CN" altLang="en-US" sz="2800" dirty="0">
                <a:sym typeface="+mn-ea"/>
              </a:rPr>
              <a:t>习题演练：智能生成习题，辅助用户练习，巩固知识点</a:t>
            </a:r>
            <a:endParaRPr lang="zh-CN" altLang="en-US" sz="2800" dirty="0">
              <a:sym typeface="+mn-ea"/>
            </a:endParaRPr>
          </a:p>
          <a:p>
            <a:pPr marL="514350" lvl="0" indent="-514350" algn="just">
              <a:buAutoNum type="arabicPeriod"/>
            </a:pPr>
            <a:endParaRPr lang="zh-CN" altLang="en-US" sz="2800" dirty="0">
              <a:sym typeface="+mn-ea"/>
            </a:endParaRPr>
          </a:p>
          <a:p>
            <a:pPr marL="514350" lvl="0" indent="-514350" algn="just">
              <a:buAutoNum type="arabicPeriod"/>
            </a:pPr>
            <a:r>
              <a:rPr lang="zh-CN" altLang="en-US" sz="2800" dirty="0">
                <a:sym typeface="+mn-ea"/>
              </a:rPr>
              <a:t>智能推荐：通过思维导图等方式简化答复，给出联网搜索的推荐，提高学习效率</a:t>
            </a:r>
            <a:endParaRPr lang="zh-CN" altLang="en-US" sz="280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07 (Lecture)</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7123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1323973" y="2210097"/>
            <a:ext cx="9544050" cy="954107"/>
          </a:xfrm>
          <a:prstGeom prst="rect">
            <a:avLst/>
          </a:prstGeom>
          <a:solidFill>
            <a:schemeClr val="bg1"/>
          </a:solidFill>
          <a:ln>
            <a:solidFill>
              <a:schemeClr val="accent1">
                <a:shade val="50000"/>
              </a:schemeClr>
            </a:solidFill>
          </a:ln>
        </p:spPr>
        <p:txBody>
          <a:bodyPr wrap="square">
            <a:spAutoFit/>
          </a:bodyPr>
          <a:lstStyle/>
          <a:p>
            <a:pPr lvl="0" algn="ctr"/>
            <a:r>
              <a:rPr lang="zh-CN" altLang="en-US" sz="2800" dirty="0"/>
              <a:t>基于以下</a:t>
            </a:r>
            <a:r>
              <a:rPr lang="en-US" altLang="zh-CN" sz="2800" dirty="0"/>
              <a:t>3</a:t>
            </a:r>
            <a:r>
              <a:rPr lang="zh-CN" altLang="en-US" sz="2800" dirty="0"/>
              <a:t>篇⽂章和其他⽂章写⼀个</a:t>
            </a:r>
            <a:r>
              <a:rPr lang="en-US" altLang="zh-CN" sz="2800" dirty="0"/>
              <a:t>WORD2VEC</a:t>
            </a:r>
            <a:r>
              <a:rPr lang="zh-CN" altLang="en-US" sz="2800" dirty="0"/>
              <a:t>的读书报告（</a:t>
            </a:r>
            <a:r>
              <a:rPr lang="en-US" altLang="zh-CN" sz="2800" dirty="0"/>
              <a:t>1000</a:t>
            </a:r>
            <a:r>
              <a:rPr lang="zh-CN" altLang="en-US" sz="2800" dirty="0"/>
              <a:t>字以上）（一个小组提交同一份即可）</a:t>
            </a:r>
            <a:endParaRPr lang="en-US" altLang="zh-CN" sz="2800" dirty="0"/>
          </a:p>
        </p:txBody>
      </p:sp>
      <p:sp>
        <p:nvSpPr>
          <p:cNvPr id="3" name="矩形 2"/>
          <p:cNvSpPr/>
          <p:nvPr/>
        </p:nvSpPr>
        <p:spPr>
          <a:xfrm>
            <a:off x="826686" y="3491723"/>
            <a:ext cx="10538624" cy="2246769"/>
          </a:xfrm>
          <a:prstGeom prst="rect">
            <a:avLst/>
          </a:prstGeom>
          <a:solidFill>
            <a:schemeClr val="bg1"/>
          </a:solidFill>
          <a:ln>
            <a:solidFill>
              <a:schemeClr val="accent1">
                <a:shade val="50000"/>
              </a:schemeClr>
            </a:solidFill>
          </a:ln>
        </p:spPr>
        <p:txBody>
          <a:bodyPr wrap="square">
            <a:spAutoFit/>
          </a:bodyPr>
          <a:lstStyle/>
          <a:p>
            <a:pPr marL="514350" lvl="0" indent="-514350">
              <a:buFont typeface="+mj-lt"/>
              <a:buAutoNum type="arabicPeriod"/>
            </a:pPr>
            <a:r>
              <a:rPr lang="en-US" altLang="zh-CN" sz="2800" dirty="0"/>
              <a:t>Tomas </a:t>
            </a:r>
            <a:r>
              <a:rPr lang="en-US" altLang="zh-CN" sz="2800" dirty="0" err="1"/>
              <a:t>Mikolov</a:t>
            </a:r>
            <a:r>
              <a:rPr lang="en-US" altLang="zh-CN" sz="2800" dirty="0"/>
              <a:t>. (2013). Distributed Representations of Words and Phrases and their Compositionality.</a:t>
            </a:r>
            <a:endParaRPr lang="en-US" altLang="zh-CN" sz="2800" dirty="0"/>
          </a:p>
          <a:p>
            <a:pPr marL="514350" lvl="0" indent="-514350">
              <a:buFont typeface="+mj-lt"/>
              <a:buAutoNum type="arabicPeriod"/>
            </a:pPr>
            <a:r>
              <a:rPr lang="en-US" altLang="zh-CN" sz="2800" dirty="0"/>
              <a:t>Tomas </a:t>
            </a:r>
            <a:r>
              <a:rPr lang="en-US" altLang="zh-CN" sz="2800" dirty="0" err="1"/>
              <a:t>Mikolov</a:t>
            </a:r>
            <a:r>
              <a:rPr lang="en-US" altLang="zh-CN" sz="2800" dirty="0"/>
              <a:t>. (2013). Efficient Estimation of Word Representations in Vector Space.</a:t>
            </a:r>
            <a:endParaRPr lang="en-US" altLang="zh-CN" sz="2800" dirty="0"/>
          </a:p>
          <a:p>
            <a:pPr marL="514350" lvl="0" indent="-514350">
              <a:buFont typeface="+mj-lt"/>
              <a:buAutoNum type="arabicPeriod"/>
            </a:pPr>
            <a:r>
              <a:rPr lang="en-US" altLang="zh-CN" sz="2800" dirty="0"/>
              <a:t>Xin Rong. (2013) word2vec Parameter Learning Explained</a:t>
            </a:r>
            <a:endParaRPr lang="en-US" altLang="zh-C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chemeClr val="tx1"/>
                </a:solidFill>
                <a:latin typeface="等线" panose="02010600030101010101" pitchFamily="2" charset="-122"/>
                <a:ea typeface="等线" panose="02010600030101010101" pitchFamily="2" charset="-122"/>
              </a:rPr>
              <a:t>Word To Vector</a:t>
            </a:r>
            <a:endParaRPr kumimoji="1" lang="en-US" altLang="zh-CN" dirty="0">
              <a:solidFill>
                <a:schemeClr val="tx1"/>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55930" y="1654175"/>
            <a:ext cx="11234420" cy="4894580"/>
          </a:xfrm>
          <a:prstGeom prst="rect">
            <a:avLst/>
          </a:prstGeom>
          <a:solidFill>
            <a:schemeClr val="bg1"/>
          </a:solidFill>
          <a:ln>
            <a:solidFill>
              <a:schemeClr val="accent1">
                <a:shade val="50000"/>
              </a:schemeClr>
            </a:solidFill>
          </a:ln>
        </p:spPr>
        <p:txBody>
          <a:bodyPr wrap="square">
            <a:noAutofit/>
          </a:bodyPr>
          <a:lstStyle/>
          <a:p>
            <a:pPr lvl="0" indent="0">
              <a:buFont typeface="+mj-lt"/>
              <a:buNone/>
            </a:pPr>
            <a:r>
              <a:rPr lang="zh-CN" altLang="en-US" sz="2400" b="1" dirty="0"/>
              <a:t>问题简介</a:t>
            </a:r>
            <a:r>
              <a:rPr lang="en-US" altLang="zh-CN" sz="2400" b="1" dirty="0"/>
              <a:t>:</a:t>
            </a:r>
            <a:endParaRPr lang="en-US" altLang="zh-CN" sz="2400" dirty="0"/>
          </a:p>
          <a:p>
            <a:pPr lvl="0" indent="0">
              <a:buFont typeface="+mj-lt"/>
              <a:buNone/>
            </a:pPr>
            <a:r>
              <a:rPr lang="en-US" altLang="zh-CN" sz="2400" dirty="0"/>
              <a:t>Word2Vec</a:t>
            </a:r>
            <a:r>
              <a:rPr lang="zh-CN" altLang="en-US" sz="2400" dirty="0"/>
              <a:t>是指将自然语言中的单词转换为向量的技术，是词嵌入的经典方法之一。</a:t>
            </a:r>
            <a:endParaRPr lang="zh-CN" altLang="en-US" sz="2400" dirty="0"/>
          </a:p>
          <a:p>
            <a:pPr lvl="0" indent="0">
              <a:buFont typeface="+mj-lt"/>
              <a:buNone/>
            </a:pPr>
            <a:r>
              <a:rPr lang="zh-CN" altLang="en-US" sz="2400" dirty="0">
                <a:sym typeface="+mn-ea"/>
              </a:rPr>
              <a:t>在传统的自然语言处理（</a:t>
            </a:r>
            <a:r>
              <a:rPr lang="en-US" altLang="zh-CN" sz="2400" dirty="0">
                <a:sym typeface="+mn-ea"/>
              </a:rPr>
              <a:t>NLP</a:t>
            </a:r>
            <a:r>
              <a:rPr lang="zh-CN" altLang="en-US" sz="2400" dirty="0">
                <a:sym typeface="+mn-ea"/>
              </a:rPr>
              <a:t>）系统中，一个词通常被看作原子单位</a:t>
            </a:r>
            <a:r>
              <a:rPr lang="en-US" altLang="zh-CN" sz="2400" dirty="0">
                <a:sym typeface="+mn-ea"/>
              </a:rPr>
              <a:t>,</a:t>
            </a:r>
            <a:r>
              <a:rPr lang="zh-CN" altLang="en-US" sz="2400" dirty="0">
                <a:sym typeface="+mn-ea"/>
              </a:rPr>
              <a:t>即离散、不可分解的，这类</a:t>
            </a:r>
            <a:r>
              <a:rPr lang="zh-CN" altLang="en-US" sz="2400" dirty="0"/>
              <a:t>词嵌入方法如</a:t>
            </a:r>
            <a:r>
              <a:rPr lang="en-US" altLang="zh-CN" sz="2400" dirty="0"/>
              <a:t> one-hot </a:t>
            </a:r>
            <a:r>
              <a:rPr lang="zh-CN" altLang="en-US" sz="2400" dirty="0"/>
              <a:t>编码存在以下缺点</a:t>
            </a:r>
            <a:r>
              <a:rPr lang="en-US" altLang="zh-CN" sz="2400" dirty="0"/>
              <a:t>:</a:t>
            </a:r>
            <a:endParaRPr lang="en-US" altLang="zh-CN" sz="2400" dirty="0"/>
          </a:p>
          <a:p>
            <a:pPr marL="342900" lvl="0" indent="-342900">
              <a:buFont typeface="Arial" panose="020B0604020202020204" pitchFamily="34" charset="0"/>
              <a:buChar char="•"/>
            </a:pPr>
            <a:r>
              <a:rPr lang="zh-CN" altLang="en-US" sz="2400" dirty="0"/>
              <a:t>词汇量较大时，编码后的向量维度高且稀疏，效率较低</a:t>
            </a:r>
            <a:endParaRPr lang="zh-CN" altLang="en-US" sz="2400" dirty="0"/>
          </a:p>
          <a:p>
            <a:pPr marL="342900" lvl="0" indent="-342900">
              <a:buFont typeface="Arial" panose="020B0604020202020204" pitchFamily="34" charset="0"/>
              <a:buChar char="•"/>
            </a:pPr>
            <a:r>
              <a:rPr lang="zh-CN" altLang="en-US" sz="2400" dirty="0"/>
              <a:t>无法表示单词间的语义关系</a:t>
            </a:r>
            <a:endParaRPr lang="zh-CN" altLang="en-US" sz="2400" dirty="0"/>
          </a:p>
          <a:p>
            <a:pPr lvl="0" indent="0">
              <a:buFont typeface="Arial" panose="020B0604020202020204" pitchFamily="34" charset="0"/>
              <a:buNone/>
            </a:pPr>
            <a:r>
              <a:rPr lang="zh-CN" altLang="en-US" sz="2400" dirty="0">
                <a:sym typeface="+mn-ea"/>
              </a:rPr>
              <a:t>虽然神经网络语言模型</a:t>
            </a:r>
            <a:r>
              <a:rPr lang="en-US" altLang="zh-CN" sz="2400" dirty="0">
                <a:sym typeface="+mn-ea"/>
              </a:rPr>
              <a:t>(NNLM)</a:t>
            </a:r>
            <a:r>
              <a:rPr lang="zh-CN" altLang="en-US" sz="2400" dirty="0">
                <a:sym typeface="+mn-ea"/>
              </a:rPr>
              <a:t>和循环神经网络语言模型</a:t>
            </a:r>
            <a:r>
              <a:rPr lang="en-US" altLang="zh-CN" sz="2400" dirty="0">
                <a:sym typeface="+mn-ea"/>
              </a:rPr>
              <a:t>(RNNLM)</a:t>
            </a:r>
            <a:r>
              <a:rPr lang="zh-CN" altLang="en-US" sz="2400" dirty="0">
                <a:sym typeface="+mn-ea"/>
              </a:rPr>
              <a:t>能够学习词向量，但其计算复杂度极高，难以扩展到超大规模数据集。</a:t>
            </a:r>
            <a:endParaRPr lang="zh-CN" altLang="en-US" sz="2400" dirty="0"/>
          </a:p>
          <a:p>
            <a:pPr lvl="0" indent="0">
              <a:buFont typeface="Arial" panose="020B0604020202020204" pitchFamily="34" charset="0"/>
              <a:buNone/>
            </a:pPr>
            <a:r>
              <a:rPr lang="zh-CN" altLang="en-US" sz="2400" dirty="0"/>
              <a:t>而通过</a:t>
            </a:r>
            <a:r>
              <a:rPr lang="en-US" altLang="zh-CN" sz="2400" dirty="0"/>
              <a:t>Word2Vec</a:t>
            </a:r>
            <a:r>
              <a:rPr lang="zh-CN" altLang="en-US" sz="2400" dirty="0"/>
              <a:t>技术，可以将单词表示为分布式词向量，其具有以下优点：</a:t>
            </a:r>
            <a:endParaRPr lang="zh-CN" altLang="en-US" sz="2400" dirty="0"/>
          </a:p>
          <a:p>
            <a:pPr marL="342900" lvl="0" indent="-342900">
              <a:buFont typeface="Arial" panose="020B0604020202020204" pitchFamily="34" charset="0"/>
              <a:buChar char="•"/>
            </a:pPr>
            <a:r>
              <a:rPr lang="zh-CN" altLang="en-US" sz="2400" dirty="0"/>
              <a:t>向量维度较低，降低了后续处理的复杂度</a:t>
            </a:r>
            <a:endParaRPr lang="zh-CN" altLang="en-US" sz="2400" dirty="0"/>
          </a:p>
          <a:p>
            <a:pPr marL="342900" lvl="0" indent="-342900">
              <a:buFont typeface="Arial" panose="020B0604020202020204" pitchFamily="34" charset="0"/>
              <a:buChar char="•"/>
            </a:pPr>
            <a:r>
              <a:rPr lang="zh-CN" altLang="en-US" sz="2400" dirty="0"/>
              <a:t>向量空间中的位置关系可以表示语义关系</a:t>
            </a:r>
            <a:endParaRPr lang="zh-CN" altLang="en-US" sz="2400" dirty="0"/>
          </a:p>
          <a:p>
            <a:pPr lvl="0" indent="0">
              <a:buFont typeface="Arial" panose="020B0604020202020204" pitchFamily="34" charset="0"/>
              <a:buNone/>
            </a:pPr>
            <a:r>
              <a:rPr lang="en-US" altLang="zh-CN" sz="2400" dirty="0"/>
              <a:t> </a:t>
            </a:r>
            <a:r>
              <a:rPr lang="zh-CN" altLang="en-US" sz="2400" dirty="0"/>
              <a:t>（</a:t>
            </a:r>
            <a:r>
              <a:rPr lang="en-US" altLang="zh-CN" sz="2400" dirty="0"/>
              <a:t> </a:t>
            </a:r>
            <a:r>
              <a:rPr lang="zh-CN" altLang="en-US" sz="2400" dirty="0"/>
              <a:t>如</a:t>
            </a:r>
            <a:r>
              <a:rPr lang="en-US" altLang="zh-CN" sz="2400" dirty="0"/>
              <a:t>V</a:t>
            </a:r>
            <a:r>
              <a:rPr lang="en-US" altLang="zh-CN" sz="2400" dirty="0"/>
              <a:t>(“Russia”) + V(“river”)≈V(“Volga River”) </a:t>
            </a:r>
            <a:r>
              <a:rPr lang="zh-CN" altLang="en-US" sz="2400" dirty="0"/>
              <a:t>）</a:t>
            </a:r>
            <a:br>
              <a:rPr lang="en-US" altLang="zh-CN" sz="2400" dirty="0"/>
            </a:b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chemeClr val="tx1"/>
                </a:solidFill>
                <a:latin typeface="等线" panose="02010600030101010101" pitchFamily="2" charset="-122"/>
                <a:ea typeface="等线" panose="02010600030101010101" pitchFamily="2" charset="-122"/>
              </a:rPr>
              <a:t>Word To Vector</a:t>
            </a:r>
            <a:endParaRPr kumimoji="1" lang="en-US" altLang="zh-CN" dirty="0">
              <a:solidFill>
                <a:schemeClr val="tx1"/>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55930" y="1654175"/>
            <a:ext cx="11234420" cy="4894580"/>
          </a:xfrm>
          <a:prstGeom prst="rect">
            <a:avLst/>
          </a:prstGeom>
          <a:solidFill>
            <a:schemeClr val="bg1"/>
          </a:solidFill>
          <a:ln>
            <a:solidFill>
              <a:schemeClr val="accent1">
                <a:shade val="50000"/>
              </a:schemeClr>
            </a:solidFill>
          </a:ln>
        </p:spPr>
        <p:txBody>
          <a:bodyPr wrap="square">
            <a:noAutofit/>
          </a:bodyPr>
          <a:lstStyle/>
          <a:p>
            <a:pPr lvl="0" indent="0">
              <a:buFont typeface="+mj-lt"/>
              <a:buNone/>
            </a:pPr>
            <a:r>
              <a:rPr lang="zh-CN" altLang="en-US" sz="2400" b="1" dirty="0">
                <a:sym typeface="+mn-ea"/>
              </a:rPr>
              <a:t>主要模型:</a:t>
            </a:r>
            <a:endParaRPr lang="zh-CN" altLang="en-US" sz="2400" b="1" dirty="0">
              <a:sym typeface="+mn-ea"/>
            </a:endParaRPr>
          </a:p>
          <a:p>
            <a:pPr lvl="0" indent="0">
              <a:buFont typeface="+mj-lt"/>
              <a:buNone/>
            </a:pPr>
            <a:r>
              <a:rPr lang="en-US" altLang="zh-CN" sz="2400" dirty="0">
                <a:sym typeface="+mn-ea"/>
              </a:rPr>
              <a:t>Tomas </a:t>
            </a:r>
            <a:r>
              <a:rPr lang="en-US" altLang="zh-CN" sz="2400" dirty="0" err="1">
                <a:sym typeface="+mn-ea"/>
              </a:rPr>
              <a:t>Mikolov et al.</a:t>
            </a:r>
            <a:r>
              <a:rPr lang="zh-CN" altLang="en-US" sz="2400" dirty="0"/>
              <a:t>提出了</a:t>
            </a:r>
            <a:r>
              <a:rPr lang="en-US" altLang="zh-CN" sz="2400" dirty="0"/>
              <a:t>Word2Vec</a:t>
            </a:r>
            <a:r>
              <a:rPr lang="zh-CN" altLang="en-US" sz="2400" dirty="0"/>
              <a:t>技术的两个主要模型：</a:t>
            </a:r>
            <a:endParaRPr lang="en-US" altLang="zh-CN" sz="2400" dirty="0"/>
          </a:p>
          <a:p>
            <a:pPr lvl="0" indent="0">
              <a:buFont typeface="+mj-lt"/>
              <a:buNone/>
            </a:pPr>
            <a:endParaRPr lang="en-US" altLang="zh-CN" sz="2400" dirty="0"/>
          </a:p>
          <a:p>
            <a:pPr marL="457200" lvl="0" indent="-457200">
              <a:buFont typeface="+mj-lt"/>
              <a:buAutoNum type="arabicPeriod"/>
            </a:pPr>
            <a:r>
              <a:rPr lang="zh-CN" altLang="en-US" sz="2400" dirty="0"/>
              <a:t>连续词袋</a:t>
            </a:r>
            <a:r>
              <a:rPr lang="zh-CN" altLang="en-US" sz="2400" dirty="0">
                <a:sym typeface="+mn-ea"/>
              </a:rPr>
              <a:t>模型</a:t>
            </a:r>
            <a:r>
              <a:rPr lang="en-US" altLang="zh-CN" sz="2400" dirty="0">
                <a:sym typeface="+mn-ea"/>
              </a:rPr>
              <a:t> </a:t>
            </a:r>
            <a:r>
              <a:rPr lang="en-US" altLang="zh-CN" sz="2400" dirty="0"/>
              <a:t>(CBoW) </a:t>
            </a:r>
            <a:endParaRPr lang="en-US" altLang="zh-CN" sz="2400" dirty="0"/>
          </a:p>
          <a:p>
            <a:pPr marL="457200" lvl="0" indent="-457200">
              <a:buFont typeface="+mj-lt"/>
              <a:buAutoNum type="arabicPeriod"/>
            </a:pPr>
            <a:r>
              <a:rPr lang="en-US" altLang="zh-CN" sz="2400" dirty="0"/>
              <a:t>Skip-gram</a:t>
            </a:r>
            <a:r>
              <a:rPr lang="zh-CN" altLang="en-US" sz="2400" dirty="0"/>
              <a:t>模型</a:t>
            </a:r>
            <a:r>
              <a:rPr lang="en-US" altLang="zh-CN" sz="2400" dirty="0"/>
              <a:t> </a:t>
            </a:r>
            <a:endParaRPr lang="en-US" altLang="zh-CN" sz="2400" dirty="0"/>
          </a:p>
          <a:p>
            <a:pPr marL="457200" lvl="0" indent="-457200">
              <a:buFont typeface="+mj-lt"/>
              <a:buAutoNum type="arabicPeriod"/>
            </a:pPr>
            <a:endParaRPr lang="zh-CN" altLang="en-US" sz="2400" dirty="0"/>
          </a:p>
          <a:p>
            <a:pPr lvl="0" indent="0">
              <a:buFont typeface="+mj-lt"/>
              <a:buNone/>
            </a:pPr>
            <a:r>
              <a:rPr lang="zh-CN" altLang="en-US" sz="2400" dirty="0">
                <a:sym typeface="+mn-ea"/>
              </a:rPr>
              <a:t>两个模型均基于传统的</a:t>
            </a:r>
            <a:r>
              <a:rPr lang="en-US" altLang="zh-CN" sz="2400" dirty="0">
                <a:sym typeface="+mn-ea"/>
              </a:rPr>
              <a:t>NNLM</a:t>
            </a:r>
            <a:r>
              <a:rPr lang="zh-CN" altLang="en-US" sz="2400" dirty="0">
                <a:sym typeface="+mn-ea"/>
              </a:rPr>
              <a:t>序列预测模型，且基本理念相似：构造一个虚假的预测任务，在对</a:t>
            </a:r>
            <a:r>
              <a:rPr lang="zh-CN" altLang="en-US" sz="2400" dirty="0">
                <a:sym typeface="+mn-ea"/>
              </a:rPr>
              <a:t>大规模非结构化文本数据</a:t>
            </a:r>
            <a:r>
              <a:rPr lang="zh-CN" altLang="en-US" sz="2400" dirty="0">
                <a:sym typeface="+mn-ea"/>
              </a:rPr>
              <a:t>进行预测的过程中学习高质量词向量表示的有效方法，但是实现方法和适合的数据集规模不同</a:t>
            </a:r>
            <a:r>
              <a:rPr lang="en-US" altLang="zh-CN" sz="2400" dirty="0">
                <a:sym typeface="+mn-ea"/>
              </a:rPr>
              <a:t>.</a:t>
            </a:r>
            <a:endParaRPr lang="en-US" altLang="zh-CN" sz="24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chemeClr val="tx1"/>
                </a:solidFill>
                <a:latin typeface="等线" panose="02010600030101010101" pitchFamily="2" charset="-122"/>
                <a:ea typeface="等线" panose="02010600030101010101" pitchFamily="2" charset="-122"/>
              </a:rPr>
              <a:t>Word To Vector</a:t>
            </a:r>
            <a:endParaRPr kumimoji="1" lang="en-US" altLang="zh-CN" dirty="0">
              <a:solidFill>
                <a:schemeClr val="tx1"/>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矩形 2"/>
              <p:cNvSpPr/>
              <p:nvPr/>
            </p:nvSpPr>
            <p:spPr>
              <a:xfrm>
                <a:off x="455930" y="1654175"/>
                <a:ext cx="11234420" cy="4894580"/>
              </a:xfrm>
              <a:prstGeom prst="rect">
                <a:avLst/>
              </a:prstGeom>
              <a:solidFill>
                <a:schemeClr val="bg1"/>
              </a:solidFill>
              <a:ln>
                <a:solidFill>
                  <a:schemeClr val="accent1">
                    <a:shade val="50000"/>
                  </a:schemeClr>
                </a:solidFill>
              </a:ln>
            </p:spPr>
            <p:txBody>
              <a:bodyPr wrap="square">
                <a:noAutofit/>
              </a:bodyPr>
              <a:lstStyle/>
              <a:p>
                <a:pPr lvl="0" indent="0">
                  <a:buFont typeface="+mj-lt"/>
                  <a:buNone/>
                </a:pPr>
                <a:r>
                  <a:rPr lang="zh-CN" altLang="en-US" sz="2400" b="1" dirty="0">
                    <a:sym typeface="+mn-ea"/>
                  </a:rPr>
                  <a:t>主要模型:</a:t>
                </a:r>
                <a:endParaRPr lang="zh-CN" altLang="en-US" sz="2400" b="1" dirty="0">
                  <a:sym typeface="+mn-ea"/>
                </a:endParaRPr>
              </a:p>
              <a:p>
                <a:pPr marL="457200" lvl="0" indent="-457200">
                  <a:buFont typeface="+mj-lt"/>
                  <a:buAutoNum type="arabicPeriod"/>
                </a:pPr>
                <a:r>
                  <a:rPr lang="zh-CN" altLang="en-US" sz="2400" dirty="0"/>
                  <a:t>连续词袋</a:t>
                </a:r>
                <a:r>
                  <a:rPr lang="zh-CN" altLang="en-US" sz="2400" dirty="0">
                    <a:sym typeface="+mn-ea"/>
                  </a:rPr>
                  <a:t>模型</a:t>
                </a:r>
                <a:r>
                  <a:rPr lang="en-US" altLang="zh-CN" sz="2400" dirty="0">
                    <a:sym typeface="+mn-ea"/>
                  </a:rPr>
                  <a:t> </a:t>
                </a:r>
                <a:r>
                  <a:rPr lang="en-US" altLang="zh-CN" sz="2400" dirty="0"/>
                  <a:t>(CBoW)</a:t>
                </a:r>
                <a:endParaRPr lang="zh-CN" altLang="en-US" sz="2400" dirty="0">
                  <a:sym typeface="+mn-ea"/>
                </a:endParaRPr>
              </a:p>
              <a:p>
                <a:pPr lvl="0" indent="0">
                  <a:buFont typeface="+mj-lt"/>
                  <a:buNone/>
                </a:pPr>
                <a:r>
                  <a:rPr lang="zh-CN" altLang="en-US" sz="2400" dirty="0"/>
                  <a:t>任务：已知中心词</a:t>
                </a:r>
                <a14:m>
                  <m:oMath xmlns:m="http://schemas.openxmlformats.org/officeDocument/2006/math">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altLang="zh-CN" sz="2400" i="1" dirty="0">
                            <a:latin typeface="Cambria Math" panose="02040503050406030204" charset="0"/>
                            <a:cs typeface="Cambria Math" panose="02040503050406030204" charset="0"/>
                          </a:rPr>
                          <m:t>𝑖</m:t>
                        </m:r>
                      </m:sub>
                    </m:sSub>
                  </m:oMath>
                </a14:m>
                <a:r>
                  <a:rPr lang="zh-CN" altLang="en-US" sz="2400" dirty="0">
                    <a:latin typeface="Cambria Math" panose="02040503050406030204" charset="0"/>
                    <a:cs typeface="Cambria Math" panose="02040503050406030204" charset="0"/>
                  </a:rPr>
                  <a:t>的</a:t>
                </a:r>
                <a:r>
                  <a:rPr lang="zh-CN" altLang="en-US" sz="2400" dirty="0"/>
                  <a:t>上下文单词</a:t>
                </a:r>
                <a:endParaRPr lang="zh-CN" altLang="en-US" sz="2400" dirty="0"/>
              </a:p>
              <a:p>
                <a:pPr lvl="0" indent="0">
                  <a:buFont typeface="+mj-lt"/>
                  <a:buNone/>
                </a:pPr>
                <a14:m>
                  <m:oMath xmlns:m="http://schemas.openxmlformats.org/officeDocument/2006/math">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altLang="zh-CN" sz="2400" i="1" dirty="0">
                            <a:latin typeface="Cambria Math" panose="02040503050406030204" charset="0"/>
                            <a:cs typeface="Cambria Math" panose="02040503050406030204" charset="0"/>
                          </a:rPr>
                          <m:t>𝑖</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𝑐</m:t>
                        </m:r>
                      </m:sub>
                    </m:sSub>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m:t>
                    </m:r>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sz="2400" i="1">
                            <a:latin typeface="Cambria Math" panose="02040503050406030204" charset="0"/>
                          </a:rPr>
                          <m:t>𝑖</m:t>
                        </m:r>
                        <m:r>
                          <a:rPr lang="en-US" sz="2400" i="1">
                            <a:latin typeface="Cambria Math" panose="02040503050406030204" charset="0"/>
                          </a:rPr>
                          <m:t>−</m:t>
                        </m:r>
                        <m:r>
                          <a:rPr lang="en-US" sz="2400" i="1">
                            <a:latin typeface="Cambria Math" panose="02040503050406030204" charset="0"/>
                          </a:rPr>
                          <m:t>1</m:t>
                        </m:r>
                      </m:sub>
                    </m:sSub>
                    <m:r>
                      <a:rPr lang="en-US" sz="2400" i="1">
                        <a:latin typeface="Cambria Math" panose="02040503050406030204" charset="0"/>
                      </a:rPr>
                      <m:t>,</m:t>
                    </m:r>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sz="2400" i="1">
                            <a:latin typeface="Cambria Math" panose="02040503050406030204" charset="0"/>
                          </a:rPr>
                          <m:t>𝑖</m:t>
                        </m:r>
                        <m:r>
                          <a:rPr lang="en-US" sz="2400" i="1">
                            <a:latin typeface="Cambria Math" panose="02040503050406030204" charset="0"/>
                          </a:rPr>
                          <m:t>+</m:t>
                        </m:r>
                        <m:r>
                          <a:rPr lang="en-US" sz="2400" i="1">
                            <a:latin typeface="Cambria Math" panose="02040503050406030204" charset="0"/>
                          </a:rPr>
                          <m:t>1</m:t>
                        </m:r>
                      </m:sub>
                    </m:sSub>
                    <m:r>
                      <a:rPr lang="en-US" sz="2400" i="1">
                        <a:latin typeface="Cambria Math" panose="02040503050406030204" charset="0"/>
                      </a:rPr>
                      <m:t>,</m:t>
                    </m:r>
                    <m:r>
                      <a:rPr lang="en-US" altLang="zh-CN" sz="2400" i="1" dirty="0">
                        <a:latin typeface="Cambria Math" panose="02040503050406030204" charset="0"/>
                        <a:cs typeface="Cambria Math" panose="02040503050406030204" charset="0"/>
                      </a:rPr>
                      <m:t>⋯,</m:t>
                    </m:r>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sz="2400" i="1">
                            <a:latin typeface="Cambria Math" panose="02040503050406030204" charset="0"/>
                          </a:rPr>
                          <m:t>𝑖</m:t>
                        </m:r>
                        <m:r>
                          <a:rPr lang="en-US" sz="2400" i="1">
                            <a:latin typeface="Cambria Math" panose="02040503050406030204" charset="0"/>
                          </a:rPr>
                          <m:t>+</m:t>
                        </m:r>
                        <m:r>
                          <a:rPr lang="en-US" sz="2400" i="1">
                            <a:latin typeface="Cambria Math" panose="02040503050406030204" charset="0"/>
                          </a:rPr>
                          <m:t>𝑐</m:t>
                        </m:r>
                      </m:sub>
                    </m:sSub>
                  </m:oMath>
                </a14:m>
                <a:r>
                  <a:rPr lang="zh-CN" sz="2400">
                    <a:latin typeface="Cambria Math" panose="02040503050406030204" charset="0"/>
                  </a:rPr>
                  <a:t>，预测单词</a:t>
                </a:r>
                <a14:m>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𝑤</m:t>
                        </m:r>
                      </m:e>
                      <m:sub>
                        <m:r>
                          <a:rPr lang="en-US" altLang="zh-CN" sz="2400" i="1">
                            <a:latin typeface="Cambria Math" panose="02040503050406030204" charset="0"/>
                            <a:cs typeface="Cambria Math" panose="02040503050406030204" charset="0"/>
                          </a:rPr>
                          <m:t>𝑖</m:t>
                        </m:r>
                      </m:sub>
                    </m:sSub>
                  </m:oMath>
                </a14:m>
                <a:endParaRPr lang="en-US" altLang="zh-CN" sz="2400" i="1">
                  <a:latin typeface="Cambria Math" panose="02040503050406030204" charset="0"/>
                  <a:cs typeface="Cambria Math" panose="02040503050406030204" charset="0"/>
                </a:endParaRPr>
              </a:p>
              <a:p>
                <a:pPr lvl="0" indent="0">
                  <a:buFont typeface="+mj-lt"/>
                  <a:buNone/>
                </a:pPr>
                <a:endParaRPr lang="en-US" altLang="zh-CN" sz="2400" i="1">
                  <a:latin typeface="Cambria Math" panose="02040503050406030204" charset="0"/>
                  <a:cs typeface="Cambria Math" panose="02040503050406030204" charset="0"/>
                </a:endParaRPr>
              </a:p>
              <a:p>
                <a:pPr marL="457200" lvl="0" indent="-457200">
                  <a:buFont typeface="+mj-lt"/>
                  <a:buAutoNum type="arabicPeriod"/>
                </a:pPr>
                <a:endParaRPr lang="en-US" altLang="zh-CN" sz="2400" dirty="0">
                  <a:latin typeface="Cambria Math" panose="02040503050406030204" charset="0"/>
                  <a:sym typeface="+mn-ea"/>
                </a:endParaRPr>
              </a:p>
            </p:txBody>
          </p:sp>
        </mc:Choice>
        <mc:Fallback>
          <p:sp>
            <p:nvSpPr>
              <p:cNvPr id="3" name="矩形 2"/>
              <p:cNvSpPr>
                <a:spLocks noRot="1" noChangeAspect="1" noMove="1" noResize="1" noEditPoints="1" noAdjustHandles="1" noChangeArrowheads="1" noChangeShapeType="1" noTextEdit="1"/>
              </p:cNvSpPr>
              <p:nvPr/>
            </p:nvSpPr>
            <p:spPr>
              <a:xfrm>
                <a:off x="455930" y="1654175"/>
                <a:ext cx="11234420" cy="4894580"/>
              </a:xfrm>
              <a:prstGeom prst="rect">
                <a:avLst/>
              </a:prstGeom>
              <a:blipFill rotWithShape="1">
                <a:blip r:embed="rId3"/>
                <a:stretch>
                  <a:fillRect l="-45" t="-104" r="-40" b="-91"/>
                </a:stretch>
              </a:blipFill>
              <a:ln>
                <a:solidFill>
                  <a:schemeClr val="accent1">
                    <a:shade val="50000"/>
                  </a:schemeClr>
                </a:solidFill>
              </a:ln>
            </p:spPr>
            <p:txBody>
              <a:bodyPr/>
              <a:lstStyle/>
              <a:p>
                <a:r>
                  <a:rPr lang="zh-CN" altLang="en-US">
                    <a:noFill/>
                  </a:rPr>
                  <a:t> </a:t>
                </a:r>
              </a:p>
            </p:txBody>
          </p:sp>
        </mc:Fallback>
      </mc:AlternateContent>
      <p:pic>
        <p:nvPicPr>
          <p:cNvPr id="4" name="图片 3" descr="136237edee04b4ed536c0da63e9f0e14"/>
          <p:cNvPicPr>
            <a:picLocks noChangeAspect="1"/>
          </p:cNvPicPr>
          <p:nvPr/>
        </p:nvPicPr>
        <p:blipFill>
          <a:blip r:embed="rId4"/>
          <a:stretch>
            <a:fillRect/>
          </a:stretch>
        </p:blipFill>
        <p:spPr>
          <a:xfrm>
            <a:off x="6447155" y="1825625"/>
            <a:ext cx="5232400" cy="4591685"/>
          </a:xfrm>
          <a:prstGeom prst="rect">
            <a:avLst/>
          </a:prstGeom>
        </p:spPr>
      </p:pic>
      <p:sp>
        <p:nvSpPr>
          <p:cNvPr id="7" name="文本框 6"/>
          <p:cNvSpPr txBox="1"/>
          <p:nvPr/>
        </p:nvSpPr>
        <p:spPr>
          <a:xfrm>
            <a:off x="416560" y="3205480"/>
            <a:ext cx="6113145" cy="2939415"/>
          </a:xfrm>
          <a:prstGeom prst="rect">
            <a:avLst/>
          </a:prstGeom>
          <a:noFill/>
        </p:spPr>
        <p:txBody>
          <a:bodyPr wrap="square" rtlCol="0">
            <a:noAutofit/>
          </a:bodyPr>
          <a:p>
            <a:pPr lvl="0" indent="0">
              <a:buFont typeface="+mj-lt"/>
              <a:buNone/>
            </a:pPr>
            <a:r>
              <a:rPr lang="zh-CN" altLang="en-US" sz="2400" dirty="0">
                <a:sym typeface="+mn-ea"/>
              </a:rPr>
              <a:t>模型分为输入层、投影层和输出层，输入为</a:t>
            </a:r>
            <a:endParaRPr lang="zh-CN" altLang="en-US" sz="2400" dirty="0">
              <a:sym typeface="+mn-ea"/>
            </a:endParaRPr>
          </a:p>
          <a:p>
            <a:pPr lvl="0" indent="0">
              <a:buFont typeface="+mj-lt"/>
              <a:buNone/>
            </a:pPr>
            <a:r>
              <a:rPr lang="zh-CN" altLang="en-US" sz="2400" dirty="0">
                <a:sym typeface="+mn-ea"/>
              </a:rPr>
              <a:t>上下文单词的词向量，输出层为语料库中的词汇构成的哈夫曼二叉树。相比传统NNLM模型移除了非线性隐藏层，在投影层中采用向量的简单求和或平均作为上下文表示。采用层次Softmax替代传统的全连接层</a:t>
            </a:r>
            <a:r>
              <a:rPr lang="en-US" altLang="zh-CN" sz="2400" dirty="0">
                <a:sym typeface="+mn-ea"/>
              </a:rPr>
              <a:t>S</a:t>
            </a:r>
            <a:r>
              <a:rPr lang="zh-CN" altLang="en-US" sz="2400" dirty="0">
                <a:sym typeface="+mn-ea"/>
              </a:rPr>
              <a:t>oftmax，通过基于词频构建的哈夫曼二叉树将输出层更新的复杂度从O(V)降至O(logV)，显著提升了大规模词汇表的训练效率。</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chemeClr val="tx1"/>
                </a:solidFill>
                <a:latin typeface="等线" panose="02010600030101010101" pitchFamily="2" charset="-122"/>
                <a:ea typeface="等线" panose="02010600030101010101" pitchFamily="2" charset="-122"/>
              </a:rPr>
              <a:t>Word To Vector</a:t>
            </a:r>
            <a:endParaRPr kumimoji="1" lang="en-US" altLang="zh-CN" dirty="0">
              <a:solidFill>
                <a:schemeClr val="tx1"/>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55930" y="1654175"/>
            <a:ext cx="11234420" cy="4894580"/>
          </a:xfrm>
          <a:prstGeom prst="rect">
            <a:avLst/>
          </a:prstGeom>
          <a:solidFill>
            <a:schemeClr val="bg1"/>
          </a:solidFill>
          <a:ln>
            <a:solidFill>
              <a:schemeClr val="accent1">
                <a:shade val="50000"/>
              </a:schemeClr>
            </a:solidFill>
          </a:ln>
        </p:spPr>
        <p:txBody>
          <a:bodyPr wrap="square">
            <a:noAutofit/>
          </a:bodyPr>
          <a:lstStyle/>
          <a:p>
            <a:pPr lvl="0" indent="0">
              <a:buFont typeface="+mj-lt"/>
              <a:buNone/>
            </a:pPr>
            <a:r>
              <a:rPr lang="zh-CN" altLang="en-US" sz="2400" b="1" dirty="0">
                <a:sym typeface="+mn-ea"/>
              </a:rPr>
              <a:t>主要模型:</a:t>
            </a:r>
            <a:endParaRPr lang="zh-CN" altLang="en-US" sz="2400" b="1" dirty="0">
              <a:sym typeface="+mn-ea"/>
            </a:endParaRPr>
          </a:p>
          <a:p>
            <a:pPr marL="457200" lvl="0" indent="-457200">
              <a:buFont typeface="+mj-lt"/>
              <a:buAutoNum type="arabicPeriod"/>
            </a:pPr>
            <a:r>
              <a:rPr lang="zh-CN" altLang="en-US" sz="2400" dirty="0"/>
              <a:t>连续词袋</a:t>
            </a:r>
            <a:r>
              <a:rPr lang="zh-CN" altLang="en-US" sz="2400" dirty="0">
                <a:sym typeface="+mn-ea"/>
              </a:rPr>
              <a:t>模型</a:t>
            </a:r>
            <a:r>
              <a:rPr lang="en-US" altLang="zh-CN" sz="2400" dirty="0">
                <a:sym typeface="+mn-ea"/>
              </a:rPr>
              <a:t> </a:t>
            </a:r>
            <a:r>
              <a:rPr lang="en-US" altLang="zh-CN" sz="2400" dirty="0"/>
              <a:t>(CBoW)</a:t>
            </a:r>
            <a:endParaRPr lang="zh-CN" altLang="en-US" sz="2400" dirty="0">
              <a:sym typeface="+mn-ea"/>
            </a:endParaRPr>
          </a:p>
          <a:p>
            <a:pPr lvl="0" indent="0">
              <a:buFont typeface="+mj-lt"/>
              <a:buNone/>
            </a:pPr>
            <a:endParaRPr lang="en-US" altLang="zh-CN" sz="2400" i="1">
              <a:latin typeface="Cambria Math" panose="02040503050406030204" charset="0"/>
              <a:cs typeface="Cambria Math" panose="02040503050406030204" charset="0"/>
            </a:endParaRPr>
          </a:p>
          <a:p>
            <a:pPr lvl="0" indent="0">
              <a:buFont typeface="+mj-lt"/>
              <a:buNone/>
            </a:pPr>
            <a:endParaRPr lang="en-US" altLang="zh-CN" sz="2400" i="1">
              <a:latin typeface="Cambria Math" panose="02040503050406030204" charset="0"/>
              <a:cs typeface="Cambria Math" panose="02040503050406030204" charset="0"/>
            </a:endParaRPr>
          </a:p>
          <a:p>
            <a:pPr marL="457200" lvl="0" indent="-457200">
              <a:buFont typeface="+mj-lt"/>
              <a:buAutoNum type="arabicPeriod"/>
            </a:pPr>
            <a:endParaRPr lang="en-US" altLang="zh-CN" sz="2400" dirty="0">
              <a:latin typeface="Cambria Math" panose="02040503050406030204" charset="0"/>
              <a:sym typeface="+mn-ea"/>
            </a:endParaRPr>
          </a:p>
        </p:txBody>
      </p:sp>
      <mc:AlternateContent xmlns:mc="http://schemas.openxmlformats.org/markup-compatibility/2006">
        <mc:Choice xmlns:a14="http://schemas.microsoft.com/office/drawing/2010/main" Requires="a14">
          <p:sp>
            <p:nvSpPr>
              <p:cNvPr id="7" name="文本框 6"/>
              <p:cNvSpPr txBox="1"/>
              <p:nvPr/>
            </p:nvSpPr>
            <p:spPr>
              <a:xfrm>
                <a:off x="416560" y="2464435"/>
                <a:ext cx="6113145" cy="3991610"/>
              </a:xfrm>
              <a:prstGeom prst="rect">
                <a:avLst/>
              </a:prstGeom>
              <a:noFill/>
            </p:spPr>
            <p:txBody>
              <a:bodyPr wrap="square" rtlCol="0">
                <a:noAutofit/>
              </a:bodyPr>
              <a:p>
                <a:pPr lvl="0" indent="0">
                  <a:buFont typeface="+mj-lt"/>
                  <a:buNone/>
                </a:pPr>
                <a:r>
                  <a:rPr lang="zh-CN" altLang="en-US" sz="2400" dirty="0"/>
                  <a:t>训练过程：</a:t>
                </a:r>
                <a:endParaRPr lang="zh-CN" altLang="en-US" sz="2400" dirty="0"/>
              </a:p>
              <a:p>
                <a:pPr lvl="0" indent="0">
                  <a:buFont typeface="+mj-lt"/>
                  <a:buNone/>
                </a:pPr>
                <a:r>
                  <a:rPr lang="zh-CN" altLang="en-US" sz="2400" dirty="0"/>
                  <a:t>将输出层哈夫曼树的每一个非叶结点的左右子树视为一个二分类问题，为</a:t>
                </a:r>
                <a:r>
                  <a:rPr lang="zh-CN" altLang="en-US" sz="2400" dirty="0">
                    <a:sym typeface="+mn-ea"/>
                  </a:rPr>
                  <a:t>每一个非叶结点维护对应的向量</a:t>
                </a:r>
                <a14:m>
                  <m:oMath xmlns:m="http://schemas.openxmlformats.org/officeDocument/2006/math">
                    <m:r>
                      <a:rPr lang="en-US" altLang="zh-CN" sz="2400" i="1" dirty="0">
                        <a:latin typeface="Cambria Math" panose="02040503050406030204" charset="0"/>
                        <a:cs typeface="Cambria Math" panose="02040503050406030204" charset="0"/>
                        <a:sym typeface="+mn-ea"/>
                      </a:rPr>
                      <m:t>𝜃</m:t>
                    </m:r>
                  </m:oMath>
                </a14:m>
                <a:r>
                  <a:rPr lang="zh-CN" altLang="en-US" sz="2400" dirty="0">
                    <a:sym typeface="+mn-ea"/>
                  </a:rPr>
                  <a:t>用于进行逻辑回归二分类，则</a:t>
                </a:r>
                <a:r>
                  <a:rPr lang="zh-CN" altLang="en-US" sz="2400" dirty="0">
                    <a:latin typeface="Cambria Math" panose="02040503050406030204" charset="0"/>
                    <a:cs typeface="Cambria Math" panose="02040503050406030204" charset="0"/>
                    <a:sym typeface="+mn-ea"/>
                  </a:rPr>
                  <a:t>正确预测的概率</a:t>
                </a:r>
                <a14:m>
                  <m:oMath xmlns:m="http://schemas.openxmlformats.org/officeDocument/2006/math">
                    <m:r>
                      <a:rPr lang="en-US" altLang="zh-CN" sz="2400" i="1" dirty="0">
                        <a:latin typeface="Cambria Math" panose="02040503050406030204" charset="0"/>
                        <a:cs typeface="Cambria Math" panose="02040503050406030204" charset="0"/>
                      </a:rPr>
                      <m:t>𝑝</m:t>
                    </m:r>
                    <m:r>
                      <a:rPr lang="en-US" altLang="zh-CN" sz="2400" i="1" dirty="0">
                        <a:latin typeface="Cambria Math" panose="02040503050406030204" charset="0"/>
                        <a:cs typeface="Cambria Math" panose="02040503050406030204" charset="0"/>
                      </a:rPr>
                      <m:t>(</m:t>
                    </m:r>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altLang="zh-CN" sz="2400" i="1" dirty="0">
                            <a:latin typeface="Cambria Math" panose="02040503050406030204" charset="0"/>
                            <a:cs typeface="Cambria Math" panose="02040503050406030204" charset="0"/>
                          </a:rPr>
                          <m:t>𝑖</m:t>
                        </m:r>
                      </m:sub>
                    </m:sSub>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𝑐𝑜𝑛𝑡𝑒𝑥𝑡</m:t>
                    </m:r>
                    <m:r>
                      <a:rPr lang="en-US" altLang="zh-CN" sz="2400" i="1" dirty="0">
                        <a:latin typeface="Cambria Math" panose="02040503050406030204" charset="0"/>
                        <a:cs typeface="Cambria Math" panose="02040503050406030204" charset="0"/>
                      </a:rPr>
                      <m:t>(</m:t>
                    </m:r>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altLang="zh-CN" sz="2400" i="1" dirty="0">
                            <a:latin typeface="Cambria Math" panose="02040503050406030204" charset="0"/>
                            <a:cs typeface="Cambria Math" panose="02040503050406030204" charset="0"/>
                          </a:rPr>
                          <m:t>𝑖</m:t>
                        </m:r>
                      </m:sub>
                    </m:sSub>
                    <m:r>
                      <a:rPr lang="en-US" altLang="zh-CN" sz="2400" i="1" dirty="0">
                        <a:latin typeface="Cambria Math" panose="02040503050406030204" charset="0"/>
                        <a:cs typeface="Cambria Math" panose="02040503050406030204" charset="0"/>
                      </a:rPr>
                      <m:t>))</m:t>
                    </m:r>
                  </m:oMath>
                </a14:m>
                <a:r>
                  <a:rPr lang="zh-CN" altLang="en-US" sz="2400" dirty="0">
                    <a:latin typeface="Cambria Math" panose="02040503050406030204" charset="0"/>
                    <a:cs typeface="Cambria Math" panose="02040503050406030204" charset="0"/>
                  </a:rPr>
                  <a:t>可表示为与</a:t>
                </a:r>
                <a14:m>
                  <m:oMath xmlns:m="http://schemas.openxmlformats.org/officeDocument/2006/math">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𝑋</m:t>
                        </m:r>
                      </m:e>
                      <m:sub>
                        <m:r>
                          <a:rPr lang="en-US" altLang="zh-CN" sz="2400" i="1" dirty="0">
                            <a:latin typeface="Cambria Math" panose="02040503050406030204" charset="0"/>
                            <a:cs typeface="Cambria Math" panose="02040503050406030204" charset="0"/>
                          </a:rPr>
                          <m:t>𝑤</m:t>
                        </m:r>
                      </m:sub>
                    </m:sSub>
                  </m:oMath>
                </a14:m>
                <a:r>
                  <a:rPr lang="zh-CN" altLang="en-US" sz="2400" dirty="0">
                    <a:latin typeface="Cambria Math" panose="02040503050406030204" charset="0"/>
                    <a:cs typeface="Cambria Math" panose="02040503050406030204" charset="0"/>
                  </a:rPr>
                  <a:t>和哈夫曼树根节点到</a:t>
                </a:r>
                <a14:m>
                  <m:oMath xmlns:m="http://schemas.openxmlformats.org/officeDocument/2006/math">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altLang="zh-CN" sz="2400" i="1" dirty="0">
                            <a:latin typeface="Cambria Math" panose="02040503050406030204" charset="0"/>
                            <a:cs typeface="Cambria Math" panose="02040503050406030204" charset="0"/>
                          </a:rPr>
                          <m:t>𝑖</m:t>
                        </m:r>
                      </m:sub>
                    </m:sSub>
                  </m:oMath>
                </a14:m>
                <a:r>
                  <a:rPr lang="zh-CN" altLang="en-US" sz="2400" dirty="0">
                    <a:latin typeface="Cambria Math" panose="02040503050406030204" charset="0"/>
                    <a:cs typeface="Cambria Math" panose="02040503050406030204" charset="0"/>
                  </a:rPr>
                  <a:t>路径上的</a:t>
                </a:r>
                <a14:m>
                  <m:oMath xmlns:m="http://schemas.openxmlformats.org/officeDocument/2006/math">
                    <m:r>
                      <a:rPr lang="en-US" altLang="zh-CN" sz="2400" i="1" dirty="0">
                        <a:latin typeface="Cambria Math" panose="02040503050406030204" charset="0"/>
                        <a:cs typeface="Cambria Math" panose="02040503050406030204" charset="0"/>
                      </a:rPr>
                      <m:t>𝜃</m:t>
                    </m:r>
                  </m:oMath>
                </a14:m>
                <a:r>
                  <a:rPr lang="zh-CN" altLang="en-US" sz="2400" dirty="0">
                    <a:latin typeface="Cambria Math" panose="02040503050406030204" charset="0"/>
                    <a:cs typeface="Cambria Math" panose="02040503050406030204" charset="0"/>
                  </a:rPr>
                  <a:t>相关的函数</a:t>
                </a:r>
                <a:r>
                  <a:rPr lang="en-US" altLang="zh-CN" sz="2400" dirty="0">
                    <a:latin typeface="Cambria Math" panose="02040503050406030204" charset="0"/>
                    <a:cs typeface="Cambria Math" panose="02040503050406030204" charset="0"/>
                  </a:rPr>
                  <a:t>.</a:t>
                </a:r>
                <a:endParaRPr lang="zh-CN" altLang="en-US" sz="2400" dirty="0">
                  <a:sym typeface="+mn-ea"/>
                </a:endParaRPr>
              </a:p>
              <a:p>
                <a:pPr lvl="0" indent="0">
                  <a:buFont typeface="+mj-lt"/>
                  <a:buNone/>
                </a:pPr>
                <a:r>
                  <a:rPr lang="zh-CN" altLang="en-US" sz="2400" dirty="0"/>
                  <a:t>以训练文本中的随机单词作为中心词进行采样</a:t>
                </a:r>
                <a14:m>
                  <m:oMath xmlns:m="http://schemas.openxmlformats.org/officeDocument/2006/math">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𝑐𝑜𝑛𝑡𝑒𝑥𝑡</m:t>
                    </m:r>
                    <m:r>
                      <a:rPr lang="en-US" altLang="zh-CN" sz="2400" i="1" dirty="0">
                        <a:latin typeface="Cambria Math" panose="02040503050406030204" charset="0"/>
                        <a:cs typeface="Cambria Math" panose="02040503050406030204" charset="0"/>
                      </a:rPr>
                      <m:t>(</m:t>
                    </m:r>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altLang="zh-CN" sz="2400" i="1" dirty="0">
                            <a:latin typeface="Cambria Math" panose="02040503050406030204" charset="0"/>
                            <a:cs typeface="Cambria Math" panose="02040503050406030204" charset="0"/>
                          </a:rPr>
                          <m:t>𝑖</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𝑡</m:t>
                        </m:r>
                      </m:sub>
                    </m:sSub>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𝑐</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𝑡</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𝑐</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𝑡</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0</m:t>
                    </m:r>
                    <m:r>
                      <a:rPr lang="en-US" altLang="zh-CN" sz="2400" i="1" dirty="0">
                        <a:latin typeface="Cambria Math" panose="02040503050406030204" charset="0"/>
                        <a:cs typeface="Cambria Math" panose="02040503050406030204" charset="0"/>
                      </a:rPr>
                      <m:t>},</m:t>
                    </m:r>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altLang="zh-CN" sz="2400" i="1" dirty="0">
                            <a:latin typeface="Cambria Math" panose="02040503050406030204" charset="0"/>
                            <a:cs typeface="Cambria Math" panose="02040503050406030204" charset="0"/>
                          </a:rPr>
                          <m:t>𝑖</m:t>
                        </m:r>
                      </m:sub>
                    </m:sSub>
                    <m:r>
                      <a:rPr lang="en-US" altLang="zh-CN" sz="2400" i="1" dirty="0">
                        <a:latin typeface="Cambria Math" panose="02040503050406030204" charset="0"/>
                        <a:cs typeface="Cambria Math" panose="02040503050406030204" charset="0"/>
                      </a:rPr>
                      <m:t>)</m:t>
                    </m:r>
                  </m:oMath>
                </a14:m>
                <a:r>
                  <a:rPr lang="zh-CN" altLang="en-US" sz="2400" dirty="0"/>
                  <a:t>，通过梯度下降更新对应路径上的</a:t>
                </a:r>
                <a14:m>
                  <m:oMath xmlns:m="http://schemas.openxmlformats.org/officeDocument/2006/math">
                    <m:r>
                      <a:rPr lang="en-US" altLang="zh-CN" sz="2400" i="1" dirty="0">
                        <a:latin typeface="Cambria Math" panose="02040503050406030204" charset="0"/>
                        <a:cs typeface="Cambria Math" panose="02040503050406030204" charset="0"/>
                      </a:rPr>
                      <m:t>𝜃</m:t>
                    </m:r>
                  </m:oMath>
                </a14:m>
                <a:r>
                  <a:rPr lang="zh-CN" altLang="en-US" sz="2400" dirty="0">
                    <a:latin typeface="Cambria Math" panose="02040503050406030204" charset="0"/>
                    <a:cs typeface="Cambria Math" panose="02040503050406030204" charset="0"/>
                  </a:rPr>
                  <a:t>及词向量</a:t>
                </a:r>
                <a14:m>
                  <m:oMath xmlns:m="http://schemas.openxmlformats.org/officeDocument/2006/math">
                    <m:r>
                      <a:rPr lang="en-US" altLang="zh-CN" sz="2400" i="1" dirty="0">
                        <a:latin typeface="Cambria Math" panose="02040503050406030204" charset="0"/>
                        <a:cs typeface="Cambria Math" panose="02040503050406030204" charset="0"/>
                      </a:rPr>
                      <m:t>𝑣</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𝑐𝑜𝑛𝑡𝑒𝑥𝑡</m:t>
                    </m:r>
                    <m:r>
                      <a:rPr lang="en-US" altLang="zh-CN" sz="2400" i="1" dirty="0">
                        <a:latin typeface="Cambria Math" panose="02040503050406030204" charset="0"/>
                        <a:cs typeface="Cambria Math" panose="02040503050406030204" charset="0"/>
                      </a:rPr>
                      <m:t>(</m:t>
                    </m:r>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altLang="zh-CN" sz="2400" i="1" dirty="0">
                            <a:latin typeface="Cambria Math" panose="02040503050406030204" charset="0"/>
                            <a:cs typeface="Cambria Math" panose="02040503050406030204" charset="0"/>
                          </a:rPr>
                          <m:t>𝑖</m:t>
                        </m:r>
                      </m:sub>
                    </m:sSub>
                    <m:r>
                      <a:rPr lang="en-US" altLang="zh-CN" sz="2400" i="1" dirty="0">
                        <a:latin typeface="Cambria Math" panose="02040503050406030204" charset="0"/>
                        <a:cs typeface="Cambria Math" panose="02040503050406030204" charset="0"/>
                      </a:rPr>
                      <m:t>))</m:t>
                    </m:r>
                  </m:oMath>
                </a14:m>
                <a:r>
                  <a:rPr lang="zh-CN" altLang="en-US" sz="2400" dirty="0">
                    <a:latin typeface="Cambria Math" panose="02040503050406030204" charset="0"/>
                    <a:cs typeface="Cambria Math" panose="02040503050406030204" charset="0"/>
                  </a:rPr>
                  <a:t>以最大化目标函数</a:t>
                </a:r>
                <a:r>
                  <a:rPr lang="en-US" altLang="zh-CN" sz="2400" dirty="0">
                    <a:latin typeface="Cambria Math" panose="02040503050406030204" charset="0"/>
                    <a:cs typeface="Cambria Math" panose="02040503050406030204" charset="0"/>
                  </a:rPr>
                  <a:t>.</a:t>
                </a:r>
                <a:endParaRPr lang="en-US" altLang="zh-CN" sz="2400" dirty="0">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416560" y="2464435"/>
                <a:ext cx="6113145" cy="3991610"/>
              </a:xfrm>
              <a:prstGeom prst="rect">
                <a:avLst/>
              </a:prstGeom>
              <a:blipFill rotWithShape="1">
                <a:blip r:embed="rId3"/>
                <a:stretch>
                  <a:fillRect b="-1941"/>
                </a:stretch>
              </a:blipFill>
            </p:spPr>
            <p:txBody>
              <a:bodyPr/>
              <a:lstStyle/>
              <a:p>
                <a:r>
                  <a:rPr lang="zh-CN" altLang="en-US">
                    <a:noFill/>
                  </a:rPr>
                  <a:t> </a:t>
                </a:r>
              </a:p>
            </p:txBody>
          </p:sp>
        </mc:Fallback>
      </mc:AlternateContent>
      <p:pic>
        <p:nvPicPr>
          <p:cNvPr id="9" name="图片 8" descr="136237edee04b4ed536c0da63e9f0e14"/>
          <p:cNvPicPr>
            <a:picLocks noChangeAspect="1"/>
          </p:cNvPicPr>
          <p:nvPr/>
        </p:nvPicPr>
        <p:blipFill>
          <a:blip r:embed="rId4"/>
          <a:stretch>
            <a:fillRect/>
          </a:stretch>
        </p:blipFill>
        <p:spPr>
          <a:xfrm>
            <a:off x="6436995" y="1833880"/>
            <a:ext cx="5232400" cy="45916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chemeClr val="tx1"/>
                </a:solidFill>
                <a:latin typeface="等线" panose="02010600030101010101" pitchFamily="2" charset="-122"/>
                <a:ea typeface="等线" panose="02010600030101010101" pitchFamily="2" charset="-122"/>
              </a:rPr>
              <a:t>Word To Vector</a:t>
            </a:r>
            <a:endParaRPr kumimoji="1" lang="en-US" altLang="zh-CN" dirty="0">
              <a:solidFill>
                <a:schemeClr val="tx1"/>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55930" y="1654175"/>
            <a:ext cx="11234420" cy="4894580"/>
          </a:xfrm>
          <a:prstGeom prst="rect">
            <a:avLst/>
          </a:prstGeom>
          <a:solidFill>
            <a:schemeClr val="bg1"/>
          </a:solidFill>
          <a:ln>
            <a:solidFill>
              <a:schemeClr val="accent1">
                <a:shade val="50000"/>
              </a:schemeClr>
            </a:solidFill>
          </a:ln>
        </p:spPr>
        <p:txBody>
          <a:bodyPr wrap="square">
            <a:noAutofit/>
          </a:bodyPr>
          <a:lstStyle/>
          <a:p>
            <a:pPr lvl="0" indent="0">
              <a:buFont typeface="+mj-lt"/>
              <a:buNone/>
            </a:pPr>
            <a:r>
              <a:rPr lang="zh-CN" altLang="en-US" sz="2400" b="1" dirty="0">
                <a:sym typeface="+mn-ea"/>
              </a:rPr>
              <a:t>主要模型:</a:t>
            </a:r>
            <a:endParaRPr lang="zh-CN" altLang="en-US" sz="2400" b="1" dirty="0">
              <a:sym typeface="+mn-ea"/>
            </a:endParaRPr>
          </a:p>
          <a:p>
            <a:pPr lvl="0" indent="0">
              <a:buFont typeface="+mj-lt"/>
              <a:buNone/>
            </a:pPr>
            <a:r>
              <a:rPr lang="en-US" altLang="zh-CN" sz="2400" dirty="0"/>
              <a:t>2.   Skip-Gram</a:t>
            </a:r>
            <a:r>
              <a:rPr lang="zh-CN" altLang="en-US" sz="2400" dirty="0"/>
              <a:t>模型</a:t>
            </a:r>
            <a:endParaRPr lang="zh-CN" altLang="en-US" sz="2400" dirty="0">
              <a:sym typeface="+mn-ea"/>
            </a:endParaRPr>
          </a:p>
          <a:p>
            <a:pPr marL="457200" lvl="0" indent="-457200">
              <a:buFont typeface="+mj-lt"/>
              <a:buAutoNum type="arabicPeriod"/>
            </a:pPr>
            <a:endParaRPr lang="en-US" altLang="zh-CN" sz="2400" dirty="0">
              <a:latin typeface="Cambria Math" panose="02040503050406030204" charset="0"/>
              <a:sym typeface="+mn-ea"/>
            </a:endParaRPr>
          </a:p>
        </p:txBody>
      </p:sp>
      <mc:AlternateContent xmlns:mc="http://schemas.openxmlformats.org/markup-compatibility/2006">
        <mc:Choice xmlns:a14="http://schemas.microsoft.com/office/drawing/2010/main" Requires="a14">
          <p:sp>
            <p:nvSpPr>
              <p:cNvPr id="4" name="文本框 3"/>
              <p:cNvSpPr txBox="1"/>
              <p:nvPr/>
            </p:nvSpPr>
            <p:spPr>
              <a:xfrm>
                <a:off x="544830" y="2435225"/>
                <a:ext cx="10782300" cy="3966845"/>
              </a:xfrm>
              <a:prstGeom prst="rect">
                <a:avLst/>
              </a:prstGeom>
              <a:noFill/>
            </p:spPr>
            <p:txBody>
              <a:bodyPr wrap="square" rtlCol="0">
                <a:noAutofit/>
              </a:bodyPr>
              <a:p>
                <a:pPr lvl="0" indent="0">
                  <a:buFont typeface="+mj-lt"/>
                  <a:buNone/>
                </a:pPr>
                <a:r>
                  <a:rPr lang="zh-CN" altLang="en-US" sz="2400" dirty="0">
                    <a:sym typeface="+mn-ea"/>
                  </a:rPr>
                  <a:t>任务：已知当前单词</a:t>
                </a:r>
                <a14:m>
                  <m:oMath xmlns:m="http://schemas.openxmlformats.org/officeDocument/2006/math">
                    <m:r>
                      <a:rPr lang="en-US" altLang="zh-CN" sz="2400" i="1" dirty="0">
                        <a:latin typeface="Cambria Math" panose="02040503050406030204" charset="0"/>
                        <a:cs typeface="Cambria Math" panose="02040503050406030204" charset="0"/>
                        <a:sym typeface="+mn-ea"/>
                      </a:rPr>
                      <m:t>𝑤</m:t>
                    </m:r>
                  </m:oMath>
                </a14:m>
                <a:r>
                  <a:rPr lang="zh-CN" altLang="en-US" sz="2400" dirty="0">
                    <a:sym typeface="+mn-ea"/>
                  </a:rPr>
                  <a:t>，预测可能的上下文单词</a:t>
                </a:r>
                <a14:m>
                  <m:oMath xmlns:m="http://schemas.openxmlformats.org/officeDocument/2006/math">
                    <m:r>
                      <a:rPr lang="en-US" altLang="zh-CN" sz="2400" i="1" dirty="0">
                        <a:latin typeface="Cambria Math" panose="02040503050406030204" charset="0"/>
                        <a:cs typeface="Cambria Math" panose="02040503050406030204" charset="0"/>
                      </a:rPr>
                      <m:t>𝑐𝑜𝑛𝑡𝑒𝑥𝑡</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𝑤</m:t>
                    </m:r>
                    <m:r>
                      <a:rPr lang="en-US" altLang="zh-CN" sz="2400" i="1" dirty="0">
                        <a:latin typeface="Cambria Math" panose="02040503050406030204" charset="0"/>
                        <a:cs typeface="Cambria Math" panose="02040503050406030204" charset="0"/>
                      </a:rPr>
                      <m:t>)</m:t>
                    </m:r>
                  </m:oMath>
                </a14:m>
                <a:endParaRPr lang="en-US" altLang="zh-CN" sz="2400" i="1" dirty="0">
                  <a:latin typeface="Cambria Math" panose="02040503050406030204" charset="0"/>
                  <a:cs typeface="Cambria Math" panose="02040503050406030204" charset="0"/>
                </a:endParaRPr>
              </a:p>
              <a:p>
                <a:pPr lvl="0" indent="0">
                  <a:buFont typeface="+mj-lt"/>
                  <a:buNone/>
                </a:pPr>
                <a:r>
                  <a:rPr lang="zh-CN" altLang="en-US" sz="2400" dirty="0">
                    <a:sym typeface="+mn-ea"/>
                  </a:rPr>
                  <a:t>基于传统NNLM模型</a:t>
                </a:r>
                <a:r>
                  <a:rPr lang="zh-CN" altLang="en-US" sz="2400" dirty="0"/>
                  <a:t>，目标为最大化正确预测的概率</a:t>
                </a:r>
                <a14:m>
                  <m:oMath xmlns:m="http://schemas.openxmlformats.org/officeDocument/2006/math">
                    <m:r>
                      <a:rPr lang="en-US" altLang="zh-CN" sz="2400" i="1" dirty="0">
                        <a:latin typeface="Cambria Math" panose="02040503050406030204" charset="0"/>
                        <a:cs typeface="Cambria Math" panose="02040503050406030204" charset="0"/>
                      </a:rPr>
                      <m:t>𝑝</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𝑐𝑜𝑛𝑡𝑒𝑥𝑡</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𝑤</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𝑤</m:t>
                    </m:r>
                    <m:r>
                      <a:rPr lang="en-US" altLang="zh-CN" sz="2400" i="1" dirty="0">
                        <a:latin typeface="Cambria Math" panose="02040503050406030204" charset="0"/>
                        <a:cs typeface="Cambria Math" panose="02040503050406030204" charset="0"/>
                      </a:rPr>
                      <m:t>)</m:t>
                    </m:r>
                  </m:oMath>
                </a14:m>
                <a:r>
                  <a:rPr lang="zh-CN" altLang="en-US" sz="2400" dirty="0">
                    <a:latin typeface="Cambria Math" panose="02040503050406030204" charset="0"/>
                    <a:cs typeface="Cambria Math" panose="02040503050406030204" charset="0"/>
                  </a:rPr>
                  <a:t>，一般采用</a:t>
                </a:r>
                <a:r>
                  <a:rPr lang="zh-CN" altLang="en-US" sz="2400" dirty="0">
                    <a:sym typeface="+mn-ea"/>
                  </a:rPr>
                  <a:t>层次</a:t>
                </a:r>
                <a:r>
                  <a:rPr lang="en-US" altLang="zh-CN" sz="2400" dirty="0">
                    <a:sym typeface="+mn-ea"/>
                  </a:rPr>
                  <a:t>S</a:t>
                </a:r>
                <a:r>
                  <a:rPr lang="en-US" altLang="zh-CN" sz="2400" dirty="0">
                    <a:sym typeface="+mn-ea"/>
                  </a:rPr>
                  <a:t>oftmax</a:t>
                </a:r>
                <a:r>
                  <a:rPr lang="zh-CN" altLang="en-US" sz="2400" dirty="0">
                    <a:sym typeface="+mn-ea"/>
                  </a:rPr>
                  <a:t>或负采样优化计算</a:t>
                </a:r>
                <a:r>
                  <a:rPr lang="zh-CN" altLang="en-US" sz="2400" dirty="0">
                    <a:latin typeface="Cambria Math" panose="02040503050406030204" charset="0"/>
                    <a:cs typeface="Cambria Math" panose="02040503050406030204" charset="0"/>
                  </a:rPr>
                  <a:t>。</a:t>
                </a:r>
                <a:r>
                  <a:rPr lang="zh-CN" altLang="en-US" sz="2400" dirty="0">
                    <a:latin typeface="Cambria Math" panose="02040503050406030204" charset="0"/>
                    <a:cs typeface="Cambria Math" panose="02040503050406030204" charset="0"/>
                    <a:sym typeface="+mn-ea"/>
                  </a:rPr>
                  <a:t>负采样基于噪声对比估计</a:t>
                </a:r>
                <a:r>
                  <a:rPr lang="en-US" altLang="zh-CN" sz="2400" dirty="0">
                    <a:latin typeface="Cambria Math" panose="02040503050406030204" charset="0"/>
                    <a:cs typeface="Cambria Math" panose="02040503050406030204" charset="0"/>
                    <a:sym typeface="+mn-ea"/>
                  </a:rPr>
                  <a:t>(NCE)</a:t>
                </a:r>
                <a:r>
                  <a:rPr lang="zh-CN" altLang="en-US" sz="2400" dirty="0">
                    <a:latin typeface="Cambria Math" panose="02040503050406030204" charset="0"/>
                    <a:cs typeface="Cambria Math" panose="02040503050406030204" charset="0"/>
                    <a:sym typeface="+mn-ea"/>
                  </a:rPr>
                  <a:t>，用逻辑回归区分目标词与噪声词，减少计算复杂度。</a:t>
                </a:r>
                <a:endParaRPr lang="zh-CN" altLang="en-US" sz="2400" dirty="0">
                  <a:latin typeface="Cambria Math" panose="02040503050406030204" charset="0"/>
                  <a:cs typeface="Cambria Math" panose="02040503050406030204" charset="0"/>
                  <a:sym typeface="+mn-ea"/>
                </a:endParaRPr>
              </a:p>
              <a:p>
                <a:pPr lvl="0" indent="0">
                  <a:buFont typeface="+mj-lt"/>
                  <a:buNone/>
                </a:pPr>
                <a:r>
                  <a:rPr lang="zh-CN" altLang="en-US" sz="2400" dirty="0">
                    <a:latin typeface="Cambria Math" panose="02040503050406030204" charset="0"/>
                    <a:cs typeface="Cambria Math" panose="02040503050406030204" charset="0"/>
                    <a:sym typeface="+mn-ea"/>
                  </a:rPr>
                  <a:t>定义负采样公式如下，并替换</a:t>
                </a:r>
                <a:r>
                  <a:rPr lang="en-US" altLang="zh-CN" sz="2400" dirty="0">
                    <a:latin typeface="Cambria Math" panose="02040503050406030204" charset="0"/>
                    <a:cs typeface="Cambria Math" panose="02040503050406030204" charset="0"/>
                    <a:sym typeface="+mn-ea"/>
                  </a:rPr>
                  <a:t>Skip-gram</a:t>
                </a:r>
                <a:r>
                  <a:rPr lang="zh-CN" altLang="en-US" sz="2400" dirty="0">
                    <a:latin typeface="Cambria Math" panose="02040503050406030204" charset="0"/>
                    <a:cs typeface="Cambria Math" panose="02040503050406030204" charset="0"/>
                    <a:sym typeface="+mn-ea"/>
                  </a:rPr>
                  <a:t>模型计算过程中的每个</a:t>
                </a:r>
                <a14:m>
                  <m:oMath xmlns:m="http://schemas.openxmlformats.org/officeDocument/2006/math">
                    <m:func>
                      <m:funcPr>
                        <m:ctrlPr>
                          <a:rPr lang="zh-CN" altLang="en-US" sz="2400" dirty="0">
                            <a:latin typeface="Cambria Math" panose="02040503050406030204" charset="0"/>
                            <a:cs typeface="Cambria Math" panose="02040503050406030204" charset="0"/>
                            <a:sym typeface="+mn-ea"/>
                          </a:rPr>
                        </m:ctrlPr>
                      </m:funcPr>
                      <m:fName>
                        <m:r>
                          <m:rPr>
                            <m:sty m:val="p"/>
                          </m:rPr>
                          <a:rPr lang="en-US" altLang="zh-CN" sz="2400" dirty="0">
                            <a:latin typeface="Cambria Math" panose="02040503050406030204" charset="0"/>
                            <a:cs typeface="Cambria Math" panose="02040503050406030204" charset="0"/>
                            <a:sym typeface="+mn-ea"/>
                          </a:rPr>
                          <m:t>log</m:t>
                        </m:r>
                      </m:fName>
                      <m:e>
                        <m:r>
                          <a:rPr lang="en-US" altLang="zh-CN" sz="2400" i="1" dirty="0">
                            <a:latin typeface="Cambria Math" panose="02040503050406030204" charset="0"/>
                            <a:cs typeface="Cambria Math" panose="02040503050406030204" charset="0"/>
                            <a:sym typeface="+mn-ea"/>
                          </a:rPr>
                          <m:t>𝑝</m:t>
                        </m:r>
                        <m:r>
                          <a:rPr lang="en-US" altLang="zh-CN" sz="2400" i="1" dirty="0">
                            <a:latin typeface="Cambria Math" panose="02040503050406030204" charset="0"/>
                            <a:cs typeface="Cambria Math" panose="02040503050406030204" charset="0"/>
                            <a:sym typeface="+mn-ea"/>
                          </a:rPr>
                          <m:t>(</m:t>
                        </m:r>
                        <m:sSub>
                          <m:sSubPr>
                            <m:ctrlPr>
                              <a:rPr lang="en-US" altLang="zh-CN" sz="2400" i="1" dirty="0">
                                <a:latin typeface="Cambria Math" panose="02040503050406030204" charset="0"/>
                                <a:cs typeface="Cambria Math" panose="02040503050406030204" charset="0"/>
                                <a:sym typeface="+mn-ea"/>
                              </a:rPr>
                            </m:ctrlPr>
                          </m:sSubPr>
                          <m:e>
                            <m:r>
                              <a:rPr lang="en-US" altLang="zh-CN" sz="2400" i="1" dirty="0">
                                <a:latin typeface="Cambria Math" panose="02040503050406030204" charset="0"/>
                                <a:cs typeface="Cambria Math" panose="02040503050406030204" charset="0"/>
                                <a:sym typeface="+mn-ea"/>
                              </a:rPr>
                              <m:t>𝑤</m:t>
                            </m:r>
                          </m:e>
                          <m:sub>
                            <m:r>
                              <a:rPr lang="en-US" altLang="zh-CN" sz="2400" i="1" dirty="0">
                                <a:latin typeface="Cambria Math" panose="02040503050406030204" charset="0"/>
                                <a:cs typeface="Cambria Math" panose="02040503050406030204" charset="0"/>
                                <a:sym typeface="+mn-ea"/>
                              </a:rPr>
                              <m:t>𝑜𝑢𝑡</m:t>
                            </m:r>
                          </m:sub>
                        </m:sSub>
                        <m:r>
                          <a:rPr lang="en-US" altLang="zh-CN" sz="2400" i="1" dirty="0">
                            <a:latin typeface="Cambria Math" panose="02040503050406030204" charset="0"/>
                            <a:cs typeface="Cambria Math" panose="02040503050406030204" charset="0"/>
                            <a:sym typeface="+mn-ea"/>
                          </a:rPr>
                          <m:t>|</m:t>
                        </m:r>
                        <m:sSub>
                          <m:sSubPr>
                            <m:ctrlPr>
                              <a:rPr lang="en-US" altLang="zh-CN" sz="2400" i="1" dirty="0">
                                <a:latin typeface="Cambria Math" panose="02040503050406030204" charset="0"/>
                                <a:cs typeface="Cambria Math" panose="02040503050406030204" charset="0"/>
                                <a:sym typeface="+mn-ea"/>
                              </a:rPr>
                            </m:ctrlPr>
                          </m:sSubPr>
                          <m:e>
                            <m:r>
                              <a:rPr lang="en-US" altLang="zh-CN" sz="2400" i="1" dirty="0">
                                <a:latin typeface="Cambria Math" panose="02040503050406030204" charset="0"/>
                                <a:cs typeface="Cambria Math" panose="02040503050406030204" charset="0"/>
                                <a:sym typeface="+mn-ea"/>
                              </a:rPr>
                              <m:t>𝑤</m:t>
                            </m:r>
                          </m:e>
                          <m:sub>
                            <m:r>
                              <a:rPr lang="en-US" altLang="zh-CN" sz="2400" i="1" dirty="0">
                                <a:latin typeface="Cambria Math" panose="02040503050406030204" charset="0"/>
                                <a:cs typeface="Cambria Math" panose="02040503050406030204" charset="0"/>
                                <a:sym typeface="+mn-ea"/>
                              </a:rPr>
                              <m:t>𝑖</m:t>
                            </m:r>
                            <m:r>
                              <a:rPr lang="en-US" altLang="zh-CN" sz="2400" i="1" dirty="0">
                                <a:latin typeface="Cambria Math" panose="02040503050406030204" charset="0"/>
                                <a:cs typeface="Cambria Math" panose="02040503050406030204" charset="0"/>
                                <a:sym typeface="+mn-ea"/>
                              </a:rPr>
                              <m:t>𝑛</m:t>
                            </m:r>
                          </m:sub>
                        </m:sSub>
                        <m:r>
                          <a:rPr lang="en-US" altLang="zh-CN" sz="2400" i="1" dirty="0">
                            <a:latin typeface="Cambria Math" panose="02040503050406030204" charset="0"/>
                            <a:cs typeface="Cambria Math" panose="02040503050406030204" charset="0"/>
                            <a:sym typeface="+mn-ea"/>
                          </a:rPr>
                          <m:t>)</m:t>
                        </m:r>
                      </m:e>
                    </m:func>
                  </m:oMath>
                </a14:m>
                <a:r>
                  <a:rPr lang="en-US" altLang="zh-CN" sz="2400" dirty="0">
                    <a:latin typeface="Cambria Math" panose="02040503050406030204" charset="0"/>
                    <a:cs typeface="Cambria Math" panose="02040503050406030204" charset="0"/>
                    <a:sym typeface="+mn-ea"/>
                  </a:rPr>
                  <a:t>:</a:t>
                </a:r>
                <a:endParaRPr lang="zh-CN" altLang="en-US" sz="2400" dirty="0">
                  <a:latin typeface="Cambria Math" panose="02040503050406030204" charset="0"/>
                  <a:cs typeface="Cambria Math" panose="02040503050406030204" charset="0"/>
                </a:endParaRPr>
              </a:p>
              <a:p>
                <a:pPr lvl="0" indent="0">
                  <a:buFont typeface="+mj-lt"/>
                  <a:buNone/>
                </a:pPr>
                <a14:m>
                  <m:oMathPara xmlns:m="http://schemas.openxmlformats.org/officeDocument/2006/math">
                    <m:oMathParaPr>
                      <m:jc m:val="centerGroup"/>
                    </m:oMathParaPr>
                    <m:oMath xmlns:m="http://schemas.openxmlformats.org/officeDocument/2006/math">
                      <m:func>
                        <m:funcPr>
                          <m:ctrlPr>
                            <a:rPr lang="en-US" altLang="zh-CN" sz="2400" dirty="0">
                              <a:latin typeface="Cambria Math" panose="02040503050406030204" charset="0"/>
                              <a:cs typeface="Cambria Math" panose="02040503050406030204" charset="0"/>
                            </a:rPr>
                          </m:ctrlPr>
                        </m:funcPr>
                        <m:fName>
                          <m:r>
                            <m:rPr>
                              <m:sty m:val="p"/>
                            </m:rPr>
                            <a:rPr lang="en-US" altLang="zh-CN" sz="2400" dirty="0">
                              <a:latin typeface="Cambria Math" panose="02040503050406030204" charset="0"/>
                              <a:cs typeface="Cambria Math" panose="02040503050406030204" charset="0"/>
                            </a:rPr>
                            <m:t>log</m:t>
                          </m:r>
                        </m:fName>
                        <m:e>
                          <m:r>
                            <a:rPr lang="en-US" altLang="zh-CN" sz="2400" i="1" dirty="0">
                              <a:latin typeface="Cambria Math" panose="02040503050406030204" charset="0"/>
                              <a:cs typeface="Cambria Math" panose="02040503050406030204" charset="0"/>
                            </a:rPr>
                            <m:t>𝜎</m:t>
                          </m:r>
                          <m:r>
                            <a:rPr lang="en-US" altLang="zh-CN" sz="2400" i="1" dirty="0">
                              <a:latin typeface="Cambria Math" panose="02040503050406030204" charset="0"/>
                              <a:cs typeface="Cambria Math" panose="02040503050406030204" charset="0"/>
                            </a:rPr>
                            <m:t>(</m:t>
                          </m:r>
                          <m:sSubSup>
                            <m:sSubSupPr>
                              <m:ctrlPr>
                                <a:rPr lang="en-US" altLang="zh-CN" sz="2400" i="1" dirty="0">
                                  <a:latin typeface="Cambria Math" panose="02040503050406030204" charset="0"/>
                                  <a:cs typeface="Cambria Math" panose="02040503050406030204" charset="0"/>
                                </a:rPr>
                              </m:ctrlPr>
                            </m:sSubSupPr>
                            <m:e>
                              <m:r>
                                <a:rPr lang="en-US" altLang="zh-CN" sz="2400" i="1" dirty="0">
                                  <a:latin typeface="Cambria Math" panose="02040503050406030204" charset="0"/>
                                  <a:cs typeface="Cambria Math" panose="02040503050406030204" charset="0"/>
                                </a:rPr>
                                <m:t>𝑣</m:t>
                              </m:r>
                            </m:e>
                            <m:sub>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altLang="zh-CN" sz="2400" i="1" dirty="0">
                                      <a:latin typeface="Cambria Math" panose="02040503050406030204" charset="0"/>
                                      <a:cs typeface="Cambria Math" panose="02040503050406030204" charset="0"/>
                                    </a:rPr>
                                    <m:t>𝑜𝑢𝑡</m:t>
                                  </m:r>
                                </m:sub>
                              </m:sSub>
                            </m:sub>
                            <m:sup>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𝑇</m:t>
                              </m:r>
                            </m:sup>
                          </m:sSubSup>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𝑣</m:t>
                              </m:r>
                            </m:e>
                            <m:sub>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altLang="zh-CN" sz="2400" i="1" dirty="0">
                                      <a:latin typeface="Cambria Math" panose="02040503050406030204" charset="0"/>
                                      <a:cs typeface="Cambria Math" panose="02040503050406030204" charset="0"/>
                                    </a:rPr>
                                    <m:t>𝑖𝑛</m:t>
                                  </m:r>
                                </m:sub>
                              </m:sSub>
                            </m:sub>
                          </m:sSub>
                          <m:r>
                            <a:rPr lang="en-US" altLang="zh-CN" sz="2400" i="1" dirty="0">
                              <a:latin typeface="Cambria Math" panose="02040503050406030204" charset="0"/>
                              <a:cs typeface="Cambria Math" panose="02040503050406030204" charset="0"/>
                            </a:rPr>
                            <m:t>)</m:t>
                          </m:r>
                        </m:e>
                      </m:func>
                      <m:r>
                        <a:rPr lang="en-US" altLang="zh-CN" sz="2400" i="1" dirty="0">
                          <a:latin typeface="Cambria Math" panose="02040503050406030204" charset="0"/>
                          <a:cs typeface="Cambria Math" panose="02040503050406030204" charset="0"/>
                        </a:rPr>
                        <m:t>+</m:t>
                      </m:r>
                      <m:nary>
                        <m:naryPr>
                          <m:chr m:val="∑"/>
                          <m:limLoc m:val="undOvr"/>
                          <m:ctrlPr>
                            <a:rPr lang="en-US" altLang="zh-CN" sz="2400" i="1" dirty="0">
                              <a:latin typeface="Cambria Math" panose="02040503050406030204" charset="0"/>
                              <a:cs typeface="Cambria Math" panose="02040503050406030204" charset="0"/>
                            </a:rPr>
                          </m:ctrlPr>
                        </m:naryPr>
                        <m:sub>
                          <m:r>
                            <a:rPr lang="en-US" altLang="zh-CN" sz="2400" i="1" dirty="0">
                              <a:latin typeface="Cambria Math" panose="02040503050406030204" charset="0"/>
                              <a:cs typeface="Cambria Math" panose="02040503050406030204" charset="0"/>
                            </a:rPr>
                            <m:t>𝑖</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0</m:t>
                          </m:r>
                        </m:sub>
                        <m:sup>
                          <m:r>
                            <a:rPr lang="en-US" altLang="zh-CN" sz="2400" i="1" dirty="0">
                              <a:latin typeface="Cambria Math" panose="02040503050406030204" charset="0"/>
                              <a:cs typeface="Cambria Math" panose="02040503050406030204" charset="0"/>
                            </a:rPr>
                            <m:t>𝑘</m:t>
                          </m:r>
                        </m:sup>
                        <m:e>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𝐸</m:t>
                              </m:r>
                            </m:e>
                            <m:sub>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altLang="zh-CN" sz="2400" i="1" dirty="0">
                                      <a:latin typeface="Cambria Math" panose="02040503050406030204" charset="0"/>
                                      <a:cs typeface="Cambria Math" panose="02040503050406030204" charset="0"/>
                                    </a:rPr>
                                    <m:t>𝑖</m:t>
                                  </m:r>
                                </m:sub>
                              </m:sSub>
                              <m:r>
                                <a:rPr lang="en-US" altLang="zh-CN" sz="2400" i="1" dirty="0">
                                  <a:latin typeface="Cambria Math" panose="02040503050406030204" charset="0"/>
                                  <a:cs typeface="Cambria Math" panose="02040503050406030204" charset="0"/>
                                </a:rPr>
                                <m:t>~</m:t>
                              </m:r>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𝑃</m:t>
                                  </m:r>
                                </m:e>
                                <m:sub>
                                  <m:r>
                                    <a:rPr lang="en-US" altLang="zh-CN" sz="2400" i="1" dirty="0">
                                      <a:latin typeface="Cambria Math" panose="02040503050406030204" charset="0"/>
                                      <a:cs typeface="Cambria Math" panose="02040503050406030204" charset="0"/>
                                    </a:rPr>
                                    <m:t>𝑛</m:t>
                                  </m:r>
                                </m:sub>
                              </m:sSub>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𝑤</m:t>
                              </m:r>
                              <m:r>
                                <a:rPr lang="en-US" altLang="zh-CN" sz="2400" i="1" dirty="0">
                                  <a:latin typeface="Cambria Math" panose="02040503050406030204" charset="0"/>
                                  <a:cs typeface="Cambria Math" panose="02040503050406030204" charset="0"/>
                                </a:rPr>
                                <m:t>)</m:t>
                              </m:r>
                            </m:sub>
                          </m:sSub>
                          <m:r>
                            <a:rPr lang="en-US" altLang="zh-CN" sz="2400" i="1" dirty="0">
                              <a:latin typeface="Cambria Math" panose="02040503050406030204" charset="0"/>
                              <a:cs typeface="Cambria Math" panose="02040503050406030204" charset="0"/>
                            </a:rPr>
                            <m:t>[</m:t>
                          </m:r>
                          <m:func>
                            <m:funcPr>
                              <m:ctrlPr>
                                <a:rPr lang="en-US" altLang="zh-CN" sz="2400" dirty="0">
                                  <a:latin typeface="Cambria Math" panose="02040503050406030204" charset="0"/>
                                  <a:cs typeface="Cambria Math" panose="02040503050406030204" charset="0"/>
                                </a:rPr>
                              </m:ctrlPr>
                            </m:funcPr>
                            <m:fName>
                              <m:r>
                                <m:rPr>
                                  <m:sty m:val="p"/>
                                </m:rPr>
                                <a:rPr lang="en-US" altLang="zh-CN" sz="2400" dirty="0">
                                  <a:latin typeface="Cambria Math" panose="02040503050406030204" charset="0"/>
                                  <a:cs typeface="Cambria Math" panose="02040503050406030204" charset="0"/>
                                </a:rPr>
                                <m:t>log</m:t>
                              </m:r>
                            </m:fName>
                            <m:e>
                              <m:r>
                                <a:rPr lang="en-US" altLang="zh-CN" sz="2400" i="1" dirty="0">
                                  <a:latin typeface="Cambria Math" panose="02040503050406030204" charset="0"/>
                                  <a:cs typeface="Cambria Math" panose="02040503050406030204" charset="0"/>
                                </a:rPr>
                                <m:t>𝜎</m:t>
                              </m:r>
                            </m:e>
                          </m:func>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m:t>
                          </m:r>
                          <m:sSubSup>
                            <m:sSubSupPr>
                              <m:ctrlPr>
                                <a:rPr lang="en-US" altLang="zh-CN" sz="2400" i="1" dirty="0">
                                  <a:latin typeface="Cambria Math" panose="02040503050406030204" charset="0"/>
                                  <a:cs typeface="Cambria Math" panose="02040503050406030204" charset="0"/>
                                </a:rPr>
                              </m:ctrlPr>
                            </m:sSubSupPr>
                            <m:e>
                              <m:r>
                                <a:rPr lang="en-US" altLang="zh-CN" sz="2400" i="1" dirty="0">
                                  <a:latin typeface="Cambria Math" panose="02040503050406030204" charset="0"/>
                                  <a:cs typeface="Cambria Math" panose="02040503050406030204" charset="0"/>
                                </a:rPr>
                                <m:t>𝑣</m:t>
                              </m:r>
                            </m:e>
                            <m:sub>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altLang="zh-CN" sz="2400" i="1" dirty="0">
                                      <a:latin typeface="Cambria Math" panose="02040503050406030204" charset="0"/>
                                      <a:cs typeface="Cambria Math" panose="02040503050406030204" charset="0"/>
                                    </a:rPr>
                                    <m:t>𝑖</m:t>
                                  </m:r>
                                </m:sub>
                              </m:sSub>
                            </m:sub>
                            <m:sup>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𝑇</m:t>
                              </m:r>
                            </m:sup>
                          </m:sSubSup>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𝑣</m:t>
                              </m:r>
                            </m:e>
                            <m:sub>
                              <m:sSub>
                                <m:sSubPr>
                                  <m:ctrlPr>
                                    <a:rPr lang="en-US" altLang="zh-CN" sz="2400" i="1" dirty="0">
                                      <a:latin typeface="Cambria Math" panose="02040503050406030204" charset="0"/>
                                      <a:cs typeface="Cambria Math" panose="02040503050406030204" charset="0"/>
                                    </a:rPr>
                                  </m:ctrlPr>
                                </m:sSubPr>
                                <m:e>
                                  <m:r>
                                    <a:rPr lang="en-US" altLang="zh-CN" sz="2400" i="1" dirty="0">
                                      <a:latin typeface="Cambria Math" panose="02040503050406030204" charset="0"/>
                                      <a:cs typeface="Cambria Math" panose="02040503050406030204" charset="0"/>
                                    </a:rPr>
                                    <m:t>𝑤</m:t>
                                  </m:r>
                                </m:e>
                                <m:sub>
                                  <m:r>
                                    <a:rPr lang="en-US" altLang="zh-CN" sz="2400" i="1" dirty="0">
                                      <a:latin typeface="Cambria Math" panose="02040503050406030204" charset="0"/>
                                      <a:cs typeface="Cambria Math" panose="02040503050406030204" charset="0"/>
                                    </a:rPr>
                                    <m:t>𝑖</m:t>
                                  </m:r>
                                  <m:r>
                                    <a:rPr lang="en-US" altLang="zh-CN" sz="2400" i="1" dirty="0">
                                      <a:latin typeface="Cambria Math" panose="02040503050406030204" charset="0"/>
                                      <a:cs typeface="Cambria Math" panose="02040503050406030204" charset="0"/>
                                    </a:rPr>
                                    <m:t>𝑛</m:t>
                                  </m:r>
                                </m:sub>
                              </m:sSub>
                            </m:sub>
                          </m:sSub>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m:t>
                          </m:r>
                        </m:e>
                      </m:nary>
                    </m:oMath>
                  </m:oMathPara>
                </a14:m>
                <a:endParaRPr lang="zh-CN" altLang="en-US" sz="2400" dirty="0"/>
              </a:p>
              <a:p>
                <a:pPr lvl="0" indent="0">
                  <a:buFont typeface="+mj-lt"/>
                  <a:buNone/>
                </a:pPr>
                <a:r>
                  <a:rPr lang="zh-CN" altLang="en-US" sz="2400" dirty="0"/>
                  <a:t>在采样时，</a:t>
                </a:r>
                <a:r>
                  <a:rPr lang="en-US" altLang="zh-CN" sz="2400" dirty="0">
                    <a:sym typeface="+mn-ea"/>
                  </a:rPr>
                  <a:t>Skip-Gram</a:t>
                </a:r>
                <a:r>
                  <a:rPr lang="zh-CN" altLang="en-US" sz="2400" dirty="0">
                    <a:sym typeface="+mn-ea"/>
                  </a:rPr>
                  <a:t>需要将中心词及周围的每一个上下文单词单独采集为一组样本</a:t>
                </a:r>
                <a14:m>
                  <m:oMath xmlns:m="http://schemas.openxmlformats.org/officeDocument/2006/math">
                    <m:r>
                      <a:rPr lang="en-US" altLang="zh-CN" sz="2400" dirty="0">
                        <a:latin typeface="Cambria Math" panose="02040503050406030204" charset="0"/>
                        <a:sym typeface="+mn-ea"/>
                      </a:rPr>
                      <m:t>(</m:t>
                    </m:r>
                    <m:r>
                      <a:rPr lang="en-US" altLang="zh-CN" sz="2400" i="1" dirty="0">
                        <a:latin typeface="Cambria Math" panose="02040503050406030204" charset="0"/>
                        <a:cs typeface="Cambria Math" panose="02040503050406030204" charset="0"/>
                      </a:rPr>
                      <m:t>𝑤</m:t>
                    </m:r>
                    <m:r>
                      <a:rPr lang="en-US" altLang="zh-CN" sz="2400" dirty="0">
                        <a:latin typeface="Cambria Math" panose="02040503050406030204" charset="0"/>
                        <a:sym typeface="+mn-ea"/>
                      </a:rPr>
                      <m:t>,</m:t>
                    </m:r>
                    <m:r>
                      <a:rPr lang="en-US" altLang="zh-CN" sz="2400" i="1" dirty="0">
                        <a:latin typeface="Cambria Math" panose="02040503050406030204" charset="0"/>
                        <a:cs typeface="Cambria Math" panose="02040503050406030204" charset="0"/>
                      </a:rPr>
                      <m:t>𝑐𝑜𝑛𝑡𝑒𝑥𝑡</m:t>
                    </m:r>
                    <m:r>
                      <a:rPr lang="en-US" altLang="zh-CN" sz="2400" i="1" dirty="0">
                        <a:latin typeface="Cambria Math" panose="02040503050406030204" charset="0"/>
                        <a:cs typeface="Cambria Math" panose="02040503050406030204" charset="0"/>
                      </a:rPr>
                      <m:t>(</m:t>
                    </m:r>
                    <m:r>
                      <a:rPr lang="en-US" altLang="zh-CN" sz="2400" i="1" dirty="0">
                        <a:latin typeface="Cambria Math" panose="02040503050406030204" charset="0"/>
                        <a:cs typeface="Cambria Math" panose="02040503050406030204" charset="0"/>
                      </a:rPr>
                      <m:t>𝑤</m:t>
                    </m:r>
                    <m:r>
                      <a:rPr lang="en-US" altLang="zh-CN" sz="2400" i="1" dirty="0">
                        <a:latin typeface="Cambria Math" panose="02040503050406030204" charset="0"/>
                        <a:cs typeface="Cambria Math" panose="02040503050406030204" charset="0"/>
                      </a:rPr>
                      <m:t>)</m:t>
                    </m:r>
                    <m:r>
                      <a:rPr lang="en-US" altLang="zh-CN" sz="2400" dirty="0">
                        <a:latin typeface="Cambria Math" panose="02040503050406030204" charset="0"/>
                        <a:sym typeface="+mn-ea"/>
                      </a:rPr>
                      <m:t>)</m:t>
                    </m:r>
                  </m:oMath>
                </a14:m>
                <a:r>
                  <a:rPr lang="zh-CN" altLang="en-US" sz="2400" dirty="0">
                    <a:sym typeface="+mn-ea"/>
                  </a:rPr>
                  <a:t>，</a:t>
                </a:r>
                <a:r>
                  <a:rPr lang="zh-CN" altLang="en-US" sz="2400" dirty="0">
                    <a:latin typeface="Cambria Math" panose="02040503050406030204" charset="0"/>
                    <a:cs typeface="Cambria Math" panose="02040503050406030204" charset="0"/>
                  </a:rPr>
                  <a:t>分别计算梯度并更新，因此</a:t>
                </a:r>
                <a:r>
                  <a:rPr lang="en-US" altLang="zh-CN" sz="2400" dirty="0">
                    <a:sym typeface="+mn-ea"/>
                  </a:rPr>
                  <a:t>Skip-Gram</a:t>
                </a:r>
                <a:r>
                  <a:rPr lang="zh-CN" altLang="en-US" sz="2400" dirty="0">
                    <a:latin typeface="Cambria Math" panose="02040503050406030204" charset="0"/>
                    <a:cs typeface="Cambria Math" panose="02040503050406030204" charset="0"/>
                  </a:rPr>
                  <a:t>所需训练时间较</a:t>
                </a:r>
                <a:r>
                  <a:rPr lang="en-US" altLang="zh-CN" sz="2400" dirty="0">
                    <a:sym typeface="+mn-ea"/>
                  </a:rPr>
                  <a:t>CBoW</a:t>
                </a:r>
                <a:r>
                  <a:rPr lang="zh-CN" altLang="en-US" sz="2400" dirty="0">
                    <a:latin typeface="Cambria Math" panose="02040503050406030204" charset="0"/>
                    <a:cs typeface="Cambria Math" panose="02040503050406030204" charset="0"/>
                  </a:rPr>
                  <a:t>更长，但单词粒度更细，对于语料库中的低频词信息保留更好</a:t>
                </a:r>
                <a:endParaRPr lang="zh-CN" altLang="en-US" sz="2400" dirty="0">
                  <a:latin typeface="Cambria Math" panose="02040503050406030204" charset="0"/>
                  <a:cs typeface="Cambria Math" panose="02040503050406030204" charset="0"/>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544830" y="2435225"/>
                <a:ext cx="10782300" cy="3966845"/>
              </a:xfrm>
              <a:prstGeom prst="rect">
                <a:avLst/>
              </a:prstGeom>
              <a:blipFill rotWithShape="1">
                <a:blip r:embed="rId3"/>
                <a:stretch>
                  <a:fillRect b="-1329"/>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chemeClr val="tx1"/>
                </a:solidFill>
                <a:latin typeface="等线" panose="02010600030101010101" pitchFamily="2" charset="-122"/>
                <a:ea typeface="等线" panose="02010600030101010101" pitchFamily="2" charset="-122"/>
              </a:rPr>
              <a:t>Word To Vector</a:t>
            </a:r>
            <a:endParaRPr kumimoji="1" lang="en-US" altLang="zh-CN" dirty="0">
              <a:solidFill>
                <a:schemeClr val="tx1"/>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55930" y="1654175"/>
            <a:ext cx="11234420" cy="4894580"/>
          </a:xfrm>
          <a:prstGeom prst="rect">
            <a:avLst/>
          </a:prstGeom>
          <a:solidFill>
            <a:schemeClr val="bg1"/>
          </a:solidFill>
          <a:ln>
            <a:solidFill>
              <a:schemeClr val="accent1">
                <a:shade val="50000"/>
              </a:schemeClr>
            </a:solidFill>
          </a:ln>
        </p:spPr>
        <p:txBody>
          <a:bodyPr wrap="square">
            <a:noAutofit/>
          </a:bodyPr>
          <a:lstStyle/>
          <a:p>
            <a:pPr lvl="0" indent="0">
              <a:buFont typeface="+mj-lt"/>
              <a:buNone/>
            </a:pPr>
            <a:r>
              <a:rPr lang="zh-CN" altLang="en-US" sz="2400" b="1" dirty="0">
                <a:sym typeface="+mn-ea"/>
              </a:rPr>
              <a:t>主要模型:</a:t>
            </a:r>
            <a:endParaRPr lang="zh-CN" altLang="en-US" sz="2400" b="1" dirty="0">
              <a:sym typeface="+mn-ea"/>
            </a:endParaRPr>
          </a:p>
          <a:p>
            <a:pPr lvl="0" indent="0">
              <a:buFont typeface="+mj-lt"/>
              <a:buNone/>
            </a:pPr>
            <a:endParaRPr lang="zh-CN" altLang="en-US" sz="2400" dirty="0">
              <a:sym typeface="+mn-ea"/>
            </a:endParaRPr>
          </a:p>
          <a:p>
            <a:pPr marL="457200" lvl="0" indent="-457200">
              <a:buFont typeface="+mj-lt"/>
              <a:buAutoNum type="arabicPeriod"/>
            </a:pPr>
            <a:endParaRPr lang="en-US" altLang="zh-CN" sz="2400" dirty="0">
              <a:latin typeface="Cambria Math" panose="02040503050406030204" charset="0"/>
              <a:sym typeface="+mn-ea"/>
            </a:endParaRPr>
          </a:p>
        </p:txBody>
      </p:sp>
      <mc:AlternateContent xmlns:mc="http://schemas.openxmlformats.org/markup-compatibility/2006">
        <mc:Choice xmlns:a14="http://schemas.microsoft.com/office/drawing/2010/main" Requires="a14">
          <p:sp>
            <p:nvSpPr>
              <p:cNvPr id="7" name="文本框 6"/>
              <p:cNvSpPr txBox="1"/>
              <p:nvPr/>
            </p:nvSpPr>
            <p:spPr>
              <a:xfrm>
                <a:off x="544830" y="2095500"/>
                <a:ext cx="10848340" cy="4306570"/>
              </a:xfrm>
              <a:prstGeom prst="rect">
                <a:avLst/>
              </a:prstGeom>
              <a:noFill/>
            </p:spPr>
            <p:txBody>
              <a:bodyPr wrap="square" rtlCol="0">
                <a:noAutofit/>
              </a:bodyPr>
              <a:p>
                <a:pPr lvl="0" indent="0">
                  <a:buFont typeface="+mj-lt"/>
                  <a:buNone/>
                </a:pPr>
                <a:r>
                  <a:rPr lang="en-US" altLang="zh-CN" sz="2400" dirty="0">
                    <a:latin typeface="Cambria Math" panose="02040503050406030204" charset="0"/>
                    <a:cs typeface="Cambria Math" panose="02040503050406030204" charset="0"/>
                    <a:sym typeface="+mn-ea"/>
                  </a:rPr>
                  <a:t>Skip-Gram</a:t>
                </a:r>
                <a:r>
                  <a:rPr lang="zh-CN" altLang="en-US" sz="2400" dirty="0">
                    <a:latin typeface="Cambria Math" panose="02040503050406030204" charset="0"/>
                    <a:cs typeface="Cambria Math" panose="02040503050406030204" charset="0"/>
                    <a:sym typeface="+mn-ea"/>
                  </a:rPr>
                  <a:t>模型优化</a:t>
                </a:r>
                <a:r>
                  <a:rPr lang="en-US" altLang="zh-CN" sz="2400" dirty="0">
                    <a:latin typeface="Cambria Math" panose="02040503050406030204" charset="0"/>
                    <a:cs typeface="Cambria Math" panose="02040503050406030204" charset="0"/>
                    <a:sym typeface="+mn-ea"/>
                  </a:rPr>
                  <a:t>:</a:t>
                </a:r>
                <a:endParaRPr lang="en-US" altLang="zh-CN" sz="2400" dirty="0">
                  <a:latin typeface="Cambria Math" panose="02040503050406030204" charset="0"/>
                  <a:cs typeface="Cambria Math" panose="02040503050406030204" charset="0"/>
                  <a:sym typeface="+mn-ea"/>
                </a:endParaRPr>
              </a:p>
              <a:p>
                <a:pPr lvl="0" indent="0">
                  <a:buFont typeface="+mj-lt"/>
                  <a:buNone/>
                </a:pPr>
                <a:r>
                  <a:rPr lang="en-US" altLang="zh-CN" sz="2400" dirty="0">
                    <a:latin typeface="Cambria Math" panose="02040503050406030204" charset="0"/>
                    <a:cs typeface="Cambria Math" panose="02040503050406030204" charset="0"/>
                    <a:sym typeface="+mn-ea"/>
                  </a:rPr>
                  <a:t>1. </a:t>
                </a:r>
                <a:r>
                  <a:rPr lang="zh-CN" altLang="en-US" sz="2400" dirty="0">
                    <a:latin typeface="Cambria Math" panose="02040503050406030204" charset="0"/>
                    <a:cs typeface="Cambria Math" panose="02040503050406030204" charset="0"/>
                    <a:sym typeface="+mn-ea"/>
                  </a:rPr>
                  <a:t>高频词子采样：</a:t>
                </a:r>
                <a:endParaRPr lang="zh-CN" altLang="en-US" sz="2400" dirty="0">
                  <a:latin typeface="Cambria Math" panose="02040503050406030204" charset="0"/>
                  <a:cs typeface="Cambria Math" panose="02040503050406030204" charset="0"/>
                  <a:sym typeface="+mn-ea"/>
                </a:endParaRPr>
              </a:p>
              <a:p>
                <a:pPr lvl="1" indent="0">
                  <a:buFont typeface="+mj-lt"/>
                  <a:buNone/>
                </a:pPr>
                <a:r>
                  <a:rPr lang="zh-CN" altLang="en-US" sz="2400" dirty="0">
                    <a:latin typeface="Cambria Math" panose="02040503050406030204" charset="0"/>
                    <a:cs typeface="Cambria Math" panose="02040503050406030204" charset="0"/>
                    <a:sym typeface="+mn-ea"/>
                  </a:rPr>
                  <a:t>按频率丢弃高频词以平衡词频对训练的影响。每个词的丢弃概率为</a:t>
                </a:r>
                <a:r>
                  <a:rPr lang="en-US" altLang="zh-CN" sz="2400" dirty="0">
                    <a:latin typeface="Cambria Math" panose="02040503050406030204" charset="0"/>
                    <a:cs typeface="Cambria Math" panose="02040503050406030204" charset="0"/>
                    <a:sym typeface="+mn-ea"/>
                  </a:rPr>
                  <a:t>:</a:t>
                </a:r>
                <a:br>
                  <a:rPr lang="en-US" altLang="zh-CN" sz="2400" dirty="0">
                    <a:latin typeface="Cambria Math" panose="02040503050406030204" charset="0"/>
                    <a:cs typeface="Cambria Math" panose="02040503050406030204" charset="0"/>
                    <a:sym typeface="+mn-ea"/>
                  </a:rPr>
                </a:b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charset="0"/>
                          <a:cs typeface="Cambria Math" panose="02040503050406030204" charset="0"/>
                          <a:sym typeface="+mn-ea"/>
                        </a:rPr>
                        <m:t>𝑃</m:t>
                      </m:r>
                      <m:r>
                        <a:rPr lang="en-US" altLang="zh-CN" sz="2400" i="1" dirty="0">
                          <a:latin typeface="Cambria Math" panose="02040503050406030204" charset="0"/>
                          <a:cs typeface="Cambria Math" panose="02040503050406030204" charset="0"/>
                          <a:sym typeface="+mn-ea"/>
                        </a:rPr>
                        <m:t>(</m:t>
                      </m:r>
                      <m:r>
                        <a:rPr lang="en-US" altLang="zh-CN" sz="2400" i="1" dirty="0">
                          <a:latin typeface="Cambria Math" panose="02040503050406030204" charset="0"/>
                          <a:cs typeface="Cambria Math" panose="02040503050406030204" charset="0"/>
                          <a:sym typeface="+mn-ea"/>
                        </a:rPr>
                        <m:t>𝑤</m:t>
                      </m:r>
                      <m:r>
                        <a:rPr lang="en-US" altLang="zh-CN" sz="2400" i="1" dirty="0">
                          <a:latin typeface="Cambria Math" panose="02040503050406030204" charset="0"/>
                          <a:cs typeface="Cambria Math" panose="02040503050406030204" charset="0"/>
                          <a:sym typeface="+mn-ea"/>
                        </a:rPr>
                        <m:t>)</m:t>
                      </m:r>
                      <m:r>
                        <a:rPr lang="en-US" altLang="zh-CN" sz="2400" i="1" dirty="0">
                          <a:latin typeface="Cambria Math" panose="02040503050406030204" charset="0"/>
                          <a:cs typeface="Cambria Math" panose="02040503050406030204" charset="0"/>
                          <a:sym typeface="+mn-ea"/>
                        </a:rPr>
                        <m:t>=</m:t>
                      </m:r>
                      <m:r>
                        <a:rPr lang="en-US" altLang="zh-CN" sz="2400" i="1" dirty="0">
                          <a:latin typeface="Cambria Math" panose="02040503050406030204" charset="0"/>
                          <a:cs typeface="Cambria Math" panose="02040503050406030204" charset="0"/>
                          <a:sym typeface="+mn-ea"/>
                        </a:rPr>
                        <m:t>1</m:t>
                      </m:r>
                      <m:r>
                        <a:rPr lang="en-US" altLang="zh-CN" sz="2400" i="1" dirty="0">
                          <a:latin typeface="Cambria Math" panose="02040503050406030204" charset="0"/>
                          <a:cs typeface="Cambria Math" panose="02040503050406030204" charset="0"/>
                          <a:sym typeface="+mn-ea"/>
                        </a:rPr>
                        <m:t>−</m:t>
                      </m:r>
                      <m:rad>
                        <m:radPr>
                          <m:degHide m:val="on"/>
                          <m:ctrlPr>
                            <a:rPr lang="en-US" altLang="zh-CN" sz="2400" i="1" dirty="0">
                              <a:latin typeface="Cambria Math" panose="02040503050406030204" charset="0"/>
                              <a:cs typeface="Cambria Math" panose="02040503050406030204" charset="0"/>
                              <a:sym typeface="+mn-ea"/>
                            </a:rPr>
                          </m:ctrlPr>
                        </m:radPr>
                        <m:deg/>
                        <m:e>
                          <m:f>
                            <m:fPr>
                              <m:ctrlPr>
                                <a:rPr lang="en-US" altLang="zh-CN" sz="2400" i="1" dirty="0">
                                  <a:latin typeface="Cambria Math" panose="02040503050406030204" charset="0"/>
                                  <a:cs typeface="Cambria Math" panose="02040503050406030204" charset="0"/>
                                  <a:sym typeface="+mn-ea"/>
                                </a:rPr>
                              </m:ctrlPr>
                            </m:fPr>
                            <m:num>
                              <m:r>
                                <a:rPr lang="en-US" altLang="zh-CN" sz="2400" i="1" dirty="0">
                                  <a:latin typeface="Cambria Math" panose="02040503050406030204" charset="0"/>
                                  <a:cs typeface="Cambria Math" panose="02040503050406030204" charset="0"/>
                                  <a:sym typeface="+mn-ea"/>
                                </a:rPr>
                                <m:t>𝑡</m:t>
                              </m:r>
                            </m:num>
                            <m:den>
                              <m:r>
                                <a:rPr lang="en-US" altLang="zh-CN" sz="2400" i="1" dirty="0">
                                  <a:latin typeface="Cambria Math" panose="02040503050406030204" charset="0"/>
                                  <a:cs typeface="Cambria Math" panose="02040503050406030204" charset="0"/>
                                  <a:sym typeface="+mn-ea"/>
                                </a:rPr>
                                <m:t>𝑓</m:t>
                              </m:r>
                              <m:r>
                                <a:rPr lang="en-US" altLang="zh-CN" sz="2400" i="1" dirty="0">
                                  <a:latin typeface="Cambria Math" panose="02040503050406030204" charset="0"/>
                                  <a:cs typeface="Cambria Math" panose="02040503050406030204" charset="0"/>
                                  <a:sym typeface="+mn-ea"/>
                                </a:rPr>
                                <m:t>(</m:t>
                              </m:r>
                              <m:r>
                                <a:rPr lang="en-US" altLang="zh-CN" sz="2400" i="1" dirty="0">
                                  <a:latin typeface="Cambria Math" panose="02040503050406030204" charset="0"/>
                                  <a:cs typeface="Cambria Math" panose="02040503050406030204" charset="0"/>
                                  <a:sym typeface="+mn-ea"/>
                                </a:rPr>
                                <m:t>𝑤</m:t>
                              </m:r>
                              <m:r>
                                <a:rPr lang="en-US" altLang="zh-CN" sz="2400" i="1" dirty="0">
                                  <a:latin typeface="Cambria Math" panose="02040503050406030204" charset="0"/>
                                  <a:cs typeface="Cambria Math" panose="02040503050406030204" charset="0"/>
                                  <a:sym typeface="+mn-ea"/>
                                </a:rPr>
                                <m:t>)</m:t>
                              </m:r>
                            </m:den>
                          </m:f>
                        </m:e>
                      </m:rad>
                    </m:oMath>
                  </m:oMathPara>
                </a14:m>
                <a:endParaRPr lang="en-US" altLang="zh-CN" sz="2400" dirty="0">
                  <a:latin typeface="Cambria Math" panose="02040503050406030204" charset="0"/>
                  <a:cs typeface="Cambria Math" panose="02040503050406030204" charset="0"/>
                  <a:sym typeface="+mn-ea"/>
                </a:endParaRPr>
              </a:p>
              <a:p>
                <a:pPr lvl="0" indent="457200">
                  <a:buFont typeface="+mj-lt"/>
                  <a:buNone/>
                </a:pPr>
                <a:endParaRPr lang="zh-CN" altLang="en-US" sz="2400" dirty="0">
                  <a:latin typeface="Cambria Math" panose="02040503050406030204" charset="0"/>
                  <a:cs typeface="Cambria Math" panose="02040503050406030204" charset="0"/>
                  <a:sym typeface="+mn-ea"/>
                </a:endParaRPr>
              </a:p>
              <a:p>
                <a:pPr lvl="0" indent="457200">
                  <a:buFont typeface="+mj-lt"/>
                  <a:buNone/>
                </a:pPr>
                <a:r>
                  <a:rPr lang="zh-CN" altLang="en-US" sz="2400" dirty="0">
                    <a:latin typeface="Cambria Math" panose="02040503050406030204" charset="0"/>
                    <a:cs typeface="Cambria Math" panose="02040503050406030204" charset="0"/>
                    <a:sym typeface="+mn-ea"/>
                  </a:rPr>
                  <a:t>高频词</a:t>
                </a:r>
                <a:r>
                  <a:rPr lang="zh-CN" altLang="en-US" sz="2400" dirty="0">
                    <a:latin typeface="Cambria Math" panose="02040503050406030204" charset="0"/>
                    <a:cs typeface="Cambria Math" panose="02040503050406030204" charset="0"/>
                    <a:sym typeface="+mn-ea"/>
                  </a:rPr>
                  <a:t>子</a:t>
                </a:r>
                <a:r>
                  <a:rPr lang="zh-CN" altLang="en-US" sz="2400" dirty="0">
                    <a:latin typeface="Cambria Math" panose="02040503050406030204" charset="0"/>
                    <a:cs typeface="Cambria Math" panose="02040503050406030204" charset="0"/>
                    <a:sym typeface="+mn-ea"/>
                  </a:rPr>
                  <a:t>采样可使训练速度提升</a:t>
                </a:r>
                <a:r>
                  <a:rPr lang="en-US" altLang="zh-CN" sz="2400" dirty="0">
                    <a:latin typeface="Cambria Math" panose="02040503050406030204" charset="0"/>
                    <a:cs typeface="Cambria Math" panose="02040503050406030204" charset="0"/>
                    <a:sym typeface="+mn-ea"/>
                  </a:rPr>
                  <a:t>2-10</a:t>
                </a:r>
                <a:r>
                  <a:rPr lang="zh-CN" altLang="en-US" sz="2400" dirty="0">
                    <a:latin typeface="Cambria Math" panose="02040503050406030204" charset="0"/>
                    <a:cs typeface="Cambria Math" panose="02040503050406030204" charset="0"/>
                    <a:sym typeface="+mn-ea"/>
                  </a:rPr>
                  <a:t>倍，并提高低频词准确性。</a:t>
                </a:r>
                <a:endParaRPr lang="zh-CN" altLang="en-US" sz="2400" dirty="0">
                  <a:latin typeface="Cambria Math" panose="02040503050406030204" charset="0"/>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544830" y="2095500"/>
                <a:ext cx="10848340" cy="430657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chemeClr val="tx1"/>
                </a:solidFill>
                <a:latin typeface="等线" panose="02010600030101010101" pitchFamily="2" charset="-122"/>
                <a:ea typeface="等线" panose="02010600030101010101" pitchFamily="2" charset="-122"/>
              </a:rPr>
              <a:t>Word To Vector</a:t>
            </a:r>
            <a:endParaRPr kumimoji="1" lang="en-US" altLang="zh-CN" dirty="0">
              <a:solidFill>
                <a:schemeClr val="tx1"/>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55930" y="1654175"/>
            <a:ext cx="11234420" cy="4894580"/>
          </a:xfrm>
          <a:prstGeom prst="rect">
            <a:avLst/>
          </a:prstGeom>
          <a:solidFill>
            <a:schemeClr val="bg1"/>
          </a:solidFill>
          <a:ln>
            <a:solidFill>
              <a:schemeClr val="accent1">
                <a:shade val="50000"/>
              </a:schemeClr>
            </a:solidFill>
          </a:ln>
        </p:spPr>
        <p:txBody>
          <a:bodyPr wrap="square">
            <a:noAutofit/>
          </a:bodyPr>
          <a:lstStyle/>
          <a:p>
            <a:pPr lvl="0" indent="0">
              <a:buFont typeface="+mj-lt"/>
              <a:buNone/>
            </a:pPr>
            <a:r>
              <a:rPr lang="zh-CN" altLang="en-US" sz="2400" b="1" dirty="0">
                <a:sym typeface="+mn-ea"/>
              </a:rPr>
              <a:t>主要模型:</a:t>
            </a:r>
            <a:endParaRPr lang="zh-CN" altLang="en-US" sz="2400" b="1" dirty="0">
              <a:sym typeface="+mn-ea"/>
            </a:endParaRPr>
          </a:p>
          <a:p>
            <a:pPr lvl="0" indent="0">
              <a:buFont typeface="+mj-lt"/>
              <a:buNone/>
            </a:pPr>
            <a:endParaRPr lang="zh-CN" altLang="en-US" sz="2400" dirty="0">
              <a:sym typeface="+mn-ea"/>
            </a:endParaRPr>
          </a:p>
          <a:p>
            <a:pPr marL="457200" lvl="0" indent="-457200">
              <a:buFont typeface="+mj-lt"/>
              <a:buAutoNum type="arabicPeriod"/>
            </a:pPr>
            <a:endParaRPr lang="en-US" altLang="zh-CN" sz="2400" dirty="0">
              <a:latin typeface="Cambria Math" panose="02040503050406030204" charset="0"/>
              <a:sym typeface="+mn-ea"/>
            </a:endParaRPr>
          </a:p>
        </p:txBody>
      </p:sp>
      <mc:AlternateContent xmlns:mc="http://schemas.openxmlformats.org/markup-compatibility/2006">
        <mc:Choice xmlns:a14="http://schemas.microsoft.com/office/drawing/2010/main" Requires="a14">
          <p:sp>
            <p:nvSpPr>
              <p:cNvPr id="7" name="文本框 6"/>
              <p:cNvSpPr txBox="1"/>
              <p:nvPr/>
            </p:nvSpPr>
            <p:spPr>
              <a:xfrm>
                <a:off x="544830" y="2095500"/>
                <a:ext cx="10848340" cy="4306570"/>
              </a:xfrm>
              <a:prstGeom prst="rect">
                <a:avLst/>
              </a:prstGeom>
              <a:noFill/>
            </p:spPr>
            <p:txBody>
              <a:bodyPr wrap="square" rtlCol="0">
                <a:noAutofit/>
              </a:bodyPr>
              <a:p>
                <a:pPr lvl="0" indent="0">
                  <a:buFont typeface="+mj-lt"/>
                  <a:buNone/>
                </a:pPr>
                <a:r>
                  <a:rPr lang="en-US" altLang="zh-CN" sz="2400" dirty="0">
                    <a:latin typeface="Cambria Math" panose="02040503050406030204" charset="0"/>
                    <a:cs typeface="Cambria Math" panose="02040503050406030204" charset="0"/>
                    <a:sym typeface="+mn-ea"/>
                  </a:rPr>
                  <a:t>Skip-Gram</a:t>
                </a:r>
                <a:r>
                  <a:rPr lang="zh-CN" altLang="en-US" sz="2400" dirty="0">
                    <a:latin typeface="Cambria Math" panose="02040503050406030204" charset="0"/>
                    <a:cs typeface="Cambria Math" panose="02040503050406030204" charset="0"/>
                    <a:sym typeface="+mn-ea"/>
                  </a:rPr>
                  <a:t>模型优化</a:t>
                </a:r>
                <a:r>
                  <a:rPr lang="en-US" altLang="zh-CN" sz="2400" dirty="0">
                    <a:latin typeface="Cambria Math" panose="02040503050406030204" charset="0"/>
                    <a:cs typeface="Cambria Math" panose="02040503050406030204" charset="0"/>
                    <a:sym typeface="+mn-ea"/>
                  </a:rPr>
                  <a:t>:</a:t>
                </a:r>
                <a:endParaRPr lang="en-US" altLang="zh-CN" sz="2400" dirty="0">
                  <a:latin typeface="Cambria Math" panose="02040503050406030204" charset="0"/>
                  <a:cs typeface="Cambria Math" panose="02040503050406030204" charset="0"/>
                  <a:sym typeface="+mn-ea"/>
                </a:endParaRPr>
              </a:p>
              <a:p>
                <a:pPr lvl="0" indent="0">
                  <a:buFont typeface="+mj-lt"/>
                  <a:buNone/>
                </a:pPr>
                <a:r>
                  <a:rPr lang="en-US" altLang="zh-CN" sz="2400" dirty="0">
                    <a:latin typeface="Cambria Math" panose="02040503050406030204" charset="0"/>
                    <a:cs typeface="Cambria Math" panose="02040503050406030204" charset="0"/>
                    <a:sym typeface="+mn-ea"/>
                  </a:rPr>
                  <a:t>2. </a:t>
                </a:r>
                <a:r>
                  <a:rPr lang="zh-CN" altLang="en-US" sz="2400" dirty="0">
                    <a:latin typeface="Cambria Math" panose="02040503050406030204" charset="0"/>
                    <a:cs typeface="Cambria Math" panose="02040503050406030204" charset="0"/>
                    <a:sym typeface="+mn-ea"/>
                  </a:rPr>
                  <a:t>短语识别：</a:t>
                </a:r>
                <a:endParaRPr lang="zh-CN" altLang="en-US" sz="2400" dirty="0">
                  <a:latin typeface="Cambria Math" panose="02040503050406030204" charset="0"/>
                  <a:cs typeface="Cambria Math" panose="02040503050406030204" charset="0"/>
                  <a:sym typeface="+mn-ea"/>
                </a:endParaRPr>
              </a:p>
              <a:p>
                <a:pPr lvl="0" indent="457200">
                  <a:buFont typeface="+mj-lt"/>
                  <a:buNone/>
                </a:pPr>
                <a:r>
                  <a:rPr lang="zh-CN" altLang="en-US" sz="2400" dirty="0">
                    <a:latin typeface="Cambria Math" panose="02040503050406030204" charset="0"/>
                    <a:cs typeface="Cambria Math" panose="02040503050406030204" charset="0"/>
                    <a:sym typeface="+mn-ea"/>
                  </a:rPr>
                  <a:t>为解决无法识别单词组合短语的问题，将常见短语视为独立</a:t>
                </a:r>
                <a:r>
                  <a:rPr lang="en-US" altLang="zh-CN" sz="2400" dirty="0">
                    <a:latin typeface="Cambria Math" panose="02040503050406030204" charset="0"/>
                    <a:cs typeface="Cambria Math" panose="02040503050406030204" charset="0"/>
                    <a:sym typeface="+mn-ea"/>
                  </a:rPr>
                  <a:t>token</a:t>
                </a:r>
                <a:r>
                  <a:rPr lang="zh-CN" altLang="en-US" sz="2400" dirty="0">
                    <a:latin typeface="Cambria Math" panose="02040503050406030204" charset="0"/>
                    <a:cs typeface="Cambria Math" panose="02040503050406030204" charset="0"/>
                    <a:sym typeface="+mn-ea"/>
                  </a:rPr>
                  <a:t>进行训练</a:t>
                </a:r>
                <a:r>
                  <a:rPr lang="en-US" altLang="zh-CN" sz="2400" dirty="0">
                    <a:latin typeface="Cambria Math" panose="02040503050406030204" charset="0"/>
                    <a:cs typeface="Cambria Math" panose="02040503050406030204" charset="0"/>
                    <a:sym typeface="+mn-ea"/>
                  </a:rPr>
                  <a:t>.</a:t>
                </a:r>
                <a:endParaRPr lang="zh-CN" altLang="en-US" sz="2400" dirty="0">
                  <a:latin typeface="Cambria Math" panose="02040503050406030204" charset="0"/>
                  <a:cs typeface="Cambria Math" panose="02040503050406030204" charset="0"/>
                  <a:sym typeface="+mn-ea"/>
                </a:endParaRPr>
              </a:p>
              <a:p>
                <a:pPr lvl="1" indent="0">
                  <a:buFont typeface="+mj-lt"/>
                  <a:buNone/>
                </a:pPr>
                <a:r>
                  <a:rPr lang="zh-CN" altLang="en-US" sz="2400" dirty="0">
                    <a:latin typeface="Cambria Math" panose="02040503050406030204" charset="0"/>
                    <a:cs typeface="Cambria Math" panose="02040503050406030204" charset="0"/>
                    <a:sym typeface="+mn-ea"/>
                  </a:rPr>
                  <a:t>基于词共现频率评分，将高频共现词对合并为短语</a:t>
                </a:r>
                <a:r>
                  <a:rPr lang="en-US" altLang="zh-CN" sz="2400" dirty="0">
                    <a:latin typeface="Cambria Math" panose="02040503050406030204" charset="0"/>
                    <a:cs typeface="Cambria Math" panose="02040503050406030204" charset="0"/>
                    <a:sym typeface="+mn-ea"/>
                  </a:rPr>
                  <a:t>token</a:t>
                </a:r>
                <a:r>
                  <a:rPr lang="zh-CN" altLang="en-US" sz="2400" dirty="0">
                    <a:latin typeface="Cambria Math" panose="02040503050406030204" charset="0"/>
                    <a:cs typeface="Cambria Math" panose="02040503050406030204" charset="0"/>
                    <a:sym typeface="+mn-ea"/>
                  </a:rPr>
                  <a:t>：</a:t>
                </a:r>
                <a:endParaRPr lang="zh-CN" altLang="en-US" sz="2400" dirty="0">
                  <a:latin typeface="Cambria Math" panose="02040503050406030204" charset="0"/>
                  <a:cs typeface="Cambria Math" panose="02040503050406030204" charset="0"/>
                  <a:sym typeface="+mn-ea"/>
                </a:endParaRPr>
              </a:p>
              <a:p>
                <a:pPr lvl="1" indent="0">
                  <a:buFont typeface="+mj-lt"/>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charset="0"/>
                          <a:cs typeface="Cambria Math" panose="02040503050406030204" charset="0"/>
                          <a:sym typeface="+mn-ea"/>
                        </a:rPr>
                        <m:t>𝑠𝑐𝑜𝑟𝑒</m:t>
                      </m:r>
                      <m:r>
                        <a:rPr lang="en-US" altLang="zh-CN" sz="2400" i="1" dirty="0">
                          <a:latin typeface="Cambria Math" panose="02040503050406030204" charset="0"/>
                          <a:cs typeface="Cambria Math" panose="02040503050406030204" charset="0"/>
                          <a:sym typeface="+mn-ea"/>
                        </a:rPr>
                        <m:t>(</m:t>
                      </m:r>
                      <m:sSub>
                        <m:sSubPr>
                          <m:ctrlPr>
                            <a:rPr lang="en-US" altLang="zh-CN" sz="2400" i="1" dirty="0">
                              <a:latin typeface="Cambria Math" panose="02040503050406030204" charset="0"/>
                              <a:cs typeface="Cambria Math" panose="02040503050406030204" charset="0"/>
                              <a:sym typeface="+mn-ea"/>
                            </a:rPr>
                          </m:ctrlPr>
                        </m:sSubPr>
                        <m:e>
                          <m:r>
                            <a:rPr lang="en-US" altLang="zh-CN" sz="2400" i="1" dirty="0">
                              <a:latin typeface="Cambria Math" panose="02040503050406030204" charset="0"/>
                              <a:cs typeface="Cambria Math" panose="02040503050406030204" charset="0"/>
                              <a:sym typeface="+mn-ea"/>
                            </a:rPr>
                            <m:t>𝑤</m:t>
                          </m:r>
                        </m:e>
                        <m:sub>
                          <m:r>
                            <a:rPr lang="en-US" altLang="zh-CN" sz="2400" i="1" dirty="0">
                              <a:latin typeface="Cambria Math" panose="02040503050406030204" charset="0"/>
                              <a:cs typeface="Cambria Math" panose="02040503050406030204" charset="0"/>
                              <a:sym typeface="+mn-ea"/>
                            </a:rPr>
                            <m:t>𝑖</m:t>
                          </m:r>
                        </m:sub>
                      </m:sSub>
                      <m:r>
                        <a:rPr lang="en-US" altLang="zh-CN" sz="2400" i="1" dirty="0">
                          <a:latin typeface="Cambria Math" panose="02040503050406030204" charset="0"/>
                          <a:cs typeface="Cambria Math" panose="02040503050406030204" charset="0"/>
                          <a:sym typeface="+mn-ea"/>
                        </a:rPr>
                        <m:t>,</m:t>
                      </m:r>
                      <m:sSub>
                        <m:sSubPr>
                          <m:ctrlPr>
                            <a:rPr lang="en-US" altLang="zh-CN" sz="2400" i="1" dirty="0">
                              <a:latin typeface="Cambria Math" panose="02040503050406030204" charset="0"/>
                              <a:cs typeface="Cambria Math" panose="02040503050406030204" charset="0"/>
                              <a:sym typeface="+mn-ea"/>
                            </a:rPr>
                          </m:ctrlPr>
                        </m:sSubPr>
                        <m:e>
                          <m:r>
                            <a:rPr lang="en-US" altLang="zh-CN" sz="2400" i="1" dirty="0">
                              <a:latin typeface="Cambria Math" panose="02040503050406030204" charset="0"/>
                              <a:cs typeface="Cambria Math" panose="02040503050406030204" charset="0"/>
                              <a:sym typeface="+mn-ea"/>
                            </a:rPr>
                            <m:t>𝑤</m:t>
                          </m:r>
                        </m:e>
                        <m:sub>
                          <m:r>
                            <a:rPr lang="en-US" altLang="zh-CN" sz="2400" i="1" dirty="0">
                              <a:latin typeface="Cambria Math" panose="02040503050406030204" charset="0"/>
                              <a:cs typeface="Cambria Math" panose="02040503050406030204" charset="0"/>
                              <a:sym typeface="+mn-ea"/>
                            </a:rPr>
                            <m:t>𝑗</m:t>
                          </m:r>
                        </m:sub>
                      </m:sSub>
                      <m:r>
                        <a:rPr lang="en-US" altLang="zh-CN" sz="2400" i="1" dirty="0">
                          <a:latin typeface="Cambria Math" panose="02040503050406030204" charset="0"/>
                          <a:cs typeface="Cambria Math" panose="02040503050406030204" charset="0"/>
                          <a:sym typeface="+mn-ea"/>
                        </a:rPr>
                        <m:t>)=</m:t>
                      </m:r>
                      <m:f>
                        <m:fPr>
                          <m:ctrlPr>
                            <a:rPr lang="en-US" altLang="zh-CN" sz="2400" i="1" dirty="0">
                              <a:latin typeface="Cambria Math" panose="02040503050406030204" charset="0"/>
                              <a:cs typeface="Cambria Math" panose="02040503050406030204" charset="0"/>
                              <a:sym typeface="+mn-ea"/>
                            </a:rPr>
                          </m:ctrlPr>
                        </m:fPr>
                        <m:num>
                          <m:r>
                            <a:rPr lang="en-US" altLang="zh-CN" sz="2400" i="1" dirty="0">
                              <a:latin typeface="Cambria Math" panose="02040503050406030204" charset="0"/>
                              <a:cs typeface="Cambria Math" panose="02040503050406030204" charset="0"/>
                              <a:sym typeface="+mn-ea"/>
                            </a:rPr>
                            <m:t>𝑐𝑜𝑢𝑛𝑡</m:t>
                          </m:r>
                          <m:r>
                            <a:rPr lang="en-US" altLang="zh-CN" sz="2400" i="1" dirty="0">
                              <a:latin typeface="Cambria Math" panose="02040503050406030204" charset="0"/>
                              <a:cs typeface="Cambria Math" panose="02040503050406030204" charset="0"/>
                              <a:sym typeface="+mn-ea"/>
                            </a:rPr>
                            <m:t>(</m:t>
                          </m:r>
                          <m:sSub>
                            <m:sSubPr>
                              <m:ctrlPr>
                                <a:rPr lang="en-US" altLang="zh-CN" sz="2400" i="1" dirty="0">
                                  <a:latin typeface="Cambria Math" panose="02040503050406030204" charset="0"/>
                                  <a:cs typeface="Cambria Math" panose="02040503050406030204" charset="0"/>
                                  <a:sym typeface="+mn-ea"/>
                                </a:rPr>
                              </m:ctrlPr>
                            </m:sSubPr>
                            <m:e>
                              <m:r>
                                <a:rPr lang="en-US" altLang="zh-CN" sz="2400" i="1" dirty="0">
                                  <a:latin typeface="Cambria Math" panose="02040503050406030204" charset="0"/>
                                  <a:cs typeface="Cambria Math" panose="02040503050406030204" charset="0"/>
                                  <a:sym typeface="+mn-ea"/>
                                </a:rPr>
                                <m:t>𝑤</m:t>
                              </m:r>
                            </m:e>
                            <m:sub>
                              <m:r>
                                <a:rPr lang="en-US" altLang="zh-CN" sz="2400" i="1" dirty="0">
                                  <a:latin typeface="Cambria Math" panose="02040503050406030204" charset="0"/>
                                  <a:cs typeface="Cambria Math" panose="02040503050406030204" charset="0"/>
                                  <a:sym typeface="+mn-ea"/>
                                </a:rPr>
                                <m:t>𝑖</m:t>
                              </m:r>
                            </m:sub>
                          </m:sSub>
                          <m:sSub>
                            <m:sSubPr>
                              <m:ctrlPr>
                                <a:rPr lang="en-US" altLang="zh-CN" sz="2400" i="1" dirty="0">
                                  <a:latin typeface="Cambria Math" panose="02040503050406030204" charset="0"/>
                                  <a:cs typeface="Cambria Math" panose="02040503050406030204" charset="0"/>
                                  <a:sym typeface="+mn-ea"/>
                                </a:rPr>
                              </m:ctrlPr>
                            </m:sSubPr>
                            <m:e>
                              <m:r>
                                <a:rPr lang="en-US" altLang="zh-CN" sz="2400" i="1" dirty="0">
                                  <a:latin typeface="Cambria Math" panose="02040503050406030204" charset="0"/>
                                  <a:cs typeface="Cambria Math" panose="02040503050406030204" charset="0"/>
                                  <a:sym typeface="+mn-ea"/>
                                </a:rPr>
                                <m:t>𝑤</m:t>
                              </m:r>
                            </m:e>
                            <m:sub>
                              <m:r>
                                <a:rPr lang="en-US" altLang="zh-CN" sz="2400" i="1" dirty="0">
                                  <a:latin typeface="Cambria Math" panose="02040503050406030204" charset="0"/>
                                  <a:cs typeface="Cambria Math" panose="02040503050406030204" charset="0"/>
                                  <a:sym typeface="+mn-ea"/>
                                </a:rPr>
                                <m:t>𝑗</m:t>
                              </m:r>
                            </m:sub>
                          </m:sSub>
                          <m:r>
                            <a:rPr lang="en-US" altLang="zh-CN" sz="2400" i="1" dirty="0">
                              <a:latin typeface="Cambria Math" panose="02040503050406030204" charset="0"/>
                              <a:cs typeface="Cambria Math" panose="02040503050406030204" charset="0"/>
                              <a:sym typeface="+mn-ea"/>
                            </a:rPr>
                            <m:t>)</m:t>
                          </m:r>
                          <m:r>
                            <a:rPr lang="en-US" altLang="zh-CN" sz="2400" i="1" dirty="0">
                              <a:latin typeface="Cambria Math" panose="02040503050406030204" charset="0"/>
                              <a:cs typeface="Cambria Math" panose="02040503050406030204" charset="0"/>
                              <a:sym typeface="+mn-ea"/>
                            </a:rPr>
                            <m:t>−</m:t>
                          </m:r>
                          <m:r>
                            <a:rPr lang="en-US" altLang="zh-CN" sz="2400" i="1" dirty="0">
                              <a:latin typeface="Cambria Math" panose="02040503050406030204" charset="0"/>
                              <a:cs typeface="Cambria Math" panose="02040503050406030204" charset="0"/>
                              <a:sym typeface="+mn-ea"/>
                            </a:rPr>
                            <m:t>𝛿</m:t>
                          </m:r>
                        </m:num>
                        <m:den>
                          <m:r>
                            <a:rPr lang="en-US" altLang="zh-CN" sz="2400" i="1" dirty="0">
                              <a:latin typeface="Cambria Math" panose="02040503050406030204" charset="0"/>
                              <a:cs typeface="Cambria Math" panose="02040503050406030204" charset="0"/>
                              <a:sym typeface="+mn-ea"/>
                            </a:rPr>
                            <m:t>𝑐𝑜𝑢𝑛𝑡</m:t>
                          </m:r>
                          <m:r>
                            <a:rPr lang="en-US" altLang="zh-CN" sz="2400" i="1" dirty="0">
                              <a:latin typeface="Cambria Math" panose="02040503050406030204" charset="0"/>
                              <a:cs typeface="Cambria Math" panose="02040503050406030204" charset="0"/>
                              <a:sym typeface="+mn-ea"/>
                            </a:rPr>
                            <m:t>(</m:t>
                          </m:r>
                          <m:sSub>
                            <m:sSubPr>
                              <m:ctrlPr>
                                <a:rPr lang="en-US" altLang="zh-CN" sz="2400" i="1" dirty="0">
                                  <a:latin typeface="Cambria Math" panose="02040503050406030204" charset="0"/>
                                  <a:cs typeface="Cambria Math" panose="02040503050406030204" charset="0"/>
                                  <a:sym typeface="+mn-ea"/>
                                </a:rPr>
                              </m:ctrlPr>
                            </m:sSubPr>
                            <m:e>
                              <m:r>
                                <a:rPr lang="en-US" altLang="zh-CN" sz="2400" i="1" dirty="0">
                                  <a:latin typeface="Cambria Math" panose="02040503050406030204" charset="0"/>
                                  <a:cs typeface="Cambria Math" panose="02040503050406030204" charset="0"/>
                                  <a:sym typeface="+mn-ea"/>
                                </a:rPr>
                                <m:t>𝑤</m:t>
                              </m:r>
                            </m:e>
                            <m:sub>
                              <m:r>
                                <a:rPr lang="en-US" altLang="zh-CN" sz="2400" i="1" dirty="0">
                                  <a:latin typeface="Cambria Math" panose="02040503050406030204" charset="0"/>
                                  <a:cs typeface="Cambria Math" panose="02040503050406030204" charset="0"/>
                                  <a:sym typeface="+mn-ea"/>
                                </a:rPr>
                                <m:t>𝑖</m:t>
                              </m:r>
                            </m:sub>
                          </m:sSub>
                          <m:r>
                            <a:rPr lang="en-US" altLang="zh-CN" sz="2400" i="1" dirty="0">
                              <a:latin typeface="Cambria Math" panose="02040503050406030204" charset="0"/>
                              <a:cs typeface="Cambria Math" panose="02040503050406030204" charset="0"/>
                              <a:sym typeface="+mn-ea"/>
                            </a:rPr>
                            <m:t>) </m:t>
                          </m:r>
                          <m:r>
                            <a:rPr lang="en-US" altLang="zh-CN" sz="2400" i="1" dirty="0">
                              <a:latin typeface="Cambria Math" panose="02040503050406030204" charset="0"/>
                              <a:cs typeface="Cambria Math" panose="02040503050406030204" charset="0"/>
                              <a:sym typeface="+mn-ea"/>
                            </a:rPr>
                            <m:t>× </m:t>
                          </m:r>
                          <m:r>
                            <a:rPr lang="en-US" altLang="zh-CN" sz="2400" i="1" dirty="0">
                              <a:latin typeface="Cambria Math" panose="02040503050406030204" charset="0"/>
                              <a:cs typeface="Cambria Math" panose="02040503050406030204" charset="0"/>
                              <a:sym typeface="+mn-ea"/>
                            </a:rPr>
                            <m:t>𝑐𝑜𝑢𝑛𝑡</m:t>
                          </m:r>
                          <m:r>
                            <a:rPr lang="en-US" altLang="zh-CN" sz="2400" i="1" dirty="0">
                              <a:latin typeface="Cambria Math" panose="02040503050406030204" charset="0"/>
                              <a:cs typeface="Cambria Math" panose="02040503050406030204" charset="0"/>
                              <a:sym typeface="+mn-ea"/>
                            </a:rPr>
                            <m:t>(</m:t>
                          </m:r>
                          <m:sSub>
                            <m:sSubPr>
                              <m:ctrlPr>
                                <a:rPr lang="en-US" altLang="zh-CN" sz="2400" i="1" dirty="0">
                                  <a:latin typeface="Cambria Math" panose="02040503050406030204" charset="0"/>
                                  <a:cs typeface="Cambria Math" panose="02040503050406030204" charset="0"/>
                                  <a:sym typeface="+mn-ea"/>
                                </a:rPr>
                              </m:ctrlPr>
                            </m:sSubPr>
                            <m:e>
                              <m:r>
                                <a:rPr lang="en-US" altLang="zh-CN" sz="2400" i="1" dirty="0">
                                  <a:latin typeface="Cambria Math" panose="02040503050406030204" charset="0"/>
                                  <a:cs typeface="Cambria Math" panose="02040503050406030204" charset="0"/>
                                  <a:sym typeface="+mn-ea"/>
                                </a:rPr>
                                <m:t>𝑤</m:t>
                              </m:r>
                            </m:e>
                            <m:sub>
                              <m:r>
                                <a:rPr lang="en-US" altLang="zh-CN" sz="2400" i="1" dirty="0">
                                  <a:latin typeface="Cambria Math" panose="02040503050406030204" charset="0"/>
                                  <a:cs typeface="Cambria Math" panose="02040503050406030204" charset="0"/>
                                  <a:sym typeface="+mn-ea"/>
                                </a:rPr>
                                <m:t>𝑗</m:t>
                              </m:r>
                            </m:sub>
                          </m:sSub>
                          <m:r>
                            <a:rPr lang="en-US" altLang="zh-CN" sz="2400" i="1" dirty="0">
                              <a:latin typeface="Cambria Math" panose="02040503050406030204" charset="0"/>
                              <a:cs typeface="Cambria Math" panose="02040503050406030204" charset="0"/>
                              <a:sym typeface="+mn-ea"/>
                            </a:rPr>
                            <m:t>)</m:t>
                          </m:r>
                        </m:den>
                      </m:f>
                    </m:oMath>
                  </m:oMathPara>
                </a14:m>
                <a:endParaRPr lang="en-US" altLang="zh-CN" sz="2400" i="1" dirty="0">
                  <a:latin typeface="Cambria Math" panose="02040503050406030204" charset="0"/>
                  <a:cs typeface="Cambria Math" panose="02040503050406030204" charset="0"/>
                  <a:sym typeface="+mn-ea"/>
                </a:endParaRPr>
              </a:p>
              <a:p>
                <a:pPr lvl="1" indent="0">
                  <a:buFont typeface="+mj-lt"/>
                  <a:buNone/>
                </a:pPr>
                <a:endParaRPr lang="zh-CN" altLang="en-US" sz="2400" dirty="0">
                  <a:latin typeface="Cambria Math" panose="02040503050406030204" charset="0"/>
                  <a:cs typeface="Cambria Math" panose="02040503050406030204" charset="0"/>
                  <a:sym typeface="+mn-ea"/>
                </a:endParaRPr>
              </a:p>
              <a:p>
                <a:pPr lvl="1" indent="0">
                  <a:buFont typeface="+mj-lt"/>
                  <a:buNone/>
                </a:pPr>
                <a:r>
                  <a:rPr lang="zh-CN" altLang="en-US" sz="2400" dirty="0">
                    <a:latin typeface="Cambria Math" panose="02040503050406030204" charset="0"/>
                    <a:cs typeface="Cambria Math" panose="02040503050406030204" charset="0"/>
                    <a:sym typeface="+mn-ea"/>
                  </a:rPr>
                  <a:t>使用层次</a:t>
                </a:r>
                <a:r>
                  <a:rPr lang="en-US" altLang="zh-CN" sz="2400" dirty="0">
                    <a:latin typeface="Cambria Math" panose="02040503050406030204" charset="0"/>
                    <a:cs typeface="Cambria Math" panose="02040503050406030204" charset="0"/>
                    <a:sym typeface="+mn-ea"/>
                  </a:rPr>
                  <a:t>Softmax</a:t>
                </a:r>
                <a:r>
                  <a:rPr lang="zh-CN" altLang="en-US" sz="2400" dirty="0">
                    <a:latin typeface="Cambria Math" panose="02040503050406030204" charset="0"/>
                    <a:cs typeface="Cambria Math" panose="02040503050406030204" charset="0"/>
                    <a:sym typeface="+mn-ea"/>
                  </a:rPr>
                  <a:t>和</a:t>
                </a:r>
                <a:r>
                  <a:rPr lang="en-US" altLang="zh-CN" sz="2400" dirty="0">
                    <a:latin typeface="Cambria Math" panose="02040503050406030204" charset="0"/>
                    <a:cs typeface="Cambria Math" panose="02040503050406030204" charset="0"/>
                    <a:sym typeface="+mn-ea"/>
                  </a:rPr>
                  <a:t>33B</a:t>
                </a:r>
                <a:r>
                  <a:rPr lang="zh-CN" altLang="en-US" sz="2400" dirty="0">
                    <a:latin typeface="Cambria Math" panose="02040503050406030204" charset="0"/>
                    <a:cs typeface="Cambria Math" panose="02040503050406030204" charset="0"/>
                    <a:sym typeface="+mn-ea"/>
                  </a:rPr>
                  <a:t>单词训练数据时，准确率达</a:t>
                </a:r>
                <a:r>
                  <a:rPr lang="en-US" altLang="zh-CN" sz="2400" dirty="0">
                    <a:latin typeface="Cambria Math" panose="02040503050406030204" charset="0"/>
                    <a:cs typeface="Cambria Math" panose="02040503050406030204" charset="0"/>
                    <a:sym typeface="+mn-ea"/>
                  </a:rPr>
                  <a:t>72%.</a:t>
                </a:r>
                <a:endParaRPr lang="en-US" altLang="zh-CN" sz="2400" dirty="0">
                  <a:latin typeface="Cambria Math" panose="02040503050406030204" charset="0"/>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544830" y="2095500"/>
                <a:ext cx="10848340" cy="430657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3251</Words>
  <Application>WPS 演示</Application>
  <PresentationFormat>宽屏</PresentationFormat>
  <Paragraphs>142</Paragraphs>
  <Slides>13</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Arial</vt:lpstr>
      <vt:lpstr>宋体</vt:lpstr>
      <vt:lpstr>Wingdings</vt:lpstr>
      <vt:lpstr>等线</vt:lpstr>
      <vt:lpstr>Cambria Math</vt:lpstr>
      <vt:lpstr>微软雅黑</vt:lpstr>
      <vt:lpstr>Arial Unicode MS</vt:lpstr>
      <vt:lpstr>等线 Light</vt:lpstr>
      <vt:lpstr>Office 主题​​</vt:lpstr>
      <vt:lpstr>1_Office 主题​​</vt:lpstr>
      <vt:lpstr>小组成员</vt:lpstr>
      <vt:lpstr>Homework 07 (Lecture)</vt:lpstr>
      <vt:lpstr>Word To Vector</vt:lpstr>
      <vt:lpstr>Word To Vector</vt:lpstr>
      <vt:lpstr>Word To Vector</vt:lpstr>
      <vt:lpstr>Word To Vector</vt:lpstr>
      <vt:lpstr>Word To Vector</vt:lpstr>
      <vt:lpstr>Word To Vector</vt:lpstr>
      <vt:lpstr>Word To Vector</vt:lpstr>
      <vt:lpstr>Word To Vector</vt:lpstr>
      <vt:lpstr>Word To Vector</vt:lpstr>
      <vt:lpstr>Homework 07 (Lab)</vt:lpstr>
      <vt:lpstr>Homework 07 (Lab)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02 (PPT)</dc:title>
  <dc:creator>秋实 聂</dc:creator>
  <cp:lastModifiedBy>hsl2363</cp:lastModifiedBy>
  <cp:revision>316</cp:revision>
  <dcterms:created xsi:type="dcterms:W3CDTF">2024-02-27T13:45:00Z</dcterms:created>
  <dcterms:modified xsi:type="dcterms:W3CDTF">2025-04-13T15:24:25Z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6F0E9CC345A549959447D9341985355A_12</vt:lpwstr>
  </property>
  <property fmtid="{D5CDD505-2E9C-101B-9397-08002B2CF9AE}" pid="3" name="KSOProductBuildVer">
    <vt:lpwstr>2052-12.1.0.20305</vt:lpwstr>
  </property>
</Properties>
</file>