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41" r:id="rId4"/>
    <p:sldId id="321" r:id="rId6"/>
    <p:sldId id="369" r:id="rId7"/>
    <p:sldId id="440" r:id="rId8"/>
    <p:sldId id="333" r:id="rId9"/>
    <p:sldId id="372" r:id="rId10"/>
    <p:sldId id="323" r:id="rId11"/>
    <p:sldId id="442" r:id="rId12"/>
    <p:sldId id="397" r:id="rId13"/>
    <p:sldId id="443" r:id="rId14"/>
    <p:sldId id="444" r:id="rId15"/>
    <p:sldId id="446" r:id="rId16"/>
    <p:sldId id="456" r:id="rId17"/>
    <p:sldId id="293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巫 晓" initials="巫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CA1"/>
    <a:srgbClr val="EA8B1B"/>
    <a:srgbClr val="E58A1F"/>
    <a:srgbClr val="8898AE"/>
    <a:srgbClr val="EE9023"/>
    <a:srgbClr val="FF9518"/>
    <a:srgbClr val="F4921F"/>
    <a:srgbClr val="CC9054"/>
    <a:srgbClr val="8999B1"/>
    <a:srgbClr val="859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48"/>
      </p:cViewPr>
      <p:guideLst>
        <p:guide orient="horz" pos="219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0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91C1-FEC4-480B-B65B-BC31102978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91570-0223-4A6E-82F8-50A5217DFB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91570-0223-4A6E-82F8-50A5217DFB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减少参数量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减少参数量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减少参数量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减少参数量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0488-9DE1-4608-AF92-E938A7149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22.png"/><Relationship Id="rId3" Type="http://schemas.openxmlformats.org/officeDocument/2006/relationships/tags" Target="../tags/tag13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.xml"/><Relationship Id="rId6" Type="http://schemas.openxmlformats.org/officeDocument/2006/relationships/image" Target="../media/image24.png"/><Relationship Id="rId5" Type="http://schemas.openxmlformats.org/officeDocument/2006/relationships/tags" Target="../tags/tag16.xml"/><Relationship Id="rId4" Type="http://schemas.openxmlformats.org/officeDocument/2006/relationships/image" Target="../media/image23.png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25.png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16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710" y="6167108"/>
            <a:ext cx="1914751" cy="58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6"/>
          <p:cNvSpPr/>
          <p:nvPr/>
        </p:nvSpPr>
        <p:spPr>
          <a:xfrm>
            <a:off x="0" y="1364500"/>
            <a:ext cx="12192000" cy="2609128"/>
          </a:xfrm>
          <a:prstGeom prst="rect">
            <a:avLst/>
          </a:prstGeom>
          <a:gradFill flip="none" rotWithShape="1">
            <a:gsLst>
              <a:gs pos="0">
                <a:srgbClr val="0174AB">
                  <a:shade val="30000"/>
                  <a:satMod val="115000"/>
                </a:srgbClr>
              </a:gs>
              <a:gs pos="100000">
                <a:srgbClr val="ACAB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基于邻近坐标注意力神经网络的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甲骨文识别算法研究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79" y="-44389"/>
            <a:ext cx="2142829" cy="15409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30985" y="4682922"/>
            <a:ext cx="613003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院系：计算机科学与工程系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指导老师：刘江教授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汇报人：孙清扬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8596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7D8CA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E58A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数据集：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OBI316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930" y="1165225"/>
            <a:ext cx="520573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网站爬取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558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个类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数据预处理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样本分布不均匀，筛选部分构造数据集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训练集：验证集：测试集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= 7:1:2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869690"/>
            <a:ext cx="1560195" cy="2658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3869690"/>
            <a:ext cx="1550670" cy="2642235"/>
          </a:xfrm>
          <a:prstGeom prst="rect">
            <a:avLst/>
          </a:prstGeom>
        </p:spPr>
      </p:pic>
      <p:pic>
        <p:nvPicPr>
          <p:cNvPr id="5" name="图片 4" descr="fig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660" y="1671955"/>
            <a:ext cx="5661660" cy="424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8596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7D8CA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02027" y="4439"/>
            <a:ext cx="1794907" cy="810888"/>
          </a:xfrm>
          <a:prstGeom prst="rect">
            <a:avLst/>
          </a:prstGeom>
          <a:solidFill>
            <a:srgbClr val="FF95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50175" y="1545590"/>
            <a:ext cx="4077335" cy="1185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设计并实现了基于邻近坐标注意力的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LCI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Local Cross-position Interaction)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分别沿着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两个方向提取空间信息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使用两个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平均池化得到沿两个方向的特征图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（全局信息：汉字构造方式）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LYCI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LXCI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操作混合空间邻近信息（局部信息：偏旁）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使用激活函数得到激活后的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方向特征图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得到重新校准权重的特征图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片 11" descr="微信图片_20230104164724"/>
          <p:cNvPicPr>
            <a:picLocks noChangeAspect="1"/>
          </p:cNvPicPr>
          <p:nvPr/>
        </p:nvPicPr>
        <p:blipFill>
          <a:blip r:embed="rId3"/>
          <a:srcRect r="1744" b="-677"/>
          <a:stretch>
            <a:fillRect/>
          </a:stretch>
        </p:blipFill>
        <p:spPr>
          <a:xfrm>
            <a:off x="381635" y="2087880"/>
            <a:ext cx="7125970" cy="352869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注意力模块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8596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7D8CA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02027" y="4439"/>
            <a:ext cx="1794907" cy="810888"/>
          </a:xfrm>
          <a:prstGeom prst="rect">
            <a:avLst/>
          </a:prstGeom>
          <a:solidFill>
            <a:srgbClr val="FF95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555" y="1523365"/>
            <a:ext cx="4795520" cy="4104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输入图片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224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224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RandomHorizontalFlip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RandomVerticalFlip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RandomRotation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Normalize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0.0015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，根据阶段调整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batch size = 32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epochs = 150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SGD: momentum 0.9, weight decay 10</a:t>
            </a:r>
            <a:r>
              <a:rPr lang="en-US" altLang="zh-CN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-4</a:t>
            </a:r>
            <a:r>
              <a:rPr lang="en-US" altLang="zh-CN" b="1" baseline="30000"/>
              <a:t> 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375920" y="986155"/>
            <a:ext cx="2122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实验设置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15760" y="1344295"/>
            <a:ext cx="4572000" cy="428371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8596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7D8CA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02027" y="4439"/>
            <a:ext cx="1794907" cy="810888"/>
          </a:xfrm>
          <a:prstGeom prst="rect">
            <a:avLst/>
          </a:prstGeom>
          <a:solidFill>
            <a:srgbClr val="FF95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71745" y="1222375"/>
            <a:ext cx="6824345" cy="519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5765" y="1090295"/>
            <a:ext cx="4118610" cy="272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58445" y="4339590"/>
            <a:ext cx="4331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准确率</a:t>
            </a:r>
            <a:r>
              <a:rPr lang="en-US" altLang="zh-CN"/>
              <a:t>(ACC): </a:t>
            </a:r>
            <a:r>
              <a:rPr lang="zh-CN" altLang="en-US"/>
              <a:t>预测正确的样本数量占总样本数量的比例；</a:t>
            </a:r>
            <a:endParaRPr lang="zh-CN" altLang="en-US"/>
          </a:p>
          <a:p>
            <a:r>
              <a:rPr lang="zh-CN" altLang="en-US"/>
              <a:t>敏感度</a:t>
            </a:r>
            <a:r>
              <a:rPr lang="en-US" altLang="zh-CN"/>
              <a:t>(Se): </a:t>
            </a:r>
            <a:r>
              <a:rPr lang="zh-CN" altLang="en-US"/>
              <a:t>预测正确的正例样本的比例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精确率</a:t>
            </a:r>
            <a:r>
              <a:rPr lang="en-US" altLang="zh-CN"/>
              <a:t>(PR): </a:t>
            </a:r>
            <a:r>
              <a:rPr lang="zh-CN" altLang="en-US"/>
              <a:t>预测为正例的样本中实际为正例的比例；</a:t>
            </a:r>
            <a:endParaRPr lang="zh-CN" altLang="en-US"/>
          </a:p>
          <a:p>
            <a:r>
              <a:rPr lang="zh-CN" altLang="en-US"/>
              <a:t>F1 </a:t>
            </a:r>
            <a:r>
              <a:rPr lang="en-US" altLang="zh-CN"/>
              <a:t>:</a:t>
            </a:r>
            <a:r>
              <a:rPr lang="zh-CN" altLang="en-US"/>
              <a:t>精确率和召回率的调和均值；</a:t>
            </a:r>
            <a:endParaRPr lang="zh-CN" altLang="en-US"/>
          </a:p>
          <a:p>
            <a:r>
              <a:rPr lang="zh-CN" altLang="en-US"/>
              <a:t>Kappa</a:t>
            </a:r>
            <a:r>
              <a:rPr lang="en-US" altLang="zh-CN"/>
              <a:t>: </a:t>
            </a:r>
            <a:r>
              <a:rPr lang="zh-CN" altLang="en-US"/>
              <a:t>对分类任务模型进行评估，尤其适用于分布不均匀的数据集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8596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7D8CA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02027" y="4439"/>
            <a:ext cx="1794907" cy="810888"/>
          </a:xfrm>
          <a:prstGeom prst="rect">
            <a:avLst/>
          </a:prstGeom>
          <a:solidFill>
            <a:srgbClr val="FF95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805" y="1263015"/>
            <a:ext cx="43319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CIFAR-10:</a:t>
            </a:r>
            <a:r>
              <a:rPr lang="zh-CN" altLang="en-US">
                <a:sym typeface="+mn-ea"/>
              </a:rPr>
              <a:t>一个公开数据集，用于测试图像分类网络性能。</a:t>
            </a:r>
            <a:r>
              <a:rPr lang="en-US" altLang="zh-CN">
                <a:sym typeface="+mn-ea"/>
              </a:rPr>
              <a:t>由10个类的60000个32x32彩色图像组成，每个类有6000个图像。有50000个训练图像和10000个测试图像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这个数据集就像CIFAR-10，除了它有100个类，每个类包含600个图像。每类各有500个训练图像和100个测试图像。CIFAR-100中的100个类被分成20个超类。每个图像都带有一个“精细”标签（它所属的类）和一个“粗糙”标签（它所属的超类）</a:t>
            </a:r>
            <a:endParaRPr lang="en-US" altLang="zh-CN"/>
          </a:p>
          <a:p>
            <a:r>
              <a:rPr lang="en-US" altLang="zh-CN">
                <a:sym typeface="+mn-ea"/>
              </a:rPr>
              <a:t>| 超类 |类别|</a:t>
            </a:r>
            <a:endParaRPr lang="en-US" altLang="zh-CN"/>
          </a:p>
          <a:p>
            <a:r>
              <a:rPr lang="en-US" altLang="zh-CN">
                <a:sym typeface="+mn-ea"/>
              </a:rPr>
              <a:t>|水生哺乳动物| 海狸，海豚，水獭，海豹，鲸鱼|</a:t>
            </a:r>
            <a:endParaRPr lang="en-US" altLang="zh-CN"/>
          </a:p>
          <a:p>
            <a:r>
              <a:rPr lang="en-US" altLang="zh-CN">
                <a:sym typeface="+mn-ea"/>
              </a:rPr>
              <a:t>|花卉| 兰花，罂粟花，玫瑰，向日葵，郁金香|</a:t>
            </a:r>
            <a:endParaRPr lang="en-US" altLang="zh-CN"/>
          </a:p>
          <a:p>
            <a:r>
              <a:rPr lang="en-US" altLang="zh-CN">
                <a:sym typeface="+mn-ea"/>
              </a:rPr>
              <a:t>|食品容器| 瓶子，碗，罐子，杯子，盘子|</a:t>
            </a:r>
            <a:endParaRPr lang="zh-CN" altLang="en-US"/>
          </a:p>
        </p:txBody>
      </p:sp>
      <p:pic>
        <p:nvPicPr>
          <p:cNvPr id="9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12055" y="1454150"/>
            <a:ext cx="6666865" cy="44570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验证结果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710" y="6167108"/>
            <a:ext cx="1914751" cy="58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6"/>
          <p:cNvSpPr/>
          <p:nvPr/>
        </p:nvSpPr>
        <p:spPr>
          <a:xfrm>
            <a:off x="0" y="1574913"/>
            <a:ext cx="12192000" cy="2609128"/>
          </a:xfrm>
          <a:prstGeom prst="rect">
            <a:avLst/>
          </a:prstGeom>
          <a:gradFill flip="none" rotWithShape="1">
            <a:gsLst>
              <a:gs pos="0">
                <a:srgbClr val="0174AB">
                  <a:shade val="30000"/>
                  <a:satMod val="115000"/>
                </a:srgbClr>
              </a:gs>
              <a:gs pos="100000">
                <a:srgbClr val="ACAB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谢谢，请批评指正！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89"/>
            <a:ext cx="2073750" cy="15409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" y="-17554"/>
            <a:ext cx="12192000" cy="11480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30378" y="96869"/>
            <a:ext cx="969818" cy="919163"/>
            <a:chOff x="620050" y="156343"/>
            <a:chExt cx="969818" cy="919163"/>
          </a:xfrm>
        </p:grpSpPr>
        <p:sp>
          <p:nvSpPr>
            <p:cNvPr id="49" name="椭圆 48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7" name="文本框 6"/>
          <p:cNvSpPr txBox="1"/>
          <p:nvPr/>
        </p:nvSpPr>
        <p:spPr>
          <a:xfrm>
            <a:off x="4955219" y="273033"/>
            <a:ext cx="2281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894867" y="2456126"/>
            <a:ext cx="4402265" cy="571260"/>
            <a:chOff x="3860793" y="1569601"/>
            <a:chExt cx="4402265" cy="571260"/>
          </a:xfrm>
        </p:grpSpPr>
        <p:sp>
          <p:nvSpPr>
            <p:cNvPr id="17" name="任意多边形 21"/>
            <p:cNvSpPr/>
            <p:nvPr/>
          </p:nvSpPr>
          <p:spPr bwMode="auto">
            <a:xfrm>
              <a:off x="4201696" y="1569601"/>
              <a:ext cx="4061362" cy="571260"/>
            </a:xfrm>
            <a:custGeom>
              <a:avLst/>
              <a:gdLst>
                <a:gd name="connsiteX0" fmla="*/ 0 w 4711167"/>
                <a:gd name="connsiteY0" fmla="*/ 0 h 837838"/>
                <a:gd name="connsiteX1" fmla="*/ 4292248 w 4711167"/>
                <a:gd name="connsiteY1" fmla="*/ 0 h 837838"/>
                <a:gd name="connsiteX2" fmla="*/ 4711167 w 4711167"/>
                <a:gd name="connsiteY2" fmla="*/ 418919 h 837838"/>
                <a:gd name="connsiteX3" fmla="*/ 4292248 w 4711167"/>
                <a:gd name="connsiteY3" fmla="*/ 837838 h 837838"/>
                <a:gd name="connsiteX4" fmla="*/ 0 w 4711167"/>
                <a:gd name="connsiteY4" fmla="*/ 837838 h 837838"/>
                <a:gd name="connsiteX5" fmla="*/ 0 w 4711167"/>
                <a:gd name="connsiteY5" fmla="*/ 0 h 83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1167" h="837838">
                  <a:moveTo>
                    <a:pt x="4711167" y="837837"/>
                  </a:moveTo>
                  <a:lnTo>
                    <a:pt x="418919" y="837837"/>
                  </a:lnTo>
                  <a:lnTo>
                    <a:pt x="0" y="418919"/>
                  </a:lnTo>
                  <a:lnTo>
                    <a:pt x="418919" y="1"/>
                  </a:lnTo>
                  <a:lnTo>
                    <a:pt x="4711167" y="1"/>
                  </a:lnTo>
                  <a:lnTo>
                    <a:pt x="4711167" y="837837"/>
                  </a:lnTo>
                  <a:close/>
                </a:path>
              </a:pathLst>
            </a:cu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78922" tIns="91441" rIns="170688" bIns="91440" spcCol="1270" anchor="ctr"/>
            <a:lstStyle>
              <a:lvl1pPr marL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algn="ctr" defTabSz="10668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noProof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研究背景</a:t>
              </a:r>
              <a:endPara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3860793" y="1583307"/>
              <a:ext cx="540000" cy="540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94867" y="4097595"/>
            <a:ext cx="4402265" cy="571260"/>
            <a:chOff x="3860793" y="2528279"/>
            <a:chExt cx="4402265" cy="571260"/>
          </a:xfrm>
          <a:solidFill>
            <a:srgbClr val="00B0F0"/>
          </a:solidFill>
        </p:grpSpPr>
        <p:sp>
          <p:nvSpPr>
            <p:cNvPr id="19" name="任意多边形 21"/>
            <p:cNvSpPr/>
            <p:nvPr/>
          </p:nvSpPr>
          <p:spPr bwMode="auto">
            <a:xfrm>
              <a:off x="4201696" y="2528279"/>
              <a:ext cx="4061362" cy="571260"/>
            </a:xfrm>
            <a:custGeom>
              <a:avLst/>
              <a:gdLst>
                <a:gd name="connsiteX0" fmla="*/ 0 w 4711167"/>
                <a:gd name="connsiteY0" fmla="*/ 0 h 837838"/>
                <a:gd name="connsiteX1" fmla="*/ 4292248 w 4711167"/>
                <a:gd name="connsiteY1" fmla="*/ 0 h 837838"/>
                <a:gd name="connsiteX2" fmla="*/ 4711167 w 4711167"/>
                <a:gd name="connsiteY2" fmla="*/ 418919 h 837838"/>
                <a:gd name="connsiteX3" fmla="*/ 4292248 w 4711167"/>
                <a:gd name="connsiteY3" fmla="*/ 837838 h 837838"/>
                <a:gd name="connsiteX4" fmla="*/ 0 w 4711167"/>
                <a:gd name="connsiteY4" fmla="*/ 837838 h 837838"/>
                <a:gd name="connsiteX5" fmla="*/ 0 w 4711167"/>
                <a:gd name="connsiteY5" fmla="*/ 0 h 83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1167" h="837838">
                  <a:moveTo>
                    <a:pt x="4711167" y="837837"/>
                  </a:moveTo>
                  <a:lnTo>
                    <a:pt x="418919" y="837837"/>
                  </a:lnTo>
                  <a:lnTo>
                    <a:pt x="0" y="418919"/>
                  </a:lnTo>
                  <a:lnTo>
                    <a:pt x="418919" y="1"/>
                  </a:lnTo>
                  <a:lnTo>
                    <a:pt x="4711167" y="1"/>
                  </a:lnTo>
                  <a:lnTo>
                    <a:pt x="4711167" y="837837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78922" tIns="91441" rIns="170688" bIns="91440" spcCol="1270" anchor="ctr"/>
            <a:lstStyle>
              <a:lvl1pPr marL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b="1" noProof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项目进展</a:t>
              </a:r>
              <a:endPara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3860793" y="2528279"/>
              <a:ext cx="540000" cy="540000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图片 23" descr="徽标, 公司名称&#10;&#10;描述已自动生成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344" b="21646"/>
          <a:stretch>
            <a:fillRect/>
          </a:stretch>
        </p:blipFill>
        <p:spPr>
          <a:xfrm>
            <a:off x="1100640" y="226232"/>
            <a:ext cx="1583505" cy="655783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/>
        </p:nvCxnSpPr>
        <p:spPr>
          <a:xfrm flipV="1">
            <a:off x="3408218" y="-17554"/>
            <a:ext cx="1385455" cy="1148010"/>
          </a:xfrm>
          <a:prstGeom prst="line">
            <a:avLst/>
          </a:prstGeom>
          <a:ln w="63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270570" y="424350"/>
            <a:ext cx="2281561" cy="706106"/>
          </a:xfrm>
          <a:prstGeom prst="line">
            <a:avLst/>
          </a:prstGeom>
          <a:ln w="63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2373745" y="0"/>
            <a:ext cx="1896825" cy="424350"/>
          </a:xfrm>
          <a:prstGeom prst="line">
            <a:avLst/>
          </a:prstGeom>
          <a:ln w="63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270570" y="0"/>
            <a:ext cx="4365430" cy="424350"/>
          </a:xfrm>
          <a:prstGeom prst="line">
            <a:avLst/>
          </a:prstGeom>
          <a:ln w="63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398326" y="118641"/>
            <a:ext cx="2650838" cy="1011815"/>
          </a:xfrm>
          <a:prstGeom prst="line">
            <a:avLst/>
          </a:prstGeom>
          <a:ln w="63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8723745" y="1"/>
            <a:ext cx="1685637" cy="624547"/>
          </a:xfrm>
          <a:prstGeom prst="line">
            <a:avLst/>
          </a:prstGeom>
          <a:ln w="63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8543636" y="624548"/>
            <a:ext cx="180110" cy="514685"/>
          </a:xfrm>
          <a:prstGeom prst="line">
            <a:avLst/>
          </a:prstGeom>
          <a:ln w="63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723745" y="624548"/>
            <a:ext cx="3468255" cy="257342"/>
          </a:xfrm>
          <a:prstGeom prst="line">
            <a:avLst/>
          </a:prstGeom>
          <a:ln w="6350">
            <a:solidFill>
              <a:schemeClr val="bg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3904806" y="4886383"/>
            <a:ext cx="4402265" cy="574714"/>
            <a:chOff x="3860793" y="3455697"/>
            <a:chExt cx="4402265" cy="574714"/>
          </a:xfrm>
        </p:grpSpPr>
        <p:sp>
          <p:nvSpPr>
            <p:cNvPr id="27" name="任意多边形 21"/>
            <p:cNvSpPr/>
            <p:nvPr/>
          </p:nvSpPr>
          <p:spPr bwMode="auto">
            <a:xfrm>
              <a:off x="4201696" y="3459151"/>
              <a:ext cx="4061362" cy="571260"/>
            </a:xfrm>
            <a:custGeom>
              <a:avLst/>
              <a:gdLst>
                <a:gd name="connsiteX0" fmla="*/ 0 w 4711167"/>
                <a:gd name="connsiteY0" fmla="*/ 0 h 837838"/>
                <a:gd name="connsiteX1" fmla="*/ 4292248 w 4711167"/>
                <a:gd name="connsiteY1" fmla="*/ 0 h 837838"/>
                <a:gd name="connsiteX2" fmla="*/ 4711167 w 4711167"/>
                <a:gd name="connsiteY2" fmla="*/ 418919 h 837838"/>
                <a:gd name="connsiteX3" fmla="*/ 4292248 w 4711167"/>
                <a:gd name="connsiteY3" fmla="*/ 837838 h 837838"/>
                <a:gd name="connsiteX4" fmla="*/ 0 w 4711167"/>
                <a:gd name="connsiteY4" fmla="*/ 837838 h 837838"/>
                <a:gd name="connsiteX5" fmla="*/ 0 w 4711167"/>
                <a:gd name="connsiteY5" fmla="*/ 0 h 83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1167" h="837838">
                  <a:moveTo>
                    <a:pt x="4711167" y="837837"/>
                  </a:moveTo>
                  <a:lnTo>
                    <a:pt x="418919" y="837837"/>
                  </a:lnTo>
                  <a:lnTo>
                    <a:pt x="0" y="418919"/>
                  </a:lnTo>
                  <a:lnTo>
                    <a:pt x="418919" y="1"/>
                  </a:lnTo>
                  <a:lnTo>
                    <a:pt x="4711167" y="1"/>
                  </a:lnTo>
                  <a:lnTo>
                    <a:pt x="4711167" y="837837"/>
                  </a:lnTo>
                  <a:close/>
                </a:path>
              </a:pathLst>
            </a:custGeom>
            <a:solidFill>
              <a:srgbClr val="92D050">
                <a:alpha val="80000"/>
              </a:srgb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78922" tIns="91441" rIns="170688" bIns="91440" spcCol="1270" anchor="ctr"/>
            <a:lstStyle>
              <a:lvl1pPr marL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algn="ctr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b="1" noProof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未来计划</a:t>
              </a:r>
              <a:endPara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8" name="矩形: 圆角 24"/>
            <p:cNvSpPr/>
            <p:nvPr/>
          </p:nvSpPr>
          <p:spPr>
            <a:xfrm>
              <a:off x="3860793" y="3455697"/>
              <a:ext cx="540000" cy="540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894867" y="3259327"/>
            <a:ext cx="4402265" cy="571260"/>
            <a:chOff x="3860793" y="1569601"/>
            <a:chExt cx="4402265" cy="571260"/>
          </a:xfrm>
        </p:grpSpPr>
        <p:sp>
          <p:nvSpPr>
            <p:cNvPr id="29" name="任意多边形 21"/>
            <p:cNvSpPr/>
            <p:nvPr/>
          </p:nvSpPr>
          <p:spPr bwMode="auto">
            <a:xfrm>
              <a:off x="4201696" y="1569601"/>
              <a:ext cx="4061362" cy="571260"/>
            </a:xfrm>
            <a:custGeom>
              <a:avLst/>
              <a:gdLst>
                <a:gd name="connsiteX0" fmla="*/ 0 w 4711167"/>
                <a:gd name="connsiteY0" fmla="*/ 0 h 837838"/>
                <a:gd name="connsiteX1" fmla="*/ 4292248 w 4711167"/>
                <a:gd name="connsiteY1" fmla="*/ 0 h 837838"/>
                <a:gd name="connsiteX2" fmla="*/ 4711167 w 4711167"/>
                <a:gd name="connsiteY2" fmla="*/ 418919 h 837838"/>
                <a:gd name="connsiteX3" fmla="*/ 4292248 w 4711167"/>
                <a:gd name="connsiteY3" fmla="*/ 837838 h 837838"/>
                <a:gd name="connsiteX4" fmla="*/ 0 w 4711167"/>
                <a:gd name="connsiteY4" fmla="*/ 837838 h 837838"/>
                <a:gd name="connsiteX5" fmla="*/ 0 w 4711167"/>
                <a:gd name="connsiteY5" fmla="*/ 0 h 83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11167" h="837838">
                  <a:moveTo>
                    <a:pt x="4711167" y="837837"/>
                  </a:moveTo>
                  <a:lnTo>
                    <a:pt x="418919" y="837837"/>
                  </a:lnTo>
                  <a:lnTo>
                    <a:pt x="0" y="418919"/>
                  </a:lnTo>
                  <a:lnTo>
                    <a:pt x="418919" y="1"/>
                  </a:lnTo>
                  <a:lnTo>
                    <a:pt x="4711167" y="1"/>
                  </a:lnTo>
                  <a:lnTo>
                    <a:pt x="4711167" y="837837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solidFill>
                <a:schemeClr val="bg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578922" tIns="91441" rIns="170688" bIns="91440" spcCol="1270" anchor="ctr"/>
            <a:lstStyle>
              <a:lvl1pPr marL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lvl="1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lvl="2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lvl="3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lvl="4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</a:lstStyle>
            <a:p>
              <a:pPr algn="ctr" defTabSz="10668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noProof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文献调研</a:t>
              </a:r>
              <a:endParaRPr lang="zh-CN" altLang="en-US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3860793" y="1583307"/>
              <a:ext cx="540000" cy="540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FF95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甲骨文意义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8"/>
          <p:cNvSpPr txBox="1">
            <a:spLocks noChangeArrowheads="1"/>
          </p:cNvSpPr>
          <p:nvPr/>
        </p:nvSpPr>
        <p:spPr bwMode="auto">
          <a:xfrm>
            <a:off x="725170" y="1780540"/>
            <a:ext cx="445516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甲骨文是早在商周时期就已出现的文字，是世界上最古老的文字之一，也是中国及东亚已知最早的成体系文字。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镌刻、书写于龟甲或兽骨之上，记载内容多为殷商王室占卜的记录。可以通过甲骨文记载内容得知商朝历史与文化。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对了解中国文字起源与演化十分重要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2017年12月26日，甲骨文成功入选“世界记忆名录”。甲骨文的重要性已经得到中国乃至全世界的公认。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 descr="src=http___pic2.zhimg.com_v2-fd3306c38b30c3e10dcd847ad1e4265a_1440w.jpg_source=172ae18b&amp;refer=http___pic2.zh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2002790"/>
            <a:ext cx="6588760" cy="3524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FF95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甲骨文识别现状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85190" y="1055370"/>
            <a:ext cx="4455160" cy="485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由于长期掩埋、挖掘时可能造成的破坏、以及随着时间的风化，甲骨难以保存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因此经常使用临摹或者拓印的方式以图片形式保存。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传统的人工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甲骨文识别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依赖于学科专家，需要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充分的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甲骨文知识与经验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，需要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借助甲骨文知识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；耗时耗力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自动甲骨文识别技术：逐渐兴起，作为图片整体识别，往往</a:t>
            </a:r>
            <a:r>
              <a:rPr lang="zh-CN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忽略甲骨文知识</a:t>
            </a:r>
            <a:r>
              <a:rPr lang="zh-CN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的先验信息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endParaRPr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人工甲骨文识别：利用上下文、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字形</a:t>
            </a:r>
            <a:endParaRPr 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-2147482624" descr="未标题-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25260" y="1889760"/>
            <a:ext cx="5247640" cy="328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FF95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甲骨文字形信息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85190" y="1055370"/>
            <a:ext cx="4455160" cy="485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汉字的构造方式：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汉字的构造有四类十三种，其中左右结构占全体汉字的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60%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，上下结构占全体汉字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25%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，其他共占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15%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偏旁分析法：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将甲骨文分解成分解成偏旁，然后确定各个偏旁，再将偏旁结合去加以分析。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eaLnBrk="1" hangingPunct="1">
              <a:buFont typeface="Wingdings" panose="05000000000000000000" charset="0"/>
              <a:buNone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设计一种算法，既结合计算机的强大算力，又结合考古学家、文字学家的文字学经验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185025" y="1468120"/>
            <a:ext cx="4311015" cy="3731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FF95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文献调研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未来计划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注意力机制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07720" y="1002030"/>
            <a:ext cx="4455160" cy="485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大脑在对于外界信息进行处理时并不是平等对待，而是有选择地处理重要的视觉信息，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这启发了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注意力机制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endParaRPr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深度学习中的注意力机制，核心目标也是从众多信息中选择出对当前任务目标更关键的信息。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endParaRPr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Ø"/>
            </a:pP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识别甲骨文，可以设计一种提取甲骨文字形结构的注意力机制</a:t>
            </a:r>
            <a:endParaRPr 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3ff6f6c7b2974ebfb45015a3d03f891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31865" y="1461770"/>
            <a:ext cx="5932170" cy="4218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8596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FA941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甲骨文识别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42610" y="2298700"/>
            <a:ext cx="5977890" cy="274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745" y="1818640"/>
            <a:ext cx="38436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 Meng等人的工作：使用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AlexNet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作为识别框架；数据集来自扫描书籍并认为分割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Liu Mengting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等人的工作：提出了一种基于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的网络结构；数据集来源于博物馆拓片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Yue Xuebin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等人的工作：使用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GAN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增广数据集，设计了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网络进行甲骨文识别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都没有利用甲骨文字形结构信息，识别效果可以进一步提升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8596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E58A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706995" y="1202690"/>
            <a:ext cx="3825240" cy="5326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382270" y="1202690"/>
            <a:ext cx="6826885" cy="3060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4050983" y="4374833"/>
            <a:ext cx="28670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4703445" y="5334953"/>
            <a:ext cx="144780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7"/>
          <a:stretch>
            <a:fillRect/>
          </a:stretch>
        </p:blipFill>
        <p:spPr>
          <a:xfrm>
            <a:off x="4222433" y="5933123"/>
            <a:ext cx="2524125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32435" y="867410"/>
            <a:ext cx="4027805" cy="301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SENet: Squeeze and Excitation</a:t>
            </a:r>
            <a:endParaRPr lang="en-US" baseline="30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175" y="4609465"/>
            <a:ext cx="2240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不足：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只有通道信息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没有空间信息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注意力机制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29"/>
            <a:ext cx="12192000" cy="815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12372" y="-7626"/>
            <a:ext cx="1794907" cy="810888"/>
          </a:xfrm>
          <a:prstGeom prst="rect">
            <a:avLst/>
          </a:prstGeom>
          <a:solidFill>
            <a:srgbClr val="8596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徽标, 公司名称&#10;&#10;描述已自动生成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642" y="-189789"/>
            <a:ext cx="1583505" cy="1192124"/>
          </a:xfrm>
          <a:prstGeom prst="rect">
            <a:avLst/>
          </a:prstGeom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4963" y="51518"/>
            <a:ext cx="759679" cy="720000"/>
            <a:chOff x="620050" y="156343"/>
            <a:chExt cx="969818" cy="919163"/>
          </a:xfrm>
        </p:grpSpPr>
        <p:sp>
          <p:nvSpPr>
            <p:cNvPr id="26" name="椭圆 25"/>
            <p:cNvSpPr/>
            <p:nvPr/>
          </p:nvSpPr>
          <p:spPr>
            <a:xfrm>
              <a:off x="644796" y="164706"/>
              <a:ext cx="910800" cy="910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1" t="9498" r="21660" b="13815"/>
            <a:stretch>
              <a:fillRect/>
            </a:stretch>
          </p:blipFill>
          <p:spPr>
            <a:xfrm>
              <a:off x="620050" y="156343"/>
              <a:ext cx="969818" cy="914400"/>
            </a:xfrm>
            <a:prstGeom prst="rect">
              <a:avLst/>
            </a:prstGeom>
            <a:noFill/>
          </p:spPr>
        </p:pic>
      </p:grpSp>
      <p:sp>
        <p:nvSpPr>
          <p:cNvPr id="36" name="矩形 35"/>
          <p:cNvSpPr/>
          <p:nvPr/>
        </p:nvSpPr>
        <p:spPr>
          <a:xfrm>
            <a:off x="6807279" y="-7626"/>
            <a:ext cx="1794907" cy="810888"/>
          </a:xfrm>
          <a:prstGeom prst="rect">
            <a:avLst/>
          </a:prstGeom>
          <a:solidFill>
            <a:srgbClr val="E58A1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02186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97093" y="-7626"/>
            <a:ext cx="1794907" cy="810888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未来计划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2734147" y="132302"/>
            <a:ext cx="2113013" cy="531031"/>
          </a:xfrm>
          <a:prstGeom prst="rect">
            <a:avLst/>
          </a:prstGeom>
          <a:solidFill>
            <a:srgbClr val="8497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注意力机制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DD85F194-9901-4058-8273-3DF978492FA2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354330" y="1040765"/>
            <a:ext cx="2292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CBAM</a:t>
            </a:r>
            <a:endParaRPr lang="en-US" altLang="zh-CN" sz="3200" b="1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415290" y="1933575"/>
            <a:ext cx="4411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兼顾通道信息和空间信息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不适用于甲骨文特征提取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23510" y="1624330"/>
            <a:ext cx="5811520" cy="1771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23510" y="3559810"/>
            <a:ext cx="5806440" cy="27965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43,&quot;width&quot;:7422}"/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PP_MARK_KEY" val="32e9a9a3-783d-4c13-9574-c9610fd77ae2"/>
  <p:tag name="COMMONDATA" val="eyJoZGlkIjoiMmFhNWI0N2QxNTdhNTA3ZTFkMDljMjFmNThjYTNkZTg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演示</Application>
  <PresentationFormat>宽屏</PresentationFormat>
  <Paragraphs>252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等线</vt:lpstr>
      <vt:lpstr>微软雅黑</vt:lpstr>
      <vt:lpstr>Times New Roman</vt:lpstr>
      <vt:lpstr>Wingdings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1184781729@qq.com</dc:creator>
  <cp:lastModifiedBy>user</cp:lastModifiedBy>
  <cp:revision>273</cp:revision>
  <dcterms:created xsi:type="dcterms:W3CDTF">2020-10-21T09:17:00Z</dcterms:created>
  <dcterms:modified xsi:type="dcterms:W3CDTF">2023-03-30T07:41:49Z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CEAE7A2618C34080BA32C0F5F1A98242</vt:lpwstr>
  </property>
  <property fmtid="{D5CDD505-2E9C-101B-9397-08002B2CF9AE}" pid="3" name="KSOProductBuildVer">
    <vt:lpwstr>2052-11.1.0.13703</vt:lpwstr>
  </property>
</Properties>
</file>