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玥琪" initials="王" lastIdx="1" clrIdx="0"/>
  <p:cmAuthor id="618976548" name="清彧" initials="清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D:\Sustech\course\CS490_Graduation_Thesis\work\results\LLM_web-ui\2023&#26412;&#31185;&#35770;&#25991;_all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oleObject" Target="file:///D:\Sustech\course\CS490_Graduation_Thesis\work\results\LLM_web-ui\2023&#26412;&#31185;&#35770;&#25991;_all.xlsx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oleObject" Target="file:///D:\Sustech\course\CS490_Graduation_Thesis\work\results\LLM_web-ui\2023&#26412;&#31185;&#35770;&#25991;_all.xlsx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4.xml"/><Relationship Id="rId1" Type="http://schemas.openxmlformats.org/officeDocument/2006/relationships/oleObject" Target="file:///D:\Sustech\course\CS490_Graduation_Thesis\work\results\LLM_web-ui\2023&#26412;&#31185;&#35770;&#25991;_all.xlsx" TargetMode="External"/></Relationships>
</file>

<file path=ppt/charts/_rels/chart5.xml.rels><?xml version="1.0" encoding="UTF-8" standalone="yes"?>
<Relationships xmlns="http://schemas.openxmlformats.org/package/2006/relationships"><Relationship Id="rId4" Type="http://schemas.microsoft.com/office/2011/relationships/chartColorStyle" Target="colors5.xml"/><Relationship Id="rId3" Type="http://schemas.microsoft.com/office/2011/relationships/chartStyle" Target="style5.xml"/><Relationship Id="rId2" Type="http://schemas.openxmlformats.org/officeDocument/2006/relationships/themeOverride" Target="../theme/themeOverride5.xml"/><Relationship Id="rId1" Type="http://schemas.openxmlformats.org/officeDocument/2006/relationships/oleObject" Target="file:///D:\Sustech\course\CS490_Graduation_Thesis\work\results\aliyunbailian\2023&#26412;&#31185;&#35770;&#25991;_metrics.xlsx" TargetMode="External"/></Relationships>
</file>

<file path=ppt/charts/_rels/chart6.xml.rels><?xml version="1.0" encoding="UTF-8" standalone="yes"?>
<Relationships xmlns="http://schemas.openxmlformats.org/package/2006/relationships"><Relationship Id="rId4" Type="http://schemas.microsoft.com/office/2011/relationships/chartColorStyle" Target="colors6.xml"/><Relationship Id="rId3" Type="http://schemas.microsoft.com/office/2011/relationships/chartStyle" Target="style6.xml"/><Relationship Id="rId2" Type="http://schemas.openxmlformats.org/officeDocument/2006/relationships/themeOverride" Target="../theme/themeOverride6.xml"/><Relationship Id="rId1" Type="http://schemas.openxmlformats.org/officeDocument/2006/relationships/oleObject" Target="file:///D:\Sustech\course\CS490_Graduation_Thesis\work\results\aliyunbailian\2023&#26412;&#31185;&#35770;&#25991;_metrics.xlsx" TargetMode="External"/></Relationships>
</file>

<file path=ppt/charts/_rels/chart7.xml.rels><?xml version="1.0" encoding="UTF-8" standalone="yes"?>
<Relationships xmlns="http://schemas.openxmlformats.org/package/2006/relationships"><Relationship Id="rId4" Type="http://schemas.microsoft.com/office/2011/relationships/chartColorStyle" Target="colors7.xml"/><Relationship Id="rId3" Type="http://schemas.microsoft.com/office/2011/relationships/chartStyle" Target="style7.xml"/><Relationship Id="rId2" Type="http://schemas.openxmlformats.org/officeDocument/2006/relationships/themeOverride" Target="../theme/themeOverride7.xml"/><Relationship Id="rId1" Type="http://schemas.openxmlformats.org/officeDocument/2006/relationships/oleObject" Target="file:///D:\Sustech\course\CS490_Graduation_Thesis\work\results\aliyunbailian\2023&#26412;&#31185;&#35770;&#25991;_metrics.xlsx" TargetMode="External"/></Relationships>
</file>

<file path=ppt/charts/_rels/chart8.xml.rels><?xml version="1.0" encoding="UTF-8" standalone="yes"?>
<Relationships xmlns="http://schemas.openxmlformats.org/package/2006/relationships"><Relationship Id="rId4" Type="http://schemas.microsoft.com/office/2011/relationships/chartColorStyle" Target="colors8.xml"/><Relationship Id="rId3" Type="http://schemas.microsoft.com/office/2011/relationships/chartStyle" Target="style8.xml"/><Relationship Id="rId2" Type="http://schemas.openxmlformats.org/officeDocument/2006/relationships/themeOverride" Target="../theme/themeOverride8.xml"/><Relationship Id="rId1" Type="http://schemas.openxmlformats.org/officeDocument/2006/relationships/oleObject" Target="file:///D:\Sustech\course\CS490_Graduation_Thesis\work\results\aliyunbailian\2023&#26412;&#31185;&#35770;&#25991;_metrics.xlsx" TargetMode="External"/></Relationships>
</file>

<file path=ppt/charts/_rels/chart9.xml.rels><?xml version="1.0" encoding="UTF-8" standalone="yes"?>
<Relationships xmlns="http://schemas.openxmlformats.org/package/2006/relationships"><Relationship Id="rId4" Type="http://schemas.microsoft.com/office/2011/relationships/chartColorStyle" Target="colors9.xml"/><Relationship Id="rId3" Type="http://schemas.microsoft.com/office/2011/relationships/chartStyle" Target="style9.xml"/><Relationship Id="rId2" Type="http://schemas.openxmlformats.org/officeDocument/2006/relationships/themeOverride" Target="../theme/themeOverride9.xml"/><Relationship Id="rId1" Type="http://schemas.openxmlformats.org/officeDocument/2006/relationships/oleObject" Target="file:///D:\Sustech\course\CS490_Graduation_Thesis\work\results\aliyunbailian\2023&#26412;&#31185;&#35770;&#25991;_aver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/>
              <a:t>average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[2023本科论文_all.xlsx]average!$A$2</c:f>
              <c:strCache>
                <c:ptCount val="1"/>
                <c:pt idx="0">
                  <c:v>教师评分结果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[2023本科论文_all.xlsx]average!$B$1:$H$1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[2023本科论文_all.xlsx]average!$B$2:$H$2</c:f>
              <c:numCache>
                <c:formatCode>General</c:formatCode>
                <c:ptCount val="7"/>
                <c:pt idx="0">
                  <c:v>7.96</c:v>
                </c:pt>
                <c:pt idx="1">
                  <c:v>7.9</c:v>
                </c:pt>
                <c:pt idx="2">
                  <c:v>8.2</c:v>
                </c:pt>
                <c:pt idx="3">
                  <c:v>7.7</c:v>
                </c:pt>
                <c:pt idx="4">
                  <c:v>7.7</c:v>
                </c:pt>
                <c:pt idx="5">
                  <c:v>7.8</c:v>
                </c:pt>
                <c:pt idx="6">
                  <c:v>8.8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[2023本科论文_all.xlsx]average!$A$3</c:f>
              <c:strCache>
                <c:ptCount val="1"/>
                <c:pt idx="0">
                  <c:v>chatGPT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[2023本科论文_all.xlsx]average!$B$1:$H$1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[2023本科论文_all.xlsx]average!$B$3:$H$3</c:f>
              <c:numCache>
                <c:formatCode>General</c:formatCode>
                <c:ptCount val="7"/>
                <c:pt idx="0">
                  <c:v>8.74</c:v>
                </c:pt>
                <c:pt idx="1">
                  <c:v>9</c:v>
                </c:pt>
                <c:pt idx="2">
                  <c:v>8.7</c:v>
                </c:pt>
                <c:pt idx="3">
                  <c:v>8.4</c:v>
                </c:pt>
                <c:pt idx="4">
                  <c:v>8.8</c:v>
                </c:pt>
                <c:pt idx="5">
                  <c:v>8.2</c:v>
                </c:pt>
                <c:pt idx="6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[2023本科论文_all.xlsx]average!$A$4</c:f>
              <c:strCache>
                <c:ptCount val="1"/>
                <c:pt idx="0">
                  <c:v>deepseek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[2023本科论文_all.xlsx]average!$B$1:$H$1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[2023本科论文_all.xlsx]average!$B$4:$H$4</c:f>
              <c:numCache>
                <c:formatCode>General</c:formatCode>
                <c:ptCount val="7"/>
                <c:pt idx="0">
                  <c:v>8.64</c:v>
                </c:pt>
                <c:pt idx="1">
                  <c:v>8.8</c:v>
                </c:pt>
                <c:pt idx="2">
                  <c:v>8.4</c:v>
                </c:pt>
                <c:pt idx="3">
                  <c:v>8.2</c:v>
                </c:pt>
                <c:pt idx="4">
                  <c:v>9</c:v>
                </c:pt>
                <c:pt idx="5">
                  <c:v>8.4</c:v>
                </c:pt>
                <c:pt idx="6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[2023本科论文_all.xlsx]average!$A$5</c:f>
              <c:strCache>
                <c:ptCount val="1"/>
                <c:pt idx="0">
                  <c:v>tongyiqianwen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[2023本科论文_all.xlsx]average!$B$1:$H$1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[2023本科论文_all.xlsx]average!$B$5:$H$5</c:f>
              <c:numCache>
                <c:formatCode>General</c:formatCode>
                <c:ptCount val="7"/>
                <c:pt idx="0">
                  <c:v>7.92</c:v>
                </c:pt>
                <c:pt idx="1">
                  <c:v>7.8</c:v>
                </c:pt>
                <c:pt idx="2">
                  <c:v>8</c:v>
                </c:pt>
                <c:pt idx="3">
                  <c:v>7.8</c:v>
                </c:pt>
                <c:pt idx="4">
                  <c:v>7.8</c:v>
                </c:pt>
                <c:pt idx="5">
                  <c:v>7</c:v>
                </c:pt>
                <c:pt idx="6">
                  <c:v>8.2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[2023本科论文_all.xlsx]average!$A$6</c:f>
              <c:strCache>
                <c:ptCount val="1"/>
                <c:pt idx="0">
                  <c:v>wenxinyiyan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[2023本科论文_all.xlsx]average!$B$1:$H$1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[2023本科论文_all.xlsx]average!$B$6:$H$6</c:f>
              <c:numCache>
                <c:formatCode>General</c:formatCode>
                <c:ptCount val="7"/>
                <c:pt idx="0">
                  <c:v>8.6</c:v>
                </c:pt>
                <c:pt idx="1">
                  <c:v>9</c:v>
                </c:pt>
                <c:pt idx="2">
                  <c:v>8.7</c:v>
                </c:pt>
                <c:pt idx="3">
                  <c:v>8.1</c:v>
                </c:pt>
                <c:pt idx="4">
                  <c:v>8.6</c:v>
                </c:pt>
                <c:pt idx="5">
                  <c:v>8.3</c:v>
                </c:pt>
                <c:pt idx="6">
                  <c:v>8.6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405259620"/>
        <c:axId val="762700213"/>
      </c:lineChart>
      <c:catAx>
        <c:axId val="4052596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62700213"/>
        <c:crosses val="autoZero"/>
        <c:auto val="1"/>
        <c:lblAlgn val="ctr"/>
        <c:lblOffset val="100"/>
        <c:noMultiLvlLbl val="0"/>
      </c:catAx>
      <c:valAx>
        <c:axId val="762700213"/>
        <c:scaling>
          <c:orientation val="minMax"/>
          <c:min val="6.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052596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db7c271-1c28-471b-9ab0-d51f3d5858db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MSE(均方误差)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'[2023本科论文_all.xlsx]MSE(均方误差)'!$B$1</c:f>
              <c:strCache>
                <c:ptCount val="1"/>
                <c:pt idx="0">
                  <c:v>chatGPT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'[2023本科论文_all.xlsx]MSE(均方误差)'!$A$2:$A$8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'[2023本科论文_all.xlsx]MSE(均方误差)'!$B$2:$B$8</c:f>
              <c:numCache>
                <c:formatCode>General</c:formatCode>
                <c:ptCount val="7"/>
                <c:pt idx="0">
                  <c:v>0.75</c:v>
                </c:pt>
                <c:pt idx="1">
                  <c:v>1.25</c:v>
                </c:pt>
                <c:pt idx="2">
                  <c:v>0.55</c:v>
                </c:pt>
                <c:pt idx="3">
                  <c:v>0.95</c:v>
                </c:pt>
                <c:pt idx="4">
                  <c:v>1.35</c:v>
                </c:pt>
                <c:pt idx="5">
                  <c:v>1.5</c:v>
                </c:pt>
                <c:pt idx="6">
                  <c:v>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'[2023本科论文_all.xlsx]MSE(均方误差)'!$C$1</c:f>
              <c:strCache>
                <c:ptCount val="1"/>
                <c:pt idx="0">
                  <c:v>deepseek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'[2023本科论文_all.xlsx]MSE(均方误差)'!$A$2:$A$8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'[2023本科论文_all.xlsx]MSE(均方误差)'!$C$2:$C$8</c:f>
              <c:numCache>
                <c:formatCode>General</c:formatCode>
                <c:ptCount val="7"/>
                <c:pt idx="0">
                  <c:v>0.576</c:v>
                </c:pt>
                <c:pt idx="1">
                  <c:v>1.05</c:v>
                </c:pt>
                <c:pt idx="2">
                  <c:v>0.3</c:v>
                </c:pt>
                <c:pt idx="3">
                  <c:v>0.45</c:v>
                </c:pt>
                <c:pt idx="4">
                  <c:v>1.75</c:v>
                </c:pt>
                <c:pt idx="5">
                  <c:v>1.4</c:v>
                </c:pt>
                <c:pt idx="6">
                  <c:v>0.2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'[2023本科论文_all.xlsx]MSE(均方误差)'!$D$1</c:f>
              <c:strCache>
                <c:ptCount val="1"/>
                <c:pt idx="0">
                  <c:v>tongyiqianwen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'[2023本科论文_all.xlsx]MSE(均方误差)'!$A$2:$A$8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'[2023本科论文_all.xlsx]MSE(均方误差)'!$D$2:$D$8</c:f>
              <c:numCache>
                <c:formatCode>General</c:formatCode>
                <c:ptCount val="7"/>
                <c:pt idx="0">
                  <c:v>1.004</c:v>
                </c:pt>
                <c:pt idx="1">
                  <c:v>0.25</c:v>
                </c:pt>
                <c:pt idx="2">
                  <c:v>1.9</c:v>
                </c:pt>
                <c:pt idx="3">
                  <c:v>1.95</c:v>
                </c:pt>
                <c:pt idx="4">
                  <c:v>2.15</c:v>
                </c:pt>
                <c:pt idx="5">
                  <c:v>15.2</c:v>
                </c:pt>
                <c:pt idx="6">
                  <c:v>1.4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'[2023本科论文_all.xlsx]MSE(均方误差)'!$E$1</c:f>
              <c:strCache>
                <c:ptCount val="1"/>
                <c:pt idx="0">
                  <c:v>wenxinyiyan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'[2023本科论文_all.xlsx]MSE(均方误差)'!$A$2:$A$8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'[2023本科论文_all.xlsx]MSE(均方误差)'!$E$2:$E$8</c:f>
              <c:numCache>
                <c:formatCode>General</c:formatCode>
                <c:ptCount val="7"/>
                <c:pt idx="0">
                  <c:v>0.488</c:v>
                </c:pt>
                <c:pt idx="1">
                  <c:v>1.25</c:v>
                </c:pt>
                <c:pt idx="2">
                  <c:v>0.55</c:v>
                </c:pt>
                <c:pt idx="3">
                  <c:v>0.5</c:v>
                </c:pt>
                <c:pt idx="4">
                  <c:v>0.95</c:v>
                </c:pt>
                <c:pt idx="5">
                  <c:v>1.25</c:v>
                </c:pt>
                <c:pt idx="6">
                  <c:v>0.2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872491292"/>
        <c:axId val="754028506"/>
      </c:lineChart>
      <c:catAx>
        <c:axId val="8724912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4028506"/>
        <c:crosses val="autoZero"/>
        <c:auto val="1"/>
        <c:lblAlgn val="ctr"/>
        <c:lblOffset val="100"/>
        <c:noMultiLvlLbl val="0"/>
      </c:catAx>
      <c:valAx>
        <c:axId val="7540285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724912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11852d3-de6a-4b3b-934a-ebf04553a6e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MAE(平均绝对误差)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'[2023本科论文_all.xlsx]MAE(平均绝对误差)'!$B$1</c:f>
              <c:strCache>
                <c:ptCount val="1"/>
                <c:pt idx="0">
                  <c:v>chatGPT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'[2023本科论文_all.xlsx]MAE(平均绝对误差)'!$A$2:$A$8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'[2023本科论文_all.xlsx]MAE(平均绝对误差)'!$B$2:$B$8</c:f>
              <c:numCache>
                <c:formatCode>General</c:formatCode>
                <c:ptCount val="7"/>
                <c:pt idx="0">
                  <c:v>0.78</c:v>
                </c:pt>
                <c:pt idx="1">
                  <c:v>1.1</c:v>
                </c:pt>
                <c:pt idx="2">
                  <c:v>0.5</c:v>
                </c:pt>
                <c:pt idx="3">
                  <c:v>0.9</c:v>
                </c:pt>
                <c:pt idx="4">
                  <c:v>1.1</c:v>
                </c:pt>
                <c:pt idx="5">
                  <c:v>0.8</c:v>
                </c:pt>
                <c:pt idx="6">
                  <c:v>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'[2023本科论文_all.xlsx]MAE(平均绝对误差)'!$C$1</c:f>
              <c:strCache>
                <c:ptCount val="1"/>
                <c:pt idx="0">
                  <c:v>deepseek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'[2023本科论文_all.xlsx]MAE(平均绝对误差)'!$A$2:$A$8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'[2023本科论文_all.xlsx]MAE(平均绝对误差)'!$C$2:$C$8</c:f>
              <c:numCache>
                <c:formatCode>General</c:formatCode>
                <c:ptCount val="7"/>
                <c:pt idx="0">
                  <c:v>0.68</c:v>
                </c:pt>
                <c:pt idx="1">
                  <c:v>0.9</c:v>
                </c:pt>
                <c:pt idx="2">
                  <c:v>0.4</c:v>
                </c:pt>
                <c:pt idx="3">
                  <c:v>0.5</c:v>
                </c:pt>
                <c:pt idx="4">
                  <c:v>1.3</c:v>
                </c:pt>
                <c:pt idx="5">
                  <c:v>1</c:v>
                </c:pt>
                <c:pt idx="6">
                  <c:v>0.2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'[2023本科论文_all.xlsx]MAE(平均绝对误差)'!$D$1</c:f>
              <c:strCache>
                <c:ptCount val="1"/>
                <c:pt idx="0">
                  <c:v>tongyiqianwen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'[2023本科论文_all.xlsx]MAE(平均绝对误差)'!$A$2:$A$8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'[2023本科论文_all.xlsx]MAE(平均绝对误差)'!$D$2:$D$8</c:f>
              <c:numCache>
                <c:formatCode>General</c:formatCode>
                <c:ptCount val="7"/>
                <c:pt idx="0">
                  <c:v>0.88</c:v>
                </c:pt>
                <c:pt idx="1">
                  <c:v>0.3</c:v>
                </c:pt>
                <c:pt idx="2">
                  <c:v>1.2</c:v>
                </c:pt>
                <c:pt idx="3">
                  <c:v>1.3</c:v>
                </c:pt>
                <c:pt idx="4">
                  <c:v>1.3</c:v>
                </c:pt>
                <c:pt idx="5">
                  <c:v>2.8</c:v>
                </c:pt>
                <c:pt idx="6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'[2023本科论文_all.xlsx]MAE(平均绝对误差)'!$E$1</c:f>
              <c:strCache>
                <c:ptCount val="1"/>
                <c:pt idx="0">
                  <c:v>wenxinyiyan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'[2023本科论文_all.xlsx]MAE(平均绝对误差)'!$A$2:$A$8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'[2023本科论文_all.xlsx]MAE(平均绝对误差)'!$E$2:$E$8</c:f>
              <c:numCache>
                <c:formatCode>General</c:formatCode>
                <c:ptCount val="7"/>
                <c:pt idx="0">
                  <c:v>0.64</c:v>
                </c:pt>
                <c:pt idx="1">
                  <c:v>1.1</c:v>
                </c:pt>
                <c:pt idx="2">
                  <c:v>0.5</c:v>
                </c:pt>
                <c:pt idx="3">
                  <c:v>0.6</c:v>
                </c:pt>
                <c:pt idx="4">
                  <c:v>0.9</c:v>
                </c:pt>
                <c:pt idx="5">
                  <c:v>0.9</c:v>
                </c:pt>
                <c:pt idx="6">
                  <c:v>0.4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44632524"/>
        <c:axId val="456696703"/>
      </c:lineChart>
      <c:catAx>
        <c:axId val="446325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56696703"/>
        <c:crosses val="autoZero"/>
        <c:auto val="1"/>
        <c:lblAlgn val="ctr"/>
        <c:lblOffset val="100"/>
        <c:noMultiLvlLbl val="0"/>
      </c:catAx>
      <c:valAx>
        <c:axId val="45669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46325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6a41484-eee8-4c90-afee-169fe5182f6f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PCC(皮尔逊相关系数)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'[2023本科论文_all.xlsx]PCC(皮尔逊相关系数)'!$B$1</c:f>
              <c:strCache>
                <c:ptCount val="1"/>
                <c:pt idx="0">
                  <c:v>chatGPT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'[2023本科论文_all.xlsx]PCC(皮尔逊相关系数)'!$A$2:$A$8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'[2023本科论文_all.xlsx]PCC(皮尔逊相关系数)'!$B$2:$B$8</c:f>
              <c:numCache>
                <c:formatCode>General</c:formatCode>
                <c:ptCount val="7"/>
                <c:pt idx="0">
                  <c:v>0.423076923076921</c:v>
                </c:pt>
                <c:pt idx="1">
                  <c:v>0</c:v>
                </c:pt>
                <c:pt idx="2">
                  <c:v>0.0800640769025436</c:v>
                </c:pt>
                <c:pt idx="3">
                  <c:v>0.467707173346743</c:v>
                </c:pt>
                <c:pt idx="4">
                  <c:v>0.720576692122892</c:v>
                </c:pt>
                <c:pt idx="5">
                  <c:v>-0.666666666666667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'[2023本科论文_all.xlsx]PCC(皮尔逊相关系数)'!$C$1</c:f>
              <c:strCache>
                <c:ptCount val="1"/>
                <c:pt idx="0">
                  <c:v>deepseek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'[2023本科论文_all.xlsx]PCC(皮尔逊相关系数)'!$A$2:$A$8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'[2023本科论文_all.xlsx]PCC(皮尔逊相关系数)'!$C$2:$C$8</c:f>
              <c:numCache>
                <c:formatCode>General</c:formatCode>
                <c:ptCount val="7"/>
                <c:pt idx="0">
                  <c:v>0.587239359366391</c:v>
                </c:pt>
                <c:pt idx="1">
                  <c:v>-0.25</c:v>
                </c:pt>
                <c:pt idx="2">
                  <c:v>0.480384461415261</c:v>
                </c:pt>
                <c:pt idx="3">
                  <c:v>0.868599036215379</c:v>
                </c:pt>
                <c:pt idx="4">
                  <c:v>0.930260509419063</c:v>
                </c:pt>
                <c:pt idx="5">
                  <c:v>0.166666666666667</c:v>
                </c:pt>
                <c:pt idx="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'[2023本科论文_all.xlsx]PCC(皮尔逊相关系数)'!$D$1</c:f>
              <c:strCache>
                <c:ptCount val="1"/>
                <c:pt idx="0">
                  <c:v>tongyiqianwen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'[2023本科论文_all.xlsx]PCC(皮尔逊相关系数)'!$A$2:$A$8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'[2023本科论文_all.xlsx]PCC(皮尔逊相关系数)'!$D$2:$D$8</c:f>
              <c:numCache>
                <c:formatCode>General</c:formatCode>
                <c:ptCount val="7"/>
                <c:pt idx="0">
                  <c:v>-0.953580942219775</c:v>
                </c:pt>
                <c:pt idx="1">
                  <c:v>-0.25</c:v>
                </c:pt>
                <c:pt idx="2">
                  <c:v>-0.877058019307029</c:v>
                </c:pt>
                <c:pt idx="3">
                  <c:v>-0.906326967174966</c:v>
                </c:pt>
                <c:pt idx="4">
                  <c:v>-0.437237316097603</c:v>
                </c:pt>
                <c:pt idx="5">
                  <c:v>-0.173902085910063</c:v>
                </c:pt>
                <c:pt idx="6">
                  <c:v>-0.534522483824849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'[2023本科论文_all.xlsx]PCC(皮尔逊相关系数)'!$E$1</c:f>
              <c:strCache>
                <c:ptCount val="1"/>
                <c:pt idx="0">
                  <c:v>wenxinyiyan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'[2023本科论文_all.xlsx]PCC(皮尔逊相关系数)'!$A$2:$A$8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'[2023本科论文_all.xlsx]PCC(皮尔逊相关系数)'!$E$2:$E$8</c:f>
              <c:numCache>
                <c:formatCode>General</c:formatCode>
                <c:ptCount val="7"/>
                <c:pt idx="0">
                  <c:v>0.784464540552737</c:v>
                </c:pt>
                <c:pt idx="1">
                  <c:v>0</c:v>
                </c:pt>
                <c:pt idx="2">
                  <c:v>0.0800640769025436</c:v>
                </c:pt>
                <c:pt idx="3">
                  <c:v>0.868599036215379</c:v>
                </c:pt>
                <c:pt idx="4">
                  <c:v>0.784464540552736</c:v>
                </c:pt>
                <c:pt idx="5">
                  <c:v>0.153093108923949</c:v>
                </c:pt>
                <c:pt idx="6">
                  <c:v>0.25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901006348"/>
        <c:axId val="424707690"/>
      </c:lineChart>
      <c:catAx>
        <c:axId val="9010063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24707690"/>
        <c:crosses val="autoZero"/>
        <c:auto val="1"/>
        <c:lblAlgn val="ctr"/>
        <c:lblOffset val="100"/>
        <c:noMultiLvlLbl val="0"/>
      </c:catAx>
      <c:valAx>
        <c:axId val="4247076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9010063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a88cf15-bbc0-49df-b9f0-5c136b8317e7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通义千问-Plus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'[2023本科论文_metrics.xlsx]通义千问-Plus'!$B$1</c:f>
              <c:strCache>
                <c:ptCount val="1"/>
                <c:pt idx="0">
                  <c:v>MSE(均方误差)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'[2023本科论文_metrics.xlsx]通义千问-Plus'!$A$2:$A$8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'[2023本科论文_metrics.xlsx]通义千问-Plus'!$B$2:$B$8</c:f>
              <c:numCache>
                <c:formatCode>General</c:formatCode>
                <c:ptCount val="7"/>
                <c:pt idx="0">
                  <c:v>0.438695652173913</c:v>
                </c:pt>
                <c:pt idx="1">
                  <c:v>0.532608695652174</c:v>
                </c:pt>
                <c:pt idx="2">
                  <c:v>1.02130434782609</c:v>
                </c:pt>
                <c:pt idx="3">
                  <c:v>0.826521739130435</c:v>
                </c:pt>
                <c:pt idx="4">
                  <c:v>0.435217391304348</c:v>
                </c:pt>
                <c:pt idx="5">
                  <c:v>4.17782608695652</c:v>
                </c:pt>
                <c:pt idx="6">
                  <c:v>0.75695652173913</c:v>
                </c:pt>
              </c:numCache>
            </c:numRef>
          </c:val>
        </c:ser>
        <c:ser>
          <c:idx val="1"/>
          <c:order val="1"/>
          <c:tx>
            <c:strRef>
              <c:f>'[2023本科论文_metrics.xlsx]通义千问-Plus'!$C$1</c:f>
              <c:strCache>
                <c:ptCount val="1"/>
                <c:pt idx="0">
                  <c:v>MAE(平均绝对误差)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'[2023本科论文_metrics.xlsx]通义千问-Plus'!$A$2:$A$8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'[2023本科论文_metrics.xlsx]通义千问-Plus'!$C$2:$C$8</c:f>
              <c:numCache>
                <c:formatCode>General</c:formatCode>
                <c:ptCount val="7"/>
                <c:pt idx="0">
                  <c:v>0.552173913043478</c:v>
                </c:pt>
                <c:pt idx="1">
                  <c:v>0.456521739130435</c:v>
                </c:pt>
                <c:pt idx="2">
                  <c:v>0.81304347826087</c:v>
                </c:pt>
                <c:pt idx="3">
                  <c:v>0.743478260869565</c:v>
                </c:pt>
                <c:pt idx="4">
                  <c:v>0.526086956521739</c:v>
                </c:pt>
                <c:pt idx="5">
                  <c:v>1.49130434782609</c:v>
                </c:pt>
                <c:pt idx="6">
                  <c:v>0.691304347826087</c:v>
                </c:pt>
              </c:numCache>
            </c:numRef>
          </c:val>
        </c:ser>
        <c:ser>
          <c:idx val="2"/>
          <c:order val="2"/>
          <c:tx>
            <c:strRef>
              <c:f>'[2023本科论文_metrics.xlsx]通义千问-Plus'!$D$1</c:f>
              <c:strCache>
                <c:ptCount val="1"/>
                <c:pt idx="0">
                  <c:v>PCC(皮尔逊相关系数)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'[2023本科论文_metrics.xlsx]通义千问-Plus'!$A$2:$A$8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'[2023本科论文_metrics.xlsx]通义千问-Plus'!$D$2:$D$8</c:f>
              <c:numCache>
                <c:formatCode>General</c:formatCode>
                <c:ptCount val="7"/>
                <c:pt idx="0">
                  <c:v>0.53408563121357</c:v>
                </c:pt>
                <c:pt idx="1">
                  <c:v>0.38019067988161</c:v>
                </c:pt>
                <c:pt idx="2">
                  <c:v>0.205198979027226</c:v>
                </c:pt>
                <c:pt idx="3">
                  <c:v>0.491045422334958</c:v>
                </c:pt>
                <c:pt idx="4">
                  <c:v>0.597277592261449</c:v>
                </c:pt>
                <c:pt idx="5">
                  <c:v>-0.231807064943521</c:v>
                </c:pt>
                <c:pt idx="6">
                  <c:v>0.187048892954334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794557789"/>
        <c:axId val="328655536"/>
      </c:barChart>
      <c:catAx>
        <c:axId val="79455778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28655536"/>
        <c:crosses val="autoZero"/>
        <c:auto val="1"/>
        <c:lblAlgn val="ctr"/>
        <c:lblOffset val="100"/>
        <c:noMultiLvlLbl val="0"/>
      </c:catAx>
      <c:valAx>
        <c:axId val="328655536"/>
        <c:scaling>
          <c:orientation val="minMax"/>
          <c:max val="5"/>
          <c:min val="-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94557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6cd2332-5feb-404c-a87f-71bc2e4a3fd7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通义千问-Max-Latest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'[2023本科论文_metrics.xlsx]通义千问-Max-Latest'!$B$1</c:f>
              <c:strCache>
                <c:ptCount val="1"/>
                <c:pt idx="0">
                  <c:v>MSE(均方误差)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'[2023本科论文_metrics.xlsx]通义千问-Max-Latest'!$A$2:$A$8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'[2023本科论文_metrics.xlsx]通义千问-Max-Latest'!$B$2:$B$8</c:f>
              <c:numCache>
                <c:formatCode>General</c:formatCode>
                <c:ptCount val="7"/>
                <c:pt idx="0">
                  <c:v>0.384782608695652</c:v>
                </c:pt>
                <c:pt idx="1">
                  <c:v>0.717391304347826</c:v>
                </c:pt>
                <c:pt idx="2">
                  <c:v>0.760869565217391</c:v>
                </c:pt>
                <c:pt idx="3">
                  <c:v>0.739130434782609</c:v>
                </c:pt>
                <c:pt idx="4">
                  <c:v>0.391304347826087</c:v>
                </c:pt>
                <c:pt idx="5">
                  <c:v>2.91304347826087</c:v>
                </c:pt>
                <c:pt idx="6">
                  <c:v>1.21739130434783</c:v>
                </c:pt>
              </c:numCache>
            </c:numRef>
          </c:val>
        </c:ser>
        <c:ser>
          <c:idx val="1"/>
          <c:order val="1"/>
          <c:tx>
            <c:strRef>
              <c:f>'[2023本科论文_metrics.xlsx]通义千问-Max-Latest'!$C$1</c:f>
              <c:strCache>
                <c:ptCount val="1"/>
                <c:pt idx="0">
                  <c:v>MAE(平均绝对误差)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'[2023本科论文_metrics.xlsx]通义千问-Max-Latest'!$A$2:$A$8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'[2023本科论文_metrics.xlsx]通义千问-Max-Latest'!$C$2:$C$8</c:f>
              <c:numCache>
                <c:formatCode>General</c:formatCode>
                <c:ptCount val="7"/>
                <c:pt idx="0">
                  <c:v>0.465217391304348</c:v>
                </c:pt>
                <c:pt idx="1">
                  <c:v>0.695652173913043</c:v>
                </c:pt>
                <c:pt idx="2">
                  <c:v>0.521739130434783</c:v>
                </c:pt>
                <c:pt idx="3">
                  <c:v>0.652173913043478</c:v>
                </c:pt>
                <c:pt idx="4">
                  <c:v>0.521739130434783</c:v>
                </c:pt>
                <c:pt idx="5">
                  <c:v>1.34782608695652</c:v>
                </c:pt>
                <c:pt idx="6">
                  <c:v>0.869565217391304</c:v>
                </c:pt>
              </c:numCache>
            </c:numRef>
          </c:val>
        </c:ser>
        <c:ser>
          <c:idx val="2"/>
          <c:order val="2"/>
          <c:tx>
            <c:strRef>
              <c:f>'[2023本科论文_metrics.xlsx]通义千问-Max-Latest'!$D$1</c:f>
              <c:strCache>
                <c:ptCount val="1"/>
                <c:pt idx="0">
                  <c:v>PCC(皮尔逊相关系数)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'[2023本科论文_metrics.xlsx]通义千问-Max-Latest'!$A$2:$A$8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'[2023本科论文_metrics.xlsx]通义千问-Max-Latest'!$D$2:$D$8</c:f>
              <c:numCache>
                <c:formatCode>General</c:formatCode>
                <c:ptCount val="7"/>
                <c:pt idx="0">
                  <c:v>0.347330661711844</c:v>
                </c:pt>
                <c:pt idx="1">
                  <c:v>0.324472342703793</c:v>
                </c:pt>
                <c:pt idx="2">
                  <c:v>0.176357151758286</c:v>
                </c:pt>
                <c:pt idx="3">
                  <c:v>0.472200140801518</c:v>
                </c:pt>
                <c:pt idx="4">
                  <c:v>0.675605645145366</c:v>
                </c:pt>
                <c:pt idx="5">
                  <c:v>0.336882907807599</c:v>
                </c:pt>
                <c:pt idx="6">
                  <c:v>-0.0962159545956939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652363963"/>
        <c:axId val="518604914"/>
      </c:barChart>
      <c:catAx>
        <c:axId val="6523639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518604914"/>
        <c:crosses val="autoZero"/>
        <c:auto val="1"/>
        <c:lblAlgn val="ctr"/>
        <c:lblOffset val="100"/>
        <c:noMultiLvlLbl val="0"/>
      </c:catAx>
      <c:valAx>
        <c:axId val="518604914"/>
        <c:scaling>
          <c:orientation val="minMax"/>
          <c:max val="5"/>
          <c:min val="-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6523639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cb2b514-95ae-455e-ad02-85f7bc0fef15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DeepSeek-V3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'[2023本科论文_metrics.xlsx]DeepSeek-V3'!$B$1</c:f>
              <c:strCache>
                <c:ptCount val="1"/>
                <c:pt idx="0">
                  <c:v>MSE(均方误差)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'[2023本科论文_metrics.xlsx]DeepSeek-V3'!$A$2:$A$8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'[2023本科论文_metrics.xlsx]DeepSeek-V3'!$B$2:$B$8</c:f>
              <c:numCache>
                <c:formatCode>General</c:formatCode>
                <c:ptCount val="7"/>
                <c:pt idx="0">
                  <c:v>0.485217391304348</c:v>
                </c:pt>
                <c:pt idx="1">
                  <c:v>1.15217391304348</c:v>
                </c:pt>
                <c:pt idx="2">
                  <c:v>0.717391304347826</c:v>
                </c:pt>
                <c:pt idx="3">
                  <c:v>0.652173913043478</c:v>
                </c:pt>
                <c:pt idx="4">
                  <c:v>0.608695652173913</c:v>
                </c:pt>
                <c:pt idx="5">
                  <c:v>2.26086956521739</c:v>
                </c:pt>
                <c:pt idx="6">
                  <c:v>0.782608695652174</c:v>
                </c:pt>
              </c:numCache>
            </c:numRef>
          </c:val>
        </c:ser>
        <c:ser>
          <c:idx val="1"/>
          <c:order val="1"/>
          <c:tx>
            <c:strRef>
              <c:f>'[2023本科论文_metrics.xlsx]DeepSeek-V3'!$C$1</c:f>
              <c:strCache>
                <c:ptCount val="1"/>
                <c:pt idx="0">
                  <c:v>MAE(平均绝对误差)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'[2023本科论文_metrics.xlsx]DeepSeek-V3'!$A$2:$A$8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'[2023本科论文_metrics.xlsx]DeepSeek-V3'!$C$2:$C$8</c:f>
              <c:numCache>
                <c:formatCode>General</c:formatCode>
                <c:ptCount val="7"/>
                <c:pt idx="0">
                  <c:v>0.504347826086956</c:v>
                </c:pt>
                <c:pt idx="1">
                  <c:v>0.91304347826087</c:v>
                </c:pt>
                <c:pt idx="2">
                  <c:v>0.608695652173913</c:v>
                </c:pt>
                <c:pt idx="3">
                  <c:v>0.608695652173913</c:v>
                </c:pt>
                <c:pt idx="4">
                  <c:v>0.608695652173913</c:v>
                </c:pt>
                <c:pt idx="5">
                  <c:v>1.04347826086956</c:v>
                </c:pt>
                <c:pt idx="6">
                  <c:v>0.521739130434783</c:v>
                </c:pt>
              </c:numCache>
            </c:numRef>
          </c:val>
        </c:ser>
        <c:ser>
          <c:idx val="2"/>
          <c:order val="2"/>
          <c:tx>
            <c:strRef>
              <c:f>'[2023本科论文_metrics.xlsx]DeepSeek-V3'!$D$1</c:f>
              <c:strCache>
                <c:ptCount val="1"/>
                <c:pt idx="0">
                  <c:v>PCC(皮尔逊相关系数)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'[2023本科论文_metrics.xlsx]DeepSeek-V3'!$A$2:$A$8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'[2023本科论文_metrics.xlsx]DeepSeek-V3'!$D$2:$D$8</c:f>
              <c:numCache>
                <c:formatCode>General</c:formatCode>
                <c:ptCount val="7"/>
                <c:pt idx="0">
                  <c:v>0.0756570082482234</c:v>
                </c:pt>
                <c:pt idx="1">
                  <c:v>0.129802441991505</c:v>
                </c:pt>
                <c:pt idx="2">
                  <c:v>0.186082838032838</c:v>
                </c:pt>
                <c:pt idx="3">
                  <c:v>0.161489326994741</c:v>
                </c:pt>
                <c:pt idx="4">
                  <c:v>0.495495635132798</c:v>
                </c:pt>
                <c:pt idx="5">
                  <c:v>0.30071391993817</c:v>
                </c:pt>
                <c:pt idx="6">
                  <c:v>-0.241432460362103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939424914"/>
        <c:axId val="572380562"/>
      </c:barChart>
      <c:catAx>
        <c:axId val="93942491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572380562"/>
        <c:crosses val="autoZero"/>
        <c:auto val="1"/>
        <c:lblAlgn val="ctr"/>
        <c:lblOffset val="100"/>
        <c:noMultiLvlLbl val="0"/>
      </c:catAx>
      <c:valAx>
        <c:axId val="572380562"/>
        <c:scaling>
          <c:orientation val="minMax"/>
          <c:max val="5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93942491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e774038-d51c-4938-82c3-ff22c6acae0e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DeepSeek-R1</a:t>
            </a:r>
          </a:p>
        </c:rich>
      </c:tx>
      <c:layout>
        <c:manualLayout>
          <c:xMode val="edge"/>
          <c:yMode val="edge"/>
          <c:x val="0.374210526315789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'[2023本科论文_metrics.xlsx]DeepSeek-R1'!$B$1</c:f>
              <c:strCache>
                <c:ptCount val="1"/>
                <c:pt idx="0">
                  <c:v>MSE(均方误差)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'[2023本科论文_metrics.xlsx]DeepSeek-R1'!$A$2:$A$8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'[2023本科论文_metrics.xlsx]DeepSeek-R1'!$B$2:$B$8</c:f>
              <c:numCache>
                <c:formatCode>General</c:formatCode>
                <c:ptCount val="7"/>
                <c:pt idx="0">
                  <c:v>0.749673913043478</c:v>
                </c:pt>
                <c:pt idx="1">
                  <c:v>0.717391304347826</c:v>
                </c:pt>
                <c:pt idx="2">
                  <c:v>0.902173913043478</c:v>
                </c:pt>
                <c:pt idx="3">
                  <c:v>1.34782608695652</c:v>
                </c:pt>
                <c:pt idx="4">
                  <c:v>0.826086956521739</c:v>
                </c:pt>
                <c:pt idx="5">
                  <c:v>4.92391304347826</c:v>
                </c:pt>
                <c:pt idx="6">
                  <c:v>1.34782608695652</c:v>
                </c:pt>
              </c:numCache>
            </c:numRef>
          </c:val>
        </c:ser>
        <c:ser>
          <c:idx val="1"/>
          <c:order val="1"/>
          <c:tx>
            <c:strRef>
              <c:f>'[2023本科论文_metrics.xlsx]DeepSeek-R1'!$C$1</c:f>
              <c:strCache>
                <c:ptCount val="1"/>
                <c:pt idx="0">
                  <c:v>MAE(平均绝对误差)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'[2023本科论文_metrics.xlsx]DeepSeek-R1'!$A$2:$A$8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'[2023本科论文_metrics.xlsx]DeepSeek-R1'!$C$2:$C$8</c:f>
              <c:numCache>
                <c:formatCode>General</c:formatCode>
                <c:ptCount val="7"/>
                <c:pt idx="0">
                  <c:v>0.758695652173913</c:v>
                </c:pt>
                <c:pt idx="1">
                  <c:v>0.608695652173913</c:v>
                </c:pt>
                <c:pt idx="2">
                  <c:v>0.804347826086957</c:v>
                </c:pt>
                <c:pt idx="3">
                  <c:v>1</c:v>
                </c:pt>
                <c:pt idx="4">
                  <c:v>0.782608695652174</c:v>
                </c:pt>
                <c:pt idx="5">
                  <c:v>1.93478260869565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'[2023本科论文_metrics.xlsx]DeepSeek-R1'!$D$1</c:f>
              <c:strCache>
                <c:ptCount val="1"/>
                <c:pt idx="0">
                  <c:v>PCC(皮尔逊相关系数)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dLbls>
            <c:delete val="1"/>
          </c:dLbls>
          <c:cat>
            <c:strRef>
              <c:f>'[2023本科论文_metrics.xlsx]DeepSeek-R1'!$A$2:$A$8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'[2023本科论文_metrics.xlsx]DeepSeek-R1'!$D$2:$D$8</c:f>
              <c:numCache>
                <c:formatCode>General</c:formatCode>
                <c:ptCount val="7"/>
                <c:pt idx="0">
                  <c:v>0.692842643435738</c:v>
                </c:pt>
                <c:pt idx="1">
                  <c:v>0.285193945862817</c:v>
                </c:pt>
                <c:pt idx="2">
                  <c:v>0.589553303779549</c:v>
                </c:pt>
                <c:pt idx="3">
                  <c:v>0.558610879541558</c:v>
                </c:pt>
                <c:pt idx="4">
                  <c:v>0.706572463284702</c:v>
                </c:pt>
                <c:pt idx="5">
                  <c:v>0.382409749461354</c:v>
                </c:pt>
                <c:pt idx="6">
                  <c:v>0.418528180030055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750183403"/>
        <c:axId val="764642592"/>
      </c:barChart>
      <c:catAx>
        <c:axId val="7501834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64642592"/>
        <c:crosses val="autoZero"/>
        <c:auto val="1"/>
        <c:lblAlgn val="ctr"/>
        <c:lblOffset val="100"/>
        <c:noMultiLvlLbl val="0"/>
      </c:catAx>
      <c:valAx>
        <c:axId val="764642592"/>
        <c:scaling>
          <c:orientation val="minMax"/>
          <c:max val="5"/>
          <c:min val="-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501834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0a97148-af58-481f-9aa0-8b05dc54c702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2023本科</a:t>
            </a:r>
            <a:r>
              <a:rPr lang="en-US" altLang="zh-CN"/>
              <a:t> - </a:t>
            </a:r>
            <a:r>
              <a:t>百炼平台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[2023本科论文_average.xlsx]all!$A$2</c:f>
              <c:strCache>
                <c:ptCount val="1"/>
                <c:pt idx="0">
                  <c:v>教师评分结果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[2023本科论文_average.xlsx]all!$B$1:$H$1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[2023本科论文_average.xlsx]all!$B$2:$H$2</c:f>
              <c:numCache>
                <c:formatCode>General</c:formatCode>
                <c:ptCount val="7"/>
                <c:pt idx="0">
                  <c:v>8.35652173913043</c:v>
                </c:pt>
                <c:pt idx="1">
                  <c:v>8.26086956521739</c:v>
                </c:pt>
                <c:pt idx="2">
                  <c:v>8.52173913043478</c:v>
                </c:pt>
                <c:pt idx="3">
                  <c:v>8.1304347826087</c:v>
                </c:pt>
                <c:pt idx="4">
                  <c:v>8.08695652173913</c:v>
                </c:pt>
                <c:pt idx="5">
                  <c:v>8.47826086956522</c:v>
                </c:pt>
                <c:pt idx="6">
                  <c:v>9.08695652173913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[2023本科论文_average.xlsx]all!$A$3</c:f>
              <c:strCache>
                <c:ptCount val="1"/>
                <c:pt idx="0">
                  <c:v>通义千问-Plus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[2023本科论文_average.xlsx]all!$B$1:$H$1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[2023本科论文_average.xlsx]all!$B$3:$H$3</c:f>
              <c:numCache>
                <c:formatCode>General</c:formatCode>
                <c:ptCount val="7"/>
                <c:pt idx="0">
                  <c:v>7.86521739130435</c:v>
                </c:pt>
                <c:pt idx="1">
                  <c:v>8.23913043478261</c:v>
                </c:pt>
                <c:pt idx="2">
                  <c:v>7.75217391304348</c:v>
                </c:pt>
                <c:pt idx="3">
                  <c:v>7.4304347826087</c:v>
                </c:pt>
                <c:pt idx="4">
                  <c:v>7.99565217391304</c:v>
                </c:pt>
                <c:pt idx="5">
                  <c:v>7.94347826086956</c:v>
                </c:pt>
                <c:pt idx="6">
                  <c:v>8.48260869565217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[2023本科论文_average.xlsx]all!$A$4</c:f>
              <c:strCache>
                <c:ptCount val="1"/>
                <c:pt idx="0">
                  <c:v>通义千问-Max-Latest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[2023本科论文_average.xlsx]all!$B$1:$H$1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[2023本科论文_average.xlsx]all!$B$4:$H$4</c:f>
              <c:numCache>
                <c:formatCode>General</c:formatCode>
                <c:ptCount val="7"/>
                <c:pt idx="0">
                  <c:v>8.07391304347826</c:v>
                </c:pt>
                <c:pt idx="1">
                  <c:v>8.52173913043478</c:v>
                </c:pt>
                <c:pt idx="2">
                  <c:v>8.1304347826087</c:v>
                </c:pt>
                <c:pt idx="3">
                  <c:v>7.56521739130435</c:v>
                </c:pt>
                <c:pt idx="4">
                  <c:v>8.26086956521739</c:v>
                </c:pt>
                <c:pt idx="5">
                  <c:v>7.65217391304348</c:v>
                </c:pt>
                <c:pt idx="6">
                  <c:v>8.30434782608696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[2023本科论文_average.xlsx]all!$A$5</c:f>
              <c:strCache>
                <c:ptCount val="1"/>
                <c:pt idx="0">
                  <c:v>DeepSeek-V3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[2023本科论文_average.xlsx]all!$B$1:$H$1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[2023本科论文_average.xlsx]all!$B$5:$H$5</c:f>
              <c:numCache>
                <c:formatCode>General</c:formatCode>
                <c:ptCount val="7"/>
                <c:pt idx="0">
                  <c:v>8.2695652173913</c:v>
                </c:pt>
                <c:pt idx="1">
                  <c:v>8.73913043478261</c:v>
                </c:pt>
                <c:pt idx="2">
                  <c:v>8.56521739130435</c:v>
                </c:pt>
                <c:pt idx="3">
                  <c:v>7.78260869565217</c:v>
                </c:pt>
                <c:pt idx="4">
                  <c:v>8.39130434782609</c:v>
                </c:pt>
                <c:pt idx="5">
                  <c:v>8.21739130434783</c:v>
                </c:pt>
                <c:pt idx="6">
                  <c:v>8.73913043478261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[2023本科论文_average.xlsx]all!$A$6</c:f>
              <c:strCache>
                <c:ptCount val="1"/>
                <c:pt idx="0">
                  <c:v>DeepSeek-R1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[2023本科论文_average.xlsx]all!$B$1:$H$1</c:f>
              <c:strCache>
                <c:ptCount val="7"/>
                <c:pt idx="0">
                  <c:v>最终打分</c:v>
                </c:pt>
                <c:pt idx="1">
                  <c:v>结构完整性得分</c:v>
                </c:pt>
                <c:pt idx="2">
                  <c:v>逻辑清晰度得分</c:v>
                </c:pt>
                <c:pt idx="3">
                  <c:v>语言连贯性得分</c:v>
                </c:pt>
                <c:pt idx="4">
                  <c:v>内容独特性和创新性得分</c:v>
                </c:pt>
                <c:pt idx="5">
                  <c:v>参考文献规范性得分</c:v>
                </c:pt>
                <c:pt idx="6">
                  <c:v>课程知识掌握度得分</c:v>
                </c:pt>
              </c:strCache>
            </c:strRef>
          </c:cat>
          <c:val>
            <c:numRef>
              <c:f>[2023本科论文_average.xlsx]all!$B$6:$H$6</c:f>
              <c:numCache>
                <c:formatCode>General</c:formatCode>
                <c:ptCount val="7"/>
                <c:pt idx="0">
                  <c:v>7.60652173913043</c:v>
                </c:pt>
                <c:pt idx="1">
                  <c:v>8.08695652173913</c:v>
                </c:pt>
                <c:pt idx="2">
                  <c:v>7.76086956521739</c:v>
                </c:pt>
                <c:pt idx="3">
                  <c:v>7.17391304347826</c:v>
                </c:pt>
                <c:pt idx="4">
                  <c:v>7.39130434782609</c:v>
                </c:pt>
                <c:pt idx="5">
                  <c:v>6.80434782608696</c:v>
                </c:pt>
                <c:pt idx="6">
                  <c:v>8.08695652173913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678359824"/>
        <c:axId val="107352296"/>
      </c:lineChart>
      <c:catAx>
        <c:axId val="67835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07352296"/>
        <c:crosses val="autoZero"/>
        <c:auto val="1"/>
        <c:lblAlgn val="ctr"/>
        <c:lblOffset val="100"/>
        <c:noMultiLvlLbl val="0"/>
      </c:catAx>
      <c:valAx>
        <c:axId val="107352296"/>
        <c:scaling>
          <c:orientation val="minMax"/>
          <c:min val="6.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6783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4344263-a518-4e92-9528-930f9c6f989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b="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dirty="0">
                <a:sym typeface="+mn-ea"/>
              </a:rPr>
              <a:t>模型测试</a:t>
            </a:r>
            <a:r>
              <a:rPr lang="en-US" altLang="zh-CN" sz="3200" dirty="0">
                <a:sym typeface="+mn-ea"/>
              </a:rPr>
              <a:t> — </a:t>
            </a:r>
            <a:r>
              <a:rPr lang="zh-CN" altLang="en-US" sz="3200" dirty="0">
                <a:sym typeface="+mn-ea"/>
              </a:rPr>
              <a:t>大模型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8" name="图表 7" descr="7b0a202020202263686172745265734964223a20223230343731343133220a7d0a"/>
          <p:cNvGraphicFramePr/>
          <p:nvPr/>
        </p:nvGraphicFramePr>
        <p:xfrm>
          <a:off x="1085850" y="1530985"/>
          <a:ext cx="10020300" cy="4291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5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dirty="0">
                <a:sym typeface="+mn-ea"/>
              </a:rPr>
              <a:t>模型测试</a:t>
            </a:r>
            <a:r>
              <a:rPr lang="en-US" altLang="zh-CN" sz="3200" dirty="0">
                <a:sym typeface="+mn-ea"/>
              </a:rPr>
              <a:t> — </a:t>
            </a:r>
            <a:r>
              <a:rPr lang="zh-CN" altLang="en-US" sz="3200" dirty="0">
                <a:sym typeface="+mn-ea"/>
              </a:rPr>
              <a:t>大模型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9" name="图表 8" descr="7b0a202020202263686172745265734964223a20223230343731343133220a7d0a"/>
          <p:cNvGraphicFramePr/>
          <p:nvPr/>
        </p:nvGraphicFramePr>
        <p:xfrm>
          <a:off x="692150" y="164338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图表 9" descr="7b0a202020202263686172745265734964223a20223230343731343133220a7d0a"/>
          <p:cNvGraphicFramePr/>
          <p:nvPr/>
        </p:nvGraphicFramePr>
        <p:xfrm>
          <a:off x="6674485" y="164338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 descr="7b0a202020202263686172745265734964223a20223230343731343133220a7d0a"/>
          <p:cNvGraphicFramePr/>
          <p:nvPr/>
        </p:nvGraphicFramePr>
        <p:xfrm>
          <a:off x="3707765" y="34290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dirty="0">
                <a:sym typeface="+mn-ea"/>
              </a:rPr>
              <a:t>模型测试</a:t>
            </a:r>
            <a:r>
              <a:rPr lang="en-US" altLang="zh-CN" sz="3200" dirty="0">
                <a:sym typeface="+mn-ea"/>
              </a:rPr>
              <a:t> — </a:t>
            </a:r>
            <a:r>
              <a:rPr lang="zh-CN" altLang="en-US" sz="3200" dirty="0">
                <a:sym typeface="+mn-ea"/>
              </a:rPr>
              <a:t>百炼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4" name="图表 3" descr="7b0a202020202263686172745265734964223a202234353536333835220a7d0a"/>
          <p:cNvGraphicFramePr/>
          <p:nvPr/>
        </p:nvGraphicFramePr>
        <p:xfrm>
          <a:off x="547370" y="1591310"/>
          <a:ext cx="5434330" cy="306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 descr="7b0a202020202263686172745265734964223a202234353536333835220a7d0a"/>
          <p:cNvGraphicFramePr/>
          <p:nvPr/>
        </p:nvGraphicFramePr>
        <p:xfrm>
          <a:off x="6064250" y="2252345"/>
          <a:ext cx="5436235" cy="3064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sym typeface="+mn-ea"/>
              </a:rPr>
              <a:t>2.2 </a:t>
            </a:r>
            <a:r>
              <a:rPr lang="zh-CN" altLang="en-US" sz="3200" dirty="0">
                <a:sym typeface="+mn-ea"/>
              </a:rPr>
              <a:t>模型测试</a:t>
            </a:r>
            <a:r>
              <a:rPr lang="en-US" altLang="zh-CN" sz="3200" dirty="0">
                <a:sym typeface="+mn-ea"/>
              </a:rPr>
              <a:t> — </a:t>
            </a:r>
            <a:r>
              <a:rPr lang="zh-CN" altLang="en-US" sz="3200" dirty="0">
                <a:sym typeface="+mn-ea"/>
              </a:rPr>
              <a:t>百炼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6" name="图表 5" descr="7b0a202020202263686172745265734964223a202234353536333835220a7d0a"/>
          <p:cNvGraphicFramePr/>
          <p:nvPr/>
        </p:nvGraphicFramePr>
        <p:xfrm>
          <a:off x="546100" y="1582420"/>
          <a:ext cx="5436235" cy="3072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 descr="7b0a202020202263686172745265734964223a202234353536333835220a7d0a"/>
          <p:cNvGraphicFramePr/>
          <p:nvPr/>
        </p:nvGraphicFramePr>
        <p:xfrm>
          <a:off x="6064885" y="2252345"/>
          <a:ext cx="5435600" cy="3064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75739"/>
              <a:ext cx="12147952" cy="2082261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8" y="5316522"/>
              <a:ext cx="5000803" cy="140281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3"/>
            <a:srcRect l="13807"/>
            <a:stretch>
              <a:fillRect/>
            </a:stretch>
          </p:blipFill>
          <p:spPr>
            <a:xfrm>
              <a:off x="5036031" y="5316522"/>
              <a:ext cx="4310335" cy="140281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/>
            <a:srcRect l="11337" r="31759"/>
            <a:stretch>
              <a:fillRect/>
            </a:stretch>
          </p:blipFill>
          <p:spPr>
            <a:xfrm flipH="1">
              <a:off x="9346366" y="5316522"/>
              <a:ext cx="2845634" cy="140281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28" y="0"/>
              <a:ext cx="2350259" cy="609406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135" y="-467995"/>
            <a:ext cx="1545590" cy="154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2150" y="670560"/>
            <a:ext cx="10808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200" dirty="0">
                <a:sym typeface="+mn-ea"/>
              </a:rPr>
              <a:t>模型测试</a:t>
            </a:r>
            <a:r>
              <a:rPr lang="en-US" altLang="zh-CN" sz="3200" dirty="0">
                <a:sym typeface="+mn-ea"/>
              </a:rPr>
              <a:t> — </a:t>
            </a:r>
            <a:r>
              <a:rPr lang="zh-CN" altLang="en-US" sz="3200" dirty="0">
                <a:sym typeface="+mn-ea"/>
              </a:rPr>
              <a:t>百炼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2" name="图表 1" descr="7b0a202020202263686172745265734964223a20223230343731343133220a7d0a"/>
          <p:cNvGraphicFramePr/>
          <p:nvPr/>
        </p:nvGraphicFramePr>
        <p:xfrm>
          <a:off x="709930" y="1555115"/>
          <a:ext cx="10789920" cy="413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王谦益</dc:creator>
  <cp:lastModifiedBy>Win</cp:lastModifiedBy>
  <cp:revision>3</cp:revision>
  <dcterms:created xsi:type="dcterms:W3CDTF">2023-08-09T12:44:00Z</dcterms:created>
  <dcterms:modified xsi:type="dcterms:W3CDTF">2025-03-28T10:02:27Z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