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57" r:id="rId5"/>
    <p:sldId id="259" r:id="rId6"/>
    <p:sldId id="1167" r:id="rId7"/>
    <p:sldId id="1178" r:id="rId8"/>
    <p:sldId id="1169" r:id="rId9"/>
    <p:sldId id="1153" r:id="rId10"/>
    <p:sldId id="1179" r:id="rId11"/>
    <p:sldId id="1180" r:id="rId12"/>
    <p:sldId id="264" r:id="rId13"/>
    <p:sldId id="1168" r:id="rId14"/>
    <p:sldId id="773" r:id="rId15"/>
    <p:sldId id="1154" r:id="rId16"/>
    <p:sldId id="1172" r:id="rId17"/>
    <p:sldId id="1093" r:id="rId18"/>
    <p:sldId id="1191" r:id="rId19"/>
    <p:sldId id="1157" r:id="rId20"/>
    <p:sldId id="942" r:id="rId21"/>
    <p:sldId id="1182" r:id="rId22"/>
    <p:sldId id="1175" r:id="rId23"/>
    <p:sldId id="1174" r:id="rId24"/>
    <p:sldId id="1173" r:id="rId25"/>
    <p:sldId id="1183" r:id="rId26"/>
    <p:sldId id="1184" r:id="rId27"/>
    <p:sldId id="1163" r:id="rId28"/>
    <p:sldId id="1186" r:id="rId29"/>
    <p:sldId id="1185" r:id="rId30"/>
    <p:sldId id="1181" r:id="rId31"/>
    <p:sldId id="1187" r:id="rId32"/>
    <p:sldId id="1011" r:id="rId33"/>
    <p:sldId id="969" r:id="rId34"/>
    <p:sldId id="1188" r:id="rId35"/>
    <p:sldId id="1189" r:id="rId36"/>
    <p:sldId id="1190" r:id="rId37"/>
    <p:sldId id="276" r:id="rId38"/>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玥琪" initials="王" lastIdx="1" clrIdx="0"/>
  <p:cmAuthor id="618976548" name="清彧" initials="清"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C7A0"/>
    <a:srgbClr val="526188"/>
    <a:srgbClr val="F36F21"/>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75510" autoAdjust="0"/>
  </p:normalViewPr>
  <p:slideViewPr>
    <p:cSldViewPr snapToGrid="0" showGuides="1">
      <p:cViewPr varScale="1">
        <p:scale>
          <a:sx n="93" d="100"/>
          <a:sy n="93" d="100"/>
        </p:scale>
        <p:origin x="456" y="316"/>
      </p:cViewPr>
      <p:guideLst>
        <p:guide orient="horz" pos="2160"/>
        <p:guide pos="387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77.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中南林业科技大学继续教育学院（</a:t>
            </a:r>
            <a:r>
              <a:rPr lang="en-US" altLang="zh-CN"/>
              <a:t>2025</a:t>
            </a:r>
            <a:r>
              <a:rPr lang="zh-CN" altLang="en-US"/>
              <a:t>）的评分细则将</a:t>
            </a:r>
            <a:r>
              <a:rPr lang="en-US" altLang="zh-CN"/>
              <a:t>“</a:t>
            </a:r>
            <a:r>
              <a:rPr lang="zh-CN" altLang="en-US"/>
              <a:t>选题意义</a:t>
            </a:r>
            <a:r>
              <a:rPr lang="en-US" altLang="zh-CN"/>
              <a:t>”“</a:t>
            </a:r>
            <a:r>
              <a:rPr lang="zh-CN" altLang="en-US"/>
              <a:t>逻辑构建</a:t>
            </a:r>
            <a:r>
              <a:rPr lang="en-US" altLang="zh-CN"/>
              <a:t>”“</a:t>
            </a:r>
            <a:r>
              <a:rPr lang="zh-CN" altLang="en-US"/>
              <a:t>专业能力</a:t>
            </a:r>
            <a:r>
              <a:rPr lang="en-US" altLang="zh-CN"/>
              <a:t>”“</a:t>
            </a:r>
            <a:r>
              <a:rPr lang="zh-CN" altLang="en-US"/>
              <a:t>学术规范</a:t>
            </a:r>
            <a:r>
              <a:rPr lang="en-US" altLang="zh-CN"/>
              <a:t>”</a:t>
            </a:r>
            <a:r>
              <a:rPr lang="zh-CN" altLang="en-US"/>
              <a:t>等维度细化分值，确保评价有据可依。其次强调学术价值与创新性。</a:t>
            </a:r>
            <a:br>
              <a:rPr lang="zh-CN" altLang="en-US"/>
            </a:br>
            <a:r>
              <a:rPr lang="zh-CN" altLang="en-US"/>
              <a:t>湖北工业大学（</a:t>
            </a:r>
            <a:r>
              <a:rPr lang="en-US" altLang="zh-CN"/>
              <a:t>2020</a:t>
            </a:r>
            <a:r>
              <a:rPr lang="zh-CN" altLang="en-US"/>
              <a:t>）要求毕业设计报告需包含</a:t>
            </a:r>
            <a:r>
              <a:rPr lang="en-US" altLang="zh-CN"/>
              <a:t>“</a:t>
            </a:r>
            <a:r>
              <a:rPr lang="zh-CN" altLang="en-US"/>
              <a:t>问题的提出、设计方案的选择与比较、实用性与经济效益评估</a:t>
            </a:r>
            <a:r>
              <a:rPr lang="en-US" altLang="zh-CN"/>
              <a:t>”</a:t>
            </a:r>
            <a:r>
              <a:rPr lang="zh-CN" altLang="en-US"/>
              <a:t>等内容，同时强调</a:t>
            </a:r>
            <a:r>
              <a:rPr lang="en-US" altLang="zh-CN"/>
              <a:t>“</a:t>
            </a:r>
            <a:r>
              <a:rPr lang="zh-CN" altLang="en-US"/>
              <a:t>论文格式符合要求，中外文用词准确</a:t>
            </a:r>
            <a:r>
              <a:rPr lang="en-US" altLang="zh-CN"/>
              <a:t>”</a:t>
            </a:r>
            <a:r>
              <a:rPr lang="zh-CN" altLang="en-US"/>
              <a:t>。</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通过对比分析发现：在均分维度，无提示词条件下各模型得分普遍高于教师基准（如通义千问</a:t>
            </a:r>
            <a:r>
              <a:rPr lang="en-US" altLang="zh-CN"/>
              <a:t>-Plus </a:t>
            </a:r>
            <a:r>
              <a:rPr lang="zh-CN" altLang="en-US"/>
              <a:t>高</a:t>
            </a:r>
            <a:r>
              <a:rPr lang="en-US" altLang="zh-CN"/>
              <a:t> 7.4%</a:t>
            </a:r>
            <a:r>
              <a:rPr lang="zh-CN" altLang="en-US"/>
              <a:t>），而有提示词后模型评分更趋近真实水平（</a:t>
            </a:r>
            <a:r>
              <a:rPr lang="en-US" altLang="zh-CN"/>
              <a:t>DeepSeek-V3 </a:t>
            </a:r>
            <a:r>
              <a:rPr lang="zh-CN" altLang="en-US"/>
              <a:t>超越教师基准</a:t>
            </a:r>
            <a:r>
              <a:rPr lang="en-US" altLang="zh-CN"/>
              <a:t> 1.4%</a:t>
            </a:r>
            <a:r>
              <a:rPr lang="zh-CN" altLang="en-US"/>
              <a:t>）；在误差指标方面，提示词使通义千问</a:t>
            </a:r>
            <a:r>
              <a:rPr lang="en-US" altLang="zh-CN"/>
              <a:t>-Plus</a:t>
            </a:r>
            <a:r>
              <a:rPr lang="zh-CN" altLang="en-US"/>
              <a:t>的</a:t>
            </a:r>
            <a:r>
              <a:rPr lang="en-US" altLang="zh-CN"/>
              <a:t> MSE </a:t>
            </a:r>
            <a:r>
              <a:rPr lang="zh-CN" altLang="en-US"/>
              <a:t>从</a:t>
            </a:r>
            <a:r>
              <a:rPr lang="en-US" altLang="zh-CN"/>
              <a:t> 1.267 </a:t>
            </a:r>
            <a:r>
              <a:rPr lang="zh-CN" altLang="en-US"/>
              <a:t>降至</a:t>
            </a:r>
            <a:r>
              <a:rPr lang="en-US" altLang="zh-CN"/>
              <a:t> 0.387</a:t>
            </a:r>
            <a:r>
              <a:rPr lang="zh-CN" altLang="en-US"/>
              <a:t>，</a:t>
            </a:r>
            <a:r>
              <a:rPr lang="en-US" altLang="zh-CN"/>
              <a:t>MAE </a:t>
            </a:r>
            <a:r>
              <a:rPr lang="zh-CN" altLang="en-US"/>
              <a:t>从</a:t>
            </a:r>
            <a:r>
              <a:rPr lang="en-US" altLang="zh-CN"/>
              <a:t> 0.944 </a:t>
            </a:r>
            <a:r>
              <a:rPr lang="zh-CN" altLang="en-US"/>
              <a:t>降至</a:t>
            </a:r>
            <a:r>
              <a:rPr lang="en-US" altLang="zh-CN"/>
              <a:t> 0.522</a:t>
            </a:r>
            <a:r>
              <a:rPr lang="zh-CN" altLang="en-US"/>
              <a:t>，表明评分精确度显著提升，但</a:t>
            </a:r>
            <a:r>
              <a:rPr lang="en-US" altLang="zh-CN"/>
              <a:t> DeepSeek-R1 </a:t>
            </a:r>
            <a:r>
              <a:rPr lang="zh-CN" altLang="en-US"/>
              <a:t>的</a:t>
            </a:r>
            <a:r>
              <a:rPr lang="en-US" altLang="zh-CN"/>
              <a:t> MSE </a:t>
            </a:r>
            <a:r>
              <a:rPr lang="zh-CN" altLang="en-US"/>
              <a:t>从</a:t>
            </a:r>
            <a:r>
              <a:rPr lang="en-US" altLang="zh-CN"/>
              <a:t> 0.493 </a:t>
            </a:r>
            <a:r>
              <a:rPr lang="zh-CN" altLang="en-US"/>
              <a:t>升至</a:t>
            </a:r>
            <a:r>
              <a:rPr lang="en-US" altLang="zh-CN"/>
              <a:t> 0.706</a:t>
            </a:r>
            <a:r>
              <a:rPr lang="zh-CN" altLang="en-US"/>
              <a:t>，显示提示词对其存在负向调优；相关性分析揭示，通义千问</a:t>
            </a:r>
            <a:r>
              <a:rPr lang="en-US" altLang="zh-CN"/>
              <a:t>-Plus </a:t>
            </a:r>
            <a:r>
              <a:rPr lang="zh-CN" altLang="en-US"/>
              <a:t>的</a:t>
            </a:r>
            <a:r>
              <a:rPr lang="en-US" altLang="zh-CN"/>
              <a:t> PCC </a:t>
            </a:r>
            <a:r>
              <a:rPr lang="zh-CN" altLang="en-US"/>
              <a:t>从</a:t>
            </a:r>
            <a:r>
              <a:rPr lang="en-US" altLang="zh-CN"/>
              <a:t> 0.226 </a:t>
            </a:r>
            <a:r>
              <a:rPr lang="zh-CN" altLang="en-US"/>
              <a:t>提升至</a:t>
            </a:r>
            <a:r>
              <a:rPr lang="en-US" altLang="zh-CN"/>
              <a:t> 0.406</a:t>
            </a:r>
            <a:r>
              <a:rPr lang="zh-CN" altLang="en-US"/>
              <a:t>，评分一致性增强，而</a:t>
            </a:r>
            <a:r>
              <a:rPr lang="en-US" altLang="zh-CN"/>
              <a:t>DeepSeek-V3 </a:t>
            </a:r>
            <a:r>
              <a:rPr lang="zh-CN" altLang="en-US"/>
              <a:t>的</a:t>
            </a:r>
            <a:r>
              <a:rPr lang="en-US" altLang="zh-CN"/>
              <a:t> PCC </a:t>
            </a:r>
            <a:r>
              <a:rPr lang="zh-CN" altLang="en-US"/>
              <a:t>从</a:t>
            </a:r>
            <a:r>
              <a:rPr lang="en-US" altLang="zh-CN"/>
              <a:t> 0.118 </a:t>
            </a:r>
            <a:r>
              <a:rPr lang="zh-CN" altLang="en-US"/>
              <a:t>骤降至</a:t>
            </a:r>
            <a:r>
              <a:rPr lang="en-US" altLang="zh-CN"/>
              <a:t> 0.036</a:t>
            </a:r>
            <a:r>
              <a:rPr lang="zh-CN" altLang="en-US"/>
              <a:t>，提示词可能改变其评价维度侧重。</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从</a:t>
            </a:r>
            <a:r>
              <a:rPr lang="en-US" altLang="zh-CN"/>
              <a:t>MSE</a:t>
            </a:r>
            <a:r>
              <a:rPr lang="zh-CN" altLang="en-US"/>
              <a:t>、</a:t>
            </a:r>
            <a:r>
              <a:rPr lang="en-US" altLang="zh-CN"/>
              <a:t>MAE</a:t>
            </a:r>
            <a:r>
              <a:rPr lang="zh-CN" altLang="en-US"/>
              <a:t>和</a:t>
            </a:r>
            <a:r>
              <a:rPr lang="en-US" altLang="zh-CN"/>
              <a:t>PCC</a:t>
            </a:r>
            <a:r>
              <a:rPr lang="zh-CN" altLang="en-US"/>
              <a:t>三个指标的综合分析来看，</a:t>
            </a:r>
            <a:r>
              <a:rPr lang="en-US" altLang="zh-CN"/>
              <a:t>DeepSeek-V3</a:t>
            </a:r>
            <a:r>
              <a:rPr lang="zh-CN" altLang="en-US"/>
              <a:t>在整体评分上最贴合教师标准，其最终打分的</a:t>
            </a:r>
            <a:r>
              <a:rPr lang="en-US" altLang="zh-CN"/>
              <a:t>MSE</a:t>
            </a:r>
            <a:r>
              <a:rPr lang="zh-CN" altLang="en-US"/>
              <a:t>（</a:t>
            </a:r>
            <a:r>
              <a:rPr lang="en-US" altLang="zh-CN"/>
              <a:t>0.358</a:t>
            </a:r>
            <a:r>
              <a:rPr lang="zh-CN" altLang="en-US"/>
              <a:t>）和</a:t>
            </a:r>
            <a:r>
              <a:rPr lang="en-US" altLang="zh-CN"/>
              <a:t>MAE</a:t>
            </a:r>
            <a:r>
              <a:rPr lang="zh-CN" altLang="en-US"/>
              <a:t>（</a:t>
            </a:r>
            <a:r>
              <a:rPr lang="en-US" altLang="zh-CN"/>
              <a:t>0.39</a:t>
            </a:r>
            <a:r>
              <a:rPr lang="zh-CN" altLang="en-US"/>
              <a:t>）均为最低，表明其评分误差最小，稳定性最佳。不过，其</a:t>
            </a:r>
            <a:r>
              <a:rPr lang="en-US" altLang="zh-CN"/>
              <a:t>PCC</a:t>
            </a:r>
            <a:r>
              <a:rPr lang="zh-CN" altLang="en-US"/>
              <a:t>（</a:t>
            </a:r>
            <a:r>
              <a:rPr lang="en-US" altLang="zh-CN"/>
              <a:t>0.036</a:t>
            </a:r>
            <a:r>
              <a:rPr lang="zh-CN" altLang="en-US"/>
              <a:t>）接近</a:t>
            </a:r>
            <a:r>
              <a:rPr lang="en-US" altLang="zh-CN"/>
              <a:t>0</a:t>
            </a:r>
            <a:r>
              <a:rPr lang="zh-CN" altLang="en-US"/>
              <a:t>，说明评分趋势与教师标准相关性较弱，可能更适合需要保守评分的场景。通义千问</a:t>
            </a:r>
            <a:r>
              <a:rPr lang="en-US" altLang="zh-CN"/>
              <a:t>-Plus</a:t>
            </a:r>
            <a:r>
              <a:rPr lang="zh-CN" altLang="en-US"/>
              <a:t>在结构完整性（</a:t>
            </a:r>
            <a:r>
              <a:rPr lang="en-US" altLang="zh-CN"/>
              <a:t>MAE=0.442</a:t>
            </a:r>
            <a:r>
              <a:rPr lang="zh-CN" altLang="en-US"/>
              <a:t>）和逻辑清晰度（</a:t>
            </a:r>
            <a:r>
              <a:rPr lang="en-US" altLang="zh-CN"/>
              <a:t>MAE=0.542</a:t>
            </a:r>
            <a:r>
              <a:rPr lang="zh-CN" altLang="en-US"/>
              <a:t>）上表现突出，</a:t>
            </a:r>
            <a:r>
              <a:rPr lang="en-US" altLang="zh-CN"/>
              <a:t>PCC</a:t>
            </a:r>
            <a:r>
              <a:rPr lang="zh-CN" altLang="en-US"/>
              <a:t>（</a:t>
            </a:r>
            <a:r>
              <a:rPr lang="en-US" altLang="zh-CN"/>
              <a:t>0.406</a:t>
            </a:r>
            <a:r>
              <a:rPr lang="zh-CN" altLang="en-US"/>
              <a:t>）也是各模型中最高的，显示出较好的评分趋势一致性，适合注重论文结构与逻辑严谨性的需求。此外，通义千问</a:t>
            </a:r>
            <a:r>
              <a:rPr lang="en-US" altLang="zh-CN"/>
              <a:t> 2.5-14B-1M</a:t>
            </a:r>
            <a:r>
              <a:rPr lang="zh-CN" altLang="en-US"/>
              <a:t>在参考文献规范性（</a:t>
            </a:r>
            <a:r>
              <a:rPr lang="en-US" altLang="zh-CN"/>
              <a:t>MSE= 2.363</a:t>
            </a:r>
            <a:r>
              <a:rPr lang="zh-CN" altLang="en-US"/>
              <a:t>）上优于其他版本，适合需要规范引用的学术写作。然而，各模型在参考文献规范性上的表现普遍较差，仍有优化空间。综合来看，若以最小化误差为目标，</a:t>
            </a:r>
            <a:r>
              <a:rPr lang="en-US" altLang="zh-CN"/>
              <a:t>DeepSeek-V3</a:t>
            </a:r>
            <a:r>
              <a:rPr lang="zh-CN" altLang="en-US"/>
              <a:t>是最佳选择；若需兼顾结构与逻辑的准确性，通义千问</a:t>
            </a:r>
            <a:r>
              <a:rPr lang="en-US" altLang="zh-CN"/>
              <a:t>-Plus</a:t>
            </a:r>
            <a:r>
              <a:rPr lang="zh-CN" altLang="en-US"/>
              <a:t>更为合适。未来改进可重点关注提升参考文献规范性和评分趋势的一致性。</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选用</a:t>
            </a:r>
            <a:r>
              <a:rPr lang="en-US" altLang="zh-CN"/>
              <a:t>3</a:t>
            </a:r>
            <a:r>
              <a:rPr lang="zh-CN" altLang="en-US"/>
              <a:t>篇</a:t>
            </a:r>
            <a:r>
              <a:rPr lang="en-US" altLang="zh-CN"/>
              <a:t>2024</a:t>
            </a:r>
            <a:r>
              <a:rPr lang="zh-CN" altLang="en-US"/>
              <a:t>年本科毕业设计论文作为学习样本，以全部</a:t>
            </a:r>
            <a:r>
              <a:rPr lang="en-US" altLang="zh-CN"/>
              <a:t>60</a:t>
            </a:r>
            <a:r>
              <a:rPr lang="zh-CN" altLang="en-US"/>
              <a:t>篇论文为数据集，针对百炼平台</a:t>
            </a:r>
            <a:r>
              <a:rPr lang="en-US" altLang="zh-CN"/>
              <a:t>5</a:t>
            </a:r>
            <a:r>
              <a:rPr lang="zh-CN" altLang="en-US"/>
              <a:t>个模型进行试验后，模型打分结果得到提升。</a:t>
            </a:r>
            <a:endParaRPr lang="zh-CN" altLang="en-US"/>
          </a:p>
          <a:p>
            <a:r>
              <a:rPr lang="zh-CN" altLang="en-US"/>
              <a:t>其中</a:t>
            </a:r>
            <a:r>
              <a:rPr lang="en-US" altLang="zh-CN"/>
              <a:t>DeepSeek-V3</a:t>
            </a:r>
            <a:r>
              <a:rPr lang="zh-CN" altLang="en-US"/>
              <a:t>和通义千问</a:t>
            </a:r>
            <a:r>
              <a:rPr lang="en-US" altLang="zh-CN"/>
              <a:t>2.5-14B-1M</a:t>
            </a:r>
            <a:r>
              <a:rPr lang="zh-CN" altLang="en-US"/>
              <a:t>在贴合教师评分标准方面表现突出。改进后的模型中，</a:t>
            </a:r>
            <a:r>
              <a:rPr lang="en-US" altLang="zh-CN"/>
              <a:t>DeepSeek-V3</a:t>
            </a:r>
            <a:r>
              <a:rPr lang="zh-CN" altLang="en-US"/>
              <a:t>在贴合教师评分标准上表现最为均衡</a:t>
            </a:r>
            <a:endParaRPr lang="zh-CN" altLang="en-US"/>
          </a:p>
          <a:p>
            <a:pPr indent="0" fontAlgn="auto">
              <a:lnSpc>
                <a:spcPct val="150000"/>
              </a:lnSpc>
              <a:buNone/>
            </a:pPr>
            <a:r>
              <a:rPr lang="zh-CN" altLang="en-US"/>
              <a:t>当前共性问题是参考文献规范性和部分指标趋势相关性，需进一步针对性优化。</a:t>
            </a:r>
            <a:br>
              <a:rPr lang="zh-CN" altLang="en-US"/>
            </a:br>
            <a:endParaRPr lang="zh-CN" altLang="en-US" dirty="0"/>
          </a:p>
          <a:p>
            <a:pPr indent="0" fontAlgn="auto">
              <a:lnSpc>
                <a:spcPct val="150000"/>
              </a:lnSpc>
              <a:buNone/>
            </a:pPr>
            <a:r>
              <a:rPr lang="zh-CN" altLang="en-US" dirty="0">
                <a:sym typeface="+mn-ea"/>
              </a:rPr>
              <a:t>实验结果表明，本研究提出的基于大语言模型的毕业设计评分框架有效提高了评分结果的准确性与可靠性。</a:t>
            </a:r>
            <a:endParaRPr lang="zh-CN" altLang="en-US" dirty="0"/>
          </a:p>
          <a:p>
            <a:pPr indent="0" fontAlgn="auto">
              <a:lnSpc>
                <a:spcPct val="150000"/>
              </a:lnSpc>
              <a:buNone/>
            </a:pPr>
            <a:r>
              <a:rPr lang="zh-CN" altLang="en-US" dirty="0">
                <a:sym typeface="+mn-ea"/>
              </a:rPr>
              <a:t>提示词辅助与模型微调后，在平均分、</a:t>
            </a:r>
            <a:r>
              <a:rPr lang="en-US" altLang="zh-CN" dirty="0">
                <a:sym typeface="+mn-ea"/>
              </a:rPr>
              <a:t>MAE</a:t>
            </a:r>
            <a:r>
              <a:rPr lang="zh-CN" altLang="en-US" dirty="0">
                <a:sym typeface="+mn-ea"/>
              </a:rPr>
              <a:t>、</a:t>
            </a:r>
            <a:r>
              <a:rPr lang="en-US" altLang="zh-CN" dirty="0">
                <a:sym typeface="+mn-ea"/>
              </a:rPr>
              <a:t>MSE</a:t>
            </a:r>
            <a:r>
              <a:rPr lang="zh-CN" altLang="en-US" dirty="0">
                <a:sym typeface="+mn-ea"/>
              </a:rPr>
              <a:t>和</a:t>
            </a:r>
            <a:r>
              <a:rPr lang="en-US" altLang="zh-CN" dirty="0">
                <a:sym typeface="+mn-ea"/>
              </a:rPr>
              <a:t>PCC</a:t>
            </a:r>
            <a:r>
              <a:rPr lang="zh-CN" altLang="en-US" dirty="0">
                <a:sym typeface="+mn-ea"/>
              </a:rPr>
              <a:t>等评价指标上普遍优于纯</a:t>
            </a:r>
            <a:r>
              <a:rPr lang="en-US" altLang="zh-CN" dirty="0">
                <a:sym typeface="+mn-ea"/>
              </a:rPr>
              <a:t>LLM</a:t>
            </a:r>
            <a:r>
              <a:rPr lang="zh-CN" altLang="en-US" dirty="0">
                <a:sym typeface="+mn-ea"/>
              </a:rPr>
              <a:t>。</a:t>
            </a:r>
            <a:endParaRPr lang="zh-CN" altLang="en-US" dirty="0"/>
          </a:p>
          <a:p>
            <a:pPr indent="0" fontAlgn="auto">
              <a:lnSpc>
                <a:spcPct val="150000"/>
              </a:lnSpc>
              <a:buNone/>
            </a:pPr>
            <a:r>
              <a:rPr lang="zh-CN" altLang="en-US" dirty="0">
                <a:sym typeface="+mn-ea"/>
              </a:rPr>
              <a:t>微调显著提高了模型的评分准确性和可靠性，减少了预测误差，并增强了模型预测分与教师打分之间的线性相关程度。</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mj-lt"/>
              <a:buNone/>
            </a:pPr>
            <a:r>
              <a:rPr lang="zh-CN" altLang="en-US" dirty="0">
                <a:sym typeface="+mn-ea"/>
              </a:rPr>
              <a:t>毕业设计是高等教育本科人才培养体系中的核心实践环节，是学生综合运用专业理论知识、技术方法与创新思维解决复杂工程或学术问题的系统性训练过程。</a:t>
            </a:r>
            <a:endParaRPr lang="zh-CN" altLang="en-US" dirty="0"/>
          </a:p>
          <a:p>
            <a:pPr indent="0" fontAlgn="auto">
              <a:lnSpc>
                <a:spcPct val="150000"/>
              </a:lnSpc>
              <a:buFont typeface="+mj-lt"/>
              <a:buNone/>
            </a:pPr>
            <a:endParaRPr lang="zh-CN" altLang="en-US" dirty="0"/>
          </a:p>
          <a:p>
            <a:pPr indent="0" fontAlgn="auto">
              <a:lnSpc>
                <a:spcPct val="150000"/>
              </a:lnSpc>
              <a:buFont typeface="+mj-lt"/>
              <a:buNone/>
            </a:pPr>
            <a:r>
              <a:rPr lang="zh-CN" altLang="en-US" dirty="0">
                <a:sym typeface="+mn-ea"/>
              </a:rPr>
              <a:t>作为本科教育的</a:t>
            </a:r>
            <a:r>
              <a:rPr lang="en-US" altLang="zh-CN" dirty="0">
                <a:sym typeface="+mn-ea"/>
              </a:rPr>
              <a:t>“</a:t>
            </a:r>
            <a:r>
              <a:rPr lang="zh-CN" altLang="en-US" dirty="0">
                <a:sym typeface="+mn-ea"/>
              </a:rPr>
              <a:t>最后一公里</a:t>
            </a:r>
            <a:r>
              <a:rPr lang="en-US" altLang="zh-CN" dirty="0">
                <a:sym typeface="+mn-ea"/>
              </a:rPr>
              <a:t>”</a:t>
            </a:r>
            <a:r>
              <a:rPr lang="zh-CN" altLang="en-US" dirty="0">
                <a:sym typeface="+mn-ea"/>
              </a:rPr>
              <a:t>，毕业设计不仅承载着检验学生知识整合能力、科研素养与实践技能的重要职能，更是衔接校园学习与职业发展的关键桥梁。其质量直接反映高校人才培养水平，对学生学术能力认证、职业素养塑造及终身学习能力发展具有深远影响。</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DeepSeek-V3</a:t>
            </a:r>
            <a:r>
              <a:rPr lang="zh-CN" altLang="en-US"/>
              <a:t>在贴合教师评分标准上表现最为均衡，其核心优势体现在与教师评分高度契合的课程知识掌握度（</a:t>
            </a:r>
            <a:r>
              <a:rPr lang="en-US" altLang="zh-CN"/>
              <a:t>9.02 vs</a:t>
            </a:r>
            <a:r>
              <a:rPr lang="zh-CN" altLang="en-US"/>
              <a:t>教师</a:t>
            </a:r>
            <a:r>
              <a:rPr lang="en-US" altLang="zh-CN"/>
              <a:t>9.05</a:t>
            </a:r>
            <a:r>
              <a:rPr lang="zh-CN" altLang="en-US"/>
              <a:t>）和逻辑清晰度（</a:t>
            </a:r>
            <a:r>
              <a:rPr lang="en-US" altLang="zh-CN"/>
              <a:t>8.28 vs </a:t>
            </a:r>
            <a:r>
              <a:rPr lang="zh-CN" altLang="en-US"/>
              <a:t>教师</a:t>
            </a:r>
            <a:r>
              <a:rPr lang="en-US" altLang="zh-CN"/>
              <a:t> 8.31</a:t>
            </a:r>
            <a:r>
              <a:rPr lang="zh-CN" altLang="en-US"/>
              <a:t>），总分差距仅</a:t>
            </a:r>
            <a:r>
              <a:rPr lang="en-US" altLang="zh-CN"/>
              <a:t> 0.113 </a:t>
            </a:r>
            <a:r>
              <a:rPr lang="zh-CN" altLang="en-US"/>
              <a:t>分，且通过内容创新性（</a:t>
            </a:r>
            <a:r>
              <a:rPr lang="en-US" altLang="zh-CN"/>
              <a:t>+0.41</a:t>
            </a:r>
            <a:r>
              <a:rPr lang="zh-CN" altLang="en-US"/>
              <a:t>）和参考文献规范性（</a:t>
            </a:r>
            <a:r>
              <a:rPr lang="en-US" altLang="zh-CN"/>
              <a:t>+1.05</a:t>
            </a:r>
            <a:r>
              <a:rPr lang="zh-CN" altLang="en-US"/>
              <a:t>）的稳健提升实现了均衡优化。通义千问</a:t>
            </a:r>
            <a:r>
              <a:rPr lang="en-US" altLang="zh-CN"/>
              <a:t>2.5-14B-1M</a:t>
            </a:r>
            <a:r>
              <a:rPr lang="zh-CN" altLang="en-US"/>
              <a:t>虽以总分</a:t>
            </a:r>
            <a:r>
              <a:rPr lang="en-US" altLang="zh-CN"/>
              <a:t>8.732</a:t>
            </a:r>
            <a:r>
              <a:rPr lang="zh-CN" altLang="en-US"/>
              <a:t>位列第一，但逻辑清晰度（</a:t>
            </a:r>
            <a:r>
              <a:rPr lang="en-US" altLang="zh-CN"/>
              <a:t>8.91</a:t>
            </a:r>
            <a:r>
              <a:rPr lang="zh-CN" altLang="en-US"/>
              <a:t>）、结构完整性（</a:t>
            </a:r>
            <a:r>
              <a:rPr lang="en-US" altLang="zh-CN"/>
              <a:t>8.59</a:t>
            </a:r>
            <a:r>
              <a:rPr lang="zh-CN" altLang="en-US"/>
              <a:t>）等多项指标显著高于教师标准，存在过度优化风险，更适合强调创新性（</a:t>
            </a:r>
            <a:r>
              <a:rPr lang="en-US" altLang="zh-CN"/>
              <a:t>8.74</a:t>
            </a:r>
            <a:r>
              <a:rPr lang="zh-CN" altLang="en-US"/>
              <a:t>）和文献规范（</a:t>
            </a:r>
            <a:r>
              <a:rPr lang="en-US" altLang="zh-CN"/>
              <a:t>9.67</a:t>
            </a:r>
            <a:r>
              <a:rPr lang="zh-CN" altLang="en-US"/>
              <a:t>）的场景。通义千问</a:t>
            </a:r>
            <a:r>
              <a:rPr lang="en-US" altLang="zh-CN"/>
              <a:t>-Plus</a:t>
            </a:r>
            <a:r>
              <a:rPr lang="zh-CN" altLang="en-US"/>
              <a:t>和</a:t>
            </a:r>
            <a:r>
              <a:rPr lang="en-US" altLang="zh-CN"/>
              <a:t>DeepSeek-R1</a:t>
            </a:r>
            <a:r>
              <a:rPr lang="zh-CN" altLang="en-US"/>
              <a:t>分别通过局部强化参考文献规范性（</a:t>
            </a:r>
            <a:r>
              <a:rPr lang="en-US" altLang="zh-CN"/>
              <a:t>+2.092</a:t>
            </a:r>
            <a:r>
              <a:rPr lang="zh-CN" altLang="en-US"/>
              <a:t>）和课程知识贴合度（</a:t>
            </a:r>
            <a:r>
              <a:rPr lang="en-US" altLang="zh-CN"/>
              <a:t>9.08</a:t>
            </a:r>
            <a:r>
              <a:rPr lang="zh-CN" altLang="en-US"/>
              <a:t>）取得进步，但存在语言连贯性（</a:t>
            </a:r>
            <a:r>
              <a:rPr lang="en-US" altLang="zh-CN"/>
              <a:t>7.74</a:t>
            </a:r>
            <a:r>
              <a:rPr lang="zh-CN" altLang="en-US"/>
              <a:t>）或逻辑偏离（</a:t>
            </a:r>
            <a:r>
              <a:rPr lang="en-US" altLang="zh-CN"/>
              <a:t>8.91</a:t>
            </a:r>
            <a:r>
              <a:rPr lang="zh-CN" altLang="en-US"/>
              <a:t>）的短板。</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通义千问系列中，</a:t>
            </a:r>
            <a:r>
              <a:rPr lang="en-US" altLang="zh-CN"/>
              <a:t>Turbo </a:t>
            </a:r>
            <a:r>
              <a:rPr lang="zh-CN" altLang="en-US"/>
              <a:t>版本改进最为显著，最终打分误差降低</a:t>
            </a:r>
            <a:r>
              <a:rPr lang="en-US" altLang="zh-CN"/>
              <a:t> 75.5%</a:t>
            </a:r>
            <a:r>
              <a:rPr lang="zh-CN" altLang="en-US"/>
              <a:t>（</a:t>
            </a:r>
            <a:r>
              <a:rPr lang="en-US" altLang="zh-CN"/>
              <a:t>MSE=0.207</a:t>
            </a:r>
            <a:r>
              <a:rPr lang="zh-CN" altLang="en-US"/>
              <a:t>），但内容创新性误差仍偏高（</a:t>
            </a:r>
            <a:r>
              <a:rPr lang="en-US" altLang="zh-CN"/>
              <a:t>MSE=0.854</a:t>
            </a:r>
            <a:r>
              <a:rPr lang="zh-CN" altLang="en-US"/>
              <a:t>）；</a:t>
            </a:r>
            <a:r>
              <a:rPr lang="en-US" altLang="zh-CN"/>
              <a:t>Plus </a:t>
            </a:r>
            <a:r>
              <a:rPr lang="zh-CN" altLang="en-US"/>
              <a:t>版本在结构完整性（</a:t>
            </a:r>
            <a:r>
              <a:rPr lang="en-US" altLang="zh-CN"/>
              <a:t>MAE=0.442</a:t>
            </a:r>
            <a:r>
              <a:rPr lang="zh-CN" altLang="en-US"/>
              <a:t>）和语言连贯性上维持优势，但参考文献规范性（</a:t>
            </a:r>
            <a:r>
              <a:rPr lang="en-US" altLang="zh-CN"/>
              <a:t>MSE=3.533</a:t>
            </a:r>
            <a:r>
              <a:rPr lang="zh-CN" altLang="en-US"/>
              <a:t>）仍是短板。改进后，若需平衡精度与趋势，</a:t>
            </a:r>
            <a:r>
              <a:rPr lang="en-US" altLang="zh-CN"/>
              <a:t>DeepSeek-R1</a:t>
            </a:r>
            <a:r>
              <a:rPr lang="zh-CN" altLang="en-US"/>
              <a:t>为最优选择；重视引文规范可选</a:t>
            </a:r>
            <a:r>
              <a:rPr lang="en-US" altLang="zh-CN"/>
              <a:t>DeepSeek-V3</a:t>
            </a:r>
            <a:r>
              <a:rPr lang="zh-CN" altLang="en-US"/>
              <a:t>；而通义千问</a:t>
            </a:r>
            <a:r>
              <a:rPr lang="en-US" altLang="zh-CN"/>
              <a:t> 2.5-14B </a:t>
            </a:r>
            <a:r>
              <a:rPr lang="zh-CN" altLang="en-US"/>
              <a:t>凭借内容创新性趋势贴合度（</a:t>
            </a:r>
            <a:r>
              <a:rPr lang="en-US" altLang="zh-CN"/>
              <a:t>PCC=0.702</a:t>
            </a:r>
            <a:r>
              <a:rPr lang="zh-CN" altLang="en-US"/>
              <a:t>）适合学术创新评估。当前共性问题是参考文献规范性和部分指标趋势相关性，如</a:t>
            </a:r>
            <a:r>
              <a:rPr lang="en-US" altLang="zh-CN"/>
              <a:t>DeepSeek-R1</a:t>
            </a:r>
            <a:r>
              <a:rPr lang="zh-CN" altLang="en-US"/>
              <a:t>结构完整性</a:t>
            </a:r>
            <a:r>
              <a:rPr lang="en-US" altLang="zh-CN"/>
              <a:t>PCC=-0.064</a:t>
            </a:r>
            <a:r>
              <a:rPr lang="zh-CN" altLang="en-US"/>
              <a:t>），需进一步针对性优化。</a:t>
            </a:r>
            <a:r>
              <a:rPr lang="en-US" altLang="zh-CN"/>
              <a:t> </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该前端组件采用</a:t>
            </a:r>
            <a:r>
              <a:rPr lang="en-US" altLang="zh-CN"/>
              <a:t>Vue 3</a:t>
            </a:r>
            <a:r>
              <a:rPr lang="zh-CN" altLang="en-US"/>
              <a:t>框架构建，通过模块化设计实现了智能评估系统的核心交互逻辑，整体架构遵循数据驱动与响应式编程原则。在界面布局上采用双栏对称结构，左侧为输入区域，右侧为结果展示区，通过</a:t>
            </a:r>
            <a:r>
              <a:rPr lang="en-US" altLang="zh-CN"/>
              <a:t>flex</a:t>
            </a:r>
            <a:r>
              <a:rPr lang="zh-CN" altLang="en-US"/>
              <a:t>布局实现自适应屏幕尺寸的响应式排版。输入模块集成文本编辑与文件上传双通道，使用</a:t>
            </a:r>
            <a:r>
              <a:rPr lang="en-US" altLang="zh-CN"/>
              <a:t>Element Plus</a:t>
            </a:r>
            <a:r>
              <a:rPr lang="zh-CN" altLang="en-US"/>
              <a:t>的</a:t>
            </a:r>
            <a:r>
              <a:rPr lang="en-US" altLang="zh-CN"/>
              <a:t>el-input</a:t>
            </a:r>
            <a:r>
              <a:rPr lang="zh-CN" altLang="en-US"/>
              <a:t>组件构建</a:t>
            </a:r>
            <a:r>
              <a:rPr lang="en-US" altLang="zh-CN"/>
              <a:t>18</a:t>
            </a:r>
            <a:r>
              <a:rPr lang="zh-CN" altLang="en-US"/>
              <a:t>行高度固定的文本域，配合</a:t>
            </a:r>
            <a:r>
              <a:rPr lang="en-US" altLang="zh-CN"/>
              <a:t>v-model</a:t>
            </a:r>
            <a:r>
              <a:rPr lang="zh-CN" altLang="en-US"/>
              <a:t>实现报告原文的双向数据绑定；文件上传功能通过</a:t>
            </a:r>
            <a:r>
              <a:rPr lang="en-US" altLang="zh-CN"/>
              <a:t>el-upload</a:t>
            </a:r>
            <a:r>
              <a:rPr lang="zh-CN" altLang="en-US"/>
              <a:t>组件实现，设置单文件限制与手动上传控制，结合</a:t>
            </a:r>
            <a:r>
              <a:rPr lang="en-US" altLang="zh-CN"/>
              <a:t>genFileId</a:t>
            </a:r>
            <a:r>
              <a:rPr lang="zh-CN" altLang="en-US"/>
              <a:t>生成唯一标识防止重复提交，上传成功后通过</a:t>
            </a:r>
            <a:r>
              <a:rPr lang="en-US" altLang="zh-CN"/>
              <a:t>uploadCondition</a:t>
            </a:r>
            <a:r>
              <a:rPr lang="zh-CN" altLang="en-US"/>
              <a:t>状态管理触发后续处理流程。</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后端系统基于</a:t>
            </a:r>
            <a:r>
              <a:rPr lang="en-US" altLang="zh-CN"/>
              <a:t>FastAPI</a:t>
            </a:r>
            <a:r>
              <a:rPr lang="zh-CN" altLang="en-US"/>
              <a:t>框架构建，采用模块化设计实现论文智能评估的核心业务逻辑，整体架构遵循</a:t>
            </a:r>
            <a:r>
              <a:rPr lang="en-US" altLang="zh-CN"/>
              <a:t>RESTful API</a:t>
            </a:r>
            <a:r>
              <a:rPr lang="zh-CN" altLang="en-US"/>
              <a:t>设计规范。系统通过</a:t>
            </a:r>
            <a:r>
              <a:rPr lang="en-US" altLang="zh-CN"/>
              <a:t>CORS</a:t>
            </a:r>
            <a:r>
              <a:rPr lang="zh-CN" altLang="en-US"/>
              <a:t>中间件配置实现了跨域资源共享，允许来自指定前端地址的跨域请求，采用星号通配符开放所有</a:t>
            </a:r>
            <a:r>
              <a:rPr lang="en-US" altLang="zh-CN"/>
              <a:t>HTTP</a:t>
            </a:r>
            <a:r>
              <a:rPr lang="zh-CN" altLang="en-US"/>
              <a:t>方法和请求头以支持动态交互需求。在数据模型层面，使用</a:t>
            </a:r>
            <a:r>
              <a:rPr lang="en-US" altLang="zh-CN"/>
              <a:t>Pydantic</a:t>
            </a:r>
            <a:r>
              <a:rPr lang="zh-CN" altLang="en-US"/>
              <a:t>库定义</a:t>
            </a:r>
            <a:r>
              <a:rPr lang="en-US" altLang="zh-CN"/>
              <a:t>Report</a:t>
            </a:r>
            <a:r>
              <a:rPr lang="zh-CN" altLang="en-US"/>
              <a:t>基类模型，通过类型注解确保接收的论文文本数据符合预期格式，有效保障接口参数校验的严谨性。</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mj-lt"/>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《Are Large Language Models Good Essay Graders?》</a:t>
            </a:r>
            <a:endParaRPr lang="zh-CN" altLang="en-US" dirty="0"/>
          </a:p>
          <a:p>
            <a:pPr indent="0" algn="l">
              <a:lnSpc>
                <a:spcPct val="150000"/>
              </a:lnSpc>
              <a:buClrTx/>
              <a:buSzTx/>
              <a:buFontTx/>
              <a:buNone/>
            </a:pPr>
            <a:r>
              <a:rPr lang="zh-CN" altLang="en-US" dirty="0">
                <a:sym typeface="+mn-ea"/>
              </a:rPr>
              <a:t>该文章评估了大型语言模型（LLMs）在自动化作文评分（AES）任务中的有效性，特别是它们与人类评分者的一致性。研究聚焦于ChatGPT和Llama两个LLMs，通过零样本学习和少样本学习的方式，并使用不同的提示策略，将LLMs提供的分数与ASAP数据集中的人类评分者分数进行对比。</a:t>
            </a:r>
            <a:endParaRPr lang="zh-CN" altLang="en-US" dirty="0"/>
          </a:p>
          <a:p>
            <a:pPr indent="0" algn="l">
              <a:lnSpc>
                <a:spcPct val="150000"/>
              </a:lnSpc>
              <a:buClrTx/>
              <a:buSzTx/>
              <a:buFontTx/>
              <a:buNone/>
            </a:pPr>
            <a:r>
              <a:rPr lang="zh-CN" altLang="en-US" dirty="0">
                <a:sym typeface="+mn-ea"/>
              </a:rPr>
              <a:t>尽管</a:t>
            </a:r>
            <a:r>
              <a:rPr lang="en-US" altLang="zh-CN" dirty="0">
                <a:sym typeface="+mn-ea"/>
              </a:rPr>
              <a:t>LLMs</a:t>
            </a:r>
            <a:r>
              <a:rPr lang="zh-CN" altLang="en-US" dirty="0">
                <a:sym typeface="+mn-ea"/>
              </a:rPr>
              <a:t>在</a:t>
            </a:r>
            <a:r>
              <a:rPr lang="en-US" altLang="zh-CN" dirty="0">
                <a:sym typeface="+mn-ea"/>
              </a:rPr>
              <a:t>AES</a:t>
            </a:r>
            <a:r>
              <a:rPr lang="zh-CN" altLang="en-US" dirty="0">
                <a:sym typeface="+mn-ea"/>
              </a:rPr>
              <a:t>任务中尚未能完全替代人类评分者，但它们在辅助人类评分方面展现出了一定的价值。未来的研究应进一步探索如何提高</a:t>
            </a:r>
            <a:r>
              <a:rPr lang="en-US" altLang="zh-CN" dirty="0">
                <a:sym typeface="+mn-ea"/>
              </a:rPr>
              <a:t>LLMs</a:t>
            </a:r>
            <a:r>
              <a:rPr lang="zh-CN" altLang="en-US" dirty="0">
                <a:sym typeface="+mn-ea"/>
              </a:rPr>
              <a:t>与人类评分者的一致性，并考虑将</a:t>
            </a:r>
            <a:r>
              <a:rPr lang="en-US" altLang="zh-CN" dirty="0">
                <a:sym typeface="+mn-ea"/>
              </a:rPr>
              <a:t>LLMs</a:t>
            </a:r>
            <a:r>
              <a:rPr lang="zh-CN" altLang="en-US" dirty="0">
                <a:sym typeface="+mn-ea"/>
              </a:rPr>
              <a:t>生成的解释用于提供反馈以帮助学生改进写作。</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l">
              <a:lnSpc>
                <a:spcPct val="150000"/>
              </a:lnSpc>
              <a:buClrTx/>
              <a:buSzTx/>
              <a:buFontTx/>
              <a:buNone/>
            </a:pPr>
            <a:r>
              <a:rPr lang="en-US" altLang="zh-CN" dirty="0">
                <a:sym typeface="+mn-ea"/>
              </a:rPr>
              <a:t>《Automatic Essay Multi-dimensional Scoring with Fine-tuning and Multiple Regression</a:t>
            </a:r>
            <a:r>
              <a:rPr lang="zh-CN" altLang="en-US" dirty="0">
                <a:sym typeface="+mn-ea"/>
              </a:rPr>
              <a:t>》</a:t>
            </a:r>
            <a:endParaRPr lang="zh-CN" altLang="en-US" dirty="0"/>
          </a:p>
          <a:p>
            <a:pPr algn="l">
              <a:lnSpc>
                <a:spcPct val="150000"/>
              </a:lnSpc>
              <a:buClrTx/>
              <a:buSzTx/>
              <a:buFont typeface="Arial" panose="020B0604020202020204" pitchFamily="34" charset="0"/>
            </a:pPr>
            <a:r>
              <a:rPr lang="zh-CN" altLang="en-US" dirty="0">
                <a:sym typeface="+mn-ea"/>
              </a:rPr>
              <a:t>本文提出了一种基于微调和多元回归的自动化作文多维评分系统（</a:t>
            </a:r>
            <a:r>
              <a:rPr lang="en-US" altLang="zh-CN" dirty="0">
                <a:sym typeface="+mn-ea"/>
              </a:rPr>
              <a:t>AEMS</a:t>
            </a:r>
            <a:r>
              <a:rPr lang="zh-CN" altLang="en-US" dirty="0">
                <a:sym typeface="+mn-ea"/>
              </a:rPr>
              <a:t>），旨在解决现有</a:t>
            </a:r>
            <a:r>
              <a:rPr lang="en-US" altLang="zh-CN" dirty="0">
                <a:sym typeface="+mn-ea"/>
              </a:rPr>
              <a:t>AES</a:t>
            </a:r>
            <a:r>
              <a:rPr lang="zh-CN" altLang="en-US" dirty="0">
                <a:sym typeface="+mn-ea"/>
              </a:rPr>
              <a:t>系统主要提供单一整体分数，而用户和第二语言学习者期望获得多维度分数（如词汇、语法、连贯性）的问题。</a:t>
            </a:r>
            <a:endParaRPr lang="zh-CN" altLang="en-US" dirty="0"/>
          </a:p>
          <a:p>
            <a:pPr indent="0" algn="l">
              <a:lnSpc>
                <a:spcPct val="150000"/>
              </a:lnSpc>
              <a:buClrTx/>
              <a:buSzTx/>
              <a:buFont typeface="Arial" panose="020B0604020202020204" pitchFamily="34" charset="0"/>
              <a:buNone/>
            </a:pPr>
            <a:r>
              <a:rPr lang="zh-CN" altLang="en-US" dirty="0">
                <a:sym typeface="+mn-ea"/>
              </a:rPr>
              <a:t>本文提出的</a:t>
            </a:r>
            <a:r>
              <a:rPr lang="en-US" altLang="zh-CN" dirty="0">
                <a:sym typeface="+mn-ea"/>
              </a:rPr>
              <a:t>AEMS</a:t>
            </a:r>
            <a:r>
              <a:rPr lang="zh-CN" altLang="en-US" dirty="0">
                <a:sym typeface="+mn-ea"/>
              </a:rPr>
              <a:t>系统通过微调和多元回归策略，成功实现了自动化作文的多维度评分，且性能优于现有方法。</a:t>
            </a:r>
            <a:r>
              <a:rPr lang="en-US" altLang="zh-CN" dirty="0">
                <a:sym typeface="+mn-ea"/>
              </a:rPr>
              <a:t>AEMS</a:t>
            </a:r>
            <a:r>
              <a:rPr lang="zh-CN" altLang="en-US" dirty="0">
                <a:sym typeface="+mn-ea"/>
              </a:rPr>
              <a:t>系统不仅能够提供整体评分，还能够针对作文的词汇、语法、连贯性等多个维度进行评分，为第二语言学习者提供了更全面、更客观的反馈。</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50000"/>
              </a:lnSpc>
              <a:buClrTx/>
              <a:buSzTx/>
              <a:buFont typeface="Arial" panose="020B0604020202020204" pitchFamily="34" charset="0"/>
            </a:pPr>
            <a:r>
              <a:rPr lang="en-US" altLang="zh-CN" dirty="0">
                <a:sym typeface="+mn-ea"/>
              </a:rPr>
              <a:t>《Retrieval-Augmented Generation for Large Language Models: A Survey</a:t>
            </a:r>
            <a:r>
              <a:rPr lang="zh-CN" altLang="en-US" dirty="0">
                <a:sym typeface="+mn-ea"/>
              </a:rPr>
              <a:t>》</a:t>
            </a:r>
            <a:endParaRPr lang="zh-CN" altLang="en-US" dirty="0"/>
          </a:p>
          <a:p>
            <a:pPr algn="l">
              <a:lnSpc>
                <a:spcPct val="150000"/>
              </a:lnSpc>
              <a:buClrTx/>
              <a:buSzTx/>
              <a:buFont typeface="Arial" panose="020B0604020202020204" pitchFamily="34" charset="0"/>
            </a:pPr>
            <a:r>
              <a:rPr lang="zh-CN" altLang="en-US" dirty="0">
                <a:sym typeface="+mn-ea"/>
              </a:rPr>
              <a:t>本文是关于</a:t>
            </a:r>
            <a:r>
              <a:rPr lang="en-US" altLang="zh-CN" dirty="0">
                <a:sym typeface="+mn-ea"/>
              </a:rPr>
              <a:t>“</a:t>
            </a:r>
            <a:r>
              <a:rPr lang="zh-CN" altLang="en-US" dirty="0">
                <a:sym typeface="+mn-ea"/>
              </a:rPr>
              <a:t>面向大型语言模型的检索增强生成（</a:t>
            </a:r>
            <a:r>
              <a:rPr lang="en-US" altLang="zh-CN" dirty="0">
                <a:sym typeface="+mn-ea"/>
              </a:rPr>
              <a:t>RAG</a:t>
            </a:r>
            <a:r>
              <a:rPr lang="zh-CN" altLang="en-US" dirty="0">
                <a:sym typeface="+mn-ea"/>
              </a:rPr>
              <a:t>）</a:t>
            </a:r>
            <a:r>
              <a:rPr lang="en-US" altLang="zh-CN" dirty="0">
                <a:sym typeface="+mn-ea"/>
              </a:rPr>
              <a:t>”</a:t>
            </a:r>
            <a:r>
              <a:rPr lang="zh-CN" altLang="en-US" dirty="0">
                <a:sym typeface="+mn-ea"/>
              </a:rPr>
              <a:t>的综述论文，主要探讨了</a:t>
            </a:r>
            <a:r>
              <a:rPr lang="en-US" altLang="zh-CN" dirty="0">
                <a:sym typeface="+mn-ea"/>
              </a:rPr>
              <a:t>RAG</a:t>
            </a:r>
            <a:r>
              <a:rPr lang="zh-CN" altLang="en-US" dirty="0">
                <a:sym typeface="+mn-ea"/>
              </a:rPr>
              <a:t>技术如何增强大型语言模型（</a:t>
            </a:r>
            <a:r>
              <a:rPr lang="en-US" altLang="zh-CN" dirty="0">
                <a:sym typeface="+mn-ea"/>
              </a:rPr>
              <a:t>LLMs</a:t>
            </a:r>
            <a:r>
              <a:rPr lang="zh-CN" altLang="en-US" dirty="0">
                <a:sym typeface="+mn-ea"/>
              </a:rPr>
              <a:t>）的能力。</a:t>
            </a:r>
            <a:endParaRPr lang="zh-CN" altLang="en-US" dirty="0"/>
          </a:p>
          <a:p>
            <a:pPr indent="0" algn="l">
              <a:lnSpc>
                <a:spcPct val="150000"/>
              </a:lnSpc>
              <a:buClrTx/>
              <a:buSzTx/>
              <a:buFont typeface="Arial" panose="020B0604020202020204" pitchFamily="34" charset="0"/>
              <a:buNone/>
            </a:pPr>
            <a:r>
              <a:rPr lang="zh-CN" altLang="en-US" dirty="0">
                <a:sym typeface="+mn-ea"/>
              </a:rPr>
              <a:t>论文指出了</a:t>
            </a:r>
            <a:r>
              <a:rPr lang="en-US" altLang="zh-CN" dirty="0">
                <a:sym typeface="+mn-ea"/>
              </a:rPr>
              <a:t>RAG</a:t>
            </a:r>
            <a:r>
              <a:rPr lang="zh-CN" altLang="en-US" dirty="0">
                <a:sym typeface="+mn-ea"/>
              </a:rPr>
              <a:t>技术当前面临的挑战和未来研究方向，包括与长上下文</a:t>
            </a:r>
            <a:r>
              <a:rPr lang="en-US" altLang="zh-CN" dirty="0">
                <a:sym typeface="+mn-ea"/>
              </a:rPr>
              <a:t>LLMs</a:t>
            </a:r>
            <a:r>
              <a:rPr lang="zh-CN" altLang="en-US" dirty="0">
                <a:sym typeface="+mn-ea"/>
              </a:rPr>
              <a:t>的结合、提高</a:t>
            </a:r>
            <a:r>
              <a:rPr lang="en-US" altLang="zh-CN" dirty="0">
                <a:sym typeface="+mn-ea"/>
              </a:rPr>
              <a:t>RAG</a:t>
            </a:r>
            <a:r>
              <a:rPr lang="zh-CN" altLang="en-US" dirty="0">
                <a:sym typeface="+mn-ea"/>
              </a:rPr>
              <a:t>的鲁棒性、混合方法的研究（如</a:t>
            </a:r>
            <a:r>
              <a:rPr lang="en-US" altLang="zh-CN" dirty="0">
                <a:sym typeface="+mn-ea"/>
              </a:rPr>
              <a:t>RAG</a:t>
            </a:r>
            <a:r>
              <a:rPr lang="zh-CN" altLang="en-US" dirty="0">
                <a:sym typeface="+mn-ea"/>
              </a:rPr>
              <a:t>与微调的结合）、</a:t>
            </a:r>
            <a:r>
              <a:rPr lang="en-US" altLang="zh-CN" dirty="0">
                <a:sym typeface="+mn-ea"/>
              </a:rPr>
              <a:t>RAG</a:t>
            </a:r>
            <a:r>
              <a:rPr lang="zh-CN" altLang="en-US" dirty="0">
                <a:sym typeface="+mn-ea"/>
              </a:rPr>
              <a:t>的扩展定律以及生产级</a:t>
            </a:r>
            <a:r>
              <a:rPr lang="en-US" altLang="zh-CN" dirty="0">
                <a:sym typeface="+mn-ea"/>
              </a:rPr>
              <a:t>RAG</a:t>
            </a:r>
            <a:r>
              <a:rPr lang="zh-CN" altLang="en-US" dirty="0">
                <a:sym typeface="+mn-ea"/>
              </a:rPr>
              <a:t>系统的开发等。</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lgn="l">
              <a:lnSpc>
                <a:spcPct val="150000"/>
              </a:lnSpc>
              <a:buClrTx/>
              <a:buSzTx/>
              <a:buFont typeface="Arial" panose="020B0604020202020204" pitchFamily="34" charset="0"/>
              <a:buNone/>
            </a:pPr>
            <a:r>
              <a:rPr lang="zh-CN" altLang="en-US" dirty="0">
                <a:sym typeface="+mn-ea"/>
              </a:rPr>
              <a:t>尽管</a:t>
            </a:r>
            <a:r>
              <a:rPr lang="en-US" altLang="zh-CN" dirty="0">
                <a:sym typeface="+mn-ea"/>
              </a:rPr>
              <a:t>LLMs</a:t>
            </a:r>
            <a:r>
              <a:rPr lang="zh-CN" altLang="en-US" dirty="0">
                <a:sym typeface="+mn-ea"/>
              </a:rPr>
              <a:t>（如</a:t>
            </a:r>
            <a:r>
              <a:rPr lang="en-US" altLang="zh-CN" dirty="0">
                <a:sym typeface="+mn-ea"/>
              </a:rPr>
              <a:t>ChatGPT</a:t>
            </a:r>
            <a:r>
              <a:rPr lang="zh-CN" altLang="en-US" dirty="0">
                <a:sym typeface="+mn-ea"/>
              </a:rPr>
              <a:t>和</a:t>
            </a:r>
            <a:r>
              <a:rPr lang="en-US" altLang="zh-CN" dirty="0">
                <a:sym typeface="+mn-ea"/>
              </a:rPr>
              <a:t>Llama</a:t>
            </a:r>
            <a:r>
              <a:rPr lang="zh-CN" altLang="en-US" dirty="0">
                <a:sym typeface="+mn-ea"/>
              </a:rPr>
              <a:t>）在</a:t>
            </a:r>
            <a:r>
              <a:rPr lang="en-US" altLang="zh-CN" dirty="0">
                <a:sym typeface="+mn-ea"/>
              </a:rPr>
              <a:t>AES</a:t>
            </a:r>
            <a:r>
              <a:rPr lang="zh-CN" altLang="en-US" dirty="0">
                <a:sym typeface="+mn-ea"/>
              </a:rPr>
              <a:t>任务中展现出了一定的潜力，但它们的评分与人类评分者之间仍存在显著差异。</a:t>
            </a:r>
            <a:r>
              <a:rPr lang="en-US" altLang="zh-CN" dirty="0">
                <a:sym typeface="+mn-ea"/>
              </a:rPr>
              <a:t>LLMs</a:t>
            </a:r>
            <a:r>
              <a:rPr lang="zh-CN" altLang="en-US" dirty="0">
                <a:sym typeface="+mn-ea"/>
              </a:rPr>
              <a:t>给出的分数普遍低于人类评分者，且与人类评分者的分数相关性较弱。</a:t>
            </a:r>
            <a:endParaRPr lang="zh-CN" altLang="en-US" dirty="0"/>
          </a:p>
          <a:p>
            <a:pPr indent="0" algn="l">
              <a:lnSpc>
                <a:spcPct val="150000"/>
              </a:lnSpc>
              <a:buClrTx/>
              <a:buSzTx/>
              <a:buFont typeface="Arial" panose="020B0604020202020204" pitchFamily="34" charset="0"/>
              <a:buNone/>
            </a:pPr>
            <a:r>
              <a:rPr lang="en-US" altLang="zh-CN" dirty="0">
                <a:sym typeface="+mn-ea"/>
              </a:rPr>
              <a:t>AEMS</a:t>
            </a:r>
            <a:r>
              <a:rPr lang="zh-CN" altLang="en-US" dirty="0">
                <a:sym typeface="+mn-ea"/>
              </a:rPr>
              <a:t>系统通过微调和多元回归策略，成功实现了自动化作文的多维度评分，且性能优于现有方法。</a:t>
            </a:r>
            <a:endParaRPr lang="zh-CN" altLang="en-US" dirty="0">
              <a:sym typeface="+mn-ea"/>
            </a:endParaRPr>
          </a:p>
          <a:p>
            <a:pPr indent="0" algn="l">
              <a:lnSpc>
                <a:spcPct val="150000"/>
              </a:lnSpc>
              <a:buClrTx/>
              <a:buSzTx/>
              <a:buFont typeface="Arial" panose="020B0604020202020204" pitchFamily="34" charset="0"/>
              <a:buNone/>
            </a:pPr>
            <a:r>
              <a:rPr lang="en-US" altLang="zh-CN" dirty="0">
                <a:sym typeface="+mn-ea"/>
              </a:rPr>
              <a:t>RAG</a:t>
            </a:r>
            <a:r>
              <a:rPr lang="zh-CN" altLang="en-US" dirty="0">
                <a:sym typeface="+mn-ea"/>
              </a:rPr>
              <a:t>技术通过整合参数化语言模型知识与非参数化外部数据库知识，显著增强了</a:t>
            </a:r>
            <a:r>
              <a:rPr lang="en-US" altLang="zh-CN" dirty="0">
                <a:sym typeface="+mn-ea"/>
              </a:rPr>
              <a:t>LLMs</a:t>
            </a:r>
            <a:r>
              <a:rPr lang="zh-CN" altLang="en-US" dirty="0">
                <a:sym typeface="+mn-ea"/>
              </a:rPr>
              <a:t>的能力。还需要进一步研究和优化评估方法，以更准确地衡量</a:t>
            </a:r>
            <a:r>
              <a:rPr lang="en-US" altLang="zh-CN" dirty="0">
                <a:sym typeface="+mn-ea"/>
              </a:rPr>
              <a:t>RAG</a:t>
            </a:r>
            <a:r>
              <a:rPr lang="zh-CN" altLang="en-US" dirty="0">
                <a:sym typeface="+mn-ea"/>
              </a:rPr>
              <a:t>模型的性能。</a:t>
            </a:r>
            <a:endParaRPr lang="zh-CN" altLang="en-US" dirty="0"/>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media/image4.png"/><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1.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sp>
        <p:nvSpPr>
          <p:cNvPr id="2" name="标题 1"/>
          <p:cNvSpPr>
            <a:spLocks noGrp="1"/>
          </p:cNvSpPr>
          <p:nvPr>
            <p:ph type="ctrTitle"/>
          </p:nvPr>
        </p:nvSpPr>
        <p:spPr>
          <a:xfrm>
            <a:off x="0" y="875665"/>
            <a:ext cx="12147550" cy="2277745"/>
          </a:xfrm>
        </p:spPr>
        <p:txBody>
          <a:bodyPr>
            <a:noAutofit/>
          </a:bodyPr>
          <a:lstStyle/>
          <a:p>
            <a:pPr>
              <a:lnSpc>
                <a:spcPts val="5520"/>
              </a:lnSpc>
            </a:pPr>
            <a:r>
              <a:rPr lang="zh-CN" altLang="en-US" sz="3600" dirty="0">
                <a:ea typeface="+mn-ea"/>
                <a:cs typeface="+mj-lt"/>
                <a:sym typeface="+mn-ea"/>
              </a:rPr>
              <a:t>基于大语言模型的毕业设计评分框架研发</a:t>
            </a:r>
            <a:endParaRPr lang="zh-CN" altLang="en-US" sz="3600" dirty="0">
              <a:ea typeface="+mn-ea"/>
              <a:cs typeface="+mj-lt"/>
              <a:sym typeface="+mn-ea"/>
            </a:endParaRPr>
          </a:p>
        </p:txBody>
      </p:sp>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3" name="文本框 22"/>
          <p:cNvSpPr txBox="1"/>
          <p:nvPr/>
        </p:nvSpPr>
        <p:spPr>
          <a:xfrm>
            <a:off x="2463800" y="4272280"/>
            <a:ext cx="7221220" cy="1198880"/>
          </a:xfrm>
          <a:prstGeom prst="rect">
            <a:avLst/>
          </a:prstGeom>
          <a:noFill/>
        </p:spPr>
        <p:txBody>
          <a:bodyPr wrap="square" rtlCol="0">
            <a:spAutoFit/>
          </a:bodyPr>
          <a:lstStyle/>
          <a:p>
            <a:pPr algn="ctr">
              <a:defRPr/>
            </a:pPr>
            <a:r>
              <a:rPr lang="zh-CN" altLang="en-US" sz="2400" b="1" dirty="0">
                <a:latin typeface="微软雅黑" panose="020B0503020204020204" charset="-122"/>
                <a:ea typeface="微软雅黑" panose="020B0503020204020204" charset="-122"/>
                <a:cs typeface="Times New Roman" panose="02020603050405020304" charset="0"/>
                <a:sym typeface="+mn-ea"/>
              </a:rPr>
              <a:t>院系：计算机科学与工程系</a:t>
            </a:r>
            <a:endParaRPr lang="zh-CN" altLang="en-US" sz="2400" b="1" dirty="0">
              <a:latin typeface="微软雅黑" panose="020B0503020204020204" charset="-122"/>
              <a:ea typeface="微软雅黑" panose="020B0503020204020204" charset="-122"/>
              <a:cs typeface="Times New Roman" panose="02020603050405020304" charset="0"/>
            </a:endParaRPr>
          </a:p>
          <a:p>
            <a:pPr algn="ctr">
              <a:defRPr/>
            </a:pPr>
            <a:r>
              <a:rPr lang="zh-CN" altLang="en-US" sz="2400" b="1" dirty="0">
                <a:latin typeface="微软雅黑" panose="020B0503020204020204" charset="-122"/>
                <a:ea typeface="微软雅黑" panose="020B0503020204020204" charset="-122"/>
                <a:cs typeface="Times New Roman" panose="02020603050405020304" charset="0"/>
                <a:sym typeface="+mn-ea"/>
              </a:rPr>
              <a:t>指导老师：刘江教授</a:t>
            </a:r>
            <a:endParaRPr lang="en-US" altLang="zh-CN" sz="2400" b="1" dirty="0">
              <a:latin typeface="微软雅黑" panose="020B0503020204020204" charset="-122"/>
              <a:ea typeface="微软雅黑" panose="020B0503020204020204" charset="-122"/>
              <a:cs typeface="Times New Roman" panose="02020603050405020304" charset="0"/>
            </a:endParaRPr>
          </a:p>
          <a:p>
            <a:pPr algn="ctr">
              <a:defRPr/>
            </a:pPr>
            <a:r>
              <a:rPr lang="zh-CN" altLang="en-US" sz="2400" b="1" dirty="0">
                <a:latin typeface="微软雅黑" panose="020B0503020204020204" charset="-122"/>
                <a:ea typeface="微软雅黑" panose="020B0503020204020204" charset="-122"/>
                <a:cs typeface="Times New Roman" panose="02020603050405020304" charset="0"/>
                <a:sym typeface="+mn-ea"/>
              </a:rPr>
              <a:t>汇报人：王谦益</a:t>
            </a:r>
            <a:endParaRPr lang="zh-CN" altLang="en-US" dirty="0">
              <a:solidFill>
                <a:schemeClr val="tx1"/>
              </a:solidFill>
              <a:latin typeface="Times New Roman Regular" panose="02020503050405090304" charset="0"/>
              <a:cs typeface="Times New Roman Regular" panose="02020503050405090304" charset="0"/>
              <a:sym typeface="+mn-lt"/>
            </a:endParaRPr>
          </a:p>
        </p:txBody>
      </p:sp>
      <p:pic>
        <p:nvPicPr>
          <p:cNvPr id="8" name="Picture 7"/>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1.3 </a:t>
            </a:r>
            <a:r>
              <a:rPr lang="zh-CN" altLang="en-US" sz="3200" dirty="0"/>
              <a:t>相关工作</a:t>
            </a:r>
            <a:r>
              <a:rPr lang="en-US" altLang="zh-CN" sz="3200" dirty="0"/>
              <a:t> — </a:t>
            </a:r>
            <a:r>
              <a:rPr lang="zh-CN" altLang="en-US" sz="3200" dirty="0"/>
              <a:t>大语言模型</a:t>
            </a:r>
            <a:endParaRPr lang="en-US" altLang="zh-CN" sz="3200" dirty="0"/>
          </a:p>
        </p:txBody>
      </p:sp>
      <p:graphicFrame>
        <p:nvGraphicFramePr>
          <p:cNvPr id="13" name="表格 12"/>
          <p:cNvGraphicFramePr>
            <a:graphicFrameLocks noGrp="1"/>
          </p:cNvGraphicFramePr>
          <p:nvPr>
            <p:custDataLst>
              <p:tags r:id="rId5"/>
            </p:custDataLst>
          </p:nvPr>
        </p:nvGraphicFramePr>
        <p:xfrm>
          <a:off x="390525" y="1266825"/>
          <a:ext cx="11412000" cy="5400040"/>
        </p:xfrm>
        <a:graphic>
          <a:graphicData uri="http://schemas.openxmlformats.org/drawingml/2006/table">
            <a:tbl>
              <a:tblPr firstRow="1" bandRow="1">
                <a:tableStyleId>{5C22544A-7EE6-4342-B048-85BDC9FD1C3A}</a:tableStyleId>
              </a:tblPr>
              <a:tblGrid>
                <a:gridCol w="1440000"/>
                <a:gridCol w="1620000"/>
                <a:gridCol w="4176000"/>
                <a:gridCol w="4176000"/>
              </a:tblGrid>
              <a:tr h="540000">
                <a:tc>
                  <a:txBody>
                    <a:bodyPr/>
                    <a:lstStyle/>
                    <a:p>
                      <a:pPr marL="0" indent="0" algn="ctr">
                        <a:lnSpc>
                          <a:spcPct val="100000"/>
                        </a:lnSpc>
                        <a:spcBef>
                          <a:spcPct val="0"/>
                        </a:spcBef>
                        <a:spcAft>
                          <a:spcPct val="0"/>
                        </a:spcAft>
                      </a:pPr>
                      <a:r>
                        <a:rPr lang="zh-CN" sz="1800"/>
                        <a:t>分类</a:t>
                      </a:r>
                      <a:endParaRPr lang="zh-CN" sz="1800"/>
                    </a:p>
                  </a:txBody>
                  <a:tcPr marL="68580" marR="68580" marT="0" marB="0" anchor="ctr" anchorCtr="0"/>
                </a:tc>
                <a:tc>
                  <a:txBody>
                    <a:bodyPr/>
                    <a:p>
                      <a:pPr marL="0" indent="0" algn="ctr">
                        <a:lnSpc>
                          <a:spcPct val="100000"/>
                        </a:lnSpc>
                        <a:spcBef>
                          <a:spcPct val="0"/>
                        </a:spcBef>
                        <a:spcAft>
                          <a:spcPct val="0"/>
                        </a:spcAft>
                      </a:pPr>
                      <a:r>
                        <a:rPr lang="zh-CN" sz="1800"/>
                        <a:t>模型</a:t>
                      </a:r>
                      <a:endParaRPr lang="zh-CN" sz="1800"/>
                    </a:p>
                  </a:txBody>
                  <a:tcPr marL="68580" marR="68580" marT="0" marB="0" anchor="ctr" anchorCtr="0"/>
                </a:tc>
                <a:tc>
                  <a:txBody>
                    <a:bodyPr/>
                    <a:p>
                      <a:pPr marL="0" indent="0" algn="ctr">
                        <a:lnSpc>
                          <a:spcPct val="100000"/>
                        </a:lnSpc>
                        <a:spcBef>
                          <a:spcPct val="0"/>
                        </a:spcBef>
                        <a:spcAft>
                          <a:spcPct val="0"/>
                        </a:spcAft>
                      </a:pPr>
                      <a:r>
                        <a:rPr lang="zh-CN" sz="1800"/>
                        <a:t>优点</a:t>
                      </a:r>
                      <a:endParaRPr lang="zh-CN" sz="1800"/>
                    </a:p>
                  </a:txBody>
                  <a:tcPr marL="68580" marR="68580" marT="0" marB="0" anchor="ctr" anchorCtr="0"/>
                </a:tc>
                <a:tc>
                  <a:txBody>
                    <a:bodyPr/>
                    <a:p>
                      <a:pPr marL="0" indent="0" algn="ctr">
                        <a:lnSpc>
                          <a:spcPct val="100000"/>
                        </a:lnSpc>
                        <a:spcBef>
                          <a:spcPct val="0"/>
                        </a:spcBef>
                        <a:spcAft>
                          <a:spcPct val="0"/>
                        </a:spcAft>
                      </a:pPr>
                      <a:r>
                        <a:rPr lang="zh-CN" sz="1800"/>
                        <a:t>缺点</a:t>
                      </a:r>
                      <a:endParaRPr lang="zh-CN" sz="1800"/>
                    </a:p>
                  </a:txBody>
                  <a:tcPr marL="68580" marR="68580" marT="0" marB="0" anchor="ctr" anchorCtr="0"/>
                </a:tc>
              </a:tr>
              <a:tr h="684000">
                <a:tc rowSpan="4">
                  <a:txBody>
                    <a:bodyPr/>
                    <a:p>
                      <a:pPr marL="0" indent="0" algn="ctr">
                        <a:lnSpc>
                          <a:spcPct val="120000"/>
                        </a:lnSpc>
                        <a:spcBef>
                          <a:spcPct val="0"/>
                        </a:spcBef>
                        <a:spcAft>
                          <a:spcPct val="0"/>
                        </a:spcAft>
                      </a:pPr>
                      <a:r>
                        <a:rPr lang="zh-CN" sz="1800"/>
                        <a:t>中文大模型</a:t>
                      </a:r>
                      <a:endParaRPr lang="zh-CN" altLang="zh-CN" sz="1800"/>
                    </a:p>
                  </a:txBody>
                  <a:tcPr marL="68580" marR="68580" marT="0" marB="0" anchor="ctr" anchorCtr="0"/>
                </a:tc>
                <a:tc>
                  <a:txBody>
                    <a:bodyPr/>
                    <a:p>
                      <a:pPr marL="0" indent="0" algn="ctr">
                        <a:lnSpc>
                          <a:spcPct val="120000"/>
                        </a:lnSpc>
                        <a:spcBef>
                          <a:spcPct val="0"/>
                        </a:spcBef>
                        <a:spcAft>
                          <a:spcPct val="0"/>
                        </a:spcAft>
                      </a:pPr>
                      <a:r>
                        <a:rPr lang="zh-CN" sz="1800"/>
                        <a:t>百度</a:t>
                      </a:r>
                      <a:endParaRPr lang="zh-CN" sz="1800"/>
                    </a:p>
                    <a:p>
                      <a:pPr marL="0" indent="0" algn="ctr">
                        <a:lnSpc>
                          <a:spcPct val="120000"/>
                        </a:lnSpc>
                        <a:spcBef>
                          <a:spcPct val="0"/>
                        </a:spcBef>
                        <a:spcAft>
                          <a:spcPct val="0"/>
                        </a:spcAft>
                      </a:pPr>
                      <a:r>
                        <a:rPr lang="zh-CN" sz="1800"/>
                        <a:t>文心一言</a:t>
                      </a:r>
                      <a:endParaRPr lang="zh-CN" sz="1800"/>
                    </a:p>
                  </a:txBody>
                  <a:tcPr marL="68580" marR="68580" marT="0" marB="0" anchor="ctr" anchorCtr="0"/>
                </a:tc>
                <a:tc>
                  <a:txBody>
                    <a:bodyPr/>
                    <a:p>
                      <a:pPr marL="0" indent="0" algn="ctr">
                        <a:lnSpc>
                          <a:spcPct val="120000"/>
                        </a:lnSpc>
                        <a:spcBef>
                          <a:spcPct val="0"/>
                        </a:spcBef>
                        <a:spcAft>
                          <a:spcPct val="0"/>
                        </a:spcAft>
                      </a:pPr>
                      <a:r>
                        <a:rPr lang="zh-CN" sz="1800"/>
                        <a:t>中文语义理解精准，支持多轮对话；企业版提供私有化部署能力</a:t>
                      </a:r>
                      <a:endParaRPr lang="zh-CN" sz="1800"/>
                    </a:p>
                  </a:txBody>
                  <a:tcPr marL="68580" marR="68580" marT="0" marB="0" anchor="ctr" anchorCtr="0"/>
                </a:tc>
                <a:tc>
                  <a:txBody>
                    <a:bodyPr/>
                    <a:p>
                      <a:pPr marL="0" indent="0" algn="ctr">
                        <a:lnSpc>
                          <a:spcPct val="120000"/>
                        </a:lnSpc>
                        <a:spcBef>
                          <a:spcPct val="0"/>
                        </a:spcBef>
                        <a:spcAft>
                          <a:spcPct val="0"/>
                        </a:spcAft>
                      </a:pPr>
                      <a:r>
                        <a:rPr lang="zh-CN" sz="1800"/>
                        <a:t>高阶功能收费较高，免费版存在调用次数限制</a:t>
                      </a:r>
                      <a:endParaRPr lang="zh-CN" sz="1800"/>
                    </a:p>
                  </a:txBody>
                  <a:tcPr marL="68580" marR="68580" marT="0" marB="0" anchor="ctr" anchorCtr="0"/>
                </a:tc>
              </a:tr>
              <a:tr h="684000">
                <a:tc vMerge="1">
                  <a:tcPr marL="68580" marR="68580" marT="0" marB="0" anchor="ctr" anchorCtr="0"/>
                </a:tc>
                <a:tc>
                  <a:txBody>
                    <a:bodyPr/>
                    <a:p>
                      <a:pPr marL="0" indent="0" algn="ctr">
                        <a:lnSpc>
                          <a:spcPct val="120000"/>
                        </a:lnSpc>
                        <a:spcBef>
                          <a:spcPct val="0"/>
                        </a:spcBef>
                        <a:spcAft>
                          <a:spcPct val="0"/>
                        </a:spcAft>
                      </a:pPr>
                      <a:r>
                        <a:rPr lang="zh-CN" sz="1800"/>
                        <a:t>阿里</a:t>
                      </a:r>
                      <a:endParaRPr lang="zh-CN" sz="1800"/>
                    </a:p>
                    <a:p>
                      <a:pPr marL="0" indent="0" algn="ctr">
                        <a:lnSpc>
                          <a:spcPct val="120000"/>
                        </a:lnSpc>
                        <a:spcBef>
                          <a:spcPct val="0"/>
                        </a:spcBef>
                        <a:spcAft>
                          <a:spcPct val="0"/>
                        </a:spcAft>
                      </a:pPr>
                      <a:r>
                        <a:rPr lang="zh-CN" sz="1800"/>
                        <a:t>通义千问</a:t>
                      </a:r>
                      <a:endParaRPr lang="zh-CN" sz="1800"/>
                    </a:p>
                  </a:txBody>
                  <a:tcPr marL="68580" marR="68580" marT="0" marB="0" anchor="ctr" anchorCtr="0"/>
                </a:tc>
                <a:tc>
                  <a:txBody>
                    <a:bodyPr/>
                    <a:p>
                      <a:pPr marL="0" indent="0" algn="ctr">
                        <a:lnSpc>
                          <a:spcPct val="120000"/>
                        </a:lnSpc>
                        <a:spcBef>
                          <a:spcPct val="0"/>
                        </a:spcBef>
                        <a:spcAft>
                          <a:spcPct val="0"/>
                        </a:spcAft>
                      </a:pPr>
                      <a:r>
                        <a:rPr lang="zh-CN" sz="1800"/>
                        <a:t>跨领域知识覆盖广，支持复杂逻辑推理；提供行业定制化解决方案</a:t>
                      </a:r>
                      <a:endParaRPr lang="zh-CN" sz="1800"/>
                    </a:p>
                  </a:txBody>
                  <a:tcPr marL="68580" marR="68580" marT="0" marB="0" anchor="ctr" anchorCtr="0"/>
                </a:tc>
                <a:tc>
                  <a:txBody>
                    <a:bodyPr/>
                    <a:p>
                      <a:pPr marL="0" indent="0" algn="ctr">
                        <a:lnSpc>
                          <a:spcPct val="120000"/>
                        </a:lnSpc>
                        <a:spcBef>
                          <a:spcPct val="0"/>
                        </a:spcBef>
                        <a:spcAft>
                          <a:spcPct val="0"/>
                        </a:spcAft>
                      </a:pPr>
                      <a:r>
                        <a:rPr lang="zh-CN" sz="1800"/>
                        <a:t>实时数据更新滞后，部分垂直领域专业性需加强</a:t>
                      </a:r>
                      <a:endParaRPr lang="zh-CN" sz="1800"/>
                    </a:p>
                  </a:txBody>
                  <a:tcPr marL="68580" marR="68580" marT="0" marB="0" anchor="ctr" anchorCtr="0"/>
                </a:tc>
              </a:tr>
              <a:tr h="684000">
                <a:tc vMerge="1">
                  <a:tcPr marL="68580" marR="68580" marT="0" marB="0" anchor="ctr" anchorCtr="0"/>
                </a:tc>
                <a:tc>
                  <a:txBody>
                    <a:bodyPr/>
                    <a:p>
                      <a:pPr marL="0" indent="0" algn="ctr">
                        <a:lnSpc>
                          <a:spcPct val="120000"/>
                        </a:lnSpc>
                        <a:spcBef>
                          <a:spcPct val="0"/>
                        </a:spcBef>
                        <a:spcAft>
                          <a:spcPct val="0"/>
                        </a:spcAft>
                      </a:pPr>
                      <a:r>
                        <a:rPr lang="en-US" altLang="zh-CN" sz="1800"/>
                        <a:t>DeepSeek</a:t>
                      </a:r>
                      <a:endParaRPr lang="en-US" altLang="zh-CN" sz="1800"/>
                    </a:p>
                  </a:txBody>
                  <a:tcPr marL="68580" marR="68580" marT="0" marB="0" anchor="ctr" anchorCtr="0"/>
                </a:tc>
                <a:tc>
                  <a:txBody>
                    <a:bodyPr/>
                    <a:p>
                      <a:pPr marL="0" indent="0" algn="ctr">
                        <a:lnSpc>
                          <a:spcPct val="120000"/>
                        </a:lnSpc>
                        <a:spcBef>
                          <a:spcPct val="0"/>
                        </a:spcBef>
                        <a:spcAft>
                          <a:spcPct val="0"/>
                        </a:spcAft>
                      </a:pPr>
                      <a:r>
                        <a:rPr lang="zh-CN" sz="1800"/>
                        <a:t>支持长上下文，中文优化出色，适合学术和研究场景</a:t>
                      </a:r>
                      <a:endParaRPr lang="zh-CN" sz="1800"/>
                    </a:p>
                  </a:txBody>
                  <a:tcPr marL="68580" marR="68580" marT="0" marB="0" anchor="ctr" anchorCtr="0"/>
                </a:tc>
                <a:tc>
                  <a:txBody>
                    <a:bodyPr/>
                    <a:p>
                      <a:pPr marL="0" indent="0" algn="ctr">
                        <a:lnSpc>
                          <a:spcPct val="120000"/>
                        </a:lnSpc>
                        <a:spcBef>
                          <a:spcPct val="0"/>
                        </a:spcBef>
                        <a:spcAft>
                          <a:spcPct val="0"/>
                        </a:spcAft>
                      </a:pPr>
                      <a:r>
                        <a:rPr lang="zh-CN" sz="1800"/>
                        <a:t>生态工具链较新，企业级支持文档和案例较少</a:t>
                      </a:r>
                      <a:endParaRPr lang="zh-CN" sz="1800"/>
                    </a:p>
                  </a:txBody>
                  <a:tcPr marL="68580" marR="68580" marT="0" marB="0" anchor="ctr" anchorCtr="0"/>
                </a:tc>
              </a:tr>
              <a:tr h="684000">
                <a:tc vMerge="1">
                  <a:tcPr marL="68580" marR="68580" marT="0" marB="0" anchor="ctr" anchorCtr="0"/>
                </a:tc>
                <a:tc>
                  <a:txBody>
                    <a:bodyPr/>
                    <a:p>
                      <a:pPr marL="0" indent="0" algn="ctr">
                        <a:lnSpc>
                          <a:spcPct val="120000"/>
                        </a:lnSpc>
                        <a:spcBef>
                          <a:spcPct val="0"/>
                        </a:spcBef>
                        <a:spcAft>
                          <a:spcPct val="0"/>
                        </a:spcAft>
                      </a:pPr>
                      <a:r>
                        <a:rPr lang="zh-CN" sz="1800"/>
                        <a:t>智谱</a:t>
                      </a:r>
                      <a:r>
                        <a:rPr lang="en-US" altLang="zh-CN" sz="1800"/>
                        <a:t>AI</a:t>
                      </a:r>
                      <a:endParaRPr lang="en-US" altLang="zh-CN" sz="1800"/>
                    </a:p>
                    <a:p>
                      <a:pPr marL="0" indent="0" algn="ctr">
                        <a:lnSpc>
                          <a:spcPct val="120000"/>
                        </a:lnSpc>
                        <a:spcBef>
                          <a:spcPct val="0"/>
                        </a:spcBef>
                        <a:spcAft>
                          <a:spcPct val="0"/>
                        </a:spcAft>
                      </a:pPr>
                      <a:r>
                        <a:rPr lang="en-US" altLang="zh-CN" sz="1800"/>
                        <a:t>GLM</a:t>
                      </a:r>
                      <a:endParaRPr lang="en-US" altLang="zh-CN" sz="1800"/>
                    </a:p>
                  </a:txBody>
                  <a:tcPr marL="68580" marR="68580" marT="0" marB="0" anchor="ctr" anchorCtr="0"/>
                </a:tc>
                <a:tc>
                  <a:txBody>
                    <a:bodyPr/>
                    <a:p>
                      <a:pPr marL="0" indent="0" algn="ctr">
                        <a:lnSpc>
                          <a:spcPct val="120000"/>
                        </a:lnSpc>
                        <a:spcBef>
                          <a:spcPct val="0"/>
                        </a:spcBef>
                        <a:spcAft>
                          <a:spcPct val="0"/>
                        </a:spcAft>
                      </a:pPr>
                      <a:r>
                        <a:rPr lang="zh-CN" sz="1800"/>
                        <a:t>开源生态完善，支持中英双语；学术文献分析表现突出</a:t>
                      </a:r>
                      <a:endParaRPr lang="zh-CN" sz="1800"/>
                    </a:p>
                  </a:txBody>
                  <a:tcPr marL="68580" marR="68580" marT="0" marB="0" anchor="ctr" anchorCtr="0"/>
                </a:tc>
                <a:tc>
                  <a:txBody>
                    <a:bodyPr/>
                    <a:p>
                      <a:pPr marL="0" indent="0" algn="ctr">
                        <a:lnSpc>
                          <a:spcPct val="120000"/>
                        </a:lnSpc>
                        <a:spcBef>
                          <a:spcPct val="0"/>
                        </a:spcBef>
                        <a:spcAft>
                          <a:spcPct val="0"/>
                        </a:spcAft>
                      </a:pPr>
                      <a:r>
                        <a:rPr lang="zh-CN" sz="1800"/>
                        <a:t>企业级服务商业化较晚，社区支持待提升</a:t>
                      </a:r>
                      <a:endParaRPr lang="zh-CN" sz="1800"/>
                    </a:p>
                  </a:txBody>
                  <a:tcPr marL="68580" marR="68580" marT="0" marB="0" anchor="ctr" anchorCtr="0"/>
                </a:tc>
              </a:tr>
              <a:tr h="684000">
                <a:tc rowSpan="3">
                  <a:txBody>
                    <a:bodyPr/>
                    <a:p>
                      <a:pPr marL="0" indent="0" algn="ctr">
                        <a:lnSpc>
                          <a:spcPct val="120000"/>
                        </a:lnSpc>
                        <a:spcBef>
                          <a:spcPct val="0"/>
                        </a:spcBef>
                        <a:spcAft>
                          <a:spcPct val="0"/>
                        </a:spcAft>
                      </a:pPr>
                      <a:r>
                        <a:rPr lang="zh-CN" sz="1800"/>
                        <a:t>英文大模型</a:t>
                      </a:r>
                      <a:endParaRPr lang="zh-CN" altLang="zh-CN" sz="1800"/>
                    </a:p>
                  </a:txBody>
                  <a:tcPr marL="68580" marR="68580" marT="0" marB="0" anchor="ctr" anchorCtr="0"/>
                </a:tc>
                <a:tc>
                  <a:txBody>
                    <a:bodyPr/>
                    <a:p>
                      <a:pPr marL="0" indent="0" algn="ctr">
                        <a:lnSpc>
                          <a:spcPct val="120000"/>
                        </a:lnSpc>
                        <a:spcBef>
                          <a:spcPct val="0"/>
                        </a:spcBef>
                        <a:spcAft>
                          <a:spcPct val="0"/>
                        </a:spcAft>
                      </a:pPr>
                      <a:r>
                        <a:rPr lang="en-US" altLang="zh-CN" sz="1800"/>
                        <a:t>GPT-4</a:t>
                      </a:r>
                      <a:endParaRPr lang="en-US" altLang="zh-CN" sz="1800"/>
                    </a:p>
                    <a:p>
                      <a:pPr marL="0" indent="0" algn="ctr">
                        <a:lnSpc>
                          <a:spcPct val="120000"/>
                        </a:lnSpc>
                        <a:spcBef>
                          <a:spcPct val="0"/>
                        </a:spcBef>
                        <a:spcAft>
                          <a:spcPct val="0"/>
                        </a:spcAft>
                      </a:pPr>
                      <a:r>
                        <a:rPr lang="en-US" altLang="zh-CN" sz="1800"/>
                        <a:t>(OpenAI)</a:t>
                      </a:r>
                      <a:endParaRPr lang="en-US" altLang="zh-CN" sz="1800"/>
                    </a:p>
                  </a:txBody>
                  <a:tcPr marL="68580" marR="68580" marT="0" marB="0" anchor="ctr" anchorCtr="0"/>
                </a:tc>
                <a:tc>
                  <a:txBody>
                    <a:bodyPr/>
                    <a:p>
                      <a:pPr marL="0" indent="0" algn="ctr">
                        <a:lnSpc>
                          <a:spcPct val="120000"/>
                        </a:lnSpc>
                        <a:spcBef>
                          <a:spcPct val="0"/>
                        </a:spcBef>
                        <a:spcAft>
                          <a:spcPct val="0"/>
                        </a:spcAft>
                      </a:pPr>
                      <a:r>
                        <a:rPr lang="zh-CN" sz="1800"/>
                        <a:t>创造力与逻辑能力领先，支持多模态输入；</a:t>
                      </a:r>
                      <a:r>
                        <a:rPr lang="en-US" altLang="zh-CN" sz="1800"/>
                        <a:t>API</a:t>
                      </a:r>
                      <a:r>
                        <a:rPr lang="zh-CN" sz="1800"/>
                        <a:t>生态最完善</a:t>
                      </a:r>
                      <a:endParaRPr lang="zh-CN" sz="1800"/>
                    </a:p>
                  </a:txBody>
                  <a:tcPr marL="68580" marR="68580" marT="0" marB="0" anchor="ctr" anchorCtr="0"/>
                </a:tc>
                <a:tc>
                  <a:txBody>
                    <a:bodyPr/>
                    <a:p>
                      <a:pPr marL="0" indent="0" algn="ctr">
                        <a:lnSpc>
                          <a:spcPct val="120000"/>
                        </a:lnSpc>
                        <a:spcBef>
                          <a:spcPct val="0"/>
                        </a:spcBef>
                        <a:spcAft>
                          <a:spcPct val="0"/>
                        </a:spcAft>
                      </a:pPr>
                      <a:r>
                        <a:rPr lang="zh-CN" sz="1800"/>
                        <a:t>使用成本高昂，企业合规审查严格</a:t>
                      </a:r>
                      <a:endParaRPr lang="zh-CN" sz="1800"/>
                    </a:p>
                  </a:txBody>
                  <a:tcPr marL="68580" marR="68580" marT="0" marB="0" anchor="ctr" anchorCtr="0"/>
                </a:tc>
              </a:tr>
              <a:tr h="684000">
                <a:tc vMerge="1">
                  <a:tcPr marL="68580" marR="68580" marT="0" marB="0" anchor="ctr" anchorCtr="0"/>
                </a:tc>
                <a:tc>
                  <a:txBody>
                    <a:bodyPr/>
                    <a:p>
                      <a:pPr marL="0" indent="0" algn="ctr">
                        <a:lnSpc>
                          <a:spcPct val="120000"/>
                        </a:lnSpc>
                        <a:spcBef>
                          <a:spcPct val="0"/>
                        </a:spcBef>
                        <a:spcAft>
                          <a:spcPct val="0"/>
                        </a:spcAft>
                      </a:pPr>
                      <a:r>
                        <a:rPr lang="en-US" altLang="zh-CN" sz="1800"/>
                        <a:t>Llama 3</a:t>
                      </a:r>
                      <a:endParaRPr lang="en-US" altLang="zh-CN" sz="1800"/>
                    </a:p>
                    <a:p>
                      <a:pPr marL="0" indent="0" algn="ctr">
                        <a:lnSpc>
                          <a:spcPct val="120000"/>
                        </a:lnSpc>
                        <a:spcBef>
                          <a:spcPct val="0"/>
                        </a:spcBef>
                        <a:spcAft>
                          <a:spcPct val="0"/>
                        </a:spcAft>
                      </a:pPr>
                      <a:r>
                        <a:rPr lang="en-US" altLang="zh-CN" sz="1800"/>
                        <a:t>(Meta)</a:t>
                      </a:r>
                      <a:endParaRPr lang="en-US" altLang="zh-CN" sz="1800"/>
                    </a:p>
                  </a:txBody>
                  <a:tcPr marL="68580" marR="68580" marT="0" marB="0" anchor="ctr" anchorCtr="0"/>
                </a:tc>
                <a:tc>
                  <a:txBody>
                    <a:bodyPr/>
                    <a:p>
                      <a:pPr marL="0" indent="0" algn="ctr">
                        <a:lnSpc>
                          <a:spcPct val="120000"/>
                        </a:lnSpc>
                        <a:spcBef>
                          <a:spcPct val="0"/>
                        </a:spcBef>
                        <a:spcAft>
                          <a:spcPct val="0"/>
                        </a:spcAft>
                      </a:pPr>
                      <a:r>
                        <a:rPr lang="zh-CN" sz="1800"/>
                        <a:t>全系列开源，支持商用；在推理优化和硬件适配方面表现优异</a:t>
                      </a:r>
                      <a:endParaRPr lang="zh-CN" sz="1800"/>
                    </a:p>
                  </a:txBody>
                  <a:tcPr marL="68580" marR="68580" marT="0" marB="0" anchor="ctr" anchorCtr="0"/>
                </a:tc>
                <a:tc>
                  <a:txBody>
                    <a:bodyPr/>
                    <a:p>
                      <a:pPr marL="0" indent="0" algn="ctr">
                        <a:lnSpc>
                          <a:spcPct val="120000"/>
                        </a:lnSpc>
                        <a:spcBef>
                          <a:spcPct val="0"/>
                        </a:spcBef>
                        <a:spcAft>
                          <a:spcPct val="0"/>
                        </a:spcAft>
                      </a:pPr>
                      <a:r>
                        <a:rPr lang="zh-CN" sz="1800"/>
                        <a:t>企业级服务支持不足，社区贡献质量参差</a:t>
                      </a:r>
                      <a:endParaRPr lang="zh-CN" sz="1800"/>
                    </a:p>
                  </a:txBody>
                  <a:tcPr marL="68580" marR="68580" marT="0" marB="0" anchor="ctr" anchorCtr="0"/>
                </a:tc>
              </a:tr>
              <a:tr h="684000">
                <a:tc vMerge="1">
                  <a:tcPr marL="68580" marR="68580" marT="0" marB="0" anchor="ctr" anchorCtr="0"/>
                </a:tc>
                <a:tc>
                  <a:txBody>
                    <a:bodyPr/>
                    <a:p>
                      <a:pPr marL="0" indent="0" algn="ctr">
                        <a:lnSpc>
                          <a:spcPct val="120000"/>
                        </a:lnSpc>
                        <a:spcBef>
                          <a:spcPct val="0"/>
                        </a:spcBef>
                        <a:spcAft>
                          <a:spcPct val="0"/>
                        </a:spcAft>
                      </a:pPr>
                      <a:r>
                        <a:rPr lang="en-US" altLang="zh-CN" sz="1800"/>
                        <a:t>Gemini Pro</a:t>
                      </a:r>
                      <a:endParaRPr lang="en-US" altLang="zh-CN" sz="1800"/>
                    </a:p>
                    <a:p>
                      <a:pPr marL="0" indent="0" algn="ctr">
                        <a:lnSpc>
                          <a:spcPct val="120000"/>
                        </a:lnSpc>
                        <a:spcBef>
                          <a:spcPct val="0"/>
                        </a:spcBef>
                        <a:spcAft>
                          <a:spcPct val="0"/>
                        </a:spcAft>
                      </a:pPr>
                      <a:r>
                        <a:rPr lang="en-US" altLang="zh-CN" sz="1800"/>
                        <a:t>(Google)</a:t>
                      </a:r>
                      <a:endParaRPr lang="en-US" altLang="zh-CN" sz="1800"/>
                    </a:p>
                  </a:txBody>
                  <a:tcPr marL="68580" marR="68580" marT="0" marB="0" anchor="ctr" anchorCtr="0"/>
                </a:tc>
                <a:tc>
                  <a:txBody>
                    <a:bodyPr/>
                    <a:p>
                      <a:pPr marL="0" indent="0" algn="ctr">
                        <a:lnSpc>
                          <a:spcPct val="120000"/>
                        </a:lnSpc>
                        <a:spcBef>
                          <a:spcPct val="0"/>
                        </a:spcBef>
                        <a:spcAft>
                          <a:spcPct val="0"/>
                        </a:spcAft>
                      </a:pPr>
                      <a:r>
                        <a:rPr lang="zh-CN" sz="1800"/>
                        <a:t>多模态融合深度学习，在科研文献分析、代码生成场景效率高</a:t>
                      </a:r>
                      <a:endParaRPr lang="zh-CN" sz="1800"/>
                    </a:p>
                  </a:txBody>
                  <a:tcPr marL="68580" marR="68580" marT="0" marB="0" anchor="ctr" anchorCtr="0"/>
                </a:tc>
                <a:tc>
                  <a:txBody>
                    <a:bodyPr/>
                    <a:p>
                      <a:pPr marL="0" indent="0" algn="ctr">
                        <a:lnSpc>
                          <a:spcPct val="120000"/>
                        </a:lnSpc>
                        <a:spcBef>
                          <a:spcPct val="0"/>
                        </a:spcBef>
                        <a:spcAft>
                          <a:spcPct val="0"/>
                        </a:spcAft>
                      </a:pPr>
                      <a:r>
                        <a:rPr lang="zh-CN" sz="1800"/>
                        <a:t>移动端部署优化不足，企业级</a:t>
                      </a:r>
                      <a:r>
                        <a:rPr lang="en-US" altLang="zh-CN" sz="1800"/>
                        <a:t>API</a:t>
                      </a:r>
                      <a:r>
                        <a:rPr lang="zh-CN" sz="1800"/>
                        <a:t>调用限制较多</a:t>
                      </a:r>
                      <a:endParaRPr lang="zh-CN" sz="1800"/>
                    </a:p>
                  </a:txBody>
                  <a:tcPr marL="68580" marR="68580" marT="0" marB="0" anchor="ctr" anchorCtr="0"/>
                </a:tc>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4" name="文本框 3"/>
          <p:cNvSpPr txBox="1"/>
          <p:nvPr/>
        </p:nvSpPr>
        <p:spPr>
          <a:xfrm>
            <a:off x="692150" y="1449070"/>
            <a:ext cx="10808335" cy="3970655"/>
          </a:xfrm>
          <a:prstGeom prst="rect">
            <a:avLst/>
          </a:prstGeom>
          <a:noFill/>
        </p:spPr>
        <p:txBody>
          <a:bodyPr wrap="square">
            <a:noAutofit/>
          </a:bodyPr>
          <a:lstStyle/>
          <a:p>
            <a:pPr indent="0" fontAlgn="auto">
              <a:lnSpc>
                <a:spcPct val="150000"/>
              </a:lnSpc>
              <a:buFont typeface="+mj-lt"/>
              <a:buNone/>
            </a:pPr>
            <a:r>
              <a:rPr lang="zh-CN" altLang="en-US" sz="2000">
                <a:sym typeface="+mn-ea"/>
              </a:rPr>
              <a:t>自动评分不足：</a:t>
            </a:r>
            <a:endParaRPr lang="zh-CN" altLang="en-US" sz="2000">
              <a:sym typeface="+mn-ea"/>
            </a:endParaRPr>
          </a:p>
          <a:p>
            <a:pPr indent="0" fontAlgn="auto">
              <a:lnSpc>
                <a:spcPct val="150000"/>
              </a:lnSpc>
              <a:buFont typeface="+mj-lt"/>
              <a:buNone/>
            </a:pPr>
            <a:r>
              <a:rPr lang="zh-CN" altLang="en-US" sz="2000" dirty="0">
                <a:sym typeface="+mn-ea"/>
              </a:rPr>
              <a:t>评分与人工打分之间仍存在显著差异，且相关性较弱。</a:t>
            </a:r>
            <a:endParaRPr lang="zh-CN" altLang="en-US" sz="2000" dirty="0">
              <a:sym typeface="+mn-ea"/>
            </a:endParaRPr>
          </a:p>
          <a:p>
            <a:pPr indent="0" fontAlgn="auto">
              <a:lnSpc>
                <a:spcPct val="150000"/>
              </a:lnSpc>
              <a:buFont typeface="+mj-lt"/>
              <a:buNone/>
            </a:pPr>
            <a:endParaRPr lang="zh-CN" altLang="en-US" sz="2000">
              <a:sym typeface="+mn-ea"/>
            </a:endParaRPr>
          </a:p>
          <a:p>
            <a:pPr indent="0" fontAlgn="auto">
              <a:lnSpc>
                <a:spcPct val="150000"/>
              </a:lnSpc>
              <a:buFont typeface="+mj-lt"/>
              <a:buNone/>
            </a:pPr>
            <a:r>
              <a:rPr lang="zh-CN" altLang="en-US" sz="2000">
                <a:sym typeface="+mn-ea"/>
              </a:rPr>
              <a:t>研究内容：</a:t>
            </a:r>
            <a:endParaRPr lang="zh-CN" altLang="en-US" sz="2000">
              <a:sym typeface="+mn-ea"/>
            </a:endParaRPr>
          </a:p>
          <a:p>
            <a:pPr indent="0" fontAlgn="auto">
              <a:lnSpc>
                <a:spcPct val="150000"/>
              </a:lnSpc>
              <a:buFont typeface="+mj-lt"/>
              <a:buNone/>
            </a:pPr>
            <a:r>
              <a:rPr lang="zh-CN" altLang="en-US" sz="2000">
                <a:sym typeface="+mn-ea"/>
              </a:rPr>
              <a:t>搭建基于大语言模型的毕业设计评分框架，</a:t>
            </a:r>
            <a:r>
              <a:rPr lang="zh-CN" altLang="en-US" sz="2000" b="1">
                <a:sym typeface="+mn-ea"/>
              </a:rPr>
              <a:t>多维度</a:t>
            </a:r>
            <a:r>
              <a:rPr lang="zh-CN" altLang="en-US" sz="2000">
                <a:sym typeface="+mn-ea"/>
              </a:rPr>
              <a:t>（</a:t>
            </a:r>
            <a:r>
              <a:rPr lang="zh-CN" altLang="en-US" sz="2000">
                <a:sym typeface="+mn-ea"/>
              </a:rPr>
              <a:t>结构完整性，逻辑清晰度，语言连贯性，内容独特性和创新性，参考文献规范性，课程知识掌握度</a:t>
            </a:r>
            <a:r>
              <a:rPr lang="zh-CN" altLang="en-US" sz="2000">
                <a:sym typeface="+mn-ea"/>
              </a:rPr>
              <a:t>）</a:t>
            </a:r>
            <a:r>
              <a:rPr lang="zh-CN" altLang="en-US" sz="2000">
                <a:sym typeface="+mn-ea"/>
              </a:rPr>
              <a:t>评估</a:t>
            </a:r>
            <a:r>
              <a:rPr lang="zh-CN" altLang="en-US" sz="2000">
                <a:sym typeface="+mn-ea"/>
              </a:rPr>
              <a:t>毕设内容并生成评语和建议，帮助学生改善论文内容，</a:t>
            </a:r>
            <a:r>
              <a:rPr lang="en-US" altLang="zh-CN" sz="2000">
                <a:sym typeface="+mn-ea"/>
              </a:rPr>
              <a:t>  </a:t>
            </a:r>
            <a:r>
              <a:rPr lang="zh-CN" altLang="en-US" sz="2000">
                <a:sym typeface="+mn-ea"/>
              </a:rPr>
              <a:t>辅助</a:t>
            </a:r>
            <a:r>
              <a:rPr lang="zh-CN" altLang="en-US" sz="2000">
                <a:sym typeface="+mn-ea"/>
              </a:rPr>
              <a:t>教师快速打分。</a:t>
            </a:r>
            <a:endParaRPr lang="zh-CN" altLang="en-US" sz="2000" dirty="0"/>
          </a:p>
        </p:txBody>
      </p:sp>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1.4 </a:t>
            </a:r>
            <a:r>
              <a:rPr lang="zh-CN" altLang="en-US" sz="3200" dirty="0">
                <a:sym typeface="+mn-ea"/>
              </a:rPr>
              <a:t>研究内容</a:t>
            </a:r>
            <a:endParaRPr lang="zh-CN" altLang="en-US" sz="3200" dirty="0">
              <a:sym typeface="+mn-ea"/>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533140" y="2643505"/>
            <a:ext cx="7984490"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研究内容</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6" name="文本框 5"/>
          <p:cNvSpPr txBox="1"/>
          <p:nvPr/>
        </p:nvSpPr>
        <p:spPr>
          <a:xfrm>
            <a:off x="692150" y="670560"/>
            <a:ext cx="10808335" cy="583565"/>
          </a:xfrm>
          <a:prstGeom prst="rect">
            <a:avLst/>
          </a:prstGeom>
          <a:noFill/>
        </p:spPr>
        <p:txBody>
          <a:bodyPr wrap="square" rtlCol="0" anchor="t">
            <a:spAutoFit/>
          </a:bodyPr>
          <a:lstStyle/>
          <a:p>
            <a:pPr algn="l"/>
            <a:r>
              <a:rPr lang="en-US" altLang="zh-CN" sz="3200" dirty="0"/>
              <a:t>2.1 </a:t>
            </a:r>
            <a:r>
              <a:rPr lang="zh-CN" altLang="en-US" sz="3200" dirty="0"/>
              <a:t>研究框架</a:t>
            </a:r>
            <a:endParaRPr lang="zh-CN" altLang="en-US" sz="3200" dirty="0"/>
          </a:p>
        </p:txBody>
      </p:sp>
      <p:pic>
        <p:nvPicPr>
          <p:cNvPr id="2" name="图片 1" descr="model-method"/>
          <p:cNvPicPr>
            <a:picLocks noChangeAspect="1"/>
          </p:cNvPicPr>
          <p:nvPr/>
        </p:nvPicPr>
        <p:blipFill>
          <a:blip r:embed="rId5"/>
          <a:stretch>
            <a:fillRect/>
          </a:stretch>
        </p:blipFill>
        <p:spPr>
          <a:xfrm>
            <a:off x="5755640" y="2576830"/>
            <a:ext cx="6432924" cy="4140000"/>
          </a:xfrm>
          <a:prstGeom prst="rect">
            <a:avLst/>
          </a:prstGeom>
        </p:spPr>
      </p:pic>
      <p:pic>
        <p:nvPicPr>
          <p:cNvPr id="3" name="图片 2" descr="model-new"/>
          <p:cNvPicPr>
            <a:picLocks noChangeAspect="1"/>
          </p:cNvPicPr>
          <p:nvPr/>
        </p:nvPicPr>
        <p:blipFill>
          <a:blip r:embed="rId6"/>
          <a:stretch>
            <a:fillRect/>
          </a:stretch>
        </p:blipFill>
        <p:spPr>
          <a:xfrm>
            <a:off x="187325" y="1315085"/>
            <a:ext cx="5460658" cy="4140000"/>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2.2</a:t>
            </a:r>
            <a:r>
              <a:rPr lang="en-US" altLang="zh-CN" sz="3200">
                <a:sym typeface="+mn-ea"/>
              </a:rPr>
              <a:t> </a:t>
            </a:r>
            <a:r>
              <a:rPr lang="zh-CN" altLang="en-US" sz="3200">
                <a:sym typeface="+mn-ea"/>
              </a:rPr>
              <a:t>多维度评分</a:t>
            </a:r>
            <a:endParaRPr lang="zh-CN" altLang="en-US" sz="3200">
              <a:sym typeface="+mn-ea"/>
            </a:endParaRPr>
          </a:p>
        </p:txBody>
      </p:sp>
      <p:sp>
        <p:nvSpPr>
          <p:cNvPr id="9" name="文本框 8"/>
          <p:cNvSpPr txBox="1"/>
          <p:nvPr/>
        </p:nvSpPr>
        <p:spPr>
          <a:xfrm>
            <a:off x="691515" y="1315085"/>
            <a:ext cx="10808970" cy="3010535"/>
          </a:xfrm>
          <a:prstGeom prst="rect">
            <a:avLst/>
          </a:prstGeom>
          <a:noFill/>
        </p:spPr>
        <p:txBody>
          <a:bodyPr wrap="square">
            <a:noAutofit/>
          </a:bodyPr>
          <a:p>
            <a:pPr marL="342900" indent="-342900" fontAlgn="auto">
              <a:lnSpc>
                <a:spcPct val="150000"/>
              </a:lnSpc>
              <a:buAutoNum type="arabicPeriod"/>
            </a:pPr>
            <a:endParaRPr lang="zh-CN" altLang="en-US" dirty="0"/>
          </a:p>
          <a:p>
            <a:pPr marL="342900" indent="-342900" fontAlgn="auto">
              <a:lnSpc>
                <a:spcPct val="150000"/>
              </a:lnSpc>
              <a:buAutoNum type="arabicPeriod"/>
            </a:pPr>
            <a:r>
              <a:rPr lang="zh-CN" altLang="en-US" dirty="0"/>
              <a:t>结构完整性得分</a:t>
            </a:r>
            <a:r>
              <a:rPr lang="en-US" altLang="zh-CN" dirty="0"/>
              <a:t>:</a:t>
            </a:r>
            <a:r>
              <a:rPr lang="zh-CN" altLang="en-US" dirty="0"/>
              <a:t>占比</a:t>
            </a:r>
            <a:r>
              <a:rPr lang="en-US" altLang="zh-CN" dirty="0"/>
              <a:t>20%</a:t>
            </a:r>
            <a:r>
              <a:rPr lang="zh-CN" altLang="en-US" dirty="0"/>
              <a:t>：评估对象的总体框架是否严谨，内部布局是否合理</a:t>
            </a:r>
            <a:endParaRPr lang="zh-CN" altLang="en-US" dirty="0"/>
          </a:p>
          <a:p>
            <a:pPr marL="342900" indent="-342900" fontAlgn="auto">
              <a:lnSpc>
                <a:spcPct val="150000"/>
              </a:lnSpc>
              <a:buAutoNum type="arabicPeriod"/>
            </a:pPr>
            <a:r>
              <a:rPr lang="zh-CN" altLang="en-US" dirty="0"/>
              <a:t>逻辑清晰度得分</a:t>
            </a:r>
            <a:r>
              <a:rPr lang="en-US" altLang="zh-CN" dirty="0"/>
              <a:t>:</a:t>
            </a:r>
            <a:r>
              <a:rPr lang="zh-CN" altLang="en-US" dirty="0"/>
              <a:t>占比</a:t>
            </a:r>
            <a:r>
              <a:rPr lang="en-US" altLang="zh-CN" dirty="0"/>
              <a:t>20%</a:t>
            </a:r>
            <a:r>
              <a:rPr lang="zh-CN" altLang="en-US" dirty="0"/>
              <a:t>：考察论证过程的条理性和连贯性</a:t>
            </a:r>
            <a:endParaRPr lang="zh-CN" altLang="en-US" dirty="0"/>
          </a:p>
          <a:p>
            <a:pPr marL="342900" indent="-342900" fontAlgn="auto">
              <a:lnSpc>
                <a:spcPct val="150000"/>
              </a:lnSpc>
              <a:buAutoNum type="arabicPeriod"/>
            </a:pPr>
            <a:r>
              <a:rPr lang="zh-CN" altLang="en-US" dirty="0"/>
              <a:t>语言连贯性得分</a:t>
            </a:r>
            <a:r>
              <a:rPr lang="en-US" altLang="zh-CN" dirty="0"/>
              <a:t>:</a:t>
            </a:r>
            <a:r>
              <a:rPr lang="zh-CN" altLang="en-US" dirty="0"/>
              <a:t>占比</a:t>
            </a:r>
            <a:r>
              <a:rPr lang="en-US" altLang="zh-CN" dirty="0"/>
              <a:t>20%</a:t>
            </a:r>
            <a:r>
              <a:rPr lang="zh-CN" altLang="en-US" dirty="0"/>
              <a:t>：语言的运用是否恰当得体，句子结构是否符合语法规范</a:t>
            </a:r>
            <a:endParaRPr lang="zh-CN" altLang="en-US" dirty="0"/>
          </a:p>
          <a:p>
            <a:pPr marL="342900" indent="-342900" fontAlgn="auto">
              <a:lnSpc>
                <a:spcPct val="150000"/>
              </a:lnSpc>
              <a:buAutoNum type="arabicPeriod"/>
            </a:pPr>
            <a:r>
              <a:rPr lang="zh-CN" altLang="en-US" dirty="0"/>
              <a:t>内容独特性和创新性得分</a:t>
            </a:r>
            <a:r>
              <a:rPr lang="en-US" altLang="zh-CN" dirty="0"/>
              <a:t>:</a:t>
            </a:r>
            <a:r>
              <a:rPr lang="zh-CN" altLang="en-US" dirty="0"/>
              <a:t>占比</a:t>
            </a:r>
            <a:r>
              <a:rPr lang="en-US" altLang="zh-CN" dirty="0"/>
              <a:t>20%</a:t>
            </a:r>
            <a:r>
              <a:rPr lang="zh-CN" altLang="en-US" dirty="0"/>
              <a:t>：内容是否有新意或有独到见解</a:t>
            </a:r>
            <a:endParaRPr lang="zh-CN" altLang="en-US" dirty="0"/>
          </a:p>
          <a:p>
            <a:pPr marL="342900" indent="-342900" fontAlgn="auto">
              <a:lnSpc>
                <a:spcPct val="150000"/>
              </a:lnSpc>
              <a:buAutoNum type="arabicPeriod"/>
            </a:pPr>
            <a:r>
              <a:rPr lang="zh-CN" altLang="en-US" dirty="0"/>
              <a:t>参考文献规范性得分</a:t>
            </a:r>
            <a:r>
              <a:rPr lang="en-US" altLang="zh-CN" dirty="0"/>
              <a:t>:</a:t>
            </a:r>
            <a:r>
              <a:rPr lang="zh-CN" altLang="en-US" dirty="0"/>
              <a:t>占比</a:t>
            </a:r>
            <a:r>
              <a:rPr lang="en-US" altLang="zh-CN" dirty="0"/>
              <a:t>10%</a:t>
            </a:r>
            <a:r>
              <a:rPr lang="zh-CN" altLang="en-US" dirty="0"/>
              <a:t>：检查引用文献的格式是否符合学术界的通用标准</a:t>
            </a:r>
            <a:endParaRPr lang="zh-CN" altLang="en-US" dirty="0"/>
          </a:p>
          <a:p>
            <a:pPr marL="342900" indent="-342900" fontAlgn="auto">
              <a:lnSpc>
                <a:spcPct val="150000"/>
              </a:lnSpc>
              <a:buAutoNum type="arabicPeriod"/>
            </a:pPr>
            <a:r>
              <a:rPr lang="zh-CN" altLang="en-US" dirty="0"/>
              <a:t>课程知识掌握度得分</a:t>
            </a:r>
            <a:r>
              <a:rPr lang="en-US" altLang="zh-CN" dirty="0"/>
              <a:t>:</a:t>
            </a:r>
            <a:r>
              <a:rPr lang="zh-CN" altLang="en-US" dirty="0"/>
              <a:t>占比</a:t>
            </a:r>
            <a:r>
              <a:rPr lang="en-US" altLang="zh-CN" dirty="0"/>
              <a:t>10%</a:t>
            </a:r>
            <a:r>
              <a:rPr lang="zh-CN" altLang="en-US" dirty="0"/>
              <a:t>：了解学生对于相关课程的知识的理解和应用程度</a:t>
            </a:r>
            <a:endParaRPr lang="zh-CN" altLang="en-US" dirty="0"/>
          </a:p>
        </p:txBody>
      </p:sp>
      <p:pic>
        <p:nvPicPr>
          <p:cNvPr id="6" name="图片 5"/>
          <p:cNvPicPr>
            <a:picLocks noChangeAspect="1"/>
          </p:cNvPicPr>
          <p:nvPr/>
        </p:nvPicPr>
        <p:blipFill>
          <a:blip r:embed="rId5"/>
          <a:stretch>
            <a:fillRect/>
          </a:stretch>
        </p:blipFill>
        <p:spPr>
          <a:xfrm>
            <a:off x="693420" y="4686935"/>
            <a:ext cx="10807200" cy="629335"/>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2.3</a:t>
            </a:r>
            <a:r>
              <a:rPr lang="en-US" altLang="zh-CN" sz="3200" dirty="0">
                <a:sym typeface="+mn-ea"/>
              </a:rPr>
              <a:t> </a:t>
            </a:r>
            <a:r>
              <a:rPr lang="zh-CN" altLang="en-US" sz="3200" dirty="0">
                <a:sym typeface="+mn-ea"/>
              </a:rPr>
              <a:t>提示词</a:t>
            </a:r>
            <a:r>
              <a:rPr lang="zh-CN" altLang="en-US" sz="3200" dirty="0">
                <a:sym typeface="+mn-ea"/>
              </a:rPr>
              <a:t>设计</a:t>
            </a:r>
            <a:endParaRPr lang="zh-CN" altLang="en-US" sz="3200" dirty="0">
              <a:sym typeface="+mn-ea"/>
            </a:endParaRPr>
          </a:p>
        </p:txBody>
      </p:sp>
      <p:sp>
        <p:nvSpPr>
          <p:cNvPr id="5" name="文本框 4"/>
          <p:cNvSpPr txBox="1"/>
          <p:nvPr/>
        </p:nvSpPr>
        <p:spPr>
          <a:xfrm>
            <a:off x="1329690" y="2129155"/>
            <a:ext cx="2083435" cy="2312035"/>
          </a:xfrm>
          <a:prstGeom prst="rect">
            <a:avLst/>
          </a:prstGeom>
          <a:noFill/>
        </p:spPr>
        <p:txBody>
          <a:bodyPr wrap="square">
            <a:noAutofit/>
          </a:bodyPr>
          <a:lstStyle/>
          <a:p>
            <a:pPr marL="342900" indent="-342900">
              <a:buFont typeface="+mj-lt"/>
              <a:buAutoNum type="arabicPeriod"/>
            </a:pPr>
            <a:r>
              <a:rPr lang="zh-CN" altLang="en-US" b="1" dirty="0">
                <a:highlight>
                  <a:srgbClr val="FFFF00"/>
                </a:highlight>
              </a:rPr>
              <a:t>设计角色背景</a:t>
            </a:r>
            <a:endParaRPr lang="zh-CN" altLang="en-US" b="1" dirty="0"/>
          </a:p>
          <a:p>
            <a:pPr marL="342900" indent="-342900">
              <a:buFont typeface="+mj-lt"/>
              <a:buAutoNum type="arabicPeriod"/>
            </a:pPr>
            <a:endParaRPr lang="zh-CN" altLang="en-US" b="1" dirty="0"/>
          </a:p>
          <a:p>
            <a:pPr marL="342900" indent="-342900">
              <a:buFont typeface="+mj-lt"/>
              <a:buAutoNum type="arabicPeriod"/>
            </a:pPr>
            <a:r>
              <a:rPr lang="zh-CN" altLang="en-US" b="1" dirty="0">
                <a:highlight>
                  <a:srgbClr val="00FF00"/>
                </a:highlight>
              </a:rPr>
              <a:t>阐述任务目标</a:t>
            </a:r>
            <a:endParaRPr lang="zh-CN" altLang="en-US" b="1" dirty="0"/>
          </a:p>
          <a:p>
            <a:pPr marL="342900" indent="-342900">
              <a:buFont typeface="+mj-lt"/>
              <a:buAutoNum type="arabicPeriod"/>
            </a:pPr>
            <a:endParaRPr lang="zh-CN" altLang="en-US" b="1" dirty="0"/>
          </a:p>
          <a:p>
            <a:pPr marL="342900" indent="-342900">
              <a:buFont typeface="+mj-lt"/>
              <a:buAutoNum type="arabicPeriod"/>
            </a:pPr>
            <a:r>
              <a:rPr lang="zh-CN" altLang="en-US" b="1" dirty="0">
                <a:highlight>
                  <a:srgbClr val="00FFFF"/>
                </a:highlight>
              </a:rPr>
              <a:t>解释评分指标</a:t>
            </a:r>
            <a:endParaRPr lang="zh-CN" altLang="en-US" b="1" dirty="0">
              <a:highlight>
                <a:srgbClr val="00FFFF"/>
              </a:highlight>
            </a:endParaRPr>
          </a:p>
          <a:p>
            <a:pPr marL="342900" indent="-342900">
              <a:buFont typeface="+mj-lt"/>
              <a:buAutoNum type="arabicPeriod"/>
            </a:pPr>
            <a:endParaRPr lang="zh-CN" altLang="en-US" b="1" dirty="0"/>
          </a:p>
          <a:p>
            <a:pPr marL="342900" indent="-342900">
              <a:buFont typeface="+mj-lt"/>
              <a:buAutoNum type="arabicPeriod"/>
            </a:pPr>
            <a:r>
              <a:rPr lang="zh-CN" altLang="en-US" b="1" dirty="0">
                <a:highlight>
                  <a:srgbClr val="FF00FF"/>
                </a:highlight>
              </a:rPr>
              <a:t>控制输出模版</a:t>
            </a:r>
            <a:endParaRPr lang="zh-CN" altLang="en-US" b="1" dirty="0">
              <a:highlight>
                <a:srgbClr val="FF00FF"/>
              </a:highlight>
            </a:endParaRPr>
          </a:p>
        </p:txBody>
      </p:sp>
      <p:sp>
        <p:nvSpPr>
          <p:cNvPr id="6" name="文本框 5"/>
          <p:cNvSpPr txBox="1"/>
          <p:nvPr/>
        </p:nvSpPr>
        <p:spPr>
          <a:xfrm>
            <a:off x="4021455" y="280670"/>
            <a:ext cx="8170545" cy="6438900"/>
          </a:xfrm>
          <a:prstGeom prst="rect">
            <a:avLst/>
          </a:prstGeom>
          <a:noFill/>
        </p:spPr>
        <p:txBody>
          <a:bodyPr wrap="square" rtlCol="0">
            <a:noAutofit/>
          </a:bodyPr>
          <a:p>
            <a:pPr>
              <a:lnSpc>
                <a:spcPct val="100000"/>
              </a:lnSpc>
            </a:pPr>
            <a:r>
              <a:rPr lang="zh-CN" altLang="en-US" sz="1800">
                <a:highlight>
                  <a:srgbClr val="FFFF00"/>
                </a:highlight>
              </a:rPr>
              <a:t>你是一位大学教师教授，需要对学生提交的毕业设计论文进行评估。</a:t>
            </a:r>
            <a:endParaRPr lang="zh-CN" altLang="en-US" sz="1800"/>
          </a:p>
          <a:p>
            <a:pPr>
              <a:lnSpc>
                <a:spcPct val="100000"/>
              </a:lnSpc>
            </a:pPr>
            <a:r>
              <a:rPr lang="zh-CN" altLang="en-US" sz="1800">
                <a:highlight>
                  <a:srgbClr val="00FF00"/>
                </a:highlight>
              </a:rPr>
              <a:t>请评估以下&lt;报告文本/总结报告文本&gt;在描述&lt;结构完整性&gt;，&lt;逻辑清晰度&gt;， &lt;语言连贯性&gt;， &lt;内容独特性和创新性&gt;， &lt;参考文献规范性&gt;，&lt;课程知识掌握度&gt;方面的表现，</a:t>
            </a:r>
            <a:endParaRPr lang="zh-CN" altLang="en-US" sz="1800">
              <a:highlight>
                <a:srgbClr val="00FF00"/>
              </a:highlight>
            </a:endParaRPr>
          </a:p>
          <a:p>
            <a:pPr>
              <a:lnSpc>
                <a:spcPct val="100000"/>
              </a:lnSpc>
            </a:pPr>
            <a:r>
              <a:rPr lang="zh-CN" altLang="en-US" sz="1800">
                <a:highlight>
                  <a:srgbClr val="00FFFF"/>
                </a:highlight>
              </a:rPr>
              <a:t>并根据各指标&lt;占比比例&gt;进行打分与点评，打分范围0-10分。并最终按照&lt;打分模版&gt;给出学生报告打分结果与评价”。打分模板如下：“最终打分：&lt;&gt; (范围0-10分)</a:t>
            </a:r>
            <a:endParaRPr lang="zh-CN" altLang="en-US" sz="1800">
              <a:highlight>
                <a:srgbClr val="00FFFF"/>
              </a:highlight>
            </a:endParaRPr>
          </a:p>
          <a:p>
            <a:pPr>
              <a:lnSpc>
                <a:spcPct val="100000"/>
              </a:lnSpc>
            </a:pPr>
            <a:r>
              <a:rPr lang="zh-CN" altLang="en-US" sz="1800">
                <a:highlight>
                  <a:srgbClr val="00FFFF"/>
                </a:highlight>
              </a:rPr>
              <a:t>1. 结构完整性得分：&lt;&gt;, 占比20%，原因如下：&lt;&gt;</a:t>
            </a:r>
            <a:endParaRPr lang="zh-CN" altLang="en-US" sz="1800">
              <a:highlight>
                <a:srgbClr val="00FFFF"/>
              </a:highlight>
            </a:endParaRPr>
          </a:p>
          <a:p>
            <a:pPr>
              <a:lnSpc>
                <a:spcPct val="100000"/>
              </a:lnSpc>
            </a:pPr>
            <a:r>
              <a:rPr lang="zh-CN" altLang="en-US" sz="1800">
                <a:highlight>
                  <a:srgbClr val="00FFFF"/>
                </a:highlight>
              </a:rPr>
              <a:t>2. 逻辑清晰度得分：&lt;&gt;, 占比20%，原因如下：&lt;&gt;</a:t>
            </a:r>
            <a:endParaRPr lang="zh-CN" altLang="en-US" sz="1800">
              <a:highlight>
                <a:srgbClr val="00FFFF"/>
              </a:highlight>
            </a:endParaRPr>
          </a:p>
          <a:p>
            <a:pPr>
              <a:lnSpc>
                <a:spcPct val="100000"/>
              </a:lnSpc>
            </a:pPr>
            <a:r>
              <a:rPr lang="zh-CN" altLang="en-US" sz="1800">
                <a:highlight>
                  <a:srgbClr val="00FFFF"/>
                </a:highlight>
              </a:rPr>
              <a:t>3. 语言连贯得分：&lt;&gt;, 占比20%，原因如下：&lt;&gt;</a:t>
            </a:r>
            <a:endParaRPr lang="zh-CN" altLang="en-US" sz="1800">
              <a:highlight>
                <a:srgbClr val="00FFFF"/>
              </a:highlight>
            </a:endParaRPr>
          </a:p>
          <a:p>
            <a:pPr>
              <a:lnSpc>
                <a:spcPct val="100000"/>
              </a:lnSpc>
            </a:pPr>
            <a:r>
              <a:rPr lang="zh-CN" altLang="en-US" sz="1800">
                <a:highlight>
                  <a:srgbClr val="00FFFF"/>
                </a:highlight>
              </a:rPr>
              <a:t>4. 内容独特性和创新性得分：&lt;&gt;, 占比20%，原因如下：&lt;&gt;</a:t>
            </a:r>
            <a:endParaRPr lang="zh-CN" altLang="en-US" sz="1800">
              <a:highlight>
                <a:srgbClr val="00FFFF"/>
              </a:highlight>
            </a:endParaRPr>
          </a:p>
          <a:p>
            <a:pPr>
              <a:lnSpc>
                <a:spcPct val="100000"/>
              </a:lnSpc>
            </a:pPr>
            <a:r>
              <a:rPr lang="zh-CN" altLang="en-US" sz="1800">
                <a:highlight>
                  <a:srgbClr val="00FFFF"/>
                </a:highlight>
              </a:rPr>
              <a:t>5. 参考文献规范性得分：&lt;&gt;, 占比10%，原因如下：&lt;&gt;</a:t>
            </a:r>
            <a:endParaRPr lang="zh-CN" altLang="en-US" sz="1800">
              <a:highlight>
                <a:srgbClr val="00FFFF"/>
              </a:highlight>
            </a:endParaRPr>
          </a:p>
          <a:p>
            <a:pPr>
              <a:lnSpc>
                <a:spcPct val="100000"/>
              </a:lnSpc>
            </a:pPr>
            <a:r>
              <a:rPr lang="zh-CN" altLang="en-US" sz="1800">
                <a:highlight>
                  <a:srgbClr val="00FFFF"/>
                </a:highlight>
              </a:rPr>
              <a:t>6. 课程知识掌握度得分：&lt;&gt;, 占比10%，原因如下：&lt;&gt;</a:t>
            </a:r>
            <a:endParaRPr lang="zh-CN" altLang="en-US" sz="1800">
              <a:highlight>
                <a:srgbClr val="00FFFF"/>
              </a:highlight>
            </a:endParaRPr>
          </a:p>
          <a:p>
            <a:pPr>
              <a:lnSpc>
                <a:spcPct val="100000"/>
              </a:lnSpc>
            </a:pPr>
            <a:r>
              <a:rPr lang="zh-CN" altLang="en-US" sz="1800">
                <a:highlight>
                  <a:srgbClr val="FF00FF"/>
                </a:highlight>
              </a:rPr>
              <a:t>请严格按照以下格式返回结果，最终打分一行、6个维度各自一行、修改意见一行，不要擅自添加换行：</a:t>
            </a:r>
            <a:endParaRPr lang="zh-CN" altLang="en-US" sz="1800">
              <a:highlight>
                <a:srgbClr val="FF00FF"/>
              </a:highlight>
            </a:endParaRPr>
          </a:p>
          <a:p>
            <a:pPr>
              <a:lnSpc>
                <a:spcPct val="100000"/>
              </a:lnSpc>
            </a:pPr>
            <a:r>
              <a:rPr lang="zh-CN" altLang="en-US" sz="1800">
                <a:highlight>
                  <a:srgbClr val="FF00FF"/>
                </a:highlight>
              </a:rPr>
              <a:t>最终打分：&lt;&gt; (范围0-10分)</a:t>
            </a:r>
            <a:endParaRPr lang="zh-CN" altLang="en-US" sz="1800">
              <a:highlight>
                <a:srgbClr val="FF00FF"/>
              </a:highlight>
            </a:endParaRPr>
          </a:p>
          <a:p>
            <a:pPr>
              <a:lnSpc>
                <a:spcPct val="100000"/>
              </a:lnSpc>
            </a:pPr>
            <a:r>
              <a:rPr lang="zh-CN" altLang="en-US" sz="1800">
                <a:highlight>
                  <a:srgbClr val="FF00FF"/>
                </a:highlight>
              </a:rPr>
              <a:t>1. 结构完整性得分：&lt;&gt;, 占比20%，原因如下：&lt;&gt;</a:t>
            </a:r>
            <a:endParaRPr lang="zh-CN" altLang="en-US" sz="1800">
              <a:highlight>
                <a:srgbClr val="FF00FF"/>
              </a:highlight>
            </a:endParaRPr>
          </a:p>
          <a:p>
            <a:pPr>
              <a:lnSpc>
                <a:spcPct val="100000"/>
              </a:lnSpc>
            </a:pPr>
            <a:r>
              <a:rPr lang="zh-CN" altLang="en-US" sz="1800">
                <a:highlight>
                  <a:srgbClr val="FF00FF"/>
                </a:highlight>
              </a:rPr>
              <a:t>2. 逻辑清晰度得分：&lt;&gt;, 占比20%，原因如下：&lt;&gt;</a:t>
            </a:r>
            <a:endParaRPr lang="zh-CN" altLang="en-US" sz="1800">
              <a:highlight>
                <a:srgbClr val="FF00FF"/>
              </a:highlight>
            </a:endParaRPr>
          </a:p>
          <a:p>
            <a:pPr>
              <a:lnSpc>
                <a:spcPct val="100000"/>
              </a:lnSpc>
            </a:pPr>
            <a:r>
              <a:rPr lang="zh-CN" altLang="en-US" sz="1800">
                <a:highlight>
                  <a:srgbClr val="FF00FF"/>
                </a:highlight>
              </a:rPr>
              <a:t>3. 语言连贯性得分：&lt;&gt;, 占比20%，原因如下：&lt;&gt;</a:t>
            </a:r>
            <a:endParaRPr lang="zh-CN" altLang="en-US" sz="1800">
              <a:highlight>
                <a:srgbClr val="FF00FF"/>
              </a:highlight>
            </a:endParaRPr>
          </a:p>
          <a:p>
            <a:pPr>
              <a:lnSpc>
                <a:spcPct val="100000"/>
              </a:lnSpc>
            </a:pPr>
            <a:r>
              <a:rPr lang="zh-CN" altLang="en-US" sz="1800">
                <a:highlight>
                  <a:srgbClr val="FF00FF"/>
                </a:highlight>
              </a:rPr>
              <a:t>4. 内容独特性和创新性得分：&lt;&gt;, 占比20%，原因如下：&lt;&gt;</a:t>
            </a:r>
            <a:endParaRPr lang="zh-CN" altLang="en-US" sz="1800">
              <a:highlight>
                <a:srgbClr val="FF00FF"/>
              </a:highlight>
            </a:endParaRPr>
          </a:p>
          <a:p>
            <a:pPr>
              <a:lnSpc>
                <a:spcPct val="100000"/>
              </a:lnSpc>
            </a:pPr>
            <a:r>
              <a:rPr lang="zh-CN" altLang="en-US" sz="1800">
                <a:highlight>
                  <a:srgbClr val="FF00FF"/>
                </a:highlight>
              </a:rPr>
              <a:t>5. 参考文献规范性得分：&lt;&gt;, 占比10%，原因如下：&lt;&gt;</a:t>
            </a:r>
            <a:endParaRPr lang="zh-CN" altLang="en-US" sz="1800">
              <a:highlight>
                <a:srgbClr val="FF00FF"/>
              </a:highlight>
            </a:endParaRPr>
          </a:p>
          <a:p>
            <a:pPr>
              <a:lnSpc>
                <a:spcPct val="100000"/>
              </a:lnSpc>
            </a:pPr>
            <a:r>
              <a:rPr lang="zh-CN" altLang="en-US" sz="1800">
                <a:highlight>
                  <a:srgbClr val="FF00FF"/>
                </a:highlight>
              </a:rPr>
              <a:t>6. 课程知识掌握度得分：&lt;&gt;, 占比10%，原因如下：&lt;&gt;</a:t>
            </a:r>
            <a:endParaRPr lang="zh-CN" altLang="en-US" sz="1800">
              <a:highlight>
                <a:srgbClr val="FF00FF"/>
              </a:highlight>
            </a:endParaRPr>
          </a:p>
          <a:p>
            <a:pPr>
              <a:lnSpc>
                <a:spcPct val="100000"/>
              </a:lnSpc>
            </a:pPr>
            <a:r>
              <a:rPr lang="zh-CN" altLang="en-US" sz="1800">
                <a:highlight>
                  <a:srgbClr val="FF00FF"/>
                </a:highlight>
              </a:rPr>
              <a:t>修改意见：&lt;&gt;</a:t>
            </a:r>
            <a:endParaRPr lang="zh-CN" altLang="en-US" sz="1800">
              <a:highlight>
                <a:srgbClr val="FF00FF"/>
              </a:highlight>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16840" y="280670"/>
            <a:ext cx="12075160" cy="6438900"/>
          </a:xfrm>
          <a:prstGeom prst="rect">
            <a:avLst/>
          </a:prstGeom>
          <a:noFill/>
        </p:spPr>
        <p:txBody>
          <a:bodyPr wrap="square" rtlCol="0">
            <a:noAutofit/>
          </a:bodyPr>
          <a:p>
            <a:pPr>
              <a:lnSpc>
                <a:spcPct val="100000"/>
              </a:lnSpc>
            </a:pPr>
            <a:r>
              <a:rPr lang="zh-CN" altLang="en-US" sz="1800"/>
              <a:t>你是一位大学教师教授，需要对学生提交的毕业设计论文进行评估。</a:t>
            </a:r>
            <a:endParaRPr lang="zh-CN" altLang="en-US" sz="1800"/>
          </a:p>
          <a:p>
            <a:pPr>
              <a:lnSpc>
                <a:spcPct val="100000"/>
              </a:lnSpc>
            </a:pPr>
            <a:r>
              <a:rPr lang="zh-CN" altLang="en-US" sz="1800"/>
              <a:t>请评估以下&lt;报告文本/总结报告文本&gt;在描述&lt;结构完整性&gt;，&lt;逻辑清晰度&gt;， &lt;语言连贯性&gt;， &lt;内容独特性和创新性&gt;， &lt;参考文献规范性&gt;，&lt;课程知识掌握度&gt;方面的表现，</a:t>
            </a:r>
            <a:endParaRPr lang="zh-CN" altLang="en-US" sz="1800"/>
          </a:p>
          <a:p>
            <a:pPr>
              <a:lnSpc>
                <a:spcPct val="100000"/>
              </a:lnSpc>
            </a:pPr>
            <a:r>
              <a:rPr lang="zh-CN" altLang="en-US" sz="1800"/>
              <a:t>并根据各指标&lt;占比比例&gt;进行打分与点评，打分范围0-10分。并最终按照&lt;打分模版&gt;给出学生报告打分结果与评价”。打分模板如下：“最终打分：&lt;&gt; (范围0-10分)</a:t>
            </a:r>
            <a:endParaRPr lang="zh-CN" altLang="en-US" sz="1800"/>
          </a:p>
          <a:p>
            <a:pPr>
              <a:lnSpc>
                <a:spcPct val="100000"/>
              </a:lnSpc>
            </a:pPr>
            <a:r>
              <a:rPr lang="zh-CN" altLang="en-US" sz="1800"/>
              <a:t>1. 结构完整性得分：&lt;&gt;, 占比20%，原因如下：&lt;&gt;</a:t>
            </a:r>
            <a:endParaRPr lang="zh-CN" altLang="en-US" sz="1800"/>
          </a:p>
          <a:p>
            <a:pPr>
              <a:lnSpc>
                <a:spcPct val="100000"/>
              </a:lnSpc>
            </a:pPr>
            <a:r>
              <a:rPr lang="zh-CN" altLang="en-US" sz="1800"/>
              <a:t>2. 逻辑清晰度得分：&lt;&gt;, 占比20%，原因如下：&lt;&gt;</a:t>
            </a:r>
            <a:endParaRPr lang="zh-CN" altLang="en-US" sz="1800"/>
          </a:p>
          <a:p>
            <a:pPr>
              <a:lnSpc>
                <a:spcPct val="100000"/>
              </a:lnSpc>
            </a:pPr>
            <a:r>
              <a:rPr lang="zh-CN" altLang="en-US" sz="1800"/>
              <a:t>3. 语言连贯得分：&lt;&gt;, 占比20%，原因如下：&lt;&gt;</a:t>
            </a:r>
            <a:endParaRPr lang="zh-CN" altLang="en-US" sz="1800"/>
          </a:p>
          <a:p>
            <a:pPr>
              <a:lnSpc>
                <a:spcPct val="100000"/>
              </a:lnSpc>
            </a:pPr>
            <a:r>
              <a:rPr lang="zh-CN" altLang="en-US" sz="1800"/>
              <a:t>4. 内容独特性和创新性得分：&lt;&gt;, 占比20%，原因如下：&lt;&gt;</a:t>
            </a:r>
            <a:endParaRPr lang="zh-CN" altLang="en-US" sz="1800"/>
          </a:p>
          <a:p>
            <a:pPr>
              <a:lnSpc>
                <a:spcPct val="100000"/>
              </a:lnSpc>
            </a:pPr>
            <a:r>
              <a:rPr lang="zh-CN" altLang="en-US" sz="1800"/>
              <a:t>5. 参考文献规范性得分：&lt;&gt;, 占比10%，原因如下：&lt;&gt;</a:t>
            </a:r>
            <a:endParaRPr lang="zh-CN" altLang="en-US" sz="1800"/>
          </a:p>
          <a:p>
            <a:pPr>
              <a:lnSpc>
                <a:spcPct val="100000"/>
              </a:lnSpc>
            </a:pPr>
            <a:r>
              <a:rPr lang="zh-CN" altLang="en-US" sz="1800"/>
              <a:t>6. 课程知识掌握度得分：&lt;&gt;, 占比10%，原因如下：&lt;&gt;</a:t>
            </a:r>
            <a:endParaRPr lang="zh-CN" altLang="en-US" sz="1800"/>
          </a:p>
          <a:p>
            <a:pPr>
              <a:lnSpc>
                <a:spcPct val="100000"/>
              </a:lnSpc>
            </a:pPr>
            <a:r>
              <a:rPr lang="zh-CN" altLang="en-US" sz="1800"/>
              <a:t>请严格按照以下格式返回结果，最终打分一行、6个维度各自一行、修改意见一行，不要擅自添加换行：</a:t>
            </a:r>
            <a:endParaRPr lang="zh-CN" altLang="en-US" sz="1800"/>
          </a:p>
          <a:p>
            <a:pPr>
              <a:lnSpc>
                <a:spcPct val="100000"/>
              </a:lnSpc>
            </a:pPr>
            <a:r>
              <a:rPr lang="zh-CN" altLang="en-US" sz="1800"/>
              <a:t>最终打分：&lt;&gt; (范围0-10分)</a:t>
            </a:r>
            <a:endParaRPr lang="zh-CN" altLang="en-US" sz="1800"/>
          </a:p>
          <a:p>
            <a:pPr>
              <a:lnSpc>
                <a:spcPct val="100000"/>
              </a:lnSpc>
            </a:pPr>
            <a:r>
              <a:rPr lang="zh-CN" altLang="en-US" sz="1800"/>
              <a:t>1. 结构完整性得分：&lt;&gt;, 占比20%，原因如下：&lt;&gt;</a:t>
            </a:r>
            <a:endParaRPr lang="zh-CN" altLang="en-US" sz="1800"/>
          </a:p>
          <a:p>
            <a:pPr>
              <a:lnSpc>
                <a:spcPct val="100000"/>
              </a:lnSpc>
            </a:pPr>
            <a:r>
              <a:rPr lang="zh-CN" altLang="en-US" sz="1800"/>
              <a:t>2. 逻辑清晰度得分：&lt;&gt;, 占比20%，原因如下：&lt;&gt;</a:t>
            </a:r>
            <a:endParaRPr lang="zh-CN" altLang="en-US" sz="1800"/>
          </a:p>
          <a:p>
            <a:pPr>
              <a:lnSpc>
                <a:spcPct val="100000"/>
              </a:lnSpc>
            </a:pPr>
            <a:r>
              <a:rPr lang="zh-CN" altLang="en-US" sz="1800"/>
              <a:t>3. 语言连贯性得分：&lt;&gt;, 占比20%，原因如下：&lt;&gt;</a:t>
            </a:r>
            <a:endParaRPr lang="zh-CN" altLang="en-US" sz="1800"/>
          </a:p>
          <a:p>
            <a:pPr>
              <a:lnSpc>
                <a:spcPct val="100000"/>
              </a:lnSpc>
            </a:pPr>
            <a:r>
              <a:rPr lang="zh-CN" altLang="en-US" sz="1800"/>
              <a:t>4. 内容独特性和创新性得分：&lt;&gt;, 占比20%，原因如下：&lt;&gt;</a:t>
            </a:r>
            <a:endParaRPr lang="zh-CN" altLang="en-US" sz="1800"/>
          </a:p>
          <a:p>
            <a:pPr>
              <a:lnSpc>
                <a:spcPct val="100000"/>
              </a:lnSpc>
            </a:pPr>
            <a:r>
              <a:rPr lang="zh-CN" altLang="en-US" sz="1800"/>
              <a:t>5. 参考文献规范性得分：&lt;&gt;, 占比10%，原因如下：&lt;&gt;</a:t>
            </a:r>
            <a:endParaRPr lang="zh-CN" altLang="en-US" sz="1800"/>
          </a:p>
          <a:p>
            <a:pPr>
              <a:lnSpc>
                <a:spcPct val="100000"/>
              </a:lnSpc>
            </a:pPr>
            <a:r>
              <a:rPr lang="zh-CN" altLang="en-US" sz="1800"/>
              <a:t>6. 课程知识掌握度得分：&lt;&gt;, 占比10%，原因如下：&lt;&gt;</a:t>
            </a:r>
            <a:endParaRPr lang="zh-CN" altLang="en-US" sz="1800"/>
          </a:p>
          <a:p>
            <a:pPr>
              <a:lnSpc>
                <a:spcPct val="100000"/>
              </a:lnSpc>
            </a:pPr>
            <a:r>
              <a:rPr lang="zh-CN" altLang="en-US" sz="1800"/>
              <a:t>修改意见：&lt;&gt;</a:t>
            </a:r>
            <a:endParaRPr lang="zh-CN" altLang="en-US" sz="1800"/>
          </a:p>
          <a:p>
            <a:pPr>
              <a:lnSpc>
                <a:spcPct val="100000"/>
              </a:lnSpc>
            </a:pPr>
            <a:r>
              <a:rPr lang="zh-CN" altLang="en-US" sz="1800"/>
              <a:t>请给以下论文打分：</a:t>
            </a:r>
            <a:endParaRPr lang="zh-CN" altLang="en-US" sz="1800"/>
          </a:p>
          <a:p>
            <a:pPr>
              <a:lnSpc>
                <a:spcPct val="100000"/>
              </a:lnSpc>
            </a:pPr>
            <a:r>
              <a:rPr lang="en-US" altLang="zh-CN" sz="1800"/>
              <a:t>&lt;</a:t>
            </a:r>
            <a:r>
              <a:rPr lang="zh-CN" altLang="en-US" sz="1800"/>
              <a:t>论文文本</a:t>
            </a:r>
            <a:r>
              <a:rPr lang="en-US" altLang="zh-CN" sz="1800"/>
              <a:t>&gt;</a:t>
            </a:r>
            <a:endParaRPr lang="en-US" altLang="zh-CN" sz="180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4" name="文本框 3"/>
          <p:cNvSpPr txBox="1"/>
          <p:nvPr/>
        </p:nvSpPr>
        <p:spPr>
          <a:xfrm>
            <a:off x="692150" y="1449070"/>
            <a:ext cx="4344035" cy="3970655"/>
          </a:xfrm>
          <a:prstGeom prst="rect">
            <a:avLst/>
          </a:prstGeom>
          <a:noFill/>
        </p:spPr>
        <p:txBody>
          <a:bodyPr wrap="square">
            <a:noAutofit/>
          </a:bodyPr>
          <a:lstStyle/>
          <a:p>
            <a:pPr indent="0" fontAlgn="auto">
              <a:lnSpc>
                <a:spcPct val="150000"/>
              </a:lnSpc>
              <a:buFont typeface="+mj-lt"/>
              <a:buNone/>
            </a:pPr>
            <a:r>
              <a:rPr lang="zh-CN" altLang="en-US" sz="2000" dirty="0"/>
              <a:t>通过</a:t>
            </a:r>
            <a:r>
              <a:rPr lang="en-US" altLang="zh-CN" sz="2000" dirty="0"/>
              <a:t>prompt</a:t>
            </a:r>
            <a:r>
              <a:rPr lang="zh-CN" altLang="en-US" sz="2000" dirty="0"/>
              <a:t>进行微调</a:t>
            </a:r>
            <a:endParaRPr lang="zh-CN" altLang="en-US" sz="2000" dirty="0"/>
          </a:p>
          <a:p>
            <a:pPr lvl="1" indent="0" fontAlgn="auto">
              <a:lnSpc>
                <a:spcPct val="150000"/>
              </a:lnSpc>
              <a:buFont typeface="+mj-lt"/>
              <a:buNone/>
            </a:pPr>
            <a:r>
              <a:rPr lang="zh-CN" altLang="en-US" sz="2000" dirty="0"/>
              <a:t>利用文本及教师打分，进行少样本学习</a:t>
            </a:r>
            <a:endParaRPr lang="zh-CN" altLang="en-US" sz="2000" dirty="0"/>
          </a:p>
          <a:p>
            <a:pPr lvl="1" indent="0" fontAlgn="auto">
              <a:lnSpc>
                <a:spcPct val="150000"/>
              </a:lnSpc>
              <a:buFont typeface="+mj-lt"/>
              <a:buNone/>
            </a:pPr>
            <a:endParaRPr lang="zh-CN" altLang="en-US" sz="2000" dirty="0"/>
          </a:p>
          <a:p>
            <a:pPr lvl="1" indent="0" fontAlgn="auto">
              <a:lnSpc>
                <a:spcPct val="150000"/>
              </a:lnSpc>
              <a:buFont typeface="+mj-lt"/>
              <a:buNone/>
            </a:pPr>
            <a:r>
              <a:rPr lang="zh-CN" altLang="en-US" sz="2000" dirty="0"/>
              <a:t>少样本学习（</a:t>
            </a:r>
            <a:r>
              <a:rPr lang="en-US" altLang="zh-CN" sz="2000" dirty="0"/>
              <a:t>Few-Shot Learning</a:t>
            </a:r>
            <a:r>
              <a:rPr lang="zh-CN" altLang="en-US" sz="2000" dirty="0"/>
              <a:t>）是针对标注数据稀缺场景设计的机器学习范式，其核心目标是让模型仅需少量样本（如每个类别仅</a:t>
            </a:r>
            <a:r>
              <a:rPr lang="en-US" altLang="zh-CN" sz="2000" dirty="0"/>
              <a:t>1-5</a:t>
            </a:r>
            <a:r>
              <a:rPr lang="zh-CN" altLang="en-US" sz="2000" dirty="0"/>
              <a:t>个样本）即可完成高效学习。</a:t>
            </a:r>
            <a:endParaRPr lang="zh-CN" altLang="en-US" sz="2000" dirty="0"/>
          </a:p>
          <a:p>
            <a:pPr lvl="1" indent="0" fontAlgn="auto">
              <a:lnSpc>
                <a:spcPct val="150000"/>
              </a:lnSpc>
              <a:buFont typeface="+mj-lt"/>
              <a:buNone/>
            </a:pPr>
            <a:endParaRPr lang="zh-CN" altLang="en-US" sz="2000" dirty="0"/>
          </a:p>
          <a:p>
            <a:pPr lvl="1" indent="0" fontAlgn="auto">
              <a:lnSpc>
                <a:spcPct val="150000"/>
              </a:lnSpc>
              <a:buFont typeface="+mj-lt"/>
              <a:buNone/>
            </a:pPr>
            <a:endParaRPr lang="zh-CN" altLang="en-US" sz="2000" dirty="0"/>
          </a:p>
        </p:txBody>
      </p:sp>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2.4 模型微调</a:t>
            </a:r>
            <a:endParaRPr lang="zh-CN" altLang="en-US" sz="3200">
              <a:sym typeface="+mn-ea"/>
            </a:endParaRPr>
          </a:p>
        </p:txBody>
      </p:sp>
      <p:pic>
        <p:nvPicPr>
          <p:cNvPr id="10" name="图片 2"/>
          <p:cNvPicPr>
            <a:picLocks noChangeAspect="1"/>
          </p:cNvPicPr>
          <p:nvPr/>
        </p:nvPicPr>
        <p:blipFill>
          <a:blip r:embed="rId5"/>
          <a:stretch>
            <a:fillRect/>
          </a:stretch>
        </p:blipFill>
        <p:spPr>
          <a:xfrm>
            <a:off x="5254625" y="1598295"/>
            <a:ext cx="6747510" cy="3821430"/>
          </a:xfrm>
          <a:prstGeom prst="rect">
            <a:avLst/>
          </a:prstGeom>
          <a:noFill/>
          <a:ln>
            <a:noFill/>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实验结果</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3.1</a:t>
            </a:r>
            <a:r>
              <a:rPr lang="en-US" altLang="zh-CN" sz="3200">
                <a:sym typeface="+mn-ea"/>
              </a:rPr>
              <a:t> </a:t>
            </a:r>
            <a:r>
              <a:rPr lang="zh-CN" altLang="en-US" sz="3200">
                <a:sym typeface="+mn-ea"/>
              </a:rPr>
              <a:t>数据集</a:t>
            </a:r>
            <a:r>
              <a:rPr lang="zh-CN" altLang="en-US" sz="3200">
                <a:sym typeface="+mn-ea"/>
              </a:rPr>
              <a:t>构造</a:t>
            </a:r>
            <a:endParaRPr lang="zh-CN" altLang="en-US" sz="3200">
              <a:sym typeface="+mn-ea"/>
            </a:endParaRPr>
          </a:p>
        </p:txBody>
      </p:sp>
      <p:pic>
        <p:nvPicPr>
          <p:cNvPr id="8" name="图片 7"/>
          <p:cNvPicPr>
            <a:picLocks noChangeAspect="1"/>
          </p:cNvPicPr>
          <p:nvPr/>
        </p:nvPicPr>
        <p:blipFill>
          <a:blip r:embed="rId5"/>
          <a:stretch>
            <a:fillRect/>
          </a:stretch>
        </p:blipFill>
        <p:spPr>
          <a:xfrm>
            <a:off x="6831965" y="264795"/>
            <a:ext cx="4668520" cy="2439670"/>
          </a:xfrm>
          <a:prstGeom prst="rect">
            <a:avLst/>
          </a:prstGeom>
        </p:spPr>
      </p:pic>
      <p:sp>
        <p:nvSpPr>
          <p:cNvPr id="9" name="文本框 8"/>
          <p:cNvSpPr txBox="1"/>
          <p:nvPr/>
        </p:nvSpPr>
        <p:spPr>
          <a:xfrm>
            <a:off x="692150" y="1315085"/>
            <a:ext cx="5464810" cy="3891915"/>
          </a:xfrm>
          <a:prstGeom prst="rect">
            <a:avLst/>
          </a:prstGeom>
          <a:noFill/>
        </p:spPr>
        <p:txBody>
          <a:bodyPr wrap="square">
            <a:noAutofit/>
          </a:bodyPr>
          <a:p>
            <a:pPr indent="0" fontAlgn="auto">
              <a:lnSpc>
                <a:spcPct val="150000"/>
              </a:lnSpc>
              <a:buNone/>
            </a:pPr>
            <a:r>
              <a:rPr lang="zh-CN" altLang="en-US" dirty="0">
                <a:sym typeface="+mn-ea"/>
              </a:rPr>
              <a:t>数据处理：</a:t>
            </a:r>
            <a:endParaRPr lang="zh-CN" altLang="en-US" dirty="0">
              <a:sym typeface="+mn-ea"/>
            </a:endParaRPr>
          </a:p>
          <a:p>
            <a:pPr marL="342900" indent="-342900" fontAlgn="auto">
              <a:lnSpc>
                <a:spcPct val="150000"/>
              </a:lnSpc>
              <a:buAutoNum type="arabicPeriod"/>
            </a:pPr>
            <a:r>
              <a:rPr lang="zh-CN" altLang="en-US" dirty="0">
                <a:sym typeface="+mn-ea"/>
              </a:rPr>
              <a:t>对筛选出的</a:t>
            </a:r>
            <a:r>
              <a:rPr lang="en-US" altLang="zh-CN" dirty="0">
                <a:sym typeface="+mn-ea"/>
              </a:rPr>
              <a:t>PDF</a:t>
            </a:r>
            <a:r>
              <a:rPr lang="zh-CN" altLang="en-US" dirty="0">
                <a:sym typeface="+mn-ea"/>
              </a:rPr>
              <a:t>和</a:t>
            </a:r>
            <a:r>
              <a:rPr lang="en-US" altLang="zh-CN" dirty="0">
                <a:sym typeface="+mn-ea"/>
              </a:rPr>
              <a:t>Word</a:t>
            </a:r>
            <a:r>
              <a:rPr lang="zh-CN" altLang="en-US" dirty="0">
                <a:sym typeface="+mn-ea"/>
              </a:rPr>
              <a:t>报告进行文字提取，去除页面布局和格式的影响</a:t>
            </a:r>
            <a:endParaRPr lang="zh-CN" altLang="en-US" dirty="0">
              <a:sym typeface="+mn-ea"/>
            </a:endParaRPr>
          </a:p>
          <a:p>
            <a:pPr marL="342900" indent="-342900" fontAlgn="auto">
              <a:lnSpc>
                <a:spcPct val="150000"/>
              </a:lnSpc>
              <a:buAutoNum type="arabicPeriod"/>
            </a:pPr>
            <a:r>
              <a:rPr lang="zh-CN" altLang="en-US" dirty="0"/>
              <a:t>根据定义好的评分标准，统计教师对每一部分内容的</a:t>
            </a:r>
            <a:r>
              <a:rPr lang="zh-CN" altLang="en-US" dirty="0"/>
              <a:t>量化打分</a:t>
            </a:r>
            <a:endParaRPr lang="en-US" altLang="zh-CN" dirty="0"/>
          </a:p>
        </p:txBody>
      </p:sp>
      <p:pic>
        <p:nvPicPr>
          <p:cNvPr id="2" name="图片 1" descr="dataProcessing-text"/>
          <p:cNvPicPr>
            <a:picLocks noChangeAspect="1"/>
          </p:cNvPicPr>
          <p:nvPr/>
        </p:nvPicPr>
        <p:blipFill>
          <a:blip r:embed="rId6"/>
          <a:stretch>
            <a:fillRect/>
          </a:stretch>
        </p:blipFill>
        <p:spPr>
          <a:xfrm>
            <a:off x="1513840" y="3555365"/>
            <a:ext cx="4582160" cy="3071495"/>
          </a:xfrm>
          <a:prstGeom prst="rect">
            <a:avLst/>
          </a:prstGeom>
        </p:spPr>
      </p:pic>
      <p:pic>
        <p:nvPicPr>
          <p:cNvPr id="4" name="图片 3" descr="dataProcessing-img"/>
          <p:cNvPicPr>
            <a:picLocks noChangeAspect="1"/>
          </p:cNvPicPr>
          <p:nvPr/>
        </p:nvPicPr>
        <p:blipFill>
          <a:blip r:embed="rId7"/>
          <a:stretch>
            <a:fillRect/>
          </a:stretch>
        </p:blipFill>
        <p:spPr>
          <a:xfrm>
            <a:off x="7416165" y="2759075"/>
            <a:ext cx="3499485" cy="3867785"/>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7" name="矩形 6"/>
          <p:cNvSpPr/>
          <p:nvPr>
            <p:custDataLst>
              <p:tags r:id="rId4"/>
            </p:custDataLst>
          </p:nvPr>
        </p:nvSpPr>
        <p:spPr>
          <a:xfrm>
            <a:off x="2095693" y="3506622"/>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3</a:t>
            </a:r>
            <a:endParaRPr lang="en-US" altLang="zh-CN" sz="4800" dirty="0">
              <a:latin typeface="苹方 细体" panose="020B0200000000000000" pitchFamily="34" charset="-122"/>
              <a:ea typeface="苹方 细体" panose="020B0200000000000000" pitchFamily="34" charset="-122"/>
            </a:endParaRPr>
          </a:p>
        </p:txBody>
      </p:sp>
      <p:sp>
        <p:nvSpPr>
          <p:cNvPr id="11" name="矩形 10"/>
          <p:cNvSpPr/>
          <p:nvPr>
            <p:custDataLst>
              <p:tags r:id="rId5"/>
            </p:custDataLst>
          </p:nvPr>
        </p:nvSpPr>
        <p:spPr>
          <a:xfrm>
            <a:off x="2975552" y="3519138"/>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实验结果</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27" name="矩形 26"/>
          <p:cNvSpPr/>
          <p:nvPr>
            <p:custDataLst>
              <p:tags r:id="rId6"/>
            </p:custDataLst>
          </p:nvPr>
        </p:nvSpPr>
        <p:spPr>
          <a:xfrm>
            <a:off x="2096328" y="1585202"/>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1</a:t>
            </a:r>
            <a:endParaRPr lang="zh-CN" altLang="en-US" sz="4800" dirty="0">
              <a:latin typeface="苹方 细体" panose="020B0200000000000000" pitchFamily="34" charset="-122"/>
              <a:ea typeface="苹方 细体" panose="020B0200000000000000" pitchFamily="34" charset="-122"/>
            </a:endParaRPr>
          </a:p>
        </p:txBody>
      </p:sp>
      <p:sp>
        <p:nvSpPr>
          <p:cNvPr id="28" name="矩形 27"/>
          <p:cNvSpPr/>
          <p:nvPr>
            <p:custDataLst>
              <p:tags r:id="rId7"/>
            </p:custDataLst>
          </p:nvPr>
        </p:nvSpPr>
        <p:spPr>
          <a:xfrm>
            <a:off x="2976187" y="1572228"/>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研究背景</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pic>
        <p:nvPicPr>
          <p:cNvPr id="2" name="Picture 1"/>
          <p:cNvPicPr>
            <a:picLocks noChangeAspect="1"/>
          </p:cNvPicPr>
          <p:nvPr/>
        </p:nvPicPr>
        <p:blipFill>
          <a:blip r:embed="rId8"/>
          <a:stretch>
            <a:fillRect/>
          </a:stretch>
        </p:blipFill>
        <p:spPr>
          <a:xfrm>
            <a:off x="2350135" y="-467995"/>
            <a:ext cx="1545590" cy="1545590"/>
          </a:xfrm>
          <a:prstGeom prst="rect">
            <a:avLst/>
          </a:prstGeom>
        </p:spPr>
      </p:pic>
      <p:sp>
        <p:nvSpPr>
          <p:cNvPr id="9" name="矩形 8"/>
          <p:cNvSpPr/>
          <p:nvPr>
            <p:custDataLst>
              <p:tags r:id="rId9"/>
            </p:custDataLst>
          </p:nvPr>
        </p:nvSpPr>
        <p:spPr>
          <a:xfrm>
            <a:off x="2095058" y="4495281"/>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4</a:t>
            </a:r>
            <a:endParaRPr lang="en-US" altLang="zh-CN" sz="4800" dirty="0">
              <a:latin typeface="苹方 细体" panose="020B0200000000000000" pitchFamily="34" charset="-122"/>
              <a:ea typeface="苹方 细体" panose="020B0200000000000000" pitchFamily="34" charset="-122"/>
            </a:endParaRPr>
          </a:p>
        </p:txBody>
      </p:sp>
      <p:sp>
        <p:nvSpPr>
          <p:cNvPr id="10" name="矩形 9"/>
          <p:cNvSpPr/>
          <p:nvPr>
            <p:custDataLst>
              <p:tags r:id="rId10"/>
            </p:custDataLst>
          </p:nvPr>
        </p:nvSpPr>
        <p:spPr>
          <a:xfrm>
            <a:off x="2974854" y="4492577"/>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总结展望</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3" name="矩形 2"/>
          <p:cNvSpPr/>
          <p:nvPr>
            <p:custDataLst>
              <p:tags r:id="rId11"/>
            </p:custDataLst>
          </p:nvPr>
        </p:nvSpPr>
        <p:spPr>
          <a:xfrm>
            <a:off x="2095058" y="254595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2</a:t>
            </a:r>
            <a:endParaRPr lang="en-US" altLang="zh-CN" sz="4800" dirty="0">
              <a:latin typeface="苹方 细体" panose="020B0200000000000000" pitchFamily="34" charset="-122"/>
              <a:ea typeface="苹方 细体" panose="020B0200000000000000" pitchFamily="34" charset="-122"/>
            </a:endParaRPr>
          </a:p>
        </p:txBody>
      </p:sp>
      <p:sp>
        <p:nvSpPr>
          <p:cNvPr id="4" name="矩形 3"/>
          <p:cNvSpPr/>
          <p:nvPr>
            <p:custDataLst>
              <p:tags r:id="rId12"/>
            </p:custDataLst>
          </p:nvPr>
        </p:nvSpPr>
        <p:spPr>
          <a:xfrm>
            <a:off x="2974917" y="2545683"/>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研究内容</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a:t>
            </a:r>
            <a:r>
              <a:rPr lang="en-US" altLang="zh-CN" sz="3200">
                <a:sym typeface="+mn-ea"/>
              </a:rPr>
              <a:t> </a:t>
            </a:r>
            <a:r>
              <a:rPr lang="zh-CN" altLang="en-US" sz="3200">
                <a:sym typeface="+mn-ea"/>
              </a:rPr>
              <a:t>实验设置</a:t>
            </a:r>
            <a:endParaRPr lang="zh-CN" altLang="en-US" sz="3200">
              <a:sym typeface="+mn-ea"/>
            </a:endParaRPr>
          </a:p>
        </p:txBody>
      </p:sp>
      <p:sp>
        <p:nvSpPr>
          <p:cNvPr id="9" name="文本框 8"/>
          <p:cNvSpPr txBox="1"/>
          <p:nvPr/>
        </p:nvSpPr>
        <p:spPr>
          <a:xfrm>
            <a:off x="691515" y="1315085"/>
            <a:ext cx="10808970" cy="3912870"/>
          </a:xfrm>
          <a:prstGeom prst="rect">
            <a:avLst/>
          </a:prstGeom>
          <a:noFill/>
        </p:spPr>
        <p:txBody>
          <a:bodyPr wrap="square">
            <a:noAutofit/>
          </a:bodyPr>
          <a:p>
            <a:pPr indent="0" fontAlgn="auto">
              <a:lnSpc>
                <a:spcPct val="150000"/>
              </a:lnSpc>
              <a:buNone/>
            </a:pPr>
            <a:endParaRPr lang="zh-CN" altLang="en-US" dirty="0"/>
          </a:p>
          <a:p>
            <a:pPr indent="0" fontAlgn="auto">
              <a:lnSpc>
                <a:spcPct val="150000"/>
              </a:lnSpc>
              <a:buNone/>
            </a:pPr>
            <a:r>
              <a:rPr lang="zh-CN" altLang="en-US" dirty="0"/>
              <a:t>实验模型</a:t>
            </a:r>
            <a:r>
              <a:rPr lang="en-US" altLang="zh-CN" dirty="0"/>
              <a:t> —— </a:t>
            </a:r>
            <a:r>
              <a:rPr lang="zh-CN" altLang="en-US" dirty="0"/>
              <a:t>阿里云百联平台</a:t>
            </a:r>
            <a:endParaRPr lang="zh-CN" altLang="en-US" dirty="0"/>
          </a:p>
          <a:p>
            <a:pPr indent="0" fontAlgn="auto">
              <a:lnSpc>
                <a:spcPct val="150000"/>
              </a:lnSpc>
              <a:buNone/>
            </a:pPr>
            <a:r>
              <a:rPr lang="zh-CN" altLang="en-US" dirty="0"/>
              <a:t>通义千问</a:t>
            </a:r>
            <a:r>
              <a:rPr lang="en-US" altLang="zh-CN" dirty="0"/>
              <a:t>-Plus</a:t>
            </a:r>
            <a:r>
              <a:rPr lang="zh-CN" altLang="en-US" dirty="0"/>
              <a:t>、通义千问</a:t>
            </a:r>
            <a:r>
              <a:rPr lang="en-US" altLang="zh-CN" dirty="0"/>
              <a:t>2.5-14B-1M</a:t>
            </a:r>
            <a:r>
              <a:rPr lang="zh-CN" altLang="en-US" dirty="0"/>
              <a:t>、通义千问</a:t>
            </a:r>
            <a:r>
              <a:rPr lang="en-US" altLang="zh-CN" dirty="0"/>
              <a:t>-Turbo</a:t>
            </a:r>
            <a:r>
              <a:rPr lang="zh-CN" altLang="en-US" dirty="0"/>
              <a:t>、</a:t>
            </a:r>
            <a:r>
              <a:rPr lang="en-US" altLang="zh-CN" dirty="0"/>
              <a:t>DeepSeek-V3</a:t>
            </a:r>
            <a:r>
              <a:rPr lang="zh-CN" altLang="en-US" dirty="0"/>
              <a:t>、</a:t>
            </a:r>
            <a:r>
              <a:rPr lang="en-US" altLang="zh-CN" dirty="0"/>
              <a:t>DeepSeek-R1</a:t>
            </a:r>
            <a:endParaRPr lang="en-US" altLang="zh-CN" dirty="0"/>
          </a:p>
          <a:p>
            <a:pPr indent="0" fontAlgn="auto">
              <a:lnSpc>
                <a:spcPct val="150000"/>
              </a:lnSpc>
              <a:buNone/>
            </a:pPr>
            <a:endParaRPr lang="en-US" altLang="zh-CN" dirty="0"/>
          </a:p>
          <a:p>
            <a:pPr indent="0" fontAlgn="auto">
              <a:lnSpc>
                <a:spcPct val="150000"/>
              </a:lnSpc>
              <a:buNone/>
            </a:pPr>
            <a:r>
              <a:rPr lang="zh-CN" altLang="en-US" dirty="0"/>
              <a:t>实验内容</a:t>
            </a:r>
            <a:endParaRPr lang="zh-CN" altLang="en-US" dirty="0"/>
          </a:p>
          <a:p>
            <a:pPr marL="342900" indent="-342900" fontAlgn="auto">
              <a:lnSpc>
                <a:spcPct val="150000"/>
              </a:lnSpc>
              <a:buAutoNum type="arabicPeriod"/>
            </a:pPr>
            <a:r>
              <a:rPr lang="zh-CN" altLang="en-US" dirty="0"/>
              <a:t>无提示词</a:t>
            </a:r>
            <a:endParaRPr lang="zh-CN" altLang="en-US" dirty="0"/>
          </a:p>
          <a:p>
            <a:pPr marL="342900" indent="-342900" fontAlgn="auto">
              <a:lnSpc>
                <a:spcPct val="150000"/>
              </a:lnSpc>
              <a:buAutoNum type="arabicPeriod"/>
            </a:pPr>
            <a:r>
              <a:rPr lang="zh-CN" altLang="en-US" dirty="0"/>
              <a:t>有提示词</a:t>
            </a:r>
            <a:endParaRPr lang="zh-CN" altLang="en-US" dirty="0"/>
          </a:p>
          <a:p>
            <a:pPr marL="342900" indent="-342900" fontAlgn="auto">
              <a:lnSpc>
                <a:spcPct val="150000"/>
              </a:lnSpc>
              <a:buAutoNum type="arabicPeriod"/>
            </a:pPr>
            <a:r>
              <a:rPr lang="zh-CN" altLang="en-US" dirty="0"/>
              <a:t>模型精调</a:t>
            </a:r>
            <a:endParaRPr lang="zh-CN" altLang="en-US"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3.3</a:t>
            </a:r>
            <a:r>
              <a:rPr lang="en-US" altLang="zh-CN" sz="3200">
                <a:sym typeface="+mn-ea"/>
              </a:rPr>
              <a:t> </a:t>
            </a:r>
            <a:r>
              <a:rPr lang="zh-CN" altLang="en-US" sz="3200">
                <a:sym typeface="+mn-ea"/>
              </a:rPr>
              <a:t>评价标准</a:t>
            </a:r>
            <a:endParaRPr lang="zh-CN" altLang="en-US" sz="3200">
              <a:sym typeface="+mn-ea"/>
            </a:endParaRPr>
          </a:p>
        </p:txBody>
      </p:sp>
      <mc:AlternateContent xmlns:mc="http://schemas.openxmlformats.org/markup-compatibility/2006">
        <mc:Choice xmlns:a14="http://schemas.microsoft.com/office/drawing/2010/main" Requires="a14">
          <p:sp>
            <p:nvSpPr>
              <p:cNvPr id="9" name="文本框 8"/>
              <p:cNvSpPr txBox="1"/>
              <p:nvPr/>
            </p:nvSpPr>
            <p:spPr>
              <a:xfrm>
                <a:off x="691515" y="1315085"/>
                <a:ext cx="10808970" cy="3954780"/>
              </a:xfrm>
              <a:prstGeom prst="rect">
                <a:avLst/>
              </a:prstGeom>
              <a:noFill/>
            </p:spPr>
            <p:txBody>
              <a:bodyPr wrap="square">
                <a:noAutofit/>
              </a:bodyPr>
              <a:p>
                <a:pPr marL="342900" indent="-342900" fontAlgn="auto">
                  <a:lnSpc>
                    <a:spcPct val="150000"/>
                  </a:lnSpc>
                  <a:buAutoNum type="arabicPeriod"/>
                </a:pPr>
                <a:r>
                  <a:rPr lang="zh-CN" altLang="en-US" dirty="0"/>
                  <a:t>平均分</a:t>
                </a:r>
                <a:r>
                  <a:rPr lang="en-US" altLang="zh-CN" dirty="0"/>
                  <a:t>	</a:t>
                </a:r>
                <a14:m>
                  <m:oMath xmlns:m="http://schemas.openxmlformats.org/officeDocument/2006/math">
                    <m:acc>
                      <m:accPr>
                        <m:chr m:val="̅"/>
                        <m:ctrlPr>
                          <a:rPr lang="zh-CN" altLang="en-US"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𝑦</m:t>
                        </m:r>
                      </m:e>
                    </m:acc>
                    <m:r>
                      <a:rPr lang="en-US" altLang="zh-CN" i="1" dirty="0">
                        <a:latin typeface="Cambria Math" panose="02040503050406030204" charset="0"/>
                        <a:cs typeface="Cambria Math" panose="02040503050406030204" charset="0"/>
                      </a:rPr>
                      <m:t>=</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𝑛</m:t>
                        </m:r>
                      </m:den>
                    </m:f>
                    <m:nary>
                      <m:naryPr>
                        <m:chr m:val="∑"/>
                        <m:limLoc m:val="undOvr"/>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𝑦</m:t>
                            </m:r>
                          </m:e>
                          <m:sub>
                            <m:r>
                              <a:rPr lang="en-US" altLang="zh-CN" i="1" dirty="0">
                                <a:latin typeface="Cambria Math" panose="02040503050406030204" charset="0"/>
                                <a:cs typeface="Cambria Math" panose="02040503050406030204" charset="0"/>
                              </a:rPr>
                              <m:t>𝑖</m:t>
                            </m:r>
                          </m:sub>
                        </m:sSub>
                      </m:e>
                    </m:nary>
                    <m:r>
                      <a:rPr lang="en-US" altLang="zh-CN" i="1" dirty="0">
                        <a:latin typeface="Cambria Math" panose="02040503050406030204" charset="0"/>
                        <a:cs typeface="Cambria Math" panose="02040503050406030204" charset="0"/>
                      </a:rPr>
                      <m:t>; </m:t>
                    </m:r>
                    <m:acc>
                      <m:accPr>
                        <m:chr m:val="̅"/>
                        <m:ctrlPr>
                          <a:rPr lang="zh-CN" altLang="en-US"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𝑡</m:t>
                        </m:r>
                      </m:e>
                    </m:acc>
                    <m:r>
                      <a:rPr lang="en-US" altLang="zh-CN" i="1" dirty="0">
                        <a:latin typeface="Cambria Math" panose="02040503050406030204" charset="0"/>
                        <a:cs typeface="Cambria Math" panose="02040503050406030204" charset="0"/>
                      </a:rPr>
                      <m:t>=</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𝑛</m:t>
                        </m:r>
                      </m:den>
                    </m:f>
                    <m:nary>
                      <m:naryPr>
                        <m:chr m:val="∑"/>
                        <m:limLoc m:val="undOvr"/>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𝑡</m:t>
                            </m:r>
                          </m:e>
                          <m:sub>
                            <m:r>
                              <a:rPr lang="en-US" altLang="zh-CN" i="1" dirty="0">
                                <a:latin typeface="Cambria Math" panose="02040503050406030204" charset="0"/>
                                <a:cs typeface="Cambria Math" panose="02040503050406030204" charset="0"/>
                              </a:rPr>
                              <m:t>𝑖</m:t>
                            </m:r>
                          </m:sub>
                        </m:sSub>
                      </m:e>
                    </m:nary>
                  </m:oMath>
                </a14:m>
                <a:endParaRPr lang="zh-CN" altLang="en-US" dirty="0"/>
              </a:p>
              <a:p>
                <a:pPr marL="342900" indent="-342900" fontAlgn="auto">
                  <a:lnSpc>
                    <a:spcPct val="150000"/>
                  </a:lnSpc>
                  <a:buAutoNum type="arabicPeriod"/>
                </a:pPr>
                <a:endParaRPr lang="zh-CN" altLang="en-US" dirty="0"/>
              </a:p>
              <a:p>
                <a:pPr marL="342900" indent="-342900" fontAlgn="auto">
                  <a:lnSpc>
                    <a:spcPct val="150000"/>
                  </a:lnSpc>
                  <a:buAutoNum type="arabicPeriod"/>
                </a:pPr>
                <a:r>
                  <a:rPr lang="zh-CN" altLang="en-US" dirty="0"/>
                  <a:t>平均绝对误差</a:t>
                </a:r>
                <a:r>
                  <a:rPr lang="en-US" altLang="zh-CN" dirty="0"/>
                  <a:t>(Mean Absolute Error, MAE)		</a:t>
                </a:r>
                <a14:m>
                  <m:oMath xmlns:m="http://schemas.openxmlformats.org/officeDocument/2006/math">
                    <m:r>
                      <a:rPr lang="en-US" altLang="zh-CN" i="1" dirty="0">
                        <a:latin typeface="Cambria Math" panose="02040503050406030204" charset="0"/>
                        <a:cs typeface="Cambria Math" panose="02040503050406030204" charset="0"/>
                      </a:rPr>
                      <m:t>𝑀𝐴𝐸</m:t>
                    </m:r>
                    <m:r>
                      <a:rPr lang="en-US" altLang="zh-CN" i="1" dirty="0">
                        <a:latin typeface="Cambria Math" panose="02040503050406030204" charset="0"/>
                        <a:cs typeface="Cambria Math" panose="02040503050406030204" charset="0"/>
                      </a:rPr>
                      <m:t> = </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𝑛</m:t>
                        </m:r>
                      </m:den>
                    </m:f>
                    <m:nary>
                      <m:naryPr>
                        <m:chr m:val="∑"/>
                        <m:limLoc m:val="undOvr"/>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d>
                          <m:dPr>
                            <m:begChr m:val="|"/>
                            <m:endChr m:val="|"/>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𝑦</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𝑡</m:t>
                                </m:r>
                              </m:e>
                              <m:sub>
                                <m:r>
                                  <a:rPr lang="en-US" altLang="zh-CN" i="1" dirty="0">
                                    <a:latin typeface="Cambria Math" panose="02040503050406030204" charset="0"/>
                                    <a:cs typeface="Cambria Math" panose="02040503050406030204" charset="0"/>
                                  </a:rPr>
                                  <m:t>𝑖</m:t>
                                </m:r>
                              </m:sub>
                            </m:sSub>
                          </m:e>
                        </m:d>
                      </m:e>
                    </m:nary>
                  </m:oMath>
                </a14:m>
                <a:endParaRPr lang="zh-CN" altLang="en-US" dirty="0"/>
              </a:p>
              <a:p>
                <a:pPr marL="342900" indent="-342900" fontAlgn="auto">
                  <a:lnSpc>
                    <a:spcPct val="150000"/>
                  </a:lnSpc>
                  <a:buAutoNum type="arabicPeriod"/>
                </a:pPr>
                <a:endParaRPr lang="zh-CN" altLang="en-US" dirty="0"/>
              </a:p>
              <a:p>
                <a:pPr marL="342900" indent="-342900" fontAlgn="auto">
                  <a:lnSpc>
                    <a:spcPct val="150000"/>
                  </a:lnSpc>
                  <a:buAutoNum type="arabicPeriod"/>
                </a:pPr>
                <a:r>
                  <a:rPr lang="zh-CN" altLang="en-US" dirty="0"/>
                  <a:t>均方误差</a:t>
                </a:r>
                <a:r>
                  <a:rPr lang="en-US" altLang="zh-CN" dirty="0"/>
                  <a:t>(Mean Squared Error, MSE)		</a:t>
                </a:r>
                <a14:m>
                  <m:oMath xmlns:m="http://schemas.openxmlformats.org/officeDocument/2006/math">
                    <m:r>
                      <a:rPr lang="en-US" altLang="zh-CN" i="1" dirty="0">
                        <a:latin typeface="Cambria Math" panose="02040503050406030204" charset="0"/>
                        <a:cs typeface="Cambria Math" panose="02040503050406030204" charset="0"/>
                      </a:rPr>
                      <m:t>𝑀𝑆𝐸</m:t>
                    </m:r>
                    <m:r>
                      <a:rPr lang="en-US" altLang="zh-CN" i="1" dirty="0">
                        <a:latin typeface="Cambria Math" panose="02040503050406030204" charset="0"/>
                        <a:cs typeface="Cambria Math" panose="02040503050406030204" charset="0"/>
                      </a:rPr>
                      <m:t> = </m:t>
                    </m:r>
                    <m:f>
                      <m:fPr>
                        <m:ctrlPr>
                          <a:rPr lang="en-US" altLang="zh-CN" i="1" dirty="0">
                            <a:latin typeface="Cambria Math" panose="02040503050406030204" charset="0"/>
                            <a:cs typeface="Cambria Math" panose="02040503050406030204" charset="0"/>
                          </a:rPr>
                        </m:ctrlPr>
                      </m:fPr>
                      <m:num>
                        <m:r>
                          <a:rPr lang="en-US" altLang="zh-CN" i="1" dirty="0">
                            <a:latin typeface="Cambria Math" panose="02040503050406030204" charset="0"/>
                            <a:cs typeface="Cambria Math" panose="02040503050406030204" charset="0"/>
                          </a:rPr>
                          <m:t>1</m:t>
                        </m:r>
                      </m:num>
                      <m:den>
                        <m:r>
                          <a:rPr lang="en-US" altLang="zh-CN" i="1" dirty="0">
                            <a:latin typeface="Cambria Math" panose="02040503050406030204" charset="0"/>
                            <a:cs typeface="Cambria Math" panose="02040503050406030204" charset="0"/>
                          </a:rPr>
                          <m:t>𝑛</m:t>
                        </m:r>
                      </m:den>
                    </m:f>
                    <m:nary>
                      <m:naryPr>
                        <m:chr m:val="∑"/>
                        <m:limLoc m:val="undOvr"/>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sSup>
                          <m:sSupPr>
                            <m:ctrlPr>
                              <a:rPr lang="en-US" altLang="zh-CN" i="1" dirty="0">
                                <a:latin typeface="Cambria Math" panose="02040503050406030204" charset="0"/>
                                <a:cs typeface="Cambria Math" panose="02040503050406030204" charset="0"/>
                              </a:rPr>
                            </m:ctrlPr>
                          </m:sSupPr>
                          <m:e>
                            <m:d>
                              <m:dPr>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𝑦</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𝑡</m:t>
                                    </m:r>
                                  </m:e>
                                  <m:sub>
                                    <m:r>
                                      <a:rPr lang="en-US" altLang="zh-CN" i="1" dirty="0">
                                        <a:latin typeface="Cambria Math" panose="02040503050406030204" charset="0"/>
                                        <a:cs typeface="Cambria Math" panose="02040503050406030204" charset="0"/>
                                      </a:rPr>
                                      <m:t>𝑖</m:t>
                                    </m:r>
                                  </m:sub>
                                </m:sSub>
                              </m:e>
                            </m:d>
                          </m:e>
                          <m:sup>
                            <m:r>
                              <a:rPr lang="en-US" altLang="zh-CN" i="1" dirty="0">
                                <a:latin typeface="Cambria Math" panose="02040503050406030204" charset="0"/>
                                <a:cs typeface="Cambria Math" panose="02040503050406030204" charset="0"/>
                              </a:rPr>
                              <m:t>2</m:t>
                            </m:r>
                          </m:sup>
                        </m:sSup>
                      </m:e>
                    </m:nary>
                  </m:oMath>
                </a14:m>
                <a:endParaRPr lang="zh-CN" altLang="en-US" dirty="0"/>
              </a:p>
              <a:p>
                <a:pPr marL="342900" indent="-342900" fontAlgn="auto">
                  <a:lnSpc>
                    <a:spcPct val="150000"/>
                  </a:lnSpc>
                  <a:buAutoNum type="arabicPeriod"/>
                </a:pPr>
                <a:endParaRPr lang="zh-CN" altLang="en-US" dirty="0"/>
              </a:p>
              <a:p>
                <a:pPr marL="342900" indent="-342900" fontAlgn="auto">
                  <a:lnSpc>
                    <a:spcPct val="150000"/>
                  </a:lnSpc>
                  <a:buAutoNum type="arabicPeriod"/>
                </a:pPr>
                <a:r>
                  <a:rPr lang="zh-CN" altLang="en-US" dirty="0"/>
                  <a:t>皮尔逊相关系数</a:t>
                </a:r>
                <a:r>
                  <a:rPr lang="en-US" altLang="zh-CN" dirty="0"/>
                  <a:t>(Pearson Correlation Coefficient, PCC)	</a:t>
                </a:r>
                <a14:m>
                  <m:oMath xmlns:m="http://schemas.openxmlformats.org/officeDocument/2006/math">
                    <m:r>
                      <a:rPr lang="en-US" altLang="zh-CN" i="1" dirty="0">
                        <a:latin typeface="Cambria Math" panose="02040503050406030204" charset="0"/>
                        <a:cs typeface="Cambria Math" panose="02040503050406030204" charset="0"/>
                      </a:rPr>
                      <m:t>𝑃𝐶𝐶</m:t>
                    </m:r>
                    <m:r>
                      <a:rPr lang="en-US" altLang="zh-CN" i="1" dirty="0">
                        <a:latin typeface="Cambria Math" panose="02040503050406030204" charset="0"/>
                        <a:cs typeface="Cambria Math" panose="02040503050406030204" charset="0"/>
                      </a:rPr>
                      <m:t> = </m:t>
                    </m:r>
                    <m:f>
                      <m:fPr>
                        <m:ctrlPr>
                          <a:rPr lang="en-US" altLang="zh-CN" i="1" dirty="0">
                            <a:latin typeface="Cambria Math" panose="02040503050406030204" charset="0"/>
                            <a:cs typeface="Cambria Math" panose="02040503050406030204" charset="0"/>
                          </a:rPr>
                        </m:ctrlPr>
                      </m:fPr>
                      <m:num>
                        <m:nary>
                          <m:naryPr>
                            <m:chr m:val="∑"/>
                            <m:limLoc m:val="subSup"/>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d>
                              <m:dPr>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𝑦</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acc>
                                  <m:accPr>
                                    <m:chr m:val="̅"/>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𝑦</m:t>
                                    </m:r>
                                  </m:e>
                                </m:acc>
                              </m:e>
                            </m:d>
                            <m:d>
                              <m:dPr>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𝑡</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acc>
                                  <m:accPr>
                                    <m:chr m:val="̅"/>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𝑡</m:t>
                                    </m:r>
                                  </m:e>
                                </m:acc>
                              </m:e>
                            </m:d>
                          </m:e>
                        </m:nary>
                      </m:num>
                      <m:den>
                        <m:rad>
                          <m:radPr>
                            <m:degHide m:val="on"/>
                            <m:ctrlPr>
                              <a:rPr lang="en-US" altLang="zh-CN" i="1" dirty="0">
                                <a:latin typeface="Cambria Math" panose="02040503050406030204" charset="0"/>
                                <a:cs typeface="Cambria Math" panose="02040503050406030204" charset="0"/>
                              </a:rPr>
                            </m:ctrlPr>
                          </m:radPr>
                          <m:deg/>
                          <m:e>
                            <m:nary>
                              <m:naryPr>
                                <m:chr m:val="∑"/>
                                <m:limLoc m:val="subSup"/>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sSup>
                                  <m:sSupPr>
                                    <m:ctrlPr>
                                      <a:rPr lang="en-US" altLang="zh-CN" i="1" dirty="0">
                                        <a:latin typeface="Cambria Math" panose="02040503050406030204" charset="0"/>
                                        <a:cs typeface="Cambria Math" panose="02040503050406030204" charset="0"/>
                                      </a:rPr>
                                    </m:ctrlPr>
                                  </m:sSupPr>
                                  <m:e>
                                    <m:d>
                                      <m:dPr>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𝑦</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acc>
                                          <m:accPr>
                                            <m:chr m:val="̅"/>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𝑦</m:t>
                                            </m:r>
                                          </m:e>
                                        </m:acc>
                                      </m:e>
                                    </m:d>
                                  </m:e>
                                  <m:sup>
                                    <m:r>
                                      <a:rPr lang="en-US" altLang="zh-CN" i="1" dirty="0">
                                        <a:latin typeface="Cambria Math" panose="02040503050406030204" charset="0"/>
                                        <a:cs typeface="Cambria Math" panose="02040503050406030204" charset="0"/>
                                      </a:rPr>
                                      <m:t>2</m:t>
                                    </m:r>
                                  </m:sup>
                                </m:sSup>
                              </m:e>
                            </m:nary>
                          </m:e>
                        </m:rad>
                        <m:rad>
                          <m:radPr>
                            <m:degHide m:val="on"/>
                            <m:ctrlPr>
                              <a:rPr lang="en-US" altLang="zh-CN" i="1" dirty="0">
                                <a:latin typeface="Cambria Math" panose="02040503050406030204" charset="0"/>
                                <a:cs typeface="Cambria Math" panose="02040503050406030204" charset="0"/>
                              </a:rPr>
                            </m:ctrlPr>
                          </m:radPr>
                          <m:deg/>
                          <m:e>
                            <m:nary>
                              <m:naryPr>
                                <m:chr m:val="∑"/>
                                <m:limLoc m:val="subSup"/>
                                <m:ctrlPr>
                                  <a:rPr lang="en-US" altLang="zh-CN" i="1" dirty="0">
                                    <a:latin typeface="Cambria Math" panose="02040503050406030204" charset="0"/>
                                    <a:cs typeface="Cambria Math" panose="02040503050406030204" charset="0"/>
                                  </a:rPr>
                                </m:ctrlPr>
                              </m:naryPr>
                              <m:sub>
                                <m:r>
                                  <a:rPr lang="en-US" altLang="zh-CN" i="1" dirty="0">
                                    <a:latin typeface="Cambria Math" panose="02040503050406030204" charset="0"/>
                                    <a:cs typeface="Cambria Math" panose="02040503050406030204" charset="0"/>
                                  </a:rPr>
                                  <m:t>𝑖</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up>
                                <m:r>
                                  <a:rPr lang="en-US" altLang="zh-CN" i="1" dirty="0">
                                    <a:latin typeface="Cambria Math" panose="02040503050406030204" charset="0"/>
                                    <a:cs typeface="Cambria Math" panose="02040503050406030204" charset="0"/>
                                  </a:rPr>
                                  <m:t>𝑛</m:t>
                                </m:r>
                              </m:sup>
                              <m:e>
                                <m:sSup>
                                  <m:sSupPr>
                                    <m:ctrlPr>
                                      <a:rPr lang="en-US" altLang="zh-CN" i="1" dirty="0">
                                        <a:latin typeface="Cambria Math" panose="02040503050406030204" charset="0"/>
                                        <a:cs typeface="Cambria Math" panose="02040503050406030204" charset="0"/>
                                      </a:rPr>
                                    </m:ctrlPr>
                                  </m:sSupPr>
                                  <m:e>
                                    <m:d>
                                      <m:dPr>
                                        <m:ctrlPr>
                                          <a:rPr lang="en-US" altLang="zh-CN" i="1" dirty="0">
                                            <a:latin typeface="Cambria Math" panose="02040503050406030204" charset="0"/>
                                            <a:cs typeface="Cambria Math" panose="02040503050406030204" charset="0"/>
                                          </a:rPr>
                                        </m:ctrlPr>
                                      </m:d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𝑡</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acc>
                                          <m:accPr>
                                            <m:chr m:val="̅"/>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𝑡</m:t>
                                            </m:r>
                                          </m:e>
                                        </m:acc>
                                      </m:e>
                                    </m:d>
                                  </m:e>
                                  <m:sup>
                                    <m:r>
                                      <a:rPr lang="en-US" altLang="zh-CN" i="1" dirty="0">
                                        <a:latin typeface="Cambria Math" panose="02040503050406030204" charset="0"/>
                                        <a:cs typeface="Cambria Math" panose="02040503050406030204" charset="0"/>
                                      </a:rPr>
                                      <m:t>2</m:t>
                                    </m:r>
                                  </m:sup>
                                </m:sSup>
                              </m:e>
                            </m:nary>
                          </m:e>
                        </m:rad>
                      </m:den>
                    </m:f>
                  </m:oMath>
                </a14:m>
                <a:endParaRPr lang="en-US" altLang="zh-CN" i="1" dirty="0">
                  <a:latin typeface="Cambria Math" panose="02040503050406030204" charset="0"/>
                  <a:cs typeface="Cambria Math" panose="02040503050406030204" charset="0"/>
                </a:endParaRPr>
              </a:p>
              <a:p>
                <a:pPr indent="0" fontAlgn="auto">
                  <a:lnSpc>
                    <a:spcPct val="150000"/>
                  </a:lnSpc>
                  <a:buNone/>
                </a:pPr>
                <a:r>
                  <a:rPr lang="zh-CN" altLang="en-US" dirty="0"/>
                  <a:t>其中</a:t>
                </a:r>
                <a:r>
                  <a:rPr lang="en-US" altLang="zh-CN" dirty="0"/>
                  <a:t>y</a:t>
                </a:r>
                <a:r>
                  <a:rPr lang="zh-CN" altLang="en-US" dirty="0"/>
                  <a:t>为模型打分结果，</a:t>
                </a:r>
                <a:r>
                  <a:rPr lang="en-US" altLang="zh-CN" dirty="0"/>
                  <a:t>t</a:t>
                </a:r>
                <a:r>
                  <a:rPr lang="zh-CN" altLang="en-US" dirty="0"/>
                  <a:t>为教师评分结果</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691515" y="1315085"/>
                <a:ext cx="10808970" cy="3954780"/>
              </a:xfrm>
              <a:prstGeom prst="rect">
                <a:avLst/>
              </a:prstGeom>
              <a:blipFill rotWithShape="1">
                <a:blip r:embed="rId5"/>
                <a:stretch>
                  <a:fillRect b="-12123"/>
                </a:stretch>
              </a:blipFill>
            </p:spPr>
            <p:txBody>
              <a:bodyPr/>
              <a:lstStyle/>
              <a:p>
                <a:r>
                  <a:rPr lang="zh-CN" altLang="en-US">
                    <a:noFill/>
                  </a:rPr>
                  <a:t> </a:t>
                </a:r>
              </a:p>
            </p:txBody>
          </p:sp>
        </mc:Fallback>
      </mc:AlternateContent>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3.4.1 </a:t>
            </a:r>
            <a:r>
              <a:rPr lang="zh-CN" altLang="en-US" sz="3200" dirty="0">
                <a:sym typeface="+mn-ea"/>
              </a:rPr>
              <a:t>多维度提示词的性能验证</a:t>
            </a:r>
            <a:endParaRPr lang="zh-CN" altLang="en-US" sz="3200" dirty="0">
              <a:sym typeface="+mn-ea"/>
            </a:endParaRPr>
          </a:p>
        </p:txBody>
      </p:sp>
      <p:graphicFrame>
        <p:nvGraphicFramePr>
          <p:cNvPr id="3" name="表格 2"/>
          <p:cNvGraphicFramePr/>
          <p:nvPr>
            <p:custDataLst>
              <p:tags r:id="rId5"/>
            </p:custDataLst>
          </p:nvPr>
        </p:nvGraphicFramePr>
        <p:xfrm>
          <a:off x="6172200" y="1484630"/>
          <a:ext cx="6525895" cy="5039995"/>
        </p:xfrm>
        <a:graphic>
          <a:graphicData uri="http://schemas.openxmlformats.org/drawingml/2006/table">
            <a:tbl>
              <a:tblPr firstRow="1" bandRow="1">
                <a:tableStyleId>{5C22544A-7EE6-4342-B048-85BDC9FD1C3A}</a:tableStyleId>
              </a:tblPr>
              <a:tblGrid>
                <a:gridCol w="1404000"/>
                <a:gridCol w="900000"/>
                <a:gridCol w="900000"/>
                <a:gridCol w="900000"/>
                <a:gridCol w="900000"/>
                <a:gridCol w="900000"/>
              </a:tblGrid>
              <a:tr h="648000">
                <a:tc>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rPr>
                        <a:t>模型</a:t>
                      </a:r>
                      <a:endParaRPr 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rPr>
                        <a:t>多维度提示词</a:t>
                      </a:r>
                      <a:endParaRPr 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rPr>
                        <a:t>平均分</a:t>
                      </a:r>
                      <a:endParaRPr 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MAE</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MSE</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PCC</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rowSpan="2">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cs typeface="Times New Roman" panose="02020603050405020304" charset="0"/>
                        </a:rPr>
                        <a:t>通义千问</a:t>
                      </a:r>
                      <a:endParaRPr lang="zh-CN" sz="1800">
                        <a:latin typeface="Times New Roman" panose="02020603050405020304" charset="0"/>
                        <a:ea typeface="宋体" panose="02010600030101010101" pitchFamily="2" charset="-122"/>
                        <a:cs typeface="Times New Roman" panose="02020603050405020304" charset="0"/>
                      </a:endParaRPr>
                    </a:p>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Plus</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rPr>
                        <a:t>×</a:t>
                      </a:r>
                      <a:endParaRPr lang="en-US" alt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9.13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0.94</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1.27</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0.23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vMerge="1">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7.96</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0.52</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0.39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0.41</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rowSpan="2">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cs typeface="Times New Roman" panose="02020603050405020304" charset="0"/>
                        </a:rPr>
                        <a:t>通义千问</a:t>
                      </a:r>
                      <a:endParaRPr lang="zh-CN" sz="1800">
                        <a:latin typeface="Times New Roman" panose="02020603050405020304" charset="0"/>
                        <a:ea typeface="宋体" panose="02010600030101010101" pitchFamily="2" charset="-122"/>
                        <a:cs typeface="Times New Roman" panose="02020603050405020304" charset="0"/>
                      </a:endParaRPr>
                    </a:p>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2.5-14B-1M</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rPr>
                        <a:t>×</a:t>
                      </a:r>
                      <a:endParaRPr lang="en-US" alt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8.30</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0.93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1.76</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-0.14</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vMerge="1">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7.92</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0.61</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0.58</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0.25</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rowSpan="2">
                  <a:txBody>
                    <a:bodyPr/>
                    <a:p>
                      <a:pPr marL="0" indent="0" algn="ctr">
                        <a:lnSpc>
                          <a:spcPct val="100000"/>
                        </a:lnSpc>
                        <a:spcBef>
                          <a:spcPct val="0"/>
                        </a:spcBef>
                        <a:spcAft>
                          <a:spcPct val="0"/>
                        </a:spcAft>
                      </a:pPr>
                      <a:r>
                        <a:rPr lang="zh-CN" sz="1800">
                          <a:latin typeface="Times New Roman" panose="02020603050405020304" charset="0"/>
                          <a:ea typeface="宋体" panose="02010600030101010101" pitchFamily="2" charset="-122"/>
                          <a:cs typeface="Times New Roman" panose="02020603050405020304" charset="0"/>
                        </a:rPr>
                        <a:t>通义千问</a:t>
                      </a:r>
                      <a:endParaRPr lang="zh-CN" sz="1800">
                        <a:latin typeface="Times New Roman" panose="02020603050405020304" charset="0"/>
                        <a:ea typeface="宋体" panose="02010600030101010101" pitchFamily="2" charset="-122"/>
                        <a:cs typeface="Times New Roman" panose="02020603050405020304" charset="0"/>
                      </a:endParaRPr>
                    </a:p>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Turbo</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rPr>
                        <a:t>×</a:t>
                      </a:r>
                      <a:endParaRPr lang="en-US" alt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8.30</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0.52</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0.48</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0.17</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vMerge="1">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7.63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0.78</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0.85</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0.11</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rowSpan="2">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DeepSeek</a:t>
                      </a:r>
                      <a:endParaRPr lang="en-US" altLang="zh-CN" sz="1800">
                        <a:latin typeface="Times New Roman" panose="02020603050405020304" charset="0"/>
                        <a:ea typeface="宋体" panose="02010600030101010101" pitchFamily="2" charset="-122"/>
                        <a:cs typeface="Times New Roman" panose="02020603050405020304" charset="0"/>
                      </a:endParaRPr>
                    </a:p>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V3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rPr>
                        <a:t>×</a:t>
                      </a:r>
                      <a:endParaRPr lang="en-US" alt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8.49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0.64</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1.09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0.12</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vMerge="1">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8.43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0.39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0.36</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0.04</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rowSpan="2">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DeepSeek</a:t>
                      </a:r>
                      <a:endParaRPr lang="en-US" altLang="zh-CN" sz="1800">
                        <a:latin typeface="Times New Roman" panose="02020603050405020304" charset="0"/>
                        <a:ea typeface="宋体" panose="02010600030101010101" pitchFamily="2" charset="-122"/>
                        <a:cs typeface="Times New Roman" panose="02020603050405020304" charset="0"/>
                      </a:endParaRPr>
                    </a:p>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R1</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rPr>
                        <a:t>×</a:t>
                      </a:r>
                      <a:endParaRPr lang="en-US" altLang="zh-CN" sz="1800">
                        <a:latin typeface="Times New Roman" panose="02020603050405020304" charset="0"/>
                        <a:ea typeface="宋体" panose="02010600030101010101" pitchFamily="2" charset="-122"/>
                      </a:endParaRPr>
                    </a:p>
                  </a:txBody>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8.09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0.53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0.49</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0.36</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r h="360000">
                <a:tc vMerge="1">
                  <a:tcPr marL="0" marR="0" marT="0" marB="0" anchor="ctr" anchorCtr="0"/>
                </a:tc>
                <a:tc>
                  <a:txBody>
                    <a:bodyPr/>
                    <a:p>
                      <a:pPr marL="0" indent="0" algn="ctr">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7.77</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0.70</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0.71</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c>
                  <a:txBody>
                    <a:bodyPr/>
                    <a:p>
                      <a:pPr marL="0" indent="0" algn="ctr" fontAlgn="b">
                        <a:lnSpc>
                          <a:spcPct val="100000"/>
                        </a:lnSpc>
                        <a:spcBef>
                          <a:spcPct val="0"/>
                        </a:spcBef>
                        <a:spcAft>
                          <a:spcPct val="0"/>
                        </a:spcAft>
                      </a:pPr>
                      <a:r>
                        <a:rPr lang="en-US" altLang="zh-CN" sz="1800">
                          <a:latin typeface="Times New Roman" panose="02020603050405020304" charset="0"/>
                          <a:ea typeface="宋体" panose="02010600030101010101" pitchFamily="2" charset="-122"/>
                          <a:cs typeface="Times New Roman" panose="02020603050405020304" charset="0"/>
                        </a:rPr>
                        <a:t>0.33</a:t>
                      </a:r>
                      <a:endParaRPr lang="en-US" altLang="zh-CN" sz="1800">
                        <a:latin typeface="Times New Roman" panose="02020603050405020304" charset="0"/>
                        <a:ea typeface="宋体" panose="02010600030101010101" pitchFamily="2" charset="-122"/>
                        <a:cs typeface="Times New Roman" panose="02020603050405020304" charset="0"/>
                      </a:endParaRPr>
                    </a:p>
                  </a:txBody>
                  <a:tcPr marL="0" marR="0" marT="0" marB="0" anchor="ctr" anchorCtr="0"/>
                </a:tc>
              </a:tr>
            </a:tbl>
          </a:graphicData>
        </a:graphic>
      </p:graphicFrame>
      <p:sp>
        <p:nvSpPr>
          <p:cNvPr id="9" name="文本框 8"/>
          <p:cNvSpPr txBox="1"/>
          <p:nvPr/>
        </p:nvSpPr>
        <p:spPr>
          <a:xfrm>
            <a:off x="391160" y="1315085"/>
            <a:ext cx="5716905" cy="5391785"/>
          </a:xfrm>
          <a:prstGeom prst="rect">
            <a:avLst/>
          </a:prstGeom>
          <a:noFill/>
        </p:spPr>
        <p:txBody>
          <a:bodyPr wrap="square">
            <a:noAutofit/>
          </a:bodyPr>
          <a:p>
            <a:pPr indent="0" fontAlgn="auto">
              <a:lnSpc>
                <a:spcPct val="150000"/>
              </a:lnSpc>
              <a:buNone/>
            </a:pPr>
            <a:endParaRPr lang="zh-CN" altLang="en-US" dirty="0"/>
          </a:p>
          <a:p>
            <a:pPr indent="0" fontAlgn="auto">
              <a:lnSpc>
                <a:spcPct val="150000"/>
              </a:lnSpc>
              <a:buNone/>
            </a:pPr>
            <a:r>
              <a:rPr lang="zh-CN" altLang="en-US" dirty="0"/>
              <a:t>在毕业设计评分框架中引入多维度提示词对大语言模型的评分效果产生了显著影响。</a:t>
            </a:r>
            <a:endParaRPr lang="zh-CN" altLang="en-US" dirty="0"/>
          </a:p>
          <a:p>
            <a:pPr indent="0" fontAlgn="auto">
              <a:lnSpc>
                <a:spcPct val="150000"/>
              </a:lnSpc>
              <a:buNone/>
            </a:pPr>
            <a:endParaRPr lang="zh-CN" altLang="en-US" dirty="0"/>
          </a:p>
          <a:p>
            <a:pPr indent="0" fontAlgn="auto">
              <a:lnSpc>
                <a:spcPct val="150000"/>
              </a:lnSpc>
              <a:buNone/>
            </a:pPr>
            <a:r>
              <a:rPr lang="zh-CN" altLang="en-US" dirty="0"/>
              <a:t>综合来看，结构化提示词显著优化了多数模型的评分校准能力，尤其在降低系统误差（</a:t>
            </a:r>
            <a:r>
              <a:rPr lang="en-US" altLang="zh-CN" dirty="0"/>
              <a:t>MAE </a:t>
            </a:r>
            <a:r>
              <a:rPr lang="zh-CN" altLang="en-US" dirty="0"/>
              <a:t>下降</a:t>
            </a:r>
            <a:r>
              <a:rPr lang="en-US" altLang="zh-CN" dirty="0"/>
              <a:t> 17%-45%</a:t>
            </a:r>
            <a:r>
              <a:rPr lang="zh-CN" altLang="en-US" dirty="0"/>
              <a:t>）和提升评分效度（</a:t>
            </a:r>
            <a:r>
              <a:rPr lang="en-US" altLang="zh-CN" dirty="0"/>
              <a:t>PCC </a:t>
            </a:r>
            <a:r>
              <a:rPr lang="zh-CN" altLang="en-US" dirty="0"/>
              <a:t>提升</a:t>
            </a:r>
            <a:r>
              <a:rPr lang="en-US" altLang="zh-CN" dirty="0"/>
              <a:t> 0.08-0.24</a:t>
            </a:r>
            <a:r>
              <a:rPr lang="zh-CN" altLang="en-US" dirty="0"/>
              <a:t>）方面表现突出</a:t>
            </a:r>
            <a:endParaRPr lang="zh-CN" altLang="en-US" dirty="0"/>
          </a:p>
          <a:p>
            <a:pPr indent="0" fontAlgn="auto">
              <a:lnSpc>
                <a:spcPct val="150000"/>
              </a:lnSpc>
              <a:buNone/>
            </a:pPr>
            <a:endParaRPr lang="zh-CN" altLang="en-US" dirty="0"/>
          </a:p>
          <a:p>
            <a:pPr indent="0" fontAlgn="auto">
              <a:lnSpc>
                <a:spcPct val="150000"/>
              </a:lnSpc>
              <a:buNone/>
            </a:pPr>
            <a:r>
              <a:rPr lang="zh-CN" altLang="en-US" dirty="0"/>
              <a:t>但不同模型架构对提示设计的响应存在差异性</a:t>
            </a:r>
            <a:endParaRPr lang="zh-CN"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3.4.1 </a:t>
            </a:r>
            <a:r>
              <a:rPr lang="zh-CN" altLang="en-US" sz="3200" dirty="0">
                <a:sym typeface="+mn-ea"/>
              </a:rPr>
              <a:t>多维度提示词的性能验证</a:t>
            </a:r>
            <a:endParaRPr lang="zh-CN" altLang="en-US" sz="3200" dirty="0">
              <a:sym typeface="+mn-ea"/>
            </a:endParaRPr>
          </a:p>
        </p:txBody>
      </p:sp>
      <p:graphicFrame>
        <p:nvGraphicFramePr>
          <p:cNvPr id="4" name="表格 3"/>
          <p:cNvGraphicFramePr/>
          <p:nvPr>
            <p:custDataLst>
              <p:tags r:id="rId5"/>
            </p:custDataLst>
          </p:nvPr>
        </p:nvGraphicFramePr>
        <p:xfrm>
          <a:off x="817880" y="1315085"/>
          <a:ext cx="10808335" cy="5040000"/>
        </p:xfrm>
        <a:graphic>
          <a:graphicData uri="http://schemas.openxmlformats.org/drawingml/2006/table">
            <a:tbl>
              <a:tblPr firstRow="1" bandRow="1">
                <a:tableStyleId>{5C22544A-7EE6-4342-B048-85BDC9FD1C3A}</a:tableStyleId>
              </a:tblPr>
              <a:tblGrid>
                <a:gridCol w="1440000"/>
                <a:gridCol w="1296000"/>
                <a:gridCol w="1296000"/>
                <a:gridCol w="1296000"/>
                <a:gridCol w="1296000"/>
                <a:gridCol w="1296000"/>
                <a:gridCol w="1296000"/>
                <a:gridCol w="1296000"/>
              </a:tblGrid>
              <a:tr h="720000">
                <a:tc>
                  <a:txBody>
                    <a:bodyPr/>
                    <a:p>
                      <a:pPr marL="0" indent="0" algn="ctr" fontAlgn="b">
                        <a:lnSpc>
                          <a:spcPct val="110000"/>
                        </a:lnSpc>
                        <a:spcBef>
                          <a:spcPct val="0"/>
                        </a:spcBef>
                        <a:spcAft>
                          <a:spcPct val="0"/>
                        </a:spcAft>
                      </a:pPr>
                      <a:r>
                        <a:rPr lang="zh-CN" sz="1800"/>
                        <a:t>模型</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最终</a:t>
                      </a:r>
                      <a:endParaRPr lang="zh-CN" sz="1800"/>
                    </a:p>
                    <a:p>
                      <a:pPr marL="0" indent="0" algn="ctr" fontAlgn="b">
                        <a:lnSpc>
                          <a:spcPct val="110000"/>
                        </a:lnSpc>
                        <a:spcBef>
                          <a:spcPct val="0"/>
                        </a:spcBef>
                        <a:spcAft>
                          <a:spcPct val="0"/>
                        </a:spcAft>
                      </a:pPr>
                      <a:r>
                        <a:rPr lang="zh-CN" sz="1800"/>
                        <a:t>打分</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结构</a:t>
                      </a:r>
                      <a:endParaRPr lang="zh-CN" sz="1800"/>
                    </a:p>
                    <a:p>
                      <a:pPr marL="0" indent="0" algn="ctr" fontAlgn="b">
                        <a:lnSpc>
                          <a:spcPct val="110000"/>
                        </a:lnSpc>
                        <a:spcBef>
                          <a:spcPct val="0"/>
                        </a:spcBef>
                        <a:spcAft>
                          <a:spcPct val="0"/>
                        </a:spcAft>
                      </a:pPr>
                      <a:r>
                        <a:rPr lang="zh-CN" sz="1800"/>
                        <a:t>完整性</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逻辑</a:t>
                      </a:r>
                      <a:endParaRPr lang="zh-CN" sz="1800"/>
                    </a:p>
                    <a:p>
                      <a:pPr marL="0" indent="0" algn="ctr" fontAlgn="b">
                        <a:lnSpc>
                          <a:spcPct val="110000"/>
                        </a:lnSpc>
                        <a:spcBef>
                          <a:spcPct val="0"/>
                        </a:spcBef>
                        <a:spcAft>
                          <a:spcPct val="0"/>
                        </a:spcAft>
                      </a:pPr>
                      <a:r>
                        <a:rPr lang="zh-CN" sz="1800"/>
                        <a:t>清晰度</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语言</a:t>
                      </a:r>
                      <a:endParaRPr lang="zh-CN" sz="1800"/>
                    </a:p>
                    <a:p>
                      <a:pPr marL="0" indent="0" algn="ctr" fontAlgn="b">
                        <a:lnSpc>
                          <a:spcPct val="110000"/>
                        </a:lnSpc>
                        <a:spcBef>
                          <a:spcPct val="0"/>
                        </a:spcBef>
                        <a:spcAft>
                          <a:spcPct val="0"/>
                        </a:spcAft>
                      </a:pPr>
                      <a:r>
                        <a:rPr lang="zh-CN" sz="1800"/>
                        <a:t>连贯性</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内容独特性</a:t>
                      </a:r>
                      <a:endParaRPr lang="zh-CN" sz="1800"/>
                    </a:p>
                    <a:p>
                      <a:pPr marL="0" indent="0" algn="ctr" fontAlgn="b">
                        <a:lnSpc>
                          <a:spcPct val="110000"/>
                        </a:lnSpc>
                        <a:spcBef>
                          <a:spcPct val="0"/>
                        </a:spcBef>
                        <a:spcAft>
                          <a:spcPct val="0"/>
                        </a:spcAft>
                      </a:pPr>
                      <a:r>
                        <a:rPr lang="zh-CN" sz="1800"/>
                        <a:t>和创新性</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参考文献</a:t>
                      </a:r>
                      <a:endParaRPr lang="zh-CN" sz="1800"/>
                    </a:p>
                    <a:p>
                      <a:pPr marL="0" indent="0" algn="ctr" fontAlgn="b">
                        <a:lnSpc>
                          <a:spcPct val="110000"/>
                        </a:lnSpc>
                        <a:spcBef>
                          <a:spcPct val="0"/>
                        </a:spcBef>
                        <a:spcAft>
                          <a:spcPct val="0"/>
                        </a:spcAft>
                      </a:pPr>
                      <a:r>
                        <a:rPr lang="zh-CN" sz="1800"/>
                        <a:t>规范性</a:t>
                      </a:r>
                      <a:endParaRPr lang="zh-CN" sz="1800"/>
                    </a:p>
                  </a:txBody>
                  <a:tcPr marL="68580" marR="68580" marT="0" marB="0" anchor="ctr" anchorCtr="0"/>
                </a:tc>
                <a:tc>
                  <a:txBody>
                    <a:bodyPr/>
                    <a:p>
                      <a:pPr marL="0" indent="0" algn="ctr" fontAlgn="b">
                        <a:lnSpc>
                          <a:spcPct val="110000"/>
                        </a:lnSpc>
                        <a:spcBef>
                          <a:spcPct val="0"/>
                        </a:spcBef>
                        <a:spcAft>
                          <a:spcPct val="0"/>
                        </a:spcAft>
                      </a:pPr>
                      <a:r>
                        <a:rPr lang="zh-CN" sz="1800"/>
                        <a:t>课程知识</a:t>
                      </a:r>
                      <a:endParaRPr lang="zh-CN" sz="1800"/>
                    </a:p>
                    <a:p>
                      <a:pPr marL="0" indent="0" algn="ctr" fontAlgn="b">
                        <a:lnSpc>
                          <a:spcPct val="110000"/>
                        </a:lnSpc>
                        <a:spcBef>
                          <a:spcPct val="0"/>
                        </a:spcBef>
                        <a:spcAft>
                          <a:spcPct val="0"/>
                        </a:spcAft>
                      </a:pPr>
                      <a:r>
                        <a:rPr lang="zh-CN" sz="1800"/>
                        <a:t>掌握度</a:t>
                      </a:r>
                      <a:endParaRPr lang="zh-CN" sz="1800"/>
                    </a:p>
                  </a:txBody>
                  <a:tcPr marL="68580" marR="68580" marT="0" marB="0" anchor="ctr" anchorCtr="0"/>
                </a:tc>
              </a:tr>
              <a:tr h="720000">
                <a:tc>
                  <a:txBody>
                    <a:bodyPr/>
                    <a:p>
                      <a:pPr marL="0" indent="0" algn="ctr" fontAlgn="b">
                        <a:lnSpc>
                          <a:spcPct val="110000"/>
                        </a:lnSpc>
                        <a:spcBef>
                          <a:spcPct val="0"/>
                        </a:spcBef>
                        <a:spcAft>
                          <a:spcPct val="0"/>
                        </a:spcAft>
                      </a:pPr>
                      <a:r>
                        <a:rPr lang="zh-CN" sz="1800"/>
                        <a:t>教师评分</a:t>
                      </a:r>
                      <a:endParaRPr lang="zh-CN" sz="1800"/>
                    </a:p>
                    <a:p>
                      <a:pPr marL="0" indent="0" algn="ctr" fontAlgn="b">
                        <a:lnSpc>
                          <a:spcPct val="110000"/>
                        </a:lnSpc>
                        <a:spcBef>
                          <a:spcPct val="0"/>
                        </a:spcBef>
                        <a:spcAft>
                          <a:spcPct val="0"/>
                        </a:spcAft>
                      </a:pPr>
                      <a:r>
                        <a:rPr lang="zh-CN" sz="1800"/>
                        <a:t>结果</a:t>
                      </a:r>
                      <a:endParaRPr 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8.39</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8.20</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8.31</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8.15</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8.36</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8.83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9.05</a:t>
                      </a:r>
                      <a:endParaRPr lang="en-US" altLang="zh-CN" sz="1800"/>
                    </a:p>
                  </a:txBody>
                  <a:tcPr marL="68580" marR="68580" marT="0" marB="0" anchor="ctr" anchorCtr="0"/>
                </a:tc>
              </a:tr>
              <a:tr h="720000">
                <a:tc>
                  <a:txBody>
                    <a:bodyPr/>
                    <a:p>
                      <a:pPr marL="0" indent="0" algn="ctr" fontAlgn="b">
                        <a:lnSpc>
                          <a:spcPct val="110000"/>
                        </a:lnSpc>
                        <a:spcBef>
                          <a:spcPct val="0"/>
                        </a:spcBef>
                        <a:spcAft>
                          <a:spcPct val="0"/>
                        </a:spcAft>
                      </a:pPr>
                      <a:r>
                        <a:rPr lang="zh-CN" sz="1800"/>
                        <a:t>通义千问</a:t>
                      </a:r>
                      <a:endParaRPr lang="zh-CN" sz="1800"/>
                    </a:p>
                    <a:p>
                      <a:pPr marL="0" indent="0" algn="ctr" fontAlgn="b">
                        <a:lnSpc>
                          <a:spcPct val="110000"/>
                        </a:lnSpc>
                        <a:spcBef>
                          <a:spcPct val="0"/>
                        </a:spcBef>
                        <a:spcAft>
                          <a:spcPct val="0"/>
                        </a:spcAft>
                      </a:pPr>
                      <a:r>
                        <a:rPr lang="en-US" altLang="zh-CN" sz="1800"/>
                        <a:t>Plus</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7.96</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8.34</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7.87</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7.62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8.10</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7.81</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8.64</a:t>
                      </a:r>
                      <a:endParaRPr lang="en-US" altLang="zh-CN" sz="1800"/>
                    </a:p>
                  </a:txBody>
                  <a:tcPr marL="68580" marR="68580" marT="0" marB="0" anchor="ctr" anchorCtr="0"/>
                </a:tc>
              </a:tr>
              <a:tr h="720000">
                <a:tc>
                  <a:txBody>
                    <a:bodyPr/>
                    <a:p>
                      <a:pPr marL="0" indent="0" algn="ctr" fontAlgn="b">
                        <a:lnSpc>
                          <a:spcPct val="110000"/>
                        </a:lnSpc>
                        <a:spcBef>
                          <a:spcPct val="0"/>
                        </a:spcBef>
                        <a:spcAft>
                          <a:spcPct val="0"/>
                        </a:spcAft>
                      </a:pPr>
                      <a:r>
                        <a:rPr lang="zh-CN" sz="1800"/>
                        <a:t>通义千问</a:t>
                      </a:r>
                      <a:endParaRPr lang="zh-CN" sz="1800"/>
                    </a:p>
                    <a:p>
                      <a:pPr marL="0" indent="0" algn="ctr" fontAlgn="b">
                        <a:lnSpc>
                          <a:spcPct val="110000"/>
                        </a:lnSpc>
                        <a:spcBef>
                          <a:spcPct val="0"/>
                        </a:spcBef>
                        <a:spcAft>
                          <a:spcPct val="0"/>
                        </a:spcAft>
                      </a:pPr>
                      <a:r>
                        <a:rPr lang="en-US" altLang="zh-CN" sz="1800"/>
                        <a:t>2.5-14B-1M</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7.92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8.39</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7.69</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7.73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8.14</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8.99</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8.25</a:t>
                      </a:r>
                      <a:endParaRPr lang="en-US" altLang="zh-CN" sz="1800"/>
                    </a:p>
                  </a:txBody>
                  <a:tcPr marL="68580" marR="68580" marT="0" marB="0" anchor="ctr" anchorCtr="0"/>
                </a:tc>
              </a:tr>
              <a:tr h="720000">
                <a:tc>
                  <a:txBody>
                    <a:bodyPr/>
                    <a:p>
                      <a:pPr marL="0" indent="0" algn="ctr" fontAlgn="b">
                        <a:lnSpc>
                          <a:spcPct val="110000"/>
                        </a:lnSpc>
                        <a:spcBef>
                          <a:spcPct val="0"/>
                        </a:spcBef>
                        <a:spcAft>
                          <a:spcPct val="0"/>
                        </a:spcAft>
                      </a:pPr>
                      <a:r>
                        <a:rPr lang="zh-CN" sz="1800"/>
                        <a:t>通义千问</a:t>
                      </a:r>
                      <a:endParaRPr lang="zh-CN" sz="1800"/>
                    </a:p>
                    <a:p>
                      <a:pPr marL="0" indent="0" algn="ctr" fontAlgn="b">
                        <a:lnSpc>
                          <a:spcPct val="110000"/>
                        </a:lnSpc>
                        <a:spcBef>
                          <a:spcPct val="0"/>
                        </a:spcBef>
                        <a:spcAft>
                          <a:spcPct val="0"/>
                        </a:spcAft>
                      </a:pPr>
                      <a:r>
                        <a:rPr lang="en-US" altLang="zh-CN" sz="1800"/>
                        <a:t>Turbo</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7.63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7.87</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7.45</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7.72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7.42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7.81</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7.70</a:t>
                      </a:r>
                      <a:endParaRPr lang="en-US" altLang="zh-CN" sz="1800"/>
                    </a:p>
                  </a:txBody>
                  <a:tcPr marL="68580" marR="68580" marT="0" marB="0" anchor="ctr" anchorCtr="0"/>
                </a:tc>
              </a:tr>
              <a:tr h="720000">
                <a:tc>
                  <a:txBody>
                    <a:bodyPr/>
                    <a:p>
                      <a:pPr marL="0" indent="0" algn="ctr" fontAlgn="b">
                        <a:lnSpc>
                          <a:spcPct val="110000"/>
                        </a:lnSpc>
                        <a:spcBef>
                          <a:spcPct val="0"/>
                        </a:spcBef>
                        <a:spcAft>
                          <a:spcPct val="0"/>
                        </a:spcAft>
                      </a:pPr>
                      <a:r>
                        <a:rPr lang="en-US" altLang="zh-CN" sz="1800"/>
                        <a:t>DeepSeek</a:t>
                      </a:r>
                      <a:endParaRPr lang="en-US" altLang="zh-CN" sz="1800"/>
                    </a:p>
                    <a:p>
                      <a:pPr marL="0" indent="0" algn="ctr" fontAlgn="b">
                        <a:lnSpc>
                          <a:spcPct val="110000"/>
                        </a:lnSpc>
                        <a:spcBef>
                          <a:spcPct val="0"/>
                        </a:spcBef>
                        <a:spcAft>
                          <a:spcPct val="0"/>
                        </a:spcAft>
                      </a:pPr>
                      <a:r>
                        <a:rPr lang="en-US" altLang="zh-CN" sz="1800"/>
                        <a:t>V3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8.43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8.92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8.87</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7.93</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8.68</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8.22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8.90</a:t>
                      </a:r>
                      <a:endParaRPr lang="en-US" altLang="zh-CN" sz="1800"/>
                    </a:p>
                  </a:txBody>
                  <a:tcPr marL="68580" marR="68580" marT="0" marB="0" anchor="ctr" anchorCtr="0"/>
                </a:tc>
              </a:tr>
              <a:tr h="720000">
                <a:tc>
                  <a:txBody>
                    <a:bodyPr/>
                    <a:p>
                      <a:pPr marL="0" indent="0" algn="ctr" fontAlgn="b">
                        <a:lnSpc>
                          <a:spcPct val="110000"/>
                        </a:lnSpc>
                        <a:spcBef>
                          <a:spcPct val="0"/>
                        </a:spcBef>
                        <a:spcAft>
                          <a:spcPct val="0"/>
                        </a:spcAft>
                      </a:pPr>
                      <a:r>
                        <a:rPr lang="en-US" altLang="zh-CN" sz="1800"/>
                        <a:t>DeepSeek</a:t>
                      </a:r>
                      <a:endParaRPr lang="en-US" altLang="zh-CN" sz="1800"/>
                    </a:p>
                    <a:p>
                      <a:pPr marL="0" indent="0" algn="ctr" fontAlgn="b">
                        <a:lnSpc>
                          <a:spcPct val="110000"/>
                        </a:lnSpc>
                        <a:spcBef>
                          <a:spcPct val="0"/>
                        </a:spcBef>
                        <a:spcAft>
                          <a:spcPct val="0"/>
                        </a:spcAft>
                      </a:pPr>
                      <a:r>
                        <a:rPr lang="en-US" altLang="zh-CN" sz="1800"/>
                        <a:t>R1</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7.77</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8.26</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7.92</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7.21</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7.68</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7.09</a:t>
                      </a:r>
                      <a:endParaRPr lang="en-US" altLang="zh-CN" sz="1800"/>
                    </a:p>
                  </a:txBody>
                  <a:tcPr marL="68580" marR="68580" marT="0" marB="0" anchor="ctr" anchorCtr="0"/>
                </a:tc>
                <a:tc>
                  <a:txBody>
                    <a:bodyPr/>
                    <a:p>
                      <a:pPr marL="0" indent="0" algn="ctr" fontAlgn="b">
                        <a:lnSpc>
                          <a:spcPct val="110000"/>
                        </a:lnSpc>
                        <a:spcBef>
                          <a:spcPct val="0"/>
                        </a:spcBef>
                        <a:spcAft>
                          <a:spcPct val="0"/>
                        </a:spcAft>
                      </a:pPr>
                      <a:r>
                        <a:rPr lang="en-US" altLang="zh-CN" sz="1800"/>
                        <a:t>8.22</a:t>
                      </a:r>
                      <a:endParaRPr lang="en-US" altLang="zh-CN" sz="1800"/>
                    </a:p>
                  </a:txBody>
                  <a:tcPr marL="68580" marR="68580" marT="0" marB="0" anchor="ctr" anchorCtr="0"/>
                </a:tc>
              </a:tr>
            </a:tbl>
          </a:graphicData>
        </a:graphic>
      </p:graphicFrame>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3.4.1 </a:t>
            </a:r>
            <a:r>
              <a:rPr lang="zh-CN" altLang="en-US" sz="3200" dirty="0">
                <a:sym typeface="+mn-ea"/>
              </a:rPr>
              <a:t>多维度提示词的性能验证</a:t>
            </a:r>
            <a:endParaRPr lang="zh-CN" altLang="en-US" sz="3200" dirty="0">
              <a:sym typeface="+mn-ea"/>
            </a:endParaRPr>
          </a:p>
        </p:txBody>
      </p:sp>
      <p:sp>
        <p:nvSpPr>
          <p:cNvPr id="3" name="矩形 2"/>
          <p:cNvSpPr/>
          <p:nvPr/>
        </p:nvSpPr>
        <p:spPr>
          <a:xfrm>
            <a:off x="4902835" y="3428365"/>
            <a:ext cx="4656455" cy="32708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4" name="图片 24" descr="bailian-MSE"/>
          <p:cNvPicPr>
            <a:picLocks noChangeAspect="1"/>
          </p:cNvPicPr>
          <p:nvPr/>
        </p:nvPicPr>
        <p:blipFill>
          <a:blip r:embed="rId5"/>
          <a:stretch>
            <a:fillRect/>
          </a:stretch>
        </p:blipFill>
        <p:spPr>
          <a:xfrm>
            <a:off x="7412990" y="15875"/>
            <a:ext cx="4734935" cy="3420000"/>
          </a:xfrm>
          <a:prstGeom prst="rect">
            <a:avLst/>
          </a:prstGeom>
        </p:spPr>
      </p:pic>
      <p:pic>
        <p:nvPicPr>
          <p:cNvPr id="2" name="图片 21" descr="bailian-MAE"/>
          <p:cNvPicPr>
            <a:picLocks noChangeAspect="1"/>
          </p:cNvPicPr>
          <p:nvPr/>
        </p:nvPicPr>
        <p:blipFill>
          <a:blip r:embed="rId6"/>
          <a:stretch>
            <a:fillRect/>
          </a:stretch>
        </p:blipFill>
        <p:spPr>
          <a:xfrm>
            <a:off x="167958" y="1304925"/>
            <a:ext cx="4735164" cy="3420000"/>
          </a:xfrm>
          <a:prstGeom prst="rect">
            <a:avLst/>
          </a:prstGeom>
        </p:spPr>
      </p:pic>
      <p:pic>
        <p:nvPicPr>
          <p:cNvPr id="6" name="图片 25" descr="bailian-PCC"/>
          <p:cNvPicPr>
            <a:picLocks noChangeAspect="1"/>
          </p:cNvPicPr>
          <p:nvPr/>
        </p:nvPicPr>
        <p:blipFill>
          <a:blip r:embed="rId7">
            <a:clrChange>
              <a:clrFrom>
                <a:srgbClr val="000000">
                  <a:alpha val="0"/>
                </a:srgbClr>
              </a:clrFrom>
              <a:clrTo>
                <a:srgbClr val="000000">
                  <a:alpha val="0"/>
                  <a:alpha val="0"/>
                </a:srgbClr>
              </a:clrTo>
            </a:clrChange>
          </a:blip>
          <a:stretch>
            <a:fillRect/>
          </a:stretch>
        </p:blipFill>
        <p:spPr>
          <a:xfrm>
            <a:off x="4902835" y="3415030"/>
            <a:ext cx="4735385" cy="3420000"/>
          </a:xfrm>
          <a:prstGeom prst="rect">
            <a:avLst/>
          </a:prstGeom>
          <a:ln>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3.4.2 </a:t>
            </a:r>
            <a:r>
              <a:rPr lang="zh-CN" altLang="en-US" sz="3200" dirty="0">
                <a:sym typeface="+mn-ea"/>
              </a:rPr>
              <a:t>少样本提示语</a:t>
            </a:r>
            <a:endParaRPr lang="zh-CN" altLang="en-US" sz="3200" dirty="0">
              <a:sym typeface="+mn-ea"/>
            </a:endParaRPr>
          </a:p>
        </p:txBody>
      </p:sp>
      <p:graphicFrame>
        <p:nvGraphicFramePr>
          <p:cNvPr id="3" name="表格 2"/>
          <p:cNvGraphicFramePr/>
          <p:nvPr>
            <p:custDataLst>
              <p:tags r:id="rId5"/>
            </p:custDataLst>
          </p:nvPr>
        </p:nvGraphicFramePr>
        <p:xfrm>
          <a:off x="382270" y="1645285"/>
          <a:ext cx="5868035" cy="4654550"/>
        </p:xfrm>
        <a:graphic>
          <a:graphicData uri="http://schemas.openxmlformats.org/drawingml/2006/table">
            <a:tbl>
              <a:tblPr firstRow="1" bandRow="1">
                <a:tableStyleId>{5C22544A-7EE6-4342-B048-85BDC9FD1C3A}</a:tableStyleId>
              </a:tblPr>
              <a:tblGrid>
                <a:gridCol w="1548000"/>
                <a:gridCol w="1080000"/>
                <a:gridCol w="1080000"/>
                <a:gridCol w="1080000"/>
                <a:gridCol w="1080000"/>
              </a:tblGrid>
              <a:tr h="540000">
                <a:tc>
                  <a:txBody>
                    <a:bodyPr/>
                    <a:p>
                      <a:pPr marL="0" indent="0" algn="ctr">
                        <a:lnSpc>
                          <a:spcPct val="110000"/>
                        </a:lnSpc>
                        <a:spcBef>
                          <a:spcPct val="0"/>
                        </a:spcBef>
                        <a:spcAft>
                          <a:spcPct val="0"/>
                        </a:spcAft>
                      </a:pPr>
                      <a:r>
                        <a:rPr lang="zh-CN" sz="1800">
                          <a:latin typeface="+mn-ea"/>
                        </a:rPr>
                        <a:t>模型</a:t>
                      </a:r>
                      <a:endParaRPr lang="zh-CN" sz="1800">
                        <a:latin typeface="+mn-ea"/>
                      </a:endParaRPr>
                    </a:p>
                  </a:txBody>
                  <a:tcPr marL="68580" marR="68580" marT="0" marB="0" anchor="ctr" anchorCtr="0"/>
                </a:tc>
                <a:tc>
                  <a:txBody>
                    <a:bodyPr/>
                    <a:p>
                      <a:pPr marL="0" indent="0" algn="ctr">
                        <a:lnSpc>
                          <a:spcPct val="110000"/>
                        </a:lnSpc>
                        <a:spcBef>
                          <a:spcPct val="0"/>
                        </a:spcBef>
                        <a:spcAft>
                          <a:spcPct val="0"/>
                        </a:spcAft>
                      </a:pPr>
                      <a:r>
                        <a:rPr lang="zh-CN" sz="1800">
                          <a:latin typeface="+mn-ea"/>
                        </a:rPr>
                        <a:t>平均分</a:t>
                      </a:r>
                      <a:endParaRPr lang="zh-CN" sz="1800">
                        <a:latin typeface="+mn-ea"/>
                      </a:endParaRPr>
                    </a:p>
                  </a:txBody>
                  <a:tcPr marL="68580" marR="68580" marT="0" marB="0" anchor="ctr" anchorCtr="0"/>
                </a:tc>
                <a:tc>
                  <a:txBody>
                    <a:bodyPr/>
                    <a:p>
                      <a:pPr marL="0" indent="0" algn="ctr">
                        <a:lnSpc>
                          <a:spcPct val="110000"/>
                        </a:lnSpc>
                        <a:spcBef>
                          <a:spcPct val="0"/>
                        </a:spcBef>
                        <a:spcAft>
                          <a:spcPct val="0"/>
                        </a:spcAft>
                      </a:pPr>
                      <a:r>
                        <a:rPr lang="en-US" altLang="zh-CN" sz="1800">
                          <a:latin typeface="+mn-ea"/>
                        </a:rPr>
                        <a:t>MAE</a:t>
                      </a:r>
                      <a:endParaRPr lang="en-US" altLang="zh-CN" sz="1800">
                        <a:latin typeface="+mn-ea"/>
                      </a:endParaRPr>
                    </a:p>
                  </a:txBody>
                  <a:tcPr marL="68580" marR="68580" marT="0" marB="0" anchor="ctr" anchorCtr="0"/>
                </a:tc>
                <a:tc>
                  <a:txBody>
                    <a:bodyPr/>
                    <a:p>
                      <a:pPr marL="0" indent="0" algn="ctr">
                        <a:lnSpc>
                          <a:spcPct val="110000"/>
                        </a:lnSpc>
                        <a:spcBef>
                          <a:spcPct val="0"/>
                        </a:spcBef>
                        <a:spcAft>
                          <a:spcPct val="0"/>
                        </a:spcAft>
                      </a:pPr>
                      <a:r>
                        <a:rPr lang="en-US" altLang="zh-CN" sz="1800">
                          <a:latin typeface="+mn-ea"/>
                        </a:rPr>
                        <a:t>MSE</a:t>
                      </a:r>
                      <a:endParaRPr lang="en-US" altLang="zh-CN" sz="1800">
                        <a:latin typeface="+mn-ea"/>
                      </a:endParaRPr>
                    </a:p>
                  </a:txBody>
                  <a:tcPr marL="68580" marR="68580" marT="0" marB="0" anchor="ctr" anchorCtr="0"/>
                </a:tc>
                <a:tc>
                  <a:txBody>
                    <a:bodyPr/>
                    <a:p>
                      <a:pPr marL="0" indent="0" algn="ctr">
                        <a:lnSpc>
                          <a:spcPct val="110000"/>
                        </a:lnSpc>
                        <a:spcBef>
                          <a:spcPct val="0"/>
                        </a:spcBef>
                        <a:spcAft>
                          <a:spcPct val="0"/>
                        </a:spcAft>
                      </a:pPr>
                      <a:r>
                        <a:rPr lang="en-US" altLang="zh-CN" sz="1800">
                          <a:latin typeface="+mn-ea"/>
                        </a:rPr>
                        <a:t>PCC</a:t>
                      </a:r>
                      <a:endParaRPr lang="en-US" altLang="zh-CN" sz="1800">
                        <a:latin typeface="+mn-ea"/>
                      </a:endParaRPr>
                    </a:p>
                  </a:txBody>
                  <a:tcPr marL="68580" marR="68580" marT="0" marB="0" anchor="ctr" anchorCtr="0"/>
                </a:tc>
              </a:tr>
              <a:tr h="684000">
                <a:tc>
                  <a:txBody>
                    <a:bodyPr/>
                    <a:p>
                      <a:pPr marL="0" indent="0" algn="ctr">
                        <a:lnSpc>
                          <a:spcPct val="100000"/>
                        </a:lnSpc>
                        <a:spcBef>
                          <a:spcPct val="0"/>
                        </a:spcBef>
                        <a:spcAft>
                          <a:spcPct val="0"/>
                        </a:spcAft>
                      </a:pPr>
                      <a:r>
                        <a:rPr lang="zh-CN" sz="1800">
                          <a:latin typeface="+mn-ea"/>
                          <a:cs typeface="+mn-ea"/>
                        </a:rPr>
                        <a:t>通义千问</a:t>
                      </a:r>
                      <a:endParaRPr lang="zh-CN" sz="1800">
                        <a:latin typeface="+mn-ea"/>
                        <a:cs typeface="+mn-ea"/>
                      </a:endParaRPr>
                    </a:p>
                    <a:p>
                      <a:pPr marL="0" indent="0" algn="ctr">
                        <a:lnSpc>
                          <a:spcPct val="100000"/>
                        </a:lnSpc>
                        <a:spcBef>
                          <a:spcPct val="0"/>
                        </a:spcBef>
                        <a:spcAft>
                          <a:spcPct val="0"/>
                        </a:spcAft>
                      </a:pPr>
                      <a:r>
                        <a:rPr lang="en-US" altLang="zh-CN" sz="1800">
                          <a:latin typeface="+mn-ea"/>
                          <a:cs typeface="+mn-ea"/>
                        </a:rPr>
                        <a:t>Plus</a:t>
                      </a:r>
                      <a:endParaRPr lang="en-US" altLang="zh-CN" sz="1800">
                        <a:latin typeface="+mn-ea"/>
                        <a:cs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8.66</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0.41</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0.25</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0.21</a:t>
                      </a:r>
                      <a:endParaRPr lang="en-US" altLang="zh-CN" sz="1800">
                        <a:latin typeface="+mn-ea"/>
                      </a:endParaRPr>
                    </a:p>
                  </a:txBody>
                  <a:tcPr marL="68580" marR="68580" marT="0" marB="0" anchor="ctr" anchorCtr="0"/>
                </a:tc>
              </a:tr>
              <a:tr h="684000">
                <a:tc>
                  <a:txBody>
                    <a:bodyPr/>
                    <a:p>
                      <a:pPr marL="0" indent="0" algn="ctr">
                        <a:lnSpc>
                          <a:spcPct val="100000"/>
                        </a:lnSpc>
                        <a:spcBef>
                          <a:spcPct val="0"/>
                        </a:spcBef>
                        <a:spcAft>
                          <a:spcPct val="0"/>
                        </a:spcAft>
                      </a:pPr>
                      <a:r>
                        <a:rPr lang="zh-CN" sz="1800">
                          <a:latin typeface="+mn-ea"/>
                          <a:cs typeface="+mn-ea"/>
                        </a:rPr>
                        <a:t>通义千问</a:t>
                      </a:r>
                      <a:endParaRPr lang="zh-CN" sz="1800">
                        <a:latin typeface="+mn-ea"/>
                        <a:cs typeface="+mn-ea"/>
                      </a:endParaRPr>
                    </a:p>
                    <a:p>
                      <a:pPr marL="0" indent="0" algn="ctr">
                        <a:lnSpc>
                          <a:spcPct val="100000"/>
                        </a:lnSpc>
                        <a:spcBef>
                          <a:spcPct val="0"/>
                        </a:spcBef>
                        <a:spcAft>
                          <a:spcPct val="0"/>
                        </a:spcAft>
                      </a:pPr>
                      <a:r>
                        <a:rPr lang="en-US" altLang="zh-CN" sz="1800">
                          <a:latin typeface="+mn-ea"/>
                          <a:cs typeface="+mn-ea"/>
                        </a:rPr>
                        <a:t>2.5-14B-1M</a:t>
                      </a:r>
                      <a:endParaRPr lang="en-US" altLang="zh-CN" sz="1800">
                        <a:latin typeface="+mn-ea"/>
                        <a:cs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8.73</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0.42</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0.27</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0.41</a:t>
                      </a:r>
                      <a:endParaRPr lang="en-US" altLang="zh-CN" sz="1800">
                        <a:latin typeface="+mn-ea"/>
                      </a:endParaRPr>
                    </a:p>
                  </a:txBody>
                  <a:tcPr marL="68580" marR="68580" marT="0" marB="0" anchor="ctr" anchorCtr="0"/>
                </a:tc>
              </a:tr>
              <a:tr h="684000">
                <a:tc>
                  <a:txBody>
                    <a:bodyPr/>
                    <a:p>
                      <a:pPr marL="0" indent="0" algn="ctr">
                        <a:lnSpc>
                          <a:spcPct val="100000"/>
                        </a:lnSpc>
                        <a:spcBef>
                          <a:spcPct val="0"/>
                        </a:spcBef>
                        <a:spcAft>
                          <a:spcPct val="0"/>
                        </a:spcAft>
                      </a:pPr>
                      <a:r>
                        <a:rPr lang="zh-CN" sz="1800">
                          <a:latin typeface="+mn-ea"/>
                          <a:cs typeface="+mn-ea"/>
                        </a:rPr>
                        <a:t>通义千问</a:t>
                      </a:r>
                      <a:endParaRPr lang="zh-CN" sz="1800">
                        <a:latin typeface="+mn-ea"/>
                        <a:cs typeface="+mn-ea"/>
                      </a:endParaRPr>
                    </a:p>
                    <a:p>
                      <a:pPr marL="0" indent="0" algn="ctr">
                        <a:lnSpc>
                          <a:spcPct val="100000"/>
                        </a:lnSpc>
                        <a:spcBef>
                          <a:spcPct val="0"/>
                        </a:spcBef>
                        <a:spcAft>
                          <a:spcPct val="0"/>
                        </a:spcAft>
                      </a:pPr>
                      <a:r>
                        <a:rPr lang="en-US" altLang="zh-CN" sz="1800">
                          <a:latin typeface="+mn-ea"/>
                          <a:cs typeface="+mn-ea"/>
                        </a:rPr>
                        <a:t>Turbo</a:t>
                      </a:r>
                      <a:endParaRPr lang="en-US" altLang="zh-CN" sz="1800">
                        <a:latin typeface="+mn-ea"/>
                        <a:cs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8.23</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0.37</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0.21</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0.40</a:t>
                      </a:r>
                      <a:endParaRPr lang="en-US" altLang="zh-CN" sz="1800">
                        <a:latin typeface="+mn-ea"/>
                      </a:endParaRPr>
                    </a:p>
                  </a:txBody>
                  <a:tcPr marL="68580" marR="68580" marT="0" marB="0" anchor="ctr" anchorCtr="0"/>
                </a:tc>
              </a:tr>
              <a:tr h="684000">
                <a:tc>
                  <a:txBody>
                    <a:bodyPr/>
                    <a:p>
                      <a:pPr marL="0" indent="0" algn="ctr">
                        <a:lnSpc>
                          <a:spcPct val="100000"/>
                        </a:lnSpc>
                        <a:spcBef>
                          <a:spcPct val="0"/>
                        </a:spcBef>
                        <a:spcAft>
                          <a:spcPct val="0"/>
                        </a:spcAft>
                      </a:pPr>
                      <a:r>
                        <a:rPr lang="en-US" altLang="zh-CN" sz="1800">
                          <a:latin typeface="+mn-ea"/>
                        </a:rPr>
                        <a:t>DeepSeek</a:t>
                      </a:r>
                      <a:endParaRPr lang="en-US" altLang="zh-CN" sz="1800">
                        <a:latin typeface="+mn-ea"/>
                      </a:endParaRPr>
                    </a:p>
                    <a:p>
                      <a:pPr marL="0" indent="0" algn="ctr">
                        <a:lnSpc>
                          <a:spcPct val="100000"/>
                        </a:lnSpc>
                        <a:spcBef>
                          <a:spcPct val="0"/>
                        </a:spcBef>
                        <a:spcAft>
                          <a:spcPct val="0"/>
                        </a:spcAft>
                      </a:pPr>
                      <a:r>
                        <a:rPr lang="en-US" altLang="zh-CN" sz="1800">
                          <a:latin typeface="+mn-ea"/>
                        </a:rPr>
                        <a:t>V3</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8.51</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0.34</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0.19</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0.29</a:t>
                      </a:r>
                      <a:endParaRPr lang="en-US" altLang="zh-CN" sz="1800">
                        <a:latin typeface="+mn-ea"/>
                      </a:endParaRPr>
                    </a:p>
                  </a:txBody>
                  <a:tcPr marL="68580" marR="68580" marT="0" marB="0" anchor="ctr" anchorCtr="0"/>
                </a:tc>
              </a:tr>
              <a:tr h="684000">
                <a:tc>
                  <a:txBody>
                    <a:bodyPr/>
                    <a:p>
                      <a:pPr marL="0" indent="0" algn="ctr">
                        <a:lnSpc>
                          <a:spcPct val="100000"/>
                        </a:lnSpc>
                        <a:spcBef>
                          <a:spcPct val="0"/>
                        </a:spcBef>
                        <a:spcAft>
                          <a:spcPct val="0"/>
                        </a:spcAft>
                      </a:pPr>
                      <a:r>
                        <a:rPr lang="en-US" altLang="zh-CN" sz="1800">
                          <a:latin typeface="+mn-ea"/>
                        </a:rPr>
                        <a:t>DeepSeek</a:t>
                      </a:r>
                      <a:endParaRPr lang="en-US" altLang="zh-CN" sz="1800">
                        <a:latin typeface="+mn-ea"/>
                      </a:endParaRPr>
                    </a:p>
                    <a:p>
                      <a:pPr marL="0" indent="0" algn="ctr">
                        <a:lnSpc>
                          <a:spcPct val="100000"/>
                        </a:lnSpc>
                        <a:spcBef>
                          <a:spcPct val="0"/>
                        </a:spcBef>
                        <a:spcAft>
                          <a:spcPct val="0"/>
                        </a:spcAft>
                      </a:pPr>
                      <a:r>
                        <a:rPr lang="en-US" altLang="zh-CN" sz="1800">
                          <a:latin typeface="+mn-ea"/>
                        </a:rPr>
                        <a:t>R1</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8.31</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0.30</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0.15</a:t>
                      </a:r>
                      <a:endParaRPr lang="en-US" altLang="zh-CN" sz="1800">
                        <a:latin typeface="+mn-ea"/>
                      </a:endParaRPr>
                    </a:p>
                  </a:txBody>
                  <a:tcPr marL="68580" marR="68580" marT="0" marB="0" anchor="ctr" anchorCtr="0"/>
                </a:tc>
                <a:tc>
                  <a:txBody>
                    <a:bodyPr/>
                    <a:p>
                      <a:pPr marL="0" indent="0" algn="ctr" fontAlgn="b">
                        <a:lnSpc>
                          <a:spcPct val="100000"/>
                        </a:lnSpc>
                        <a:spcBef>
                          <a:spcPct val="0"/>
                        </a:spcBef>
                        <a:spcAft>
                          <a:spcPct val="0"/>
                        </a:spcAft>
                      </a:pPr>
                      <a:r>
                        <a:rPr lang="en-US" altLang="zh-CN" sz="1800">
                          <a:latin typeface="+mn-ea"/>
                        </a:rPr>
                        <a:t>0.56</a:t>
                      </a:r>
                      <a:endParaRPr lang="en-US" altLang="zh-CN" sz="1800">
                        <a:latin typeface="+mn-ea"/>
                      </a:endParaRPr>
                    </a:p>
                  </a:txBody>
                  <a:tcPr marL="68580" marR="68580" marT="0" marB="0" anchor="ctr" anchorCtr="0"/>
                </a:tc>
              </a:tr>
            </a:tbl>
          </a:graphicData>
        </a:graphic>
      </p:graphicFrame>
      <p:sp>
        <p:nvSpPr>
          <p:cNvPr id="9" name="文本框 8"/>
          <p:cNvSpPr txBox="1"/>
          <p:nvPr/>
        </p:nvSpPr>
        <p:spPr>
          <a:xfrm>
            <a:off x="6319520" y="1254125"/>
            <a:ext cx="5716905" cy="5391785"/>
          </a:xfrm>
          <a:prstGeom prst="rect">
            <a:avLst/>
          </a:prstGeom>
          <a:noFill/>
        </p:spPr>
        <p:txBody>
          <a:bodyPr wrap="square">
            <a:noAutofit/>
          </a:bodyPr>
          <a:p>
            <a:pPr indent="0" fontAlgn="auto">
              <a:lnSpc>
                <a:spcPct val="150000"/>
              </a:lnSpc>
              <a:buNone/>
            </a:pPr>
            <a:endParaRPr lang="zh-CN" altLang="en-US" dirty="0"/>
          </a:p>
          <a:p>
            <a:pPr indent="0" fontAlgn="auto">
              <a:lnSpc>
                <a:spcPct val="150000"/>
              </a:lnSpc>
              <a:buNone/>
            </a:pPr>
            <a:endParaRPr lang="zh-CN" altLang="en-US" dirty="0"/>
          </a:p>
          <a:p>
            <a:pPr indent="0" fontAlgn="auto">
              <a:lnSpc>
                <a:spcPct val="150000"/>
              </a:lnSpc>
              <a:buNone/>
            </a:pPr>
            <a:r>
              <a:rPr lang="zh-CN" altLang="en-US" dirty="0"/>
              <a:t>模型打分结果得到提升</a:t>
            </a:r>
            <a:endParaRPr lang="zh-CN" altLang="en-US" dirty="0"/>
          </a:p>
          <a:p>
            <a:pPr indent="0" fontAlgn="auto">
              <a:lnSpc>
                <a:spcPct val="150000"/>
              </a:lnSpc>
              <a:buNone/>
            </a:pPr>
            <a:endParaRPr lang="zh-CN" altLang="en-US" dirty="0"/>
          </a:p>
          <a:p>
            <a:pPr indent="0" fontAlgn="auto">
              <a:lnSpc>
                <a:spcPct val="150000"/>
              </a:lnSpc>
              <a:buNone/>
            </a:pPr>
            <a:r>
              <a:rPr lang="zh-CN" altLang="en-US" dirty="0"/>
              <a:t>其中</a:t>
            </a:r>
            <a:r>
              <a:rPr lang="en-US" altLang="zh-CN" dirty="0"/>
              <a:t>DeepSeek-V3</a:t>
            </a:r>
            <a:r>
              <a:rPr lang="zh-CN" altLang="en-US" dirty="0"/>
              <a:t>和通义千问</a:t>
            </a:r>
            <a:r>
              <a:rPr lang="en-US" altLang="zh-CN" dirty="0"/>
              <a:t>2.5-14B-1M</a:t>
            </a:r>
            <a:r>
              <a:rPr lang="zh-CN" altLang="en-US" dirty="0"/>
              <a:t>在贴合教师评分标准方面表现突出</a:t>
            </a:r>
            <a:endParaRPr lang="zh-CN" altLang="en-US" dirty="0"/>
          </a:p>
          <a:p>
            <a:pPr indent="0" fontAlgn="auto">
              <a:lnSpc>
                <a:spcPct val="150000"/>
              </a:lnSpc>
              <a:buNone/>
            </a:pPr>
            <a:endParaRPr lang="zh-CN" altLang="en-US" dirty="0"/>
          </a:p>
          <a:p>
            <a:pPr indent="0" fontAlgn="auto">
              <a:lnSpc>
                <a:spcPct val="150000"/>
              </a:lnSpc>
              <a:buNone/>
            </a:pPr>
            <a:r>
              <a:rPr lang="zh-CN" altLang="en-US" dirty="0"/>
              <a:t>本次精调训练成功提升了模型的评分效果，为后续的模型优化和实际应用打下了坚实的基础</a:t>
            </a:r>
            <a:endParaRPr lang="zh-CN"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3.4.1 </a:t>
            </a:r>
            <a:r>
              <a:rPr lang="zh-CN" altLang="en-US" sz="3200" dirty="0">
                <a:sym typeface="+mn-ea"/>
              </a:rPr>
              <a:t>多维度提示词的性能验证</a:t>
            </a:r>
            <a:endParaRPr lang="zh-CN" altLang="en-US" sz="3200" dirty="0">
              <a:sym typeface="+mn-ea"/>
            </a:endParaRPr>
          </a:p>
        </p:txBody>
      </p:sp>
      <p:graphicFrame>
        <p:nvGraphicFramePr>
          <p:cNvPr id="4" name="表格 3"/>
          <p:cNvGraphicFramePr/>
          <p:nvPr>
            <p:custDataLst>
              <p:tags r:id="rId5"/>
            </p:custDataLst>
          </p:nvPr>
        </p:nvGraphicFramePr>
        <p:xfrm>
          <a:off x="817880" y="1315085"/>
          <a:ext cx="10808335" cy="5040000"/>
        </p:xfrm>
        <a:graphic>
          <a:graphicData uri="http://schemas.openxmlformats.org/drawingml/2006/table">
            <a:tbl>
              <a:tblPr firstRow="1" bandRow="1">
                <a:tableStyleId>{5C22544A-7EE6-4342-B048-85BDC9FD1C3A}</a:tableStyleId>
              </a:tblPr>
              <a:tblGrid>
                <a:gridCol w="1440000"/>
                <a:gridCol w="1296000"/>
                <a:gridCol w="1296000"/>
                <a:gridCol w="1296000"/>
                <a:gridCol w="1296000"/>
                <a:gridCol w="1296000"/>
                <a:gridCol w="1296000"/>
                <a:gridCol w="1296000"/>
              </a:tblGrid>
              <a:tr h="720000">
                <a:tc>
                  <a:txBody>
                    <a:bodyPr/>
                    <a:p>
                      <a:pPr marL="0" indent="0" algn="ctr">
                        <a:spcBef>
                          <a:spcPct val="0"/>
                        </a:spcBef>
                        <a:spcAft>
                          <a:spcPct val="0"/>
                        </a:spcAft>
                      </a:pPr>
                      <a:r>
                        <a:rPr lang="zh-CN" sz="1800"/>
                        <a:t>模型</a:t>
                      </a:r>
                      <a:endParaRPr lang="zh-CN" sz="1800"/>
                    </a:p>
                  </a:txBody>
                  <a:tcPr marL="68580" marR="68580" marT="0" marB="0" anchor="ctr" anchorCtr="0"/>
                </a:tc>
                <a:tc>
                  <a:txBody>
                    <a:bodyPr/>
                    <a:p>
                      <a:pPr marL="0" indent="0" algn="ctr">
                        <a:spcBef>
                          <a:spcPct val="0"/>
                        </a:spcBef>
                        <a:spcAft>
                          <a:spcPct val="0"/>
                        </a:spcAft>
                      </a:pPr>
                      <a:r>
                        <a:rPr lang="zh-CN" sz="1800"/>
                        <a:t>最终打分</a:t>
                      </a:r>
                      <a:endParaRPr lang="zh-CN" sz="1800"/>
                    </a:p>
                  </a:txBody>
                  <a:tcPr marL="68580" marR="68580" marT="0" marB="0" anchor="ctr" anchorCtr="0"/>
                </a:tc>
                <a:tc>
                  <a:txBody>
                    <a:bodyPr/>
                    <a:p>
                      <a:pPr marL="0" indent="0" algn="ctr">
                        <a:spcBef>
                          <a:spcPct val="0"/>
                        </a:spcBef>
                        <a:spcAft>
                          <a:spcPct val="0"/>
                        </a:spcAft>
                      </a:pPr>
                      <a:r>
                        <a:rPr lang="zh-CN" sz="1800"/>
                        <a:t>结构完整性</a:t>
                      </a:r>
                      <a:endParaRPr lang="zh-CN" sz="1800"/>
                    </a:p>
                  </a:txBody>
                  <a:tcPr marL="68580" marR="68580" marT="0" marB="0" anchor="ctr" anchorCtr="0"/>
                </a:tc>
                <a:tc>
                  <a:txBody>
                    <a:bodyPr/>
                    <a:p>
                      <a:pPr marL="0" indent="0" algn="ctr">
                        <a:spcBef>
                          <a:spcPct val="0"/>
                        </a:spcBef>
                        <a:spcAft>
                          <a:spcPct val="0"/>
                        </a:spcAft>
                      </a:pPr>
                      <a:r>
                        <a:rPr lang="zh-CN" sz="1800"/>
                        <a:t>逻辑清晰度</a:t>
                      </a:r>
                      <a:endParaRPr lang="zh-CN" sz="1800"/>
                    </a:p>
                  </a:txBody>
                  <a:tcPr marL="68580" marR="68580" marT="0" marB="0" anchor="ctr" anchorCtr="0"/>
                </a:tc>
                <a:tc>
                  <a:txBody>
                    <a:bodyPr/>
                    <a:p>
                      <a:pPr marL="0" indent="0" algn="ctr">
                        <a:spcBef>
                          <a:spcPct val="0"/>
                        </a:spcBef>
                        <a:spcAft>
                          <a:spcPct val="0"/>
                        </a:spcAft>
                      </a:pPr>
                      <a:r>
                        <a:rPr lang="zh-CN" sz="1800"/>
                        <a:t>语言连贯性</a:t>
                      </a:r>
                      <a:endParaRPr lang="zh-CN" sz="1800"/>
                    </a:p>
                  </a:txBody>
                  <a:tcPr marL="68580" marR="68580" marT="0" marB="0" anchor="ctr" anchorCtr="0"/>
                </a:tc>
                <a:tc>
                  <a:txBody>
                    <a:bodyPr/>
                    <a:p>
                      <a:pPr marL="0" indent="0" algn="ctr">
                        <a:spcBef>
                          <a:spcPct val="0"/>
                        </a:spcBef>
                        <a:spcAft>
                          <a:spcPct val="0"/>
                        </a:spcAft>
                      </a:pPr>
                      <a:r>
                        <a:rPr lang="zh-CN" sz="1800"/>
                        <a:t>内容独特性和创新性</a:t>
                      </a:r>
                      <a:endParaRPr lang="zh-CN" sz="1800"/>
                    </a:p>
                  </a:txBody>
                  <a:tcPr marL="68580" marR="68580" marT="0" marB="0" anchor="ctr" anchorCtr="0"/>
                </a:tc>
                <a:tc>
                  <a:txBody>
                    <a:bodyPr/>
                    <a:p>
                      <a:pPr marL="0" indent="0" algn="ctr">
                        <a:spcBef>
                          <a:spcPct val="0"/>
                        </a:spcBef>
                        <a:spcAft>
                          <a:spcPct val="0"/>
                        </a:spcAft>
                      </a:pPr>
                      <a:r>
                        <a:rPr lang="zh-CN" sz="1800"/>
                        <a:t>参考文献规范性</a:t>
                      </a:r>
                      <a:endParaRPr lang="zh-CN" sz="1800"/>
                    </a:p>
                  </a:txBody>
                  <a:tcPr marL="68580" marR="68580" marT="0" marB="0" anchor="ctr" anchorCtr="0"/>
                </a:tc>
                <a:tc>
                  <a:txBody>
                    <a:bodyPr/>
                    <a:p>
                      <a:pPr marL="0" indent="0" algn="ctr">
                        <a:spcBef>
                          <a:spcPct val="0"/>
                        </a:spcBef>
                        <a:spcAft>
                          <a:spcPct val="0"/>
                        </a:spcAft>
                      </a:pPr>
                      <a:r>
                        <a:rPr lang="zh-CN" sz="1800"/>
                        <a:t>课程知识掌握度</a:t>
                      </a:r>
                      <a:endParaRPr lang="zh-CN" sz="1800"/>
                    </a:p>
                  </a:txBody>
                  <a:tcPr marL="68580" marR="68580" marT="0" marB="0" anchor="ctr" anchorCtr="0"/>
                </a:tc>
              </a:tr>
              <a:tr h="720000">
                <a:tc>
                  <a:txBody>
                    <a:bodyPr/>
                    <a:p>
                      <a:pPr marL="0" indent="0" algn="ctr">
                        <a:spcBef>
                          <a:spcPct val="0"/>
                        </a:spcBef>
                        <a:spcAft>
                          <a:spcPct val="0"/>
                        </a:spcAft>
                      </a:pPr>
                      <a:r>
                        <a:rPr lang="zh-CN" sz="1800"/>
                        <a:t>教师评分</a:t>
                      </a:r>
                      <a:endParaRPr lang="zh-CN" sz="1800"/>
                    </a:p>
                    <a:p>
                      <a:pPr marL="0" indent="0" algn="ctr">
                        <a:spcBef>
                          <a:spcPct val="0"/>
                        </a:spcBef>
                        <a:spcAft>
                          <a:spcPct val="0"/>
                        </a:spcAft>
                      </a:pPr>
                      <a:r>
                        <a:rPr lang="zh-CN" sz="1800"/>
                        <a:t>结果</a:t>
                      </a:r>
                      <a:endParaRPr lang="zh-CN" sz="1800"/>
                    </a:p>
                  </a:txBody>
                  <a:tcPr marL="68580" marR="68580" marT="0" marB="0" anchor="ctr" anchorCtr="0"/>
                </a:tc>
                <a:tc>
                  <a:txBody>
                    <a:bodyPr/>
                    <a:p>
                      <a:pPr marL="0" indent="0" algn="ctr">
                        <a:spcBef>
                          <a:spcPct val="0"/>
                        </a:spcBef>
                        <a:spcAft>
                          <a:spcPct val="0"/>
                        </a:spcAft>
                      </a:pPr>
                      <a:r>
                        <a:rPr lang="en-US" altLang="zh-CN" sz="1800"/>
                        <a:t>8.39</a:t>
                      </a:r>
                      <a:endParaRPr lang="en-US" altLang="zh-CN" sz="1800"/>
                    </a:p>
                  </a:txBody>
                  <a:tcPr marL="68580" marR="68580" marT="0" marB="0" anchor="ctr" anchorCtr="0"/>
                </a:tc>
                <a:tc>
                  <a:txBody>
                    <a:bodyPr/>
                    <a:p>
                      <a:pPr marL="0" indent="0" algn="ctr">
                        <a:spcBef>
                          <a:spcPct val="0"/>
                        </a:spcBef>
                        <a:spcAft>
                          <a:spcPct val="0"/>
                        </a:spcAft>
                      </a:pPr>
                      <a:r>
                        <a:rPr lang="en-US" altLang="zh-CN" sz="1800"/>
                        <a:t>8.20</a:t>
                      </a:r>
                      <a:endParaRPr lang="en-US" altLang="zh-CN" sz="1800"/>
                    </a:p>
                  </a:txBody>
                  <a:tcPr marL="68580" marR="68580" marT="0" marB="0" anchor="ctr" anchorCtr="0"/>
                </a:tc>
                <a:tc>
                  <a:txBody>
                    <a:bodyPr/>
                    <a:p>
                      <a:pPr marL="0" indent="0" algn="ctr">
                        <a:spcBef>
                          <a:spcPct val="0"/>
                        </a:spcBef>
                        <a:spcAft>
                          <a:spcPct val="0"/>
                        </a:spcAft>
                      </a:pPr>
                      <a:r>
                        <a:rPr lang="en-US" altLang="zh-CN" sz="1800"/>
                        <a:t>8.31</a:t>
                      </a:r>
                      <a:endParaRPr lang="en-US" altLang="zh-CN" sz="1800"/>
                    </a:p>
                  </a:txBody>
                  <a:tcPr marL="68580" marR="68580" marT="0" marB="0" anchor="ctr" anchorCtr="0"/>
                </a:tc>
                <a:tc>
                  <a:txBody>
                    <a:bodyPr/>
                    <a:p>
                      <a:pPr marL="0" indent="0" algn="ctr">
                        <a:spcBef>
                          <a:spcPct val="0"/>
                        </a:spcBef>
                        <a:spcAft>
                          <a:spcPct val="0"/>
                        </a:spcAft>
                      </a:pPr>
                      <a:r>
                        <a:rPr lang="en-US" altLang="zh-CN" sz="1800"/>
                        <a:t>8.15</a:t>
                      </a:r>
                      <a:endParaRPr lang="en-US" altLang="zh-CN" sz="1800"/>
                    </a:p>
                  </a:txBody>
                  <a:tcPr marL="68580" marR="68580" marT="0" marB="0" anchor="ctr" anchorCtr="0"/>
                </a:tc>
                <a:tc>
                  <a:txBody>
                    <a:bodyPr/>
                    <a:p>
                      <a:pPr marL="0" indent="0" algn="ctr">
                        <a:spcBef>
                          <a:spcPct val="0"/>
                        </a:spcBef>
                        <a:spcAft>
                          <a:spcPct val="0"/>
                        </a:spcAft>
                      </a:pPr>
                      <a:r>
                        <a:rPr lang="en-US" altLang="zh-CN" sz="1800"/>
                        <a:t>8.36</a:t>
                      </a:r>
                      <a:endParaRPr lang="en-US" altLang="zh-CN" sz="1800"/>
                    </a:p>
                  </a:txBody>
                  <a:tcPr marL="68580" marR="68580" marT="0" marB="0" anchor="ctr" anchorCtr="0"/>
                </a:tc>
                <a:tc>
                  <a:txBody>
                    <a:bodyPr/>
                    <a:p>
                      <a:pPr marL="0" indent="0" algn="ctr">
                        <a:spcBef>
                          <a:spcPct val="0"/>
                        </a:spcBef>
                        <a:spcAft>
                          <a:spcPct val="0"/>
                        </a:spcAft>
                      </a:pPr>
                      <a:r>
                        <a:rPr lang="en-US" altLang="zh-CN" sz="1800"/>
                        <a:t>8.83</a:t>
                      </a:r>
                      <a:endParaRPr lang="en-US" altLang="zh-CN" sz="1800"/>
                    </a:p>
                  </a:txBody>
                  <a:tcPr marL="68580" marR="68580" marT="0" marB="0" anchor="ctr" anchorCtr="0"/>
                </a:tc>
                <a:tc>
                  <a:txBody>
                    <a:bodyPr/>
                    <a:p>
                      <a:pPr marL="0" indent="0" algn="ctr">
                        <a:spcBef>
                          <a:spcPct val="0"/>
                        </a:spcBef>
                        <a:spcAft>
                          <a:spcPct val="0"/>
                        </a:spcAft>
                      </a:pPr>
                      <a:r>
                        <a:rPr lang="en-US" altLang="zh-CN" sz="1800"/>
                        <a:t>9.05</a:t>
                      </a:r>
                      <a:endParaRPr lang="en-US" altLang="zh-CN" sz="1800"/>
                    </a:p>
                  </a:txBody>
                  <a:tcPr marL="68580" marR="68580" marT="0" marB="0" anchor="ctr" anchorCtr="0"/>
                </a:tc>
              </a:tr>
              <a:tr h="720000">
                <a:tc>
                  <a:txBody>
                    <a:bodyPr/>
                    <a:p>
                      <a:pPr marL="0" indent="0" algn="ctr">
                        <a:spcBef>
                          <a:spcPct val="0"/>
                        </a:spcBef>
                        <a:spcAft>
                          <a:spcPct val="0"/>
                        </a:spcAft>
                      </a:pPr>
                      <a:r>
                        <a:rPr lang="zh-CN" sz="1800"/>
                        <a:t>通义千问</a:t>
                      </a:r>
                      <a:endParaRPr lang="zh-CN" sz="1800"/>
                    </a:p>
                    <a:p>
                      <a:pPr marL="0" indent="0" algn="ctr">
                        <a:spcBef>
                          <a:spcPct val="0"/>
                        </a:spcBef>
                        <a:spcAft>
                          <a:spcPct val="0"/>
                        </a:spcAft>
                      </a:pPr>
                      <a:r>
                        <a:rPr lang="en-US" altLang="zh-CN" sz="1800"/>
                        <a:t>Plus</a:t>
                      </a:r>
                      <a:endParaRPr lang="en-US" altLang="zh-CN" sz="1800"/>
                    </a:p>
                  </a:txBody>
                  <a:tcPr marL="68580" marR="68580" marT="0" marB="0" anchor="ctr" anchorCtr="0"/>
                </a:tc>
                <a:tc>
                  <a:txBody>
                    <a:bodyPr/>
                    <a:p>
                      <a:pPr marL="0" indent="0" algn="ctr">
                        <a:spcBef>
                          <a:spcPct val="0"/>
                        </a:spcBef>
                        <a:spcAft>
                          <a:spcPct val="0"/>
                        </a:spcAft>
                      </a:pPr>
                      <a:r>
                        <a:rPr lang="en-US" altLang="zh-CN" sz="1800"/>
                        <a:t>8.66</a:t>
                      </a:r>
                      <a:endParaRPr lang="en-US" altLang="zh-CN" sz="1800"/>
                    </a:p>
                  </a:txBody>
                  <a:tcPr marL="68580" marR="68580" marT="0" marB="0" anchor="ctr" anchorCtr="0"/>
                </a:tc>
                <a:tc>
                  <a:txBody>
                    <a:bodyPr/>
                    <a:p>
                      <a:pPr marL="0" indent="0" algn="ctr">
                        <a:spcBef>
                          <a:spcPct val="0"/>
                        </a:spcBef>
                        <a:spcAft>
                          <a:spcPct val="0"/>
                        </a:spcAft>
                      </a:pPr>
                      <a:r>
                        <a:rPr lang="en-US" altLang="zh-CN" sz="1800"/>
                        <a:t>8.34</a:t>
                      </a:r>
                      <a:endParaRPr lang="en-US" altLang="zh-CN" sz="1800"/>
                    </a:p>
                  </a:txBody>
                  <a:tcPr marL="68580" marR="68580" marT="0" marB="0" anchor="ctr" anchorCtr="0"/>
                </a:tc>
                <a:tc>
                  <a:txBody>
                    <a:bodyPr/>
                    <a:p>
                      <a:pPr marL="0" indent="0" algn="ctr">
                        <a:spcBef>
                          <a:spcPct val="0"/>
                        </a:spcBef>
                        <a:spcAft>
                          <a:spcPct val="0"/>
                        </a:spcAft>
                      </a:pPr>
                      <a:r>
                        <a:rPr lang="en-US" altLang="zh-CN" sz="1800"/>
                        <a:t>8.81</a:t>
                      </a:r>
                      <a:endParaRPr lang="en-US" altLang="zh-CN" sz="1800"/>
                    </a:p>
                  </a:txBody>
                  <a:tcPr marL="68580" marR="68580" marT="0" marB="0" anchor="ctr" anchorCtr="0"/>
                </a:tc>
                <a:tc>
                  <a:txBody>
                    <a:bodyPr/>
                    <a:p>
                      <a:pPr marL="0" indent="0" algn="ctr">
                        <a:spcBef>
                          <a:spcPct val="0"/>
                        </a:spcBef>
                        <a:spcAft>
                          <a:spcPct val="0"/>
                        </a:spcAft>
                      </a:pPr>
                      <a:r>
                        <a:rPr lang="en-US" altLang="zh-CN" sz="1800"/>
                        <a:t>8.48</a:t>
                      </a:r>
                      <a:endParaRPr lang="en-US" altLang="zh-CN" sz="1800"/>
                    </a:p>
                  </a:txBody>
                  <a:tcPr marL="68580" marR="68580" marT="0" marB="0" anchor="ctr" anchorCtr="0"/>
                </a:tc>
                <a:tc>
                  <a:txBody>
                    <a:bodyPr/>
                    <a:p>
                      <a:pPr marL="0" indent="0" algn="ctr">
                        <a:spcBef>
                          <a:spcPct val="0"/>
                        </a:spcBef>
                        <a:spcAft>
                          <a:spcPct val="0"/>
                        </a:spcAft>
                      </a:pPr>
                      <a:r>
                        <a:rPr lang="en-US" altLang="zh-CN" sz="1800"/>
                        <a:t>8.51</a:t>
                      </a:r>
                      <a:endParaRPr lang="en-US" altLang="zh-CN" sz="1800"/>
                    </a:p>
                  </a:txBody>
                  <a:tcPr marL="68580" marR="68580" marT="0" marB="0" anchor="ctr" anchorCtr="0"/>
                </a:tc>
                <a:tc>
                  <a:txBody>
                    <a:bodyPr/>
                    <a:p>
                      <a:pPr marL="0" indent="0" algn="ctr">
                        <a:spcBef>
                          <a:spcPct val="0"/>
                        </a:spcBef>
                        <a:spcAft>
                          <a:spcPct val="0"/>
                        </a:spcAft>
                      </a:pPr>
                      <a:r>
                        <a:rPr lang="en-US" altLang="zh-CN" sz="1800"/>
                        <a:t>9.90</a:t>
                      </a:r>
                      <a:endParaRPr lang="en-US" altLang="zh-CN" sz="1800"/>
                    </a:p>
                  </a:txBody>
                  <a:tcPr marL="68580" marR="68580" marT="0" marB="0" anchor="ctr" anchorCtr="0"/>
                </a:tc>
                <a:tc>
                  <a:txBody>
                    <a:bodyPr/>
                    <a:p>
                      <a:pPr marL="0" indent="0" algn="ctr">
                        <a:spcBef>
                          <a:spcPct val="0"/>
                        </a:spcBef>
                        <a:spcAft>
                          <a:spcPct val="0"/>
                        </a:spcAft>
                      </a:pPr>
                      <a:r>
                        <a:rPr lang="en-US" altLang="zh-CN" sz="1800"/>
                        <a:t>9.35</a:t>
                      </a:r>
                      <a:endParaRPr lang="en-US" altLang="zh-CN" sz="1800"/>
                    </a:p>
                  </a:txBody>
                  <a:tcPr marL="68580" marR="68580" marT="0" marB="0" anchor="ctr" anchorCtr="0"/>
                </a:tc>
              </a:tr>
              <a:tr h="720000">
                <a:tc>
                  <a:txBody>
                    <a:bodyPr/>
                    <a:p>
                      <a:pPr marL="0" indent="0" algn="ctr">
                        <a:spcBef>
                          <a:spcPct val="0"/>
                        </a:spcBef>
                        <a:spcAft>
                          <a:spcPct val="0"/>
                        </a:spcAft>
                      </a:pPr>
                      <a:r>
                        <a:rPr lang="zh-CN" sz="1800"/>
                        <a:t>通义千问</a:t>
                      </a:r>
                      <a:endParaRPr lang="zh-CN" sz="1800"/>
                    </a:p>
                    <a:p>
                      <a:pPr marL="0" indent="0" algn="ctr">
                        <a:spcBef>
                          <a:spcPct val="0"/>
                        </a:spcBef>
                        <a:spcAft>
                          <a:spcPct val="0"/>
                        </a:spcAft>
                      </a:pPr>
                      <a:r>
                        <a:rPr lang="en-US" altLang="zh-CN" sz="1800"/>
                        <a:t>2.5-14B-1M</a:t>
                      </a:r>
                      <a:endParaRPr lang="en-US" altLang="zh-CN" sz="1800"/>
                    </a:p>
                  </a:txBody>
                  <a:tcPr marL="68580" marR="68580" marT="0" marB="0" anchor="ctr" anchorCtr="0"/>
                </a:tc>
                <a:tc>
                  <a:txBody>
                    <a:bodyPr/>
                    <a:p>
                      <a:pPr marL="0" indent="0" algn="ctr">
                        <a:spcBef>
                          <a:spcPct val="0"/>
                        </a:spcBef>
                        <a:spcAft>
                          <a:spcPct val="0"/>
                        </a:spcAft>
                      </a:pPr>
                      <a:r>
                        <a:rPr lang="en-US" altLang="zh-CN" sz="1800"/>
                        <a:t>8.73</a:t>
                      </a:r>
                      <a:endParaRPr lang="en-US" altLang="zh-CN" sz="1800"/>
                    </a:p>
                  </a:txBody>
                  <a:tcPr marL="68580" marR="68580" marT="0" marB="0" anchor="ctr" anchorCtr="0"/>
                </a:tc>
                <a:tc>
                  <a:txBody>
                    <a:bodyPr/>
                    <a:p>
                      <a:pPr marL="0" indent="0" algn="ctr">
                        <a:spcBef>
                          <a:spcPct val="0"/>
                        </a:spcBef>
                        <a:spcAft>
                          <a:spcPct val="0"/>
                        </a:spcAft>
                      </a:pPr>
                      <a:r>
                        <a:rPr lang="en-US" altLang="zh-CN" sz="1800"/>
                        <a:t>8.59</a:t>
                      </a:r>
                      <a:endParaRPr lang="en-US" altLang="zh-CN" sz="1800"/>
                    </a:p>
                  </a:txBody>
                  <a:tcPr marL="68580" marR="68580" marT="0" marB="0" anchor="ctr" anchorCtr="0"/>
                </a:tc>
                <a:tc>
                  <a:txBody>
                    <a:bodyPr/>
                    <a:p>
                      <a:pPr marL="0" indent="0" algn="ctr">
                        <a:spcBef>
                          <a:spcPct val="0"/>
                        </a:spcBef>
                        <a:spcAft>
                          <a:spcPct val="0"/>
                        </a:spcAft>
                      </a:pPr>
                      <a:r>
                        <a:rPr lang="en-US" altLang="zh-CN" sz="1800"/>
                        <a:t>8.91</a:t>
                      </a:r>
                      <a:endParaRPr lang="en-US" altLang="zh-CN" sz="1800"/>
                    </a:p>
                  </a:txBody>
                  <a:tcPr marL="68580" marR="68580" marT="0" marB="0" anchor="ctr" anchorCtr="0"/>
                </a:tc>
                <a:tc>
                  <a:txBody>
                    <a:bodyPr/>
                    <a:p>
                      <a:pPr marL="0" indent="0" algn="ctr">
                        <a:spcBef>
                          <a:spcPct val="0"/>
                        </a:spcBef>
                        <a:spcAft>
                          <a:spcPct val="0"/>
                        </a:spcAft>
                      </a:pPr>
                      <a:r>
                        <a:rPr lang="en-US" altLang="zh-CN" sz="1800"/>
                        <a:t>8.54</a:t>
                      </a:r>
                      <a:endParaRPr lang="en-US" altLang="zh-CN" sz="1800"/>
                    </a:p>
                  </a:txBody>
                  <a:tcPr marL="68580" marR="68580" marT="0" marB="0" anchor="ctr" anchorCtr="0"/>
                </a:tc>
                <a:tc>
                  <a:txBody>
                    <a:bodyPr/>
                    <a:p>
                      <a:pPr marL="0" indent="0" algn="ctr">
                        <a:spcBef>
                          <a:spcPct val="0"/>
                        </a:spcBef>
                        <a:spcAft>
                          <a:spcPct val="0"/>
                        </a:spcAft>
                      </a:pPr>
                      <a:r>
                        <a:rPr lang="en-US" altLang="zh-CN" sz="1800"/>
                        <a:t>8.74</a:t>
                      </a:r>
                      <a:endParaRPr lang="en-US" altLang="zh-CN" sz="1800"/>
                    </a:p>
                  </a:txBody>
                  <a:tcPr marL="68580" marR="68580" marT="0" marB="0" anchor="ctr" anchorCtr="0"/>
                </a:tc>
                <a:tc>
                  <a:txBody>
                    <a:bodyPr/>
                    <a:p>
                      <a:pPr marL="0" indent="0" algn="ctr">
                        <a:spcBef>
                          <a:spcPct val="0"/>
                        </a:spcBef>
                        <a:spcAft>
                          <a:spcPct val="0"/>
                        </a:spcAft>
                      </a:pPr>
                      <a:r>
                        <a:rPr lang="en-US" altLang="zh-CN" sz="1800"/>
                        <a:t>9.67</a:t>
                      </a:r>
                      <a:endParaRPr lang="en-US" altLang="zh-CN" sz="1800"/>
                    </a:p>
                  </a:txBody>
                  <a:tcPr marL="68580" marR="68580" marT="0" marB="0" anchor="ctr" anchorCtr="0"/>
                </a:tc>
                <a:tc>
                  <a:txBody>
                    <a:bodyPr/>
                    <a:p>
                      <a:pPr marL="0" indent="0" algn="ctr">
                        <a:spcBef>
                          <a:spcPct val="0"/>
                        </a:spcBef>
                        <a:spcAft>
                          <a:spcPct val="0"/>
                        </a:spcAft>
                      </a:pPr>
                      <a:r>
                        <a:rPr lang="en-US" altLang="zh-CN" sz="1800"/>
                        <a:t>9.12</a:t>
                      </a:r>
                      <a:endParaRPr lang="en-US" altLang="zh-CN" sz="1800"/>
                    </a:p>
                  </a:txBody>
                  <a:tcPr marL="68580" marR="68580" marT="0" marB="0" anchor="ctr" anchorCtr="0"/>
                </a:tc>
              </a:tr>
              <a:tr h="720000">
                <a:tc>
                  <a:txBody>
                    <a:bodyPr/>
                    <a:p>
                      <a:pPr marL="0" indent="0" algn="ctr">
                        <a:spcBef>
                          <a:spcPct val="0"/>
                        </a:spcBef>
                        <a:spcAft>
                          <a:spcPct val="0"/>
                        </a:spcAft>
                      </a:pPr>
                      <a:r>
                        <a:rPr lang="zh-CN" sz="1800"/>
                        <a:t>通义千问</a:t>
                      </a:r>
                      <a:endParaRPr lang="zh-CN" sz="1800"/>
                    </a:p>
                    <a:p>
                      <a:pPr marL="0" indent="0" algn="ctr">
                        <a:spcBef>
                          <a:spcPct val="0"/>
                        </a:spcBef>
                        <a:spcAft>
                          <a:spcPct val="0"/>
                        </a:spcAft>
                      </a:pPr>
                      <a:r>
                        <a:rPr lang="en-US" altLang="zh-CN" sz="1800"/>
                        <a:t>Turbo</a:t>
                      </a:r>
                      <a:endParaRPr lang="en-US" altLang="zh-CN" sz="1800"/>
                    </a:p>
                  </a:txBody>
                  <a:tcPr marL="68580" marR="68580" marT="0" marB="0" anchor="ctr" anchorCtr="0"/>
                </a:tc>
                <a:tc>
                  <a:txBody>
                    <a:bodyPr/>
                    <a:p>
                      <a:pPr marL="0" indent="0" algn="ctr">
                        <a:spcBef>
                          <a:spcPct val="0"/>
                        </a:spcBef>
                        <a:spcAft>
                          <a:spcPct val="0"/>
                        </a:spcAft>
                      </a:pPr>
                      <a:r>
                        <a:rPr lang="en-US" altLang="zh-CN" sz="1800"/>
                        <a:t>8.23</a:t>
                      </a:r>
                      <a:endParaRPr lang="en-US" altLang="zh-CN" sz="1800"/>
                    </a:p>
                  </a:txBody>
                  <a:tcPr marL="68580" marR="68580" marT="0" marB="0" anchor="ctr" anchorCtr="0"/>
                </a:tc>
                <a:tc>
                  <a:txBody>
                    <a:bodyPr/>
                    <a:p>
                      <a:pPr marL="0" indent="0" algn="ctr">
                        <a:spcBef>
                          <a:spcPct val="0"/>
                        </a:spcBef>
                        <a:spcAft>
                          <a:spcPct val="0"/>
                        </a:spcAft>
                      </a:pPr>
                      <a:r>
                        <a:rPr lang="en-US" altLang="zh-CN" sz="1800"/>
                        <a:t>7.75</a:t>
                      </a:r>
                      <a:endParaRPr lang="en-US" altLang="zh-CN" sz="1800"/>
                    </a:p>
                  </a:txBody>
                  <a:tcPr marL="68580" marR="68580" marT="0" marB="0" anchor="ctr" anchorCtr="0"/>
                </a:tc>
                <a:tc>
                  <a:txBody>
                    <a:bodyPr/>
                    <a:p>
                      <a:pPr marL="0" indent="0" algn="ctr">
                        <a:spcBef>
                          <a:spcPct val="0"/>
                        </a:spcBef>
                        <a:spcAft>
                          <a:spcPct val="0"/>
                        </a:spcAft>
                      </a:pPr>
                      <a:r>
                        <a:rPr lang="en-US" altLang="zh-CN" sz="1800"/>
                        <a:t>8.41</a:t>
                      </a:r>
                      <a:endParaRPr lang="en-US" altLang="zh-CN" sz="1800"/>
                    </a:p>
                  </a:txBody>
                  <a:tcPr marL="68580" marR="68580" marT="0" marB="0" anchor="ctr" anchorCtr="0"/>
                </a:tc>
                <a:tc>
                  <a:txBody>
                    <a:bodyPr/>
                    <a:p>
                      <a:pPr marL="0" indent="0" algn="ctr">
                        <a:spcBef>
                          <a:spcPct val="0"/>
                        </a:spcBef>
                        <a:spcAft>
                          <a:spcPct val="0"/>
                        </a:spcAft>
                      </a:pPr>
                      <a:r>
                        <a:rPr lang="en-US" altLang="zh-CN" sz="1800"/>
                        <a:t>7.88</a:t>
                      </a:r>
                      <a:endParaRPr lang="en-US" altLang="zh-CN" sz="1800"/>
                    </a:p>
                  </a:txBody>
                  <a:tcPr marL="68580" marR="68580" marT="0" marB="0" anchor="ctr" anchorCtr="0"/>
                </a:tc>
                <a:tc>
                  <a:txBody>
                    <a:bodyPr/>
                    <a:p>
                      <a:pPr marL="0" indent="0" algn="ctr">
                        <a:spcBef>
                          <a:spcPct val="0"/>
                        </a:spcBef>
                        <a:spcAft>
                          <a:spcPct val="0"/>
                        </a:spcAft>
                      </a:pPr>
                      <a:r>
                        <a:rPr lang="en-US" altLang="zh-CN" sz="1800"/>
                        <a:t>7.82</a:t>
                      </a:r>
                      <a:endParaRPr lang="en-US" altLang="zh-CN" sz="1800"/>
                    </a:p>
                  </a:txBody>
                  <a:tcPr marL="68580" marR="68580" marT="0" marB="0" anchor="ctr" anchorCtr="0"/>
                </a:tc>
                <a:tc>
                  <a:txBody>
                    <a:bodyPr/>
                    <a:p>
                      <a:pPr marL="0" indent="0" algn="ctr">
                        <a:spcBef>
                          <a:spcPct val="0"/>
                        </a:spcBef>
                        <a:spcAft>
                          <a:spcPct val="0"/>
                        </a:spcAft>
                      </a:pPr>
                      <a:r>
                        <a:rPr lang="en-US" altLang="zh-CN" sz="1800"/>
                        <a:t>9.28</a:t>
                      </a:r>
                      <a:endParaRPr lang="en-US" altLang="zh-CN" sz="1800"/>
                    </a:p>
                  </a:txBody>
                  <a:tcPr marL="68580" marR="68580" marT="0" marB="0" anchor="ctr" anchorCtr="0"/>
                </a:tc>
                <a:tc>
                  <a:txBody>
                    <a:bodyPr/>
                    <a:p>
                      <a:pPr marL="0" indent="0" algn="ctr">
                        <a:spcBef>
                          <a:spcPct val="0"/>
                        </a:spcBef>
                        <a:spcAft>
                          <a:spcPct val="0"/>
                        </a:spcAft>
                      </a:pPr>
                      <a:r>
                        <a:rPr lang="en-US" altLang="zh-CN" sz="1800"/>
                        <a:t>8.73</a:t>
                      </a:r>
                      <a:endParaRPr lang="en-US" altLang="zh-CN" sz="1800"/>
                    </a:p>
                  </a:txBody>
                  <a:tcPr marL="68580" marR="68580" marT="0" marB="0" anchor="ctr" anchorCtr="0"/>
                </a:tc>
              </a:tr>
              <a:tr h="720000">
                <a:tc>
                  <a:txBody>
                    <a:bodyPr/>
                    <a:p>
                      <a:pPr marL="0" indent="0" algn="ctr">
                        <a:spcBef>
                          <a:spcPct val="0"/>
                        </a:spcBef>
                        <a:spcAft>
                          <a:spcPct val="0"/>
                        </a:spcAft>
                      </a:pPr>
                      <a:r>
                        <a:rPr lang="en-US" altLang="zh-CN" sz="1800"/>
                        <a:t>DeepSeek</a:t>
                      </a:r>
                      <a:endParaRPr lang="en-US" altLang="zh-CN" sz="1800"/>
                    </a:p>
                    <a:p>
                      <a:pPr marL="0" indent="0" algn="ctr">
                        <a:spcBef>
                          <a:spcPct val="0"/>
                        </a:spcBef>
                        <a:spcAft>
                          <a:spcPct val="0"/>
                        </a:spcAft>
                      </a:pPr>
                      <a:r>
                        <a:rPr lang="en-US" altLang="zh-CN" sz="1800"/>
                        <a:t>V3</a:t>
                      </a:r>
                      <a:endParaRPr lang="en-US" altLang="zh-CN" sz="1800"/>
                    </a:p>
                  </a:txBody>
                  <a:tcPr marL="68580" marR="68580" marT="0" marB="0" anchor="ctr" anchorCtr="0"/>
                </a:tc>
                <a:tc>
                  <a:txBody>
                    <a:bodyPr/>
                    <a:p>
                      <a:pPr marL="0" indent="0" algn="ctr">
                        <a:spcBef>
                          <a:spcPct val="0"/>
                        </a:spcBef>
                        <a:spcAft>
                          <a:spcPct val="0"/>
                        </a:spcAft>
                      </a:pPr>
                      <a:r>
                        <a:rPr lang="en-US" altLang="zh-CN" sz="1800"/>
                        <a:t>8.51</a:t>
                      </a:r>
                      <a:endParaRPr lang="en-US" altLang="zh-CN" sz="1800"/>
                    </a:p>
                  </a:txBody>
                  <a:tcPr marL="68580" marR="68580" marT="0" marB="0" anchor="ctr" anchorCtr="0"/>
                </a:tc>
                <a:tc>
                  <a:txBody>
                    <a:bodyPr/>
                    <a:p>
                      <a:pPr marL="0" indent="0" algn="ctr">
                        <a:spcBef>
                          <a:spcPct val="0"/>
                        </a:spcBef>
                        <a:spcAft>
                          <a:spcPct val="0"/>
                        </a:spcAft>
                      </a:pPr>
                      <a:r>
                        <a:rPr lang="en-US" altLang="zh-CN" sz="1800"/>
                        <a:t>8.78</a:t>
                      </a:r>
                      <a:endParaRPr lang="en-US" altLang="zh-CN" sz="1800"/>
                    </a:p>
                  </a:txBody>
                  <a:tcPr marL="68580" marR="68580" marT="0" marB="0" anchor="ctr" anchorCtr="0"/>
                </a:tc>
                <a:tc>
                  <a:txBody>
                    <a:bodyPr/>
                    <a:p>
                      <a:pPr marL="0" indent="0" algn="ctr">
                        <a:spcBef>
                          <a:spcPct val="0"/>
                        </a:spcBef>
                        <a:spcAft>
                          <a:spcPct val="0"/>
                        </a:spcAft>
                      </a:pPr>
                      <a:r>
                        <a:rPr lang="en-US" altLang="zh-CN" sz="1800"/>
                        <a:t>8.28</a:t>
                      </a:r>
                      <a:endParaRPr lang="en-US" altLang="zh-CN" sz="1800"/>
                    </a:p>
                  </a:txBody>
                  <a:tcPr marL="68580" marR="68580" marT="0" marB="0" anchor="ctr" anchorCtr="0"/>
                </a:tc>
                <a:tc>
                  <a:txBody>
                    <a:bodyPr/>
                    <a:p>
                      <a:pPr marL="0" indent="0" algn="ctr">
                        <a:spcBef>
                          <a:spcPct val="0"/>
                        </a:spcBef>
                        <a:spcAft>
                          <a:spcPct val="0"/>
                        </a:spcAft>
                      </a:pPr>
                      <a:r>
                        <a:rPr lang="en-US" altLang="zh-CN" sz="1800"/>
                        <a:t>8.03</a:t>
                      </a:r>
                      <a:endParaRPr lang="en-US" altLang="zh-CN" sz="1800"/>
                    </a:p>
                  </a:txBody>
                  <a:tcPr marL="68580" marR="68580" marT="0" marB="0" anchor="ctr" anchorCtr="0"/>
                </a:tc>
                <a:tc>
                  <a:txBody>
                    <a:bodyPr/>
                    <a:p>
                      <a:pPr marL="0" indent="0" algn="ctr">
                        <a:spcBef>
                          <a:spcPct val="0"/>
                        </a:spcBef>
                        <a:spcAft>
                          <a:spcPct val="0"/>
                        </a:spcAft>
                      </a:pPr>
                      <a:r>
                        <a:rPr lang="en-US" altLang="zh-CN" sz="1800"/>
                        <a:t>8.77</a:t>
                      </a:r>
                      <a:endParaRPr lang="en-US" altLang="zh-CN" sz="1800"/>
                    </a:p>
                  </a:txBody>
                  <a:tcPr marL="68580" marR="68580" marT="0" marB="0" anchor="ctr" anchorCtr="0"/>
                </a:tc>
                <a:tc>
                  <a:txBody>
                    <a:bodyPr/>
                    <a:p>
                      <a:pPr marL="0" indent="0" algn="ctr">
                        <a:spcBef>
                          <a:spcPct val="0"/>
                        </a:spcBef>
                        <a:spcAft>
                          <a:spcPct val="0"/>
                        </a:spcAft>
                      </a:pPr>
                      <a:r>
                        <a:rPr lang="en-US" altLang="zh-CN" sz="1800"/>
                        <a:t>9.27</a:t>
                      </a:r>
                      <a:endParaRPr lang="en-US" altLang="zh-CN" sz="1800"/>
                    </a:p>
                  </a:txBody>
                  <a:tcPr marL="68580" marR="68580" marT="0" marB="0" anchor="ctr" anchorCtr="0"/>
                </a:tc>
                <a:tc>
                  <a:txBody>
                    <a:bodyPr/>
                    <a:p>
                      <a:pPr marL="0" indent="0" algn="ctr">
                        <a:spcBef>
                          <a:spcPct val="0"/>
                        </a:spcBef>
                        <a:spcAft>
                          <a:spcPct val="0"/>
                        </a:spcAft>
                      </a:pPr>
                      <a:r>
                        <a:rPr lang="en-US" altLang="zh-CN" sz="1800"/>
                        <a:t>9.02</a:t>
                      </a:r>
                      <a:endParaRPr lang="en-US" altLang="zh-CN" sz="1800"/>
                    </a:p>
                  </a:txBody>
                  <a:tcPr marL="68580" marR="68580" marT="0" marB="0" anchor="ctr" anchorCtr="0"/>
                </a:tc>
              </a:tr>
              <a:tr h="720000">
                <a:tc>
                  <a:txBody>
                    <a:bodyPr/>
                    <a:p>
                      <a:pPr marL="0" indent="0" algn="ctr">
                        <a:spcBef>
                          <a:spcPct val="0"/>
                        </a:spcBef>
                        <a:spcAft>
                          <a:spcPct val="0"/>
                        </a:spcAft>
                      </a:pPr>
                      <a:r>
                        <a:rPr lang="en-US" altLang="zh-CN" sz="1800"/>
                        <a:t>DeepSeek</a:t>
                      </a:r>
                      <a:endParaRPr lang="en-US" altLang="zh-CN" sz="1800"/>
                    </a:p>
                    <a:p>
                      <a:pPr marL="0" indent="0" algn="ctr">
                        <a:spcBef>
                          <a:spcPct val="0"/>
                        </a:spcBef>
                        <a:spcAft>
                          <a:spcPct val="0"/>
                        </a:spcAft>
                      </a:pPr>
                      <a:r>
                        <a:rPr lang="en-US" altLang="zh-CN" sz="1800"/>
                        <a:t>R1</a:t>
                      </a:r>
                      <a:endParaRPr lang="en-US" altLang="zh-CN" sz="1800"/>
                    </a:p>
                  </a:txBody>
                  <a:tcPr marL="68580" marR="68580" marT="0" marB="0" anchor="ctr" anchorCtr="0"/>
                </a:tc>
                <a:tc>
                  <a:txBody>
                    <a:bodyPr/>
                    <a:p>
                      <a:pPr marL="0" indent="0" algn="ctr">
                        <a:spcBef>
                          <a:spcPct val="0"/>
                        </a:spcBef>
                        <a:spcAft>
                          <a:spcPct val="0"/>
                        </a:spcAft>
                      </a:pPr>
                      <a:r>
                        <a:rPr lang="en-US" altLang="zh-CN" sz="1800"/>
                        <a:t>8.31</a:t>
                      </a:r>
                      <a:endParaRPr lang="en-US" altLang="zh-CN" sz="1800"/>
                    </a:p>
                  </a:txBody>
                  <a:tcPr marL="68580" marR="68580" marT="0" marB="0" anchor="ctr" anchorCtr="0"/>
                </a:tc>
                <a:tc>
                  <a:txBody>
                    <a:bodyPr/>
                    <a:p>
                      <a:pPr marL="0" indent="0" algn="ctr">
                        <a:spcBef>
                          <a:spcPct val="0"/>
                        </a:spcBef>
                        <a:spcAft>
                          <a:spcPct val="0"/>
                        </a:spcAft>
                      </a:pPr>
                      <a:r>
                        <a:rPr lang="en-US" altLang="zh-CN" sz="1800"/>
                        <a:t>8.07</a:t>
                      </a:r>
                      <a:endParaRPr lang="en-US" altLang="zh-CN" sz="1800"/>
                    </a:p>
                  </a:txBody>
                  <a:tcPr marL="68580" marR="68580" marT="0" marB="0" anchor="ctr" anchorCtr="0"/>
                </a:tc>
                <a:tc>
                  <a:txBody>
                    <a:bodyPr/>
                    <a:p>
                      <a:pPr marL="0" indent="0" algn="ctr">
                        <a:spcBef>
                          <a:spcPct val="0"/>
                        </a:spcBef>
                        <a:spcAft>
                          <a:spcPct val="0"/>
                        </a:spcAft>
                      </a:pPr>
                      <a:r>
                        <a:rPr lang="en-US" altLang="zh-CN" sz="1800"/>
                        <a:t>8.10</a:t>
                      </a:r>
                      <a:endParaRPr lang="en-US" altLang="zh-CN" sz="1800"/>
                    </a:p>
                  </a:txBody>
                  <a:tcPr marL="68580" marR="68580" marT="0" marB="0" anchor="ctr" anchorCtr="0"/>
                </a:tc>
                <a:tc>
                  <a:txBody>
                    <a:bodyPr/>
                    <a:p>
                      <a:pPr marL="0" indent="0" algn="ctr">
                        <a:spcBef>
                          <a:spcPct val="0"/>
                        </a:spcBef>
                        <a:spcAft>
                          <a:spcPct val="0"/>
                        </a:spcAft>
                      </a:pPr>
                      <a:r>
                        <a:rPr lang="en-US" altLang="zh-CN" sz="1800"/>
                        <a:t>7.74</a:t>
                      </a:r>
                      <a:endParaRPr lang="en-US" altLang="zh-CN" sz="1800"/>
                    </a:p>
                  </a:txBody>
                  <a:tcPr marL="68580" marR="68580" marT="0" marB="0" anchor="ctr" anchorCtr="0"/>
                </a:tc>
                <a:tc>
                  <a:txBody>
                    <a:bodyPr/>
                    <a:p>
                      <a:pPr marL="0" indent="0" algn="ctr">
                        <a:spcBef>
                          <a:spcPct val="0"/>
                        </a:spcBef>
                        <a:spcAft>
                          <a:spcPct val="0"/>
                        </a:spcAft>
                      </a:pPr>
                      <a:r>
                        <a:rPr lang="en-US" altLang="zh-CN" sz="1800"/>
                        <a:t>8.17</a:t>
                      </a:r>
                      <a:endParaRPr lang="en-US" altLang="zh-CN" sz="1800"/>
                    </a:p>
                  </a:txBody>
                  <a:tcPr marL="68580" marR="68580" marT="0" marB="0" anchor="ctr" anchorCtr="0"/>
                </a:tc>
                <a:tc>
                  <a:txBody>
                    <a:bodyPr/>
                    <a:p>
                      <a:pPr marL="0" indent="0" algn="ctr">
                        <a:spcBef>
                          <a:spcPct val="0"/>
                        </a:spcBef>
                        <a:spcAft>
                          <a:spcPct val="0"/>
                        </a:spcAft>
                      </a:pPr>
                      <a:r>
                        <a:rPr lang="en-US" altLang="zh-CN" sz="1800"/>
                        <a:t>8.85</a:t>
                      </a:r>
                      <a:endParaRPr lang="en-US" altLang="zh-CN" sz="1800"/>
                    </a:p>
                  </a:txBody>
                  <a:tcPr marL="68580" marR="68580" marT="0" marB="0" anchor="ctr" anchorCtr="0"/>
                </a:tc>
                <a:tc>
                  <a:txBody>
                    <a:bodyPr/>
                    <a:p>
                      <a:pPr marL="0" indent="0" algn="ctr">
                        <a:spcBef>
                          <a:spcPct val="0"/>
                        </a:spcBef>
                        <a:spcAft>
                          <a:spcPct val="0"/>
                        </a:spcAft>
                      </a:pPr>
                      <a:r>
                        <a:rPr lang="en-US" altLang="zh-CN" sz="1800"/>
                        <a:t>9.08</a:t>
                      </a:r>
                      <a:endParaRPr lang="en-US" altLang="zh-CN" sz="1800"/>
                    </a:p>
                  </a:txBody>
                  <a:tcPr marL="68580" marR="68580" marT="0" marB="0" anchor="ctr" anchorCtr="0"/>
                </a:tc>
              </a:tr>
            </a:tbl>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3.4.2 </a:t>
            </a:r>
            <a:r>
              <a:rPr lang="zh-CN" altLang="en-US" sz="3200" dirty="0">
                <a:sym typeface="+mn-ea"/>
              </a:rPr>
              <a:t>少样本提示语</a:t>
            </a:r>
            <a:endParaRPr lang="zh-CN" altLang="en-US" sz="3200" dirty="0">
              <a:sym typeface="+mn-ea"/>
            </a:endParaRPr>
          </a:p>
        </p:txBody>
      </p:sp>
      <p:sp>
        <p:nvSpPr>
          <p:cNvPr id="3" name="矩形 2"/>
          <p:cNvSpPr/>
          <p:nvPr/>
        </p:nvSpPr>
        <p:spPr>
          <a:xfrm>
            <a:off x="4481830" y="3428365"/>
            <a:ext cx="4046855" cy="327088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6" name="图片 26" descr="bailian-fewShot3-MAE"/>
          <p:cNvPicPr>
            <a:picLocks noChangeAspect="1"/>
          </p:cNvPicPr>
          <p:nvPr/>
        </p:nvPicPr>
        <p:blipFill>
          <a:blip r:embed="rId5"/>
          <a:stretch>
            <a:fillRect/>
          </a:stretch>
        </p:blipFill>
        <p:spPr>
          <a:xfrm>
            <a:off x="456248" y="1314768"/>
            <a:ext cx="4157967" cy="3600000"/>
          </a:xfrm>
          <a:prstGeom prst="rect">
            <a:avLst/>
          </a:prstGeom>
        </p:spPr>
      </p:pic>
      <p:pic>
        <p:nvPicPr>
          <p:cNvPr id="32" name="图片 32" descr="bailian-fewShot3-MSE"/>
          <p:cNvPicPr>
            <a:picLocks noChangeAspect="1"/>
          </p:cNvPicPr>
          <p:nvPr/>
        </p:nvPicPr>
        <p:blipFill>
          <a:blip r:embed="rId6"/>
          <a:stretch>
            <a:fillRect/>
          </a:stretch>
        </p:blipFill>
        <p:spPr>
          <a:xfrm>
            <a:off x="8007033" y="18415"/>
            <a:ext cx="4141108" cy="3600000"/>
          </a:xfrm>
          <a:prstGeom prst="rect">
            <a:avLst/>
          </a:prstGeom>
        </p:spPr>
      </p:pic>
      <p:pic>
        <p:nvPicPr>
          <p:cNvPr id="6" name="图片 30" descr="bailian-fewShot3-PCC"/>
          <p:cNvPicPr>
            <a:picLocks noChangeAspect="1"/>
          </p:cNvPicPr>
          <p:nvPr/>
        </p:nvPicPr>
        <p:blipFill>
          <a:blip r:embed="rId7"/>
          <a:stretch>
            <a:fillRect/>
          </a:stretch>
        </p:blipFill>
        <p:spPr>
          <a:xfrm>
            <a:off x="4468813" y="3196273"/>
            <a:ext cx="4152138" cy="3600000"/>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3.5 </a:t>
            </a:r>
            <a:r>
              <a:rPr lang="zh-CN" altLang="en-US" sz="3200" dirty="0">
                <a:sym typeface="+mn-ea"/>
              </a:rPr>
              <a:t>智能评估系统</a:t>
            </a:r>
            <a:endParaRPr lang="zh-CN" altLang="en-US" sz="3200" dirty="0">
              <a:sym typeface="+mn-ea"/>
            </a:endParaRPr>
          </a:p>
        </p:txBody>
      </p:sp>
      <p:pic>
        <p:nvPicPr>
          <p:cNvPr id="3" name="图片 2" descr="frontEnd"/>
          <p:cNvPicPr>
            <a:picLocks noChangeAspect="1"/>
          </p:cNvPicPr>
          <p:nvPr/>
        </p:nvPicPr>
        <p:blipFill>
          <a:blip r:embed="rId5"/>
          <a:stretch>
            <a:fillRect/>
          </a:stretch>
        </p:blipFill>
        <p:spPr>
          <a:xfrm>
            <a:off x="1205230" y="1449705"/>
            <a:ext cx="9782175" cy="4345305"/>
          </a:xfrm>
          <a:prstGeom prst="rect">
            <a:avLst/>
          </a:prstGeom>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3.5 </a:t>
            </a:r>
            <a:r>
              <a:rPr lang="zh-CN" altLang="en-US" sz="3200" dirty="0">
                <a:sym typeface="+mn-ea"/>
              </a:rPr>
              <a:t>智能评估系统</a:t>
            </a:r>
            <a:endParaRPr lang="zh-CN" altLang="en-US" sz="3200" dirty="0">
              <a:sym typeface="+mn-ea"/>
            </a:endParaRPr>
          </a:p>
        </p:txBody>
      </p:sp>
      <p:pic>
        <p:nvPicPr>
          <p:cNvPr id="2" name="图片 1" descr="backEnd-1"/>
          <p:cNvPicPr>
            <a:picLocks noChangeAspect="1"/>
          </p:cNvPicPr>
          <p:nvPr/>
        </p:nvPicPr>
        <p:blipFill>
          <a:blip r:embed="rId5"/>
          <a:stretch>
            <a:fillRect/>
          </a:stretch>
        </p:blipFill>
        <p:spPr>
          <a:xfrm>
            <a:off x="692150" y="1506220"/>
            <a:ext cx="6626860" cy="4309110"/>
          </a:xfrm>
          <a:prstGeom prst="rect">
            <a:avLst/>
          </a:prstGeom>
        </p:spPr>
      </p:pic>
      <p:pic>
        <p:nvPicPr>
          <p:cNvPr id="4" name="图片 3" descr="backEnd-2"/>
          <p:cNvPicPr>
            <a:picLocks noChangeAspect="1"/>
          </p:cNvPicPr>
          <p:nvPr/>
        </p:nvPicPr>
        <p:blipFill>
          <a:blip r:embed="rId6"/>
          <a:stretch>
            <a:fillRect/>
          </a:stretch>
        </p:blipFill>
        <p:spPr>
          <a:xfrm>
            <a:off x="7437755" y="1464945"/>
            <a:ext cx="4263390" cy="4420870"/>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809365" y="2644775"/>
            <a:ext cx="7869555"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研究背景</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803400"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1115"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总结与</a:t>
            </a: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展望</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922020"/>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5400" dirty="0">
                <a:solidFill>
                  <a:schemeClr val="bg1"/>
                </a:solidFill>
                <a:latin typeface="汉仪丫丫体简" panose="02010604000101010101" pitchFamily="2" charset="-122"/>
                <a:ea typeface="汉仪丫丫体简" panose="02010604000101010101" pitchFamily="2" charset="-122"/>
              </a:rPr>
              <a:t>4</a:t>
            </a:r>
            <a:endParaRPr lang="en-US" altLang="zh-CN"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r>
              <a:rPr lang="zh-CN" altLang="en-US" sz="3200"/>
              <a:t>总结</a:t>
            </a:r>
            <a:endParaRPr lang="zh-CN" altLang="en-US" sz="3200"/>
          </a:p>
        </p:txBody>
      </p:sp>
      <p:sp>
        <p:nvSpPr>
          <p:cNvPr id="4" name="文本框 3"/>
          <p:cNvSpPr txBox="1"/>
          <p:nvPr/>
        </p:nvSpPr>
        <p:spPr>
          <a:xfrm>
            <a:off x="692150" y="1449070"/>
            <a:ext cx="10808335" cy="1570355"/>
          </a:xfrm>
          <a:prstGeom prst="rect">
            <a:avLst/>
          </a:prstGeom>
          <a:noFill/>
        </p:spPr>
        <p:txBody>
          <a:bodyPr wrap="square">
            <a:noAutofit/>
          </a:bodyPr>
          <a:lstStyle/>
          <a:p>
            <a:pPr marL="457200" indent="-457200" fontAlgn="auto">
              <a:lnSpc>
                <a:spcPct val="150000"/>
              </a:lnSpc>
              <a:buAutoNum type="arabicPeriod"/>
            </a:pPr>
            <a:r>
              <a:rPr lang="zh-CN" altLang="en-US" sz="2000" dirty="0"/>
              <a:t>根据多维度评价指标设计提示词，使用不同大模型</a:t>
            </a:r>
            <a:r>
              <a:rPr lang="zh-CN" altLang="en-US" sz="2000" dirty="0"/>
              <a:t>测试</a:t>
            </a:r>
            <a:endParaRPr lang="zh-CN" altLang="en-US" sz="2000" dirty="0"/>
          </a:p>
          <a:p>
            <a:pPr marL="457200" indent="-457200" fontAlgn="auto">
              <a:lnSpc>
                <a:spcPct val="150000"/>
              </a:lnSpc>
              <a:buAutoNum type="arabicPeriod"/>
            </a:pPr>
            <a:r>
              <a:rPr lang="zh-CN" altLang="en-US" sz="2000" dirty="0"/>
              <a:t>通过提示语微调对评估效果进行</a:t>
            </a:r>
            <a:r>
              <a:rPr lang="zh-CN" altLang="en-US" sz="2000" dirty="0"/>
              <a:t>提升</a:t>
            </a:r>
            <a:endParaRPr lang="zh-CN" altLang="en-US" sz="2000" dirty="0"/>
          </a:p>
          <a:p>
            <a:pPr marL="457200" indent="-457200" fontAlgn="auto">
              <a:lnSpc>
                <a:spcPct val="150000"/>
              </a:lnSpc>
              <a:buAutoNum type="arabicPeriod"/>
            </a:pPr>
            <a:r>
              <a:rPr lang="zh-CN" altLang="en-US" sz="2000" dirty="0"/>
              <a:t>设计了可交互的网页</a:t>
            </a:r>
            <a:r>
              <a:rPr lang="zh-CN" altLang="en-US" sz="2000" dirty="0"/>
              <a:t>系统</a:t>
            </a:r>
            <a:endParaRPr lang="en-US" altLang="zh-CN" sz="2000" dirty="0"/>
          </a:p>
        </p:txBody>
      </p:sp>
      <p:sp>
        <p:nvSpPr>
          <p:cNvPr id="2" name="文本框 1"/>
          <p:cNvSpPr txBox="1"/>
          <p:nvPr/>
        </p:nvSpPr>
        <p:spPr>
          <a:xfrm>
            <a:off x="692150" y="3545840"/>
            <a:ext cx="10808335" cy="583565"/>
          </a:xfrm>
          <a:prstGeom prst="rect">
            <a:avLst/>
          </a:prstGeom>
          <a:noFill/>
        </p:spPr>
        <p:txBody>
          <a:bodyPr wrap="square" rtlCol="0" anchor="t">
            <a:spAutoFit/>
          </a:bodyPr>
          <a:p>
            <a:pPr algn="l"/>
            <a:r>
              <a:rPr lang="zh-CN" altLang="en-US" sz="3200"/>
              <a:t>未来改进</a:t>
            </a:r>
            <a:endParaRPr lang="zh-CN" altLang="en-US" sz="3200"/>
          </a:p>
        </p:txBody>
      </p:sp>
      <p:sp>
        <p:nvSpPr>
          <p:cNvPr id="5" name="文本框 4"/>
          <p:cNvSpPr txBox="1"/>
          <p:nvPr/>
        </p:nvSpPr>
        <p:spPr>
          <a:xfrm>
            <a:off x="692150" y="4302760"/>
            <a:ext cx="10808335" cy="1570355"/>
          </a:xfrm>
          <a:prstGeom prst="rect">
            <a:avLst/>
          </a:prstGeom>
          <a:noFill/>
        </p:spPr>
        <p:txBody>
          <a:bodyPr wrap="square">
            <a:noAutofit/>
          </a:bodyPr>
          <a:p>
            <a:pPr marL="457200" indent="-457200" fontAlgn="auto">
              <a:lnSpc>
                <a:spcPct val="150000"/>
              </a:lnSpc>
              <a:buAutoNum type="arabicPeriod"/>
            </a:pPr>
            <a:r>
              <a:rPr lang="zh-CN" altLang="en-US" sz="2000" dirty="0"/>
              <a:t>尝试不同模型、微调方式改善结果</a:t>
            </a:r>
            <a:endParaRPr lang="zh-CN" altLang="en-US" sz="2000" dirty="0"/>
          </a:p>
          <a:p>
            <a:pPr marL="457200" indent="-457200" fontAlgn="auto">
              <a:lnSpc>
                <a:spcPct val="150000"/>
              </a:lnSpc>
              <a:buAutoNum type="arabicPeriod"/>
            </a:pPr>
            <a:r>
              <a:rPr lang="zh-CN" altLang="en-US" sz="2000" dirty="0"/>
              <a:t>利用</a:t>
            </a:r>
            <a:r>
              <a:rPr lang="en-US" altLang="zh-CN" sz="2000" dirty="0"/>
              <a:t>RAG</a:t>
            </a:r>
            <a:r>
              <a:rPr lang="zh-CN" altLang="en-US" sz="2000" dirty="0"/>
              <a:t>技术，进一步完善流程</a:t>
            </a:r>
            <a:endParaRPr lang="zh-CN" altLang="en-US" sz="2000" dirty="0"/>
          </a:p>
          <a:p>
            <a:pPr marL="457200" indent="-457200" fontAlgn="auto">
              <a:lnSpc>
                <a:spcPct val="150000"/>
              </a:lnSpc>
              <a:buAutoNum type="arabicPeriod"/>
            </a:pPr>
            <a:r>
              <a:rPr lang="zh-CN" altLang="en-US" sz="2000" dirty="0"/>
              <a:t>完善网页系统，多文件并发</a:t>
            </a:r>
            <a:r>
              <a:rPr lang="zh-CN" altLang="en-US" sz="2000" dirty="0"/>
              <a:t>请求</a:t>
            </a:r>
            <a:endParaRPr lang="zh-CN" altLang="en-US" sz="2000"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r>
              <a:rPr lang="zh-CN" altLang="en-US" sz="3200"/>
              <a:t>参考文献</a:t>
            </a:r>
            <a:endParaRPr lang="zh-CN" altLang="en-US" sz="3200"/>
          </a:p>
        </p:txBody>
      </p:sp>
      <p:sp>
        <p:nvSpPr>
          <p:cNvPr id="4" name="文本框 3"/>
          <p:cNvSpPr txBox="1"/>
          <p:nvPr/>
        </p:nvSpPr>
        <p:spPr>
          <a:xfrm>
            <a:off x="692150" y="1449070"/>
            <a:ext cx="10808335" cy="1570355"/>
          </a:xfrm>
          <a:prstGeom prst="rect">
            <a:avLst/>
          </a:prstGeom>
          <a:noFill/>
        </p:spPr>
        <p:txBody>
          <a:bodyPr wrap="square">
            <a:noAutofit/>
          </a:bodyPr>
          <a:lstStyle/>
          <a:p>
            <a:pPr indent="0" fontAlgn="auto">
              <a:lnSpc>
                <a:spcPct val="150000"/>
              </a:lnSpc>
              <a:buNone/>
            </a:pPr>
            <a:r>
              <a:rPr lang="en-US" altLang="zh-CN" sz="1600" dirty="0"/>
              <a:t>[1]</a:t>
            </a:r>
            <a:r>
              <a:rPr lang="zh-CN" altLang="en-US" sz="1600" dirty="0"/>
              <a:t>教育部</a:t>
            </a:r>
            <a:r>
              <a:rPr lang="en-US" altLang="zh-CN" sz="1600" dirty="0"/>
              <a:t>. </a:t>
            </a:r>
            <a:r>
              <a:rPr lang="zh-CN" altLang="en-US" sz="1600" dirty="0"/>
              <a:t>教育信息化</a:t>
            </a:r>
            <a:r>
              <a:rPr lang="en-US" altLang="zh-CN" sz="1600" dirty="0"/>
              <a:t>2.0</a:t>
            </a:r>
            <a:r>
              <a:rPr lang="zh-CN" altLang="en-US" sz="1600" dirty="0"/>
              <a:t>行动计划</a:t>
            </a:r>
            <a:r>
              <a:rPr lang="en-US" altLang="zh-CN" sz="1600" dirty="0"/>
              <a:t>[Z]. 2018.</a:t>
            </a:r>
            <a:endParaRPr lang="en-US" altLang="zh-CN" sz="1600" dirty="0"/>
          </a:p>
          <a:p>
            <a:pPr indent="0" fontAlgn="auto">
              <a:lnSpc>
                <a:spcPct val="150000"/>
              </a:lnSpc>
              <a:buNone/>
            </a:pPr>
            <a:r>
              <a:rPr lang="en-US" altLang="zh-CN" sz="1600" dirty="0"/>
              <a:t>[2]</a:t>
            </a:r>
            <a:r>
              <a:rPr lang="zh-CN" altLang="en-US" sz="1600" dirty="0"/>
              <a:t>国务院</a:t>
            </a:r>
            <a:r>
              <a:rPr lang="en-US" altLang="zh-CN" sz="1600" dirty="0"/>
              <a:t>. </a:t>
            </a:r>
            <a:r>
              <a:rPr lang="zh-CN" altLang="en-US" sz="1600" dirty="0"/>
              <a:t>深化新时代教育评价改革总体方案</a:t>
            </a:r>
            <a:r>
              <a:rPr lang="en-US" altLang="zh-CN" sz="1600" dirty="0"/>
              <a:t>[Z]. 2020.</a:t>
            </a:r>
            <a:endParaRPr lang="en-US" altLang="zh-CN" sz="1600" dirty="0"/>
          </a:p>
          <a:p>
            <a:pPr indent="0" fontAlgn="auto">
              <a:lnSpc>
                <a:spcPct val="150000"/>
              </a:lnSpc>
              <a:buNone/>
            </a:pPr>
            <a:r>
              <a:rPr lang="en-US" altLang="zh-CN" sz="1600" dirty="0"/>
              <a:t>[3]Page E B. Project Essay Grade: PEG[J]. Automated Essay Scoring: A Cross-disciplinary Perspective, 2003: 43-54.</a:t>
            </a:r>
            <a:endParaRPr lang="en-US" altLang="zh-CN" sz="1600" dirty="0"/>
          </a:p>
          <a:p>
            <a:pPr indent="0" fontAlgn="auto">
              <a:lnSpc>
                <a:spcPct val="150000"/>
              </a:lnSpc>
              <a:buNone/>
            </a:pPr>
            <a:r>
              <a:rPr lang="en-US" altLang="zh-CN" sz="1600" dirty="0"/>
              <a:t>[4]Liu V, et al. Are Large Language Models Good Essay Graders?[J]. arXiv preprint arXiv:2304.01652, 2023.</a:t>
            </a:r>
            <a:endParaRPr lang="en-US" altLang="zh-CN" sz="1600" dirty="0"/>
          </a:p>
          <a:p>
            <a:pPr indent="0" fontAlgn="auto">
              <a:lnSpc>
                <a:spcPct val="150000"/>
              </a:lnSpc>
              <a:buNone/>
            </a:pPr>
            <a:r>
              <a:rPr lang="en-US" altLang="zh-CN" sz="1600" dirty="0"/>
              <a:t>[5]Chiang W L, et al. Vicuna: An Open-Source Chatbot Impressing GPT-4 with 90%* ChatGPT Quality[J]. 2023.</a:t>
            </a:r>
            <a:endParaRPr lang="en-US" altLang="zh-CN" sz="1600" dirty="0"/>
          </a:p>
          <a:p>
            <a:pPr indent="0" fontAlgn="auto">
              <a:lnSpc>
                <a:spcPct val="150000"/>
              </a:lnSpc>
              <a:buNone/>
            </a:pPr>
            <a:r>
              <a:rPr lang="en-US" altLang="zh-CN" sz="1600" dirty="0"/>
              <a:t>[6]Zhang Y, et al. Automatic Essay Multi-dimensional Scoring with Fine-tuning and Multiple Regression[C]//Proceedings of the 14th International Conference on Educational Data Mining. 2021: 612-617.</a:t>
            </a:r>
            <a:endParaRPr lang="en-US" altLang="zh-CN" sz="1600" dirty="0"/>
          </a:p>
          <a:p>
            <a:pPr indent="0" fontAlgn="auto">
              <a:lnSpc>
                <a:spcPct val="150000"/>
              </a:lnSpc>
              <a:buNone/>
            </a:pPr>
            <a:r>
              <a:rPr lang="en-US" altLang="zh-CN" sz="1600" dirty="0"/>
              <a:t>[7]Lewis P, et al. Retrieval-Augmented Generation for Knowledge-Intensive NLP Tasks[J]. Advances in Neural Information Processing Systems, 2020, 33: 9459-9474.</a:t>
            </a:r>
            <a:endParaRPr lang="en-US" altLang="zh-CN" sz="1600" dirty="0"/>
          </a:p>
          <a:p>
            <a:pPr indent="0" fontAlgn="auto">
              <a:lnSpc>
                <a:spcPct val="150000"/>
              </a:lnSpc>
              <a:buNone/>
            </a:pPr>
            <a:r>
              <a:rPr lang="en-US" altLang="zh-CN" sz="1600" dirty="0"/>
              <a:t>[8]</a:t>
            </a:r>
            <a:r>
              <a:rPr lang="zh-CN" altLang="en-US" sz="1600" dirty="0"/>
              <a:t>中南林业科技大学继续教育学院</a:t>
            </a:r>
            <a:r>
              <a:rPr lang="en-US" altLang="zh-CN" sz="1600" dirty="0"/>
              <a:t>. </a:t>
            </a:r>
            <a:r>
              <a:rPr lang="zh-CN" altLang="en-US" sz="1600" dirty="0"/>
              <a:t>毕业论文评分标准及细则</a:t>
            </a:r>
            <a:r>
              <a:rPr lang="en-US" altLang="zh-CN" sz="1600" dirty="0"/>
              <a:t>[EB/OL]. (2025-01-15).</a:t>
            </a:r>
            <a:endParaRPr lang="en-US" altLang="zh-CN" sz="1600" dirty="0"/>
          </a:p>
          <a:p>
            <a:pPr indent="0" fontAlgn="auto">
              <a:lnSpc>
                <a:spcPct val="150000"/>
              </a:lnSpc>
              <a:buNone/>
            </a:pPr>
            <a:r>
              <a:rPr lang="en-US" altLang="zh-CN" sz="1600" dirty="0"/>
              <a:t>[9]</a:t>
            </a:r>
            <a:r>
              <a:rPr lang="zh-CN" altLang="en-US" sz="1600" dirty="0"/>
              <a:t>湖北工业大学</a:t>
            </a:r>
            <a:r>
              <a:rPr lang="en-US" altLang="zh-CN" sz="1600" dirty="0"/>
              <a:t>. </a:t>
            </a:r>
            <a:r>
              <a:rPr lang="zh-CN" altLang="en-US" sz="1600" dirty="0"/>
              <a:t>毕业设计文件规范及评分标准</a:t>
            </a:r>
            <a:r>
              <a:rPr lang="en-US" altLang="zh-CN" sz="1600" dirty="0"/>
              <a:t>[EB/OL]. (2020-06-14).</a:t>
            </a:r>
            <a:endParaRPr lang="en-US" altLang="zh-CN" sz="1600" dirty="0"/>
          </a:p>
          <a:p>
            <a:pPr indent="0" fontAlgn="auto">
              <a:lnSpc>
                <a:spcPct val="150000"/>
              </a:lnSpc>
              <a:buNone/>
            </a:pPr>
            <a:r>
              <a:rPr lang="en-US" altLang="zh-CN" sz="1600" dirty="0"/>
              <a:t>[10]</a:t>
            </a:r>
            <a:r>
              <a:rPr lang="zh-CN" altLang="en-US" sz="1600" dirty="0"/>
              <a:t>李华</a:t>
            </a:r>
            <a:r>
              <a:rPr lang="en-US" altLang="zh-CN" sz="1600" dirty="0"/>
              <a:t>, </a:t>
            </a:r>
            <a:r>
              <a:rPr lang="zh-CN" altLang="en-US" sz="1600" dirty="0"/>
              <a:t>等</a:t>
            </a:r>
            <a:r>
              <a:rPr lang="en-US" altLang="zh-CN" sz="1600" dirty="0"/>
              <a:t>. </a:t>
            </a:r>
            <a:r>
              <a:rPr lang="zh-CN" altLang="en-US" sz="1600" dirty="0"/>
              <a:t>高校毕业设计管理模式创新研究</a:t>
            </a:r>
            <a:r>
              <a:rPr lang="en-US" altLang="zh-CN" sz="1600" dirty="0"/>
              <a:t>[J]. </a:t>
            </a:r>
            <a:r>
              <a:rPr lang="zh-CN" altLang="en-US" sz="1600" dirty="0"/>
              <a:t>中国高教研究</a:t>
            </a:r>
            <a:r>
              <a:rPr lang="en-US" altLang="zh-CN" sz="1600" dirty="0"/>
              <a:t>, 2021(5): 45-50.</a:t>
            </a:r>
            <a:endParaRPr lang="en-US" altLang="zh-CN" sz="1600"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r>
              <a:rPr lang="zh-CN" altLang="en-US" sz="3200"/>
              <a:t>参考文献</a:t>
            </a:r>
            <a:endParaRPr lang="zh-CN" altLang="en-US" sz="3200"/>
          </a:p>
        </p:txBody>
      </p:sp>
      <p:sp>
        <p:nvSpPr>
          <p:cNvPr id="4" name="文本框 3"/>
          <p:cNvSpPr txBox="1"/>
          <p:nvPr/>
        </p:nvSpPr>
        <p:spPr>
          <a:xfrm>
            <a:off x="692150" y="1449070"/>
            <a:ext cx="10808335" cy="1570355"/>
          </a:xfrm>
          <a:prstGeom prst="rect">
            <a:avLst/>
          </a:prstGeom>
          <a:noFill/>
        </p:spPr>
        <p:txBody>
          <a:bodyPr wrap="square">
            <a:noAutofit/>
          </a:bodyPr>
          <a:lstStyle/>
          <a:p>
            <a:pPr indent="0" fontAlgn="auto">
              <a:lnSpc>
                <a:spcPct val="150000"/>
              </a:lnSpc>
              <a:buNone/>
            </a:pPr>
            <a:r>
              <a:rPr lang="en-US" altLang="zh-CN" sz="1600" dirty="0"/>
              <a:t>[11]</a:t>
            </a:r>
            <a:r>
              <a:rPr lang="zh-CN" altLang="en-US" sz="1600" dirty="0"/>
              <a:t>王明</a:t>
            </a:r>
            <a:r>
              <a:rPr lang="en-US" altLang="zh-CN" sz="1600" dirty="0"/>
              <a:t>. </a:t>
            </a:r>
            <a:r>
              <a:rPr lang="zh-CN" altLang="en-US" sz="1600" dirty="0"/>
              <a:t>基于评分者信度的论文质量评估研究</a:t>
            </a:r>
            <a:r>
              <a:rPr lang="en-US" altLang="zh-CN" sz="1600" dirty="0"/>
              <a:t>[J]. </a:t>
            </a:r>
            <a:r>
              <a:rPr lang="zh-CN" altLang="en-US" sz="1600" dirty="0"/>
              <a:t>现代教育技术</a:t>
            </a:r>
            <a:r>
              <a:rPr lang="en-US" altLang="zh-CN" sz="1600" dirty="0"/>
              <a:t>, 2020, 30(8): 76-82.</a:t>
            </a:r>
            <a:endParaRPr lang="en-US" altLang="zh-CN" sz="1600" dirty="0"/>
          </a:p>
          <a:p>
            <a:pPr indent="0" fontAlgn="auto">
              <a:lnSpc>
                <a:spcPct val="150000"/>
              </a:lnSpc>
              <a:buNone/>
            </a:pPr>
            <a:r>
              <a:rPr lang="en-US" altLang="zh-CN" sz="1600" dirty="0"/>
              <a:t>[12]Vinyals O, et al. Matching Networks for One Shot Learning[C]//Advances in neural information processing systems. 2016: 3630-3638.</a:t>
            </a:r>
            <a:endParaRPr lang="en-US" altLang="zh-CN" sz="1600" dirty="0"/>
          </a:p>
          <a:p>
            <a:pPr indent="0" fontAlgn="auto">
              <a:lnSpc>
                <a:spcPct val="150000"/>
              </a:lnSpc>
              <a:buNone/>
            </a:pPr>
            <a:r>
              <a:rPr lang="en-US" altLang="zh-CN" sz="1600" dirty="0"/>
              <a:t>[13]Hong Y, et al. F2GAN: Fusing-and-Filling GAN for Few-shot Image Generation[C]//Proceedings of the 28th ACM International Conference on Multimedia. 2020: 2842-2850.</a:t>
            </a:r>
            <a:endParaRPr lang="en-US" altLang="zh-CN" sz="1600" dirty="0"/>
          </a:p>
          <a:p>
            <a:pPr indent="0" fontAlgn="auto">
              <a:lnSpc>
                <a:spcPct val="150000"/>
              </a:lnSpc>
              <a:buNone/>
            </a:pPr>
            <a:r>
              <a:rPr lang="en-US" altLang="zh-CN" sz="1600" dirty="0"/>
              <a:t>[14]Ojha U K, et al. Few-shot Image Generation via Cross-domain Correspondence[C]//Proceedings of the IEEE/CVF Conference on Computer Vision and Pattern Recognition. 2021: 10743-10752.</a:t>
            </a:r>
            <a:endParaRPr lang="en-US" altLang="zh-CN" sz="1600" dirty="0"/>
          </a:p>
          <a:p>
            <a:pPr indent="0" fontAlgn="auto">
              <a:lnSpc>
                <a:spcPct val="150000"/>
              </a:lnSpc>
              <a:buNone/>
            </a:pPr>
            <a:r>
              <a:rPr lang="en-US" altLang="zh-CN" sz="1600" dirty="0"/>
              <a:t>[15]</a:t>
            </a:r>
            <a:r>
              <a:rPr lang="zh-CN" altLang="en-US" sz="1600" dirty="0"/>
              <a:t>教育部高等学校教学指导委员会</a:t>
            </a:r>
            <a:r>
              <a:rPr lang="en-US" altLang="zh-CN" sz="1600" dirty="0"/>
              <a:t>. </a:t>
            </a:r>
            <a:r>
              <a:rPr lang="zh-CN" altLang="en-US" sz="1600" dirty="0"/>
              <a:t>普通高等学校本科专业类教学质量国家标准</a:t>
            </a:r>
            <a:r>
              <a:rPr lang="en-US" altLang="zh-CN" sz="1600" dirty="0"/>
              <a:t>[M]. </a:t>
            </a:r>
            <a:r>
              <a:rPr lang="zh-CN" altLang="en-US" sz="1600" dirty="0"/>
              <a:t>高等教育出版社</a:t>
            </a:r>
            <a:r>
              <a:rPr lang="en-US" altLang="zh-CN" sz="1600" dirty="0"/>
              <a:t>, 2018.</a:t>
            </a:r>
            <a:endParaRPr lang="en-US" altLang="zh-CN" sz="1600" dirty="0"/>
          </a:p>
          <a:p>
            <a:pPr indent="0" fontAlgn="auto">
              <a:lnSpc>
                <a:spcPct val="150000"/>
              </a:lnSpc>
              <a:buNone/>
            </a:pPr>
            <a:r>
              <a:rPr lang="en-US" altLang="zh-CN" sz="1600" dirty="0"/>
              <a:t>[16]</a:t>
            </a:r>
            <a:r>
              <a:rPr lang="zh-CN" altLang="en-US" sz="1600" dirty="0"/>
              <a:t>谢幼如</a:t>
            </a:r>
            <a:r>
              <a:rPr lang="en-US" altLang="zh-CN" sz="1600" dirty="0"/>
              <a:t>, </a:t>
            </a:r>
            <a:r>
              <a:rPr lang="zh-CN" altLang="en-US" sz="1600" dirty="0"/>
              <a:t>等</a:t>
            </a:r>
            <a:r>
              <a:rPr lang="en-US" altLang="zh-CN" sz="1600" dirty="0"/>
              <a:t>. </a:t>
            </a:r>
            <a:r>
              <a:rPr lang="zh-CN" altLang="en-US" sz="1600" dirty="0"/>
              <a:t>课堂教学设计</a:t>
            </a:r>
            <a:r>
              <a:rPr lang="en-US" altLang="zh-CN" sz="1600" dirty="0"/>
              <a:t>[M]. </a:t>
            </a:r>
            <a:r>
              <a:rPr lang="zh-CN" altLang="en-US" sz="1600" dirty="0"/>
              <a:t>电子工业出版社</a:t>
            </a:r>
            <a:r>
              <a:rPr lang="en-US" altLang="zh-CN" sz="1600" dirty="0"/>
              <a:t>, 2021.</a:t>
            </a:r>
            <a:endParaRPr lang="en-US" altLang="zh-CN" sz="1600" dirty="0"/>
          </a:p>
          <a:p>
            <a:pPr indent="0" fontAlgn="auto">
              <a:lnSpc>
                <a:spcPct val="150000"/>
              </a:lnSpc>
              <a:buNone/>
            </a:pPr>
            <a:r>
              <a:rPr lang="en-US" altLang="zh-CN" sz="1600" dirty="0"/>
              <a:t>[17]</a:t>
            </a:r>
            <a:r>
              <a:rPr lang="zh-CN" altLang="en-US" sz="1600" dirty="0"/>
              <a:t>徐辉</a:t>
            </a:r>
            <a:r>
              <a:rPr lang="en-US" altLang="zh-CN" sz="1600" dirty="0"/>
              <a:t>. </a:t>
            </a:r>
            <a:r>
              <a:rPr lang="zh-CN" altLang="en-US" sz="1600" dirty="0"/>
              <a:t>高等教育评价的理论与实践</a:t>
            </a:r>
            <a:r>
              <a:rPr lang="en-US" altLang="zh-CN" sz="1600" dirty="0"/>
              <a:t>[M]. </a:t>
            </a:r>
            <a:r>
              <a:rPr lang="zh-CN" altLang="en-US" sz="1600" dirty="0"/>
              <a:t>高等教育出版社</a:t>
            </a:r>
            <a:r>
              <a:rPr lang="en-US" altLang="zh-CN" sz="1600" dirty="0"/>
              <a:t>, 2019.</a:t>
            </a:r>
            <a:endParaRPr lang="en-US" altLang="zh-CN" sz="1600" dirty="0"/>
          </a:p>
          <a:p>
            <a:pPr indent="0" fontAlgn="auto">
              <a:lnSpc>
                <a:spcPct val="150000"/>
              </a:lnSpc>
              <a:buNone/>
            </a:pPr>
            <a:r>
              <a:rPr lang="en-US" altLang="zh-CN" sz="1600" dirty="0"/>
              <a:t>[18]</a:t>
            </a:r>
            <a:r>
              <a:rPr lang="zh-CN" altLang="en-US" sz="1600" dirty="0"/>
              <a:t>贾积有</a:t>
            </a:r>
            <a:r>
              <a:rPr lang="en-US" altLang="zh-CN" sz="1600" dirty="0"/>
              <a:t>, </a:t>
            </a:r>
            <a:r>
              <a:rPr lang="zh-CN" altLang="en-US" sz="1600" dirty="0"/>
              <a:t>王光迪</a:t>
            </a:r>
            <a:r>
              <a:rPr lang="en-US" altLang="zh-CN" sz="1600" dirty="0"/>
              <a:t>. </a:t>
            </a:r>
            <a:r>
              <a:rPr lang="zh-CN" altLang="en-US" sz="1600" dirty="0"/>
              <a:t>应用大语言模型快速有效分析教育访谈文本</a:t>
            </a:r>
            <a:r>
              <a:rPr lang="en-US" altLang="zh-CN" sz="1600" dirty="0"/>
              <a:t>[J]. </a:t>
            </a:r>
            <a:r>
              <a:rPr lang="zh-CN" altLang="en-US" sz="1600" dirty="0"/>
              <a:t>中国远程教育</a:t>
            </a:r>
            <a:r>
              <a:rPr lang="en-US" altLang="zh-CN" sz="1600" dirty="0"/>
              <a:t>, 2023(12): 34-42.</a:t>
            </a:r>
            <a:endParaRPr lang="en-US" altLang="zh-CN" sz="1600"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r>
              <a:rPr lang="zh-CN" altLang="en-US" sz="3200"/>
              <a:t>参考文献</a:t>
            </a:r>
            <a:endParaRPr lang="zh-CN" altLang="en-US" sz="3200"/>
          </a:p>
        </p:txBody>
      </p:sp>
      <p:sp>
        <p:nvSpPr>
          <p:cNvPr id="4" name="文本框 3"/>
          <p:cNvSpPr txBox="1"/>
          <p:nvPr/>
        </p:nvSpPr>
        <p:spPr>
          <a:xfrm>
            <a:off x="692150" y="1449070"/>
            <a:ext cx="10808335" cy="1570355"/>
          </a:xfrm>
          <a:prstGeom prst="rect">
            <a:avLst/>
          </a:prstGeom>
          <a:noFill/>
        </p:spPr>
        <p:txBody>
          <a:bodyPr wrap="square">
            <a:noAutofit/>
          </a:bodyPr>
          <a:lstStyle/>
          <a:p>
            <a:pPr indent="0" fontAlgn="auto">
              <a:lnSpc>
                <a:spcPct val="150000"/>
              </a:lnSpc>
              <a:buNone/>
            </a:pPr>
            <a:r>
              <a:rPr lang="en-US" altLang="zh-CN" sz="1600" dirty="0"/>
              <a:t>[19]</a:t>
            </a:r>
            <a:r>
              <a:rPr lang="zh-CN" altLang="en-US" sz="1600" dirty="0"/>
              <a:t>王雅青</a:t>
            </a:r>
            <a:r>
              <a:rPr lang="en-US" altLang="zh-CN" sz="1600" dirty="0"/>
              <a:t>, </a:t>
            </a:r>
            <a:r>
              <a:rPr lang="zh-CN" altLang="en-US" sz="1600" dirty="0"/>
              <a:t>等</a:t>
            </a:r>
            <a:r>
              <a:rPr lang="en-US" altLang="zh-CN" sz="1600" dirty="0"/>
              <a:t>. Automated Evaluation of Personalized Text Generation using Large Language Models[C]//Proceedings of the 2023 Conference on Empirical Methods in Natural Language Processing. 2023: 1-12.</a:t>
            </a:r>
            <a:endParaRPr lang="en-US" altLang="zh-CN" sz="1600" dirty="0"/>
          </a:p>
          <a:p>
            <a:pPr indent="0" fontAlgn="auto">
              <a:lnSpc>
                <a:spcPct val="150000"/>
              </a:lnSpc>
              <a:buNone/>
            </a:pPr>
            <a:r>
              <a:rPr lang="en-US" altLang="zh-CN" sz="1600" dirty="0"/>
              <a:t>[20]Gao L, et al. The Pile: An 800GB Dataset of Diverse Text for Language Modeling[J]. arXiv preprint arXiv:2101.00027, 2020.</a:t>
            </a:r>
            <a:endParaRPr lang="en-US" altLang="zh-CN" sz="1600" dirty="0"/>
          </a:p>
          <a:p>
            <a:pPr indent="0" fontAlgn="auto">
              <a:lnSpc>
                <a:spcPct val="150000"/>
              </a:lnSpc>
              <a:buNone/>
            </a:pPr>
            <a:r>
              <a:rPr lang="en-US" altLang="zh-CN" sz="1600" dirty="0"/>
              <a:t>[21]Brown T, et al. Language Models are Few-Shot Learners[C]//Advances in Neural Information Processing Systems. 2020: 1877-1901.</a:t>
            </a:r>
            <a:endParaRPr lang="en-US" altLang="zh-CN" sz="1600" dirty="0"/>
          </a:p>
          <a:p>
            <a:pPr indent="0" fontAlgn="auto">
              <a:lnSpc>
                <a:spcPct val="150000"/>
              </a:lnSpc>
              <a:buNone/>
            </a:pPr>
            <a:r>
              <a:rPr lang="en-US" altLang="zh-CN" sz="1600" dirty="0"/>
              <a:t>[22]</a:t>
            </a:r>
            <a:r>
              <a:rPr lang="zh-CN" altLang="en-US" sz="1600" dirty="0"/>
              <a:t>教育部高等教育司</a:t>
            </a:r>
            <a:r>
              <a:rPr lang="en-US" altLang="zh-CN" sz="1600" dirty="0"/>
              <a:t>. </a:t>
            </a:r>
            <a:r>
              <a:rPr lang="zh-CN" altLang="en-US" sz="1600" dirty="0"/>
              <a:t>普通高等学校本科专业设置管理规定</a:t>
            </a:r>
            <a:r>
              <a:rPr lang="en-US" altLang="zh-CN" sz="1600" dirty="0"/>
              <a:t>[Z]. 2012.</a:t>
            </a:r>
            <a:endParaRPr lang="en-US" altLang="zh-CN" sz="1600" dirty="0"/>
          </a:p>
          <a:p>
            <a:pPr indent="0" fontAlgn="auto">
              <a:lnSpc>
                <a:spcPct val="150000"/>
              </a:lnSpc>
              <a:buNone/>
            </a:pPr>
            <a:r>
              <a:rPr lang="en-US" altLang="zh-CN" sz="1600" dirty="0"/>
              <a:t>[23]</a:t>
            </a:r>
            <a:r>
              <a:rPr lang="zh-CN" altLang="en-US" sz="1600" dirty="0"/>
              <a:t>教育部高等学校教学指导委员会</a:t>
            </a:r>
            <a:r>
              <a:rPr lang="en-US" altLang="zh-CN" sz="1600" dirty="0"/>
              <a:t>. </a:t>
            </a:r>
            <a:r>
              <a:rPr lang="zh-CN" altLang="en-US" sz="1600" dirty="0"/>
              <a:t>普通高等学校本科专业类教学质量国家标准</a:t>
            </a:r>
            <a:r>
              <a:rPr lang="en-US" altLang="zh-CN" sz="1600" dirty="0"/>
              <a:t>[M]. </a:t>
            </a:r>
            <a:r>
              <a:rPr lang="zh-CN" altLang="en-US" sz="1600" dirty="0"/>
              <a:t>高等教育出版社</a:t>
            </a:r>
            <a:r>
              <a:rPr lang="en-US" altLang="zh-CN" sz="1600" dirty="0"/>
              <a:t>, 2018.</a:t>
            </a:r>
            <a:endParaRPr lang="en-US" altLang="zh-CN" sz="1600" dirty="0"/>
          </a:p>
          <a:p>
            <a:pPr indent="0" fontAlgn="auto">
              <a:lnSpc>
                <a:spcPct val="150000"/>
              </a:lnSpc>
              <a:buNone/>
            </a:pPr>
            <a:r>
              <a:rPr lang="en-US" altLang="zh-CN" sz="1600" dirty="0"/>
              <a:t>[24]</a:t>
            </a:r>
            <a:r>
              <a:rPr lang="zh-CN" altLang="en-US" sz="1600" dirty="0"/>
              <a:t>王雨磊</a:t>
            </a:r>
            <a:r>
              <a:rPr lang="en-US" altLang="zh-CN" sz="1600" dirty="0"/>
              <a:t>. </a:t>
            </a:r>
            <a:r>
              <a:rPr lang="zh-CN" altLang="en-US" sz="1600" dirty="0"/>
              <a:t>学术论文写作与发表指引</a:t>
            </a:r>
            <a:r>
              <a:rPr lang="en-US" altLang="zh-CN" sz="1600" dirty="0"/>
              <a:t>[M]. </a:t>
            </a:r>
            <a:r>
              <a:rPr lang="zh-CN" altLang="en-US" sz="1600" dirty="0"/>
              <a:t>文化发展出版社</a:t>
            </a:r>
            <a:r>
              <a:rPr lang="en-US" altLang="zh-CN" sz="1600" dirty="0"/>
              <a:t>, 2020.</a:t>
            </a:r>
            <a:endParaRPr lang="en-US" altLang="zh-CN" sz="1600" dirty="0"/>
          </a:p>
          <a:p>
            <a:pPr indent="0" fontAlgn="auto">
              <a:lnSpc>
                <a:spcPct val="150000"/>
              </a:lnSpc>
              <a:buNone/>
            </a:pPr>
            <a:r>
              <a:rPr lang="en-US" altLang="zh-CN" sz="1600" dirty="0"/>
              <a:t>[25]</a:t>
            </a:r>
            <a:r>
              <a:rPr lang="zh-CN" altLang="en-US" sz="1600" dirty="0"/>
              <a:t>廖帆</a:t>
            </a:r>
            <a:r>
              <a:rPr lang="en-US" altLang="zh-CN" sz="1600" dirty="0"/>
              <a:t>, </a:t>
            </a:r>
            <a:r>
              <a:rPr lang="zh-CN" altLang="en-US" sz="1600" dirty="0"/>
              <a:t>肖扬生</a:t>
            </a:r>
            <a:r>
              <a:rPr lang="en-US" altLang="zh-CN" sz="1600" dirty="0"/>
              <a:t>, </a:t>
            </a:r>
            <a:r>
              <a:rPr lang="zh-CN" altLang="en-US" sz="1600" dirty="0"/>
              <a:t>周弘颖</a:t>
            </a:r>
            <a:r>
              <a:rPr lang="en-US" altLang="zh-CN" sz="1600" dirty="0"/>
              <a:t>. </a:t>
            </a:r>
            <a:r>
              <a:rPr lang="zh-CN" altLang="en-US" sz="1600" dirty="0"/>
              <a:t>应用文写作</a:t>
            </a:r>
            <a:r>
              <a:rPr lang="en-US" altLang="zh-CN" sz="1600" dirty="0"/>
              <a:t>[M]. </a:t>
            </a:r>
            <a:r>
              <a:rPr lang="zh-CN" altLang="en-US" sz="1600" dirty="0"/>
              <a:t>人民邮电出版社</a:t>
            </a:r>
            <a:r>
              <a:rPr lang="en-US" altLang="zh-CN" sz="1600" dirty="0"/>
              <a:t>, 2029.</a:t>
            </a:r>
            <a:endParaRPr lang="en-US" altLang="zh-CN" sz="1600"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17800" cy="8603673"/>
            <a:chOff x="1659081" y="-872837"/>
            <a:chExt cx="8717800" cy="8603673"/>
          </a:xfrm>
        </p:grpSpPr>
        <p:sp>
          <p:nvSpPr>
            <p:cNvPr id="3" name="椭圆 2"/>
            <p:cNvSpPr/>
            <p:nvPr/>
          </p:nvSpPr>
          <p:spPr>
            <a:xfrm>
              <a:off x="1773208"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8" name="Picture 7"/>
          <p:cNvPicPr>
            <a:picLocks noChangeAspect="1"/>
          </p:cNvPicPr>
          <p:nvPr/>
        </p:nvPicPr>
        <p:blipFill>
          <a:blip r:embed="rId4"/>
          <a:stretch>
            <a:fillRect/>
          </a:stretch>
        </p:blipFill>
        <p:spPr>
          <a:xfrm>
            <a:off x="2350135" y="-467995"/>
            <a:ext cx="1545590" cy="1545590"/>
          </a:xfrm>
          <a:prstGeom prst="rect">
            <a:avLst/>
          </a:prstGeom>
        </p:spPr>
      </p:pic>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95725" y="2836252"/>
            <a:ext cx="4503614" cy="922020"/>
          </a:xfrm>
          <a:prstGeom prst="rect">
            <a:avLst/>
          </a:prstGeom>
        </p:spPr>
        <p:txBody>
          <a:bodyPr wrap="square" rtlCol="0">
            <a:spAutoFit/>
          </a:bodyPr>
          <a:lstStyle/>
          <a:p>
            <a:pPr algn="ctr"/>
            <a:r>
              <a:rPr lang="zh-CN" altLang="en-US" sz="5400" b="1" dirty="0">
                <a:latin typeface="微软雅黑 Light" panose="020B0502040204020203" pitchFamily="34" charset="-122"/>
                <a:ea typeface="微软雅黑 Light" panose="020B0502040204020203" pitchFamily="34" charset="-122"/>
              </a:rPr>
              <a:t>感谢聆听</a:t>
            </a:r>
            <a:endParaRPr lang="zh-CN" altLang="en-US" sz="5400" b="1" dirty="0">
              <a:latin typeface="微软雅黑 Light" panose="020B0502040204020203" pitchFamily="34" charset="-122"/>
              <a:ea typeface="微软雅黑 Light" panose="020B0502040204020203" pitchFamily="34" charset="-122"/>
            </a:endParaRP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3572" y="1214155"/>
            <a:ext cx="862078" cy="865778"/>
          </a:xfrm>
          <a:prstGeom prst="rect">
            <a:avLst/>
          </a:prstGeom>
        </p:spPr>
      </p:pic>
      <p:grpSp>
        <p:nvGrpSpPr>
          <p:cNvPr id="34" name="组合 33"/>
          <p:cNvGrpSpPr/>
          <p:nvPr/>
        </p:nvGrpSpPr>
        <p:grpSpPr>
          <a:xfrm>
            <a:off x="3392539" y="3714953"/>
            <a:ext cx="5424062" cy="2262397"/>
            <a:chOff x="3518700" y="2975193"/>
            <a:chExt cx="5424062" cy="2262397"/>
          </a:xfrm>
        </p:grpSpPr>
        <p:sp>
          <p:nvSpPr>
            <p:cNvPr id="35" name="矩形 34"/>
            <p:cNvSpPr/>
            <p:nvPr/>
          </p:nvSpPr>
          <p:spPr>
            <a:xfrm>
              <a:off x="4592553" y="2975193"/>
              <a:ext cx="184731" cy="400110"/>
            </a:xfrm>
            <a:prstGeom prst="rect">
              <a:avLst/>
            </a:prstGeom>
          </p:spPr>
          <p:txBody>
            <a:bodyPr wrap="none">
              <a:spAutoFit/>
            </a:bodyPr>
            <a:lstStyle/>
            <a:p>
              <a:endParaRPr lang="zh-CN" altLang="en-US" sz="2000" dirty="0">
                <a:latin typeface="Yu Gothic UI Semilight" panose="020B0400000000000000" pitchFamily="34" charset="-128"/>
                <a:ea typeface="Yu Gothic UI Semilight" panose="020B0400000000000000" pitchFamily="34" charset="-128"/>
              </a:endParaRPr>
            </a:p>
          </p:txBody>
        </p:sp>
        <p:sp>
          <p:nvSpPr>
            <p:cNvPr id="36" name="矩形 35"/>
            <p:cNvSpPr/>
            <p:nvPr/>
          </p:nvSpPr>
          <p:spPr>
            <a:xfrm>
              <a:off x="3518700" y="4777215"/>
              <a:ext cx="5424062" cy="460375"/>
            </a:xfrm>
            <a:prstGeom prst="rect">
              <a:avLst/>
            </a:prstGeom>
          </p:spPr>
          <p:txBody>
            <a:bodyPr wrap="square">
              <a:spAutoFit/>
            </a:bodyPr>
            <a:lstStyle/>
            <a:p>
              <a:pPr algn="ctr"/>
              <a:r>
                <a:rPr lang="en-US" altLang="zh-CN" sz="2400" spc="300" dirty="0">
                  <a:latin typeface="Times New Roman Regular" panose="02020503050405090304" charset="0"/>
                  <a:ea typeface="造字工房悦黑体验版纤细体" pitchFamily="50" charset="-122"/>
                  <a:cs typeface="Times New Roman Regular" panose="02020503050405090304" charset="0"/>
                </a:rPr>
                <a:t>2025.5</a:t>
              </a:r>
              <a:endParaRPr lang="en-US" altLang="zh-CN" sz="2400" spc="300" dirty="0">
                <a:latin typeface="Times New Roman Regular" panose="02020503050405090304" charset="0"/>
                <a:ea typeface="造字工房悦黑体验版纤细体" pitchFamily="50" charset="-122"/>
                <a:cs typeface="Times New Roman Regular" panose="02020503050405090304" charset="0"/>
              </a:endParaRPr>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4" name="文本框 3"/>
          <p:cNvSpPr txBox="1"/>
          <p:nvPr/>
        </p:nvSpPr>
        <p:spPr>
          <a:xfrm>
            <a:off x="692150" y="1449070"/>
            <a:ext cx="10808335" cy="3970655"/>
          </a:xfrm>
          <a:prstGeom prst="rect">
            <a:avLst/>
          </a:prstGeom>
          <a:noFill/>
        </p:spPr>
        <p:txBody>
          <a:bodyPr wrap="square">
            <a:noAutofit/>
          </a:bodyPr>
          <a:lstStyle/>
          <a:p>
            <a:pPr indent="0" fontAlgn="auto">
              <a:lnSpc>
                <a:spcPct val="150000"/>
              </a:lnSpc>
              <a:buFont typeface="+mj-lt"/>
              <a:buNone/>
            </a:pPr>
            <a:endParaRPr lang="zh-CN" altLang="en-US" sz="2000" dirty="0"/>
          </a:p>
          <a:p>
            <a:pPr indent="0" fontAlgn="auto">
              <a:lnSpc>
                <a:spcPct val="150000"/>
              </a:lnSpc>
              <a:buFont typeface="+mj-lt"/>
              <a:buNone/>
            </a:pPr>
            <a:r>
              <a:rPr lang="zh-CN" altLang="en-US" sz="2000" dirty="0"/>
              <a:t>毕业设计是高等教育本科人才培养体系中的核心实践环节</a:t>
            </a:r>
            <a:endParaRPr lang="zh-CN" altLang="en-US" sz="2000" dirty="0"/>
          </a:p>
          <a:p>
            <a:pPr indent="0" fontAlgn="auto">
              <a:lnSpc>
                <a:spcPct val="150000"/>
              </a:lnSpc>
              <a:buFont typeface="+mj-lt"/>
              <a:buNone/>
            </a:pPr>
            <a:endParaRPr lang="zh-CN" altLang="en-US" sz="2000" dirty="0"/>
          </a:p>
          <a:p>
            <a:pPr indent="0" fontAlgn="auto">
              <a:lnSpc>
                <a:spcPct val="150000"/>
              </a:lnSpc>
              <a:buFont typeface="+mj-lt"/>
              <a:buNone/>
            </a:pPr>
            <a:r>
              <a:rPr lang="zh-CN" altLang="en-US" sz="2000" dirty="0"/>
              <a:t>检验学生知识整合能力、科研素养与实践技能</a:t>
            </a:r>
            <a:endParaRPr lang="zh-CN" altLang="en-US" sz="2000" dirty="0"/>
          </a:p>
          <a:p>
            <a:pPr indent="0" fontAlgn="auto">
              <a:lnSpc>
                <a:spcPct val="150000"/>
              </a:lnSpc>
              <a:buFont typeface="+mj-lt"/>
              <a:buNone/>
            </a:pPr>
            <a:r>
              <a:rPr lang="zh-CN" altLang="en-US" sz="2000" dirty="0"/>
              <a:t>衔接校园学习与职业发展</a:t>
            </a:r>
            <a:endParaRPr lang="zh-CN" altLang="en-US" sz="2000" dirty="0"/>
          </a:p>
          <a:p>
            <a:pPr indent="0" fontAlgn="auto">
              <a:lnSpc>
                <a:spcPct val="150000"/>
              </a:lnSpc>
              <a:buFont typeface="+mj-lt"/>
              <a:buNone/>
            </a:pPr>
            <a:endParaRPr lang="zh-CN" altLang="en-US" sz="2000" dirty="0"/>
          </a:p>
          <a:p>
            <a:pPr indent="0" fontAlgn="auto">
              <a:lnSpc>
                <a:spcPct val="150000"/>
              </a:lnSpc>
              <a:buFont typeface="+mj-lt"/>
              <a:buNone/>
            </a:pPr>
            <a:r>
              <a:rPr lang="zh-CN" altLang="en-US" sz="2000" dirty="0"/>
              <a:t>直接反映高校人才培养水平，对学生学术能力认证、职业素养塑造及学习能力具有深远影响</a:t>
            </a:r>
            <a:endParaRPr lang="zh-CN" altLang="en-US" sz="2000" dirty="0"/>
          </a:p>
        </p:txBody>
      </p:sp>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1.1 </a:t>
            </a:r>
            <a:r>
              <a:rPr lang="zh-CN" altLang="en-US" sz="3200" dirty="0">
                <a:sym typeface="+mn-ea"/>
              </a:rPr>
              <a:t>研究背景</a:t>
            </a:r>
            <a:endParaRPr lang="zh-CN" altLang="en-US" sz="3200" dirty="0">
              <a:sym typeface="+mn-ea"/>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4" name="文本框 3"/>
          <p:cNvSpPr txBox="1"/>
          <p:nvPr/>
        </p:nvSpPr>
        <p:spPr>
          <a:xfrm>
            <a:off x="692150" y="1449070"/>
            <a:ext cx="10808335" cy="3970655"/>
          </a:xfrm>
          <a:prstGeom prst="rect">
            <a:avLst/>
          </a:prstGeom>
          <a:noFill/>
        </p:spPr>
        <p:txBody>
          <a:bodyPr wrap="square">
            <a:noAutofit/>
          </a:bodyPr>
          <a:lstStyle/>
          <a:p>
            <a:pPr indent="0" fontAlgn="auto">
              <a:lnSpc>
                <a:spcPct val="150000"/>
              </a:lnSpc>
              <a:buFont typeface="+mj-lt"/>
              <a:buNone/>
            </a:pPr>
            <a:endParaRPr lang="zh-CN" altLang="en-US" sz="2000">
              <a:sym typeface="+mn-ea"/>
            </a:endParaRPr>
          </a:p>
          <a:p>
            <a:pPr indent="0" fontAlgn="auto">
              <a:lnSpc>
                <a:spcPct val="150000"/>
              </a:lnSpc>
              <a:buFont typeface="+mj-lt"/>
              <a:buNone/>
            </a:pPr>
            <a:r>
              <a:rPr lang="zh-CN" altLang="en-US" sz="2000">
                <a:sym typeface="+mn-ea"/>
              </a:rPr>
              <a:t>现有人工评估的挑战</a:t>
            </a:r>
            <a:r>
              <a:rPr lang="zh-CN" altLang="en-US" sz="2000" dirty="0">
                <a:sym typeface="+mn-ea"/>
              </a:rPr>
              <a:t>：</a:t>
            </a:r>
            <a:endParaRPr lang="zh-CN" altLang="en-US" sz="2000" dirty="0"/>
          </a:p>
          <a:p>
            <a:pPr indent="0" fontAlgn="auto">
              <a:lnSpc>
                <a:spcPct val="150000"/>
              </a:lnSpc>
              <a:buFont typeface="+mj-lt"/>
              <a:buNone/>
            </a:pPr>
            <a:endParaRPr lang="zh-CN" altLang="en-US" sz="2000" dirty="0">
              <a:sym typeface="+mn-ea"/>
            </a:endParaRPr>
          </a:p>
          <a:p>
            <a:pPr marL="457200" indent="-457200" fontAlgn="auto">
              <a:lnSpc>
                <a:spcPct val="150000"/>
              </a:lnSpc>
              <a:buFont typeface="+mj-lt"/>
              <a:buAutoNum type="arabicPeriod"/>
            </a:pPr>
            <a:r>
              <a:rPr lang="zh-CN" altLang="en-US" sz="2000" dirty="0">
                <a:sym typeface="+mn-ea"/>
              </a:rPr>
              <a:t>人工评阅模式受限于教师精力，评分时间较为紧张</a:t>
            </a:r>
            <a:endParaRPr lang="zh-CN" altLang="en-US" sz="2000" dirty="0"/>
          </a:p>
          <a:p>
            <a:pPr marL="457200" indent="-457200" fontAlgn="auto">
              <a:lnSpc>
                <a:spcPct val="150000"/>
              </a:lnSpc>
              <a:buFont typeface="+mj-lt"/>
              <a:buAutoNum type="arabicPeriod"/>
            </a:pPr>
            <a:r>
              <a:rPr lang="zh-CN" altLang="en-US" sz="2000" dirty="0">
                <a:sym typeface="+mn-ea"/>
              </a:rPr>
              <a:t>不同学科对论文的学术规范、方法论要求差异显著，不同教师的评价标准也不尽相同</a:t>
            </a:r>
            <a:endParaRPr lang="zh-CN" altLang="en-US" sz="2000" dirty="0"/>
          </a:p>
          <a:p>
            <a:pPr marL="457200" indent="-457200" fontAlgn="auto">
              <a:lnSpc>
                <a:spcPct val="150000"/>
              </a:lnSpc>
              <a:buFont typeface="+mj-lt"/>
              <a:buAutoNum type="arabicPeriod"/>
            </a:pPr>
            <a:r>
              <a:rPr lang="zh-CN" altLang="en-US" sz="2000" dirty="0">
                <a:sym typeface="+mn-ea"/>
              </a:rPr>
              <a:t>传统评语以总体性建议为主，缺乏精准反馈，学生获得的评价针对性不强</a:t>
            </a:r>
            <a:endParaRPr lang="zh-CN" altLang="en-US" sz="2000" dirty="0"/>
          </a:p>
        </p:txBody>
      </p:sp>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1.1 </a:t>
            </a:r>
            <a:r>
              <a:rPr lang="zh-CN" altLang="en-US" sz="3200" dirty="0">
                <a:sym typeface="+mn-ea"/>
              </a:rPr>
              <a:t>研究背景</a:t>
            </a:r>
            <a:endParaRPr lang="zh-CN" altLang="en-US" sz="3200" dirty="0">
              <a:sym typeface="+mn-ea"/>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4" name="文本框 3"/>
          <p:cNvSpPr txBox="1"/>
          <p:nvPr/>
        </p:nvSpPr>
        <p:spPr>
          <a:xfrm>
            <a:off x="692150" y="1428750"/>
            <a:ext cx="10808335" cy="3970655"/>
          </a:xfrm>
          <a:prstGeom prst="rect">
            <a:avLst/>
          </a:prstGeom>
          <a:noFill/>
        </p:spPr>
        <p:txBody>
          <a:bodyPr wrap="square">
            <a:noAutofit/>
          </a:bodyPr>
          <a:lstStyle/>
          <a:p>
            <a:pPr marL="342900" indent="-342900" fontAlgn="auto">
              <a:lnSpc>
                <a:spcPct val="150000"/>
              </a:lnSpc>
              <a:buFont typeface="Arial" panose="020B0604020202020204" pitchFamily="34" charset="0"/>
              <a:buChar char="•"/>
            </a:pPr>
            <a:r>
              <a:rPr lang="zh-CN" altLang="en-US" sz="2000" dirty="0">
                <a:sym typeface="+mn-ea"/>
              </a:rPr>
              <a:t>《深化新时代教育评价改革总体方案》</a:t>
            </a:r>
            <a:endParaRPr lang="zh-CN" altLang="en-US" sz="2000" dirty="0"/>
          </a:p>
          <a:p>
            <a:pPr lvl="1" indent="0" fontAlgn="auto">
              <a:lnSpc>
                <a:spcPct val="150000"/>
              </a:lnSpc>
              <a:buFont typeface="Arial" panose="020B0604020202020204" pitchFamily="34" charset="0"/>
              <a:buNone/>
            </a:pPr>
            <a:r>
              <a:rPr lang="zh-CN" altLang="en-US" sz="2000" dirty="0">
                <a:sym typeface="+mn-ea"/>
              </a:rPr>
              <a:t>创新评价工具，利用人工智能、大数据等现代信息技术，探索开展学生各年级学习情况全过程纵向评价、德智体美劳全要素横向评价</a:t>
            </a:r>
            <a:endParaRPr lang="zh-CN" altLang="en-US" sz="2000" dirty="0"/>
          </a:p>
          <a:p>
            <a:pPr marL="342900" indent="-342900" fontAlgn="auto">
              <a:lnSpc>
                <a:spcPct val="150000"/>
              </a:lnSpc>
              <a:buFont typeface="Arial" panose="020B0604020202020204" pitchFamily="34" charset="0"/>
              <a:buChar char="•"/>
            </a:pPr>
            <a:r>
              <a:rPr lang="zh-CN" altLang="en-US" sz="2000" dirty="0">
                <a:sym typeface="+mn-ea"/>
              </a:rPr>
              <a:t>《教育信息化</a:t>
            </a:r>
            <a:r>
              <a:rPr lang="en-US" altLang="zh-CN" sz="2000" dirty="0">
                <a:sym typeface="+mn-ea"/>
              </a:rPr>
              <a:t>2.0</a:t>
            </a:r>
            <a:r>
              <a:rPr lang="zh-CN" altLang="en-US" sz="2000" dirty="0">
                <a:sym typeface="+mn-ea"/>
              </a:rPr>
              <a:t>行动计划》</a:t>
            </a:r>
            <a:endParaRPr lang="zh-CN" altLang="en-US" sz="2000" dirty="0"/>
          </a:p>
          <a:p>
            <a:pPr lvl="1" indent="0" fontAlgn="auto">
              <a:lnSpc>
                <a:spcPct val="150000"/>
              </a:lnSpc>
              <a:buFont typeface="Arial" panose="020B0604020202020204" pitchFamily="34" charset="0"/>
              <a:buNone/>
            </a:pPr>
            <a:r>
              <a:rPr lang="zh-CN" altLang="en-US" sz="2000" dirty="0">
                <a:sym typeface="+mn-ea"/>
              </a:rPr>
              <a:t>推动人工智能在教学、管理等方面的全流程应用</a:t>
            </a:r>
            <a:endParaRPr lang="zh-CN" altLang="en-US" sz="2000" dirty="0"/>
          </a:p>
          <a:p>
            <a:pPr indent="0" fontAlgn="auto">
              <a:lnSpc>
                <a:spcPct val="150000"/>
              </a:lnSpc>
              <a:buFont typeface="Arial" panose="020B0604020202020204" pitchFamily="34" charset="0"/>
              <a:buNone/>
            </a:pPr>
            <a:endParaRPr lang="zh-CN" altLang="en-US" sz="2000" dirty="0"/>
          </a:p>
          <a:p>
            <a:pPr indent="0" fontAlgn="auto">
              <a:lnSpc>
                <a:spcPct val="150000"/>
              </a:lnSpc>
              <a:buFont typeface="Arial" panose="020B0604020202020204" pitchFamily="34" charset="0"/>
              <a:buNone/>
            </a:pPr>
            <a:r>
              <a:rPr lang="en-US" altLang="zh-CN" sz="2000" dirty="0">
                <a:sym typeface="+mn-ea"/>
              </a:rPr>
              <a:t>LLMs</a:t>
            </a:r>
            <a:r>
              <a:rPr lang="zh-CN" altLang="en-US" sz="2000" dirty="0">
                <a:sym typeface="+mn-ea"/>
              </a:rPr>
              <a:t>的强大的语义理解能力可实现文本内容深度解析，而生成式反馈机制则能提供个性化改进建议。</a:t>
            </a:r>
            <a:endParaRPr lang="zh-CN" altLang="en-US" sz="2000" dirty="0"/>
          </a:p>
        </p:txBody>
      </p:sp>
      <p:sp>
        <p:nvSpPr>
          <p:cNvPr id="8" name="文本框 7"/>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1.1 </a:t>
            </a:r>
            <a:r>
              <a:rPr lang="zh-CN" altLang="en-US" sz="3200" dirty="0">
                <a:sym typeface="+mn-ea"/>
              </a:rPr>
              <a:t>研究背景</a:t>
            </a:r>
            <a:endParaRPr lang="zh-CN" altLang="en-US" sz="3200" dirty="0">
              <a:sym typeface="+mn-ea"/>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1.2 </a:t>
            </a:r>
            <a:r>
              <a:rPr lang="zh-CN" altLang="en-US" sz="3200" dirty="0">
                <a:sym typeface="+mn-ea"/>
              </a:rPr>
              <a:t>相关工作</a:t>
            </a:r>
            <a:r>
              <a:rPr lang="en-US" altLang="zh-CN" sz="3200" dirty="0">
                <a:sym typeface="+mn-ea"/>
              </a:rPr>
              <a:t> — </a:t>
            </a:r>
            <a:r>
              <a:rPr lang="zh-CN" altLang="en-US" sz="3200">
                <a:sym typeface="+mn-ea"/>
              </a:rPr>
              <a:t>自动化作文评分</a:t>
            </a:r>
            <a:endParaRPr lang="zh-CN" altLang="en-US" sz="3200"/>
          </a:p>
        </p:txBody>
      </p:sp>
      <p:sp>
        <p:nvSpPr>
          <p:cNvPr id="4" name="文本框 3"/>
          <p:cNvSpPr txBox="1"/>
          <p:nvPr/>
        </p:nvSpPr>
        <p:spPr>
          <a:xfrm>
            <a:off x="692150" y="1428750"/>
            <a:ext cx="10808335" cy="3970655"/>
          </a:xfrm>
          <a:prstGeom prst="rect">
            <a:avLst/>
          </a:prstGeom>
          <a:noFill/>
        </p:spPr>
        <p:txBody>
          <a:bodyPr wrap="square">
            <a:noAutofit/>
          </a:bodyPr>
          <a:p>
            <a:pPr indent="0" fontAlgn="auto">
              <a:lnSpc>
                <a:spcPct val="150000"/>
              </a:lnSpc>
              <a:buFont typeface="Arial" panose="020B0604020202020204" pitchFamily="34" charset="0"/>
              <a:buNone/>
            </a:pPr>
            <a:endParaRPr lang="zh-CN" altLang="en-US" sz="2000" dirty="0"/>
          </a:p>
        </p:txBody>
      </p:sp>
      <p:pic>
        <p:nvPicPr>
          <p:cNvPr id="2" name="图片 1" descr="1747832014934"/>
          <p:cNvPicPr>
            <a:picLocks noChangeAspect="1"/>
          </p:cNvPicPr>
          <p:nvPr/>
        </p:nvPicPr>
        <p:blipFill>
          <a:blip r:embed="rId5"/>
          <a:stretch>
            <a:fillRect/>
          </a:stretch>
        </p:blipFill>
        <p:spPr>
          <a:xfrm>
            <a:off x="2028825" y="2995930"/>
            <a:ext cx="8134985" cy="3330575"/>
          </a:xfrm>
          <a:prstGeom prst="rect">
            <a:avLst/>
          </a:prstGeom>
        </p:spPr>
      </p:pic>
      <p:pic>
        <p:nvPicPr>
          <p:cNvPr id="5" name="图片 4" descr="Are Large Language Models Good Essay Graders？"/>
          <p:cNvPicPr>
            <a:picLocks noChangeAspect="1"/>
          </p:cNvPicPr>
          <p:nvPr/>
        </p:nvPicPr>
        <p:blipFill>
          <a:blip r:embed="rId6"/>
          <a:stretch>
            <a:fillRect/>
          </a:stretch>
        </p:blipFill>
        <p:spPr>
          <a:xfrm>
            <a:off x="3191510" y="1315085"/>
            <a:ext cx="5766000"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1.2 </a:t>
            </a:r>
            <a:r>
              <a:rPr lang="zh-CN" altLang="en-US" sz="3200" dirty="0">
                <a:sym typeface="+mn-ea"/>
              </a:rPr>
              <a:t>相关工作</a:t>
            </a:r>
            <a:r>
              <a:rPr lang="en-US" altLang="zh-CN" sz="3200" dirty="0">
                <a:sym typeface="+mn-ea"/>
              </a:rPr>
              <a:t> — </a:t>
            </a:r>
            <a:r>
              <a:rPr lang="zh-CN" altLang="en-US" sz="3200">
                <a:sym typeface="+mn-ea"/>
              </a:rPr>
              <a:t>自动化作文评分</a:t>
            </a:r>
            <a:endParaRPr lang="zh-CN" altLang="en-US" sz="3200"/>
          </a:p>
        </p:txBody>
      </p:sp>
      <p:sp>
        <p:nvSpPr>
          <p:cNvPr id="4" name="文本框 3"/>
          <p:cNvSpPr txBox="1"/>
          <p:nvPr/>
        </p:nvSpPr>
        <p:spPr>
          <a:xfrm>
            <a:off x="692150" y="1428750"/>
            <a:ext cx="10808335" cy="3970655"/>
          </a:xfrm>
          <a:prstGeom prst="rect">
            <a:avLst/>
          </a:prstGeom>
          <a:noFill/>
        </p:spPr>
        <p:txBody>
          <a:bodyPr wrap="square">
            <a:noAutofit/>
          </a:bodyPr>
          <a:lstStyle/>
          <a:p>
            <a:pPr indent="0" fontAlgn="auto">
              <a:lnSpc>
                <a:spcPct val="150000"/>
              </a:lnSpc>
              <a:buFont typeface="Arial" panose="020B0604020202020204" pitchFamily="34" charset="0"/>
              <a:buNone/>
            </a:pPr>
            <a:endParaRPr lang="zh-CN" altLang="en-US" sz="2000" dirty="0"/>
          </a:p>
        </p:txBody>
      </p:sp>
      <p:pic>
        <p:nvPicPr>
          <p:cNvPr id="2" name="图片 1" descr="1747832091622"/>
          <p:cNvPicPr>
            <a:picLocks noChangeAspect="1"/>
          </p:cNvPicPr>
          <p:nvPr/>
        </p:nvPicPr>
        <p:blipFill>
          <a:blip r:embed="rId5"/>
          <a:stretch>
            <a:fillRect/>
          </a:stretch>
        </p:blipFill>
        <p:spPr>
          <a:xfrm>
            <a:off x="2220595" y="2995930"/>
            <a:ext cx="7752080" cy="3396615"/>
          </a:xfrm>
          <a:prstGeom prst="rect">
            <a:avLst/>
          </a:prstGeom>
        </p:spPr>
      </p:pic>
      <p:pic>
        <p:nvPicPr>
          <p:cNvPr id="5" name="图片 4" descr="Automatic Essay Multi-dimensional Scoring with Fine-tuning and Multiple Regression"/>
          <p:cNvPicPr>
            <a:picLocks noChangeAspect="1"/>
          </p:cNvPicPr>
          <p:nvPr/>
        </p:nvPicPr>
        <p:blipFill>
          <a:blip r:embed="rId6"/>
          <a:stretch>
            <a:fillRect/>
          </a:stretch>
        </p:blipFill>
        <p:spPr>
          <a:xfrm>
            <a:off x="3632835" y="1315085"/>
            <a:ext cx="4927972"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sym typeface="+mn-ea"/>
              </a:rPr>
              <a:t>1.2 </a:t>
            </a:r>
            <a:r>
              <a:rPr lang="zh-CN" altLang="en-US" sz="3200" dirty="0">
                <a:sym typeface="+mn-ea"/>
              </a:rPr>
              <a:t>相关工作</a:t>
            </a:r>
            <a:r>
              <a:rPr lang="en-US" altLang="zh-CN" sz="3200" dirty="0">
                <a:sym typeface="+mn-ea"/>
              </a:rPr>
              <a:t> — </a:t>
            </a:r>
            <a:r>
              <a:rPr lang="zh-CN" altLang="en-US" sz="3200">
                <a:sym typeface="+mn-ea"/>
              </a:rPr>
              <a:t>自动化作文评分</a:t>
            </a:r>
            <a:endParaRPr lang="zh-CN" altLang="en-US" sz="3200"/>
          </a:p>
        </p:txBody>
      </p:sp>
      <p:sp>
        <p:nvSpPr>
          <p:cNvPr id="4" name="文本框 3"/>
          <p:cNvSpPr txBox="1"/>
          <p:nvPr/>
        </p:nvSpPr>
        <p:spPr>
          <a:xfrm>
            <a:off x="692150" y="1428750"/>
            <a:ext cx="10808335" cy="3970655"/>
          </a:xfrm>
          <a:prstGeom prst="rect">
            <a:avLst/>
          </a:prstGeom>
          <a:noFill/>
        </p:spPr>
        <p:txBody>
          <a:bodyPr wrap="square">
            <a:noAutofit/>
          </a:bodyPr>
          <a:lstStyle/>
          <a:p>
            <a:pPr indent="0" fontAlgn="auto">
              <a:lnSpc>
                <a:spcPct val="150000"/>
              </a:lnSpc>
              <a:buFont typeface="Arial" panose="020B0604020202020204" pitchFamily="34" charset="0"/>
              <a:buNone/>
            </a:pPr>
            <a:endParaRPr lang="zh-CN" altLang="en-US" sz="2000" dirty="0"/>
          </a:p>
        </p:txBody>
      </p:sp>
      <p:pic>
        <p:nvPicPr>
          <p:cNvPr id="2" name="图片 1" descr="RAG"/>
          <p:cNvPicPr>
            <a:picLocks noChangeAspect="1"/>
          </p:cNvPicPr>
          <p:nvPr/>
        </p:nvPicPr>
        <p:blipFill>
          <a:blip r:embed="rId5"/>
          <a:stretch>
            <a:fillRect/>
          </a:stretch>
        </p:blipFill>
        <p:spPr>
          <a:xfrm>
            <a:off x="3063875" y="2995930"/>
            <a:ext cx="6020454" cy="3708000"/>
          </a:xfrm>
          <a:prstGeom prst="rect">
            <a:avLst/>
          </a:prstGeom>
        </p:spPr>
      </p:pic>
      <p:pic>
        <p:nvPicPr>
          <p:cNvPr id="5" name="图片 4" descr="RAG"/>
          <p:cNvPicPr>
            <a:picLocks noChangeAspect="1"/>
          </p:cNvPicPr>
          <p:nvPr/>
        </p:nvPicPr>
        <p:blipFill>
          <a:blip r:embed="rId6"/>
          <a:stretch>
            <a:fillRect/>
          </a:stretch>
        </p:blipFill>
        <p:spPr>
          <a:xfrm>
            <a:off x="3375025" y="1315085"/>
            <a:ext cx="5442671" cy="162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434,&quot;width&quot;:2434}"/>
</p:tagLst>
</file>

<file path=ppt/tags/tag64.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65.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66.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67.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68.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69.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71.xml><?xml version="1.0" encoding="utf-8"?>
<p:tagLst xmlns:p="http://schemas.openxmlformats.org/presentationml/2006/main">
  <p:tag name="KSO_WM_DIAGRAM_VIRTUALLY_FRAME" val="{&quot;height&quot;:380.41598425196844,&quot;left&quot;:134.46976377952757,&quot;top&quot;:92.54748031496062,&quot;width&quot;:652.3756692913385}"/>
</p:tagLst>
</file>

<file path=ppt/tags/tag72.xml><?xml version="1.0" encoding="utf-8"?>
<p:tagLst xmlns:p="http://schemas.openxmlformats.org/presentationml/2006/main">
  <p:tag name="TABLE_ENDDRAG_ORIGIN_RECT" val="877*424"/>
  <p:tag name="TABLE_ENDDRAG_RECT" val="54*103*877*424"/>
</p:tagLst>
</file>

<file path=ppt/tags/tag73.xml><?xml version="1.0" encoding="utf-8"?>
<p:tagLst xmlns:p="http://schemas.openxmlformats.org/presentationml/2006/main">
  <p:tag name="TABLE_ENDDRAG_ORIGIN_RECT" val="513*388"/>
  <p:tag name="TABLE_ENDDRAG_RECT" val="430*112*513*388"/>
</p:tagLst>
</file>

<file path=ppt/tags/tag74.xml><?xml version="1.0" encoding="utf-8"?>
<p:tagLst xmlns:p="http://schemas.openxmlformats.org/presentationml/2006/main">
  <p:tag name="TABLE_ENDDRAG_ORIGIN_RECT" val="851*373"/>
  <p:tag name="TABLE_ENDDRAG_RECT" val="54*103*851*373"/>
</p:tagLst>
</file>

<file path=ppt/tags/tag75.xml><?xml version="1.0" encoding="utf-8"?>
<p:tagLst xmlns:p="http://schemas.openxmlformats.org/presentationml/2006/main">
  <p:tag name="TABLE_ENDDRAG_ORIGIN_RECT" val="825*387"/>
  <p:tag name="TABLE_ENDDRAG_RECT" val="80*103*825*387"/>
</p:tagLst>
</file>

<file path=ppt/tags/tag76.xml><?xml version="1.0" encoding="utf-8"?>
<p:tagLst xmlns:p="http://schemas.openxmlformats.org/presentationml/2006/main">
  <p:tag name="TABLE_ENDDRAG_ORIGIN_RECT" val="851*373"/>
  <p:tag name="TABLE_ENDDRAG_RECT" val="54*103*851*373"/>
</p:tagLst>
</file>

<file path=ppt/tags/tag77.xml><?xml version="1.0" encoding="utf-8"?>
<p:tagLst xmlns:p="http://schemas.openxmlformats.org/presentationml/2006/main">
  <p:tag name="KSO_WPP_MARK_KEY" val="e1233140-0218-4e44-9ab0-05bf6418bcbb"/>
  <p:tag name="COMMONDATA" val="eyJoZGlkIjoiZmZlZmExMzUwN2MwNGIzMDdmZDU0MzM3NTcwZTMyNTg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7047</Words>
  <Application>WPS 演示</Application>
  <PresentationFormat>宽屏</PresentationFormat>
  <Paragraphs>776</Paragraphs>
  <Slides>35</Slides>
  <Notes>15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35</vt:i4>
      </vt:variant>
    </vt:vector>
  </HeadingPairs>
  <TitlesOfParts>
    <vt:vector size="54" baseType="lpstr">
      <vt:lpstr>Arial</vt:lpstr>
      <vt:lpstr>宋体</vt:lpstr>
      <vt:lpstr>Wingdings</vt:lpstr>
      <vt:lpstr>Wingdings</vt:lpstr>
      <vt:lpstr>微软雅黑</vt:lpstr>
      <vt:lpstr>Times New Roman</vt:lpstr>
      <vt:lpstr>Times New Roman Regular</vt:lpstr>
      <vt:lpstr>苹方 细体</vt:lpstr>
      <vt:lpstr>Times New Roman Bold</vt:lpstr>
      <vt:lpstr>苹方 中等</vt:lpstr>
      <vt:lpstr>汉仪丫丫体简</vt:lpstr>
      <vt:lpstr>Arial Unicode MS</vt:lpstr>
      <vt:lpstr>Calibri</vt:lpstr>
      <vt:lpstr>Cambria Math</vt:lpstr>
      <vt:lpstr>微软雅黑 Light</vt:lpstr>
      <vt:lpstr>Yu Gothic UI Semilight</vt:lpstr>
      <vt:lpstr>造字工房悦黑体验版纤细体</vt:lpstr>
      <vt:lpstr>黑体</vt:lpstr>
      <vt:lpstr>Office 主题​​</vt:lpstr>
      <vt:lpstr>基于大语言模型的毕业设计评分框架研发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user</dc:creator>
  <cp:lastModifiedBy>Win</cp:lastModifiedBy>
  <cp:revision>922</cp:revision>
  <dcterms:created xsi:type="dcterms:W3CDTF">2019-06-19T02:08:00Z</dcterms:created>
  <dcterms:modified xsi:type="dcterms:W3CDTF">2025-06-05T09:12:01Z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33004B320786455795BE2FCBB7BBCEF7_13</vt:lpwstr>
  </property>
  <property fmtid="{D5CDD505-2E9C-101B-9397-08002B2CF9AE}" pid="4" name="ContentTypeId">
    <vt:lpwstr>0x010100494E9CF487647C409D9B0FCD4FFA0FC3</vt:lpwstr>
  </property>
</Properties>
</file>