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71" r:id="rId5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3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3.1 such as cell culture, fermentation engineering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3.2 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such as bioengineering and nanotechnology</a:t>
            </a:r>
            <a:b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FBA69-B7CC-4FB5-995C-F38E4AC542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1.jpe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1.jpeg"/><Relationship Id="rId2" Type="http://schemas.openxmlformats.org/officeDocument/2006/relationships/tags" Target="../tags/tag29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jpeg"/><Relationship Id="rId2" Type="http://schemas.openxmlformats.org/officeDocument/2006/relationships/tags" Target="../tags/tag3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image" Target="../media/image1.jpeg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.jpeg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image" Target="../media/image1.jpeg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1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1.jpeg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image" Target="../media/image1.jpe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image" Target="../media/image1.jpeg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image" Target="../media/image1.jpeg"/><Relationship Id="rId2" Type="http://schemas.openxmlformats.org/officeDocument/2006/relationships/tags" Target="../tags/tag103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.jpeg"/><Relationship Id="rId2" Type="http://schemas.openxmlformats.org/officeDocument/2006/relationships/tags" Target="../tags/tag111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25.xml"/><Relationship Id="rId8" Type="http://schemas.openxmlformats.org/officeDocument/2006/relationships/tags" Target="../tags/tag124.xml"/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image" Target="../media/image1.jpeg"/><Relationship Id="rId2" Type="http://schemas.openxmlformats.org/officeDocument/2006/relationships/tags" Target="../tags/tag119.xml"/><Relationship Id="rId12" Type="http://schemas.openxmlformats.org/officeDocument/2006/relationships/tags" Target="../tags/tag128.xml"/><Relationship Id="rId11" Type="http://schemas.openxmlformats.org/officeDocument/2006/relationships/tags" Target="../tags/tag127.xml"/><Relationship Id="rId10" Type="http://schemas.openxmlformats.org/officeDocument/2006/relationships/tags" Target="../tags/tag126.xml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tags" Target="../tags/tag132.xml"/><Relationship Id="rId5" Type="http://schemas.openxmlformats.org/officeDocument/2006/relationships/tags" Target="../tags/tag131.xml"/><Relationship Id="rId4" Type="http://schemas.openxmlformats.org/officeDocument/2006/relationships/tags" Target="../tags/tag130.xml"/><Relationship Id="rId3" Type="http://schemas.openxmlformats.org/officeDocument/2006/relationships/image" Target="../media/image1.jpeg"/><Relationship Id="rId2" Type="http://schemas.openxmlformats.org/officeDocument/2006/relationships/tags" Target="../tags/tag129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jpeg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image" Target="../media/image1.jpeg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jpeg"/><Relationship Id="rId2" Type="http://schemas.openxmlformats.org/officeDocument/2006/relationships/tags" Target="../tags/tag14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image" Target="../media/image1.jpeg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099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0" y="1244600"/>
            <a:ext cx="509524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95325" y="1244600"/>
            <a:ext cx="509016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87070" y="6356350"/>
            <a:ext cx="28943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243330"/>
            <a:ext cx="526097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96595" y="1244600"/>
            <a:ext cx="5253990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065" y="1719580"/>
            <a:ext cx="5260975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96595" y="1719580"/>
            <a:ext cx="5253990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86435" y="6356350"/>
            <a:ext cx="28949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5960" y="6356350"/>
            <a:ext cx="288544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770" y="6356350"/>
            <a:ext cx="28816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5"/>
            </p:custDataLst>
          </p:nvPr>
        </p:nvSpPr>
        <p:spPr>
          <a:xfrm>
            <a:off x="904875" y="2458720"/>
            <a:ext cx="7571105" cy="118999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904875" y="1689735"/>
            <a:ext cx="7571105" cy="63817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A-图片 4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PA-正文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PA-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PA-矩形 1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099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798830" y="523875"/>
            <a:ext cx="1866265" cy="342900"/>
          </a:xfrm>
          <a:prstGeom prst="rect">
            <a:avLst/>
          </a:prstGeom>
          <a:noFill/>
        </p:spPr>
        <p:txBody>
          <a:bodyPr vert="horz" wrap="square" lIns="10795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8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798830" y="866775"/>
            <a:ext cx="1866265" cy="10598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3" name="图形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8915" y="6143342"/>
            <a:ext cx="187891" cy="187891"/>
          </a:xfrm>
          <a:prstGeom prst="rect">
            <a:avLst/>
          </a:prstGeom>
        </p:spPr>
      </p:pic>
      <p:cxnSp>
        <p:nvCxnSpPr>
          <p:cNvPr id="9" name="直接连接符 8"/>
          <p:cNvCxnSpPr/>
          <p:nvPr>
            <p:custDataLst>
              <p:tags r:id="rId7"/>
            </p:custDataLst>
          </p:nvPr>
        </p:nvCxnSpPr>
        <p:spPr>
          <a:xfrm>
            <a:off x="857760" y="4520059"/>
            <a:ext cx="576901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857885" y="1802130"/>
            <a:ext cx="6318885" cy="52197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857250" y="2505075"/>
            <a:ext cx="6318885" cy="15728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400800" y="1244600"/>
            <a:ext cx="509524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95325" y="1244600"/>
            <a:ext cx="5090160" cy="49320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87070" y="6356350"/>
            <a:ext cx="28943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4"/>
            </p:custDataLst>
          </p:nvPr>
        </p:nvSpPr>
        <p:spPr>
          <a:xfrm>
            <a:off x="6235065" y="1243330"/>
            <a:ext cx="5260975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96595" y="1244600"/>
            <a:ext cx="5253990" cy="4749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235065" y="1719580"/>
            <a:ext cx="5260975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96595" y="1719580"/>
            <a:ext cx="5253990" cy="445643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86435" y="6356350"/>
            <a:ext cx="28949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4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9135" y="6356350"/>
            <a:ext cx="2882265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5960" y="6356350"/>
            <a:ext cx="288544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88544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雪地上&#10;&#10;中度可信度描述已自动生成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869315" y="523875"/>
            <a:ext cx="10626090" cy="583565"/>
          </a:xfrm>
          <a:prstGeom prst="rect">
            <a:avLst/>
          </a:prstGeom>
          <a:noFill/>
        </p:spPr>
        <p:txBody>
          <a:bodyPr vert="horz" wrap="square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+mn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99770" y="6356350"/>
            <a:ext cx="288163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886075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VCG41N1410470348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" r="83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904875" y="1714500"/>
            <a:ext cx="7571105" cy="19342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04875" y="3999865"/>
            <a:ext cx="2019300" cy="48387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1" i="0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8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image" Target="../media/image1.jpeg"/><Relationship Id="rId12" Type="http://schemas.openxmlformats.org/officeDocument/2006/relationships/tags" Target="../tags/tag7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20" Type="http://schemas.openxmlformats.org/officeDocument/2006/relationships/tags" Target="../tags/tag164.xml"/><Relationship Id="rId2" Type="http://schemas.openxmlformats.org/officeDocument/2006/relationships/slideLayout" Target="../slideLayouts/slideLayout24.xml"/><Relationship Id="rId19" Type="http://schemas.openxmlformats.org/officeDocument/2006/relationships/tags" Target="../tags/tag163.xml"/><Relationship Id="rId18" Type="http://schemas.openxmlformats.org/officeDocument/2006/relationships/tags" Target="../tags/tag162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image" Target="../media/image1.jpeg"/><Relationship Id="rId12" Type="http://schemas.openxmlformats.org/officeDocument/2006/relationships/tags" Target="../tags/tag157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雪地上&#10;&#10;中度可信度描述已自动生成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 rotWithShape="1">
          <a:blip r:embed="rId1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2" t="17468" r="8387"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矩形 7"/>
          <p:cNvSpPr/>
          <p:nvPr userDrawn="1">
            <p:custDataLst>
              <p:tags r:id="rId14"/>
            </p:custDataLst>
          </p:nvPr>
        </p:nvSpPr>
        <p:spPr>
          <a:xfrm>
            <a:off x="578485" y="599440"/>
            <a:ext cx="108000" cy="43200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  <a:effectLst>
            <a:outerShdw blurRad="203200" dist="101600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1" i="0" u="none" strike="noStrike" kern="1200" cap="none" spc="0" normalizeH="0" baseline="0" dirty="0" smtClean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noProof="1" dirty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+mn-cs"/>
          <a:sym typeface="+mn-ea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210.xml"/><Relationship Id="rId3" Type="http://schemas.openxmlformats.org/officeDocument/2006/relationships/image" Target="../media/image5.png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3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70.xml"/><Relationship Id="rId19" Type="http://schemas.openxmlformats.org/officeDocument/2006/relationships/slideLayout" Target="../slideLayouts/slideLayout25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tags" Target="../tags/tag204.xml"/><Relationship Id="rId4" Type="http://schemas.openxmlformats.org/officeDocument/2006/relationships/image" Target="../media/image4.png"/><Relationship Id="rId3" Type="http://schemas.openxmlformats.org/officeDocument/2006/relationships/hyperlink" Target="https://www.bilibili.com/video/BV1muc7e9ERt/?spm_id_from=333.337.search-card.all.click&amp;vd_source=22a55d5eee0f989a5028a078dbfcc971" TargetMode="Externa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6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pPr mar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汇报人：</a:t>
            </a:r>
            <a:r>
              <a:t>王谦益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4800"/>
              <a:t>Customized Food Cooking Technology</a:t>
            </a:r>
            <a:endParaRPr lang="en-US" altLang="zh-CN" sz="4800"/>
          </a:p>
        </p:txBody>
      </p:sp>
      <p:sp>
        <p:nvSpPr>
          <p:cNvPr id="7" name="文本占位符 3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prstGeom prst="rect">
            <a:avLst/>
          </a:prstGeom>
          <a:noFill/>
        </p:spPr>
        <p:txBody>
          <a:bodyPr/>
          <a:p>
            <a:r>
              <a:rPr altLang="en-US"/>
              <a:t>customize your own favorite dishes</a:t>
            </a:r>
            <a:endParaRPr alt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>
                <a:sym typeface="+mn-ea"/>
              </a:rPr>
              <a:t>文心一言</a:t>
            </a:r>
            <a:endParaRPr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484495" y="97790"/>
            <a:ext cx="6706870" cy="666305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 Customized Food Cooking Technology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 Part 1 —— Future Scenario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background settings: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食物供应问题不再是难点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人们开始追求风味与营养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 Part 2 —— Technology Speculation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2.1 step 1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获取需求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需要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vs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想要：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需要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关联病例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实时扫描身体状态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想要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脑波检测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语音识别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2.2 step 2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定制菜谱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个性化服务：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AI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综合学习各种食谱与食材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推荐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辅助筛选制作方式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2.3 step 3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烹饪食物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智能烹饪：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AI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总体把控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生物制造（如细胞培养、发酵工程）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精准合成与生产优化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生物工程、纳米技术等高端科技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实现分子级别的精准调控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### 2.4 step 4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扩展功能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信息展示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VR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AR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食物来源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区块链溯源与供应链管理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 -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烹饪过程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 —— 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动漫化食品加工制作流程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根据上述内容，生成一张图片（</a:t>
            </a: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Utilize AI tools to create an image </a:t>
            </a:r>
            <a:endParaRPr lang="en-US" altLang="zh-CN" sz="15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altLang="zh-CN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that visualizes the future city or urban life as you imagine it</a:t>
            </a:r>
            <a:r>
              <a:rPr lang="zh-CN" altLang="en-US" sz="150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zh-CN" altLang="en-US" sz="15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图片 6" descr="AI-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342390"/>
            <a:ext cx="5072380" cy="50723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Reference</a:t>
            </a:r>
            <a:endParaRPr lang="en-US" altLang="zh-CN"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1079944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中国食品科学技术学会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国际食品科技联盟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聚焦生物制造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拥抱人工智能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——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全球食品产业未来发展热点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[C]//2025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年国际食品安全与健康大会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北京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, 2025.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佚名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这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项创新技术将颠覆你对未来食品的想象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[EB/OL]. (2025-05-28)[2025-05-28]. https://bbs.360.cn/forum.php?mod=viewthread&amp;tid=15487663&amp;extra=page%3D1&amp;page=1&amp;archive_src=bbs_smart.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佚名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探索食品科技新潮流：味蕾与科技的完美碰撞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![EB/OL]. (2025-05-28)[2025-05-28]. https://baijiahao.baidu.com/s?id=1822819003526694126&amp;wfr=spider&amp;for=pc.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904875" y="1714500"/>
            <a:ext cx="10494010" cy="193421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/>
              <a:t>Thank you for listening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p>
            <a:pPr mar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zh-CN" altLang="en-US"/>
              <a:t>汇报人：</a:t>
            </a:r>
            <a:r>
              <a:t>王谦益</a:t>
            </a: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798830" y="866775"/>
            <a:ext cx="3851275" cy="105981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ym typeface="+mn-ea"/>
              </a:rPr>
              <a:t>Contents</a:t>
            </a:r>
            <a:endParaRPr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88582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88582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序号"/>
          <p:cNvSpPr txBox="1"/>
          <p:nvPr>
            <p:custDataLst>
              <p:tags r:id="rId4"/>
            </p:custDataLst>
          </p:nvPr>
        </p:nvSpPr>
        <p:spPr>
          <a:xfrm>
            <a:off x="88582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01.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1" name="标题"/>
          <p:cNvSpPr txBox="1"/>
          <p:nvPr>
            <p:custDataLst>
              <p:tags r:id="rId5"/>
            </p:custDataLst>
          </p:nvPr>
        </p:nvSpPr>
        <p:spPr>
          <a:xfrm>
            <a:off x="88582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Future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Scenario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6"/>
            </p:custDataLst>
          </p:nvPr>
        </p:nvCxnSpPr>
        <p:spPr>
          <a:xfrm>
            <a:off x="373951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7"/>
            </p:custDataLst>
          </p:nvPr>
        </p:nvCxnSpPr>
        <p:spPr>
          <a:xfrm>
            <a:off x="373951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序号"/>
          <p:cNvSpPr txBox="1"/>
          <p:nvPr>
            <p:custDataLst>
              <p:tags r:id="rId8"/>
            </p:custDataLst>
          </p:nvPr>
        </p:nvSpPr>
        <p:spPr>
          <a:xfrm>
            <a:off x="373951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02.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15" name="标题"/>
          <p:cNvSpPr txBox="1"/>
          <p:nvPr>
            <p:custDataLst>
              <p:tags r:id="rId9"/>
            </p:custDataLst>
          </p:nvPr>
        </p:nvSpPr>
        <p:spPr>
          <a:xfrm>
            <a:off x="373951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Technology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Speculation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>
            <a:off x="944689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1"/>
            </p:custDataLst>
          </p:nvPr>
        </p:nvCxnSpPr>
        <p:spPr>
          <a:xfrm>
            <a:off x="944689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序号"/>
          <p:cNvSpPr txBox="1"/>
          <p:nvPr>
            <p:custDataLst>
              <p:tags r:id="rId12"/>
            </p:custDataLst>
          </p:nvPr>
        </p:nvSpPr>
        <p:spPr>
          <a:xfrm>
            <a:off x="944689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04.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21" name="标题"/>
          <p:cNvSpPr txBox="1"/>
          <p:nvPr>
            <p:custDataLst>
              <p:tags r:id="rId13"/>
            </p:custDataLst>
          </p:nvPr>
        </p:nvSpPr>
        <p:spPr>
          <a:xfrm>
            <a:off x="944689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Visualization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Image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  <p:cxnSp>
        <p:nvCxnSpPr>
          <p:cNvPr id="24" name="直接连接符 23"/>
          <p:cNvCxnSpPr/>
          <p:nvPr>
            <p:custDataLst>
              <p:tags r:id="rId14"/>
            </p:custDataLst>
          </p:nvPr>
        </p:nvCxnSpPr>
        <p:spPr>
          <a:xfrm>
            <a:off x="6593205" y="3282950"/>
            <a:ext cx="1880870" cy="0"/>
          </a:xfrm>
          <a:prstGeom prst="line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15"/>
            </p:custDataLst>
          </p:nvPr>
        </p:nvCxnSpPr>
        <p:spPr>
          <a:xfrm>
            <a:off x="6593205" y="3282950"/>
            <a:ext cx="32448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序号"/>
          <p:cNvSpPr txBox="1"/>
          <p:nvPr>
            <p:custDataLst>
              <p:tags r:id="rId16"/>
            </p:custDataLst>
          </p:nvPr>
        </p:nvSpPr>
        <p:spPr>
          <a:xfrm>
            <a:off x="6593205" y="2692400"/>
            <a:ext cx="909955" cy="4826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lvl="0" algn="l">
              <a:buClrTx/>
              <a:buSzTx/>
              <a:buFontTx/>
            </a:pPr>
            <a:r>
              <a:rPr lang="en-US" altLang="zh-CN" sz="2000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rPr>
              <a:t>03.</a:t>
            </a:r>
            <a:endParaRPr lang="en-US" altLang="zh-CN" sz="2000" dirty="0">
              <a:solidFill>
                <a:schemeClr val="accent1"/>
              </a:solidFill>
              <a:latin typeface="+mj-lt"/>
              <a:ea typeface="+mj-ea"/>
              <a:cs typeface="MiSans Heavy" panose="00000A00000000000000" charset="-122"/>
              <a:sym typeface="+mn-ea"/>
            </a:endParaRPr>
          </a:p>
        </p:txBody>
      </p:sp>
      <p:sp>
        <p:nvSpPr>
          <p:cNvPr id="27" name="标题"/>
          <p:cNvSpPr txBox="1"/>
          <p:nvPr>
            <p:custDataLst>
              <p:tags r:id="rId17"/>
            </p:custDataLst>
          </p:nvPr>
        </p:nvSpPr>
        <p:spPr>
          <a:xfrm>
            <a:off x="6593205" y="3507105"/>
            <a:ext cx="2362200" cy="18694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Sci-fi work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en-US" altLang="zh-CN" sz="2400" dirty="0">
                <a:solidFill>
                  <a:schemeClr val="accent1"/>
                </a:solidFill>
                <a:latin typeface="+mj-ea"/>
                <a:ea typeface="+mj-ea"/>
                <a:cs typeface="MiSans Heavy" panose="00000A00000000000000" charset="-122"/>
                <a:sym typeface="+mn-ea"/>
              </a:rPr>
              <a:t>Comparison</a:t>
            </a:r>
            <a:endParaRPr lang="en-US" altLang="zh-CN" sz="2400" dirty="0">
              <a:solidFill>
                <a:schemeClr val="accent1"/>
              </a:solidFill>
              <a:latin typeface="+mj-ea"/>
              <a:ea typeface="+mj-ea"/>
              <a:cs typeface="MiSans Heavy" panose="00000A00000000000000" charset="-122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One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636250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+mn-ea"/>
              </a:rPr>
              <a:t>Future Scenario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>
                <a:sym typeface="+mn-ea"/>
              </a:rPr>
              <a:t>Background Settings</a:t>
            </a:r>
            <a:endParaRPr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Food supply is no longer a problem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people are looking for flavor and nutrition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Two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274300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/>
              <a:t>Technology Speculation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4 Sections</a:t>
            </a:r>
            <a:endParaRPr lang="en-US" altLang="zh-CN"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1080071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Get the requirements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need — associate cases / scan physical statement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want — brain wave detection / speech recognition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Custom recipes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AI learns different recipes &amp; ingredients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suggest / select the  production method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Cook the food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biological manufacturing — precision synthesis and production optimization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high-end technologies — achieve precise regulation at the molecular level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Extended function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VR &amp; AR — show comprehensive information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Three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677525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+mn-ea"/>
              </a:rPr>
              <a:t>Sci-fi work Comparison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noFill/>
        </p:spPr>
        <p:txBody>
          <a:bodyPr vert="horz" wrap="square" lIns="91440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l"/>
            <a:r>
              <a:rPr lang="en-US" altLang="zh-CN">
                <a:sym typeface="+mn-ea"/>
              </a:rPr>
              <a:t>Star Trek</a:t>
            </a:r>
            <a:endParaRPr lang="en-US" altLang="zh-CN">
              <a:sym typeface="+mn-ea"/>
            </a:endParaRPr>
          </a:p>
        </p:txBody>
      </p:sp>
      <p:sp>
        <p:nvSpPr>
          <p:cNvPr id="2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95325" y="1245235"/>
            <a:ext cx="6699885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Heavy" panose="00000A00000000000000" charset="-122"/>
                <a:sym typeface="+mn-ea"/>
              </a:defRPr>
            </a:lvl1pPr>
            <a:lvl2pPr marL="685800" marR="0" lvl="1" indent="-228600" algn="l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+mn-cs"/>
              </a:defRPr>
            </a:lvl5pPr>
            <a:lvl6pPr marL="2514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hlinkClick r:id="rId3" action="ppaction://hlinkfile"/>
              </a:rPr>
              <a:t>replica technology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  <a:hlinkClick r:id="rId3" action="ppaction://hlinkfile"/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the user describes the food they want and it is generated out of thin air in a short time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same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customized food production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differences</a:t>
            </a:r>
            <a:endParaRPr lang="en-US" altLang="zh-C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theory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direct molecular level construction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raw material processing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purpose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Making food itself (replication)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</a:rPr>
              <a:t>Pursuing taste and nutrition (customization)</a:t>
            </a:r>
            <a:endParaRPr lang="en-US" altLang="zh-CN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 descr="【星际迷航】复制机技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625" y="2402205"/>
            <a:ext cx="4502150" cy="26162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altLang="en-US"/>
              <a:t>Part Four</a:t>
            </a:r>
            <a:endParaRPr altLang="en-US"/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857250" y="2505075"/>
            <a:ext cx="10728325" cy="157289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>
                <a:sym typeface="+mn-ea"/>
              </a:rPr>
              <a:t>Visualization Image</a:t>
            </a:r>
            <a:endParaRPr lang="en-US" altLang="zh-CN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106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1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1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TEXT_LAYER_COUNT" val="1"/>
  <p:tag name="KSO_WM_TEMPLATE_CATEGORY" val="custom"/>
  <p:tag name="KSO_WM_TEMPLATE_INDEX" val="20230230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  <p:tag name="KSO_WM_TEMPLATE_CATEGORY" val="custom"/>
  <p:tag name="KSO_WM_TEMPLATE_INDEX" val="20230230"/>
</p:tagLst>
</file>

<file path=ppt/tags/tag164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30"/>
  <p:tag name="KSO_WM_TEMPLATE_THUMBS_INDEX" val="1、11"/>
</p:tagLst>
</file>

<file path=ppt/tags/tag16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  <p:tag name="KSO_WM_UNIT_PRESET_TEXT_INDEX" val="-1"/>
  <p:tag name="KSO_WM_UNIT_PRESET_TEXT_LEN" val="0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单击添加文档标题"/>
</p:tagLst>
</file>

<file path=ppt/tags/tag167.xml><?xml version="1.0" encoding="utf-8"?>
<p:tagLst xmlns:p="http://schemas.openxmlformats.org/presentationml/2006/main"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30_1*b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TYPE" val="1"/>
  <p:tag name="KSO_WM_UNIT_PRESET_TEXT" val="Simple &amp; Creative"/>
</p:tagLst>
</file>

<file path=ppt/tags/tag168.xml><?xml version="1.0" encoding="utf-8"?>
<p:tagLst xmlns:p="http://schemas.openxmlformats.org/presentationml/2006/main">
  <p:tag name="KSO_WM_SLIDE_ID" val="custom2023023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30"/>
  <p:tag name="KSO_WM_SLIDE_LAYOUT" val="a_b_f"/>
  <p:tag name="KSO_WM_SLIDE_LAYOUT_CNT" val="1_1_1"/>
  <p:tag name="KSO_WM_TEMPLATE_THUMBS_INDEX" val="1、11"/>
  <p:tag name="KSO_WM_SLIDE_CONTENT_AREA" val="{&quot;left&quot;:&quot;46.45&quot;,&quot;top&quot;:&quot;101.75&quot;,&quot;width&quot;:&quot;613.6&quot;,&quot;height&quot;:&quot;315.15&quot;}"/>
  <p:tag name="KSO_WM_SLIDE_THEME_ID" val="3302458"/>
  <p:tag name="KSO_WM_SLIDE_THEME_NAME" val="白色简约立体风"/>
</p:tagLst>
</file>

<file path=ppt/tags/tag16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4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DIAGRAM_GROUP_CODE" val="l1-1"/>
  <p:tag name="KSO_WM_UNIT_PRESET_TEXT_INDEX" val="-1"/>
  <p:tag name="KSO_WM_UNIT_PRESET_TEXT_LEN" val="0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custom20230230_4*l_h_i*1_1_3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1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30230_4*l_h_i*1_1_2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230_4*l_h_i*1_1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1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74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custom20230230_4*l_h_i*1_2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5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30230_4*l_h_i*1_2_2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230_4*l_h_i*1_2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2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78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custom20230230_4*l_h_i*1_4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79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30230_4*l_h_i*1_4_2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230_4*l_h_i*1_4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4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82.xml><?xml version="1.0" encoding="utf-8"?>
<p:tagLst xmlns:p="http://schemas.openxmlformats.org/presentationml/2006/main">
  <p:tag name="KSO_WM_UNIT_LINE_FORE_SCHEMECOLOR_INDEX_BRIGHTNESS" val="0.6"/>
  <p:tag name="KSO_WM_UNIT_LINE_FORE_SCHEMECOLOR_INDEX" val="1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custom20230230_4*l_h_i*1_3_3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83.xml><?xml version="1.0" encoding="utf-8"?>
<p:tagLst xmlns:p="http://schemas.openxmlformats.org/presentationml/2006/main">
  <p:tag name="KSO_WM_UNIT_LINE_FORE_SCHEMECOLOR_INDEX_BRIGHTNESS" val="0"/>
  <p:tag name="KSO_WM_UNIT_LINE_FORE_SCHEMECOLOR_INDEX" val="5"/>
  <p:tag name="KSO_WM_UNIT_LINE_FILL_TYPE" val="2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30230_4*l_h_i*1_3_2"/>
  <p:tag name="KSO_WM_TEMPLATE_CATEGORY" val="custom"/>
  <p:tag name="KSO_WM_TEMPLATE_INDEX" val="20230230"/>
  <p:tag name="KSO_WM_UNIT_LAYERLEVEL" val="1_1_1"/>
  <p:tag name="KSO_WM_TAG_VERSION" val="3.0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COLOR_TRICK" val="1"/>
  <p:tag name="KSO_WM_DIAGRAM_COLOR_TEXT_CAN_REMOVE" val="n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230_4*l_h_i*1_3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230"/>
  <p:tag name="KSO_WM_UNIT_LAYERLEVEL" val="1_1_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DIAGRAM_GROUP_CODE" val="l1-1"/>
  <p:tag name="KSO_WM_UNIT_TYPE" val="l_h_f"/>
  <p:tag name="KSO_WM_UNIT_ID" val="custom20230230_4*l_h_f*1_3_1"/>
  <p:tag name="KSO_WM_DIAGRAM_VERSION" val="3"/>
  <p:tag name="KSO_WM_DIAGRAM_MAX_ITEMCNT" val="8"/>
  <p:tag name="KSO_WM_DIAGRAM_MIN_ITEMCNT" val="2"/>
  <p:tag name="KSO_WM_DIAGRAM_VIRTUALLY_FRAME" val="{&quot;height&quot;:331.1000061035156,&quot;width&quot;:860.09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COLOR_TRICK" val="1"/>
  <p:tag name="KSO_WM_DIAGRAM_COLOR_TEXT_CAN_REMOVE" val="n"/>
  <p:tag name="KSO_WM_UNIT_SUBTYPE" val="a"/>
  <p:tag name="KSO_WM_UNIT_TEXT_TYPE" val="1"/>
  <p:tag name="KSO_WM_UNIT_TEXT_LAYER_COUNT" val="1"/>
  <p:tag name="KSO_WM_UNIT_PRESET_TEXT" val="添加目录标题"/>
</p:tagLst>
</file>

<file path=ppt/tags/tag186.xml><?xml version="1.0" encoding="utf-8"?>
<p:tagLst xmlns:p="http://schemas.openxmlformats.org/presentationml/2006/main">
  <p:tag name="KSO_WM_SLIDE_ID" val="custom20230230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0230"/>
  <p:tag name="KSO_WM_SLIDE_LAYOUT" val="a_b_l"/>
  <p:tag name="KSO_WM_SLIDE_LAYOUT_CNT" val="1_1_1"/>
  <p:tag name="KSO_WM_SLIDE_TYPE" val="contents"/>
  <p:tag name="KSO_WM_SLIDE_SUBTYPE" val="diag"/>
  <p:tag name="KSO_WM_DIAGRAM_GROUP_CODE" val="l1-1"/>
  <p:tag name="KSO_WM_SLIDE_DIAGTYPE" val="l"/>
  <p:tag name="KSO_WM_SLIDE_THEME_ID" val="3302458"/>
  <p:tag name="KSO_WM_SLIDE_THEME_NAME" val="白色简约立体风"/>
</p:tagLst>
</file>

<file path=ppt/tags/tag18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189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1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192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19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1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195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1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1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198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199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201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2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204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20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230_9*e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_INDEX" val="-1"/>
  <p:tag name="KSO_WM_UNIT_PRESET_TEXT_LEN" val="0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9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  <p:tag name="KSO_WM_UNIT_TEXT_TYPE" val="1"/>
  <p:tag name="KSO_WM_UNIT_PRESET_TEXT" val="添加章节标题"/>
</p:tagLst>
</file>

<file path=ppt/tags/tag207.xml><?xml version="1.0" encoding="utf-8"?>
<p:tagLst xmlns:p="http://schemas.openxmlformats.org/presentationml/2006/main">
  <p:tag name="KSO_WM_SLIDE_ID" val="custom2023023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230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26.85&quot;,&quot;top&quot;:&quot;79.65&quot;,&quot;width&quot;:&quot;618.65&quot;,&quot;height&quot;:&quot;320.9&quot;}"/>
  <p:tag name="KSO_WM_SLIDE_THEME_ID" val="3302458"/>
  <p:tag name="KSO_WM_SLIDE_THEME_NAME" val="白色简约立体风"/>
</p:tagLst>
</file>

<file path=ppt/tags/tag2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2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2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0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titlestyle"/>
  <p:tag name="PA" val="v5.2.11"/>
  <p:tag name="KSO_WM_UNIT_TEXT_TYPE" val="1"/>
  <p:tag name="KSO_WM_UNIT_PRESET_TEXT" val="单击此处添加文档标题"/>
</p:tagLst>
</file>

<file path=ppt/tags/tag2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0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PA" val="v5.2.11"/>
  <p:tag name="KSO_WM_UNIT_TEXT_TYPE" val="1"/>
  <p:tag name="KSO_WM_UNIT_TEXT_LAYER_COUNT" val="1"/>
  <p:tag name="KSO_WM_UNIT_PRESET_TEXT" val="单击此处添加文本"/>
</p:tagLst>
</file>

<file path=ppt/tags/tag213.xml><?xml version="1.0" encoding="utf-8"?>
<p:tagLst xmlns:p="http://schemas.openxmlformats.org/presentationml/2006/main">
  <p:tag name="KSO_WM_SLIDE_ID" val="custom20230230_10"/>
  <p:tag name="KSO_WM_TEMPLATE_SUBCATEGORY" val="29"/>
  <p:tag name="KSO_WM_TEMPLATE_MASTER_TYPE" val="0"/>
  <p:tag name="KSO_WM_TEMPLATE_COLOR_TYPE" val="0"/>
  <p:tag name="KSO_WM_SLIDE_ITEM_CNT" val="0"/>
  <p:tag name="KSO_WM_SLIDE_INDEX" val="10"/>
  <p:tag name="KSO_WM_TAG_VERSION" val="3.0"/>
  <p:tag name="KSO_WM_BEAUTIFY_FLAG" val="#wm#"/>
  <p:tag name="KSO_WM_TEMPLATE_CATEGORY" val="custom"/>
  <p:tag name="KSO_WM_TEMPLATE_INDEX" val="20230230"/>
  <p:tag name="KSO_WM_SLIDE_TYPE" val="text"/>
  <p:tag name="KSO_WM_SLIDE_SUBTYPE" val="pureTxt"/>
  <p:tag name="KSO_WM_SLIDE_SIZE" val="850*445"/>
  <p:tag name="KSO_WM_SLIDE_POSITION" val="54*41"/>
  <p:tag name="KSO_WM_SLIDE_LAYOUT" val="a_f"/>
  <p:tag name="KSO_WM_SLIDE_LAYOUT_CNT" val="1_1"/>
  <p:tag name="KSO_WM_SPECIAL_SOURCE" val="bdnull"/>
  <p:tag name="KSO_WM_SLIDE_LAYOUT_NAME" val="标题和内容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30_11*a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CONTENT_GROUP_TYPE" val="contentchip"/>
</p:tagLst>
</file>

<file path=ppt/tags/tag21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30_11*f*1"/>
  <p:tag name="KSO_WM_TEMPLATE_CATEGORY" val="custom"/>
  <p:tag name="KSO_WM_TEMPLATE_INDEX" val="20230230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216.xml><?xml version="1.0" encoding="utf-8"?>
<p:tagLst xmlns:p="http://schemas.openxmlformats.org/presentationml/2006/main">
  <p:tag name="KSO_WM_SLIDE_ID" val="custom20230230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230"/>
  <p:tag name="KSO_WM_SLIDE_LAYOUT" val="a_f"/>
  <p:tag name="KSO_WM_SLIDE_LAYOUT_CNT" val="1_1"/>
  <p:tag name="KSO_WM_SLIDE_TYPE" val="endPage"/>
  <p:tag name="KSO_WM_SLIDE_SUBTYPE" val="pureTxt"/>
  <p:tag name="KSO_WM_SLIDE_CONTENT_AREA" val="{&quot;left&quot;:&quot;38.85&quot;,&quot;top&quot;:&quot;72.8&quot;,&quot;width&quot;:&quot;672.5&quot;,&quot;height&quot;:&quot;369.75&quot;}"/>
  <p:tag name="KSO_WM_SLIDE_THEME_ID" val="3302458"/>
  <p:tag name="KSO_WM_SLIDE_THEME_NAME" val="白色简约立体风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LINE_FORE_SCHEMECOLOR_INDEX_BRIGHTNESS" val="0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</p:tagLst>
</file>

<file path=ppt/tags/tag24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  <p:tag name="KSO_WM_UNIT_CONTENT_GROUP_TYPE" val="titlestyle"/>
</p:tagLst>
</file>

<file path=ppt/tags/tag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UNIT_CONTENT_GROUP_TYPE" val="titlestyle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  <p:tag name="KSO_WM_UNIT_CONTENT_GROUP_TYPE" val="titlestyle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  <p:tag name="KSO_WM_UNIT_TEXT_LAYER_COUNT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  <p:tag name="KSO_WM_UNIT_CONTENT_GROUP_TYPE" val="titlestyle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与聆听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  <p:tag name="KSO_WM_UNIT_CONTENT_GROUP_TYPE" val="titlestyle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UNIT_TEXT_LAYER_COUNT" val="1"/>
  <p:tag name="KSO_WM_TEMPLATE_CATEGORY" val="custom"/>
  <p:tag name="KSO_WM_TEMPLATE_INDEX" val="20230230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  <p:tag name="KSO_WM_TEMPLATE_CATEGORY" val="custom"/>
  <p:tag name="KSO_WM_TEMPLATE_INDEX" val="20230230"/>
</p:tagLst>
</file>

<file path=ppt/tags/tag8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30"/>
  <p:tag name="KSO_WM_TEMPLATE_THUMBS_INDEX" val="1、11"/>
</p:tagLst>
</file>

<file path=ppt/tags/tag83.xml><?xml version="1.0" encoding="utf-8"?>
<p:tagLst xmlns:p="http://schemas.openxmlformats.org/presentationml/2006/main">
  <p:tag name="KSO_WM_UNIT_PLACING_PICTURE_USER_VIEWPORT" val="{&quot;height&quot;:10800,&quot;width&quot;:19200}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TEXT_LAYER_COUNT" val="1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PRESET_TEXT" val="Simple &amp; Creative"/>
  <p:tag name="KSO_WM_UNIT_NOCLEAR" val="0"/>
  <p:tag name="KSO_WM_UNIT_VALUE" val="4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  <p:tag name="KSO_WM_UNIT_TEXT_LAYER_COUNT" val="1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PA" val="v5.2.11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  <p:tag name="PA" val="v5.2.11"/>
  <p:tag name="KSO_WM_UNIT_TEXT_LAYER_COUNT" val="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  <p:tag name="KSO_WM_UNIT_CONTENT_GROUP_TYPE" val="titlestyle"/>
  <p:tag name="PA" val="v5.2.1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自定义 61">
      <a:dk1>
        <a:srgbClr val="000000"/>
      </a:dk1>
      <a:lt1>
        <a:srgbClr val="FFFFFF"/>
      </a:lt1>
      <a:dk2>
        <a:srgbClr val="3F4D63"/>
      </a:dk2>
      <a:lt2>
        <a:srgbClr val="E7F0FD"/>
      </a:lt2>
      <a:accent1>
        <a:srgbClr val="116CEE"/>
      </a:accent1>
      <a:accent2>
        <a:srgbClr val="1B7ED6"/>
      </a:accent2>
      <a:accent3>
        <a:srgbClr val="268FBE"/>
      </a:accent3>
      <a:accent4>
        <a:srgbClr val="30A1A6"/>
      </a:accent4>
      <a:accent5>
        <a:srgbClr val="3BB28E"/>
      </a:accent5>
      <a:accent6>
        <a:srgbClr val="45C476"/>
      </a:accent6>
      <a:hlink>
        <a:srgbClr val="0563C1"/>
      </a:hlink>
      <a:folHlink>
        <a:srgbClr val="954F72"/>
      </a:folHlink>
    </a:clrScheme>
    <a:fontScheme name="自定义 13">
      <a:majorFont>
        <a:latin typeface="MiSans Heavy"/>
        <a:ea typeface="MiSans Heavy"/>
        <a:cs typeface=""/>
      </a:majorFont>
      <a:minorFont>
        <a:latin typeface="MiSans Light"/>
        <a:ea typeface="MiSans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  <a:prstDash val="solid"/>
        </a:ln>
        <a:effectLst>
          <a:outerShdw blurRad="203200" dist="101600" dir="8100000" algn="tr" rotWithShape="0">
            <a:srgbClr val="FF5DA9">
              <a:alpha val="10000"/>
            </a:srgb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2132</Words>
  <Application>WPS 演示</Application>
  <PresentationFormat>宽屏</PresentationFormat>
  <Paragraphs>115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MiSans Heavy</vt:lpstr>
      <vt:lpstr>Wingdings</vt:lpstr>
      <vt:lpstr>微软雅黑</vt:lpstr>
      <vt:lpstr>Arial Unicode MS</vt:lpstr>
      <vt:lpstr>MiSans Light</vt:lpstr>
      <vt:lpstr>Calibri</vt:lpstr>
      <vt:lpstr>WPS</vt:lpstr>
      <vt:lpstr>1_Office 主题</vt:lpstr>
      <vt:lpstr>3_Office 主题</vt:lpstr>
      <vt:lpstr>Customized Food Cooking Technology</vt:lpstr>
      <vt:lpstr>Contents</vt:lpstr>
      <vt:lpstr>Future Scenario</vt:lpstr>
      <vt:lpstr>Background Settings</vt:lpstr>
      <vt:lpstr>Technology Speculation</vt:lpstr>
      <vt:lpstr>4 Sections</vt:lpstr>
      <vt:lpstr>Sci-fi work Comparison</vt:lpstr>
      <vt:lpstr>Star Trek</vt:lpstr>
      <vt:lpstr>Visualization Image</vt:lpstr>
      <vt:lpstr>文心一言</vt:lpstr>
      <vt:lpstr>Star Trek</vt:lpstr>
      <vt:lpstr>Thank you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王谦益</dc:creator>
  <cp:lastModifiedBy>Win</cp:lastModifiedBy>
  <cp:revision>66</cp:revision>
  <dcterms:created xsi:type="dcterms:W3CDTF">2023-08-09T12:44:00Z</dcterms:created>
  <dcterms:modified xsi:type="dcterms:W3CDTF">2025-05-28T09:03:57Z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D3D61668591B48BE9C919527892D78E7_13</vt:lpwstr>
  </property>
  <property fmtid="{D5CDD505-2E9C-101B-9397-08002B2CF9AE}" pid="3" name="KSOProductBuildVer">
    <vt:lpwstr>2052-12.1.0.21171</vt:lpwstr>
  </property>
</Properties>
</file>