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772" r:id="rId4"/>
    <p:sldId id="259" r:id="rId5"/>
    <p:sldId id="773" r:id="rId6"/>
    <p:sldId id="965" r:id="rId7"/>
    <p:sldId id="966" r:id="rId9"/>
    <p:sldId id="995" r:id="rId10"/>
    <p:sldId id="993" r:id="rId11"/>
    <p:sldId id="942" r:id="rId12"/>
    <p:sldId id="901" r:id="rId13"/>
    <p:sldId id="902" r:id="rId14"/>
    <p:sldId id="939" r:id="rId15"/>
    <p:sldId id="802" r:id="rId16"/>
    <p:sldId id="276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玥琪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7A0"/>
    <a:srgbClr val="526188"/>
    <a:srgbClr val="F36F21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3" autoAdjust="0"/>
    <p:restoredTop sz="75510" autoAdjust="0"/>
  </p:normalViewPr>
  <p:slideViewPr>
    <p:cSldViewPr snapToGrid="0" showGuides="1">
      <p:cViewPr varScale="1">
        <p:scale>
          <a:sx n="93" d="100"/>
          <a:sy n="93" d="100"/>
        </p:scale>
        <p:origin x="276" y="104"/>
      </p:cViewPr>
      <p:guideLst>
        <p:guide orient="horz" pos="2160"/>
        <p:guide pos="39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70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首先，学生在课程学习过程中，借助GAI辅助工具例如大模型去辅助</a:t>
            </a:r>
            <a:endParaRPr lang="zh-CN" altLang="en-US"/>
          </a:p>
          <a:p>
            <a:r>
              <a:rPr lang="zh-CN" altLang="en-US"/>
              <a:t>课程项目实践及项目报告撰写，并在规定时间通过教学系统把项目报告提交给老师。其次，</a:t>
            </a:r>
            <a:endParaRPr lang="zh-CN" altLang="en-US"/>
          </a:p>
          <a:p>
            <a:r>
              <a:rPr lang="zh-CN" altLang="en-US"/>
              <a:t>教师收到学生的课程项目报告后，对课程项目报告进行初步地评阅与打分，同时借助自身经</a:t>
            </a:r>
            <a:endParaRPr lang="zh-CN" altLang="en-US"/>
          </a:p>
          <a:p>
            <a:r>
              <a:rPr lang="zh-CN" altLang="en-US"/>
              <a:t>验设计可量化的评分标准，并在相应的提示语帮助下利用GAI辅助工具对项目报告进行智能</a:t>
            </a:r>
            <a:endParaRPr lang="zh-CN" altLang="en-US"/>
          </a:p>
          <a:p>
            <a:r>
              <a:rPr lang="zh-CN" altLang="en-US"/>
              <a:t>评估，得到评分和评阅意见。第三，教师结合评分和评阅意见对课程项目报告进行最终打分</a:t>
            </a:r>
            <a:endParaRPr lang="zh-CN" altLang="en-US"/>
          </a:p>
          <a:p>
            <a:r>
              <a:rPr lang="zh-CN" altLang="en-US"/>
              <a:t>和撰写对应反馈。最后，学生收到老师对他们的课程项目报告的评分和有针对性的反馈，在</a:t>
            </a:r>
            <a:endParaRPr lang="zh-CN" altLang="en-US"/>
          </a:p>
          <a:p>
            <a:r>
              <a:rPr lang="zh-CN" altLang="en-US"/>
              <a:t>GAI辅助工具引导下反思和改进自身劣势与不足，从而进一步弥补知识短板，提升学术写作</a:t>
            </a:r>
            <a:endParaRPr lang="zh-CN" altLang="en-US"/>
          </a:p>
          <a:p>
            <a:r>
              <a:rPr lang="zh-CN" altLang="en-US"/>
              <a:t>能力和逻辑思维。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4.png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16522"/>
            <a:ext cx="5000803" cy="14028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/>
          <a:srcRect l="13807"/>
          <a:stretch>
            <a:fillRect/>
          </a:stretch>
        </p:blipFill>
        <p:spPr>
          <a:xfrm>
            <a:off x="5000803" y="5316522"/>
            <a:ext cx="4310335" cy="140281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11337" r="31759"/>
          <a:stretch>
            <a:fillRect/>
          </a:stretch>
        </p:blipFill>
        <p:spPr>
          <a:xfrm flipH="1">
            <a:off x="9311138" y="5316522"/>
            <a:ext cx="2845634" cy="140281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50259" cy="6094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75665"/>
            <a:ext cx="12147550" cy="3266440"/>
          </a:xfrm>
        </p:spPr>
        <p:txBody>
          <a:bodyPr>
            <a:noAutofit/>
          </a:bodyPr>
          <a:lstStyle/>
          <a:p>
            <a:pPr>
              <a:lnSpc>
                <a:spcPts val="5520"/>
              </a:lnSpc>
            </a:pPr>
            <a:r>
              <a:rPr lang="en-US" sz="3600" dirty="0">
                <a:ea typeface="+mn-ea"/>
                <a:cs typeface="+mj-lt"/>
                <a:sym typeface="+mn-ea"/>
              </a:rPr>
              <a:t>I</a:t>
            </a:r>
            <a:r>
              <a:rPr sz="3600" dirty="0">
                <a:ea typeface="+mn-ea"/>
                <a:cs typeface="+mj-lt"/>
                <a:sym typeface="+mn-ea"/>
              </a:rPr>
              <a:t>ntelligent </a:t>
            </a:r>
            <a:r>
              <a:rPr lang="en-US" sz="3600" dirty="0">
                <a:ea typeface="+mn-ea"/>
                <a:cs typeface="+mj-lt"/>
                <a:sym typeface="+mn-ea"/>
              </a:rPr>
              <a:t>I</a:t>
            </a:r>
            <a:r>
              <a:rPr sz="3600" dirty="0">
                <a:ea typeface="+mn-ea"/>
                <a:cs typeface="+mj-lt"/>
                <a:sym typeface="+mn-ea"/>
              </a:rPr>
              <a:t>nteractive </a:t>
            </a:r>
            <a:r>
              <a:rPr lang="en-US" sz="3600" dirty="0">
                <a:ea typeface="+mn-ea"/>
                <a:cs typeface="+mj-lt"/>
                <a:sym typeface="+mn-ea"/>
              </a:rPr>
              <a:t>A</a:t>
            </a:r>
            <a:r>
              <a:rPr sz="3600" dirty="0">
                <a:ea typeface="+mn-ea"/>
                <a:cs typeface="+mj-lt"/>
                <a:sym typeface="+mn-ea"/>
              </a:rPr>
              <a:t>ssessment </a:t>
            </a:r>
            <a:r>
              <a:rPr lang="en-US" sz="3600" dirty="0">
                <a:ea typeface="+mn-ea"/>
                <a:cs typeface="+mj-lt"/>
                <a:sym typeface="+mn-ea"/>
              </a:rPr>
              <a:t>S</a:t>
            </a:r>
            <a:r>
              <a:rPr sz="3600" dirty="0">
                <a:ea typeface="+mn-ea"/>
                <a:cs typeface="+mj-lt"/>
                <a:sym typeface="+mn-ea"/>
              </a:rPr>
              <a:t>ystem</a:t>
            </a:r>
            <a:r>
              <a:rPr lang="en-US" sz="3600" dirty="0">
                <a:ea typeface="+mn-ea"/>
                <a:cs typeface="+mj-lt"/>
                <a:sym typeface="+mn-ea"/>
              </a:rPr>
              <a:t> </a:t>
            </a:r>
            <a:r>
              <a:rPr sz="3600" dirty="0">
                <a:ea typeface="+mn-ea"/>
                <a:cs typeface="+mj-lt"/>
                <a:sym typeface="+mn-ea"/>
              </a:rPr>
              <a:t>for</a:t>
            </a:r>
            <a:br>
              <a:rPr sz="3600" dirty="0">
                <a:ea typeface="+mn-ea"/>
                <a:cs typeface="+mj-lt"/>
                <a:sym typeface="+mn-ea"/>
              </a:rPr>
            </a:br>
            <a:r>
              <a:rPr lang="en-US" sz="3600" dirty="0">
                <a:ea typeface="+mn-ea"/>
                <a:cs typeface="+mj-lt"/>
                <a:sym typeface="+mn-ea"/>
              </a:rPr>
              <a:t>S</a:t>
            </a:r>
            <a:r>
              <a:rPr sz="3600" dirty="0">
                <a:ea typeface="+mn-ea"/>
                <a:cs typeface="+mj-lt"/>
                <a:sym typeface="+mn-ea"/>
              </a:rPr>
              <a:t>tudents' </a:t>
            </a:r>
            <a:r>
              <a:rPr lang="en-US" sz="3600" dirty="0">
                <a:ea typeface="+mn-ea"/>
                <a:cs typeface="+mj-lt"/>
                <a:sym typeface="+mn-ea"/>
              </a:rPr>
              <a:t>W</a:t>
            </a:r>
            <a:r>
              <a:rPr sz="3600" dirty="0">
                <a:ea typeface="+mn-ea"/>
                <a:cs typeface="+mj-lt"/>
                <a:sym typeface="+mn-ea"/>
              </a:rPr>
              <a:t>riting </a:t>
            </a:r>
            <a:r>
              <a:rPr lang="en-US" sz="3600" dirty="0">
                <a:ea typeface="+mn-ea"/>
                <a:cs typeface="+mj-lt"/>
                <a:sym typeface="+mn-ea"/>
              </a:rPr>
              <a:t>L</a:t>
            </a:r>
            <a:r>
              <a:rPr sz="3600" dirty="0">
                <a:ea typeface="+mn-ea"/>
                <a:cs typeface="+mj-lt"/>
                <a:sym typeface="+mn-ea"/>
              </a:rPr>
              <a:t>evel</a:t>
            </a:r>
            <a:r>
              <a:rPr lang="en-US" sz="3600" dirty="0">
                <a:ea typeface="+mn-ea"/>
                <a:cs typeface="+mj-lt"/>
                <a:sym typeface="+mn-ea"/>
              </a:rPr>
              <a:t> </a:t>
            </a:r>
            <a:r>
              <a:rPr sz="3600" dirty="0">
                <a:ea typeface="+mn-ea"/>
                <a:cs typeface="+mj-lt"/>
                <a:sym typeface="+mn-ea"/>
              </a:rPr>
              <a:t>based on</a:t>
            </a:r>
            <a:br>
              <a:rPr sz="3600" dirty="0">
                <a:ea typeface="+mn-ea"/>
                <a:cs typeface="+mj-lt"/>
                <a:sym typeface="+mn-ea"/>
              </a:rPr>
            </a:br>
            <a:r>
              <a:rPr lang="en-US" sz="3600" dirty="0">
                <a:ea typeface="+mn-ea"/>
                <a:cs typeface="+mj-lt"/>
                <a:sym typeface="+mn-ea"/>
              </a:rPr>
              <a:t>L</a:t>
            </a:r>
            <a:r>
              <a:rPr sz="3600" dirty="0">
                <a:ea typeface="+mn-ea"/>
                <a:cs typeface="+mj-lt"/>
                <a:sym typeface="+mn-ea"/>
              </a:rPr>
              <a:t>arge </a:t>
            </a:r>
            <a:r>
              <a:rPr lang="en-US" sz="3600" dirty="0">
                <a:ea typeface="+mn-ea"/>
                <a:cs typeface="+mj-lt"/>
                <a:sym typeface="+mn-ea"/>
              </a:rPr>
              <a:t>M</a:t>
            </a:r>
            <a:r>
              <a:rPr sz="3600" dirty="0">
                <a:ea typeface="+mn-ea"/>
                <a:cs typeface="+mj-lt"/>
                <a:sym typeface="+mn-ea"/>
              </a:rPr>
              <a:t>odel</a:t>
            </a:r>
            <a:br>
              <a:rPr sz="3600" dirty="0">
                <a:ea typeface="微软雅黑" panose="020B0503020204020204" charset="-122"/>
                <a:cs typeface="+mj-lt"/>
                <a:sym typeface="+mn-ea"/>
              </a:rPr>
            </a:br>
            <a:r>
              <a:rPr sz="2400" dirty="0">
                <a:latin typeface="+mj-ea"/>
                <a:ea typeface="微软雅黑" panose="020B0503020204020204" charset="-122"/>
                <a:cs typeface="+mj-ea"/>
                <a:sym typeface="+mn-ea"/>
              </a:rPr>
              <a:t>基于大模型的学生写作水平智能交互评估系统研发</a:t>
            </a:r>
            <a:endParaRPr sz="2400" dirty="0">
              <a:latin typeface="+mj-ea"/>
              <a:ea typeface="微软雅黑" panose="020B0503020204020204" charset="-122"/>
              <a:cs typeface="+mj-ea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1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sp>
        <p:nvSpPr>
          <p:cNvPr id="3" name="文本框 22"/>
          <p:cNvSpPr txBox="1"/>
          <p:nvPr/>
        </p:nvSpPr>
        <p:spPr>
          <a:xfrm>
            <a:off x="3131820" y="4375785"/>
            <a:ext cx="7221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Instructor: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 </a:t>
            </a:r>
            <a:r>
              <a:rPr lang="en-US" altLang="zh-CN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Jimmy Liu, Xiaoqing Zhang</a:t>
            </a:r>
            <a:endParaRPr lang="en-US" altLang="zh-CN" dirty="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Group member:</a:t>
            </a:r>
            <a:r>
              <a:rPr lang="en-US" altLang="zh-CN" sz="2000" dirty="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Tianrui Wang, Qianyi Wang, Peng Sheng</a:t>
            </a:r>
            <a:endParaRPr lang="zh-CN" altLang="en-US" dirty="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86910" y="5542280"/>
            <a:ext cx="278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 Regular" panose="02020503050405090304" charset="0"/>
                <a:cs typeface="Times New Roman Regular" panose="02020503050405090304" charset="0"/>
              </a:rPr>
              <a:t>2024.11.04</a:t>
            </a:r>
            <a:endParaRPr lang="en-US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</p:spTree>
  </p:cSld>
  <p:clrMapOvr>
    <a:masterClrMapping/>
  </p:clrMapOvr>
  <p:transition spd="slow" advTm="820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59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sp>
        <p:nvSpPr>
          <p:cNvPr id="6" name="文本框 2"/>
          <p:cNvSpPr txBox="1"/>
          <p:nvPr/>
        </p:nvSpPr>
        <p:spPr>
          <a:xfrm>
            <a:off x="3533140" y="2643505"/>
            <a:ext cx="7973060" cy="167640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 Bold" panose="02020503050405090304" charset="0"/>
                <a:ea typeface="苹方 中等" panose="020B0400000000000000" pitchFamily="34" charset="-122"/>
                <a:cs typeface="Times New Roman Bold" panose="02020503050405090304" charset="0"/>
                <a:sym typeface="+mn-ea"/>
              </a:rPr>
              <a:t>Summary</a:t>
            </a:r>
            <a:endParaRPr lang="en-US" altLang="zh-CN" sz="5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 Bold" panose="02020503050405090304" charset="0"/>
              <a:ea typeface="苹方 中等" panose="020B0400000000000000" pitchFamily="34" charset="-122"/>
              <a:cs typeface="Times New Roman Bold" panose="02020503050405090304" charset="0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5400" b="1" dirty="0">
              <a:solidFill>
                <a:schemeClr val="tx1"/>
              </a:solidFill>
              <a:latin typeface="Times New Roman Bold" panose="02020503050405090304" charset="0"/>
              <a:ea typeface="汉仪丫丫体简" panose="02010604000101010101" pitchFamily="2" charset="-122"/>
              <a:cs typeface="Times New Roman Bold" panose="02020503050405090304" charset="0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1440815" y="2874645"/>
            <a:ext cx="1506855" cy="11068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04</a:t>
            </a:r>
            <a:endParaRPr lang="zh-CN" altLang="en-US" sz="540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</p:spTree>
  </p:cSld>
  <p:clrMapOvr>
    <a:masterClrMapping/>
  </p:clrMapOvr>
  <p:transition spd="slow" advTm="725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47320" y="635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786765" y="1588135"/>
            <a:ext cx="10592859" cy="2371725"/>
            <a:chOff x="7877" y="2836"/>
            <a:chExt cx="10043" cy="340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9593" y="3192"/>
              <a:ext cx="0" cy="1806"/>
            </a:xfrm>
            <a:prstGeom prst="line">
              <a:avLst/>
            </a:prstGeom>
            <a:ln w="28575">
              <a:solidFill>
                <a:srgbClr val="526188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2941" y="3192"/>
              <a:ext cx="0" cy="3044"/>
            </a:xfrm>
            <a:prstGeom prst="line">
              <a:avLst/>
            </a:prstGeom>
            <a:ln w="28575">
              <a:solidFill>
                <a:srgbClr val="E7C7A0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6244" y="3192"/>
              <a:ext cx="0" cy="1806"/>
            </a:xfrm>
            <a:prstGeom prst="line">
              <a:avLst/>
            </a:prstGeom>
            <a:ln w="28575">
              <a:solidFill>
                <a:srgbClr val="526188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7877" y="2836"/>
              <a:ext cx="10043" cy="630"/>
              <a:chOff x="7877" y="2836"/>
              <a:chExt cx="10043" cy="63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877" y="2836"/>
                <a:ext cx="3283" cy="630"/>
              </a:xfrm>
              <a:prstGeom prst="rect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1160" y="2836"/>
                <a:ext cx="3283" cy="630"/>
              </a:xfrm>
              <a:prstGeom prst="rect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箭头: 五边形 4"/>
              <p:cNvSpPr/>
              <p:nvPr/>
            </p:nvSpPr>
            <p:spPr>
              <a:xfrm>
                <a:off x="14443" y="2836"/>
                <a:ext cx="3477" cy="630"/>
              </a:xfrm>
              <a:prstGeom prst="homePlate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8265" y="2881"/>
              <a:ext cx="2655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Phase I (week1~ week 7)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1411" y="2881"/>
              <a:ext cx="3001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Phase II </a:t>
              </a:r>
              <a:r>
                <a:rPr lang="en-US" altLang="zh-CN" b="1">
                  <a:solidFill>
                    <a:schemeClr val="bg1"/>
                  </a:solidFill>
                  <a:cs typeface="+mn-ea"/>
                  <a:sym typeface="+mn-lt"/>
                </a:rPr>
                <a:t>( week8~ week 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12)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548" y="2887"/>
              <a:ext cx="3147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Phase III (week13~ week  17)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27685" y="3274695"/>
            <a:ext cx="430974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342900" indent="-342900" algn="l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980394" y="3209020"/>
            <a:ext cx="3231590" cy="1501679"/>
          </a:xfrm>
          <a:prstGeom prst="roundRect">
            <a:avLst/>
          </a:prstGeom>
          <a:solidFill>
            <a:srgbClr val="526188"/>
          </a:solidFill>
          <a:ln>
            <a:solidFill>
              <a:srgbClr val="526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1.Data clean</a:t>
            </a:r>
            <a:endParaRPr lang="en-US" altLang="zh-CN" dirty="0"/>
          </a:p>
          <a:p>
            <a:pPr algn="ctr"/>
            <a:r>
              <a:rPr lang="en-US" altLang="zh-CN" dirty="0"/>
              <a:t>2.Rebulid code and read some papers</a:t>
            </a:r>
            <a:endParaRPr lang="en-US" altLang="zh-CN" dirty="0"/>
          </a:p>
        </p:txBody>
      </p:sp>
      <p:sp>
        <p:nvSpPr>
          <p:cNvPr id="9" name="矩形: 圆角 8"/>
          <p:cNvSpPr/>
          <p:nvPr/>
        </p:nvSpPr>
        <p:spPr>
          <a:xfrm>
            <a:off x="8043545" y="3140710"/>
            <a:ext cx="3231515" cy="1835150"/>
          </a:xfrm>
          <a:prstGeom prst="roundRect">
            <a:avLst/>
          </a:prstGeom>
          <a:solidFill>
            <a:srgbClr val="526188"/>
          </a:solidFill>
          <a:ln>
            <a:solidFill>
              <a:srgbClr val="526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r>
              <a:rPr lang="en-US" altLang="zh-CN" dirty="0">
                <a:cs typeface="+mn-ea"/>
                <a:sym typeface="+mn-lt"/>
              </a:rPr>
              <a:t>1.Test the function and ensure the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performance</a:t>
            </a:r>
            <a:r>
              <a:rPr lang="en-US" altLang="zh-CN" dirty="0">
                <a:cs typeface="+mn-ea"/>
                <a:sym typeface="+mn-lt"/>
              </a:rPr>
              <a:t> of the final model</a:t>
            </a:r>
            <a:endParaRPr lang="en-US" altLang="zh-CN" dirty="0">
              <a:cs typeface="+mn-ea"/>
              <a:sym typeface="+mn-lt"/>
            </a:endParaRPr>
          </a:p>
          <a:p>
            <a:pPr algn="ctr"/>
            <a:r>
              <a:rPr lang="en-US" altLang="zh-CN" dirty="0">
                <a:cs typeface="+mn-ea"/>
                <a:sym typeface="+mn-lt"/>
              </a:rPr>
              <a:t>2.get result and confirm the final model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algn="ctr"/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4480652" y="3959941"/>
            <a:ext cx="3231590" cy="1501679"/>
          </a:xfrm>
          <a:prstGeom prst="roundRect">
            <a:avLst/>
          </a:prstGeom>
          <a:solidFill>
            <a:srgbClr val="E7C7A0"/>
          </a:solidFill>
          <a:ln>
            <a:solidFill>
              <a:srgbClr val="526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1.Use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Enhancement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2. change loss &amp; model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3. Test other new models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2150" y="670560"/>
            <a:ext cx="10808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/>
              <a:t>Time Schedule</a:t>
            </a:r>
            <a:endParaRPr lang="en-US" altLang="zh-CN" sz="3200"/>
          </a:p>
        </p:txBody>
      </p:sp>
    </p:spTree>
  </p:cSld>
  <p:clrMapOvr>
    <a:masterClrMapping/>
  </p:clrMapOvr>
  <p:transition spd="slow" advTm="2534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096" y="987912"/>
            <a:ext cx="6264481" cy="705600"/>
          </a:xfrm>
        </p:spPr>
        <p:txBody>
          <a:bodyPr>
            <a:noAutofit/>
          </a:bodyPr>
          <a:lstStyle/>
          <a:p>
            <a:r>
              <a:rPr lang="en-US" altLang="zh-CN" dirty="0"/>
              <a:t>Summary of Works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2093" y="2048354"/>
            <a:ext cx="83924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Data clean of two new dataset</a:t>
            </a:r>
            <a:endParaRPr lang="en-US" altLang="zh-CN" sz="2800" dirty="0"/>
          </a:p>
          <a:p>
            <a:r>
              <a:rPr lang="en-US" altLang="zh-CN" sz="2800" dirty="0"/>
              <a:t>2. Rebuild code of stage one</a:t>
            </a:r>
            <a:endParaRPr lang="en-US" altLang="zh-CN" sz="2800" dirty="0"/>
          </a:p>
          <a:p>
            <a:r>
              <a:rPr lang="en-US" altLang="zh-CN" sz="2800" dirty="0"/>
              <a:t>3. C</a:t>
            </a:r>
            <a:r>
              <a:rPr lang="en-US" altLang="zh-CN" sz="2800" dirty="0">
                <a:solidFill>
                  <a:schemeClr val="tx1"/>
                </a:solidFill>
              </a:rPr>
              <a:t>hange stage two loss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/>
              <a:t>4. </a:t>
            </a:r>
            <a:r>
              <a:rPr lang="en-US" altLang="zh-CN" sz="2800" dirty="0">
                <a:cs typeface="+mn-ea"/>
                <a:sym typeface="+mn-lt"/>
              </a:rPr>
              <a:t>Confirm the final model into one model</a:t>
            </a:r>
            <a:endParaRPr lang="en-US" altLang="zh-CN" sz="2800" dirty="0">
              <a:cs typeface="+mn-ea"/>
              <a:sym typeface="+mn-lt"/>
            </a:endParaRPr>
          </a:p>
          <a:p>
            <a:r>
              <a:rPr lang="en-US" altLang="zh-CN" sz="2800" dirty="0">
                <a:cs typeface="+mn-ea"/>
                <a:sym typeface="+mn-lt"/>
              </a:rPr>
              <a:t>5. Make comparation of related models</a:t>
            </a:r>
            <a:endParaRPr lang="en-US" altLang="zh-CN" sz="2800" dirty="0">
              <a:cs typeface="+mn-ea"/>
              <a:sym typeface="+mn-lt"/>
            </a:endParaRPr>
          </a:p>
          <a:p>
            <a:r>
              <a:rPr lang="en-US" altLang="zh-CN" sz="2800" dirty="0">
                <a:cs typeface="+mn-ea"/>
                <a:sym typeface="+mn-lt"/>
              </a:rPr>
              <a:t>6. Web development and show</a:t>
            </a:r>
            <a:endParaRPr lang="en-US" altLang="zh-CN" sz="2800" dirty="0">
              <a:cs typeface="+mn-ea"/>
              <a:sym typeface="+mn-lt"/>
            </a:endParaRPr>
          </a:p>
          <a:p>
            <a:r>
              <a:rPr lang="en-US" altLang="zh-CN" sz="2800" dirty="0">
                <a:cs typeface="+mn-ea"/>
                <a:sym typeface="+mn-lt"/>
              </a:rPr>
              <a:t>7. Enter a competition</a:t>
            </a:r>
            <a:endParaRPr lang="en-US" altLang="zh-CN" sz="2800" dirty="0">
              <a:cs typeface="+mn-ea"/>
              <a:sym typeface="+mn-lt"/>
            </a:endParaRPr>
          </a:p>
          <a:p>
            <a:r>
              <a:rPr lang="en-US" altLang="zh-CN" sz="2800" dirty="0">
                <a:cs typeface="+mn-ea"/>
                <a:sym typeface="+mn-lt"/>
              </a:rPr>
              <a:t>8. Patent pending</a:t>
            </a:r>
            <a:endParaRPr lang="en-US" altLang="zh-CN" sz="2800" dirty="0">
              <a:cs typeface="+mn-ea"/>
              <a:sym typeface="+mn-lt"/>
            </a:endParaRPr>
          </a:p>
          <a:p>
            <a:r>
              <a:rPr lang="en-US" altLang="zh-CN" sz="2800" dirty="0">
                <a:cs typeface="+mn-ea"/>
                <a:sym typeface="+mn-lt"/>
              </a:rPr>
              <a:t>9. Meet the “climbing plan” completion conditions</a:t>
            </a:r>
            <a:endParaRPr lang="en-US" altLang="zh-CN" sz="28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59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025" y="609600"/>
            <a:ext cx="10515600" cy="759460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Reference Paper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95" dirty="0"/>
              <a:t>Ying X, Guo H, Ma K, et al. X2CT-GAN: reconstructing CT from biplanar X-rays with generative adversarial networks[C]//Proceedings of the IEEE/CVF conference on computer vision and pattern recognition. 2019: 10619-10628. </a:t>
            </a:r>
            <a:endParaRPr lang="en-US" altLang="zh-CN" sz="1295" dirty="0"/>
          </a:p>
          <a:p>
            <a:r>
              <a:rPr lang="en-US" altLang="zh-CN" sz="1295" dirty="0"/>
              <a:t>Wang Y, Sun Z L, Zeng Z, et al. TRCT-GAN: CT reconstruction from biplane X-rays using transformer and generative adversarial networks[J]. Digital Signal Processing, 2023, 140: 104123.</a:t>
            </a:r>
            <a:endParaRPr lang="en-US" altLang="zh-CN" sz="1295" dirty="0"/>
          </a:p>
          <a:p>
            <a:r>
              <a:rPr lang="en-US" altLang="zh-CN" sz="1295" dirty="0"/>
              <a:t>Song W, Liang Y, Yang J, et al. Oral-3d: Reconstructing the 3d structure of oral cavity from panoramic x-ray[C]//Proceedings of the AAAI conference on artificial intelligence. 2021, 35(1): 566-573.</a:t>
            </a:r>
            <a:endParaRPr lang="en-US" altLang="zh-CN" sz="1295" dirty="0"/>
          </a:p>
          <a:p>
            <a:r>
              <a:rPr lang="en-US" altLang="zh-CN" sz="1295" dirty="0"/>
              <a:t>Chen, Z., Long, F., Qiu, Z., Yao, T., Zhou, W., Luo, J., &amp; Mei, T. (2024, March 25). Learning spatial adaptation and temporal coherence in diffusion models for video Super-Resolution. arXiv.org. https://arxiv.org/abs/2403.17000</a:t>
            </a:r>
            <a:endParaRPr lang="en-US" altLang="zh-CN" sz="1295" dirty="0"/>
          </a:p>
          <a:p>
            <a:r>
              <a:rPr lang="en-US" altLang="zh-CN" sz="1295" dirty="0"/>
              <a:t>Li X, Yang Y, Li X, et al. GenView: Enhancing View Quality with Pretrained Generative Model for Self-Supervised Learning[J]. arXiv preprint arXiv:2403.12003, 2024.</a:t>
            </a:r>
            <a:endParaRPr lang="en-US" altLang="zh-CN" sz="1295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245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59081" y="-872837"/>
            <a:ext cx="8717800" cy="8603673"/>
            <a:chOff x="1659081" y="-872837"/>
            <a:chExt cx="8717800" cy="8603673"/>
          </a:xfrm>
        </p:grpSpPr>
        <p:sp>
          <p:nvSpPr>
            <p:cNvPr id="3" name="椭圆 2"/>
            <p:cNvSpPr/>
            <p:nvPr/>
          </p:nvSpPr>
          <p:spPr>
            <a:xfrm>
              <a:off x="1773208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3216275" y="1647044"/>
            <a:ext cx="184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6"/>
          <p:cNvCxnSpPr/>
          <p:nvPr/>
        </p:nvCxnSpPr>
        <p:spPr>
          <a:xfrm>
            <a:off x="7085097" y="1647044"/>
            <a:ext cx="184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95725" y="2375242"/>
            <a:ext cx="4503614" cy="25844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</a:t>
            </a:r>
            <a:endParaRPr lang="en-US" altLang="zh-CN" sz="5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5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LISTENING</a:t>
            </a:r>
            <a:endParaRPr lang="zh-CN" altLang="en-US" sz="5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72" y="1214155"/>
            <a:ext cx="862078" cy="865778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3392539" y="3714953"/>
            <a:ext cx="5424062" cy="2262397"/>
            <a:chOff x="3518700" y="2975193"/>
            <a:chExt cx="5424062" cy="2262397"/>
          </a:xfrm>
        </p:grpSpPr>
        <p:sp>
          <p:nvSpPr>
            <p:cNvPr id="35" name="矩形 34"/>
            <p:cNvSpPr/>
            <p:nvPr/>
          </p:nvSpPr>
          <p:spPr>
            <a:xfrm>
              <a:off x="4592553" y="2975193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518700" y="4777215"/>
              <a:ext cx="5424062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spc="300" dirty="0">
                  <a:latin typeface="Times New Roman Regular" panose="02020503050405090304" charset="0"/>
                  <a:ea typeface="造字工房悦黑体验版纤细体" pitchFamily="50" charset="-122"/>
                  <a:cs typeface="Times New Roman Regular" panose="02020503050405090304" charset="0"/>
                </a:rPr>
                <a:t>2024.11</a:t>
              </a:r>
              <a:endParaRPr lang="en-US" altLang="zh-CN" sz="2400" spc="300" dirty="0">
                <a:latin typeface="Times New Roman Regular" panose="02020503050405090304" charset="0"/>
                <a:ea typeface="造字工房悦黑体验版纤细体" pitchFamily="50" charset="-122"/>
                <a:cs typeface="Times New Roman Regular" panose="02020503050405090304" charset="0"/>
              </a:endParaRPr>
            </a:p>
          </p:txBody>
        </p:sp>
      </p:grpSp>
    </p:spTree>
  </p:cSld>
  <p:clrMapOvr>
    <a:masterClrMapping/>
  </p:clrMapOvr>
  <p:transition spd="slow" advTm="243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16522"/>
            <a:ext cx="5000803" cy="14028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/>
          <a:srcRect l="13807"/>
          <a:stretch>
            <a:fillRect/>
          </a:stretch>
        </p:blipFill>
        <p:spPr>
          <a:xfrm>
            <a:off x="5000803" y="5316522"/>
            <a:ext cx="4310335" cy="140281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11337" r="31759"/>
          <a:stretch>
            <a:fillRect/>
          </a:stretch>
        </p:blipFill>
        <p:spPr>
          <a:xfrm flipH="1">
            <a:off x="9311138" y="5316522"/>
            <a:ext cx="2845634" cy="140281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50259" cy="60940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1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1851249" y="2273935"/>
            <a:ext cx="349956" cy="451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095693" y="3034182"/>
            <a:ext cx="879796" cy="57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苹方 细体" panose="020B0200000000000000" pitchFamily="34" charset="-122"/>
                <a:ea typeface="苹方 细体" panose="020B0200000000000000" pitchFamily="34" charset="-122"/>
              </a:rPr>
              <a:t>2</a:t>
            </a:r>
            <a:endParaRPr lang="zh-CN" altLang="en-US" sz="4800" dirty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2975552" y="3033998"/>
            <a:ext cx="7017385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 Bold" panose="02020503050405090304" charset="0"/>
                <a:ea typeface="苹方 中等" panose="020B0400000000000000" pitchFamily="34" charset="-122"/>
                <a:cs typeface="Times New Roman Bold" panose="02020503050405090304" charset="0"/>
                <a:sym typeface="+mn-ea"/>
              </a:rPr>
              <a:t>      Experiment </a:t>
            </a:r>
            <a:r>
              <a:rPr lang="en-US" altLang="zh-C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 Bold" panose="02020503050405090304" charset="0"/>
                <a:ea typeface="苹方 中等" panose="020B0400000000000000" pitchFamily="34" charset="-122"/>
                <a:cs typeface="Times New Roman Bold" panose="02020503050405090304" charset="0"/>
                <a:sym typeface="+mn-ea"/>
              </a:rPr>
              <a:t>Works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 Bold" panose="02020503050405090304" charset="0"/>
              <a:ea typeface="苹方 中等" panose="020B0400000000000000" pitchFamily="34" charset="-122"/>
              <a:cs typeface="Times New Roman Bold" panose="02020503050405090304" charset="0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6"/>
            </p:custDataLst>
          </p:nvPr>
        </p:nvSpPr>
        <p:spPr>
          <a:xfrm>
            <a:off x="2095693" y="1903337"/>
            <a:ext cx="879796" cy="57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苹方 细体" panose="020B0200000000000000" pitchFamily="34" charset="-122"/>
                <a:ea typeface="苹方 细体" panose="020B0200000000000000" pitchFamily="34" charset="-122"/>
              </a:rPr>
              <a:t>1</a:t>
            </a:r>
            <a:endParaRPr lang="zh-CN" altLang="en-US" sz="4800" dirty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2975552" y="1903063"/>
            <a:ext cx="7016750" cy="576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 Bold" panose="02020503050405090304" charset="0"/>
                <a:ea typeface="苹方 中等" panose="020B0400000000000000" pitchFamily="34" charset="-122"/>
                <a:cs typeface="Times New Roman Bold" panose="02020503050405090304" charset="0"/>
              </a:rPr>
              <a:t>      BackGround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 Bold" panose="02020503050405090304" charset="0"/>
              <a:ea typeface="苹方 中等" panose="020B0400000000000000" pitchFamily="34" charset="-122"/>
              <a:cs typeface="Times New Roman Bold" panose="0202050305040509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095058" y="4098406"/>
            <a:ext cx="879796" cy="57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苹方 细体" panose="020B0200000000000000" pitchFamily="34" charset="-122"/>
                <a:ea typeface="苹方 细体" panose="020B0200000000000000" pitchFamily="34" charset="-122"/>
              </a:rPr>
              <a:t>3</a:t>
            </a:r>
            <a:endParaRPr lang="zh-CN" altLang="en-US" sz="4800" dirty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2974854" y="4095702"/>
            <a:ext cx="7017385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 Bold" panose="02020503050405090304" charset="0"/>
                <a:ea typeface="苹方 中等" panose="020B0400000000000000" pitchFamily="34" charset="-122"/>
                <a:cs typeface="Times New Roman Bold" panose="02020503050405090304" charset="0"/>
                <a:sym typeface="+mn-ea"/>
              </a:rPr>
              <a:t>      Future Works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 Bold" panose="02020503050405090304" charset="0"/>
              <a:ea typeface="苹方 中等" panose="020B0400000000000000" pitchFamily="34" charset="-122"/>
              <a:cs typeface="Times New Roman Bold" panose="02020503050405090304" charset="0"/>
              <a:sym typeface="+mn-ea"/>
            </a:endParaRPr>
          </a:p>
        </p:txBody>
      </p:sp>
    </p:spTree>
  </p:cSld>
  <p:clrMapOvr>
    <a:masterClrMapping/>
  </p:clrMapOvr>
  <p:transition spd="slow" advTm="1482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59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sp>
        <p:nvSpPr>
          <p:cNvPr id="6" name="文本框 2"/>
          <p:cNvSpPr txBox="1"/>
          <p:nvPr/>
        </p:nvSpPr>
        <p:spPr>
          <a:xfrm>
            <a:off x="3809365" y="2644775"/>
            <a:ext cx="7869555" cy="1337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 Bold" panose="02020503050405090304" charset="0"/>
                <a:ea typeface="苹方 中等" panose="020B0400000000000000" pitchFamily="34" charset="-122"/>
                <a:cs typeface="Times New Roman Bold" panose="02020503050405090304" charset="0"/>
                <a:sym typeface="+mn-ea"/>
              </a:rPr>
              <a:t>BackGround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 Bold" panose="02020503050405090304" charset="0"/>
              <a:ea typeface="苹方 中等" panose="020B0400000000000000" pitchFamily="34" charset="-122"/>
              <a:cs typeface="Times New Roman Bold" panose="02020503050405090304" charset="0"/>
              <a:sym typeface="+mn-ea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1803400" y="2874645"/>
            <a:ext cx="1506855" cy="11068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</p:spTree>
  </p:cSld>
  <p:clrMapOvr>
    <a:masterClrMapping/>
  </p:clrMapOvr>
  <p:transition spd="slow" advTm="470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59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sp>
        <p:nvSpPr>
          <p:cNvPr id="6" name="文本框 2"/>
          <p:cNvSpPr txBox="1"/>
          <p:nvPr/>
        </p:nvSpPr>
        <p:spPr>
          <a:xfrm>
            <a:off x="3533140" y="2643505"/>
            <a:ext cx="7984490" cy="1337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 Bold" panose="02020503050405090304" charset="0"/>
                <a:ea typeface="苹方 中等" panose="020B0400000000000000" pitchFamily="34" charset="-122"/>
                <a:cs typeface="Times New Roman Bold" panose="02020503050405090304" charset="0"/>
                <a:sym typeface="+mn-ea"/>
              </a:rPr>
              <a:t>Experiment Works</a:t>
            </a:r>
            <a:endParaRPr lang="en-US" altLang="zh-CN" sz="5400" b="1" dirty="0">
              <a:latin typeface="Times New Roman Bold" panose="02020503050405090304" charset="0"/>
              <a:ea typeface="苹方 中等" panose="020B0400000000000000" pitchFamily="34" charset="-122"/>
              <a:cs typeface="Times New Roman Bold" panose="02020503050405090304" charset="0"/>
              <a:sym typeface="+mn-ea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1440815" y="2874645"/>
            <a:ext cx="1506855" cy="11068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</p:spTree>
  </p:cSld>
  <p:clrMapOvr>
    <a:masterClrMapping/>
  </p:clrMapOvr>
  <p:transition spd="slow" advTm="318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150" y="670560"/>
            <a:ext cx="10808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/>
              <a:t>2.1 Design Pattern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475" y="1223645"/>
            <a:ext cx="7385685" cy="4410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3285" y="5633720"/>
            <a:ext cx="631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图1 教育智能框架下计算机课程项目报告的智能评估方法（）</a:t>
            </a:r>
            <a:endParaRPr lang="en-US" altLang="zh-CN"/>
          </a:p>
        </p:txBody>
      </p:sp>
    </p:spTree>
  </p:cSld>
  <p:clrMapOvr>
    <a:masterClrMapping/>
  </p:clrMapOvr>
  <p:transition spd="slow" advTm="501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150" y="670560"/>
            <a:ext cx="10808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/>
              <a:t>2.2</a:t>
            </a:r>
            <a:r>
              <a:rPr lang="en-US" altLang="zh-CN" sz="3200">
                <a:sym typeface="+mn-ea"/>
              </a:rPr>
              <a:t> Backend Design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692150" y="1449070"/>
            <a:ext cx="10808335" cy="396049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/>
              <a:t>连接大语言模型接口</a:t>
            </a:r>
            <a:endParaRPr lang="zh-CN" altLang="en-US" sz="2000" dirty="0"/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/>
              <a:t>设计提示语对模型进行引导</a:t>
            </a:r>
            <a:endParaRPr lang="zh-CN" altLang="en-US" sz="2000" dirty="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ym typeface="+mn-ea"/>
              </a:rPr>
              <a:t>导入学生报告，得到模型反馈结果</a:t>
            </a:r>
            <a:endParaRPr lang="zh-CN" altLang="en-US" sz="2000" dirty="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ym typeface="+mn-ea"/>
              </a:rPr>
              <a:t>根据反馈进一步修改提示语</a:t>
            </a:r>
            <a:endParaRPr lang="zh-CN" altLang="en-US" sz="2000" dirty="0"/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/>
              <a:t>进一步改进，形成接口与前端对接</a:t>
            </a:r>
            <a:endParaRPr lang="en-US" altLang="zh-CN" sz="2000" dirty="0"/>
          </a:p>
        </p:txBody>
      </p:sp>
    </p:spTree>
  </p:cSld>
  <p:clrMapOvr>
    <a:masterClrMapping/>
  </p:clrMapOvr>
  <p:transition spd="slow" advTm="501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150" y="670560"/>
            <a:ext cx="10808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/>
              <a:t>2.3</a:t>
            </a:r>
            <a:r>
              <a:rPr lang="en-US" altLang="zh-CN" sz="3200">
                <a:sym typeface="+mn-ea"/>
              </a:rPr>
              <a:t> Prompt Design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692150" y="1449070"/>
            <a:ext cx="10808335" cy="39706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/>
              <a:t>评估方法确认</a:t>
            </a:r>
            <a:endParaRPr lang="zh-CN" altLang="en-US" sz="2000" dirty="0"/>
          </a:p>
          <a:p>
            <a:pPr lvl="2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综合评分：最后的总评价</a:t>
            </a:r>
            <a:endParaRPr lang="zh-CN" altLang="en-US" sz="2000" dirty="0"/>
          </a:p>
          <a:p>
            <a:pPr lvl="2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维度图：结构完整性、逻辑清晰度、语言连贯性、内容独特性和创新性、参考文献规范性课程知识掌握度</a:t>
            </a:r>
            <a:endParaRPr lang="zh-CN" altLang="en-US" sz="2000" dirty="0"/>
          </a:p>
          <a:p>
            <a:pPr lvl="2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评语：打分原因以及修改意见</a:t>
            </a:r>
            <a:endParaRPr lang="zh-CN" altLang="en-US" sz="2000" dirty="0"/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/>
              <a:t>报告输入方式</a:t>
            </a:r>
            <a:endParaRPr lang="zh-CN" altLang="en-US" sz="2000" dirty="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纯文本</a:t>
            </a:r>
            <a:endParaRPr lang="zh-CN" altLang="en-US" sz="2000" dirty="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文本</a:t>
            </a:r>
            <a:r>
              <a:rPr lang="en-US" altLang="zh-CN" sz="2000" dirty="0"/>
              <a:t> + </a:t>
            </a:r>
            <a:r>
              <a:rPr lang="zh-CN" altLang="en-US" sz="2000" dirty="0"/>
              <a:t>图片</a:t>
            </a:r>
            <a:endParaRPr lang="zh-CN" altLang="en-US" sz="2000" dirty="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文件（</a:t>
            </a:r>
            <a:r>
              <a:rPr lang="en-US" altLang="zh-CN" sz="2000" dirty="0"/>
              <a:t>.txt, .pdf, .doc, .md</a:t>
            </a:r>
            <a:r>
              <a:rPr lang="zh-CN" altLang="en-US" sz="2000" dirty="0"/>
              <a:t>等）</a:t>
            </a:r>
            <a:endParaRPr lang="en-US" altLang="zh-CN" sz="2000" dirty="0"/>
          </a:p>
        </p:txBody>
      </p:sp>
    </p:spTree>
  </p:cSld>
  <p:clrMapOvr>
    <a:masterClrMapping/>
  </p:clrMapOvr>
  <p:transition spd="slow" advTm="501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150" y="670560"/>
            <a:ext cx="10808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/>
              <a:t>2.4</a:t>
            </a:r>
            <a:r>
              <a:rPr lang="en-US" altLang="zh-CN" sz="3200">
                <a:sym typeface="+mn-ea"/>
              </a:rPr>
              <a:t> Frontend Design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692150" y="1449070"/>
            <a:ext cx="10808335" cy="396049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indent="-457200" fontAlgn="auto">
              <a:lnSpc>
                <a:spcPct val="150000"/>
              </a:lnSpc>
              <a:buAutoNum type="arabicPeriod"/>
            </a:pPr>
            <a:endParaRPr lang="en-US" altLang="zh-CN" sz="2000" dirty="0"/>
          </a:p>
        </p:txBody>
      </p:sp>
      <p:pic>
        <p:nvPicPr>
          <p:cNvPr id="2" name="图片 1" descr="微信图片_202411090015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995" y="1315085"/>
            <a:ext cx="7656195" cy="4740910"/>
          </a:xfrm>
          <a:prstGeom prst="rect">
            <a:avLst/>
          </a:prstGeom>
        </p:spPr>
      </p:pic>
    </p:spTree>
  </p:cSld>
  <p:clrMapOvr>
    <a:masterClrMapping/>
  </p:clrMapOvr>
  <p:transition spd="slow" advTm="501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59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sp>
        <p:nvSpPr>
          <p:cNvPr id="6" name="文本框 2"/>
          <p:cNvSpPr txBox="1"/>
          <p:nvPr/>
        </p:nvSpPr>
        <p:spPr>
          <a:xfrm>
            <a:off x="3443086" y="2874645"/>
            <a:ext cx="7984490" cy="9220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 Bold" panose="02020503050405090304" charset="0"/>
                <a:ea typeface="苹方 中等" panose="020B0400000000000000" pitchFamily="34" charset="-122"/>
                <a:cs typeface="Times New Roman Bold" panose="02020503050405090304" charset="0"/>
                <a:sym typeface="+mn-ea"/>
              </a:rPr>
              <a:t>Future Works</a:t>
            </a:r>
            <a:endParaRPr lang="zh-CN" altLang="en-US" sz="5400" dirty="0"/>
          </a:p>
        </p:txBody>
      </p:sp>
      <p:sp>
        <p:nvSpPr>
          <p:cNvPr id="9" name="文本框 3"/>
          <p:cNvSpPr txBox="1"/>
          <p:nvPr/>
        </p:nvSpPr>
        <p:spPr>
          <a:xfrm>
            <a:off x="1440815" y="2874645"/>
            <a:ext cx="1506855" cy="11068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</p:spTree>
  </p:cSld>
  <p:clrMapOvr>
    <a:masterClrMapping/>
  </p:clrMapOvr>
  <p:transition spd="slow" advTm="3181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2434,&quot;width&quot;:2434}"/>
</p:tagLst>
</file>

<file path=ppt/tags/tag64.xml><?xml version="1.0" encoding="utf-8"?>
<p:tagLst xmlns:p="http://schemas.openxmlformats.org/presentationml/2006/main">
  <p:tag name="KSO_WM_DIAGRAM_VIRTUALLY_FRAME" val="{&quot;height&quot;:312.51173228346454,&quot;left&quot;:134.46976377952757,&quot;top&quot;:103.45,&quot;width&quot;:621.8302362204724}"/>
</p:tagLst>
</file>

<file path=ppt/tags/tag65.xml><?xml version="1.0" encoding="utf-8"?>
<p:tagLst xmlns:p="http://schemas.openxmlformats.org/presentationml/2006/main">
  <p:tag name="KSO_WM_DIAGRAM_VIRTUALLY_FRAME" val="{&quot;height&quot;:312.51173228346454,&quot;left&quot;:134.46976377952757,&quot;top&quot;:103.45,&quot;width&quot;:621.8302362204724}"/>
</p:tagLst>
</file>

<file path=ppt/tags/tag66.xml><?xml version="1.0" encoding="utf-8"?>
<p:tagLst xmlns:p="http://schemas.openxmlformats.org/presentationml/2006/main">
  <p:tag name="KSO_WM_DIAGRAM_VIRTUALLY_FRAME" val="{&quot;height&quot;:312.51173228346454,&quot;left&quot;:134.46976377952757,&quot;top&quot;:103.45,&quot;width&quot;:621.8302362204724}"/>
</p:tagLst>
</file>

<file path=ppt/tags/tag67.xml><?xml version="1.0" encoding="utf-8"?>
<p:tagLst xmlns:p="http://schemas.openxmlformats.org/presentationml/2006/main">
  <p:tag name="KSO_WM_DIAGRAM_VIRTUALLY_FRAME" val="{&quot;height&quot;:312.51173228346454,&quot;left&quot;:134.46976377952757,&quot;top&quot;:103.45,&quot;width&quot;:621.8302362204724}"/>
</p:tagLst>
</file>

<file path=ppt/tags/tag68.xml><?xml version="1.0" encoding="utf-8"?>
<p:tagLst xmlns:p="http://schemas.openxmlformats.org/presentationml/2006/main">
  <p:tag name="KSO_WM_DIAGRAM_VIRTUALLY_FRAME" val="{&quot;height&quot;:312.51173228346454,&quot;left&quot;:134.46976377952757,&quot;top&quot;:103.45,&quot;width&quot;:621.8302362204724}"/>
</p:tagLst>
</file>

<file path=ppt/tags/tag69.xml><?xml version="1.0" encoding="utf-8"?>
<p:tagLst xmlns:p="http://schemas.openxmlformats.org/presentationml/2006/main">
  <p:tag name="KSO_WM_DIAGRAM_VIRTUALLY_FRAME" val="{&quot;height&quot;:312.51173228346454,&quot;left&quot;:134.46976377952757,&quot;top&quot;:103.45,&quot;width&quot;:621.8302362204724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PP_MARK_KEY" val="e1233140-0218-4e44-9ab0-05bf6418bcbb"/>
  <p:tag name="COMMONDATA" val="eyJoZGlkIjoiZmZlZmExMzUwN2MwNGIzMDdmZDU0MzM3NTcwZTMyNTgifQ=="/>
  <p:tag name="commondata" val="eyJoZGlkIjoiYjk1OWNmZGFiZDkzNDM1ZjMxMWNlNTBiNTY5MjZhZTc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WPS 演示</Application>
  <PresentationFormat>宽屏</PresentationFormat>
  <Paragraphs>106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微软雅黑</vt:lpstr>
      <vt:lpstr>Times New Roman Regular</vt:lpstr>
      <vt:lpstr>Times New Roman</vt:lpstr>
      <vt:lpstr>苹方 细体</vt:lpstr>
      <vt:lpstr>Times New Roman Bold</vt:lpstr>
      <vt:lpstr>苹方 中等</vt:lpstr>
      <vt:lpstr>汉仪丫丫体简</vt:lpstr>
      <vt:lpstr>Arial Unicode MS</vt:lpstr>
      <vt:lpstr>Calibri</vt:lpstr>
      <vt:lpstr>华文仿宋</vt:lpstr>
      <vt:lpstr>微软雅黑 Light</vt:lpstr>
      <vt:lpstr>Yu Gothic UI Semilight</vt:lpstr>
      <vt:lpstr>造字工房悦黑体验版纤细体</vt:lpstr>
      <vt:lpstr>黑体</vt:lpstr>
      <vt:lpstr>Office 主题​​</vt:lpstr>
      <vt:lpstr>Intelligent Interactive Assessment System for Students' Writing Level based on Large Model 基于大模型的学生写作水平智能交互评估系统研发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 of Works</vt:lpstr>
      <vt:lpstr>Reference Paper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user</dc:creator>
  <cp:lastModifiedBy>Win</cp:lastModifiedBy>
  <cp:revision>409</cp:revision>
  <dcterms:created xsi:type="dcterms:W3CDTF">2019-06-19T02:08:00Z</dcterms:created>
  <dcterms:modified xsi:type="dcterms:W3CDTF">2024-11-08T16:24:11Z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BC0284FEEDA941748BE1D60290FEABF2_13</vt:lpwstr>
  </property>
  <property fmtid="{D5CDD505-2E9C-101B-9397-08002B2CF9AE}" pid="4" name="ContentTypeId">
    <vt:lpwstr>0x010100494E9CF487647C409D9B0FCD4FFA0FC3</vt:lpwstr>
  </property>
</Properties>
</file>