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772" r:id="rId4"/>
    <p:sldId id="259" r:id="rId5"/>
    <p:sldId id="264" r:id="rId6"/>
    <p:sldId id="834" r:id="rId8"/>
    <p:sldId id="974" r:id="rId9"/>
    <p:sldId id="973" r:id="rId10"/>
    <p:sldId id="773" r:id="rId11"/>
    <p:sldId id="965" r:id="rId12"/>
    <p:sldId id="966" r:id="rId13"/>
    <p:sldId id="995" r:id="rId14"/>
    <p:sldId id="993" r:id="rId15"/>
    <p:sldId id="942" r:id="rId16"/>
    <p:sldId id="969" r:id="rId17"/>
    <p:sldId id="970" r:id="rId18"/>
    <p:sldId id="971" r:id="rId19"/>
    <p:sldId id="972" r:id="rId20"/>
    <p:sldId id="901" r:id="rId21"/>
    <p:sldId id="902" r:id="rId22"/>
    <p:sldId id="939" r:id="rId23"/>
    <p:sldId id="802" r:id="rId24"/>
    <p:sldId id="276"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玥琪"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C7A0"/>
    <a:srgbClr val="526188"/>
    <a:srgbClr val="F36F21"/>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3" autoAdjust="0"/>
    <p:restoredTop sz="75510" autoAdjust="0"/>
  </p:normalViewPr>
  <p:slideViewPr>
    <p:cSldViewPr snapToGrid="0" showGuides="1">
      <p:cViewPr varScale="1">
        <p:scale>
          <a:sx n="93" d="100"/>
          <a:sy n="93" d="100"/>
        </p:scale>
        <p:origin x="276" y="104"/>
      </p:cViewPr>
      <p:guideLst>
        <p:guide orient="horz" pos="2160"/>
        <p:guide pos="393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70.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我们对市面上的大模型进行分类调研，主要分为</a:t>
            </a:r>
            <a:r>
              <a:rPr lang="zh-CN" altLang="en-US" b="1" dirty="0"/>
              <a:t>中文大模型</a:t>
            </a:r>
            <a:r>
              <a:rPr lang="zh-CN" altLang="en-US" dirty="0"/>
              <a:t>、</a:t>
            </a:r>
            <a:r>
              <a:rPr lang="zh-CN" altLang="en-US" b="1" dirty="0"/>
              <a:t>英文大模型</a:t>
            </a:r>
            <a:r>
              <a:rPr lang="zh-CN" altLang="en-US" dirty="0"/>
              <a:t>和</a:t>
            </a:r>
            <a:r>
              <a:rPr lang="zh-CN" altLang="en-US" b="1" dirty="0"/>
              <a:t>教育相关大模型</a:t>
            </a:r>
            <a:r>
              <a:rPr lang="zh-CN" altLang="en-US" dirty="0"/>
              <a:t>三类。</a:t>
            </a:r>
            <a:endParaRPr lang="zh-CN" altLang="en-US" dirty="0"/>
          </a:p>
          <a:p>
            <a:r>
              <a:rPr lang="zh-CN" altLang="en-US" dirty="0"/>
              <a:t>首先是</a:t>
            </a:r>
            <a:r>
              <a:rPr lang="zh-CN" altLang="en-US" b="1" dirty="0"/>
              <a:t>中文大模型</a:t>
            </a:r>
            <a:r>
              <a:rPr lang="zh-CN" altLang="en-US" dirty="0"/>
              <a:t>，代表有百度的“文心一言”和阿里的“通义千问”。它们在中文理解和生成上表现优异，适合本地化教育需求，部分低阶模型还提供免费额度。不过，高阶模型收费较高，且需要进一步优化以满足细化评分的需求。</a:t>
            </a:r>
            <a:endParaRPr lang="zh-CN" altLang="en-US" dirty="0"/>
          </a:p>
          <a:p>
            <a:r>
              <a:rPr lang="zh-CN" altLang="en-US" b="1" dirty="0"/>
              <a:t>英文大模型</a:t>
            </a:r>
            <a:r>
              <a:rPr lang="zh-CN" altLang="en-US" dirty="0"/>
              <a:t>方面，</a:t>
            </a:r>
            <a:r>
              <a:rPr lang="en-US" altLang="zh-CN" dirty="0"/>
              <a:t>Google</a:t>
            </a:r>
            <a:r>
              <a:rPr lang="zh-CN" altLang="en-US" dirty="0"/>
              <a:t>的</a:t>
            </a:r>
            <a:r>
              <a:rPr lang="en-US" altLang="zh-CN" dirty="0"/>
              <a:t>Gemini</a:t>
            </a:r>
            <a:r>
              <a:rPr lang="zh-CN" altLang="en-US" dirty="0"/>
              <a:t>和</a:t>
            </a:r>
            <a:r>
              <a:rPr lang="en-US" altLang="zh-CN" dirty="0"/>
              <a:t>OpenAI</a:t>
            </a:r>
            <a:r>
              <a:rPr lang="zh-CN" altLang="en-US" dirty="0"/>
              <a:t>的</a:t>
            </a:r>
            <a:r>
              <a:rPr lang="en-US" altLang="zh-CN" dirty="0"/>
              <a:t>GPT</a:t>
            </a:r>
            <a:r>
              <a:rPr lang="zh-CN" altLang="en-US" dirty="0"/>
              <a:t>支持多语言处理，适合全球化应用，反馈丰富，适合智能评估。但它们使用成本高，特别是</a:t>
            </a:r>
            <a:r>
              <a:rPr lang="en-US" altLang="zh-CN" dirty="0"/>
              <a:t>GPT</a:t>
            </a:r>
            <a:r>
              <a:rPr lang="zh-CN" altLang="en-US" dirty="0"/>
              <a:t>无免费额度，且</a:t>
            </a:r>
            <a:r>
              <a:rPr lang="en-US" altLang="zh-CN" dirty="0"/>
              <a:t>Google Gemini</a:t>
            </a:r>
            <a:r>
              <a:rPr lang="zh-CN" altLang="en-US" dirty="0"/>
              <a:t>需要科学上网，对网络要求较高。</a:t>
            </a:r>
            <a:endParaRPr lang="zh-CN" altLang="en-US" dirty="0"/>
          </a:p>
          <a:p>
            <a:r>
              <a:rPr lang="zh-CN" altLang="en-US" b="1" dirty="0"/>
              <a:t>教育相关大模型</a:t>
            </a:r>
            <a:r>
              <a:rPr lang="zh-CN" altLang="en-US" dirty="0"/>
              <a:t>包括讯飞的“星火”和智谱的</a:t>
            </a:r>
            <a:r>
              <a:rPr lang="en-US" altLang="zh-CN" dirty="0"/>
              <a:t>GLM-4</a:t>
            </a:r>
            <a:r>
              <a:rPr lang="zh-CN" altLang="en-US" dirty="0"/>
              <a:t>，它们在教育场景中表现良好，支持多语言，适合学术和教育应用。但这类模型在创新性评估和评分稳定性上可能稍弱，需要进行一些参数优化。</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在进行本研究的过程中，我们调研了相关领域的多篇文献，其中一篇重要的文献是</a:t>
            </a:r>
            <a:r>
              <a:rPr lang="en-US" altLang="zh-CN" dirty="0"/>
              <a:t>《</a:t>
            </a:r>
            <a:r>
              <a:rPr lang="zh-CN" altLang="en-US" dirty="0"/>
              <a:t>基于大语言模型的个性化实验报告评语自动生成</a:t>
            </a:r>
            <a:r>
              <a:rPr lang="en-US" altLang="zh-CN" dirty="0"/>
              <a:t>》</a:t>
            </a:r>
            <a:r>
              <a:rPr lang="zh-CN" altLang="en-US" dirty="0"/>
              <a:t>。该文献深入探讨了在实验报告评阅过程中存在的痛点和难点。</a:t>
            </a:r>
            <a:endParaRPr lang="zh-CN" altLang="en-US" dirty="0"/>
          </a:p>
          <a:p>
            <a:r>
              <a:rPr lang="zh-CN" altLang="en-US" dirty="0"/>
              <a:t>首先，实验报告评语的痛点主要有两个方面。</a:t>
            </a:r>
            <a:r>
              <a:rPr lang="zh-CN" altLang="en-US" b="1" dirty="0"/>
              <a:t>一是模板化的问题</a:t>
            </a:r>
            <a:r>
              <a:rPr lang="zh-CN" altLang="en-US" dirty="0"/>
              <a:t>。传统的评语缺乏个性化，通常采用固定的模板，很难有效评估不同实验的具体要求。</a:t>
            </a:r>
            <a:r>
              <a:rPr lang="zh-CN" altLang="en-US" b="1" dirty="0"/>
              <a:t>二是可解释性不足</a:t>
            </a:r>
            <a:r>
              <a:rPr lang="zh-CN" altLang="en-US" dirty="0"/>
              <a:t>。评语结果往往缺乏具体的解释，学生难以从中明确改进方向。</a:t>
            </a:r>
            <a:endParaRPr lang="zh-CN" altLang="en-US" dirty="0"/>
          </a:p>
          <a:p>
            <a:r>
              <a:rPr lang="zh-CN" altLang="en-US" dirty="0"/>
              <a:t>接下来是实验的难点，这篇文献总结了三个主要挑战。</a:t>
            </a:r>
            <a:r>
              <a:rPr lang="zh-CN" altLang="en-US" b="1" dirty="0"/>
              <a:t>首先是评价体系的多样性</a:t>
            </a:r>
            <a:r>
              <a:rPr lang="zh-CN" altLang="en-US" dirty="0"/>
              <a:t>。不同课程、不同实验的评价标准不尽相同，导致难以用统一的评语模板来满足多样化的需求。</a:t>
            </a:r>
            <a:r>
              <a:rPr lang="zh-CN" altLang="en-US" b="1" dirty="0"/>
              <a:t>其次是个性化的高要求</a:t>
            </a:r>
            <a:r>
              <a:rPr lang="zh-CN" altLang="en-US" dirty="0"/>
              <a:t>。自动获取学生实验任务的完成情况并生成个性化评语极具挑战。</a:t>
            </a:r>
            <a:r>
              <a:rPr lang="zh-CN" altLang="en-US" b="1" dirty="0"/>
              <a:t>最后是生成的准确性</a:t>
            </a:r>
            <a:r>
              <a:rPr lang="zh-CN" altLang="en-US" dirty="0"/>
              <a:t>。当前大部分自动生成的评语在准确性和针对性方面还不够理想。</a:t>
            </a:r>
            <a:endParaRPr lang="zh-CN" altLang="en-US" dirty="0"/>
          </a:p>
          <a:p>
            <a:r>
              <a:rPr lang="zh-CN" altLang="en-US" dirty="0"/>
              <a:t>在痛点和难点的基础上，该文献的研究目标是提出一个基于大语言模型的自动生成框架，通过生成个性化的评语来提升评阅的效率和准确度。</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在了解了实验评语的痛点和难点之后，我们来看一看本研究提出的自动生成评语框架。这里展示的是整个系统的结构流程图。</a:t>
            </a:r>
            <a:endParaRPr lang="zh-CN" altLang="en-US" dirty="0"/>
          </a:p>
          <a:p>
            <a:r>
              <a:rPr lang="zh-CN" altLang="en-US" dirty="0"/>
              <a:t>首先，从左侧开始，教师输入实验要求和代码质量要求，这包括了具体的实验任务、功能需求和代码标准等信息。接下来，通过</a:t>
            </a:r>
            <a:r>
              <a:rPr lang="zh-CN" altLang="en-US" b="1" dirty="0"/>
              <a:t>主题</a:t>
            </a:r>
            <a:r>
              <a:rPr lang="en-US" altLang="zh-CN" b="1" dirty="0"/>
              <a:t>-</a:t>
            </a:r>
            <a:r>
              <a:rPr lang="zh-CN" altLang="en-US" b="1" dirty="0"/>
              <a:t>评估决策</a:t>
            </a:r>
            <a:r>
              <a:rPr lang="en-US" altLang="zh-CN" b="1" dirty="0"/>
              <a:t>-</a:t>
            </a:r>
            <a:r>
              <a:rPr lang="zh-CN" altLang="en-US" b="1" dirty="0"/>
              <a:t>集成提示策略</a:t>
            </a:r>
            <a:r>
              <a:rPr lang="zh-CN" altLang="en-US" dirty="0"/>
              <a:t>（也就是</a:t>
            </a:r>
            <a:r>
              <a:rPr lang="en-US" altLang="zh-CN" dirty="0"/>
              <a:t>T-ED-I</a:t>
            </a:r>
            <a:r>
              <a:rPr lang="zh-CN" altLang="en-US" dirty="0"/>
              <a:t>策略），系统会根据这些实验要求生成一个</a:t>
            </a:r>
            <a:r>
              <a:rPr lang="zh-CN" altLang="en-US" b="1" dirty="0"/>
              <a:t>实验评估决策树</a:t>
            </a:r>
            <a:r>
              <a:rPr lang="zh-CN" altLang="en-US" dirty="0"/>
              <a:t>。这个决策树会保存到</a:t>
            </a:r>
            <a:r>
              <a:rPr lang="zh-CN" altLang="en-US" b="1" dirty="0"/>
              <a:t>实验评估决策树库</a:t>
            </a:r>
            <a:r>
              <a:rPr lang="zh-CN" altLang="en-US" dirty="0"/>
              <a:t>中，为不同实验提供特定的评价体系。</a:t>
            </a:r>
            <a:endParaRPr lang="zh-CN" altLang="en-US" dirty="0"/>
          </a:p>
          <a:p>
            <a:r>
              <a:rPr lang="zh-CN" altLang="en-US" dirty="0"/>
              <a:t>在系统的中间部分，我们可以看到，输入的实验报告和代码会被划分成不同的主题，例如需求分析、系统实现和代码质量。大语言模型会对这些主题进行分析和评分，生成各个主题的评价依据和评级结果。</a:t>
            </a:r>
            <a:endParaRPr lang="zh-CN" altLang="en-US" dirty="0"/>
          </a:p>
          <a:p>
            <a:r>
              <a:rPr lang="zh-CN" altLang="en-US" dirty="0"/>
              <a:t>最后，结合学生的实验任务完成情况，系统会整合所有信息，生成一个详细的实验评语。这些评语不仅包含评分，还包括改进建议和评价依据，为学生提供具体的反馈指导。</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接下来，我们来看一下</a:t>
            </a:r>
            <a:r>
              <a:rPr lang="en-US" altLang="zh-CN" dirty="0"/>
              <a:t>T-ED-I</a:t>
            </a:r>
            <a:r>
              <a:rPr lang="zh-CN" altLang="en-US" dirty="0"/>
              <a:t>策略的具体实现流程。</a:t>
            </a:r>
            <a:endParaRPr lang="zh-CN" altLang="en-US" dirty="0"/>
          </a:p>
          <a:p>
            <a:r>
              <a:rPr lang="zh-CN" altLang="en-US" dirty="0"/>
              <a:t>在这个框架中，我们将策略分为</a:t>
            </a:r>
            <a:r>
              <a:rPr lang="zh-CN" altLang="en-US" b="1" dirty="0"/>
              <a:t>主题提示</a:t>
            </a:r>
            <a:r>
              <a:rPr lang="zh-CN" altLang="en-US" dirty="0"/>
              <a:t>、</a:t>
            </a:r>
            <a:r>
              <a:rPr lang="zh-CN" altLang="en-US" b="1" dirty="0"/>
              <a:t>评估决策提示</a:t>
            </a:r>
            <a:r>
              <a:rPr lang="zh-CN" altLang="en-US" dirty="0"/>
              <a:t>和</a:t>
            </a:r>
            <a:r>
              <a:rPr lang="zh-CN" altLang="en-US" b="1" dirty="0"/>
              <a:t>集成提示</a:t>
            </a:r>
            <a:r>
              <a:rPr lang="zh-CN" altLang="en-US" dirty="0"/>
              <a:t>三个步骤。</a:t>
            </a:r>
            <a:endParaRPr lang="zh-CN" altLang="en-US" dirty="0"/>
          </a:p>
          <a:p>
            <a:r>
              <a:rPr lang="zh-CN" altLang="en-US" dirty="0"/>
              <a:t>首先，在</a:t>
            </a:r>
            <a:r>
              <a:rPr lang="zh-CN" altLang="en-US" b="1" dirty="0"/>
              <a:t>主题提示</a:t>
            </a:r>
            <a:r>
              <a:rPr lang="zh-CN" altLang="en-US" dirty="0"/>
              <a:t>阶段，系统会根据输入的实验要求，提取所有一级标题，将其作为主题数组。这里还会自动排除“总结”等无关主题，以确保提取的内容更加精准。</a:t>
            </a:r>
            <a:endParaRPr lang="zh-CN" altLang="en-US" dirty="0"/>
          </a:p>
          <a:p>
            <a:r>
              <a:rPr lang="zh-CN" altLang="en-US" dirty="0"/>
              <a:t>接着，在</a:t>
            </a:r>
            <a:r>
              <a:rPr lang="zh-CN" altLang="en-US" b="1" dirty="0"/>
              <a:t>评估决策提示</a:t>
            </a:r>
            <a:r>
              <a:rPr lang="zh-CN" altLang="en-US" dirty="0"/>
              <a:t>阶段，系统会针对每个主题逐个生成相应的评分标准。系统会调用大语言模型，形成每个主题的评价方式，包括可量化和不可量化的指标。这样可以确保每个主题的评价依据清晰明确。</a:t>
            </a:r>
            <a:endParaRPr lang="zh-CN" altLang="en-US" dirty="0"/>
          </a:p>
          <a:p>
            <a:r>
              <a:rPr lang="zh-CN" altLang="en-US" dirty="0"/>
              <a:t>最后是</a:t>
            </a:r>
            <a:r>
              <a:rPr lang="zh-CN" altLang="en-US" b="1" dirty="0"/>
              <a:t>集成提示</a:t>
            </a:r>
            <a:r>
              <a:rPr lang="zh-CN" altLang="en-US" dirty="0"/>
              <a:t>阶段，这一步将所有主题的评分标准整合起来，形成最终的</a:t>
            </a:r>
            <a:r>
              <a:rPr lang="zh-CN" altLang="en-US" b="1" dirty="0"/>
              <a:t>代码质量分支</a:t>
            </a:r>
            <a:r>
              <a:rPr lang="zh-CN" altLang="en-US" dirty="0"/>
              <a:t>，并输出为</a:t>
            </a:r>
            <a:r>
              <a:rPr lang="en-US" altLang="zh-CN" dirty="0"/>
              <a:t>JSON</a:t>
            </a:r>
            <a:r>
              <a:rPr lang="zh-CN" altLang="en-US" dirty="0"/>
              <a:t>格式的评估决策树。</a:t>
            </a:r>
            <a:endParaRPr lang="zh-CN" altLang="en-US" dirty="0"/>
          </a:p>
          <a:p>
            <a:r>
              <a:rPr lang="zh-CN" altLang="en-US" dirty="0"/>
              <a:t>这个三步提示策略确保了系统在生成评估决策树时的准确性和灵活性，为每个实验任务提供定制化的评价体系，从而更好地满足多样化的实验要求。</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首先，学生在课程学习过程中，借助GAI辅助工具例如大模型去辅助</a:t>
            </a:r>
            <a:endParaRPr lang="zh-CN" altLang="en-US"/>
          </a:p>
          <a:p>
            <a:r>
              <a:rPr lang="zh-CN" altLang="en-US"/>
              <a:t>课程项目实践及项目报告撰写，并在规定时间通过教学系统把项目报告提交给老师。其次，</a:t>
            </a:r>
            <a:endParaRPr lang="zh-CN" altLang="en-US"/>
          </a:p>
          <a:p>
            <a:r>
              <a:rPr lang="zh-CN" altLang="en-US"/>
              <a:t>教师收到学生的课程项目报告后，对课程项目报告进行初步地评阅与打分，同时借助自身经</a:t>
            </a:r>
            <a:endParaRPr lang="zh-CN" altLang="en-US"/>
          </a:p>
          <a:p>
            <a:r>
              <a:rPr lang="zh-CN" altLang="en-US"/>
              <a:t>验设计可量化的评分标准，并在相应的提示语帮助下利用GAI辅助工具对项目报告进行智能</a:t>
            </a:r>
            <a:endParaRPr lang="zh-CN" altLang="en-US"/>
          </a:p>
          <a:p>
            <a:r>
              <a:rPr lang="zh-CN" altLang="en-US"/>
              <a:t>评估，得到评分和评阅意见。第三，教师结合评分和评阅意见对课程项目报告进行最终打分</a:t>
            </a:r>
            <a:endParaRPr lang="zh-CN" altLang="en-US"/>
          </a:p>
          <a:p>
            <a:r>
              <a:rPr lang="zh-CN" altLang="en-US"/>
              <a:t>和撰写对应反馈。最后，学生收到老师对他们的课程项目报告的评分和有针对性的反馈，在</a:t>
            </a:r>
            <a:endParaRPr lang="zh-CN" altLang="en-US"/>
          </a:p>
          <a:p>
            <a:r>
              <a:rPr lang="zh-CN" altLang="en-US"/>
              <a:t>GAI辅助工具引导下反思和改进自身劣势与不足，从而进一步弥补知识短板，提升学术写作</a:t>
            </a:r>
            <a:endParaRPr lang="zh-CN" altLang="en-US"/>
          </a:p>
          <a:p>
            <a:r>
              <a:rPr lang="zh-CN" altLang="en-US"/>
              <a:t>能力和逻辑思维。</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6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image" Target="../media/image4.png"/><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tags" Target="../tags/tag6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sp>
        <p:nvSpPr>
          <p:cNvPr id="2" name="标题 1"/>
          <p:cNvSpPr>
            <a:spLocks noGrp="1"/>
          </p:cNvSpPr>
          <p:nvPr>
            <p:ph type="ctrTitle"/>
          </p:nvPr>
        </p:nvSpPr>
        <p:spPr>
          <a:xfrm>
            <a:off x="0" y="875665"/>
            <a:ext cx="12147550" cy="3266440"/>
          </a:xfrm>
        </p:spPr>
        <p:txBody>
          <a:bodyPr>
            <a:noAutofit/>
          </a:bodyPr>
          <a:lstStyle/>
          <a:p>
            <a:pPr>
              <a:lnSpc>
                <a:spcPts val="5520"/>
              </a:lnSpc>
            </a:pPr>
            <a:r>
              <a:rPr lang="en-US" sz="3600" dirty="0">
                <a:ea typeface="+mn-ea"/>
                <a:cs typeface="+mj-lt"/>
                <a:sym typeface="+mn-ea"/>
              </a:rPr>
              <a:t>I</a:t>
            </a:r>
            <a:r>
              <a:rPr sz="3600" dirty="0">
                <a:ea typeface="+mn-ea"/>
                <a:cs typeface="+mj-lt"/>
                <a:sym typeface="+mn-ea"/>
              </a:rPr>
              <a:t>ntelligent </a:t>
            </a:r>
            <a:r>
              <a:rPr lang="en-US" sz="3600" dirty="0">
                <a:ea typeface="+mn-ea"/>
                <a:cs typeface="+mj-lt"/>
                <a:sym typeface="+mn-ea"/>
              </a:rPr>
              <a:t>I</a:t>
            </a:r>
            <a:r>
              <a:rPr sz="3600" dirty="0">
                <a:ea typeface="+mn-ea"/>
                <a:cs typeface="+mj-lt"/>
                <a:sym typeface="+mn-ea"/>
              </a:rPr>
              <a:t>nteractive </a:t>
            </a:r>
            <a:r>
              <a:rPr lang="en-US" sz="3600" dirty="0">
                <a:ea typeface="+mn-ea"/>
                <a:cs typeface="+mj-lt"/>
                <a:sym typeface="+mn-ea"/>
              </a:rPr>
              <a:t>A</a:t>
            </a:r>
            <a:r>
              <a:rPr sz="3600" dirty="0">
                <a:ea typeface="+mn-ea"/>
                <a:cs typeface="+mj-lt"/>
                <a:sym typeface="+mn-ea"/>
              </a:rPr>
              <a:t>ssessment </a:t>
            </a:r>
            <a:r>
              <a:rPr lang="en-US" sz="3600" dirty="0">
                <a:ea typeface="+mn-ea"/>
                <a:cs typeface="+mj-lt"/>
                <a:sym typeface="+mn-ea"/>
              </a:rPr>
              <a:t>S</a:t>
            </a:r>
            <a:r>
              <a:rPr sz="3600" dirty="0">
                <a:ea typeface="+mn-ea"/>
                <a:cs typeface="+mj-lt"/>
                <a:sym typeface="+mn-ea"/>
              </a:rPr>
              <a:t>ystem</a:t>
            </a:r>
            <a:r>
              <a:rPr lang="en-US" sz="3600" dirty="0">
                <a:ea typeface="+mn-ea"/>
                <a:cs typeface="+mj-lt"/>
                <a:sym typeface="+mn-ea"/>
              </a:rPr>
              <a:t> </a:t>
            </a:r>
            <a:r>
              <a:rPr sz="3600" dirty="0">
                <a:ea typeface="+mn-ea"/>
                <a:cs typeface="+mj-lt"/>
                <a:sym typeface="+mn-ea"/>
              </a:rPr>
              <a:t>for</a:t>
            </a:r>
            <a:br>
              <a:rPr sz="3600" dirty="0">
                <a:ea typeface="+mn-ea"/>
                <a:cs typeface="+mj-lt"/>
                <a:sym typeface="+mn-ea"/>
              </a:rPr>
            </a:br>
            <a:r>
              <a:rPr lang="en-US" sz="3600" dirty="0">
                <a:ea typeface="+mn-ea"/>
                <a:cs typeface="+mj-lt"/>
                <a:sym typeface="+mn-ea"/>
              </a:rPr>
              <a:t>S</a:t>
            </a:r>
            <a:r>
              <a:rPr sz="3600" dirty="0">
                <a:ea typeface="+mn-ea"/>
                <a:cs typeface="+mj-lt"/>
                <a:sym typeface="+mn-ea"/>
              </a:rPr>
              <a:t>tudents' </a:t>
            </a:r>
            <a:r>
              <a:rPr lang="en-US" sz="3600" dirty="0">
                <a:ea typeface="+mn-ea"/>
                <a:cs typeface="+mj-lt"/>
                <a:sym typeface="+mn-ea"/>
              </a:rPr>
              <a:t>W</a:t>
            </a:r>
            <a:r>
              <a:rPr sz="3600" dirty="0">
                <a:ea typeface="+mn-ea"/>
                <a:cs typeface="+mj-lt"/>
                <a:sym typeface="+mn-ea"/>
              </a:rPr>
              <a:t>riting </a:t>
            </a:r>
            <a:r>
              <a:rPr lang="en-US" sz="3600" dirty="0">
                <a:ea typeface="+mn-ea"/>
                <a:cs typeface="+mj-lt"/>
                <a:sym typeface="+mn-ea"/>
              </a:rPr>
              <a:t>L</a:t>
            </a:r>
            <a:r>
              <a:rPr sz="3600" dirty="0">
                <a:ea typeface="+mn-ea"/>
                <a:cs typeface="+mj-lt"/>
                <a:sym typeface="+mn-ea"/>
              </a:rPr>
              <a:t>evel</a:t>
            </a:r>
            <a:r>
              <a:rPr lang="en-US" sz="3600" dirty="0">
                <a:ea typeface="+mn-ea"/>
                <a:cs typeface="+mj-lt"/>
                <a:sym typeface="+mn-ea"/>
              </a:rPr>
              <a:t> </a:t>
            </a:r>
            <a:r>
              <a:rPr sz="3600" dirty="0">
                <a:ea typeface="+mn-ea"/>
                <a:cs typeface="+mj-lt"/>
                <a:sym typeface="+mn-ea"/>
              </a:rPr>
              <a:t>based on</a:t>
            </a:r>
            <a:br>
              <a:rPr sz="3600" dirty="0">
                <a:ea typeface="+mn-ea"/>
                <a:cs typeface="+mj-lt"/>
                <a:sym typeface="+mn-ea"/>
              </a:rPr>
            </a:br>
            <a:r>
              <a:rPr lang="en-US" sz="3600" dirty="0">
                <a:ea typeface="+mn-ea"/>
                <a:cs typeface="+mj-lt"/>
                <a:sym typeface="+mn-ea"/>
              </a:rPr>
              <a:t>L</a:t>
            </a:r>
            <a:r>
              <a:rPr sz="3600" dirty="0">
                <a:ea typeface="+mn-ea"/>
                <a:cs typeface="+mj-lt"/>
                <a:sym typeface="+mn-ea"/>
              </a:rPr>
              <a:t>arge </a:t>
            </a:r>
            <a:r>
              <a:rPr lang="en-US" sz="3600" dirty="0">
                <a:ea typeface="+mn-ea"/>
                <a:cs typeface="+mj-lt"/>
                <a:sym typeface="+mn-ea"/>
              </a:rPr>
              <a:t>M</a:t>
            </a:r>
            <a:r>
              <a:rPr sz="3600" dirty="0">
                <a:ea typeface="+mn-ea"/>
                <a:cs typeface="+mj-lt"/>
                <a:sym typeface="+mn-ea"/>
              </a:rPr>
              <a:t>odel</a:t>
            </a:r>
            <a:br>
              <a:rPr sz="3600" dirty="0">
                <a:ea typeface="微软雅黑" panose="020B0503020204020204" charset="-122"/>
                <a:cs typeface="+mj-lt"/>
                <a:sym typeface="+mn-ea"/>
              </a:rPr>
            </a:br>
            <a:r>
              <a:rPr sz="2400" dirty="0">
                <a:latin typeface="+mj-ea"/>
                <a:ea typeface="微软雅黑" panose="020B0503020204020204" charset="-122"/>
                <a:cs typeface="+mj-ea"/>
                <a:sym typeface="+mn-ea"/>
              </a:rPr>
              <a:t>基于大模型的学生写作水平智能交互评估系统研发</a:t>
            </a:r>
            <a:endParaRPr sz="2400" dirty="0">
              <a:latin typeface="+mj-ea"/>
              <a:ea typeface="微软雅黑" panose="020B0503020204020204" charset="-122"/>
              <a:cs typeface="+mj-ea"/>
              <a:sym typeface="+mn-ea"/>
            </a:endParaRPr>
          </a:p>
        </p:txBody>
      </p:sp>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3" name="文本框 22"/>
          <p:cNvSpPr txBox="1"/>
          <p:nvPr/>
        </p:nvSpPr>
        <p:spPr>
          <a:xfrm>
            <a:off x="3131820" y="4375785"/>
            <a:ext cx="7221220" cy="829945"/>
          </a:xfrm>
          <a:prstGeom prst="rect">
            <a:avLst/>
          </a:prstGeom>
          <a:noFill/>
        </p:spPr>
        <p:txBody>
          <a:bodyPr wrap="square" rtlCol="0">
            <a:spAutoFit/>
          </a:bodyPr>
          <a:lstStyle/>
          <a:p>
            <a:pPr algn="l"/>
            <a:r>
              <a:rPr lang="en-US" altLang="zh-CN" sz="2400" b="1" dirty="0">
                <a:latin typeface="Times New Roman Regular" panose="02020503050405090304" charset="0"/>
                <a:cs typeface="Times New Roman Regular" panose="02020503050405090304" charset="0"/>
                <a:sym typeface="+mn-lt"/>
              </a:rPr>
              <a:t>Instructor:</a:t>
            </a:r>
            <a:r>
              <a:rPr lang="en-US" altLang="zh-CN" sz="2000" dirty="0">
                <a:latin typeface="Times New Roman Regular" panose="02020503050405090304" charset="0"/>
                <a:cs typeface="Times New Roman Regular" panose="02020503050405090304" charset="0"/>
                <a:sym typeface="+mn-lt"/>
              </a:rPr>
              <a:t> </a:t>
            </a:r>
            <a:r>
              <a:rPr lang="en-US" altLang="zh-CN" dirty="0">
                <a:latin typeface="Times New Roman Regular" panose="02020503050405090304" charset="0"/>
                <a:cs typeface="Times New Roman Regular" panose="02020503050405090304" charset="0"/>
                <a:sym typeface="+mn-lt"/>
              </a:rPr>
              <a:t>Jimmy Liu, Xiaoqing Zhang</a:t>
            </a:r>
            <a:endParaRPr lang="en-US" altLang="zh-CN" dirty="0">
              <a:solidFill>
                <a:schemeClr val="tx1"/>
              </a:solidFill>
              <a:latin typeface="Times New Roman Regular" panose="02020503050405090304" charset="0"/>
              <a:cs typeface="Times New Roman Regular" panose="02020503050405090304" charset="0"/>
              <a:sym typeface="+mn-lt"/>
            </a:endParaRPr>
          </a:p>
          <a:p>
            <a:pPr algn="l"/>
            <a:r>
              <a:rPr lang="en-US" altLang="zh-CN" sz="2400" b="1" dirty="0">
                <a:solidFill>
                  <a:schemeClr val="tx1"/>
                </a:solidFill>
                <a:latin typeface="Times New Roman Regular" panose="02020503050405090304" charset="0"/>
                <a:cs typeface="Times New Roman Regular" panose="02020503050405090304" charset="0"/>
                <a:sym typeface="+mn-lt"/>
              </a:rPr>
              <a:t>Group member:</a:t>
            </a:r>
            <a:r>
              <a:rPr lang="en-US" altLang="zh-CN" sz="2000" dirty="0">
                <a:solidFill>
                  <a:schemeClr val="tx1"/>
                </a:solidFill>
                <a:latin typeface="Times New Roman Regular" panose="02020503050405090304" charset="0"/>
                <a:cs typeface="Times New Roman Regular" panose="02020503050405090304" charset="0"/>
                <a:sym typeface="+mn-lt"/>
              </a:rPr>
              <a:t> </a:t>
            </a:r>
            <a:r>
              <a:rPr lang="en-US" altLang="zh-CN" dirty="0">
                <a:solidFill>
                  <a:schemeClr val="tx1"/>
                </a:solidFill>
                <a:latin typeface="Times New Roman Regular" panose="02020503050405090304" charset="0"/>
                <a:cs typeface="Times New Roman Regular" panose="02020503050405090304" charset="0"/>
                <a:sym typeface="+mn-lt"/>
              </a:rPr>
              <a:t>Tianrui Wang, Qianyi Wang, Peng Sheng</a:t>
            </a:r>
            <a:endParaRPr lang="zh-CN" altLang="en-US" dirty="0">
              <a:solidFill>
                <a:schemeClr val="tx1"/>
              </a:solidFill>
              <a:latin typeface="Times New Roman Regular" panose="02020503050405090304" charset="0"/>
              <a:cs typeface="Times New Roman Regular" panose="02020503050405090304" charset="0"/>
              <a:sym typeface="+mn-lt"/>
            </a:endParaRPr>
          </a:p>
        </p:txBody>
      </p:sp>
      <p:sp>
        <p:nvSpPr>
          <p:cNvPr id="4" name="Text Box 3"/>
          <p:cNvSpPr txBox="1"/>
          <p:nvPr/>
        </p:nvSpPr>
        <p:spPr>
          <a:xfrm>
            <a:off x="4486910" y="5542280"/>
            <a:ext cx="2789555" cy="368300"/>
          </a:xfrm>
          <a:prstGeom prst="rect">
            <a:avLst/>
          </a:prstGeom>
          <a:noFill/>
        </p:spPr>
        <p:txBody>
          <a:bodyPr wrap="square" rtlCol="0">
            <a:spAutoFit/>
          </a:bodyPr>
          <a:lstStyle/>
          <a:p>
            <a:pPr algn="ctr"/>
            <a:r>
              <a:rPr lang="en-US" dirty="0">
                <a:latin typeface="Times New Roman Regular" panose="02020503050405090304" charset="0"/>
                <a:cs typeface="Times New Roman Regular" panose="02020503050405090304" charset="0"/>
              </a:rPr>
              <a:t>2024.11.04</a:t>
            </a:r>
            <a:endParaRPr lang="en-US" dirty="0">
              <a:latin typeface="Times New Roman Regular" panose="02020503050405090304" charset="0"/>
              <a:cs typeface="Times New Roman Regular" panose="02020503050405090304" charset="0"/>
            </a:endParaRPr>
          </a:p>
        </p:txBody>
      </p:sp>
      <p:pic>
        <p:nvPicPr>
          <p:cNvPr id="8" name="Picture 7"/>
          <p:cNvPicPr>
            <a:picLocks noChangeAspect="1"/>
          </p:cNvPicPr>
          <p:nvPr>
            <p:custDataLst>
              <p:tags r:id="rId4"/>
            </p:custDataLst>
          </p:nvPr>
        </p:nvPicPr>
        <p:blipFill>
          <a:blip r:embed="rId5"/>
          <a:stretch>
            <a:fillRect/>
          </a:stretch>
        </p:blipFill>
        <p:spPr>
          <a:xfrm>
            <a:off x="2350135" y="-467995"/>
            <a:ext cx="1545590" cy="1545590"/>
          </a:xfrm>
          <a:prstGeom prst="rect">
            <a:avLst/>
          </a:prstGeom>
        </p:spPr>
      </p:pic>
    </p:spTree>
  </p:cSld>
  <p:clrMapOvr>
    <a:masterClrMapping/>
  </p:clrMapOvr>
  <p:transition spd="slow" advTm="820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2.2</a:t>
            </a:r>
            <a:r>
              <a:rPr lang="en-US" altLang="zh-CN" sz="3200">
                <a:sym typeface="+mn-ea"/>
              </a:rPr>
              <a:t> Backend Design</a:t>
            </a:r>
            <a:endParaRPr lang="en-US" altLang="zh-CN" sz="3200"/>
          </a:p>
        </p:txBody>
      </p:sp>
      <p:sp>
        <p:nvSpPr>
          <p:cNvPr id="4" name="文本框 3"/>
          <p:cNvSpPr txBox="1"/>
          <p:nvPr/>
        </p:nvSpPr>
        <p:spPr>
          <a:xfrm>
            <a:off x="692150" y="1449070"/>
            <a:ext cx="10808335" cy="3960495"/>
          </a:xfrm>
          <a:prstGeom prst="rect">
            <a:avLst/>
          </a:prstGeom>
          <a:noFill/>
        </p:spPr>
        <p:txBody>
          <a:bodyPr wrap="square">
            <a:noAutofit/>
          </a:bodyPr>
          <a:p>
            <a:pPr marL="457200" indent="-457200" fontAlgn="auto">
              <a:lnSpc>
                <a:spcPct val="150000"/>
              </a:lnSpc>
              <a:buAutoNum type="arabicPeriod"/>
            </a:pPr>
            <a:r>
              <a:rPr lang="zh-CN" altLang="en-US" sz="2000" dirty="0"/>
              <a:t>连接大语言模型接口</a:t>
            </a:r>
            <a:endParaRPr lang="zh-CN" altLang="en-US" sz="2000" dirty="0"/>
          </a:p>
          <a:p>
            <a:pPr marL="457200" indent="-457200" fontAlgn="auto">
              <a:lnSpc>
                <a:spcPct val="150000"/>
              </a:lnSpc>
              <a:buAutoNum type="arabicPeriod"/>
            </a:pPr>
            <a:r>
              <a:rPr lang="zh-CN" altLang="en-US" sz="2000" dirty="0"/>
              <a:t>设计提示语对模型进行引导</a:t>
            </a:r>
            <a:endParaRPr lang="zh-CN" altLang="en-US" sz="2000" dirty="0"/>
          </a:p>
          <a:p>
            <a:pPr marL="914400" lvl="1" indent="-457200" fontAlgn="auto">
              <a:lnSpc>
                <a:spcPct val="150000"/>
              </a:lnSpc>
              <a:buFont typeface="+mj-ea"/>
              <a:buAutoNum type="circleNumDbPlain"/>
            </a:pPr>
            <a:r>
              <a:rPr lang="zh-CN" altLang="en-US" sz="2000" dirty="0">
                <a:sym typeface="+mn-ea"/>
              </a:rPr>
              <a:t>导入学生报告，得到模型反馈结果</a:t>
            </a:r>
            <a:endParaRPr lang="zh-CN" altLang="en-US" sz="2000" dirty="0"/>
          </a:p>
          <a:p>
            <a:pPr marL="914400" lvl="1" indent="-457200" fontAlgn="auto">
              <a:lnSpc>
                <a:spcPct val="150000"/>
              </a:lnSpc>
              <a:buFont typeface="+mj-ea"/>
              <a:buAutoNum type="circleNumDbPlain"/>
            </a:pPr>
            <a:r>
              <a:rPr lang="zh-CN" altLang="en-US" sz="2000" dirty="0">
                <a:sym typeface="+mn-ea"/>
              </a:rPr>
              <a:t>根据反馈进一步修改提示语</a:t>
            </a:r>
            <a:endParaRPr lang="zh-CN" altLang="en-US" sz="2000" dirty="0"/>
          </a:p>
          <a:p>
            <a:pPr marL="457200" indent="-457200" fontAlgn="auto">
              <a:lnSpc>
                <a:spcPct val="150000"/>
              </a:lnSpc>
              <a:buAutoNum type="arabicPeriod"/>
            </a:pPr>
            <a:r>
              <a:rPr lang="zh-CN" altLang="en-US" sz="2000" dirty="0"/>
              <a:t>进一步改进，形成接口与前端对接</a:t>
            </a:r>
            <a:endParaRPr lang="en-US" altLang="zh-CN" sz="2000" dirty="0"/>
          </a:p>
        </p:txBody>
      </p:sp>
    </p:spTree>
  </p:cSld>
  <p:clrMapOvr>
    <a:masterClrMapping/>
  </p:clrMapOvr>
  <p:transition spd="slow" advTm="501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2.3</a:t>
            </a:r>
            <a:r>
              <a:rPr lang="en-US" altLang="zh-CN" sz="3200">
                <a:sym typeface="+mn-ea"/>
              </a:rPr>
              <a:t> Prompt Design</a:t>
            </a:r>
            <a:endParaRPr lang="en-US" altLang="zh-CN" sz="3200"/>
          </a:p>
        </p:txBody>
      </p:sp>
      <p:sp>
        <p:nvSpPr>
          <p:cNvPr id="4" name="文本框 3"/>
          <p:cNvSpPr txBox="1"/>
          <p:nvPr/>
        </p:nvSpPr>
        <p:spPr>
          <a:xfrm>
            <a:off x="692150" y="1449070"/>
            <a:ext cx="10808335" cy="3970655"/>
          </a:xfrm>
          <a:prstGeom prst="rect">
            <a:avLst/>
          </a:prstGeom>
          <a:noFill/>
        </p:spPr>
        <p:txBody>
          <a:bodyPr wrap="square">
            <a:noAutofit/>
          </a:bodyPr>
          <a:p>
            <a:pPr marL="457200" indent="-457200" fontAlgn="auto">
              <a:lnSpc>
                <a:spcPct val="150000"/>
              </a:lnSpc>
              <a:buAutoNum type="arabicPeriod"/>
            </a:pPr>
            <a:r>
              <a:rPr lang="zh-CN" altLang="en-US" sz="2000" dirty="0"/>
              <a:t>评估方法确认</a:t>
            </a:r>
            <a:endParaRPr lang="zh-CN" altLang="en-US" sz="2000" dirty="0"/>
          </a:p>
          <a:p>
            <a:pPr lvl="2" indent="-457200" fontAlgn="auto">
              <a:lnSpc>
                <a:spcPct val="150000"/>
              </a:lnSpc>
              <a:buFont typeface="+mj-ea"/>
              <a:buAutoNum type="circleNumDbPlain"/>
            </a:pPr>
            <a:r>
              <a:rPr lang="zh-CN" altLang="en-US" sz="2000" dirty="0"/>
              <a:t>综合评分：最后的总评价</a:t>
            </a:r>
            <a:endParaRPr lang="zh-CN" altLang="en-US" sz="2000" dirty="0"/>
          </a:p>
          <a:p>
            <a:pPr lvl="2" indent="-457200" fontAlgn="auto">
              <a:lnSpc>
                <a:spcPct val="150000"/>
              </a:lnSpc>
              <a:buFont typeface="+mj-ea"/>
              <a:buAutoNum type="circleNumDbPlain"/>
            </a:pPr>
            <a:r>
              <a:rPr lang="zh-CN" altLang="en-US" sz="2000" dirty="0"/>
              <a:t>维度图：结构完整性、逻辑清晰度、语言连贯性、内容独特性和创新性、参考文献规范性课程知识掌握度</a:t>
            </a:r>
            <a:endParaRPr lang="zh-CN" altLang="en-US" sz="2000" dirty="0"/>
          </a:p>
          <a:p>
            <a:pPr lvl="2" indent="-457200" fontAlgn="auto">
              <a:lnSpc>
                <a:spcPct val="150000"/>
              </a:lnSpc>
              <a:buFont typeface="+mj-ea"/>
              <a:buAutoNum type="circleNumDbPlain"/>
            </a:pPr>
            <a:r>
              <a:rPr lang="zh-CN" altLang="en-US" sz="2000" dirty="0"/>
              <a:t>评语：打分原因以及修改意见</a:t>
            </a:r>
            <a:endParaRPr lang="zh-CN" altLang="en-US" sz="2000" dirty="0"/>
          </a:p>
          <a:p>
            <a:pPr marL="457200" indent="-457200" fontAlgn="auto">
              <a:lnSpc>
                <a:spcPct val="150000"/>
              </a:lnSpc>
              <a:buAutoNum type="arabicPeriod"/>
            </a:pPr>
            <a:r>
              <a:rPr lang="zh-CN" altLang="en-US" sz="2000" dirty="0"/>
              <a:t>报告输入方式</a:t>
            </a:r>
            <a:endParaRPr lang="zh-CN" altLang="en-US" sz="2000" dirty="0"/>
          </a:p>
          <a:p>
            <a:pPr marL="914400" lvl="1" indent="-457200" fontAlgn="auto">
              <a:lnSpc>
                <a:spcPct val="150000"/>
              </a:lnSpc>
              <a:buFont typeface="+mj-ea"/>
              <a:buAutoNum type="circleNumDbPlain"/>
            </a:pPr>
            <a:r>
              <a:rPr lang="zh-CN" altLang="en-US" sz="2000" dirty="0"/>
              <a:t>纯文本</a:t>
            </a:r>
            <a:endParaRPr lang="zh-CN" altLang="en-US" sz="2000" dirty="0"/>
          </a:p>
          <a:p>
            <a:pPr marL="914400" lvl="1" indent="-457200" fontAlgn="auto">
              <a:lnSpc>
                <a:spcPct val="150000"/>
              </a:lnSpc>
              <a:buFont typeface="+mj-ea"/>
              <a:buAutoNum type="circleNumDbPlain"/>
            </a:pPr>
            <a:r>
              <a:rPr lang="zh-CN" altLang="en-US" sz="2000" dirty="0"/>
              <a:t>文本</a:t>
            </a:r>
            <a:r>
              <a:rPr lang="en-US" altLang="zh-CN" sz="2000" dirty="0"/>
              <a:t> + </a:t>
            </a:r>
            <a:r>
              <a:rPr lang="zh-CN" altLang="en-US" sz="2000" dirty="0"/>
              <a:t>图片</a:t>
            </a:r>
            <a:endParaRPr lang="zh-CN" altLang="en-US" sz="2000" dirty="0"/>
          </a:p>
          <a:p>
            <a:pPr marL="914400" lvl="1" indent="-457200" fontAlgn="auto">
              <a:lnSpc>
                <a:spcPct val="150000"/>
              </a:lnSpc>
              <a:buFont typeface="+mj-ea"/>
              <a:buAutoNum type="circleNumDbPlain"/>
            </a:pPr>
            <a:r>
              <a:rPr lang="zh-CN" altLang="en-US" sz="2000" dirty="0"/>
              <a:t>文件（</a:t>
            </a:r>
            <a:r>
              <a:rPr lang="en-US" altLang="zh-CN" sz="2000" dirty="0"/>
              <a:t>.txt, .pdf, .doc, .md</a:t>
            </a:r>
            <a:r>
              <a:rPr lang="zh-CN" altLang="en-US" sz="2000" dirty="0"/>
              <a:t>等）</a:t>
            </a:r>
            <a:endParaRPr lang="en-US" altLang="zh-CN" sz="2000" dirty="0"/>
          </a:p>
        </p:txBody>
      </p:sp>
    </p:spTree>
  </p:cSld>
  <p:clrMapOvr>
    <a:masterClrMapping/>
  </p:clrMapOvr>
  <p:transition spd="slow" advTm="501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2.4</a:t>
            </a:r>
            <a:r>
              <a:rPr lang="en-US" altLang="zh-CN" sz="3200">
                <a:sym typeface="+mn-ea"/>
              </a:rPr>
              <a:t> Frontend Design</a:t>
            </a:r>
            <a:endParaRPr lang="en-US" altLang="zh-CN" sz="3200"/>
          </a:p>
        </p:txBody>
      </p:sp>
      <p:sp>
        <p:nvSpPr>
          <p:cNvPr id="4" name="文本框 3"/>
          <p:cNvSpPr txBox="1"/>
          <p:nvPr/>
        </p:nvSpPr>
        <p:spPr>
          <a:xfrm>
            <a:off x="692150" y="1449070"/>
            <a:ext cx="10808335" cy="3960495"/>
          </a:xfrm>
          <a:prstGeom prst="rect">
            <a:avLst/>
          </a:prstGeom>
          <a:noFill/>
        </p:spPr>
        <p:txBody>
          <a:bodyPr wrap="square">
            <a:noAutofit/>
          </a:bodyPr>
          <a:p>
            <a:pPr marL="457200" indent="-457200" fontAlgn="auto">
              <a:lnSpc>
                <a:spcPct val="150000"/>
              </a:lnSpc>
              <a:buAutoNum type="arabicPeriod"/>
            </a:pPr>
            <a:endParaRPr lang="en-US" altLang="zh-CN" sz="2000" dirty="0"/>
          </a:p>
        </p:txBody>
      </p:sp>
      <p:pic>
        <p:nvPicPr>
          <p:cNvPr id="2" name="图片 1" descr="微信图片_20241109001508"/>
          <p:cNvPicPr>
            <a:picLocks noChangeAspect="1"/>
          </p:cNvPicPr>
          <p:nvPr/>
        </p:nvPicPr>
        <p:blipFill>
          <a:blip r:embed="rId5"/>
          <a:stretch>
            <a:fillRect/>
          </a:stretch>
        </p:blipFill>
        <p:spPr>
          <a:xfrm>
            <a:off x="2245995" y="1315085"/>
            <a:ext cx="7656195" cy="4740910"/>
          </a:xfrm>
          <a:prstGeom prst="rect">
            <a:avLst/>
          </a:prstGeom>
        </p:spPr>
      </p:pic>
    </p:spTree>
  </p:cSld>
  <p:clrMapOvr>
    <a:masterClrMapping/>
  </p:clrMapOvr>
  <p:transition spd="slow" advTm="501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en-US" altLang="zh-CN"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Future Works</a:t>
            </a:r>
            <a:endParaRPr lang="zh-CN" altLang="en-US" sz="5400" dirty="0"/>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advTm="318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3.1</a:t>
            </a:r>
            <a:endParaRPr lang="en-US" altLang="zh-CN" sz="3200"/>
          </a:p>
        </p:txBody>
      </p:sp>
    </p:spTree>
  </p:cSld>
  <p:clrMapOvr>
    <a:masterClrMapping/>
  </p:clrMapOvr>
  <p:transition spd="slow" advTm="501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3.2</a:t>
            </a:r>
            <a:endParaRPr lang="en-US" altLang="zh-CN" sz="3200"/>
          </a:p>
        </p:txBody>
      </p:sp>
    </p:spTree>
  </p:cSld>
  <p:clrMapOvr>
    <a:masterClrMapping/>
  </p:clrMapOvr>
  <p:transition spd="slow" advTm="501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3.3</a:t>
            </a:r>
            <a:endParaRPr lang="en-US" altLang="zh-CN" sz="3200"/>
          </a:p>
        </p:txBody>
      </p:sp>
    </p:spTree>
  </p:cSld>
  <p:clrMapOvr>
    <a:masterClrMapping/>
  </p:clrMapOvr>
  <p:transition spd="slow" advTm="501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3.4</a:t>
            </a:r>
            <a:endParaRPr lang="en-US" altLang="zh-CN" sz="3200"/>
          </a:p>
        </p:txBody>
      </p:sp>
    </p:spTree>
  </p:cSld>
  <p:clrMapOvr>
    <a:masterClrMapping/>
  </p:clrMapOvr>
  <p:transition spd="slow" advTm="501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533140" y="2643505"/>
            <a:ext cx="7973060" cy="1676400"/>
          </a:xfrm>
          <a:prstGeom prst="rect">
            <a:avLst/>
          </a:prstGeom>
        </p:spPr>
        <p:txBody>
          <a:bodyPr wrap="square" rtlCol="0">
            <a:noAutofit/>
          </a:bodyPr>
          <a:lstStyle/>
          <a:p>
            <a:pPr algn="l" fontAlgn="auto">
              <a:lnSpc>
                <a:spcPct val="150000"/>
              </a:lnSpc>
            </a:pPr>
            <a:r>
              <a:rPr lang="en-US" altLang="zh-CN"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Summary</a:t>
            </a:r>
            <a:endParaRPr lang="en-US" altLang="zh-CN" sz="5400" b="1" dirty="0">
              <a:solidFill>
                <a:prstClr val="black">
                  <a:lumMod val="85000"/>
                  <a:lumOff val="15000"/>
                </a:prstClr>
              </a:solidFill>
              <a:latin typeface="Times New Roman Bold" panose="02020503050405090304" charset="0"/>
              <a:ea typeface="苹方 中等" panose="020B0400000000000000" pitchFamily="34" charset="-122"/>
              <a:cs typeface="Times New Roman Bold" panose="02020503050405090304" charset="0"/>
            </a:endParaRPr>
          </a:p>
          <a:p>
            <a:pPr algn="l" fontAlgn="auto">
              <a:lnSpc>
                <a:spcPct val="150000"/>
              </a:lnSpc>
            </a:pPr>
            <a:endParaRPr lang="zh-CN" altLang="en-US" sz="5400" b="1" dirty="0">
              <a:solidFill>
                <a:schemeClr val="tx1"/>
              </a:solidFill>
              <a:latin typeface="Times New Roman Bold" panose="02020503050405090304" charset="0"/>
              <a:ea typeface="汉仪丫丫体简" panose="02010604000101010101" pitchFamily="2" charset="-122"/>
              <a:cs typeface="Times New Roman Bold" panose="02020503050405090304" charset="0"/>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04</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advTm="725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47320" y="635"/>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grpSp>
        <p:nvGrpSpPr>
          <p:cNvPr id="6" name="组合 5"/>
          <p:cNvGrpSpPr/>
          <p:nvPr/>
        </p:nvGrpSpPr>
        <p:grpSpPr>
          <a:xfrm>
            <a:off x="786765" y="1588135"/>
            <a:ext cx="10592859" cy="2371725"/>
            <a:chOff x="7877" y="2836"/>
            <a:chExt cx="10043" cy="3400"/>
          </a:xfrm>
        </p:grpSpPr>
        <p:cxnSp>
          <p:nvCxnSpPr>
            <p:cNvPr id="2" name="直接连接符 1"/>
            <p:cNvCxnSpPr/>
            <p:nvPr/>
          </p:nvCxnSpPr>
          <p:spPr>
            <a:xfrm>
              <a:off x="9593" y="3192"/>
              <a:ext cx="0" cy="1806"/>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941" y="3192"/>
              <a:ext cx="0" cy="3044"/>
            </a:xfrm>
            <a:prstGeom prst="line">
              <a:avLst/>
            </a:prstGeom>
            <a:ln w="28575">
              <a:solidFill>
                <a:srgbClr val="E7C7A0"/>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6244" y="3192"/>
              <a:ext cx="0" cy="1806"/>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877" y="2836"/>
              <a:ext cx="10043" cy="630"/>
              <a:chOff x="7877" y="2836"/>
              <a:chExt cx="10043" cy="630"/>
            </a:xfrm>
          </p:grpSpPr>
          <p:sp>
            <p:nvSpPr>
              <p:cNvPr id="13" name="矩形 12"/>
              <p:cNvSpPr/>
              <p:nvPr/>
            </p:nvSpPr>
            <p:spPr>
              <a:xfrm>
                <a:off x="7877" y="2836"/>
                <a:ext cx="3283" cy="630"/>
              </a:xfrm>
              <a:prstGeom prst="rect">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1160" y="2836"/>
                <a:ext cx="3283" cy="630"/>
              </a:xfrm>
              <a:prstGeom prst="rect">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箭头: 五边形 4"/>
              <p:cNvSpPr/>
              <p:nvPr/>
            </p:nvSpPr>
            <p:spPr>
              <a:xfrm>
                <a:off x="14443" y="2836"/>
                <a:ext cx="3477" cy="630"/>
              </a:xfrm>
              <a:prstGeom prst="homePlate">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0" name="文本框 49"/>
            <p:cNvSpPr txBox="1"/>
            <p:nvPr/>
          </p:nvSpPr>
          <p:spPr>
            <a:xfrm>
              <a:off x="8265" y="2881"/>
              <a:ext cx="2655" cy="528"/>
            </a:xfrm>
            <a:prstGeom prst="rect">
              <a:avLst/>
            </a:prstGeom>
            <a:noFill/>
          </p:spPr>
          <p:txBody>
            <a:bodyPr wrap="square" rtlCol="0">
              <a:spAutoFit/>
            </a:bodyPr>
            <a:lstStyle/>
            <a:p>
              <a:r>
                <a:rPr lang="en-US" altLang="zh-CN" dirty="0">
                  <a:solidFill>
                    <a:schemeClr val="bg1"/>
                  </a:solidFill>
                  <a:cs typeface="+mn-ea"/>
                  <a:sym typeface="+mn-lt"/>
                </a:rPr>
                <a:t>Phase I (week1~ week 7)</a:t>
              </a:r>
              <a:endParaRPr lang="en-US" altLang="zh-CN" dirty="0">
                <a:solidFill>
                  <a:schemeClr val="bg1"/>
                </a:solidFill>
                <a:cs typeface="+mn-ea"/>
                <a:sym typeface="+mn-lt"/>
              </a:endParaRPr>
            </a:p>
          </p:txBody>
        </p:sp>
        <p:sp>
          <p:nvSpPr>
            <p:cNvPr id="51" name="文本框 50"/>
            <p:cNvSpPr txBox="1"/>
            <p:nvPr/>
          </p:nvSpPr>
          <p:spPr>
            <a:xfrm>
              <a:off x="11411" y="2881"/>
              <a:ext cx="3001" cy="528"/>
            </a:xfrm>
            <a:prstGeom prst="rect">
              <a:avLst/>
            </a:prstGeom>
            <a:noFill/>
          </p:spPr>
          <p:txBody>
            <a:bodyPr wrap="square" rtlCol="0">
              <a:spAutoFit/>
            </a:bodyPr>
            <a:lstStyle/>
            <a:p>
              <a:r>
                <a:rPr lang="en-US" altLang="zh-CN" b="1" dirty="0">
                  <a:solidFill>
                    <a:schemeClr val="bg1"/>
                  </a:solidFill>
                  <a:cs typeface="+mn-ea"/>
                  <a:sym typeface="+mn-lt"/>
                </a:rPr>
                <a:t>Phase II </a:t>
              </a:r>
              <a:r>
                <a:rPr lang="en-US" altLang="zh-CN" b="1">
                  <a:solidFill>
                    <a:schemeClr val="bg1"/>
                  </a:solidFill>
                  <a:cs typeface="+mn-ea"/>
                  <a:sym typeface="+mn-lt"/>
                </a:rPr>
                <a:t>( week8~ week </a:t>
              </a:r>
              <a:r>
                <a:rPr lang="en-US" altLang="zh-CN" b="1" dirty="0">
                  <a:solidFill>
                    <a:schemeClr val="bg1"/>
                  </a:solidFill>
                  <a:cs typeface="+mn-ea"/>
                  <a:sym typeface="+mn-lt"/>
                </a:rPr>
                <a:t>12)</a:t>
              </a:r>
              <a:endParaRPr lang="en-US" altLang="zh-CN" b="1" dirty="0">
                <a:solidFill>
                  <a:schemeClr val="bg1"/>
                </a:solidFill>
                <a:cs typeface="+mn-ea"/>
                <a:sym typeface="+mn-lt"/>
              </a:endParaRPr>
            </a:p>
          </p:txBody>
        </p:sp>
        <p:sp>
          <p:nvSpPr>
            <p:cNvPr id="52" name="文本框 51"/>
            <p:cNvSpPr txBox="1"/>
            <p:nvPr/>
          </p:nvSpPr>
          <p:spPr>
            <a:xfrm>
              <a:off x="14548" y="2887"/>
              <a:ext cx="3147" cy="528"/>
            </a:xfrm>
            <a:prstGeom prst="rect">
              <a:avLst/>
            </a:prstGeom>
            <a:noFill/>
          </p:spPr>
          <p:txBody>
            <a:bodyPr wrap="square" rtlCol="0">
              <a:spAutoFit/>
            </a:bodyPr>
            <a:lstStyle/>
            <a:p>
              <a:r>
                <a:rPr lang="en-US" altLang="zh-CN" b="1" dirty="0">
                  <a:solidFill>
                    <a:schemeClr val="bg1"/>
                  </a:solidFill>
                  <a:cs typeface="+mn-ea"/>
                  <a:sym typeface="+mn-lt"/>
                </a:rPr>
                <a:t>Phase III (week13~ week  17)</a:t>
              </a:r>
              <a:endParaRPr lang="en-US" altLang="zh-CN" b="1" dirty="0">
                <a:solidFill>
                  <a:schemeClr val="bg1"/>
                </a:solidFill>
                <a:cs typeface="+mn-ea"/>
                <a:sym typeface="+mn-lt"/>
              </a:endParaRPr>
            </a:p>
          </p:txBody>
        </p:sp>
      </p:grpSp>
      <p:sp>
        <p:nvSpPr>
          <p:cNvPr id="37" name="文本框 36"/>
          <p:cNvSpPr txBox="1"/>
          <p:nvPr/>
        </p:nvSpPr>
        <p:spPr>
          <a:xfrm>
            <a:off x="527685" y="3274695"/>
            <a:ext cx="4309745" cy="53403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marL="342900" indent="-342900" algn="l" fontAlgn="auto">
              <a:lnSpc>
                <a:spcPct val="120000"/>
              </a:lnSpc>
              <a:buFont typeface="Arial" panose="020B0604020202020204" pitchFamily="34" charset="0"/>
              <a:buChar char="•"/>
            </a:pPr>
            <a:endParaRPr lang="en-US" altLang="zh-CN" sz="2400" dirty="0">
              <a:latin typeface="+mn-lt"/>
              <a:ea typeface="+mn-ea"/>
              <a:cs typeface="+mn-ea"/>
              <a:sym typeface="+mn-lt"/>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矩形: 圆角 7"/>
          <p:cNvSpPr/>
          <p:nvPr/>
        </p:nvSpPr>
        <p:spPr>
          <a:xfrm>
            <a:off x="980394" y="3209020"/>
            <a:ext cx="3231590" cy="1501679"/>
          </a:xfrm>
          <a:prstGeom prst="roundRect">
            <a:avLst/>
          </a:prstGeom>
          <a:solidFill>
            <a:srgbClr val="526188"/>
          </a:solidFill>
          <a:ln>
            <a:solidFill>
              <a:srgbClr val="5261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1.Data clean</a:t>
            </a:r>
            <a:endParaRPr lang="en-US" altLang="zh-CN" dirty="0"/>
          </a:p>
          <a:p>
            <a:pPr algn="ctr"/>
            <a:r>
              <a:rPr lang="en-US" altLang="zh-CN" dirty="0"/>
              <a:t>2.Rebulid code and read some papers</a:t>
            </a:r>
            <a:endParaRPr lang="en-US" altLang="zh-CN" dirty="0"/>
          </a:p>
        </p:txBody>
      </p:sp>
      <p:sp>
        <p:nvSpPr>
          <p:cNvPr id="9" name="矩形: 圆角 8"/>
          <p:cNvSpPr/>
          <p:nvPr/>
        </p:nvSpPr>
        <p:spPr>
          <a:xfrm>
            <a:off x="8043545" y="3140710"/>
            <a:ext cx="3231515" cy="1835150"/>
          </a:xfrm>
          <a:prstGeom prst="roundRect">
            <a:avLst/>
          </a:prstGeom>
          <a:solidFill>
            <a:srgbClr val="526188"/>
          </a:solidFill>
          <a:ln>
            <a:solidFill>
              <a:srgbClr val="5261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a:p>
            <a:pPr algn="ctr"/>
            <a:r>
              <a:rPr lang="en-US" altLang="zh-CN" dirty="0">
                <a:cs typeface="+mn-ea"/>
                <a:sym typeface="+mn-lt"/>
              </a:rPr>
              <a:t>1.Test the function and ensure the </a:t>
            </a:r>
            <a:r>
              <a:rPr lang="en-US" altLang="zh-CN" dirty="0">
                <a:solidFill>
                  <a:srgbClr val="FF0000"/>
                </a:solidFill>
                <a:cs typeface="+mn-ea"/>
                <a:sym typeface="+mn-lt"/>
              </a:rPr>
              <a:t>performance</a:t>
            </a:r>
            <a:r>
              <a:rPr lang="en-US" altLang="zh-CN" dirty="0">
                <a:cs typeface="+mn-ea"/>
                <a:sym typeface="+mn-lt"/>
              </a:rPr>
              <a:t> of the final model</a:t>
            </a:r>
            <a:endParaRPr lang="en-US" altLang="zh-CN" dirty="0">
              <a:cs typeface="+mn-ea"/>
              <a:sym typeface="+mn-lt"/>
            </a:endParaRPr>
          </a:p>
          <a:p>
            <a:pPr algn="ctr"/>
            <a:r>
              <a:rPr lang="en-US" altLang="zh-CN" dirty="0">
                <a:cs typeface="+mn-ea"/>
                <a:sym typeface="+mn-lt"/>
              </a:rPr>
              <a:t>2.get result and confirm the final model</a:t>
            </a:r>
            <a:endParaRPr lang="en-US" altLang="zh-CN" dirty="0">
              <a:latin typeface="+mn-lt"/>
              <a:ea typeface="+mn-ea"/>
              <a:cs typeface="+mn-ea"/>
              <a:sym typeface="+mn-lt"/>
            </a:endParaRPr>
          </a:p>
          <a:p>
            <a:pPr algn="ctr"/>
            <a:endParaRPr lang="zh-CN" altLang="en-US" dirty="0"/>
          </a:p>
        </p:txBody>
      </p:sp>
      <p:sp>
        <p:nvSpPr>
          <p:cNvPr id="10" name="矩形: 圆角 9"/>
          <p:cNvSpPr/>
          <p:nvPr/>
        </p:nvSpPr>
        <p:spPr>
          <a:xfrm>
            <a:off x="4480652" y="3959941"/>
            <a:ext cx="3231590" cy="1501679"/>
          </a:xfrm>
          <a:prstGeom prst="roundRect">
            <a:avLst/>
          </a:prstGeom>
          <a:solidFill>
            <a:srgbClr val="E7C7A0"/>
          </a:solidFill>
          <a:ln>
            <a:solidFill>
              <a:srgbClr val="5261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1.Use </a:t>
            </a:r>
            <a:r>
              <a:rPr lang="en-US" altLang="zh-CN" dirty="0">
                <a:solidFill>
                  <a:schemeClr val="tx1"/>
                </a:solidFill>
                <a:sym typeface="+mn-ea"/>
              </a:rPr>
              <a:t>Enhancement </a:t>
            </a:r>
            <a:r>
              <a:rPr lang="en-US" altLang="zh-CN" dirty="0">
                <a:solidFill>
                  <a:schemeClr val="tx1"/>
                </a:solidFill>
              </a:rPr>
              <a:t>Data </a:t>
            </a:r>
            <a:endParaRPr lang="en-US" altLang="zh-CN" dirty="0">
              <a:solidFill>
                <a:schemeClr val="tx1"/>
              </a:solidFill>
            </a:endParaRPr>
          </a:p>
          <a:p>
            <a:pPr algn="ctr"/>
            <a:r>
              <a:rPr lang="en-US" altLang="zh-CN" dirty="0">
                <a:solidFill>
                  <a:schemeClr val="tx1"/>
                </a:solidFill>
              </a:rPr>
              <a:t>2. change loss &amp; model</a:t>
            </a:r>
            <a:endParaRPr lang="en-US" altLang="zh-CN" dirty="0">
              <a:solidFill>
                <a:schemeClr val="tx1"/>
              </a:solidFill>
            </a:endParaRPr>
          </a:p>
          <a:p>
            <a:pPr algn="ctr"/>
            <a:r>
              <a:rPr lang="en-US" altLang="zh-CN" dirty="0">
                <a:solidFill>
                  <a:schemeClr val="tx1"/>
                </a:solidFill>
              </a:rPr>
              <a:t>3. Test other new models</a:t>
            </a:r>
            <a:endParaRPr lang="en-US" altLang="zh-CN" dirty="0">
              <a:solidFill>
                <a:schemeClr val="tx1"/>
              </a:solidFill>
            </a:endParaRPr>
          </a:p>
          <a:p>
            <a:pPr algn="ctr"/>
            <a:endParaRPr lang="en-US" altLang="zh-CN" dirty="0">
              <a:solidFill>
                <a:schemeClr val="tx1"/>
              </a:solidFill>
            </a:endParaRPr>
          </a:p>
        </p:txBody>
      </p:sp>
      <p:sp>
        <p:nvSpPr>
          <p:cNvPr id="14" name="文本框 13"/>
          <p:cNvSpPr txBox="1"/>
          <p:nvPr/>
        </p:nvSpPr>
        <p:spPr>
          <a:xfrm>
            <a:off x="692150" y="670560"/>
            <a:ext cx="10808335" cy="583565"/>
          </a:xfrm>
          <a:prstGeom prst="rect">
            <a:avLst/>
          </a:prstGeom>
          <a:noFill/>
        </p:spPr>
        <p:txBody>
          <a:bodyPr wrap="square" rtlCol="0" anchor="t">
            <a:spAutoFit/>
          </a:bodyPr>
          <a:lstStyle/>
          <a:p>
            <a:pPr algn="l"/>
            <a:r>
              <a:rPr lang="en-US" altLang="zh-CN" sz="3200"/>
              <a:t>Time Schedule</a:t>
            </a:r>
            <a:endParaRPr lang="en-US" altLang="zh-CN" sz="3200"/>
          </a:p>
        </p:txBody>
      </p:sp>
    </p:spTree>
  </p:cSld>
  <p:clrMapOvr>
    <a:masterClrMapping/>
  </p:clrMapOvr>
  <p:transition spd="slow" advTm="2534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5" name="矩形 4"/>
          <p:cNvSpPr/>
          <p:nvPr/>
        </p:nvSpPr>
        <p:spPr>
          <a:xfrm>
            <a:off x="1851249" y="2273935"/>
            <a:ext cx="349956" cy="451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custDataLst>
              <p:tags r:id="rId4"/>
            </p:custDataLst>
          </p:nvPr>
        </p:nvSpPr>
        <p:spPr>
          <a:xfrm>
            <a:off x="2095693" y="3034182"/>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2</a:t>
            </a:r>
            <a:endParaRPr lang="zh-CN" altLang="en-US" sz="4800" dirty="0">
              <a:latin typeface="苹方 细体" panose="020B0200000000000000" pitchFamily="34" charset="-122"/>
              <a:ea typeface="苹方 细体" panose="020B0200000000000000" pitchFamily="34" charset="-122"/>
            </a:endParaRPr>
          </a:p>
        </p:txBody>
      </p:sp>
      <p:sp>
        <p:nvSpPr>
          <p:cNvPr id="11" name="矩形 10"/>
          <p:cNvSpPr/>
          <p:nvPr>
            <p:custDataLst>
              <p:tags r:id="rId5"/>
            </p:custDataLst>
          </p:nvPr>
        </p:nvSpPr>
        <p:spPr>
          <a:xfrm>
            <a:off x="2975552" y="3033998"/>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Experiment </a:t>
            </a:r>
            <a:r>
              <a:rPr lang="en-US" altLang="zh-CN" sz="3200" b="1" dirty="0">
                <a:solidFill>
                  <a:prstClr val="black">
                    <a:lumMod val="85000"/>
                    <a:lumOff val="15000"/>
                  </a:prstClr>
                </a:solidFill>
                <a:latin typeface="Times New Roman Bold" panose="02020503050405090304" charset="0"/>
                <a:ea typeface="苹方 中等" panose="020B0400000000000000" pitchFamily="34" charset="-122"/>
                <a:cs typeface="Times New Roman Bold" panose="02020503050405090304" charset="0"/>
                <a:sym typeface="+mn-ea"/>
              </a:rPr>
              <a:t>Works</a:t>
            </a:r>
            <a:endPar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27" name="矩形 26"/>
          <p:cNvSpPr/>
          <p:nvPr>
            <p:custDataLst>
              <p:tags r:id="rId6"/>
            </p:custDataLst>
          </p:nvPr>
        </p:nvSpPr>
        <p:spPr>
          <a:xfrm>
            <a:off x="2095693" y="1903337"/>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1</a:t>
            </a:r>
            <a:endParaRPr lang="zh-CN" altLang="en-US" sz="4800" dirty="0">
              <a:latin typeface="苹方 细体" panose="020B0200000000000000" pitchFamily="34" charset="-122"/>
              <a:ea typeface="苹方 细体" panose="020B0200000000000000" pitchFamily="34" charset="-122"/>
            </a:endParaRPr>
          </a:p>
        </p:txBody>
      </p:sp>
      <p:sp>
        <p:nvSpPr>
          <p:cNvPr id="28" name="矩形 27"/>
          <p:cNvSpPr/>
          <p:nvPr>
            <p:custDataLst>
              <p:tags r:id="rId7"/>
            </p:custDataLst>
          </p:nvPr>
        </p:nvSpPr>
        <p:spPr>
          <a:xfrm>
            <a:off x="2975552" y="1903063"/>
            <a:ext cx="7016750" cy="57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      BackGround</a:t>
            </a:r>
            <a:endPar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endParaRPr>
          </a:p>
        </p:txBody>
      </p:sp>
      <p:pic>
        <p:nvPicPr>
          <p:cNvPr id="2" name="Picture 1"/>
          <p:cNvPicPr>
            <a:picLocks noChangeAspect="1"/>
          </p:cNvPicPr>
          <p:nvPr/>
        </p:nvPicPr>
        <p:blipFill>
          <a:blip r:embed="rId8"/>
          <a:stretch>
            <a:fillRect/>
          </a:stretch>
        </p:blipFill>
        <p:spPr>
          <a:xfrm>
            <a:off x="2350135" y="-467995"/>
            <a:ext cx="1545590" cy="1545590"/>
          </a:xfrm>
          <a:prstGeom prst="rect">
            <a:avLst/>
          </a:prstGeom>
        </p:spPr>
      </p:pic>
      <p:sp>
        <p:nvSpPr>
          <p:cNvPr id="9" name="矩形 8"/>
          <p:cNvSpPr/>
          <p:nvPr>
            <p:custDataLst>
              <p:tags r:id="rId9"/>
            </p:custDataLst>
          </p:nvPr>
        </p:nvSpPr>
        <p:spPr>
          <a:xfrm>
            <a:off x="2095058" y="4098406"/>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3</a:t>
            </a:r>
            <a:endParaRPr lang="zh-CN" altLang="en-US" sz="4800" dirty="0">
              <a:latin typeface="苹方 细体" panose="020B0200000000000000" pitchFamily="34" charset="-122"/>
              <a:ea typeface="苹方 细体" panose="020B0200000000000000" pitchFamily="34" charset="-122"/>
            </a:endParaRPr>
          </a:p>
        </p:txBody>
      </p:sp>
      <p:sp>
        <p:nvSpPr>
          <p:cNvPr id="10" name="矩形 9"/>
          <p:cNvSpPr/>
          <p:nvPr>
            <p:custDataLst>
              <p:tags r:id="rId10"/>
            </p:custDataLst>
          </p:nvPr>
        </p:nvSpPr>
        <p:spPr>
          <a:xfrm>
            <a:off x="2974854" y="4095702"/>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Future Works</a:t>
            </a:r>
            <a:endPar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Tree>
  </p:cSld>
  <p:clrMapOvr>
    <a:masterClrMapping/>
  </p:clrMapOvr>
  <p:transition spd="slow" advTm="1482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096" y="987912"/>
            <a:ext cx="6264481" cy="705600"/>
          </a:xfrm>
        </p:spPr>
        <p:txBody>
          <a:bodyPr>
            <a:noAutofit/>
          </a:bodyPr>
          <a:lstStyle/>
          <a:p>
            <a:r>
              <a:rPr lang="en-US" altLang="zh-CN" dirty="0"/>
              <a:t>Summary of Works</a:t>
            </a:r>
            <a:endParaRPr lang="zh-CN" altLang="en-US" dirty="0"/>
          </a:p>
        </p:txBody>
      </p:sp>
      <p:sp>
        <p:nvSpPr>
          <p:cNvPr id="4" name="文本框 3"/>
          <p:cNvSpPr txBox="1"/>
          <p:nvPr/>
        </p:nvSpPr>
        <p:spPr>
          <a:xfrm>
            <a:off x="962093" y="2048354"/>
            <a:ext cx="8392415" cy="3970318"/>
          </a:xfrm>
          <a:prstGeom prst="rect">
            <a:avLst/>
          </a:prstGeom>
          <a:noFill/>
        </p:spPr>
        <p:txBody>
          <a:bodyPr wrap="square">
            <a:spAutoFit/>
          </a:bodyPr>
          <a:lstStyle/>
          <a:p>
            <a:r>
              <a:rPr lang="en-US" altLang="zh-CN" sz="2800" dirty="0"/>
              <a:t>1. Data clean of two new dataset</a:t>
            </a:r>
            <a:endParaRPr lang="en-US" altLang="zh-CN" sz="2800" dirty="0"/>
          </a:p>
          <a:p>
            <a:r>
              <a:rPr lang="en-US" altLang="zh-CN" sz="2800" dirty="0"/>
              <a:t>2. Rebuild code of stage one</a:t>
            </a:r>
            <a:endParaRPr lang="en-US" altLang="zh-CN" sz="2800" dirty="0"/>
          </a:p>
          <a:p>
            <a:r>
              <a:rPr lang="en-US" altLang="zh-CN" sz="2800" dirty="0"/>
              <a:t>3. C</a:t>
            </a:r>
            <a:r>
              <a:rPr lang="en-US" altLang="zh-CN" sz="2800" dirty="0">
                <a:solidFill>
                  <a:schemeClr val="tx1"/>
                </a:solidFill>
              </a:rPr>
              <a:t>hange stage two loss</a:t>
            </a:r>
            <a:endParaRPr lang="en-US" altLang="zh-CN" sz="2800" dirty="0">
              <a:solidFill>
                <a:schemeClr val="tx1"/>
              </a:solidFill>
            </a:endParaRPr>
          </a:p>
          <a:p>
            <a:r>
              <a:rPr lang="en-US" altLang="zh-CN" sz="2800" dirty="0"/>
              <a:t>4. </a:t>
            </a:r>
            <a:r>
              <a:rPr lang="en-US" altLang="zh-CN" sz="2800" dirty="0">
                <a:cs typeface="+mn-ea"/>
                <a:sym typeface="+mn-lt"/>
              </a:rPr>
              <a:t>Confirm the final model into one model</a:t>
            </a:r>
            <a:endParaRPr lang="en-US" altLang="zh-CN" sz="2800" dirty="0">
              <a:cs typeface="+mn-ea"/>
              <a:sym typeface="+mn-lt"/>
            </a:endParaRPr>
          </a:p>
          <a:p>
            <a:r>
              <a:rPr lang="en-US" altLang="zh-CN" sz="2800" dirty="0">
                <a:cs typeface="+mn-ea"/>
                <a:sym typeface="+mn-lt"/>
              </a:rPr>
              <a:t>5. Make comparation of related models</a:t>
            </a:r>
            <a:endParaRPr lang="en-US" altLang="zh-CN" sz="2800" dirty="0">
              <a:cs typeface="+mn-ea"/>
              <a:sym typeface="+mn-lt"/>
            </a:endParaRPr>
          </a:p>
          <a:p>
            <a:r>
              <a:rPr lang="en-US" altLang="zh-CN" sz="2800" dirty="0">
                <a:cs typeface="+mn-ea"/>
                <a:sym typeface="+mn-lt"/>
              </a:rPr>
              <a:t>6. Web development and show</a:t>
            </a:r>
            <a:endParaRPr lang="en-US" altLang="zh-CN" sz="2800" dirty="0">
              <a:cs typeface="+mn-ea"/>
              <a:sym typeface="+mn-lt"/>
            </a:endParaRPr>
          </a:p>
          <a:p>
            <a:r>
              <a:rPr lang="en-US" altLang="zh-CN" sz="2800" dirty="0">
                <a:cs typeface="+mn-ea"/>
                <a:sym typeface="+mn-lt"/>
              </a:rPr>
              <a:t>7. Enter a competition</a:t>
            </a:r>
            <a:endParaRPr lang="en-US" altLang="zh-CN" sz="2800" dirty="0">
              <a:cs typeface="+mn-ea"/>
              <a:sym typeface="+mn-lt"/>
            </a:endParaRPr>
          </a:p>
          <a:p>
            <a:r>
              <a:rPr lang="en-US" altLang="zh-CN" sz="2800" dirty="0">
                <a:cs typeface="+mn-ea"/>
                <a:sym typeface="+mn-lt"/>
              </a:rPr>
              <a:t>8. Patent pending</a:t>
            </a:r>
            <a:endParaRPr lang="en-US" altLang="zh-CN" sz="2800" dirty="0">
              <a:cs typeface="+mn-ea"/>
              <a:sym typeface="+mn-lt"/>
            </a:endParaRPr>
          </a:p>
          <a:p>
            <a:r>
              <a:rPr lang="en-US" altLang="zh-CN" sz="2800" dirty="0">
                <a:cs typeface="+mn-ea"/>
                <a:sym typeface="+mn-lt"/>
              </a:rPr>
              <a:t>9. Meet the “climbing plan” completion conditions</a:t>
            </a:r>
            <a:endParaRPr lang="en-US" altLang="zh-CN" sz="2800" dirty="0">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2" name="标题 1"/>
          <p:cNvSpPr>
            <a:spLocks noGrp="1"/>
          </p:cNvSpPr>
          <p:nvPr>
            <p:ph type="title"/>
          </p:nvPr>
        </p:nvSpPr>
        <p:spPr>
          <a:xfrm>
            <a:off x="835025" y="609600"/>
            <a:ext cx="10515600" cy="759460"/>
          </a:xfrm>
        </p:spPr>
        <p:txBody>
          <a:bodyPr/>
          <a:lstStyle/>
          <a:p>
            <a:r>
              <a:rPr lang="en-US" altLang="zh-CN">
                <a:latin typeface="+mn-ea"/>
                <a:ea typeface="+mn-ea"/>
              </a:rPr>
              <a:t>Reference Paper</a:t>
            </a:r>
            <a:endParaRPr lang="en-US" altLang="zh-CN">
              <a:latin typeface="+mn-ea"/>
              <a:ea typeface="+mn-ea"/>
            </a:endParaRPr>
          </a:p>
        </p:txBody>
      </p:sp>
      <p:sp>
        <p:nvSpPr>
          <p:cNvPr id="4" name="内容占位符 3"/>
          <p:cNvSpPr>
            <a:spLocks noGrp="1"/>
          </p:cNvSpPr>
          <p:nvPr>
            <p:ph idx="1"/>
          </p:nvPr>
        </p:nvSpPr>
        <p:spPr/>
        <p:txBody>
          <a:bodyPr>
            <a:normAutofit/>
          </a:bodyPr>
          <a:lstStyle/>
          <a:p>
            <a:r>
              <a:rPr lang="en-US" altLang="zh-CN" sz="1295" dirty="0"/>
              <a:t>Ying X, Guo H, Ma K, et al. X2CT-GAN: reconstructing CT from biplanar X-rays with generative adversarial networks[C]//Proceedings of the IEEE/CVF conference on computer vision and pattern recognition. 2019: 10619-10628. </a:t>
            </a:r>
            <a:endParaRPr lang="en-US" altLang="zh-CN" sz="1295" dirty="0"/>
          </a:p>
          <a:p>
            <a:r>
              <a:rPr lang="en-US" altLang="zh-CN" sz="1295" dirty="0"/>
              <a:t>Wang Y, Sun Z L, Zeng Z, et al. TRCT-GAN: CT reconstruction from biplane X-rays using transformer and generative adversarial networks[J]. Digital Signal Processing, 2023, 140: 104123.</a:t>
            </a:r>
            <a:endParaRPr lang="en-US" altLang="zh-CN" sz="1295" dirty="0"/>
          </a:p>
          <a:p>
            <a:r>
              <a:rPr lang="en-US" altLang="zh-CN" sz="1295" dirty="0"/>
              <a:t>Song W, Liang Y, Yang J, et al. Oral-3d: Reconstructing the 3d structure of oral cavity from panoramic x-ray[C]//Proceedings of the AAAI conference on artificial intelligence. 2021, 35(1): 566-573.</a:t>
            </a:r>
            <a:endParaRPr lang="en-US" altLang="zh-CN" sz="1295" dirty="0"/>
          </a:p>
          <a:p>
            <a:r>
              <a:rPr lang="en-US" altLang="zh-CN" sz="1295" dirty="0"/>
              <a:t>Chen, Z., Long, F., Qiu, Z., Yao, T., Zhou, W., Luo, J., &amp; Mei, T. (2024, March 25). Learning spatial adaptation and temporal coherence in diffusion models for video Super-Resolution. arXiv.org. https://arxiv.org/abs/2403.17000</a:t>
            </a:r>
            <a:endParaRPr lang="en-US" altLang="zh-CN" sz="1295" dirty="0"/>
          </a:p>
          <a:p>
            <a:r>
              <a:rPr lang="en-US" altLang="zh-CN" sz="1295" dirty="0"/>
              <a:t>Li X, Yang Y, Li X, et al. GenView: Enhancing View Quality with Pretrained Generative Model for Self-Supervised Learning[J]. arXiv preprint arXiv:2403.12003, 2024.</a:t>
            </a:r>
            <a:endParaRPr lang="en-US" altLang="zh-CN" sz="1295" dirty="0"/>
          </a:p>
        </p:txBody>
      </p:sp>
      <p:sp>
        <p:nvSpPr>
          <p:cNvPr id="9" name="Rectangle 4"/>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advTm="245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17800" cy="8603673"/>
            <a:chOff x="1659081" y="-872837"/>
            <a:chExt cx="8717800" cy="8603673"/>
          </a:xfrm>
        </p:grpSpPr>
        <p:sp>
          <p:nvSpPr>
            <p:cNvPr id="3" name="椭圆 2"/>
            <p:cNvSpPr/>
            <p:nvPr/>
          </p:nvSpPr>
          <p:spPr>
            <a:xfrm>
              <a:off x="1773208"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8" name="Picture 7"/>
          <p:cNvPicPr>
            <a:picLocks noChangeAspect="1"/>
          </p:cNvPicPr>
          <p:nvPr/>
        </p:nvPicPr>
        <p:blipFill>
          <a:blip r:embed="rId4"/>
          <a:stretch>
            <a:fillRect/>
          </a:stretch>
        </p:blipFill>
        <p:spPr>
          <a:xfrm>
            <a:off x="2350135" y="-467995"/>
            <a:ext cx="1545590" cy="1545590"/>
          </a:xfrm>
          <a:prstGeom prst="rect">
            <a:avLst/>
          </a:prstGeom>
        </p:spPr>
      </p:pic>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895725" y="2375242"/>
            <a:ext cx="4503614" cy="2584450"/>
          </a:xfrm>
          <a:prstGeom prst="rect">
            <a:avLst/>
          </a:prstGeom>
        </p:spPr>
        <p:txBody>
          <a:bodyPr wrap="square" rtlCol="0">
            <a:spAutoFit/>
          </a:bodyPr>
          <a:lstStyle/>
          <a:p>
            <a:pPr algn="ctr"/>
            <a:r>
              <a:rPr lang="en-US" altLang="zh-CN" sz="5400" b="1" dirty="0">
                <a:latin typeface="微软雅黑 Light" panose="020B0502040204020203" pitchFamily="34" charset="-122"/>
                <a:ea typeface="微软雅黑 Light" panose="020B0502040204020203" pitchFamily="34" charset="-122"/>
              </a:rPr>
              <a:t>THANKS</a:t>
            </a:r>
            <a:endParaRPr lang="en-US" altLang="zh-CN" sz="5400" b="1" dirty="0">
              <a:latin typeface="微软雅黑 Light" panose="020B0502040204020203" pitchFamily="34" charset="-122"/>
              <a:ea typeface="微软雅黑 Light" panose="020B0502040204020203" pitchFamily="34" charset="-122"/>
            </a:endParaRPr>
          </a:p>
          <a:p>
            <a:pPr algn="ctr"/>
            <a:r>
              <a:rPr lang="en-US" altLang="zh-CN" sz="5400" b="1" dirty="0">
                <a:latin typeface="微软雅黑 Light" panose="020B0502040204020203" pitchFamily="34" charset="-122"/>
                <a:ea typeface="微软雅黑 Light" panose="020B0502040204020203" pitchFamily="34" charset="-122"/>
              </a:rPr>
              <a:t>for LISTENING</a:t>
            </a:r>
            <a:endParaRPr lang="zh-CN" altLang="en-US" sz="5400" b="1" dirty="0">
              <a:latin typeface="微软雅黑 Light" panose="020B0502040204020203" pitchFamily="34" charset="-122"/>
              <a:ea typeface="微软雅黑 Light" panose="020B0502040204020203" pitchFamily="34" charset="-122"/>
            </a:endParaRPr>
          </a:p>
        </p:txBody>
      </p: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3572" y="1214155"/>
            <a:ext cx="862078" cy="865778"/>
          </a:xfrm>
          <a:prstGeom prst="rect">
            <a:avLst/>
          </a:prstGeom>
        </p:spPr>
      </p:pic>
      <p:grpSp>
        <p:nvGrpSpPr>
          <p:cNvPr id="34" name="组合 33"/>
          <p:cNvGrpSpPr/>
          <p:nvPr/>
        </p:nvGrpSpPr>
        <p:grpSpPr>
          <a:xfrm>
            <a:off x="3392539" y="3714953"/>
            <a:ext cx="5424062" cy="2262397"/>
            <a:chOff x="3518700" y="2975193"/>
            <a:chExt cx="5424062" cy="2262397"/>
          </a:xfrm>
        </p:grpSpPr>
        <p:sp>
          <p:nvSpPr>
            <p:cNvPr id="35" name="矩形 34"/>
            <p:cNvSpPr/>
            <p:nvPr/>
          </p:nvSpPr>
          <p:spPr>
            <a:xfrm>
              <a:off x="4592553" y="2975193"/>
              <a:ext cx="184731" cy="400110"/>
            </a:xfrm>
            <a:prstGeom prst="rect">
              <a:avLst/>
            </a:prstGeom>
          </p:spPr>
          <p:txBody>
            <a:bodyPr wrap="none">
              <a:spAutoFit/>
            </a:bodyPr>
            <a:lstStyle/>
            <a:p>
              <a:endParaRPr lang="zh-CN" altLang="en-US" sz="2000" dirty="0">
                <a:latin typeface="Yu Gothic UI Semilight" panose="020B0400000000000000" pitchFamily="34" charset="-128"/>
                <a:ea typeface="Yu Gothic UI Semilight" panose="020B0400000000000000" pitchFamily="34" charset="-128"/>
              </a:endParaRPr>
            </a:p>
          </p:txBody>
        </p:sp>
        <p:sp>
          <p:nvSpPr>
            <p:cNvPr id="36" name="矩形 35"/>
            <p:cNvSpPr/>
            <p:nvPr/>
          </p:nvSpPr>
          <p:spPr>
            <a:xfrm>
              <a:off x="3518700" y="4777215"/>
              <a:ext cx="5424062" cy="460375"/>
            </a:xfrm>
            <a:prstGeom prst="rect">
              <a:avLst/>
            </a:prstGeom>
          </p:spPr>
          <p:txBody>
            <a:bodyPr wrap="square">
              <a:spAutoFit/>
            </a:bodyPr>
            <a:lstStyle/>
            <a:p>
              <a:pPr algn="ctr"/>
              <a:r>
                <a:rPr lang="en-US" altLang="zh-CN" sz="2400" spc="300" dirty="0">
                  <a:latin typeface="Times New Roman Regular" panose="02020503050405090304" charset="0"/>
                  <a:ea typeface="造字工房悦黑体验版纤细体" pitchFamily="50" charset="-122"/>
                  <a:cs typeface="Times New Roman Regular" panose="02020503050405090304" charset="0"/>
                </a:rPr>
                <a:t>2024.11</a:t>
              </a:r>
              <a:endParaRPr lang="en-US" altLang="zh-CN" sz="2400" spc="300" dirty="0">
                <a:latin typeface="Times New Roman Regular" panose="02020503050405090304" charset="0"/>
                <a:ea typeface="造字工房悦黑体验版纤细体" pitchFamily="50" charset="-122"/>
                <a:cs typeface="Times New Roman Regular" panose="02020503050405090304" charset="0"/>
              </a:endParaRPr>
            </a:p>
          </p:txBody>
        </p:sp>
      </p:grpSp>
    </p:spTree>
  </p:cSld>
  <p:clrMapOvr>
    <a:masterClrMapping/>
  </p:clrMapOvr>
  <p:transition spd="slow" advTm="243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809365" y="2644775"/>
            <a:ext cx="7869555" cy="1337945"/>
          </a:xfrm>
          <a:prstGeom prst="rect">
            <a:avLst/>
          </a:prstGeom>
        </p:spPr>
        <p:txBody>
          <a:bodyPr wrap="square" rtlCol="0">
            <a:spAutoFit/>
          </a:bodyPr>
          <a:lstStyle/>
          <a:p>
            <a:pPr algn="l" fontAlgn="auto">
              <a:lnSpc>
                <a:spcPct val="150000"/>
              </a:lnSpc>
            </a:pPr>
            <a:r>
              <a:rPr lang="en-US" altLang="zh-CN"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BackGround</a:t>
            </a:r>
            <a:endParaRPr lang="en-US" altLang="zh-CN"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803400"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advTm="470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1.1 </a:t>
            </a:r>
            <a:r>
              <a:rPr lang="zh-CN" altLang="en-US" sz="3200" dirty="0"/>
              <a:t>大模型</a:t>
            </a:r>
            <a:r>
              <a:rPr lang="en-US" altLang="zh-CN" sz="3200" dirty="0"/>
              <a:t>API</a:t>
            </a:r>
            <a:r>
              <a:rPr lang="zh-CN" altLang="en-US" sz="3200" dirty="0"/>
              <a:t>调研</a:t>
            </a:r>
            <a:endParaRPr lang="en-US" altLang="zh-CN" sz="3200" dirty="0"/>
          </a:p>
        </p:txBody>
      </p:sp>
      <p:graphicFrame>
        <p:nvGraphicFramePr>
          <p:cNvPr id="13" name="表格 12"/>
          <p:cNvGraphicFramePr>
            <a:graphicFrameLocks noGrp="1"/>
          </p:cNvGraphicFramePr>
          <p:nvPr/>
        </p:nvGraphicFramePr>
        <p:xfrm>
          <a:off x="819807" y="1434662"/>
          <a:ext cx="11138340" cy="4989789"/>
        </p:xfrm>
        <a:graphic>
          <a:graphicData uri="http://schemas.openxmlformats.org/drawingml/2006/table">
            <a:tbl>
              <a:tblPr firstRow="1" bandRow="1">
                <a:tableStyleId>{5C22544A-7EE6-4342-B048-85BDC9FD1C3A}</a:tableStyleId>
              </a:tblPr>
              <a:tblGrid>
                <a:gridCol w="1820917"/>
                <a:gridCol w="1805152"/>
                <a:gridCol w="3697014"/>
                <a:gridCol w="3815257"/>
              </a:tblGrid>
              <a:tr h="712827">
                <a:tc>
                  <a:txBody>
                    <a:bodyPr/>
                    <a:lstStyle/>
                    <a:p>
                      <a:pPr algn="ctr"/>
                      <a:r>
                        <a:rPr lang="zh-CN" altLang="en-US" dirty="0"/>
                        <a:t>分类</a:t>
                      </a:r>
                      <a:endParaRPr lang="zh-CN" altLang="en-US" dirty="0"/>
                    </a:p>
                  </a:txBody>
                  <a:tcPr anchor="ctr"/>
                </a:tc>
                <a:tc>
                  <a:txBody>
                    <a:bodyPr/>
                    <a:lstStyle/>
                    <a:p>
                      <a:pPr algn="ctr"/>
                      <a:r>
                        <a:rPr lang="zh-CN" altLang="en-US" dirty="0"/>
                        <a:t>模型</a:t>
                      </a:r>
                      <a:endParaRPr lang="zh-CN" altLang="en-US" dirty="0"/>
                    </a:p>
                  </a:txBody>
                  <a:tcPr anchor="ctr"/>
                </a:tc>
                <a:tc>
                  <a:txBody>
                    <a:bodyPr/>
                    <a:lstStyle/>
                    <a:p>
                      <a:pPr algn="ctr"/>
                      <a:r>
                        <a:rPr lang="zh-CN" altLang="en-US" dirty="0"/>
                        <a:t>优点</a:t>
                      </a:r>
                      <a:endParaRPr lang="zh-CN" altLang="en-US" dirty="0"/>
                    </a:p>
                  </a:txBody>
                  <a:tcPr anchor="ctr"/>
                </a:tc>
                <a:tc>
                  <a:txBody>
                    <a:bodyPr/>
                    <a:lstStyle/>
                    <a:p>
                      <a:pPr algn="ctr"/>
                      <a:r>
                        <a:rPr lang="zh-CN" altLang="en-US" dirty="0"/>
                        <a:t>缺点</a:t>
                      </a:r>
                      <a:endParaRPr lang="zh-CN" altLang="en-US" dirty="0"/>
                    </a:p>
                  </a:txBody>
                  <a:tcPr anchor="ctr"/>
                </a:tc>
              </a:tr>
              <a:tr h="712827">
                <a:tc rowSpan="2">
                  <a:txBody>
                    <a:bodyPr/>
                    <a:lstStyle/>
                    <a:p>
                      <a:pPr algn="ctr"/>
                      <a:r>
                        <a:rPr lang="zh-CN" altLang="en-US" dirty="0"/>
                        <a:t>中文大模型</a:t>
                      </a:r>
                      <a:endParaRPr lang="zh-CN" altLang="en-US" dirty="0"/>
                    </a:p>
                  </a:txBody>
                  <a:tcPr anchor="ctr"/>
                </a:tc>
                <a:tc>
                  <a:txBody>
                    <a:bodyPr/>
                    <a:lstStyle/>
                    <a:p>
                      <a:pPr algn="ctr"/>
                      <a:r>
                        <a:rPr lang="zh-CN" altLang="en-US" dirty="0"/>
                        <a:t>百度文心一言</a:t>
                      </a:r>
                      <a:endParaRPr lang="zh-CN" altLang="en-US" dirty="0"/>
                    </a:p>
                  </a:txBody>
                  <a:tcPr anchor="ctr"/>
                </a:tc>
                <a:tc>
                  <a:txBody>
                    <a:bodyPr/>
                    <a:lstStyle/>
                    <a:p>
                      <a:pPr algn="ctr"/>
                      <a:r>
                        <a:rPr lang="zh-CN" altLang="en-US" dirty="0"/>
                        <a:t>中文理解和生成能力强，适合本地化需求，部分低阶模型可免费使用</a:t>
                      </a:r>
                      <a:endParaRPr lang="zh-CN" altLang="en-US" dirty="0"/>
                    </a:p>
                  </a:txBody>
                  <a:tcPr anchor="ctr"/>
                </a:tc>
                <a:tc>
                  <a:txBody>
                    <a:bodyPr/>
                    <a:lstStyle/>
                    <a:p>
                      <a:pPr algn="ctr"/>
                      <a:r>
                        <a:rPr lang="zh-CN" altLang="en-US" dirty="0"/>
                        <a:t>高阶模型收费较高，可能增加预算</a:t>
                      </a:r>
                      <a:endParaRPr lang="zh-CN" altLang="en-US" dirty="0"/>
                    </a:p>
                  </a:txBody>
                  <a:tcPr anchor="ctr"/>
                </a:tc>
              </a:tr>
              <a:tr h="712827">
                <a:tc vMerge="1">
                  <a:tcPr/>
                </a:tc>
                <a:tc>
                  <a:txBody>
                    <a:bodyPr/>
                    <a:lstStyle/>
                    <a:p>
                      <a:pPr algn="ctr"/>
                      <a:r>
                        <a:rPr lang="zh-CN" altLang="en-US" dirty="0"/>
                        <a:t>阿里通义千问</a:t>
                      </a:r>
                      <a:endParaRPr lang="zh-CN" altLang="en-US" dirty="0"/>
                    </a:p>
                  </a:txBody>
                  <a:tcPr anchor="ctr"/>
                </a:tc>
                <a:tc>
                  <a:txBody>
                    <a:bodyPr/>
                    <a:lstStyle/>
                    <a:p>
                      <a:pPr algn="ctr"/>
                      <a:r>
                        <a:rPr lang="zh-CN" altLang="en-US" dirty="0"/>
                        <a:t>中文处理效果好，适合复杂报告内容</a:t>
                      </a:r>
                      <a:endParaRPr lang="zh-CN" altLang="en-US" dirty="0"/>
                    </a:p>
                  </a:txBody>
                  <a:tcPr anchor="ctr"/>
                </a:tc>
                <a:tc>
                  <a:txBody>
                    <a:bodyPr/>
                    <a:lstStyle/>
                    <a:p>
                      <a:pPr algn="ctr"/>
                      <a:r>
                        <a:rPr lang="zh-CN" altLang="en-US" dirty="0"/>
                        <a:t>评分维度需细化，可能需要额外提示优化</a:t>
                      </a:r>
                      <a:endParaRPr lang="zh-CN" altLang="en-US" dirty="0"/>
                    </a:p>
                  </a:txBody>
                  <a:tcPr anchor="ctr"/>
                </a:tc>
              </a:tr>
              <a:tr h="712827">
                <a:tc rowSpan="2">
                  <a:txBody>
                    <a:bodyPr/>
                    <a:lstStyle/>
                    <a:p>
                      <a:pPr algn="ctr"/>
                      <a:r>
                        <a:rPr lang="zh-CN" altLang="en-US" dirty="0"/>
                        <a:t>英文大模型</a:t>
                      </a:r>
                      <a:endParaRPr lang="zh-CN" altLang="en-US" dirty="0"/>
                    </a:p>
                  </a:txBody>
                  <a:tcPr anchor="ctr"/>
                </a:tc>
                <a:tc>
                  <a:txBody>
                    <a:bodyPr/>
                    <a:lstStyle/>
                    <a:p>
                      <a:pPr algn="ctr"/>
                      <a:r>
                        <a:rPr lang="en-US" altLang="zh-CN" dirty="0"/>
                        <a:t>Google Gemini</a:t>
                      </a:r>
                      <a:endParaRPr lang="zh-CN" altLang="en-US" dirty="0"/>
                    </a:p>
                  </a:txBody>
                  <a:tcPr anchor="ctr"/>
                </a:tc>
                <a:tc>
                  <a:txBody>
                    <a:bodyPr/>
                    <a:lstStyle/>
                    <a:p>
                      <a:pPr algn="ctr"/>
                      <a:r>
                        <a:rPr lang="zh-CN" altLang="en-US" dirty="0"/>
                        <a:t>多语言支持，适合全球化应用</a:t>
                      </a:r>
                      <a:endParaRPr lang="zh-CN" altLang="en-US" dirty="0"/>
                    </a:p>
                  </a:txBody>
                  <a:tcPr anchor="ctr"/>
                </a:tc>
                <a:tc>
                  <a:txBody>
                    <a:bodyPr/>
                    <a:lstStyle/>
                    <a:p>
                      <a:pPr algn="ctr"/>
                      <a:r>
                        <a:rPr lang="zh-CN" altLang="en-US" dirty="0"/>
                        <a:t>需科学上网，网络稳定性对访问效果影响较大</a:t>
                      </a:r>
                      <a:endParaRPr lang="zh-CN" altLang="en-US" dirty="0"/>
                    </a:p>
                  </a:txBody>
                  <a:tcPr anchor="ctr"/>
                </a:tc>
              </a:tr>
              <a:tr h="712827">
                <a:tc vMerge="1">
                  <a:tcPr/>
                </a:tc>
                <a:tc>
                  <a:txBody>
                    <a:bodyPr/>
                    <a:lstStyle/>
                    <a:p>
                      <a:pPr algn="ctr"/>
                      <a:r>
                        <a:rPr lang="en-US" altLang="zh-CN" dirty="0"/>
                        <a:t>GPT (OpenAI)</a:t>
                      </a:r>
                      <a:endParaRPr lang="zh-CN" altLang="en-US" dirty="0"/>
                    </a:p>
                  </a:txBody>
                  <a:tcPr anchor="ctr"/>
                </a:tc>
                <a:tc>
                  <a:txBody>
                    <a:bodyPr/>
                    <a:lstStyle/>
                    <a:p>
                      <a:pPr algn="ctr"/>
                      <a:r>
                        <a:rPr lang="zh-CN" altLang="en-US" dirty="0"/>
                        <a:t>性能强大，适合多维度反馈生成</a:t>
                      </a:r>
                      <a:endParaRPr lang="zh-CN" altLang="en-US" dirty="0"/>
                    </a:p>
                  </a:txBody>
                  <a:tcPr anchor="ctr"/>
                </a:tc>
                <a:tc>
                  <a:txBody>
                    <a:bodyPr/>
                    <a:lstStyle/>
                    <a:p>
                      <a:pPr algn="ctr"/>
                      <a:r>
                        <a:rPr lang="zh-CN" altLang="en-US" dirty="0"/>
                        <a:t>使用成本较高，无免费额度</a:t>
                      </a:r>
                      <a:endParaRPr lang="zh-CN" altLang="en-US" dirty="0"/>
                    </a:p>
                  </a:txBody>
                  <a:tcPr anchor="ctr"/>
                </a:tc>
              </a:tr>
              <a:tr h="712827">
                <a:tc rowSpan="2">
                  <a:txBody>
                    <a:bodyPr/>
                    <a:lstStyle/>
                    <a:p>
                      <a:pPr algn="ctr"/>
                      <a:r>
                        <a:rPr lang="zh-CN" altLang="en-US" dirty="0"/>
                        <a:t>教育相关大模型</a:t>
                      </a:r>
                      <a:endParaRPr lang="zh-CN" altLang="en-US" dirty="0"/>
                    </a:p>
                  </a:txBody>
                  <a:tcPr anchor="ctr"/>
                </a:tc>
                <a:tc>
                  <a:txBody>
                    <a:bodyPr/>
                    <a:lstStyle/>
                    <a:p>
                      <a:pPr algn="ctr"/>
                      <a:r>
                        <a:rPr lang="zh-CN" altLang="en-US" dirty="0"/>
                        <a:t>讯飞星火大模型</a:t>
                      </a:r>
                      <a:endParaRPr lang="zh-CN" altLang="en-US" dirty="0"/>
                    </a:p>
                  </a:txBody>
                  <a:tcPr anchor="ctr"/>
                </a:tc>
                <a:tc>
                  <a:txBody>
                    <a:bodyPr/>
                    <a:lstStyle/>
                    <a:p>
                      <a:pPr algn="ctr"/>
                      <a:r>
                        <a:rPr lang="zh-CN" altLang="en-US" dirty="0"/>
                        <a:t>中文教育领域适配性强，适合本地教育应用</a:t>
                      </a:r>
                      <a:endParaRPr lang="zh-CN" altLang="en-US" dirty="0"/>
                    </a:p>
                  </a:txBody>
                  <a:tcPr anchor="ctr"/>
                </a:tc>
                <a:tc>
                  <a:txBody>
                    <a:bodyPr/>
                    <a:lstStyle/>
                    <a:p>
                      <a:pPr algn="ctr"/>
                      <a:r>
                        <a:rPr lang="zh-CN" altLang="en-US" dirty="0"/>
                        <a:t>通用性略低，创新性评估方面适应性较弱</a:t>
                      </a:r>
                      <a:endParaRPr lang="zh-CN" altLang="en-US" dirty="0"/>
                    </a:p>
                  </a:txBody>
                  <a:tcPr anchor="ctr"/>
                </a:tc>
              </a:tr>
              <a:tr h="712827">
                <a:tc vMerge="1">
                  <a:tcPr/>
                </a:tc>
                <a:tc>
                  <a:txBody>
                    <a:bodyPr/>
                    <a:lstStyle/>
                    <a:p>
                      <a:pPr algn="ctr"/>
                      <a:r>
                        <a:rPr lang="en-US" altLang="zh-CN" dirty="0"/>
                        <a:t>GLM-4</a:t>
                      </a:r>
                      <a:endParaRPr lang="zh-CN" altLang="en-US" dirty="0"/>
                    </a:p>
                  </a:txBody>
                  <a:tcPr anchor="ctr"/>
                </a:tc>
                <a:tc>
                  <a:txBody>
                    <a:bodyPr/>
                    <a:lstStyle/>
                    <a:p>
                      <a:pPr algn="ctr"/>
                      <a:r>
                        <a:rPr lang="zh-CN" altLang="en-US" dirty="0"/>
                        <a:t>多语言支持，适合学术和教育场景</a:t>
                      </a:r>
                      <a:endParaRPr lang="zh-CN" altLang="en-US" dirty="0"/>
                    </a:p>
                  </a:txBody>
                  <a:tcPr anchor="ctr"/>
                </a:tc>
                <a:tc>
                  <a:txBody>
                    <a:bodyPr/>
                    <a:lstStyle/>
                    <a:p>
                      <a:pPr algn="ctr"/>
                      <a:r>
                        <a:rPr lang="zh-CN" altLang="en-US" dirty="0"/>
                        <a:t>评分稳定性略逊，需调整提示确保一致性</a:t>
                      </a:r>
                      <a:endParaRPr lang="zh-CN" altLang="en-US" dirty="0"/>
                    </a:p>
                  </a:txBody>
                  <a:tcPr anchor="ctr"/>
                </a:tc>
              </a:tr>
            </a:tbl>
          </a:graphicData>
        </a:graphic>
      </p:graphicFrame>
    </p:spTree>
  </p:cSld>
  <p:clrMapOvr>
    <a:masterClrMapping/>
  </p:clrMapOvr>
  <p:transition spd="slow" advTm="512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1.2 </a:t>
            </a:r>
            <a:r>
              <a:rPr lang="zh-CN" altLang="en-US" sz="3200"/>
              <a:t>相关文献调研</a:t>
            </a:r>
            <a:endParaRPr lang="en-US" altLang="zh-CN" sz="3200"/>
          </a:p>
        </p:txBody>
      </p:sp>
      <p:sp>
        <p:nvSpPr>
          <p:cNvPr id="4" name="文本框 3"/>
          <p:cNvSpPr txBox="1"/>
          <p:nvPr/>
        </p:nvSpPr>
        <p:spPr>
          <a:xfrm>
            <a:off x="1319783" y="2212072"/>
            <a:ext cx="9508385" cy="3139321"/>
          </a:xfrm>
          <a:prstGeom prst="rect">
            <a:avLst/>
          </a:prstGeom>
          <a:noFill/>
        </p:spPr>
        <p:txBody>
          <a:bodyPr wrap="square">
            <a:spAutoFit/>
          </a:bodyPr>
          <a:lstStyle/>
          <a:p>
            <a:r>
              <a:rPr lang="en-US" altLang="zh-CN" b="1" dirty="0"/>
              <a:t>1. </a:t>
            </a:r>
            <a:r>
              <a:rPr lang="zh-CN" altLang="en-US" b="1" dirty="0"/>
              <a:t>实验报告评语的痛点</a:t>
            </a:r>
            <a:endParaRPr lang="zh-CN" altLang="en-US" dirty="0"/>
          </a:p>
          <a:p>
            <a:pPr>
              <a:buFont typeface="Arial" panose="020B0604020202020204" pitchFamily="34" charset="0"/>
              <a:buChar char="•"/>
            </a:pPr>
            <a:r>
              <a:rPr lang="zh-CN" altLang="en-US" dirty="0"/>
              <a:t>实验评语模板化：传统评语缺乏个性化，难以有效评估不同实验的具体要求。</a:t>
            </a:r>
            <a:endParaRPr lang="zh-CN" altLang="en-US" dirty="0"/>
          </a:p>
          <a:p>
            <a:pPr>
              <a:buFont typeface="Arial" panose="020B0604020202020204" pitchFamily="34" charset="0"/>
              <a:buChar char="•"/>
            </a:pPr>
            <a:r>
              <a:rPr lang="zh-CN" altLang="en-US" dirty="0"/>
              <a:t>可解释性不足：评价结果往往缺乏具体解释，学生难以理解改进方向。</a:t>
            </a:r>
            <a:endParaRPr lang="en-US" altLang="zh-CN" dirty="0"/>
          </a:p>
          <a:p>
            <a:pPr>
              <a:buFont typeface="Arial" panose="020B0604020202020204" pitchFamily="34" charset="0"/>
              <a:buChar char="•"/>
            </a:pPr>
            <a:endParaRPr lang="zh-CN" altLang="en-US" dirty="0"/>
          </a:p>
          <a:p>
            <a:r>
              <a:rPr lang="en-US" altLang="zh-CN" b="1" dirty="0"/>
              <a:t>2. </a:t>
            </a:r>
            <a:r>
              <a:rPr lang="zh-CN" altLang="en-US" b="1" dirty="0"/>
              <a:t>实验难点</a:t>
            </a:r>
            <a:endParaRPr lang="zh-CN" altLang="en-US" dirty="0"/>
          </a:p>
          <a:p>
            <a:pPr>
              <a:buFont typeface="Arial" panose="020B0604020202020204" pitchFamily="34" charset="0"/>
              <a:buChar char="•"/>
            </a:pPr>
            <a:r>
              <a:rPr lang="zh-CN" altLang="en-US" dirty="0"/>
              <a:t>评价体系多样性：不同课程、不同实验的评价标准各不相同，难以用统一的评语模板满足。</a:t>
            </a:r>
            <a:endParaRPr lang="zh-CN" altLang="en-US" dirty="0"/>
          </a:p>
          <a:p>
            <a:pPr>
              <a:buFont typeface="Arial" panose="020B0604020202020204" pitchFamily="34" charset="0"/>
              <a:buChar char="•"/>
            </a:pPr>
            <a:r>
              <a:rPr lang="zh-CN" altLang="en-US" dirty="0"/>
              <a:t>个性化要求高：自动获取学生实验任务完成情况并生成个性化评语极具挑战。</a:t>
            </a:r>
            <a:endParaRPr lang="zh-CN" altLang="en-US" dirty="0"/>
          </a:p>
          <a:p>
            <a:pPr>
              <a:buFont typeface="Arial" panose="020B0604020202020204" pitchFamily="34" charset="0"/>
              <a:buChar char="•"/>
            </a:pPr>
            <a:r>
              <a:rPr lang="zh-CN" altLang="en-US" dirty="0"/>
              <a:t>生成准确性：当前大部分自动生成的评语在准确性和针对性方面不够理想。</a:t>
            </a:r>
            <a:endParaRPr lang="en-US" altLang="zh-CN" dirty="0"/>
          </a:p>
          <a:p>
            <a:pPr>
              <a:buFont typeface="Arial" panose="020B0604020202020204" pitchFamily="34" charset="0"/>
              <a:buChar char="•"/>
            </a:pPr>
            <a:endParaRPr lang="zh-CN" altLang="en-US" dirty="0"/>
          </a:p>
          <a:p>
            <a:r>
              <a:rPr lang="en-US" altLang="zh-CN" b="1" dirty="0"/>
              <a:t>3. </a:t>
            </a:r>
            <a:r>
              <a:rPr lang="zh-CN" altLang="en-US" b="1" dirty="0"/>
              <a:t>研究目标</a:t>
            </a:r>
            <a:endParaRPr lang="zh-CN" altLang="en-US" dirty="0"/>
          </a:p>
          <a:p>
            <a:pPr>
              <a:buFont typeface="Arial" panose="020B0604020202020204" pitchFamily="34" charset="0"/>
              <a:buChar char="•"/>
            </a:pPr>
            <a:r>
              <a:rPr lang="zh-CN" altLang="en-US" dirty="0"/>
              <a:t>该研究旨在提出基于大语言模型的自动生成框架，通过个性化评语提升评阅效率和准确度。</a:t>
            </a:r>
            <a:endParaRPr lang="zh-CN" altLang="en-US" dirty="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spTree>
  </p:cSld>
  <p:clrMapOvr>
    <a:masterClrMapping/>
  </p:clrMapOvr>
  <p:transition spd="slow" advTm="501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1.2 </a:t>
            </a:r>
            <a:r>
              <a:rPr lang="zh-CN" altLang="en-US" sz="3200"/>
              <a:t>相关文献调研</a:t>
            </a:r>
            <a:endParaRPr lang="en-US" altLang="zh-CN" sz="320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pic>
        <p:nvPicPr>
          <p:cNvPr id="5" name="图片 4"/>
          <p:cNvPicPr>
            <a:picLocks noChangeAspect="1"/>
          </p:cNvPicPr>
          <p:nvPr/>
        </p:nvPicPr>
        <p:blipFill>
          <a:blip r:embed="rId5"/>
          <a:stretch>
            <a:fillRect/>
          </a:stretch>
        </p:blipFill>
        <p:spPr>
          <a:xfrm>
            <a:off x="1975218" y="1899962"/>
            <a:ext cx="8197516" cy="4596500"/>
          </a:xfrm>
          <a:prstGeom prst="rect">
            <a:avLst/>
          </a:prstGeom>
        </p:spPr>
      </p:pic>
    </p:spTree>
  </p:cSld>
  <p:clrMapOvr>
    <a:masterClrMapping/>
  </p:clrMapOvr>
  <p:transition spd="slow" advTm="501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1.2 </a:t>
            </a:r>
            <a:r>
              <a:rPr lang="zh-CN" altLang="en-US" sz="3200"/>
              <a:t>相关文献调研</a:t>
            </a:r>
            <a:endParaRPr lang="en-US" altLang="zh-CN" sz="320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pic>
        <p:nvPicPr>
          <p:cNvPr id="5" name="图片 4"/>
          <p:cNvPicPr>
            <a:picLocks noChangeAspect="1"/>
          </p:cNvPicPr>
          <p:nvPr/>
        </p:nvPicPr>
        <p:blipFill>
          <a:blip r:embed="rId5"/>
          <a:stretch>
            <a:fillRect/>
          </a:stretch>
        </p:blipFill>
        <p:spPr>
          <a:xfrm>
            <a:off x="1760395" y="1939395"/>
            <a:ext cx="9008788" cy="4383249"/>
          </a:xfrm>
          <a:prstGeom prst="rect">
            <a:avLst/>
          </a:prstGeom>
        </p:spPr>
      </p:pic>
    </p:spTree>
  </p:cSld>
  <p:clrMapOvr>
    <a:masterClrMapping/>
  </p:clrMapOvr>
  <p:transition spd="slow" advTm="501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533140" y="2643505"/>
            <a:ext cx="7984490" cy="1337945"/>
          </a:xfrm>
          <a:prstGeom prst="rect">
            <a:avLst/>
          </a:prstGeom>
        </p:spPr>
        <p:txBody>
          <a:bodyPr wrap="square" rtlCol="0">
            <a:spAutoFit/>
          </a:bodyPr>
          <a:lstStyle/>
          <a:p>
            <a:pPr algn="l" fontAlgn="auto">
              <a:lnSpc>
                <a:spcPct val="150000"/>
              </a:lnSpc>
            </a:pPr>
            <a:r>
              <a:rPr lang="en-US" altLang="zh-CN"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Experiment Works</a:t>
            </a:r>
            <a:endParaRPr lang="en-US" altLang="zh-CN" sz="5400" b="1" dirty="0">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advTm="318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2.1 Design Pattern</a:t>
            </a:r>
            <a:endParaRPr lang="zh-CN" altLang="en-US" sz="3200"/>
          </a:p>
        </p:txBody>
      </p:sp>
      <p:pic>
        <p:nvPicPr>
          <p:cNvPr id="4" name="图片 3"/>
          <p:cNvPicPr>
            <a:picLocks noChangeAspect="1"/>
          </p:cNvPicPr>
          <p:nvPr/>
        </p:nvPicPr>
        <p:blipFill>
          <a:blip r:embed="rId5"/>
          <a:stretch>
            <a:fillRect/>
          </a:stretch>
        </p:blipFill>
        <p:spPr>
          <a:xfrm>
            <a:off x="2403475" y="1223645"/>
            <a:ext cx="7385685" cy="4410075"/>
          </a:xfrm>
          <a:prstGeom prst="rect">
            <a:avLst/>
          </a:prstGeom>
        </p:spPr>
      </p:pic>
      <p:sp>
        <p:nvSpPr>
          <p:cNvPr id="5" name="文本框 4"/>
          <p:cNvSpPr txBox="1"/>
          <p:nvPr/>
        </p:nvSpPr>
        <p:spPr>
          <a:xfrm>
            <a:off x="3423285" y="5633720"/>
            <a:ext cx="6316980" cy="368300"/>
          </a:xfrm>
          <a:prstGeom prst="rect">
            <a:avLst/>
          </a:prstGeom>
          <a:noFill/>
        </p:spPr>
        <p:txBody>
          <a:bodyPr wrap="none" rtlCol="0">
            <a:spAutoFit/>
          </a:bodyPr>
          <a:lstStyle/>
          <a:p>
            <a:pPr algn="l"/>
            <a:r>
              <a:rPr lang="zh-CN" altLang="en-US"/>
              <a:t>图1 教育智能框架下计算机课程项目报告的智能评估方法（）</a:t>
            </a:r>
            <a:endParaRPr lang="en-US" altLang="zh-CN"/>
          </a:p>
        </p:txBody>
      </p:sp>
    </p:spTree>
  </p:cSld>
  <p:clrMapOvr>
    <a:masterClrMapping/>
  </p:clrMapOvr>
  <p:transition spd="slow" advTm="5012"/>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2434,&quot;width&quot;:2434}"/>
</p:tagLst>
</file>

<file path=ppt/tags/tag64.xml><?xml version="1.0" encoding="utf-8"?>
<p:tagLst xmlns:p="http://schemas.openxmlformats.org/presentationml/2006/main">
  <p:tag name="KSO_WM_DIAGRAM_VIRTUALLY_FRAME" val="{&quot;height&quot;:312.51173228346454,&quot;left&quot;:134.46976377952757,&quot;top&quot;:103.45,&quot;width&quot;:621.8302362204724}"/>
</p:tagLst>
</file>

<file path=ppt/tags/tag65.xml><?xml version="1.0" encoding="utf-8"?>
<p:tagLst xmlns:p="http://schemas.openxmlformats.org/presentationml/2006/main">
  <p:tag name="KSO_WM_DIAGRAM_VIRTUALLY_FRAME" val="{&quot;height&quot;:312.51173228346454,&quot;left&quot;:134.46976377952757,&quot;top&quot;:103.45,&quot;width&quot;:621.8302362204724}"/>
</p:tagLst>
</file>

<file path=ppt/tags/tag66.xml><?xml version="1.0" encoding="utf-8"?>
<p:tagLst xmlns:p="http://schemas.openxmlformats.org/presentationml/2006/main">
  <p:tag name="KSO_WM_DIAGRAM_VIRTUALLY_FRAME" val="{&quot;height&quot;:312.51173228346454,&quot;left&quot;:134.46976377952757,&quot;top&quot;:103.45,&quot;width&quot;:621.8302362204724}"/>
</p:tagLst>
</file>

<file path=ppt/tags/tag67.xml><?xml version="1.0" encoding="utf-8"?>
<p:tagLst xmlns:p="http://schemas.openxmlformats.org/presentationml/2006/main">
  <p:tag name="KSO_WM_DIAGRAM_VIRTUALLY_FRAME" val="{&quot;height&quot;:312.51173228346454,&quot;left&quot;:134.46976377952757,&quot;top&quot;:103.45,&quot;width&quot;:621.8302362204724}"/>
</p:tagLst>
</file>

<file path=ppt/tags/tag68.xml><?xml version="1.0" encoding="utf-8"?>
<p:tagLst xmlns:p="http://schemas.openxmlformats.org/presentationml/2006/main">
  <p:tag name="KSO_WM_DIAGRAM_VIRTUALLY_FRAME" val="{&quot;height&quot;:312.51173228346454,&quot;left&quot;:134.46976377952757,&quot;top&quot;:103.45,&quot;width&quot;:621.8302362204724}"/>
</p:tagLst>
</file>

<file path=ppt/tags/tag69.xml><?xml version="1.0" encoding="utf-8"?>
<p:tagLst xmlns:p="http://schemas.openxmlformats.org/presentationml/2006/main">
  <p:tag name="KSO_WM_DIAGRAM_VIRTUALLY_FRAME" val="{&quot;height&quot;:312.51173228346454,&quot;left&quot;:134.46976377952757,&quot;top&quot;:103.45,&quot;width&quot;:621.830236220472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PP_MARK_KEY" val="e1233140-0218-4e44-9ab0-05bf6418bcbb"/>
  <p:tag name="COMMONDATA" val="eyJoZGlkIjoiZmZlZmExMzUwN2MwNGIzMDdmZDU0MzM3NTcwZTMyNTgifQ=="/>
  <p:tag name="commondata" val="eyJoZGlkIjoiYjk1OWNmZGFiZDkzNDM1ZjMxMWNlNTBiNTY5MjZhZT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2897</Words>
  <Application>WPS 演示</Application>
  <PresentationFormat>宽屏</PresentationFormat>
  <Paragraphs>196</Paragraphs>
  <Slides>22</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宋体</vt:lpstr>
      <vt:lpstr>Wingdings</vt:lpstr>
      <vt:lpstr>Wingdings</vt:lpstr>
      <vt:lpstr>微软雅黑</vt:lpstr>
      <vt:lpstr>Times New Roman Regular</vt:lpstr>
      <vt:lpstr>Times New Roman</vt:lpstr>
      <vt:lpstr>苹方 细体</vt:lpstr>
      <vt:lpstr>Times New Roman Bold</vt:lpstr>
      <vt:lpstr>苹方 中等</vt:lpstr>
      <vt:lpstr>汉仪丫丫体简</vt:lpstr>
      <vt:lpstr>Arial Unicode MS</vt:lpstr>
      <vt:lpstr>Calibri</vt:lpstr>
      <vt:lpstr>华文仿宋</vt:lpstr>
      <vt:lpstr>微软雅黑 Light</vt:lpstr>
      <vt:lpstr>Yu Gothic UI Semilight</vt:lpstr>
      <vt:lpstr>造字工房悦黑体验版纤细体</vt:lpstr>
      <vt:lpstr>黑体</vt:lpstr>
      <vt:lpstr>Office 主题​​</vt:lpstr>
      <vt:lpstr>Intelligent Interactive Assessment System for Students' Writing Level based on Large Model 基于大模型的学生写作水平智能交互评估系统研发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 of Works</vt:lpstr>
      <vt:lpstr>Reference Paper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user</dc:creator>
  <cp:lastModifiedBy>Win</cp:lastModifiedBy>
  <cp:revision>409</cp:revision>
  <dcterms:created xsi:type="dcterms:W3CDTF">2019-06-19T02:08:00Z</dcterms:created>
  <dcterms:modified xsi:type="dcterms:W3CDTF">2024-11-08T16:25:04Z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41C8C9E83F3C4DBFAB6F419F17A96ABF_13</vt:lpwstr>
  </property>
  <property fmtid="{D5CDD505-2E9C-101B-9397-08002B2CF9AE}" pid="4" name="ContentTypeId">
    <vt:lpwstr>0x010100494E9CF487647C409D9B0FCD4FFA0FC3</vt:lpwstr>
  </property>
</Properties>
</file>