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8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67913-A970-4AB8-81BF-E8753859B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7949A9-75C5-41FA-8936-FCC215E7B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C582C9-303A-4366-A7C2-5DF16004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5EA0-9059-4136-AA2C-B32046A176A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36AD9-07E7-42E2-9671-36948ECC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C71A5-9FB9-4D00-ABBB-9B335B7C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EF2D-3BB4-4E5D-AD5D-E0DCC129E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2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130A7-B012-4DCF-A676-427A7A14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A06033-7C7D-401B-923F-067B8C1BE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52CA2-CB14-4160-8E43-665BB22E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5EA0-9059-4136-AA2C-B32046A176A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16A24-AF3F-43BA-94D7-FC75EEAE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F2FBE-0A86-4878-A52E-95AB312C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EF2D-3BB4-4E5D-AD5D-E0DCC129E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7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4C981C-0473-47EF-9119-6CBFB7AD6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687BFE-499C-4EC0-9D89-1A3BA7F34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23089F-EF44-440B-BCCE-9B96184E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5EA0-9059-4136-AA2C-B32046A176A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D6335-5F2A-4300-977D-39A512A1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0C1B1-9E08-4E0A-8B7D-E1BEBE0D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EF2D-3BB4-4E5D-AD5D-E0DCC129E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AFC5B-7ADE-4D37-96C1-C6646093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CDF4E6-A54A-4DD3-BDDC-21604EBE4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40E83B-6D34-4A0A-AD11-BB8EFF0D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5EA0-9059-4136-AA2C-B32046A176A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A816B-AFAA-49B2-B89C-5AB663F5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5BFF1-1BE7-47DC-A39A-B20B6C93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EF2D-3BB4-4E5D-AD5D-E0DCC129E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57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E00AF-AFF7-40F2-95D5-AC34FFC4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ADC4F1-047B-4B65-961B-650272BE4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3A4F9-4029-4A8B-9E56-488D40D4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5EA0-9059-4136-AA2C-B32046A176A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8AA5C-DDC9-4FD4-A766-31956E88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051BA-C8CD-46FA-8686-80068829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EF2D-3BB4-4E5D-AD5D-E0DCC129E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69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3390A-C284-416B-9439-A133608A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06C44-0625-456C-ABF0-C1871745E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9C0F7C-94CE-46BA-B254-72C340215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A1C73F-FE3A-4363-83A7-EE83121D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5EA0-9059-4136-AA2C-B32046A176A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B593BC-05FB-478D-BEE7-229ADEC4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6E4E88-798C-4C8F-B88D-6C959B53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EF2D-3BB4-4E5D-AD5D-E0DCC129E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8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F9D0D-8198-4CF2-A8C0-6162485E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801113-6351-4E4F-B534-458E04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C91BE9-141B-49B5-A769-78C4E19D9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2C71C2-212A-48D8-AE84-F58E04AC1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271836-0F52-4854-A31D-2660ED1EE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D0ABB4-1C01-44BF-8CB4-214CC883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5EA0-9059-4136-AA2C-B32046A176A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97F9E7-EE42-449A-9255-BD594753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4E9755-C6BE-4EB3-8A3F-F5EB8094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EF2D-3BB4-4E5D-AD5D-E0DCC129E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7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0DBDA-A5CE-46D9-9C56-C50899E1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280558-A226-45D2-A4C2-DAD9061C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5EA0-9059-4136-AA2C-B32046A176A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312748-4CDB-46CE-AF78-80823814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176B71-B6DF-4C96-AFB1-8C5BF485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EF2D-3BB4-4E5D-AD5D-E0DCC129E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08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667C01-2401-4611-AFD9-D087CA40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5EA0-9059-4136-AA2C-B32046A176A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DCB4C6-97AF-4ACF-A778-DA13C73E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60D75E-B6F5-47A2-A523-F029FB99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EF2D-3BB4-4E5D-AD5D-E0DCC129E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45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CD861-7F40-4E90-903F-FAA46E28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D6014-1FF2-49CB-B87D-537A2F0C7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015B68-183C-4460-BE2F-A14BF3180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8BA41E-2EF9-4417-A69C-F56473ED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5EA0-9059-4136-AA2C-B32046A176A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3FB7CD-C9D3-4B14-8682-A31D008B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AC027C-D844-40D5-902A-41FB6DF9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EF2D-3BB4-4E5D-AD5D-E0DCC129E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63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ABD6E-8D1C-4083-9D8F-CAD1EB46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7DFAA1-16CB-4AE0-9DB8-4678AB178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EB1D3A-4FD9-472B-B36C-63D323C9D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D9221C-2CDB-4B00-884C-68FBCDFE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5EA0-9059-4136-AA2C-B32046A176A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08D3EF-2ABD-4950-A813-CBAF74EC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59F70F-0088-48E9-B02D-DAF98A27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EF2D-3BB4-4E5D-AD5D-E0DCC129E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8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113D6F-BD7D-4E4C-BAA5-FEE8929C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B4CD97-2986-4649-956D-A71F47CE9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F616F-4011-404E-A2A6-FD2AF2A91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85EA0-9059-4136-AA2C-B32046A176A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EC616-9670-47AC-9DEC-BE53BF8A5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13F2F-D96D-48EC-B06A-A0AD5A4B5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BEF2D-3BB4-4E5D-AD5D-E0DCC129E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EB8C5-7284-42BF-B1F1-770DFD193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Academic Paper Writing</a:t>
            </a:r>
            <a:br>
              <a:rPr lang="en-US" altLang="zh-CN" dirty="0"/>
            </a:br>
            <a:r>
              <a:rPr lang="en-US" altLang="zh-CN" dirty="0"/>
              <a:t>10 Topics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F8A593-72DE-4FD4-8347-E9D6BCD19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By Dr. Song LIU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Director of AMNR Lab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liusong@shanghaitech.edu.cn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56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EB0A5-D293-4986-9D02-596F18A1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Computer Vision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F9831-8141-448B-81C2-9F7DBE22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DynamicFusion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Reconstruction and Tracking of Non-rigid Scenes in Real-time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2. Deep Residual Learning for Image Recognition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3. A Theory of Fermat Paths for Non-Line-of-Sight Shape Reconstruction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4. Densely Connected Convolutional Networks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PIFu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Pixel-Aligned Implicit Function for High-Resolution Clothed Human Digitization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NeRF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Representing Scenes as Neural Radiance Fields for View Synthesis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030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B0EDE-8A1C-4205-BE71-50305273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网络资源调度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EF07D-C7A9-48A6-983A-CC92A2F12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Energy optimal control for time-varying wireless networks. Neely, M. J. </a:t>
            </a:r>
            <a:r>
              <a:rPr lang="en-US" altLang="zh-CN" sz="1800" dirty="0">
                <a:solidFill>
                  <a:srgbClr val="45454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IEEE transactions on Information Theory</a:t>
            </a:r>
            <a:r>
              <a:rPr lang="en-US" altLang="zh-CN" sz="1800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 </a:t>
            </a:r>
            <a:r>
              <a:rPr lang="en-US" altLang="zh-CN" sz="1800" i="1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52</a:t>
            </a:r>
            <a:r>
              <a:rPr lang="en-US" altLang="zh-CN" sz="1800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(7), 2915-2934, 2006. </a:t>
            </a:r>
            <a:endParaRPr lang="zh-CN" altLang="zh-CN" sz="1800" dirty="0">
              <a:solidFill>
                <a:srgbClr val="454545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Layering as optimization decomposition: A mathematical theory of network architectures. Chiang, M., Low, S. H., </a:t>
            </a:r>
            <a:r>
              <a:rPr lang="en-US" altLang="zh-CN" sz="1800" dirty="0" err="1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Calderbank</a:t>
            </a:r>
            <a:r>
              <a:rPr lang="en-US" altLang="zh-CN" sz="1800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A. R., &amp; Doyle, J. C.  </a:t>
            </a:r>
            <a:r>
              <a:rPr lang="en-US" altLang="zh-CN" sz="1800" i="1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Proceedings of the IEEE</a:t>
            </a:r>
            <a:r>
              <a:rPr lang="en-US" altLang="zh-CN" sz="1800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 </a:t>
            </a:r>
            <a:r>
              <a:rPr lang="en-US" altLang="zh-CN" sz="1800" i="1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95</a:t>
            </a:r>
            <a:r>
              <a:rPr lang="en-US" altLang="zh-CN" sz="1800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(1), 255-312, 2007. </a:t>
            </a:r>
            <a:endParaRPr lang="zh-CN" altLang="zh-CN" sz="1800" dirty="0">
              <a:solidFill>
                <a:srgbClr val="454545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Neural Adaptive Video Streaming with </a:t>
            </a:r>
            <a:r>
              <a:rPr lang="en-US" altLang="zh-CN" sz="1800" dirty="0" err="1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Pensieve</a:t>
            </a:r>
            <a:r>
              <a:rPr lang="en-US" altLang="zh-CN" sz="1800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H. Mao, R. Netravali, M. Alizadeh </a:t>
            </a:r>
            <a:r>
              <a:rPr lang="en-US" altLang="zh-CN" sz="1800" i="1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ACM SIGCOMM 2017</a:t>
            </a:r>
            <a:endParaRPr lang="zh-CN" altLang="zh-CN" sz="1800" dirty="0">
              <a:solidFill>
                <a:srgbClr val="454545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Learning Scheduling Algorithms for Data Processing Clusters H. Mao, M. Schwarzkopf, S. </a:t>
            </a:r>
            <a:r>
              <a:rPr lang="en-US" altLang="zh-CN" sz="1800" dirty="0" err="1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Venkatakrishnan</a:t>
            </a:r>
            <a:r>
              <a:rPr lang="en-US" altLang="zh-CN" sz="1800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Z. Meng, M. Alizadeh </a:t>
            </a:r>
            <a:r>
              <a:rPr lang="en-US" altLang="zh-CN" sz="1800" i="1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SIGCOMM 2019</a:t>
            </a:r>
            <a:endParaRPr lang="zh-CN" altLang="zh-CN" sz="1800" dirty="0">
              <a:solidFill>
                <a:srgbClr val="454545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Applications of deep reinforcement learning in communications and networking: A survey Luong, N. C., Hoang, D. T., Gong, S., </a:t>
            </a:r>
            <a:r>
              <a:rPr lang="en-US" altLang="zh-CN" sz="1800" dirty="0" err="1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Niyato</a:t>
            </a:r>
            <a:r>
              <a:rPr lang="en-US" altLang="zh-CN" sz="1800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D., Wang, P., Liang, Y. C., &amp; Kim, D. I.  </a:t>
            </a:r>
            <a:r>
              <a:rPr lang="en-US" altLang="zh-CN" sz="1800" i="1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IEEE Communications Surveys &amp; Tutorials</a:t>
            </a:r>
            <a:r>
              <a:rPr lang="en-US" altLang="zh-CN" sz="1800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 </a:t>
            </a:r>
            <a:r>
              <a:rPr lang="en-US" altLang="zh-CN" sz="1800" i="1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en-US" altLang="zh-CN" sz="1800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(4), 3133-3174, 2019</a:t>
            </a:r>
            <a:endParaRPr lang="zh-CN" altLang="zh-CN" sz="1800" dirty="0">
              <a:solidFill>
                <a:srgbClr val="454545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Coded Computing for Low-Latency Federated Learning Over Wireless Edge Networks. Prakash, S., </a:t>
            </a:r>
            <a:r>
              <a:rPr lang="en-US" altLang="zh-CN" sz="1800" dirty="0" err="1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Dhakal</a:t>
            </a:r>
            <a:r>
              <a:rPr lang="en-US" altLang="zh-CN" sz="1800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S., Akdeniz, M. R., Yona, Y., Talwar, S., </a:t>
            </a:r>
            <a:r>
              <a:rPr lang="en-US" altLang="zh-CN" sz="1800" dirty="0" err="1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Avestimehr</a:t>
            </a:r>
            <a:r>
              <a:rPr lang="en-US" altLang="zh-CN" sz="1800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S., &amp; Himayat, N.    </a:t>
            </a:r>
            <a:r>
              <a:rPr lang="en-US" altLang="zh-CN" sz="1800" i="1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IEEE Journal on Selected Areas in Communications</a:t>
            </a:r>
            <a:r>
              <a:rPr lang="en-US" altLang="zh-CN" sz="1800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 </a:t>
            </a:r>
            <a:r>
              <a:rPr lang="en-US" altLang="zh-CN" sz="1800" i="1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39</a:t>
            </a:r>
            <a:r>
              <a:rPr lang="en-US" altLang="zh-CN" sz="1800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(1), 233-250, 2021. </a:t>
            </a:r>
            <a:endParaRPr lang="zh-CN" altLang="zh-CN" sz="1800" dirty="0">
              <a:solidFill>
                <a:srgbClr val="454545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84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9D78D-A22A-4394-993C-0E7793F3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Adaptive Control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42570-8BA1-465D-BA61-DE3A79CE4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Wan, H. Kim, N.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Hovakimyan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Sha and P. G. Voulgaris, "A Safety Constrained Control Framework for UAVs in GPS Denied Environment," 2020 59th IEEE Conference on Decision and Control (CDC),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Jeju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Korea (South), 2020, pp. 214-219,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10.1109/CDC42340.2020.9304304.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Wang, Y. Zheng, C. Chen, Q. Xu and K. Li, "Leading Cruise Control in Mixed Traffic Flow," 2020 59th IEEE Conference on Decision and Control (CDC),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Jeju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Korea (South), 2020, pp. 226-232,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10.1109/CDC42340.2020.9304443.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Muthirayan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Parvania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P. P.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Khargonekar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"Online Algorithms for Dynamic Matching Markets in Power Distribution Systems," in IEEE Control Systems Letters, vol. 5, no. 3, pp. 995-1000, July 2021,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10.1109/LCSYS.2020.3008084.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G. Lee and Y. Chol Kim, "PID/First-Order Control Design for a Bank of F-16 Longitudinal Dynamic Systems," 2020 59th IEEE Conference on Decision and Control (CDC),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Jeju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Korea (South), 2020, pp. 5879-5884,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10.1109/CDC42340.2020.9304358.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Fiore, D.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Salzano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Cristòbal-Cóppulo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M. Olm and M. di Bernardo, "Multicellular Feedback Control of a Genetic Toggle-Switch in Microbial Consortia," in IEEE Control Systems Letters, vol. 5, no. 1, pp. 151-156, Jan. 2021,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10.1109/LCSYS.2020.3000954.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Xing, X. He, H. Fang and K. H. Johansson, "Community Detection for Gossip Dynamics with Stubborn Agents," 2020 59th IEEE Conference on Decision and Control (CDC),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Jeju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Korea (South), 2020, pp. 4915-4920,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10.1109/CDC42340.2020.9304467.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97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573FE-B690-4DAB-AAA0-EAE6C42E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Rules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8F6E08-3AF5-46E5-9E76-EDEB6A6F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Every student is requested to select one topic by his/her research interest or direction, based on which student is required to do the homework, write the paper and design the poster.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Each topic lists 6 papers. Students are encourage to read more related papers beyond the listed. 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should be a review regarding the selected topic, by strictly following the IEEE Transactions Journal Template. Paper length is strictly limited by 6 pages, including reference.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Plagiarism is intolerable. Once found by any evidence, one would be sentenced to fail this course immediately.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22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1F712-EBE1-4CA1-BBBF-5B5FBAAD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Clean Energy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D8CD5-D8E1-47A6-A543-F20919BA4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Wang, B., Liu, Y., Lu, D., Yue, K., &amp; Fan, R. (2020). Transmission line fault location in MMC-HVDC grids based on dynamic state estimation and gradient descent.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Power Delivery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Farhadi, M., &amp; Mohammed, O. (2015). Energy storage technologies for high-power applications.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Industry Applications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(3), 1953-1961.</a:t>
            </a:r>
            <a:endParaRPr lang="en-US" altLang="zh-CN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Chen, M., &amp; Poor, H. V. (2020). High-Frequency Power Electronics at the Grid Edge: A Bottom-Up Approach Toward the Smart Grid.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Electrification Magazine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(3), 6-17.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Kinetic Energy Harvesting Toward Battery-Free IoT: Fundamentals, Co-Design Necessity and Prospects, ZTE communications, March 2021</a:t>
            </a:r>
          </a:p>
          <a:p>
            <a:pPr>
              <a:lnSpc>
                <a:spcPct val="120000"/>
              </a:lnSpc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Ma, D., Lan, G., Hassan, M., Hu, W., &amp; Das, S. K. (2019). Sensing, computing, and communications for energy harvesting IoTs: A survey.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Communications Surveys &amp; Tutorials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(2), 1222-1250.</a:t>
            </a:r>
          </a:p>
          <a:p>
            <a:pPr>
              <a:lnSpc>
                <a:spcPct val="12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 Shinohara, "Trends in Wireless Power Transfer: WPT Technology for Energy Harvesting,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Mllimeter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-Wave/THz Rectennas, MIMO-WPT, and Advances in Near-Field WPT Applications," in 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Microwave Magazine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22, no. 1, pp. 46-59, Jan. 2021,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10.1109/MMM.2020.3027935.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43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632DE-A0A0-48B6-9876-5E910F15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Bio-medical Imaging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B12A9-F4DA-4B6C-951D-905C36A75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47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of a two-dimensional movement signal by a noninvasive brain–computer interface in humans, PNAS</a:t>
            </a:r>
          </a:p>
          <a:p>
            <a:pPr>
              <a:lnSpc>
                <a:spcPct val="12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Low-Power Integrated Circuit for a Wireless 100-Electrode Neural Recording System, IEEE Journal of Solid State Circuit</a:t>
            </a:r>
          </a:p>
          <a:p>
            <a:pPr>
              <a:lnSpc>
                <a:spcPct val="12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magnetic resonance imaging of human brain activity during primary sensory stimulation, Proc. Natl. Acad. Sci. USA</a:t>
            </a:r>
          </a:p>
          <a:p>
            <a:pPr>
              <a:lnSpc>
                <a:spcPct val="12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Spatiotemporal Clutter Filtering of Ultrafast Ultrasound Data Highly Increases Doppler and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fUltrasound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Sensitivity. IEEE Transactions on Medical Imaging</a:t>
            </a:r>
          </a:p>
          <a:p>
            <a:pPr>
              <a:lnSpc>
                <a:spcPct val="12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magnetoencephalography towards real-world applications with a wearable system, Nature Research Letter</a:t>
            </a:r>
          </a:p>
          <a:p>
            <a:pPr>
              <a:lnSpc>
                <a:spcPct val="12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Discerning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calvarian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microvascular networks by combined optoacoustic ultrasound microscopy,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Photoacoustics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0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F3109-EEAB-4863-8A63-E490C1CC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 Chips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1E556-7EE6-46DE-8A15-46BA2223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Energy-Efficient Precision-Scalable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ConvNet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Processor in 40-nm CMOS, IEEE Journal of Solid-state Circuits</a:t>
            </a:r>
          </a:p>
          <a:p>
            <a:pPr>
              <a:lnSpc>
                <a:spcPct val="120000"/>
              </a:lnSpc>
            </a:pP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DaDianNao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Machine-Learning Supercomputer, IEEE/ACM International Symposium on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Microachitecture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DSIP: A Scalable Inference Accelerator for Convolutional Neural Networks, IEEE Journal of Solid-state Circuits</a:t>
            </a:r>
          </a:p>
          <a:p>
            <a:pPr>
              <a:lnSpc>
                <a:spcPct val="12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EIE: Efficient Inference Engine on Compressed Deep Neural Network, , IEEE/ACM International Symposium on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Microachitecture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Eyeriss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Energy-Efficient Reconfigurable Accelerator for Deep Convolutional Neural Networks, IEEE Journal of Solid-State circuits</a:t>
            </a:r>
          </a:p>
          <a:p>
            <a:pPr>
              <a:lnSpc>
                <a:spcPct val="12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Processing of Deep Neural Networks: A Tutorial and Survey, IEEE Contributed paper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269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8F3D2-5E47-47B5-B5ED-CBEBEDA3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光智能计算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90CBD-7A6E-4547-9BAF-BE89186CA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All-optical machine learning using diffractive deep neural networks, Science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with coherent nanophotonic circuits,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photonics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Electronic-photonic arithmetic logic unit for high-speed computing, nature communication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All-optical spiking neurosynaptic networks with self-learning capabilities, nature research article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TOPS photonic convolutional accelerator for optical neural networks, Nature Article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convolutional processing using an integrated photonic tensor core, nature article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41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4B87E-BB05-41B5-97EA-7E757BD1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CS-</a:t>
            </a:r>
            <a:r>
              <a:rPr lang="zh-CN" altLang="en-US" dirty="0"/>
              <a:t>金融方向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3EE2A-B7AF-4D2F-ABC3-5EB836CC2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 Textual analysis of stock market prediction using breaking financial news: The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AZFin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text system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Combining satellite imagery and machine learning to predict poverty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Twitter mood predicts the stock market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4. Listening to Chaotic Whispers: A Deep Learning Framework for News-oriented Stock Trend Prediction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5. Stock Movement Prediction from Tweets and Historical Prices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6. Knowledge-Driven Event Embedding for Stock Prediction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53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AE98B-383F-4FFC-A85B-3670ECBD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Systems and Security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0FB16-076E-4C75-82C4-F8BC37D0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>
              <a:buFont typeface="+mj-lt"/>
              <a:buAutoNum type="arabicPeriod"/>
              <a:tabLst>
                <a:tab pos="45720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Exposing Cache Timing Side-Channel Leaks through Out-of-Order Symbolic Execution</a:t>
            </a:r>
            <a:endParaRPr lang="zh-CN" altLang="zh-CN" sz="1800" kern="100" dirty="0">
              <a:solidFill>
                <a:srgbClr val="0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  <a:tabLst>
                <a:tab pos="457200" algn="l"/>
              </a:tabLst>
            </a:pP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SpecuSym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 Speculative Symbolic Execution for Cache Timing Leak Detection</a:t>
            </a:r>
            <a:endParaRPr lang="zh-CN" altLang="zh-CN" sz="1800" kern="100" dirty="0">
              <a:solidFill>
                <a:srgbClr val="0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  <a:tabLst>
                <a:tab pos="45720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JIT Leaks: Inducing Timing Side Channels through Just-In-Time Compilation</a:t>
            </a:r>
            <a:endParaRPr lang="zh-CN" altLang="zh-CN" sz="1800" kern="100" dirty="0">
              <a:solidFill>
                <a:srgbClr val="0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  <a:tabLst>
                <a:tab pos="457200" algn="l"/>
              </a:tabLst>
            </a:pP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Flush+Reload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 A High Resolution, Low Noise,L3 Cache Side-Channel Attack</a:t>
            </a:r>
            <a:endParaRPr lang="zh-CN" altLang="zh-CN" sz="1800" kern="100" dirty="0">
              <a:solidFill>
                <a:srgbClr val="0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  <a:tabLst>
                <a:tab pos="45720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 Abstract Domain for Certifying Neural Networks </a:t>
            </a:r>
            <a:endParaRPr lang="zh-CN" altLang="zh-CN" sz="1800" kern="100" dirty="0">
              <a:solidFill>
                <a:srgbClr val="0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  <a:tabLst>
                <a:tab pos="45720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Differentiable Abstract Interpretation for Provably Robust Neural Networks</a:t>
            </a:r>
            <a:endParaRPr lang="zh-CN" altLang="zh-CN" sz="1800" kern="100" dirty="0">
              <a:solidFill>
                <a:srgbClr val="0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31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ABA21-E5C1-48AA-8F6F-EB8547BF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Natural Language Processing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D203F-6E89-42F7-8BCF-F40756AB4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" algn="l">
              <a:lnSpc>
                <a:spcPct val="100000"/>
              </a:lnSpc>
            </a:pPr>
            <a:r>
              <a:rPr lang="en-US" altLang="zh-CN" sz="180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Dan Klein and Christopher D. Manning. 2004. Corpus-based induction of syntactic structure: Models of dependency and constituency. In ACL.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0960" algn="l">
              <a:lnSpc>
                <a:spcPct val="100000"/>
              </a:lnSpc>
            </a:pPr>
            <a:r>
              <a:rPr lang="en-US" altLang="zh-CN" sz="1800" kern="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Kewei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Tu and Vasant </a:t>
            </a:r>
            <a:r>
              <a:rPr lang="en-US" altLang="zh-CN" sz="1800" kern="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Honavar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2012. Unambiguity regularization for unsupervised learning of probabilistic grammars. In EMNLP-</a:t>
            </a:r>
            <a:r>
              <a:rPr lang="en-US" altLang="zh-CN" sz="1800" kern="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CoNLL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60960" algn="l">
              <a:lnSpc>
                <a:spcPct val="100000"/>
              </a:lnSpc>
            </a:pPr>
            <a:r>
              <a:rPr lang="en-US" altLang="zh-CN" sz="180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Valentin I </a:t>
            </a:r>
            <a:r>
              <a:rPr lang="en-US" altLang="zh-CN" sz="1800" kern="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Spitkovsky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Hiyan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Alshawi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and Daniel </a:t>
            </a:r>
            <a:r>
              <a:rPr lang="en-US" altLang="zh-CN" sz="1800" kern="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Jurafsky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2013. Breaking out of local optima with count transforms and model recombination: A study in grammar induction. In EMNLP.</a:t>
            </a:r>
          </a:p>
          <a:p>
            <a:pPr marL="60960" algn="l">
              <a:lnSpc>
                <a:spcPct val="100000"/>
              </a:lnSpc>
            </a:pPr>
            <a:r>
              <a:rPr lang="en-US" altLang="zh-CN" sz="180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Yong Jiang, </a:t>
            </a:r>
            <a:r>
              <a:rPr lang="en-US" altLang="zh-CN" sz="1800" kern="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Wenjuan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Han, and </a:t>
            </a:r>
            <a:r>
              <a:rPr lang="en-US" altLang="zh-CN" sz="1800" kern="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Kewei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Tu. 2016. Unsupervised neural dependency parsing. In EMNLP.</a:t>
            </a:r>
          </a:p>
          <a:p>
            <a:pPr marL="60960" algn="l">
              <a:lnSpc>
                <a:spcPct val="100000"/>
              </a:lnSpc>
            </a:pPr>
            <a:r>
              <a:rPr lang="en-US" altLang="zh-CN" sz="1800" kern="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Jiong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Cai, Yong Jiang, and </a:t>
            </a:r>
            <a:r>
              <a:rPr lang="en-US" altLang="zh-CN" sz="1800" kern="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Kewei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Tu. 2017. CRF autoencoder for unsupervised dependency parsing. In EMNLP.</a:t>
            </a:r>
          </a:p>
          <a:p>
            <a:pPr marL="60960" algn="l">
              <a:lnSpc>
                <a:spcPct val="100000"/>
              </a:lnSpc>
            </a:pPr>
            <a:r>
              <a:rPr lang="en-US" altLang="zh-CN" sz="1800" kern="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Wenjuan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Han, Yong Jiang, and </a:t>
            </a:r>
            <a:r>
              <a:rPr lang="en-US" altLang="zh-CN" sz="1800" kern="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Kewei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Tu. 2019a. Enhancing unsupervised generative dependency </a:t>
            </a:r>
            <a:r>
              <a:rPr lang="en-US" altLang="zh-CN" sz="1800" kern="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parserwith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contextual information. In ACL.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88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1586</Words>
  <Application>Microsoft Office PowerPoint</Application>
  <PresentationFormat>宽屏</PresentationFormat>
  <Paragraphs>79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</vt:lpstr>
      <vt:lpstr>等线 Light</vt:lpstr>
      <vt:lpstr>Arial</vt:lpstr>
      <vt:lpstr>Times New Roman</vt:lpstr>
      <vt:lpstr>Office 主题​​</vt:lpstr>
      <vt:lpstr>Academic Paper Writing 10 Topics</vt:lpstr>
      <vt:lpstr>General Rules</vt:lpstr>
      <vt:lpstr>Clean Energy System</vt:lpstr>
      <vt:lpstr>Bio-medical Imaging</vt:lpstr>
      <vt:lpstr>AI Chips</vt:lpstr>
      <vt:lpstr>光智能计算</vt:lpstr>
      <vt:lpstr>CS-金融方向</vt:lpstr>
      <vt:lpstr>Systems and Security</vt:lpstr>
      <vt:lpstr>Natural Language Processing</vt:lpstr>
      <vt:lpstr>Computer Vision </vt:lpstr>
      <vt:lpstr>网络资源调度</vt:lpstr>
      <vt:lpstr>Adaptive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Paper Writing 10 Topics</dc:title>
  <dc:creator>Liu Song</dc:creator>
  <cp:lastModifiedBy>Liu Song</cp:lastModifiedBy>
  <cp:revision>6</cp:revision>
  <dcterms:created xsi:type="dcterms:W3CDTF">2021-04-02T09:03:04Z</dcterms:created>
  <dcterms:modified xsi:type="dcterms:W3CDTF">2021-04-05T15:30:40Z</dcterms:modified>
</cp:coreProperties>
</file>