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Instrument Sans Medium" panose="020B0604020202020204" charset="0"/>
      <p:regular r:id="rId12"/>
    </p:embeddedFont>
    <p:embeddedFont>
      <p:font typeface="Instrument Sans Semi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37" d="100"/>
          <a:sy n="137" d="100"/>
        </p:scale>
        <p:origin x="126"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1424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93790" y="3051572"/>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091C53"/>
                </a:solidFill>
                <a:latin typeface="Instrument Sans Semi Bold" pitchFamily="34" charset="0"/>
                <a:ea typeface="Instrument Sans Semi Bold" pitchFamily="34" charset="-122"/>
                <a:cs typeface="Instrument Sans Semi Bold" pitchFamily="34" charset="-120"/>
              </a:rPr>
              <a:t>Frappe – Nền tảng Python mã nguồn mở cho Ứng dụng Web và ERP</a:t>
            </a:r>
            <a:endParaRPr lang="en-US" sz="44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20813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091C53"/>
                </a:solidFill>
                <a:latin typeface="Instrument Sans Semi Bold" pitchFamily="34" charset="0"/>
                <a:ea typeface="Instrument Sans Semi Bold" pitchFamily="34" charset="-122"/>
                <a:cs typeface="Instrument Sans Semi Bold" pitchFamily="34" charset="-120"/>
              </a:rPr>
              <a:t>Frappe là gì?</a:t>
            </a:r>
            <a:endParaRPr lang="en-US" sz="4450" dirty="0"/>
          </a:p>
        </p:txBody>
      </p:sp>
      <p:sp>
        <p:nvSpPr>
          <p:cNvPr id="3" name="Text 1"/>
          <p:cNvSpPr/>
          <p:nvPr/>
        </p:nvSpPr>
        <p:spPr>
          <a:xfrm>
            <a:off x="793790" y="3370540"/>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Frappe là một framework web Python kết hợp JavaScript và MariaDB để xây dựng các ứng dụng web hiện đại và phức tạp. Với Frappe, bạn có thể phát triển các ứng dụng một cách linh hoạt và dễ dàng mở rộng theo nhu cầu. Nó dựa trên mô hình MVC (Model-View-Controller), giúp bạn tổ chức code một cách hiệu quả và dễ bảo trì.</a:t>
            </a:r>
            <a:endParaRPr lang="en-US" sz="1750" dirty="0"/>
          </a:p>
        </p:txBody>
      </p:sp>
      <p:sp>
        <p:nvSpPr>
          <p:cNvPr id="4" name="Shape 2"/>
          <p:cNvSpPr/>
          <p:nvPr/>
        </p:nvSpPr>
        <p:spPr>
          <a:xfrm>
            <a:off x="793790" y="4714399"/>
            <a:ext cx="4196358" cy="1306949"/>
          </a:xfrm>
          <a:prstGeom prst="roundRect">
            <a:avLst>
              <a:gd name="adj" fmla="val 15620"/>
            </a:avLst>
          </a:prstGeom>
          <a:solidFill>
            <a:srgbClr val="CEE6FD"/>
          </a:solidFill>
          <a:ln/>
        </p:spPr>
        <p:txBody>
          <a:bodyPr/>
          <a:lstStyle/>
          <a:p>
            <a:endParaRPr lang="en-US"/>
          </a:p>
        </p:txBody>
      </p:sp>
      <p:sp>
        <p:nvSpPr>
          <p:cNvPr id="5" name="Text 3"/>
          <p:cNvSpPr/>
          <p:nvPr/>
        </p:nvSpPr>
        <p:spPr>
          <a:xfrm>
            <a:off x="1020604" y="494121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Web Framework</a:t>
            </a:r>
            <a:endParaRPr lang="en-US" sz="2200" dirty="0"/>
          </a:p>
        </p:txBody>
      </p:sp>
      <p:sp>
        <p:nvSpPr>
          <p:cNvPr id="6" name="Text 4"/>
          <p:cNvSpPr/>
          <p:nvPr/>
        </p:nvSpPr>
        <p:spPr>
          <a:xfrm>
            <a:off x="1020604" y="5431631"/>
            <a:ext cx="3742730" cy="362903"/>
          </a:xfrm>
          <a:prstGeom prst="rect">
            <a:avLst/>
          </a:prstGeom>
          <a:noFill/>
          <a:ln/>
        </p:spPr>
        <p:txBody>
          <a:bodyPr wrap="non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Nền tảng phát triển web Python</a:t>
            </a:r>
            <a:endParaRPr lang="en-US" sz="1750" dirty="0"/>
          </a:p>
        </p:txBody>
      </p:sp>
      <p:sp>
        <p:nvSpPr>
          <p:cNvPr id="7" name="Shape 5"/>
          <p:cNvSpPr/>
          <p:nvPr/>
        </p:nvSpPr>
        <p:spPr>
          <a:xfrm>
            <a:off x="5216962" y="4714399"/>
            <a:ext cx="4196358" cy="1306949"/>
          </a:xfrm>
          <a:prstGeom prst="roundRect">
            <a:avLst>
              <a:gd name="adj" fmla="val 15620"/>
            </a:avLst>
          </a:prstGeom>
          <a:solidFill>
            <a:srgbClr val="CEE6FD"/>
          </a:solidFill>
          <a:ln/>
        </p:spPr>
        <p:txBody>
          <a:bodyPr/>
          <a:lstStyle/>
          <a:p>
            <a:endParaRPr lang="en-US"/>
          </a:p>
        </p:txBody>
      </p:sp>
      <p:sp>
        <p:nvSpPr>
          <p:cNvPr id="8" name="Text 6"/>
          <p:cNvSpPr/>
          <p:nvPr/>
        </p:nvSpPr>
        <p:spPr>
          <a:xfrm>
            <a:off x="5443776" y="494121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Dễ mở rộng</a:t>
            </a:r>
            <a:endParaRPr lang="en-US" sz="2200" dirty="0"/>
          </a:p>
        </p:txBody>
      </p:sp>
      <p:sp>
        <p:nvSpPr>
          <p:cNvPr id="9" name="Text 7"/>
          <p:cNvSpPr/>
          <p:nvPr/>
        </p:nvSpPr>
        <p:spPr>
          <a:xfrm>
            <a:off x="5443776" y="5431631"/>
            <a:ext cx="3742730" cy="362903"/>
          </a:xfrm>
          <a:prstGeom prst="rect">
            <a:avLst/>
          </a:prstGeom>
          <a:noFill/>
          <a:ln/>
        </p:spPr>
        <p:txBody>
          <a:bodyPr wrap="non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Khả năng tùy biến cao</a:t>
            </a:r>
            <a:endParaRPr lang="en-US" sz="1750" dirty="0"/>
          </a:p>
        </p:txBody>
      </p:sp>
      <p:sp>
        <p:nvSpPr>
          <p:cNvPr id="10" name="Shape 8"/>
          <p:cNvSpPr/>
          <p:nvPr/>
        </p:nvSpPr>
        <p:spPr>
          <a:xfrm>
            <a:off x="9640133" y="4714399"/>
            <a:ext cx="4196358" cy="1306949"/>
          </a:xfrm>
          <a:prstGeom prst="roundRect">
            <a:avLst>
              <a:gd name="adj" fmla="val 15620"/>
            </a:avLst>
          </a:prstGeom>
          <a:solidFill>
            <a:srgbClr val="CEE6FD"/>
          </a:solidFill>
          <a:ln/>
        </p:spPr>
        <p:txBody>
          <a:bodyPr/>
          <a:lstStyle/>
          <a:p>
            <a:endParaRPr lang="en-US"/>
          </a:p>
        </p:txBody>
      </p:sp>
      <p:sp>
        <p:nvSpPr>
          <p:cNvPr id="11" name="Text 9"/>
          <p:cNvSpPr/>
          <p:nvPr/>
        </p:nvSpPr>
        <p:spPr>
          <a:xfrm>
            <a:off x="9866948" y="494121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Mô hình MVC</a:t>
            </a:r>
            <a:endParaRPr lang="en-US" sz="2200" dirty="0"/>
          </a:p>
        </p:txBody>
      </p:sp>
      <p:sp>
        <p:nvSpPr>
          <p:cNvPr id="12" name="Text 10"/>
          <p:cNvSpPr/>
          <p:nvPr/>
        </p:nvSpPr>
        <p:spPr>
          <a:xfrm>
            <a:off x="9866948" y="5431631"/>
            <a:ext cx="3742730" cy="362903"/>
          </a:xfrm>
          <a:prstGeom prst="rect">
            <a:avLst/>
          </a:prstGeom>
          <a:noFill/>
          <a:ln/>
        </p:spPr>
        <p:txBody>
          <a:bodyPr wrap="non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Kiến trúc rõ ràng, mạch lạc</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975842"/>
            <a:ext cx="6947178" cy="708779"/>
          </a:xfrm>
          <a:prstGeom prst="rect">
            <a:avLst/>
          </a:prstGeom>
          <a:noFill/>
          <a:ln/>
        </p:spPr>
        <p:txBody>
          <a:bodyPr wrap="none" lIns="0" tIns="0" rIns="0" bIns="0" rtlCol="0" anchor="t"/>
          <a:lstStyle/>
          <a:p>
            <a:pPr marL="0" indent="0" algn="l">
              <a:lnSpc>
                <a:spcPts val="5550"/>
              </a:lnSpc>
              <a:buNone/>
            </a:pPr>
            <a:r>
              <a:rPr lang="en-US" sz="4450" dirty="0">
                <a:solidFill>
                  <a:srgbClr val="091C53"/>
                </a:solidFill>
                <a:latin typeface="Instrument Sans Semi Bold" pitchFamily="34" charset="0"/>
                <a:ea typeface="Instrument Sans Semi Bold" pitchFamily="34" charset="-122"/>
                <a:cs typeface="Instrument Sans Semi Bold" pitchFamily="34" charset="-120"/>
              </a:rPr>
              <a:t>Kiến trúc MVC của Frappe</a:t>
            </a:r>
            <a:endParaRPr lang="en-US" sz="4450" dirty="0"/>
          </a:p>
        </p:txBody>
      </p:sp>
      <p:sp>
        <p:nvSpPr>
          <p:cNvPr id="3" name="Text 1"/>
          <p:cNvSpPr/>
          <p:nvPr/>
        </p:nvSpPr>
        <p:spPr>
          <a:xfrm>
            <a:off x="793790" y="3138249"/>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Frappe sử dụng kiến trúc Model-View-Controller (MVC) để tổ chức mã nguồn và quản lý ứng dụng. Trong Frappe, Model được biểu diễn bằng JSON Doctype, Controller được viết bằng Python, và View được xây dựng bằng Javascript.</a:t>
            </a:r>
            <a:endParaRPr lang="en-US" sz="1750" dirty="0"/>
          </a:p>
        </p:txBody>
      </p:sp>
      <p:sp>
        <p:nvSpPr>
          <p:cNvPr id="4" name="Text 2"/>
          <p:cNvSpPr/>
          <p:nvPr/>
        </p:nvSpPr>
        <p:spPr>
          <a:xfrm>
            <a:off x="793790" y="434601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091C53"/>
                </a:solidFill>
                <a:latin typeface="Instrument Sans Semi Bold" pitchFamily="34" charset="0"/>
                <a:ea typeface="Instrument Sans Semi Bold" pitchFamily="34" charset="-122"/>
                <a:cs typeface="Instrument Sans Semi Bold" pitchFamily="34" charset="-120"/>
              </a:rPr>
              <a:t>Ưu điểm của MVC:</a:t>
            </a:r>
            <a:endParaRPr lang="en-US" sz="2200" dirty="0"/>
          </a:p>
        </p:txBody>
      </p:sp>
      <p:sp>
        <p:nvSpPr>
          <p:cNvPr id="5" name="Text 3"/>
          <p:cNvSpPr/>
          <p:nvPr/>
        </p:nvSpPr>
        <p:spPr>
          <a:xfrm>
            <a:off x="793790" y="492716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Tách biệt logic và giao diện</a:t>
            </a:r>
            <a:endParaRPr lang="en-US" sz="1750" dirty="0"/>
          </a:p>
        </p:txBody>
      </p:sp>
      <p:sp>
        <p:nvSpPr>
          <p:cNvPr id="6" name="Text 4"/>
          <p:cNvSpPr/>
          <p:nvPr/>
        </p:nvSpPr>
        <p:spPr>
          <a:xfrm>
            <a:off x="793790" y="536936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Dễ dàng bảo trì và mở rộng</a:t>
            </a:r>
            <a:endParaRPr lang="en-US" sz="1750" dirty="0"/>
          </a:p>
        </p:txBody>
      </p:sp>
      <p:sp>
        <p:nvSpPr>
          <p:cNvPr id="7" name="Text 5"/>
          <p:cNvSpPr/>
          <p:nvPr/>
        </p:nvSpPr>
        <p:spPr>
          <a:xfrm>
            <a:off x="793790" y="581156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Tái sử dụng mã nguồn</a:t>
            </a:r>
            <a:endParaRPr lang="en-US" sz="1750" dirty="0"/>
          </a:p>
        </p:txBody>
      </p:sp>
      <p:sp>
        <p:nvSpPr>
          <p:cNvPr id="8" name="Text 6"/>
          <p:cNvSpPr/>
          <p:nvPr/>
        </p:nvSpPr>
        <p:spPr>
          <a:xfrm>
            <a:off x="7599521" y="4346019"/>
            <a:ext cx="3627715" cy="354330"/>
          </a:xfrm>
          <a:prstGeom prst="rect">
            <a:avLst/>
          </a:prstGeom>
          <a:noFill/>
          <a:ln/>
        </p:spPr>
        <p:txBody>
          <a:bodyPr wrap="none" lIns="0" tIns="0" rIns="0" bIns="0" rtlCol="0" anchor="t"/>
          <a:lstStyle/>
          <a:p>
            <a:pPr marL="0" indent="0" algn="l">
              <a:lnSpc>
                <a:spcPts val="2750"/>
              </a:lnSpc>
              <a:buNone/>
            </a:pPr>
            <a:r>
              <a:rPr lang="en-US" sz="2200" dirty="0">
                <a:solidFill>
                  <a:srgbClr val="091C53"/>
                </a:solidFill>
                <a:latin typeface="Instrument Sans Semi Bold" pitchFamily="34" charset="0"/>
                <a:ea typeface="Instrument Sans Semi Bold" pitchFamily="34" charset="-122"/>
                <a:cs typeface="Instrument Sans Semi Bold" pitchFamily="34" charset="-120"/>
              </a:rPr>
              <a:t>Đặc điểm riêng của Frappe:</a:t>
            </a:r>
            <a:endParaRPr lang="en-US" sz="2200" dirty="0"/>
          </a:p>
        </p:txBody>
      </p:sp>
      <p:sp>
        <p:nvSpPr>
          <p:cNvPr id="9" name="Text 7"/>
          <p:cNvSpPr/>
          <p:nvPr/>
        </p:nvSpPr>
        <p:spPr>
          <a:xfrm>
            <a:off x="7599521" y="492716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Tích hợp Single Page Applications (SPA)</a:t>
            </a:r>
            <a:endParaRPr lang="en-US" sz="1750" dirty="0"/>
          </a:p>
        </p:txBody>
      </p:sp>
      <p:sp>
        <p:nvSpPr>
          <p:cNvPr id="10" name="Text 8"/>
          <p:cNvSpPr/>
          <p:nvPr/>
        </p:nvSpPr>
        <p:spPr>
          <a:xfrm>
            <a:off x="7599521" y="536936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E3063"/>
                </a:solidFill>
                <a:latin typeface="Instrument Sans Medium" pitchFamily="34" charset="0"/>
                <a:ea typeface="Instrument Sans Medium" pitchFamily="34" charset="-122"/>
                <a:cs typeface="Instrument Sans Medium" pitchFamily="34" charset="-120"/>
              </a:rPr>
              <a:t>Sử dụng Hash Mapping thay vì URL Mapping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18066" y="884396"/>
            <a:ext cx="6984444" cy="641152"/>
          </a:xfrm>
          <a:prstGeom prst="rect">
            <a:avLst/>
          </a:prstGeom>
          <a:noFill/>
          <a:ln/>
        </p:spPr>
        <p:txBody>
          <a:bodyPr wrap="none" lIns="0" tIns="0" rIns="0" bIns="0" rtlCol="0" anchor="t"/>
          <a:lstStyle/>
          <a:p>
            <a:pPr marL="0" indent="0" algn="l">
              <a:lnSpc>
                <a:spcPts val="5000"/>
              </a:lnSpc>
              <a:buNone/>
            </a:pPr>
            <a:r>
              <a:rPr lang="en-US" sz="4000" dirty="0">
                <a:solidFill>
                  <a:srgbClr val="091C53"/>
                </a:solidFill>
                <a:latin typeface="Instrument Sans Semi Bold" pitchFamily="34" charset="0"/>
                <a:ea typeface="Instrument Sans Semi Bold" pitchFamily="34" charset="-122"/>
                <a:cs typeface="Instrument Sans Semi Bold" pitchFamily="34" charset="-120"/>
              </a:rPr>
              <a:t>Tính năng nổi bật của Frappe</a:t>
            </a:r>
            <a:endParaRPr lang="en-US" sz="4000" dirty="0"/>
          </a:p>
        </p:txBody>
      </p:sp>
      <p:sp>
        <p:nvSpPr>
          <p:cNvPr id="4" name="Text 1"/>
          <p:cNvSpPr/>
          <p:nvPr/>
        </p:nvSpPr>
        <p:spPr>
          <a:xfrm>
            <a:off x="718066" y="1833205"/>
            <a:ext cx="7707868" cy="656273"/>
          </a:xfrm>
          <a:prstGeom prst="rect">
            <a:avLst/>
          </a:prstGeom>
          <a:noFill/>
          <a:ln/>
        </p:spPr>
        <p:txBody>
          <a:bodyPr wrap="square" lIns="0" tIns="0" rIns="0" bIns="0" rtlCol="0" anchor="t"/>
          <a:lstStyle/>
          <a:p>
            <a:pPr marL="0" indent="0" algn="l">
              <a:lnSpc>
                <a:spcPts val="2550"/>
              </a:lnSpc>
              <a:buNone/>
            </a:pPr>
            <a:r>
              <a:rPr lang="en-US" sz="1600" dirty="0">
                <a:solidFill>
                  <a:srgbClr val="1E3063"/>
                </a:solidFill>
                <a:latin typeface="Instrument Sans Medium" pitchFamily="34" charset="0"/>
                <a:ea typeface="Instrument Sans Medium" pitchFamily="34" charset="-122"/>
                <a:cs typeface="Instrument Sans Medium" pitchFamily="34" charset="-120"/>
              </a:rPr>
              <a:t>Frappe được trang bị nhiều tính năng mạnh mẽ, giúp bạn xây dựng các ứng dụng web và ERP một cách nhanh chóng và hiệu quả.</a:t>
            </a:r>
            <a:endParaRPr lang="en-US" sz="1600" dirty="0"/>
          </a:p>
        </p:txBody>
      </p:sp>
      <p:sp>
        <p:nvSpPr>
          <p:cNvPr id="5" name="Shape 2"/>
          <p:cNvSpPr/>
          <p:nvPr/>
        </p:nvSpPr>
        <p:spPr>
          <a:xfrm>
            <a:off x="718066" y="2950964"/>
            <a:ext cx="461605" cy="461605"/>
          </a:xfrm>
          <a:prstGeom prst="roundRect">
            <a:avLst>
              <a:gd name="adj" fmla="val 40003"/>
            </a:avLst>
          </a:prstGeom>
          <a:solidFill>
            <a:srgbClr val="CEE6FD"/>
          </a:solidFill>
          <a:ln/>
        </p:spPr>
        <p:txBody>
          <a:bodyPr/>
          <a:lstStyle/>
          <a:p>
            <a:endParaRPr lang="en-US"/>
          </a:p>
        </p:txBody>
      </p:sp>
      <p:pic>
        <p:nvPicPr>
          <p:cNvPr id="6" name="Image 1" descr="preencoded.png"/>
          <p:cNvPicPr>
            <a:picLocks noChangeAspect="1"/>
          </p:cNvPicPr>
          <p:nvPr/>
        </p:nvPicPr>
        <p:blipFill>
          <a:blip r:embed="rId4"/>
          <a:stretch>
            <a:fillRect/>
          </a:stretch>
        </p:blipFill>
        <p:spPr>
          <a:xfrm>
            <a:off x="794980" y="2989362"/>
            <a:ext cx="307658" cy="384691"/>
          </a:xfrm>
          <a:prstGeom prst="rect">
            <a:avLst/>
          </a:prstGeom>
        </p:spPr>
      </p:pic>
      <p:sp>
        <p:nvSpPr>
          <p:cNvPr id="7" name="Text 3"/>
          <p:cNvSpPr/>
          <p:nvPr/>
        </p:nvSpPr>
        <p:spPr>
          <a:xfrm>
            <a:off x="1384816" y="2950964"/>
            <a:ext cx="2564606" cy="320516"/>
          </a:xfrm>
          <a:prstGeom prst="rect">
            <a:avLst/>
          </a:prstGeom>
          <a:noFill/>
          <a:ln/>
        </p:spPr>
        <p:txBody>
          <a:bodyPr wrap="none" lIns="0" tIns="0" rIns="0" bIns="0" rtlCol="0" anchor="t"/>
          <a:lstStyle/>
          <a:p>
            <a:pPr marL="0" indent="0" algn="l">
              <a:lnSpc>
                <a:spcPts val="2500"/>
              </a:lnSpc>
              <a:buNone/>
            </a:pPr>
            <a:r>
              <a:rPr lang="en-US" sz="2000" dirty="0">
                <a:solidFill>
                  <a:srgbClr val="1E3063"/>
                </a:solidFill>
                <a:latin typeface="Instrument Sans Semi Bold" pitchFamily="34" charset="0"/>
                <a:ea typeface="Instrument Sans Semi Bold" pitchFamily="34" charset="-122"/>
                <a:cs typeface="Instrument Sans Semi Bold" pitchFamily="34" charset="-120"/>
              </a:rPr>
              <a:t>REST API mạnh mẽ:</a:t>
            </a:r>
            <a:endParaRPr lang="en-US" sz="2000" dirty="0"/>
          </a:p>
        </p:txBody>
      </p:sp>
      <p:sp>
        <p:nvSpPr>
          <p:cNvPr id="8" name="Text 4"/>
          <p:cNvSpPr/>
          <p:nvPr/>
        </p:nvSpPr>
        <p:spPr>
          <a:xfrm>
            <a:off x="1384816" y="3394472"/>
            <a:ext cx="7041118" cy="328136"/>
          </a:xfrm>
          <a:prstGeom prst="rect">
            <a:avLst/>
          </a:prstGeom>
          <a:noFill/>
          <a:ln/>
        </p:spPr>
        <p:txBody>
          <a:bodyPr wrap="none" lIns="0" tIns="0" rIns="0" bIns="0" rtlCol="0" anchor="t"/>
          <a:lstStyle/>
          <a:p>
            <a:pPr marL="0" indent="0" algn="l">
              <a:lnSpc>
                <a:spcPts val="2550"/>
              </a:lnSpc>
              <a:buNone/>
            </a:pPr>
            <a:r>
              <a:rPr lang="en-US" sz="1600" dirty="0">
                <a:solidFill>
                  <a:srgbClr val="1E3063"/>
                </a:solidFill>
                <a:latin typeface="Instrument Sans Medium" pitchFamily="34" charset="0"/>
                <a:ea typeface="Instrument Sans Medium" pitchFamily="34" charset="-122"/>
                <a:cs typeface="Instrument Sans Medium" pitchFamily="34" charset="-120"/>
              </a:rPr>
              <a:t>Dễ dàng tích hợp với các ứng dụng và dịch vụ khác.</a:t>
            </a:r>
            <a:endParaRPr lang="en-US" sz="1600" dirty="0"/>
          </a:p>
        </p:txBody>
      </p:sp>
      <p:sp>
        <p:nvSpPr>
          <p:cNvPr id="9" name="Shape 5"/>
          <p:cNvSpPr/>
          <p:nvPr/>
        </p:nvSpPr>
        <p:spPr>
          <a:xfrm>
            <a:off x="718066" y="4158496"/>
            <a:ext cx="461605" cy="461605"/>
          </a:xfrm>
          <a:prstGeom prst="roundRect">
            <a:avLst>
              <a:gd name="adj" fmla="val 40003"/>
            </a:avLst>
          </a:prstGeom>
          <a:solidFill>
            <a:srgbClr val="CEE6FD"/>
          </a:solidFill>
          <a:ln/>
        </p:spPr>
        <p:txBody>
          <a:bodyPr/>
          <a:lstStyle/>
          <a:p>
            <a:endParaRPr lang="en-US"/>
          </a:p>
        </p:txBody>
      </p:sp>
      <p:pic>
        <p:nvPicPr>
          <p:cNvPr id="10" name="Image 2" descr="preencoded.png"/>
          <p:cNvPicPr>
            <a:picLocks noChangeAspect="1"/>
          </p:cNvPicPr>
          <p:nvPr/>
        </p:nvPicPr>
        <p:blipFill>
          <a:blip r:embed="rId5"/>
          <a:stretch>
            <a:fillRect/>
          </a:stretch>
        </p:blipFill>
        <p:spPr>
          <a:xfrm>
            <a:off x="794980" y="4196894"/>
            <a:ext cx="307658" cy="384691"/>
          </a:xfrm>
          <a:prstGeom prst="rect">
            <a:avLst/>
          </a:prstGeom>
        </p:spPr>
      </p:pic>
      <p:sp>
        <p:nvSpPr>
          <p:cNvPr id="11" name="Text 6"/>
          <p:cNvSpPr/>
          <p:nvPr/>
        </p:nvSpPr>
        <p:spPr>
          <a:xfrm>
            <a:off x="1384816" y="4158496"/>
            <a:ext cx="3384471" cy="320516"/>
          </a:xfrm>
          <a:prstGeom prst="rect">
            <a:avLst/>
          </a:prstGeom>
          <a:noFill/>
          <a:ln/>
        </p:spPr>
        <p:txBody>
          <a:bodyPr wrap="none" lIns="0" tIns="0" rIns="0" bIns="0" rtlCol="0" anchor="t"/>
          <a:lstStyle/>
          <a:p>
            <a:pPr marL="0" indent="0" algn="l">
              <a:lnSpc>
                <a:spcPts val="2500"/>
              </a:lnSpc>
              <a:buNone/>
            </a:pPr>
            <a:r>
              <a:rPr lang="en-US" sz="2000" dirty="0">
                <a:solidFill>
                  <a:srgbClr val="1E3063"/>
                </a:solidFill>
                <a:latin typeface="Instrument Sans Semi Bold" pitchFamily="34" charset="0"/>
                <a:ea typeface="Instrument Sans Semi Bold" pitchFamily="34" charset="-122"/>
                <a:cs typeface="Instrument Sans Semi Bold" pitchFamily="34" charset="-120"/>
              </a:rPr>
              <a:t>Hỗ trợ real-time (Socket.IO):</a:t>
            </a:r>
            <a:endParaRPr lang="en-US" sz="2000" dirty="0"/>
          </a:p>
        </p:txBody>
      </p:sp>
      <p:sp>
        <p:nvSpPr>
          <p:cNvPr id="12" name="Text 7"/>
          <p:cNvSpPr/>
          <p:nvPr/>
        </p:nvSpPr>
        <p:spPr>
          <a:xfrm>
            <a:off x="1384816" y="4602004"/>
            <a:ext cx="7041118" cy="328136"/>
          </a:xfrm>
          <a:prstGeom prst="rect">
            <a:avLst/>
          </a:prstGeom>
          <a:noFill/>
          <a:ln/>
        </p:spPr>
        <p:txBody>
          <a:bodyPr wrap="none" lIns="0" tIns="0" rIns="0" bIns="0" rtlCol="0" anchor="t"/>
          <a:lstStyle/>
          <a:p>
            <a:pPr marL="0" indent="0" algn="l">
              <a:lnSpc>
                <a:spcPts val="2550"/>
              </a:lnSpc>
              <a:buNone/>
            </a:pPr>
            <a:r>
              <a:rPr lang="en-US" sz="1600" dirty="0">
                <a:solidFill>
                  <a:srgbClr val="1E3063"/>
                </a:solidFill>
                <a:latin typeface="Instrument Sans Medium" pitchFamily="34" charset="0"/>
                <a:ea typeface="Instrument Sans Medium" pitchFamily="34" charset="-122"/>
                <a:cs typeface="Instrument Sans Medium" pitchFamily="34" charset="-120"/>
              </a:rPr>
              <a:t>Cập nhật dữ liệu tức thời.</a:t>
            </a:r>
            <a:endParaRPr lang="en-US" sz="1600" dirty="0"/>
          </a:p>
        </p:txBody>
      </p:sp>
      <p:sp>
        <p:nvSpPr>
          <p:cNvPr id="13" name="Shape 8"/>
          <p:cNvSpPr/>
          <p:nvPr/>
        </p:nvSpPr>
        <p:spPr>
          <a:xfrm>
            <a:off x="718066" y="5366028"/>
            <a:ext cx="461605" cy="461605"/>
          </a:xfrm>
          <a:prstGeom prst="roundRect">
            <a:avLst>
              <a:gd name="adj" fmla="val 40003"/>
            </a:avLst>
          </a:prstGeom>
          <a:solidFill>
            <a:srgbClr val="CEE6FD"/>
          </a:solidFill>
          <a:ln/>
        </p:spPr>
        <p:txBody>
          <a:bodyPr/>
          <a:lstStyle/>
          <a:p>
            <a:endParaRPr lang="en-US"/>
          </a:p>
        </p:txBody>
      </p:sp>
      <p:pic>
        <p:nvPicPr>
          <p:cNvPr id="14" name="Image 3" descr="preencoded.png"/>
          <p:cNvPicPr>
            <a:picLocks noChangeAspect="1"/>
          </p:cNvPicPr>
          <p:nvPr/>
        </p:nvPicPr>
        <p:blipFill>
          <a:blip r:embed="rId6"/>
          <a:stretch>
            <a:fillRect/>
          </a:stretch>
        </p:blipFill>
        <p:spPr>
          <a:xfrm>
            <a:off x="794980" y="5404425"/>
            <a:ext cx="307658" cy="384691"/>
          </a:xfrm>
          <a:prstGeom prst="rect">
            <a:avLst/>
          </a:prstGeom>
        </p:spPr>
      </p:pic>
      <p:sp>
        <p:nvSpPr>
          <p:cNvPr id="15" name="Text 9"/>
          <p:cNvSpPr/>
          <p:nvPr/>
        </p:nvSpPr>
        <p:spPr>
          <a:xfrm>
            <a:off x="1384816" y="5366028"/>
            <a:ext cx="2564606" cy="320516"/>
          </a:xfrm>
          <a:prstGeom prst="rect">
            <a:avLst/>
          </a:prstGeom>
          <a:noFill/>
          <a:ln/>
        </p:spPr>
        <p:txBody>
          <a:bodyPr wrap="none" lIns="0" tIns="0" rIns="0" bIns="0" rtlCol="0" anchor="t"/>
          <a:lstStyle/>
          <a:p>
            <a:pPr marL="0" indent="0" algn="l">
              <a:lnSpc>
                <a:spcPts val="2500"/>
              </a:lnSpc>
              <a:buNone/>
            </a:pPr>
            <a:r>
              <a:rPr lang="en-US" sz="2000" dirty="0">
                <a:solidFill>
                  <a:srgbClr val="1E3063"/>
                </a:solidFill>
                <a:latin typeface="Instrument Sans Semi Bold" pitchFamily="34" charset="0"/>
                <a:ea typeface="Instrument Sans Semi Bold" pitchFamily="34" charset="-122"/>
                <a:cs typeface="Instrument Sans Semi Bold" pitchFamily="34" charset="-120"/>
              </a:rPr>
              <a:t>Bảo mật đa cấp:</a:t>
            </a:r>
            <a:endParaRPr lang="en-US" sz="2000" dirty="0"/>
          </a:p>
        </p:txBody>
      </p:sp>
      <p:sp>
        <p:nvSpPr>
          <p:cNvPr id="16" name="Text 10"/>
          <p:cNvSpPr/>
          <p:nvPr/>
        </p:nvSpPr>
        <p:spPr>
          <a:xfrm>
            <a:off x="1384816" y="5809536"/>
            <a:ext cx="7041118" cy="328136"/>
          </a:xfrm>
          <a:prstGeom prst="rect">
            <a:avLst/>
          </a:prstGeom>
          <a:noFill/>
          <a:ln/>
        </p:spPr>
        <p:txBody>
          <a:bodyPr wrap="none" lIns="0" tIns="0" rIns="0" bIns="0" rtlCol="0" anchor="t"/>
          <a:lstStyle/>
          <a:p>
            <a:pPr marL="0" indent="0" algn="l">
              <a:lnSpc>
                <a:spcPts val="2550"/>
              </a:lnSpc>
              <a:buNone/>
            </a:pPr>
            <a:r>
              <a:rPr lang="en-US" sz="1600" dirty="0">
                <a:solidFill>
                  <a:srgbClr val="1E3063"/>
                </a:solidFill>
                <a:latin typeface="Instrument Sans Medium" pitchFamily="34" charset="0"/>
                <a:ea typeface="Instrument Sans Medium" pitchFamily="34" charset="-122"/>
                <a:cs typeface="Instrument Sans Medium" pitchFamily="34" charset="-120"/>
              </a:rPr>
              <a:t>Đảm bảo an toàn cho dữ liệu của bạn.</a:t>
            </a:r>
            <a:endParaRPr lang="en-US" sz="1600" dirty="0"/>
          </a:p>
        </p:txBody>
      </p:sp>
      <p:sp>
        <p:nvSpPr>
          <p:cNvPr id="17" name="Shape 11"/>
          <p:cNvSpPr/>
          <p:nvPr/>
        </p:nvSpPr>
        <p:spPr>
          <a:xfrm>
            <a:off x="718066" y="6573560"/>
            <a:ext cx="461605" cy="461605"/>
          </a:xfrm>
          <a:prstGeom prst="roundRect">
            <a:avLst>
              <a:gd name="adj" fmla="val 40003"/>
            </a:avLst>
          </a:prstGeom>
          <a:solidFill>
            <a:srgbClr val="CEE6FD"/>
          </a:solidFill>
          <a:ln/>
        </p:spPr>
        <p:txBody>
          <a:bodyPr/>
          <a:lstStyle/>
          <a:p>
            <a:endParaRPr lang="en-US"/>
          </a:p>
        </p:txBody>
      </p:sp>
      <p:pic>
        <p:nvPicPr>
          <p:cNvPr id="18" name="Image 4" descr="preencoded.png"/>
          <p:cNvPicPr>
            <a:picLocks noChangeAspect="1"/>
          </p:cNvPicPr>
          <p:nvPr/>
        </p:nvPicPr>
        <p:blipFill>
          <a:blip r:embed="rId7"/>
          <a:stretch>
            <a:fillRect/>
          </a:stretch>
        </p:blipFill>
        <p:spPr>
          <a:xfrm>
            <a:off x="794980" y="6611957"/>
            <a:ext cx="307658" cy="384691"/>
          </a:xfrm>
          <a:prstGeom prst="rect">
            <a:avLst/>
          </a:prstGeom>
        </p:spPr>
      </p:pic>
      <p:sp>
        <p:nvSpPr>
          <p:cNvPr id="19" name="Text 12"/>
          <p:cNvSpPr/>
          <p:nvPr/>
        </p:nvSpPr>
        <p:spPr>
          <a:xfrm>
            <a:off x="1384816" y="6573560"/>
            <a:ext cx="2564606" cy="320516"/>
          </a:xfrm>
          <a:prstGeom prst="rect">
            <a:avLst/>
          </a:prstGeom>
          <a:noFill/>
          <a:ln/>
        </p:spPr>
        <p:txBody>
          <a:bodyPr wrap="none" lIns="0" tIns="0" rIns="0" bIns="0" rtlCol="0" anchor="t"/>
          <a:lstStyle/>
          <a:p>
            <a:pPr marL="0" indent="0" algn="l">
              <a:lnSpc>
                <a:spcPts val="2500"/>
              </a:lnSpc>
              <a:buNone/>
            </a:pPr>
            <a:r>
              <a:rPr lang="en-US" sz="2000" dirty="0">
                <a:solidFill>
                  <a:srgbClr val="1E3063"/>
                </a:solidFill>
                <a:latin typeface="Instrument Sans Semi Bold" pitchFamily="34" charset="0"/>
                <a:ea typeface="Instrument Sans Semi Bold" pitchFamily="34" charset="-122"/>
                <a:cs typeface="Instrument Sans Semi Bold" pitchFamily="34" charset="-120"/>
              </a:rPr>
              <a:t>Modul hóa:</a:t>
            </a:r>
            <a:endParaRPr lang="en-US" sz="2000" dirty="0"/>
          </a:p>
        </p:txBody>
      </p:sp>
      <p:sp>
        <p:nvSpPr>
          <p:cNvPr id="20" name="Text 13"/>
          <p:cNvSpPr/>
          <p:nvPr/>
        </p:nvSpPr>
        <p:spPr>
          <a:xfrm>
            <a:off x="1384816" y="7017068"/>
            <a:ext cx="7041118" cy="328136"/>
          </a:xfrm>
          <a:prstGeom prst="rect">
            <a:avLst/>
          </a:prstGeom>
          <a:noFill/>
          <a:ln/>
        </p:spPr>
        <p:txBody>
          <a:bodyPr wrap="none" lIns="0" tIns="0" rIns="0" bIns="0" rtlCol="0" anchor="t"/>
          <a:lstStyle/>
          <a:p>
            <a:pPr marL="0" indent="0" algn="l">
              <a:lnSpc>
                <a:spcPts val="2550"/>
              </a:lnSpc>
              <a:buNone/>
            </a:pPr>
            <a:r>
              <a:rPr lang="en-US" sz="1600" dirty="0">
                <a:solidFill>
                  <a:srgbClr val="1E3063"/>
                </a:solidFill>
                <a:latin typeface="Instrument Sans Medium" pitchFamily="34" charset="0"/>
                <a:ea typeface="Instrument Sans Medium" pitchFamily="34" charset="-122"/>
                <a:cs typeface="Instrument Sans Medium" pitchFamily="34" charset="-120"/>
              </a:rPr>
              <a:t>Dễ dàng quản lý và tái sử dụng các thành phần.</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917507"/>
          </a:xfrm>
          <a:prstGeom prst="rect">
            <a:avLst/>
          </a:prstGeom>
        </p:spPr>
      </p:pic>
      <p:sp>
        <p:nvSpPr>
          <p:cNvPr id="3" name="Text 0"/>
          <p:cNvSpPr/>
          <p:nvPr/>
        </p:nvSpPr>
        <p:spPr>
          <a:xfrm>
            <a:off x="777954" y="3389947"/>
            <a:ext cx="5778937" cy="694730"/>
          </a:xfrm>
          <a:prstGeom prst="rect">
            <a:avLst/>
          </a:prstGeom>
          <a:noFill/>
          <a:ln/>
        </p:spPr>
        <p:txBody>
          <a:bodyPr wrap="none" lIns="0" tIns="0" rIns="0" bIns="0" rtlCol="0" anchor="t"/>
          <a:lstStyle/>
          <a:p>
            <a:pPr marL="0" indent="0" algn="l">
              <a:lnSpc>
                <a:spcPts val="5450"/>
              </a:lnSpc>
              <a:buNone/>
            </a:pPr>
            <a:r>
              <a:rPr lang="en-US" sz="4350" dirty="0">
                <a:solidFill>
                  <a:srgbClr val="091C53"/>
                </a:solidFill>
                <a:latin typeface="Instrument Sans Semi Bold" pitchFamily="34" charset="0"/>
                <a:ea typeface="Instrument Sans Semi Bold" pitchFamily="34" charset="-122"/>
                <a:cs typeface="Instrument Sans Semi Bold" pitchFamily="34" charset="-120"/>
              </a:rPr>
              <a:t>Cấu trúc dự án Frappe</a:t>
            </a:r>
            <a:endParaRPr lang="en-US" sz="4350" dirty="0"/>
          </a:p>
        </p:txBody>
      </p:sp>
      <p:sp>
        <p:nvSpPr>
          <p:cNvPr id="4" name="Text 1"/>
          <p:cNvSpPr/>
          <p:nvPr/>
        </p:nvSpPr>
        <p:spPr>
          <a:xfrm>
            <a:off x="777954" y="4418052"/>
            <a:ext cx="13074491" cy="355640"/>
          </a:xfrm>
          <a:prstGeom prst="rect">
            <a:avLst/>
          </a:prstGeom>
          <a:noFill/>
          <a:ln/>
        </p:spPr>
        <p:txBody>
          <a:bodyPr wrap="none" lIns="0" tIns="0" rIns="0" bIns="0" rtlCol="0" anchor="t"/>
          <a:lstStyle/>
          <a:p>
            <a:pPr marL="0" indent="0" algn="l">
              <a:lnSpc>
                <a:spcPts val="280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Cấu trúc dự án Frappe được tổ chức một cách rõ ràng và mạch lạc, giúp bạn dễ dàng quản lý và phát triển ứng dụng.</a:t>
            </a:r>
            <a:endParaRPr lang="en-US" sz="1750" dirty="0"/>
          </a:p>
        </p:txBody>
      </p:sp>
      <p:sp>
        <p:nvSpPr>
          <p:cNvPr id="5" name="Shape 2"/>
          <p:cNvSpPr/>
          <p:nvPr/>
        </p:nvSpPr>
        <p:spPr>
          <a:xfrm>
            <a:off x="777954" y="5023723"/>
            <a:ext cx="4209931" cy="1992154"/>
          </a:xfrm>
          <a:prstGeom prst="roundRect">
            <a:avLst>
              <a:gd name="adj" fmla="val 10043"/>
            </a:avLst>
          </a:prstGeom>
          <a:solidFill>
            <a:srgbClr val="CEE6FD"/>
          </a:solidFill>
          <a:ln/>
        </p:spPr>
        <p:txBody>
          <a:bodyPr/>
          <a:lstStyle/>
          <a:p>
            <a:endParaRPr lang="en-US"/>
          </a:p>
        </p:txBody>
      </p:sp>
      <p:sp>
        <p:nvSpPr>
          <p:cNvPr id="6" name="Text 3"/>
          <p:cNvSpPr/>
          <p:nvPr/>
        </p:nvSpPr>
        <p:spPr>
          <a:xfrm>
            <a:off x="1000244" y="5246013"/>
            <a:ext cx="2778681" cy="347305"/>
          </a:xfrm>
          <a:prstGeom prst="rect">
            <a:avLst/>
          </a:prstGeom>
          <a:noFill/>
          <a:ln/>
        </p:spPr>
        <p:txBody>
          <a:bodyPr wrap="none" lIns="0" tIns="0" rIns="0" bIns="0" rtlCol="0" anchor="t"/>
          <a:lstStyle/>
          <a:p>
            <a:pPr marL="0" indent="0" algn="l">
              <a:lnSpc>
                <a:spcPts val="2700"/>
              </a:lnSpc>
              <a:buNone/>
            </a:pPr>
            <a:r>
              <a:rPr lang="en-US" sz="2150" dirty="0">
                <a:solidFill>
                  <a:srgbClr val="1E3063"/>
                </a:solidFill>
                <a:latin typeface="Instrument Sans Semi Bold" pitchFamily="34" charset="0"/>
                <a:ea typeface="Instrument Sans Semi Bold" pitchFamily="34" charset="-122"/>
                <a:cs typeface="Instrument Sans Semi Bold" pitchFamily="34" charset="-120"/>
              </a:rPr>
              <a:t>Doctype:</a:t>
            </a:r>
            <a:endParaRPr lang="en-US" sz="2150" dirty="0"/>
          </a:p>
        </p:txBody>
      </p:sp>
      <p:sp>
        <p:nvSpPr>
          <p:cNvPr id="7" name="Text 4"/>
          <p:cNvSpPr/>
          <p:nvPr/>
        </p:nvSpPr>
        <p:spPr>
          <a:xfrm>
            <a:off x="1000244" y="5726668"/>
            <a:ext cx="3765352" cy="711279"/>
          </a:xfrm>
          <a:prstGeom prst="rect">
            <a:avLst/>
          </a:prstGeom>
          <a:noFill/>
          <a:ln/>
        </p:spPr>
        <p:txBody>
          <a:bodyPr wrap="square" lIns="0" tIns="0" rIns="0" bIns="0" rtlCol="0" anchor="t"/>
          <a:lstStyle/>
          <a:p>
            <a:pPr marL="0" indent="0" algn="l">
              <a:lnSpc>
                <a:spcPts val="280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Định nghĩa cấu trúc dữ liệu và logic nghiệp vụ.</a:t>
            </a:r>
            <a:endParaRPr lang="en-US" sz="1750" dirty="0"/>
          </a:p>
        </p:txBody>
      </p:sp>
      <p:sp>
        <p:nvSpPr>
          <p:cNvPr id="8" name="Shape 5"/>
          <p:cNvSpPr/>
          <p:nvPr/>
        </p:nvSpPr>
        <p:spPr>
          <a:xfrm>
            <a:off x="5210175" y="5023723"/>
            <a:ext cx="4209931" cy="1992154"/>
          </a:xfrm>
          <a:prstGeom prst="roundRect">
            <a:avLst>
              <a:gd name="adj" fmla="val 10043"/>
            </a:avLst>
          </a:prstGeom>
          <a:solidFill>
            <a:srgbClr val="CEE6FD"/>
          </a:solidFill>
          <a:ln/>
        </p:spPr>
        <p:txBody>
          <a:bodyPr/>
          <a:lstStyle/>
          <a:p>
            <a:endParaRPr lang="en-US"/>
          </a:p>
        </p:txBody>
      </p:sp>
      <p:sp>
        <p:nvSpPr>
          <p:cNvPr id="9" name="Text 6"/>
          <p:cNvSpPr/>
          <p:nvPr/>
        </p:nvSpPr>
        <p:spPr>
          <a:xfrm>
            <a:off x="5432465" y="5246013"/>
            <a:ext cx="2778681" cy="347305"/>
          </a:xfrm>
          <a:prstGeom prst="rect">
            <a:avLst/>
          </a:prstGeom>
          <a:noFill/>
          <a:ln/>
        </p:spPr>
        <p:txBody>
          <a:bodyPr wrap="none" lIns="0" tIns="0" rIns="0" bIns="0" rtlCol="0" anchor="t"/>
          <a:lstStyle/>
          <a:p>
            <a:pPr marL="0" indent="0" algn="l">
              <a:lnSpc>
                <a:spcPts val="2700"/>
              </a:lnSpc>
              <a:buNone/>
            </a:pPr>
            <a:r>
              <a:rPr lang="en-US" sz="2150" dirty="0">
                <a:solidFill>
                  <a:srgbClr val="1E3063"/>
                </a:solidFill>
                <a:latin typeface="Instrument Sans Semi Bold" pitchFamily="34" charset="0"/>
                <a:ea typeface="Instrument Sans Semi Bold" pitchFamily="34" charset="-122"/>
                <a:cs typeface="Instrument Sans Semi Bold" pitchFamily="34" charset="-120"/>
              </a:rPr>
              <a:t>App:</a:t>
            </a:r>
            <a:endParaRPr lang="en-US" sz="2150" dirty="0"/>
          </a:p>
        </p:txBody>
      </p:sp>
      <p:sp>
        <p:nvSpPr>
          <p:cNvPr id="10" name="Text 7"/>
          <p:cNvSpPr/>
          <p:nvPr/>
        </p:nvSpPr>
        <p:spPr>
          <a:xfrm>
            <a:off x="5432465" y="5726668"/>
            <a:ext cx="3765352" cy="711279"/>
          </a:xfrm>
          <a:prstGeom prst="rect">
            <a:avLst/>
          </a:prstGeom>
          <a:noFill/>
          <a:ln/>
        </p:spPr>
        <p:txBody>
          <a:bodyPr wrap="square" lIns="0" tIns="0" rIns="0" bIns="0" rtlCol="0" anchor="t"/>
          <a:lstStyle/>
          <a:p>
            <a:pPr marL="0" indent="0" algn="l">
              <a:lnSpc>
                <a:spcPts val="280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Tập hợp các chức năng lớn, ví dụ: Quản lý bán hàng, Quản lý kho.</a:t>
            </a:r>
            <a:endParaRPr lang="en-US" sz="1750" dirty="0"/>
          </a:p>
        </p:txBody>
      </p:sp>
      <p:sp>
        <p:nvSpPr>
          <p:cNvPr id="11" name="Shape 8"/>
          <p:cNvSpPr/>
          <p:nvPr/>
        </p:nvSpPr>
        <p:spPr>
          <a:xfrm>
            <a:off x="9642396" y="5023723"/>
            <a:ext cx="4209931" cy="1992154"/>
          </a:xfrm>
          <a:prstGeom prst="roundRect">
            <a:avLst>
              <a:gd name="adj" fmla="val 10043"/>
            </a:avLst>
          </a:prstGeom>
          <a:solidFill>
            <a:srgbClr val="CEE6FD"/>
          </a:solidFill>
          <a:ln/>
        </p:spPr>
        <p:txBody>
          <a:bodyPr/>
          <a:lstStyle/>
          <a:p>
            <a:endParaRPr lang="en-US"/>
          </a:p>
        </p:txBody>
      </p:sp>
      <p:sp>
        <p:nvSpPr>
          <p:cNvPr id="12" name="Text 9"/>
          <p:cNvSpPr/>
          <p:nvPr/>
        </p:nvSpPr>
        <p:spPr>
          <a:xfrm>
            <a:off x="9864685" y="5246013"/>
            <a:ext cx="2778681" cy="347305"/>
          </a:xfrm>
          <a:prstGeom prst="rect">
            <a:avLst/>
          </a:prstGeom>
          <a:noFill/>
          <a:ln/>
        </p:spPr>
        <p:txBody>
          <a:bodyPr wrap="none" lIns="0" tIns="0" rIns="0" bIns="0" rtlCol="0" anchor="t"/>
          <a:lstStyle/>
          <a:p>
            <a:pPr marL="0" indent="0" algn="l">
              <a:lnSpc>
                <a:spcPts val="2700"/>
              </a:lnSpc>
              <a:buNone/>
            </a:pPr>
            <a:r>
              <a:rPr lang="en-US" sz="2150" dirty="0">
                <a:solidFill>
                  <a:srgbClr val="1E3063"/>
                </a:solidFill>
                <a:latin typeface="Instrument Sans Semi Bold" pitchFamily="34" charset="0"/>
                <a:ea typeface="Instrument Sans Semi Bold" pitchFamily="34" charset="-122"/>
                <a:cs typeface="Instrument Sans Semi Bold" pitchFamily="34" charset="-120"/>
              </a:rPr>
              <a:t>Module:</a:t>
            </a:r>
            <a:endParaRPr lang="en-US" sz="2150" dirty="0"/>
          </a:p>
        </p:txBody>
      </p:sp>
      <p:sp>
        <p:nvSpPr>
          <p:cNvPr id="13" name="Text 10"/>
          <p:cNvSpPr/>
          <p:nvPr/>
        </p:nvSpPr>
        <p:spPr>
          <a:xfrm>
            <a:off x="9864685" y="5726668"/>
            <a:ext cx="3765352" cy="1066919"/>
          </a:xfrm>
          <a:prstGeom prst="rect">
            <a:avLst/>
          </a:prstGeom>
          <a:noFill/>
          <a:ln/>
        </p:spPr>
        <p:txBody>
          <a:bodyPr wrap="square" lIns="0" tIns="0" rIns="0" bIns="0" rtlCol="0" anchor="t"/>
          <a:lstStyle/>
          <a:p>
            <a:pPr marL="0" indent="0" algn="l">
              <a:lnSpc>
                <a:spcPts val="280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Quản lý các chức năng theo nhóm, ví dụ: Nhóm chức năng liên quan đến sản phẩm.</a:t>
            </a:r>
            <a:endParaRPr lang="en-US" sz="1750" dirty="0"/>
          </a:p>
        </p:txBody>
      </p:sp>
      <p:sp>
        <p:nvSpPr>
          <p:cNvPr id="14" name="Text 11"/>
          <p:cNvSpPr/>
          <p:nvPr/>
        </p:nvSpPr>
        <p:spPr>
          <a:xfrm>
            <a:off x="777954" y="7265908"/>
            <a:ext cx="13074491" cy="355640"/>
          </a:xfrm>
          <a:prstGeom prst="rect">
            <a:avLst/>
          </a:prstGeom>
          <a:noFill/>
          <a:ln/>
        </p:spPr>
        <p:txBody>
          <a:bodyPr wrap="none" lIns="0" tIns="0" rIns="0" bIns="0" rtlCol="0" anchor="t"/>
          <a:lstStyle/>
          <a:p>
            <a:pPr marL="0" indent="0" algn="l">
              <a:lnSpc>
                <a:spcPts val="280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Việc hiểu rõ cấu trúc dự án Frappe là rất quan trọng để phát triển và tùy chỉnh ứng dụng một cách hiệu quả.</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760720" cy="8229600"/>
          </a:xfrm>
          <a:prstGeom prst="rect">
            <a:avLst/>
          </a:prstGeom>
        </p:spPr>
      </p:pic>
      <p:pic>
        <p:nvPicPr>
          <p:cNvPr id="3" name="Image 1" descr="preencoded.png"/>
          <p:cNvPicPr>
            <a:picLocks noChangeAspect="1"/>
          </p:cNvPicPr>
          <p:nvPr/>
        </p:nvPicPr>
        <p:blipFill>
          <a:blip r:embed="rId4"/>
          <a:stretch>
            <a:fillRect/>
          </a:stretch>
        </p:blipFill>
        <p:spPr>
          <a:xfrm>
            <a:off x="227528" y="2556272"/>
            <a:ext cx="4729520" cy="3097887"/>
          </a:xfrm>
          <a:prstGeom prst="rect">
            <a:avLst/>
          </a:prstGeom>
        </p:spPr>
      </p:pic>
      <p:sp>
        <p:nvSpPr>
          <p:cNvPr id="4" name="Text 0"/>
          <p:cNvSpPr/>
          <p:nvPr/>
        </p:nvSpPr>
        <p:spPr>
          <a:xfrm>
            <a:off x="6123146" y="501848"/>
            <a:ext cx="7870508" cy="1137047"/>
          </a:xfrm>
          <a:prstGeom prst="rect">
            <a:avLst/>
          </a:prstGeom>
          <a:noFill/>
          <a:ln/>
        </p:spPr>
        <p:txBody>
          <a:bodyPr wrap="square" lIns="0" tIns="0" rIns="0" bIns="0" rtlCol="0" anchor="t"/>
          <a:lstStyle/>
          <a:p>
            <a:pPr marL="0" indent="0" algn="l">
              <a:lnSpc>
                <a:spcPts val="4450"/>
              </a:lnSpc>
              <a:buNone/>
            </a:pPr>
            <a:r>
              <a:rPr lang="en-US" sz="3550" dirty="0">
                <a:solidFill>
                  <a:srgbClr val="091C53"/>
                </a:solidFill>
                <a:latin typeface="Instrument Sans Semi Bold" pitchFamily="34" charset="0"/>
                <a:ea typeface="Instrument Sans Semi Bold" pitchFamily="34" charset="-122"/>
                <a:cs typeface="Instrument Sans Semi Bold" pitchFamily="34" charset="-120"/>
              </a:rPr>
              <a:t>ERPNext – Ứng dụng tiêu biểu từ Frappe</a:t>
            </a:r>
            <a:endParaRPr lang="en-US" sz="3550" dirty="0"/>
          </a:p>
        </p:txBody>
      </p:sp>
      <p:sp>
        <p:nvSpPr>
          <p:cNvPr id="5" name="Text 1"/>
          <p:cNvSpPr/>
          <p:nvPr/>
        </p:nvSpPr>
        <p:spPr>
          <a:xfrm>
            <a:off x="6123146" y="1911787"/>
            <a:ext cx="7870508" cy="872966"/>
          </a:xfrm>
          <a:prstGeom prst="rect">
            <a:avLst/>
          </a:prstGeom>
          <a:noFill/>
          <a:ln/>
        </p:spPr>
        <p:txBody>
          <a:bodyPr wrap="square" lIns="0" tIns="0" rIns="0" bIns="0" rtlCol="0" anchor="t"/>
          <a:lstStyle/>
          <a:p>
            <a:pPr marL="0" indent="0" algn="l">
              <a:lnSpc>
                <a:spcPts val="2250"/>
              </a:lnSpc>
              <a:buNone/>
            </a:pPr>
            <a:r>
              <a:rPr lang="en-US" sz="1400" dirty="0">
                <a:solidFill>
                  <a:srgbClr val="1E3063"/>
                </a:solidFill>
                <a:latin typeface="Instrument Sans Medium" pitchFamily="34" charset="0"/>
                <a:ea typeface="Instrument Sans Medium" pitchFamily="34" charset="-122"/>
                <a:cs typeface="Instrument Sans Medium" pitchFamily="34" charset="-120"/>
              </a:rPr>
              <a:t>ERPNext là một ứng dụng ERP mã nguồn mở được xây dựng trên nền tảng Frappe. Nó cung cấp một loạt các tính năng để quản lý doanh nghiệp, từ bán hàng, kế toán, đến sản xuất và quản lý kho.</a:t>
            </a:r>
            <a:endParaRPr lang="en-US" sz="1400" dirty="0"/>
          </a:p>
        </p:txBody>
      </p:sp>
      <p:sp>
        <p:nvSpPr>
          <p:cNvPr id="6" name="Shape 2"/>
          <p:cNvSpPr/>
          <p:nvPr/>
        </p:nvSpPr>
        <p:spPr>
          <a:xfrm>
            <a:off x="6327815" y="2989421"/>
            <a:ext cx="22860" cy="4738211"/>
          </a:xfrm>
          <a:prstGeom prst="roundRect">
            <a:avLst>
              <a:gd name="adj" fmla="val 716336"/>
            </a:avLst>
          </a:prstGeom>
          <a:solidFill>
            <a:srgbClr val="B4CCE3"/>
          </a:solidFill>
          <a:ln/>
        </p:spPr>
        <p:txBody>
          <a:bodyPr/>
          <a:lstStyle/>
          <a:p>
            <a:endParaRPr lang="en-US"/>
          </a:p>
        </p:txBody>
      </p:sp>
      <p:sp>
        <p:nvSpPr>
          <p:cNvPr id="7" name="Shape 3"/>
          <p:cNvSpPr/>
          <p:nvPr/>
        </p:nvSpPr>
        <p:spPr>
          <a:xfrm>
            <a:off x="6509623" y="3387328"/>
            <a:ext cx="545783" cy="22860"/>
          </a:xfrm>
          <a:prstGeom prst="roundRect">
            <a:avLst>
              <a:gd name="adj" fmla="val 716336"/>
            </a:avLst>
          </a:prstGeom>
          <a:solidFill>
            <a:srgbClr val="B4CCE3"/>
          </a:solidFill>
          <a:ln/>
        </p:spPr>
        <p:txBody>
          <a:bodyPr/>
          <a:lstStyle/>
          <a:p>
            <a:endParaRPr lang="en-US"/>
          </a:p>
        </p:txBody>
      </p:sp>
      <p:sp>
        <p:nvSpPr>
          <p:cNvPr id="8" name="Shape 4"/>
          <p:cNvSpPr/>
          <p:nvPr/>
        </p:nvSpPr>
        <p:spPr>
          <a:xfrm>
            <a:off x="6123146" y="3194090"/>
            <a:ext cx="409337" cy="409337"/>
          </a:xfrm>
          <a:prstGeom prst="roundRect">
            <a:avLst>
              <a:gd name="adj" fmla="val 40005"/>
            </a:avLst>
          </a:prstGeom>
          <a:solidFill>
            <a:srgbClr val="CEE6FD"/>
          </a:solidFill>
          <a:ln/>
        </p:spPr>
        <p:txBody>
          <a:bodyPr/>
          <a:lstStyle/>
          <a:p>
            <a:endParaRPr lang="en-US"/>
          </a:p>
        </p:txBody>
      </p:sp>
      <p:sp>
        <p:nvSpPr>
          <p:cNvPr id="9" name="Text 5"/>
          <p:cNvSpPr/>
          <p:nvPr/>
        </p:nvSpPr>
        <p:spPr>
          <a:xfrm>
            <a:off x="6191369" y="3228201"/>
            <a:ext cx="272891" cy="341114"/>
          </a:xfrm>
          <a:prstGeom prst="rect">
            <a:avLst/>
          </a:prstGeom>
          <a:noFill/>
          <a:ln/>
        </p:spPr>
        <p:txBody>
          <a:bodyPr wrap="none" lIns="0" tIns="0" rIns="0" bIns="0" rtlCol="0" anchor="t"/>
          <a:lstStyle/>
          <a:p>
            <a:pPr marL="0" indent="0" algn="ctr">
              <a:lnSpc>
                <a:spcPts val="2100"/>
              </a:lnSpc>
              <a:buNone/>
            </a:pPr>
            <a:r>
              <a:rPr lang="en-US" sz="2100" dirty="0">
                <a:solidFill>
                  <a:srgbClr val="1E3063"/>
                </a:solidFill>
                <a:latin typeface="Instrument Sans Semi Bold" pitchFamily="34" charset="0"/>
                <a:ea typeface="Instrument Sans Semi Bold" pitchFamily="34" charset="-122"/>
                <a:cs typeface="Instrument Sans Semi Bold" pitchFamily="34" charset="-120"/>
              </a:rPr>
              <a:t>1</a:t>
            </a:r>
            <a:endParaRPr lang="en-US" sz="2100" dirty="0"/>
          </a:p>
        </p:txBody>
      </p:sp>
      <p:sp>
        <p:nvSpPr>
          <p:cNvPr id="10" name="Text 6"/>
          <p:cNvSpPr/>
          <p:nvPr/>
        </p:nvSpPr>
        <p:spPr>
          <a:xfrm>
            <a:off x="7237571" y="3171349"/>
            <a:ext cx="2274332" cy="284202"/>
          </a:xfrm>
          <a:prstGeom prst="rect">
            <a:avLst/>
          </a:prstGeom>
          <a:noFill/>
          <a:ln/>
        </p:spPr>
        <p:txBody>
          <a:bodyPr wrap="none" lIns="0" tIns="0" rIns="0" bIns="0" rtlCol="0" anchor="t"/>
          <a:lstStyle/>
          <a:p>
            <a:pPr marL="0" indent="0" algn="l">
              <a:lnSpc>
                <a:spcPts val="2200"/>
              </a:lnSpc>
              <a:buNone/>
            </a:pPr>
            <a:r>
              <a:rPr lang="en-US" sz="1750" dirty="0">
                <a:solidFill>
                  <a:srgbClr val="1E3063"/>
                </a:solidFill>
                <a:latin typeface="Instrument Sans Semi Bold" pitchFamily="34" charset="0"/>
                <a:ea typeface="Instrument Sans Semi Bold" pitchFamily="34" charset="-122"/>
                <a:cs typeface="Instrument Sans Semi Bold" pitchFamily="34" charset="-120"/>
              </a:rPr>
              <a:t>Quản lý bán hàng</a:t>
            </a:r>
            <a:endParaRPr lang="en-US" sz="1750" dirty="0"/>
          </a:p>
        </p:txBody>
      </p:sp>
      <p:sp>
        <p:nvSpPr>
          <p:cNvPr id="11" name="Text 7"/>
          <p:cNvSpPr/>
          <p:nvPr/>
        </p:nvSpPr>
        <p:spPr>
          <a:xfrm>
            <a:off x="7237571" y="3564612"/>
            <a:ext cx="6756082" cy="290989"/>
          </a:xfrm>
          <a:prstGeom prst="rect">
            <a:avLst/>
          </a:prstGeom>
          <a:noFill/>
          <a:ln/>
        </p:spPr>
        <p:txBody>
          <a:bodyPr wrap="none" lIns="0" tIns="0" rIns="0" bIns="0" rtlCol="0" anchor="t"/>
          <a:lstStyle/>
          <a:p>
            <a:pPr marL="0" indent="0" algn="l">
              <a:lnSpc>
                <a:spcPts val="2250"/>
              </a:lnSpc>
              <a:buNone/>
            </a:pPr>
            <a:r>
              <a:rPr lang="en-US" sz="1400" dirty="0">
                <a:solidFill>
                  <a:srgbClr val="1E3063"/>
                </a:solidFill>
                <a:latin typeface="Instrument Sans Medium" pitchFamily="34" charset="0"/>
                <a:ea typeface="Instrument Sans Medium" pitchFamily="34" charset="-122"/>
                <a:cs typeface="Instrument Sans Medium" pitchFamily="34" charset="-120"/>
              </a:rPr>
              <a:t>Báo giá, đơn hàng, hóa đơn.</a:t>
            </a:r>
            <a:endParaRPr lang="en-US" sz="1400" dirty="0"/>
          </a:p>
        </p:txBody>
      </p:sp>
      <p:sp>
        <p:nvSpPr>
          <p:cNvPr id="12" name="Shape 8"/>
          <p:cNvSpPr/>
          <p:nvPr/>
        </p:nvSpPr>
        <p:spPr>
          <a:xfrm>
            <a:off x="6509623" y="4617363"/>
            <a:ext cx="545783" cy="22860"/>
          </a:xfrm>
          <a:prstGeom prst="roundRect">
            <a:avLst>
              <a:gd name="adj" fmla="val 716336"/>
            </a:avLst>
          </a:prstGeom>
          <a:solidFill>
            <a:srgbClr val="B4CCE3"/>
          </a:solidFill>
          <a:ln/>
        </p:spPr>
        <p:txBody>
          <a:bodyPr/>
          <a:lstStyle/>
          <a:p>
            <a:endParaRPr lang="en-US"/>
          </a:p>
        </p:txBody>
      </p:sp>
      <p:sp>
        <p:nvSpPr>
          <p:cNvPr id="13" name="Shape 9"/>
          <p:cNvSpPr/>
          <p:nvPr/>
        </p:nvSpPr>
        <p:spPr>
          <a:xfrm>
            <a:off x="6123146" y="4424124"/>
            <a:ext cx="409337" cy="409337"/>
          </a:xfrm>
          <a:prstGeom prst="roundRect">
            <a:avLst>
              <a:gd name="adj" fmla="val 40005"/>
            </a:avLst>
          </a:prstGeom>
          <a:solidFill>
            <a:srgbClr val="CEE6FD"/>
          </a:solidFill>
          <a:ln/>
        </p:spPr>
        <p:txBody>
          <a:bodyPr/>
          <a:lstStyle/>
          <a:p>
            <a:endParaRPr lang="en-US"/>
          </a:p>
        </p:txBody>
      </p:sp>
      <p:sp>
        <p:nvSpPr>
          <p:cNvPr id="14" name="Text 10"/>
          <p:cNvSpPr/>
          <p:nvPr/>
        </p:nvSpPr>
        <p:spPr>
          <a:xfrm>
            <a:off x="6191369" y="4458236"/>
            <a:ext cx="272891" cy="341114"/>
          </a:xfrm>
          <a:prstGeom prst="rect">
            <a:avLst/>
          </a:prstGeom>
          <a:noFill/>
          <a:ln/>
        </p:spPr>
        <p:txBody>
          <a:bodyPr wrap="none" lIns="0" tIns="0" rIns="0" bIns="0" rtlCol="0" anchor="t"/>
          <a:lstStyle/>
          <a:p>
            <a:pPr marL="0" indent="0" algn="ctr">
              <a:lnSpc>
                <a:spcPts val="2100"/>
              </a:lnSpc>
              <a:buNone/>
            </a:pPr>
            <a:r>
              <a:rPr lang="en-US" sz="2100" dirty="0">
                <a:solidFill>
                  <a:srgbClr val="1E3063"/>
                </a:solidFill>
                <a:latin typeface="Instrument Sans Semi Bold" pitchFamily="34" charset="0"/>
                <a:ea typeface="Instrument Sans Semi Bold" pitchFamily="34" charset="-122"/>
                <a:cs typeface="Instrument Sans Semi Bold" pitchFamily="34" charset="-120"/>
              </a:rPr>
              <a:t>2</a:t>
            </a:r>
            <a:endParaRPr lang="en-US" sz="2100" dirty="0"/>
          </a:p>
        </p:txBody>
      </p:sp>
      <p:sp>
        <p:nvSpPr>
          <p:cNvPr id="15" name="Text 11"/>
          <p:cNvSpPr/>
          <p:nvPr/>
        </p:nvSpPr>
        <p:spPr>
          <a:xfrm>
            <a:off x="7237571" y="4401383"/>
            <a:ext cx="2274332" cy="284202"/>
          </a:xfrm>
          <a:prstGeom prst="rect">
            <a:avLst/>
          </a:prstGeom>
          <a:noFill/>
          <a:ln/>
        </p:spPr>
        <p:txBody>
          <a:bodyPr wrap="none" lIns="0" tIns="0" rIns="0" bIns="0" rtlCol="0" anchor="t"/>
          <a:lstStyle/>
          <a:p>
            <a:pPr marL="0" indent="0" algn="l">
              <a:lnSpc>
                <a:spcPts val="2200"/>
              </a:lnSpc>
              <a:buNone/>
            </a:pPr>
            <a:r>
              <a:rPr lang="en-US" sz="1750" dirty="0">
                <a:solidFill>
                  <a:srgbClr val="1E3063"/>
                </a:solidFill>
                <a:latin typeface="Instrument Sans Semi Bold" pitchFamily="34" charset="0"/>
                <a:ea typeface="Instrument Sans Semi Bold" pitchFamily="34" charset="-122"/>
                <a:cs typeface="Instrument Sans Semi Bold" pitchFamily="34" charset="-120"/>
              </a:rPr>
              <a:t>Kế toán</a:t>
            </a:r>
            <a:endParaRPr lang="en-US" sz="1750" dirty="0"/>
          </a:p>
        </p:txBody>
      </p:sp>
      <p:sp>
        <p:nvSpPr>
          <p:cNvPr id="16" name="Text 12"/>
          <p:cNvSpPr/>
          <p:nvPr/>
        </p:nvSpPr>
        <p:spPr>
          <a:xfrm>
            <a:off x="7237571" y="4794647"/>
            <a:ext cx="6756082" cy="290989"/>
          </a:xfrm>
          <a:prstGeom prst="rect">
            <a:avLst/>
          </a:prstGeom>
          <a:noFill/>
          <a:ln/>
        </p:spPr>
        <p:txBody>
          <a:bodyPr wrap="none" lIns="0" tIns="0" rIns="0" bIns="0" rtlCol="0" anchor="t"/>
          <a:lstStyle/>
          <a:p>
            <a:pPr marL="0" indent="0" algn="l">
              <a:lnSpc>
                <a:spcPts val="2250"/>
              </a:lnSpc>
              <a:buNone/>
            </a:pPr>
            <a:r>
              <a:rPr lang="en-US" sz="1400" dirty="0">
                <a:solidFill>
                  <a:srgbClr val="1E3063"/>
                </a:solidFill>
                <a:latin typeface="Instrument Sans Medium" pitchFamily="34" charset="0"/>
                <a:ea typeface="Instrument Sans Medium" pitchFamily="34" charset="-122"/>
                <a:cs typeface="Instrument Sans Medium" pitchFamily="34" charset="-120"/>
              </a:rPr>
              <a:t>Sổ cái, báo cáo tài chính.</a:t>
            </a:r>
            <a:endParaRPr lang="en-US" sz="1400" dirty="0"/>
          </a:p>
        </p:txBody>
      </p:sp>
      <p:sp>
        <p:nvSpPr>
          <p:cNvPr id="17" name="Shape 13"/>
          <p:cNvSpPr/>
          <p:nvPr/>
        </p:nvSpPr>
        <p:spPr>
          <a:xfrm>
            <a:off x="6509623" y="5847398"/>
            <a:ext cx="545783" cy="22860"/>
          </a:xfrm>
          <a:prstGeom prst="roundRect">
            <a:avLst>
              <a:gd name="adj" fmla="val 716336"/>
            </a:avLst>
          </a:prstGeom>
          <a:solidFill>
            <a:srgbClr val="B4CCE3"/>
          </a:solidFill>
          <a:ln/>
        </p:spPr>
        <p:txBody>
          <a:bodyPr/>
          <a:lstStyle/>
          <a:p>
            <a:endParaRPr lang="en-US"/>
          </a:p>
        </p:txBody>
      </p:sp>
      <p:sp>
        <p:nvSpPr>
          <p:cNvPr id="18" name="Shape 14"/>
          <p:cNvSpPr/>
          <p:nvPr/>
        </p:nvSpPr>
        <p:spPr>
          <a:xfrm>
            <a:off x="6123146" y="5654159"/>
            <a:ext cx="409337" cy="409337"/>
          </a:xfrm>
          <a:prstGeom prst="roundRect">
            <a:avLst>
              <a:gd name="adj" fmla="val 40005"/>
            </a:avLst>
          </a:prstGeom>
          <a:solidFill>
            <a:srgbClr val="CEE6FD"/>
          </a:solidFill>
          <a:ln/>
        </p:spPr>
        <p:txBody>
          <a:bodyPr/>
          <a:lstStyle/>
          <a:p>
            <a:endParaRPr lang="en-US"/>
          </a:p>
        </p:txBody>
      </p:sp>
      <p:sp>
        <p:nvSpPr>
          <p:cNvPr id="19" name="Text 15"/>
          <p:cNvSpPr/>
          <p:nvPr/>
        </p:nvSpPr>
        <p:spPr>
          <a:xfrm>
            <a:off x="6191369" y="5688270"/>
            <a:ext cx="272891" cy="341114"/>
          </a:xfrm>
          <a:prstGeom prst="rect">
            <a:avLst/>
          </a:prstGeom>
          <a:noFill/>
          <a:ln/>
        </p:spPr>
        <p:txBody>
          <a:bodyPr wrap="none" lIns="0" tIns="0" rIns="0" bIns="0" rtlCol="0" anchor="t"/>
          <a:lstStyle/>
          <a:p>
            <a:pPr marL="0" indent="0" algn="ctr">
              <a:lnSpc>
                <a:spcPts val="2100"/>
              </a:lnSpc>
              <a:buNone/>
            </a:pPr>
            <a:r>
              <a:rPr lang="en-US" sz="2100" dirty="0">
                <a:solidFill>
                  <a:srgbClr val="1E3063"/>
                </a:solidFill>
                <a:latin typeface="Instrument Sans Semi Bold" pitchFamily="34" charset="0"/>
                <a:ea typeface="Instrument Sans Semi Bold" pitchFamily="34" charset="-122"/>
                <a:cs typeface="Instrument Sans Semi Bold" pitchFamily="34" charset="-120"/>
              </a:rPr>
              <a:t>3</a:t>
            </a:r>
            <a:endParaRPr lang="en-US" sz="2100" dirty="0"/>
          </a:p>
        </p:txBody>
      </p:sp>
      <p:sp>
        <p:nvSpPr>
          <p:cNvPr id="20" name="Text 16"/>
          <p:cNvSpPr/>
          <p:nvPr/>
        </p:nvSpPr>
        <p:spPr>
          <a:xfrm>
            <a:off x="7237571" y="5631418"/>
            <a:ext cx="2274332" cy="284202"/>
          </a:xfrm>
          <a:prstGeom prst="rect">
            <a:avLst/>
          </a:prstGeom>
          <a:noFill/>
          <a:ln/>
        </p:spPr>
        <p:txBody>
          <a:bodyPr wrap="none" lIns="0" tIns="0" rIns="0" bIns="0" rtlCol="0" anchor="t"/>
          <a:lstStyle/>
          <a:p>
            <a:pPr marL="0" indent="0" algn="l">
              <a:lnSpc>
                <a:spcPts val="2200"/>
              </a:lnSpc>
              <a:buNone/>
            </a:pPr>
            <a:r>
              <a:rPr lang="en-US" sz="1750" dirty="0">
                <a:solidFill>
                  <a:srgbClr val="1E3063"/>
                </a:solidFill>
                <a:latin typeface="Instrument Sans Semi Bold" pitchFamily="34" charset="0"/>
                <a:ea typeface="Instrument Sans Semi Bold" pitchFamily="34" charset="-122"/>
                <a:cs typeface="Instrument Sans Semi Bold" pitchFamily="34" charset="-120"/>
              </a:rPr>
              <a:t>Sản xuất</a:t>
            </a:r>
            <a:endParaRPr lang="en-US" sz="1750" dirty="0"/>
          </a:p>
        </p:txBody>
      </p:sp>
      <p:sp>
        <p:nvSpPr>
          <p:cNvPr id="21" name="Text 17"/>
          <p:cNvSpPr/>
          <p:nvPr/>
        </p:nvSpPr>
        <p:spPr>
          <a:xfrm>
            <a:off x="7237571" y="6024682"/>
            <a:ext cx="6756082" cy="290989"/>
          </a:xfrm>
          <a:prstGeom prst="rect">
            <a:avLst/>
          </a:prstGeom>
          <a:noFill/>
          <a:ln/>
        </p:spPr>
        <p:txBody>
          <a:bodyPr wrap="none" lIns="0" tIns="0" rIns="0" bIns="0" rtlCol="0" anchor="t"/>
          <a:lstStyle/>
          <a:p>
            <a:pPr marL="0" indent="0" algn="l">
              <a:lnSpc>
                <a:spcPts val="2250"/>
              </a:lnSpc>
              <a:buNone/>
            </a:pPr>
            <a:r>
              <a:rPr lang="en-US" sz="1400" dirty="0">
                <a:solidFill>
                  <a:srgbClr val="1E3063"/>
                </a:solidFill>
                <a:latin typeface="Instrument Sans Medium" pitchFamily="34" charset="0"/>
                <a:ea typeface="Instrument Sans Medium" pitchFamily="34" charset="-122"/>
                <a:cs typeface="Instrument Sans Medium" pitchFamily="34" charset="-120"/>
              </a:rPr>
              <a:t>Quản lý quy trình sản xuất, BOM.</a:t>
            </a:r>
            <a:endParaRPr lang="en-US" sz="1400" dirty="0"/>
          </a:p>
        </p:txBody>
      </p:sp>
      <p:sp>
        <p:nvSpPr>
          <p:cNvPr id="22" name="Shape 18"/>
          <p:cNvSpPr/>
          <p:nvPr/>
        </p:nvSpPr>
        <p:spPr>
          <a:xfrm>
            <a:off x="6509623" y="7077432"/>
            <a:ext cx="545783" cy="22860"/>
          </a:xfrm>
          <a:prstGeom prst="roundRect">
            <a:avLst>
              <a:gd name="adj" fmla="val 716336"/>
            </a:avLst>
          </a:prstGeom>
          <a:solidFill>
            <a:srgbClr val="B4CCE3"/>
          </a:solidFill>
          <a:ln/>
        </p:spPr>
        <p:txBody>
          <a:bodyPr/>
          <a:lstStyle/>
          <a:p>
            <a:endParaRPr lang="en-US"/>
          </a:p>
        </p:txBody>
      </p:sp>
      <p:sp>
        <p:nvSpPr>
          <p:cNvPr id="23" name="Shape 19"/>
          <p:cNvSpPr/>
          <p:nvPr/>
        </p:nvSpPr>
        <p:spPr>
          <a:xfrm>
            <a:off x="6123146" y="6884194"/>
            <a:ext cx="409337" cy="409337"/>
          </a:xfrm>
          <a:prstGeom prst="roundRect">
            <a:avLst>
              <a:gd name="adj" fmla="val 40005"/>
            </a:avLst>
          </a:prstGeom>
          <a:solidFill>
            <a:srgbClr val="CEE6FD"/>
          </a:solidFill>
          <a:ln/>
        </p:spPr>
        <p:txBody>
          <a:bodyPr/>
          <a:lstStyle/>
          <a:p>
            <a:endParaRPr lang="en-US"/>
          </a:p>
        </p:txBody>
      </p:sp>
      <p:sp>
        <p:nvSpPr>
          <p:cNvPr id="24" name="Text 20"/>
          <p:cNvSpPr/>
          <p:nvPr/>
        </p:nvSpPr>
        <p:spPr>
          <a:xfrm>
            <a:off x="6191369" y="6918305"/>
            <a:ext cx="272891" cy="341114"/>
          </a:xfrm>
          <a:prstGeom prst="rect">
            <a:avLst/>
          </a:prstGeom>
          <a:noFill/>
          <a:ln/>
        </p:spPr>
        <p:txBody>
          <a:bodyPr wrap="none" lIns="0" tIns="0" rIns="0" bIns="0" rtlCol="0" anchor="t"/>
          <a:lstStyle/>
          <a:p>
            <a:pPr marL="0" indent="0" algn="ctr">
              <a:lnSpc>
                <a:spcPts val="2100"/>
              </a:lnSpc>
              <a:buNone/>
            </a:pPr>
            <a:r>
              <a:rPr lang="en-US" sz="2100" dirty="0">
                <a:solidFill>
                  <a:srgbClr val="1E3063"/>
                </a:solidFill>
                <a:latin typeface="Instrument Sans Semi Bold" pitchFamily="34" charset="0"/>
                <a:ea typeface="Instrument Sans Semi Bold" pitchFamily="34" charset="-122"/>
                <a:cs typeface="Instrument Sans Semi Bold" pitchFamily="34" charset="-120"/>
              </a:rPr>
              <a:t>4</a:t>
            </a:r>
            <a:endParaRPr lang="en-US" sz="2100" dirty="0"/>
          </a:p>
        </p:txBody>
      </p:sp>
      <p:sp>
        <p:nvSpPr>
          <p:cNvPr id="25" name="Text 21"/>
          <p:cNvSpPr/>
          <p:nvPr/>
        </p:nvSpPr>
        <p:spPr>
          <a:xfrm>
            <a:off x="7237571" y="6861453"/>
            <a:ext cx="2274332" cy="284202"/>
          </a:xfrm>
          <a:prstGeom prst="rect">
            <a:avLst/>
          </a:prstGeom>
          <a:noFill/>
          <a:ln/>
        </p:spPr>
        <p:txBody>
          <a:bodyPr wrap="none" lIns="0" tIns="0" rIns="0" bIns="0" rtlCol="0" anchor="t"/>
          <a:lstStyle/>
          <a:p>
            <a:pPr marL="0" indent="0" algn="l">
              <a:lnSpc>
                <a:spcPts val="2200"/>
              </a:lnSpc>
              <a:buNone/>
            </a:pPr>
            <a:r>
              <a:rPr lang="en-US" sz="1750" dirty="0">
                <a:solidFill>
                  <a:srgbClr val="1E3063"/>
                </a:solidFill>
                <a:latin typeface="Instrument Sans Semi Bold" pitchFamily="34" charset="0"/>
                <a:ea typeface="Instrument Sans Semi Bold" pitchFamily="34" charset="-122"/>
                <a:cs typeface="Instrument Sans Semi Bold" pitchFamily="34" charset="-120"/>
              </a:rPr>
              <a:t>Quản lý kho</a:t>
            </a:r>
            <a:endParaRPr lang="en-US" sz="1750" dirty="0"/>
          </a:p>
        </p:txBody>
      </p:sp>
      <p:sp>
        <p:nvSpPr>
          <p:cNvPr id="26" name="Text 22"/>
          <p:cNvSpPr/>
          <p:nvPr/>
        </p:nvSpPr>
        <p:spPr>
          <a:xfrm>
            <a:off x="7237571" y="7254716"/>
            <a:ext cx="6756082" cy="290989"/>
          </a:xfrm>
          <a:prstGeom prst="rect">
            <a:avLst/>
          </a:prstGeom>
          <a:noFill/>
          <a:ln/>
        </p:spPr>
        <p:txBody>
          <a:bodyPr wrap="none" lIns="0" tIns="0" rIns="0" bIns="0" rtlCol="0" anchor="t"/>
          <a:lstStyle/>
          <a:p>
            <a:pPr marL="0" indent="0" algn="l">
              <a:lnSpc>
                <a:spcPts val="2250"/>
              </a:lnSpc>
              <a:buNone/>
            </a:pPr>
            <a:r>
              <a:rPr lang="en-US" sz="1400" dirty="0">
                <a:solidFill>
                  <a:srgbClr val="1E3063"/>
                </a:solidFill>
                <a:latin typeface="Instrument Sans Medium" pitchFamily="34" charset="0"/>
                <a:ea typeface="Instrument Sans Medium" pitchFamily="34" charset="-122"/>
                <a:cs typeface="Instrument Sans Medium" pitchFamily="34" charset="-120"/>
              </a:rPr>
              <a:t>Nhập, xuất, kiểm kê.</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760720" cy="8229600"/>
          </a:xfrm>
          <a:prstGeom prst="rect">
            <a:avLst/>
          </a:prstGeom>
        </p:spPr>
      </p:pic>
      <p:sp>
        <p:nvSpPr>
          <p:cNvPr id="4" name="Text 0"/>
          <p:cNvSpPr/>
          <p:nvPr/>
        </p:nvSpPr>
        <p:spPr>
          <a:xfrm>
            <a:off x="6180415" y="545425"/>
            <a:ext cx="7755969" cy="1239441"/>
          </a:xfrm>
          <a:prstGeom prst="rect">
            <a:avLst/>
          </a:prstGeom>
          <a:noFill/>
          <a:ln/>
        </p:spPr>
        <p:txBody>
          <a:bodyPr wrap="square" lIns="0" tIns="0" rIns="0" bIns="0" rtlCol="0" anchor="t"/>
          <a:lstStyle/>
          <a:p>
            <a:pPr marL="0" indent="0" algn="l">
              <a:lnSpc>
                <a:spcPts val="4850"/>
              </a:lnSpc>
              <a:buNone/>
            </a:pPr>
            <a:r>
              <a:rPr lang="en-US" sz="3900" dirty="0">
                <a:solidFill>
                  <a:srgbClr val="091C53"/>
                </a:solidFill>
                <a:latin typeface="Instrument Sans Semi Bold" pitchFamily="34" charset="0"/>
                <a:ea typeface="Instrument Sans Semi Bold" pitchFamily="34" charset="-122"/>
                <a:cs typeface="Instrument Sans Semi Bold" pitchFamily="34" charset="-120"/>
              </a:rPr>
              <a:t>Cộng đồng và mã nguồn mở trên GitHub</a:t>
            </a:r>
            <a:endParaRPr lang="en-US" sz="3900" dirty="0"/>
          </a:p>
        </p:txBody>
      </p:sp>
      <p:sp>
        <p:nvSpPr>
          <p:cNvPr id="5" name="Text 1"/>
          <p:cNvSpPr/>
          <p:nvPr/>
        </p:nvSpPr>
        <p:spPr>
          <a:xfrm>
            <a:off x="6180415" y="2082284"/>
            <a:ext cx="7755969" cy="951905"/>
          </a:xfrm>
          <a:prstGeom prst="rect">
            <a:avLst/>
          </a:prstGeom>
          <a:noFill/>
          <a:ln/>
        </p:spPr>
        <p:txBody>
          <a:bodyPr wrap="square" lIns="0" tIns="0" rIns="0" bIns="0" rtlCol="0" anchor="t"/>
          <a:lstStyle/>
          <a:p>
            <a:pPr marL="0" indent="0" algn="l">
              <a:lnSpc>
                <a:spcPts val="2450"/>
              </a:lnSpc>
              <a:buNone/>
            </a:pPr>
            <a:r>
              <a:rPr lang="en-US" sz="1550" dirty="0">
                <a:solidFill>
                  <a:srgbClr val="1E3063"/>
                </a:solidFill>
                <a:latin typeface="Instrument Sans Medium" pitchFamily="34" charset="0"/>
                <a:ea typeface="Instrument Sans Medium" pitchFamily="34" charset="-122"/>
                <a:cs typeface="Instrument Sans Medium" pitchFamily="34" charset="-120"/>
              </a:rPr>
              <a:t>Frappe có một cộng đồng lớn mạnh và tích cực, với hàng nghìn nhà phát triển trên toàn thế giới. Mã nguồn của Frappe được lưu trữ trên GitHub, nơi bạn có thể đóng góp, báo lỗi và đề xuất các tính năng mới.</a:t>
            </a:r>
            <a:endParaRPr lang="en-US" sz="1550" dirty="0"/>
          </a:p>
        </p:txBody>
      </p:sp>
      <p:pic>
        <p:nvPicPr>
          <p:cNvPr id="6" name="Image 2" descr="preencoded.png"/>
          <p:cNvPicPr>
            <a:picLocks noChangeAspect="1"/>
          </p:cNvPicPr>
          <p:nvPr/>
        </p:nvPicPr>
        <p:blipFill>
          <a:blip r:embed="rId4"/>
          <a:stretch>
            <a:fillRect/>
          </a:stretch>
        </p:blipFill>
        <p:spPr>
          <a:xfrm>
            <a:off x="6180415" y="3257193"/>
            <a:ext cx="991433" cy="1189792"/>
          </a:xfrm>
          <a:prstGeom prst="rect">
            <a:avLst/>
          </a:prstGeom>
        </p:spPr>
      </p:pic>
      <p:sp>
        <p:nvSpPr>
          <p:cNvPr id="7" name="Text 2"/>
          <p:cNvSpPr/>
          <p:nvPr/>
        </p:nvSpPr>
        <p:spPr>
          <a:xfrm>
            <a:off x="7469267" y="3455432"/>
            <a:ext cx="2478762" cy="309801"/>
          </a:xfrm>
          <a:prstGeom prst="rect">
            <a:avLst/>
          </a:prstGeom>
          <a:noFill/>
          <a:ln/>
        </p:spPr>
        <p:txBody>
          <a:bodyPr wrap="none" lIns="0" tIns="0" rIns="0" bIns="0" rtlCol="0" anchor="t"/>
          <a:lstStyle/>
          <a:p>
            <a:pPr marL="0" indent="0" algn="l">
              <a:lnSpc>
                <a:spcPts val="240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GitHub.com/frappe</a:t>
            </a:r>
            <a:endParaRPr lang="en-US" sz="1950" dirty="0"/>
          </a:p>
        </p:txBody>
      </p:sp>
      <p:sp>
        <p:nvSpPr>
          <p:cNvPr id="8" name="Text 3"/>
          <p:cNvSpPr/>
          <p:nvPr/>
        </p:nvSpPr>
        <p:spPr>
          <a:xfrm>
            <a:off x="7469267" y="3884176"/>
            <a:ext cx="6467118" cy="317302"/>
          </a:xfrm>
          <a:prstGeom prst="rect">
            <a:avLst/>
          </a:prstGeom>
          <a:noFill/>
          <a:ln/>
        </p:spPr>
        <p:txBody>
          <a:bodyPr wrap="none" lIns="0" tIns="0" rIns="0" bIns="0" rtlCol="0" anchor="t"/>
          <a:lstStyle/>
          <a:p>
            <a:pPr marL="0" indent="0" algn="l">
              <a:lnSpc>
                <a:spcPts val="2450"/>
              </a:lnSpc>
              <a:buNone/>
            </a:pPr>
            <a:r>
              <a:rPr lang="en-US" sz="1550" dirty="0">
                <a:solidFill>
                  <a:srgbClr val="1E3063"/>
                </a:solidFill>
                <a:latin typeface="Instrument Sans Medium" pitchFamily="34" charset="0"/>
                <a:ea typeface="Instrument Sans Medium" pitchFamily="34" charset="-122"/>
                <a:cs typeface="Instrument Sans Medium" pitchFamily="34" charset="-120"/>
              </a:rPr>
              <a:t>Kho mã nguồn mở của Frappe.</a:t>
            </a:r>
            <a:endParaRPr lang="en-US" sz="1550" dirty="0"/>
          </a:p>
        </p:txBody>
      </p:sp>
      <p:pic>
        <p:nvPicPr>
          <p:cNvPr id="9" name="Image 3" descr="preencoded.png"/>
          <p:cNvPicPr>
            <a:picLocks noChangeAspect="1"/>
          </p:cNvPicPr>
          <p:nvPr/>
        </p:nvPicPr>
        <p:blipFill>
          <a:blip r:embed="rId5"/>
          <a:stretch>
            <a:fillRect/>
          </a:stretch>
        </p:blipFill>
        <p:spPr>
          <a:xfrm>
            <a:off x="6180415" y="4446984"/>
            <a:ext cx="991433" cy="1189792"/>
          </a:xfrm>
          <a:prstGeom prst="rect">
            <a:avLst/>
          </a:prstGeom>
        </p:spPr>
      </p:pic>
      <p:sp>
        <p:nvSpPr>
          <p:cNvPr id="10" name="Text 4"/>
          <p:cNvSpPr/>
          <p:nvPr/>
        </p:nvSpPr>
        <p:spPr>
          <a:xfrm>
            <a:off x="7469267" y="4645223"/>
            <a:ext cx="2478762" cy="309801"/>
          </a:xfrm>
          <a:prstGeom prst="rect">
            <a:avLst/>
          </a:prstGeom>
          <a:noFill/>
          <a:ln/>
        </p:spPr>
        <p:txBody>
          <a:bodyPr wrap="none" lIns="0" tIns="0" rIns="0" bIns="0" rtlCol="0" anchor="t"/>
          <a:lstStyle/>
          <a:p>
            <a:pPr marL="0" indent="0" algn="l">
              <a:lnSpc>
                <a:spcPts val="240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Cập nhật liên tục</a:t>
            </a:r>
            <a:endParaRPr lang="en-US" sz="1950" dirty="0"/>
          </a:p>
        </p:txBody>
      </p:sp>
      <p:sp>
        <p:nvSpPr>
          <p:cNvPr id="11" name="Text 5"/>
          <p:cNvSpPr/>
          <p:nvPr/>
        </p:nvSpPr>
        <p:spPr>
          <a:xfrm>
            <a:off x="7469267" y="5073968"/>
            <a:ext cx="6467118" cy="317302"/>
          </a:xfrm>
          <a:prstGeom prst="rect">
            <a:avLst/>
          </a:prstGeom>
          <a:noFill/>
          <a:ln/>
        </p:spPr>
        <p:txBody>
          <a:bodyPr wrap="none" lIns="0" tIns="0" rIns="0" bIns="0" rtlCol="0" anchor="t"/>
          <a:lstStyle/>
          <a:p>
            <a:pPr marL="0" indent="0" algn="l">
              <a:lnSpc>
                <a:spcPts val="2450"/>
              </a:lnSpc>
              <a:buNone/>
            </a:pPr>
            <a:r>
              <a:rPr lang="en-US" sz="1550" dirty="0">
                <a:solidFill>
                  <a:srgbClr val="1E3063"/>
                </a:solidFill>
                <a:latin typeface="Instrument Sans Medium" pitchFamily="34" charset="0"/>
                <a:ea typeface="Instrument Sans Medium" pitchFamily="34" charset="-122"/>
                <a:cs typeface="Instrument Sans Medium" pitchFamily="34" charset="-120"/>
              </a:rPr>
              <a:t>Frappe được cập nhật và phát triển liên tục từ năm 2012.</a:t>
            </a:r>
            <a:endParaRPr lang="en-US" sz="1550" dirty="0"/>
          </a:p>
        </p:txBody>
      </p:sp>
      <p:pic>
        <p:nvPicPr>
          <p:cNvPr id="12" name="Image 4" descr="preencoded.png"/>
          <p:cNvPicPr>
            <a:picLocks noChangeAspect="1"/>
          </p:cNvPicPr>
          <p:nvPr/>
        </p:nvPicPr>
        <p:blipFill>
          <a:blip r:embed="rId6"/>
          <a:stretch>
            <a:fillRect/>
          </a:stretch>
        </p:blipFill>
        <p:spPr>
          <a:xfrm>
            <a:off x="6180415" y="5636776"/>
            <a:ext cx="991433" cy="1189792"/>
          </a:xfrm>
          <a:prstGeom prst="rect">
            <a:avLst/>
          </a:prstGeom>
        </p:spPr>
      </p:pic>
      <p:sp>
        <p:nvSpPr>
          <p:cNvPr id="13" name="Text 6"/>
          <p:cNvSpPr/>
          <p:nvPr/>
        </p:nvSpPr>
        <p:spPr>
          <a:xfrm>
            <a:off x="7469267" y="5835015"/>
            <a:ext cx="2478762" cy="309801"/>
          </a:xfrm>
          <a:prstGeom prst="rect">
            <a:avLst/>
          </a:prstGeom>
          <a:noFill/>
          <a:ln/>
        </p:spPr>
        <p:txBody>
          <a:bodyPr wrap="none" lIns="0" tIns="0" rIns="0" bIns="0" rtlCol="0" anchor="t"/>
          <a:lstStyle/>
          <a:p>
            <a:pPr marL="0" indent="0" algn="l">
              <a:lnSpc>
                <a:spcPts val="240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Cộng đồng hỗ trợ</a:t>
            </a:r>
            <a:endParaRPr lang="en-US" sz="1950" dirty="0"/>
          </a:p>
        </p:txBody>
      </p:sp>
      <p:sp>
        <p:nvSpPr>
          <p:cNvPr id="14" name="Text 7"/>
          <p:cNvSpPr/>
          <p:nvPr/>
        </p:nvSpPr>
        <p:spPr>
          <a:xfrm>
            <a:off x="7469267" y="6263759"/>
            <a:ext cx="6467118" cy="317302"/>
          </a:xfrm>
          <a:prstGeom prst="rect">
            <a:avLst/>
          </a:prstGeom>
          <a:noFill/>
          <a:ln/>
        </p:spPr>
        <p:txBody>
          <a:bodyPr wrap="none" lIns="0" tIns="0" rIns="0" bIns="0" rtlCol="0" anchor="t"/>
          <a:lstStyle/>
          <a:p>
            <a:pPr marL="0" indent="0" algn="l">
              <a:lnSpc>
                <a:spcPts val="2450"/>
              </a:lnSpc>
              <a:buNone/>
            </a:pPr>
            <a:r>
              <a:rPr lang="en-US" sz="1550" dirty="0">
                <a:solidFill>
                  <a:srgbClr val="1E3063"/>
                </a:solidFill>
                <a:latin typeface="Instrument Sans Medium" pitchFamily="34" charset="0"/>
                <a:ea typeface="Instrument Sans Medium" pitchFamily="34" charset="-122"/>
                <a:cs typeface="Instrument Sans Medium" pitchFamily="34" charset="-120"/>
              </a:rPr>
              <a:t>Nhận sự giúp đỡ từ cộng đồng Frappe.</a:t>
            </a:r>
            <a:endParaRPr lang="en-US" sz="1550" dirty="0"/>
          </a:p>
        </p:txBody>
      </p:sp>
      <p:sp>
        <p:nvSpPr>
          <p:cNvPr id="15" name="Text 8"/>
          <p:cNvSpPr/>
          <p:nvPr/>
        </p:nvSpPr>
        <p:spPr>
          <a:xfrm>
            <a:off x="6180415" y="7049572"/>
            <a:ext cx="7755969" cy="634603"/>
          </a:xfrm>
          <a:prstGeom prst="rect">
            <a:avLst/>
          </a:prstGeom>
          <a:noFill/>
          <a:ln/>
        </p:spPr>
        <p:txBody>
          <a:bodyPr wrap="square" lIns="0" tIns="0" rIns="0" bIns="0" rtlCol="0" anchor="t"/>
          <a:lstStyle/>
          <a:p>
            <a:pPr marL="0" indent="0" algn="l">
              <a:lnSpc>
                <a:spcPts val="2450"/>
              </a:lnSpc>
              <a:buNone/>
            </a:pPr>
            <a:r>
              <a:rPr lang="en-US" sz="1550" dirty="0">
                <a:solidFill>
                  <a:srgbClr val="1E3063"/>
                </a:solidFill>
                <a:latin typeface="Instrument Sans Medium" pitchFamily="34" charset="0"/>
                <a:ea typeface="Instrument Sans Medium" pitchFamily="34" charset="-122"/>
                <a:cs typeface="Instrument Sans Medium" pitchFamily="34" charset="-120"/>
              </a:rPr>
              <a:t>Tham gia cộng đồng Frappe để học hỏi, chia sẻ kinh nghiệm và đóng góp vào sự phát triển của nền tảng.</a:t>
            </a:r>
            <a:endParaRPr lang="en-US" sz="1550" dirty="0"/>
          </a:p>
        </p:txBody>
      </p:sp>
      <p:pic>
        <p:nvPicPr>
          <p:cNvPr id="19" name="Hình ảnh 18" descr="Ảnh có chứa văn bản, ảnh chụp màn hình, phần mềm, Phần mềm đa phương tiện&#10;&#10;Nội dung do AI tạo ra có thể không chính xác.">
            <a:extLst>
              <a:ext uri="{FF2B5EF4-FFF2-40B4-BE49-F238E27FC236}">
                <a16:creationId xmlns:a16="http://schemas.microsoft.com/office/drawing/2014/main" id="{3E75B1E7-DDB9-B7E4-9318-E56982583972}"/>
              </a:ext>
            </a:extLst>
          </p:cNvPr>
          <p:cNvPicPr>
            <a:picLocks noChangeAspect="1"/>
          </p:cNvPicPr>
          <p:nvPr/>
        </p:nvPicPr>
        <p:blipFill>
          <a:blip r:embed="rId7"/>
          <a:stretch>
            <a:fillRect/>
          </a:stretch>
        </p:blipFill>
        <p:spPr>
          <a:xfrm>
            <a:off x="262795" y="2558236"/>
            <a:ext cx="4832294" cy="25861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156454"/>
            <a:ext cx="8129349" cy="708779"/>
          </a:xfrm>
          <a:prstGeom prst="rect">
            <a:avLst/>
          </a:prstGeom>
          <a:noFill/>
          <a:ln/>
        </p:spPr>
        <p:txBody>
          <a:bodyPr wrap="none" lIns="0" tIns="0" rIns="0" bIns="0" rtlCol="0" anchor="t"/>
          <a:lstStyle/>
          <a:p>
            <a:pPr marL="0" indent="0" algn="l">
              <a:lnSpc>
                <a:spcPts val="5550"/>
              </a:lnSpc>
              <a:buNone/>
            </a:pPr>
            <a:r>
              <a:rPr lang="en-US" sz="4450" dirty="0">
                <a:solidFill>
                  <a:srgbClr val="091C53"/>
                </a:solidFill>
                <a:latin typeface="Instrument Sans Semi Bold" pitchFamily="34" charset="0"/>
                <a:ea typeface="Instrument Sans Semi Bold" pitchFamily="34" charset="-122"/>
                <a:cs typeface="Instrument Sans Semi Bold" pitchFamily="34" charset="-120"/>
              </a:rPr>
              <a:t>Ưu điểm và tiềm năng mở rộng</a:t>
            </a:r>
            <a:endParaRPr lang="en-US" sz="4450" dirty="0"/>
          </a:p>
        </p:txBody>
      </p:sp>
      <p:sp>
        <p:nvSpPr>
          <p:cNvPr id="3" name="Text 1"/>
          <p:cNvSpPr/>
          <p:nvPr/>
        </p:nvSpPr>
        <p:spPr>
          <a:xfrm>
            <a:off x="793790" y="2318861"/>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Frappe có nhiều ưu điểm so với các nền tảng phát triển ứng dụng web và ERP khác.</a:t>
            </a:r>
            <a:endParaRPr lang="en-US" sz="1750" dirty="0"/>
          </a:p>
        </p:txBody>
      </p:sp>
      <p:pic>
        <p:nvPicPr>
          <p:cNvPr id="4" name="Image 0" descr="preencoded.png"/>
          <p:cNvPicPr>
            <a:picLocks noChangeAspect="1"/>
          </p:cNvPicPr>
          <p:nvPr/>
        </p:nvPicPr>
        <p:blipFill>
          <a:blip r:embed="rId3"/>
          <a:stretch>
            <a:fillRect/>
          </a:stretch>
        </p:blipFill>
        <p:spPr>
          <a:xfrm>
            <a:off x="2978348" y="2936915"/>
            <a:ext cx="2152055" cy="807958"/>
          </a:xfrm>
          <a:prstGeom prst="rect">
            <a:avLst/>
          </a:prstGeom>
        </p:spPr>
      </p:pic>
      <p:sp>
        <p:nvSpPr>
          <p:cNvPr id="5" name="Text 2"/>
          <p:cNvSpPr/>
          <p:nvPr/>
        </p:nvSpPr>
        <p:spPr>
          <a:xfrm>
            <a:off x="3894892" y="3228737"/>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1E3063"/>
                </a:solidFill>
                <a:latin typeface="Instrument Sans Semi Bold" pitchFamily="34" charset="0"/>
                <a:ea typeface="Instrument Sans Semi Bold" pitchFamily="34" charset="-122"/>
                <a:cs typeface="Instrument Sans Semi Bold" pitchFamily="34" charset="-120"/>
              </a:rPr>
              <a:t>1</a:t>
            </a:r>
            <a:endParaRPr lang="en-US" sz="2500" dirty="0"/>
          </a:p>
        </p:txBody>
      </p:sp>
      <p:sp>
        <p:nvSpPr>
          <p:cNvPr id="6" name="Text 3"/>
          <p:cNvSpPr/>
          <p:nvPr/>
        </p:nvSpPr>
        <p:spPr>
          <a:xfrm>
            <a:off x="5357217" y="3163729"/>
            <a:ext cx="1296472"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Tùy chỉnh</a:t>
            </a:r>
            <a:endParaRPr lang="en-US" sz="2200" dirty="0"/>
          </a:p>
        </p:txBody>
      </p:sp>
      <p:sp>
        <p:nvSpPr>
          <p:cNvPr id="7" name="Shape 4"/>
          <p:cNvSpPr/>
          <p:nvPr/>
        </p:nvSpPr>
        <p:spPr>
          <a:xfrm>
            <a:off x="5187077" y="3757970"/>
            <a:ext cx="8592860" cy="15240"/>
          </a:xfrm>
          <a:prstGeom prst="roundRect">
            <a:avLst>
              <a:gd name="adj" fmla="val 1339536"/>
            </a:avLst>
          </a:prstGeom>
          <a:solidFill>
            <a:srgbClr val="B4CCE3"/>
          </a:solidFill>
          <a:ln/>
        </p:spPr>
        <p:txBody>
          <a:bodyPr/>
          <a:lstStyle/>
          <a:p>
            <a:endParaRPr lang="en-US"/>
          </a:p>
        </p:txBody>
      </p:sp>
      <p:pic>
        <p:nvPicPr>
          <p:cNvPr id="8" name="Image 1" descr="preencoded.png"/>
          <p:cNvPicPr>
            <a:picLocks noChangeAspect="1"/>
          </p:cNvPicPr>
          <p:nvPr/>
        </p:nvPicPr>
        <p:blipFill>
          <a:blip r:embed="rId4"/>
          <a:stretch>
            <a:fillRect/>
          </a:stretch>
        </p:blipFill>
        <p:spPr>
          <a:xfrm>
            <a:off x="1902381" y="3801547"/>
            <a:ext cx="4304109" cy="807958"/>
          </a:xfrm>
          <a:prstGeom prst="rect">
            <a:avLst/>
          </a:prstGeom>
        </p:spPr>
      </p:pic>
      <p:sp>
        <p:nvSpPr>
          <p:cNvPr id="9" name="Text 5"/>
          <p:cNvSpPr/>
          <p:nvPr/>
        </p:nvSpPr>
        <p:spPr>
          <a:xfrm>
            <a:off x="3894892" y="4006215"/>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1E3063"/>
                </a:solidFill>
                <a:latin typeface="Instrument Sans Semi Bold" pitchFamily="34" charset="0"/>
                <a:ea typeface="Instrument Sans Semi Bold" pitchFamily="34" charset="-122"/>
                <a:cs typeface="Instrument Sans Semi Bold" pitchFamily="34" charset="-120"/>
              </a:rPr>
              <a:t>2</a:t>
            </a:r>
            <a:endParaRPr lang="en-US" sz="2500" dirty="0"/>
          </a:p>
        </p:txBody>
      </p:sp>
      <p:sp>
        <p:nvSpPr>
          <p:cNvPr id="10" name="Text 6"/>
          <p:cNvSpPr/>
          <p:nvPr/>
        </p:nvSpPr>
        <p:spPr>
          <a:xfrm>
            <a:off x="6433304" y="4028361"/>
            <a:ext cx="1712714"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Đa ngôn ngữ</a:t>
            </a:r>
            <a:endParaRPr lang="en-US" sz="2200" dirty="0"/>
          </a:p>
        </p:txBody>
      </p:sp>
      <p:sp>
        <p:nvSpPr>
          <p:cNvPr id="11" name="Shape 7"/>
          <p:cNvSpPr/>
          <p:nvPr/>
        </p:nvSpPr>
        <p:spPr>
          <a:xfrm>
            <a:off x="6263164" y="4622602"/>
            <a:ext cx="7516773" cy="15240"/>
          </a:xfrm>
          <a:prstGeom prst="roundRect">
            <a:avLst>
              <a:gd name="adj" fmla="val 1339536"/>
            </a:avLst>
          </a:prstGeom>
          <a:solidFill>
            <a:srgbClr val="B4CCE3"/>
          </a:solidFill>
          <a:ln/>
        </p:spPr>
        <p:txBody>
          <a:bodyPr/>
          <a:lstStyle/>
          <a:p>
            <a:endParaRPr lang="en-US"/>
          </a:p>
        </p:txBody>
      </p:sp>
      <p:pic>
        <p:nvPicPr>
          <p:cNvPr id="12" name="Image 2" descr="preencoded.png"/>
          <p:cNvPicPr>
            <a:picLocks noChangeAspect="1"/>
          </p:cNvPicPr>
          <p:nvPr/>
        </p:nvPicPr>
        <p:blipFill>
          <a:blip r:embed="rId5"/>
          <a:stretch>
            <a:fillRect/>
          </a:stretch>
        </p:blipFill>
        <p:spPr>
          <a:xfrm>
            <a:off x="826294" y="4666178"/>
            <a:ext cx="6456164" cy="807958"/>
          </a:xfrm>
          <a:prstGeom prst="rect">
            <a:avLst/>
          </a:prstGeom>
        </p:spPr>
      </p:pic>
      <p:sp>
        <p:nvSpPr>
          <p:cNvPr id="13" name="Text 8"/>
          <p:cNvSpPr/>
          <p:nvPr/>
        </p:nvSpPr>
        <p:spPr>
          <a:xfrm>
            <a:off x="3894773" y="4870847"/>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1E3063"/>
                </a:solidFill>
                <a:latin typeface="Instrument Sans Semi Bold" pitchFamily="34" charset="0"/>
                <a:ea typeface="Instrument Sans Semi Bold" pitchFamily="34" charset="-122"/>
                <a:cs typeface="Instrument Sans Semi Bold" pitchFamily="34" charset="-120"/>
              </a:rPr>
              <a:t>3</a:t>
            </a:r>
            <a:endParaRPr lang="en-US" sz="2500" dirty="0"/>
          </a:p>
        </p:txBody>
      </p:sp>
      <p:sp>
        <p:nvSpPr>
          <p:cNvPr id="14" name="Text 9"/>
          <p:cNvSpPr/>
          <p:nvPr/>
        </p:nvSpPr>
        <p:spPr>
          <a:xfrm>
            <a:off x="7509272" y="4892993"/>
            <a:ext cx="2081093" cy="354330"/>
          </a:xfrm>
          <a:prstGeom prst="rect">
            <a:avLst/>
          </a:prstGeom>
          <a:noFill/>
          <a:ln/>
        </p:spPr>
        <p:txBody>
          <a:bodyPr wrap="none" lIns="0" tIns="0" rIns="0" bIns="0" rtlCol="0" anchor="t"/>
          <a:lstStyle/>
          <a:p>
            <a:pPr marL="0" indent="0" algn="l">
              <a:lnSpc>
                <a:spcPts val="2750"/>
              </a:lnSpc>
              <a:buNone/>
            </a:pPr>
            <a:r>
              <a:rPr lang="en-US" sz="2200" dirty="0">
                <a:solidFill>
                  <a:srgbClr val="1E3063"/>
                </a:solidFill>
                <a:latin typeface="Instrument Sans Semi Bold" pitchFamily="34" charset="0"/>
                <a:ea typeface="Instrument Sans Semi Bold" pitchFamily="34" charset="-122"/>
                <a:cs typeface="Instrument Sans Semi Bold" pitchFamily="34" charset="-120"/>
              </a:rPr>
              <a:t>Đa cơ sở dữ liệu</a:t>
            </a:r>
            <a:endParaRPr lang="en-US" sz="2200" dirty="0"/>
          </a:p>
        </p:txBody>
      </p:sp>
      <p:sp>
        <p:nvSpPr>
          <p:cNvPr id="15" name="Text 10"/>
          <p:cNvSpPr/>
          <p:nvPr/>
        </p:nvSpPr>
        <p:spPr>
          <a:xfrm>
            <a:off x="793790" y="572928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Khả năng tùy chỉnh dễ dàng, mở rộng linh hoạt, hỗ trợ đa ngôn ngữ và đa cơ sở dữ liệu là những yếu tố quan trọng giúp Frappe phù hợp với nhiều loại hình doanh nghiệp.</a:t>
            </a:r>
            <a:endParaRPr lang="en-US" sz="1750" dirty="0"/>
          </a:p>
        </p:txBody>
      </p:sp>
      <p:sp>
        <p:nvSpPr>
          <p:cNvPr id="16" name="Text 11"/>
          <p:cNvSpPr/>
          <p:nvPr/>
        </p:nvSpPr>
        <p:spPr>
          <a:xfrm>
            <a:off x="793790" y="6710243"/>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1E3063"/>
                </a:solidFill>
                <a:latin typeface="Instrument Sans Medium" pitchFamily="34" charset="0"/>
                <a:ea typeface="Instrument Sans Medium" pitchFamily="34" charset="-122"/>
                <a:cs typeface="Instrument Sans Medium" pitchFamily="34" charset="-120"/>
              </a:rPr>
              <a:t>Frappe có tiềm năng ứng dụng rộng rãi, từ các doanh nghiệp nhỏ đến các tập đoàn lớn.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0789920" y="0"/>
            <a:ext cx="3840480" cy="8229600"/>
          </a:xfrm>
          <a:prstGeom prst="rect">
            <a:avLst/>
          </a:prstGeom>
        </p:spPr>
      </p:pic>
      <p:sp>
        <p:nvSpPr>
          <p:cNvPr id="3" name="Text 0"/>
          <p:cNvSpPr/>
          <p:nvPr/>
        </p:nvSpPr>
        <p:spPr>
          <a:xfrm>
            <a:off x="722233" y="898565"/>
            <a:ext cx="5159454" cy="644843"/>
          </a:xfrm>
          <a:prstGeom prst="rect">
            <a:avLst/>
          </a:prstGeom>
          <a:noFill/>
          <a:ln/>
        </p:spPr>
        <p:txBody>
          <a:bodyPr wrap="none" lIns="0" tIns="0" rIns="0" bIns="0" rtlCol="0" anchor="t"/>
          <a:lstStyle/>
          <a:p>
            <a:pPr marL="0" indent="0" algn="l">
              <a:lnSpc>
                <a:spcPts val="5050"/>
              </a:lnSpc>
              <a:buNone/>
            </a:pPr>
            <a:r>
              <a:rPr lang="en-US" sz="4050" dirty="0">
                <a:solidFill>
                  <a:srgbClr val="091C53"/>
                </a:solidFill>
                <a:latin typeface="Instrument Sans Semi Bold" pitchFamily="34" charset="0"/>
                <a:ea typeface="Instrument Sans Semi Bold" pitchFamily="34" charset="-122"/>
                <a:cs typeface="Instrument Sans Semi Bold" pitchFamily="34" charset="-120"/>
              </a:rPr>
              <a:t>Kết luận</a:t>
            </a:r>
            <a:endParaRPr lang="en-US" sz="4050" dirty="0"/>
          </a:p>
        </p:txBody>
      </p:sp>
      <p:sp>
        <p:nvSpPr>
          <p:cNvPr id="4" name="Text 1"/>
          <p:cNvSpPr/>
          <p:nvPr/>
        </p:nvSpPr>
        <p:spPr>
          <a:xfrm>
            <a:off x="722233" y="1852970"/>
            <a:ext cx="9528334" cy="990124"/>
          </a:xfrm>
          <a:prstGeom prst="rect">
            <a:avLst/>
          </a:prstGeom>
          <a:noFill/>
          <a:ln/>
        </p:spPr>
        <p:txBody>
          <a:bodyPr wrap="square" lIns="0" tIns="0" rIns="0" bIns="0" rtlCol="0" anchor="t"/>
          <a:lstStyle/>
          <a:p>
            <a:pPr marL="0" indent="0" algn="l">
              <a:lnSpc>
                <a:spcPts val="2600"/>
              </a:lnSpc>
              <a:buNone/>
            </a:pPr>
            <a:r>
              <a:rPr lang="en-US" sz="1600" dirty="0">
                <a:solidFill>
                  <a:srgbClr val="1E3063"/>
                </a:solidFill>
                <a:latin typeface="Instrument Sans Medium" pitchFamily="34" charset="0"/>
                <a:ea typeface="Instrument Sans Medium" pitchFamily="34" charset="-122"/>
                <a:cs typeface="Instrument Sans Medium" pitchFamily="34" charset="-120"/>
              </a:rPr>
              <a:t>Frappe cung cấp một nền tảng toàn diện và mạnh mẽ để phát triển các ứng dụng web và ERP. Với kiến trúc MVC, tính năng nổi bật, cấu trúc dự án rõ ràng và cộng đồng hỗ trợ, Frappe là một lựa chọn tuyệt vời cho các doanh nghiệp muốn xây dựng các ứng dụng tùy chỉnh và hiệu quả.</a:t>
            </a:r>
            <a:endParaRPr lang="en-US" sz="1600" dirty="0"/>
          </a:p>
        </p:txBody>
      </p:sp>
      <p:sp>
        <p:nvSpPr>
          <p:cNvPr id="5" name="Text 2"/>
          <p:cNvSpPr/>
          <p:nvPr/>
        </p:nvSpPr>
        <p:spPr>
          <a:xfrm>
            <a:off x="722233" y="3178373"/>
            <a:ext cx="4609386" cy="681038"/>
          </a:xfrm>
          <a:prstGeom prst="rect">
            <a:avLst/>
          </a:prstGeom>
          <a:noFill/>
          <a:ln/>
        </p:spPr>
        <p:txBody>
          <a:bodyPr wrap="none" lIns="0" tIns="0" rIns="0" bIns="0" rtlCol="0" anchor="t"/>
          <a:lstStyle/>
          <a:p>
            <a:pPr marL="0" indent="0" algn="ctr">
              <a:lnSpc>
                <a:spcPts val="5350"/>
              </a:lnSpc>
              <a:buNone/>
            </a:pPr>
            <a:r>
              <a:rPr lang="en-US" sz="5350" dirty="0">
                <a:solidFill>
                  <a:srgbClr val="1E3063"/>
                </a:solidFill>
                <a:latin typeface="Instrument Sans Semi Bold" pitchFamily="34" charset="0"/>
                <a:ea typeface="Instrument Sans Semi Bold" pitchFamily="34" charset="-122"/>
                <a:cs typeface="Instrument Sans Semi Bold" pitchFamily="34" charset="-120"/>
              </a:rPr>
              <a:t>2012</a:t>
            </a:r>
            <a:endParaRPr lang="en-US" sz="5350" dirty="0"/>
          </a:p>
        </p:txBody>
      </p:sp>
      <p:sp>
        <p:nvSpPr>
          <p:cNvPr id="6" name="Text 3"/>
          <p:cNvSpPr/>
          <p:nvPr/>
        </p:nvSpPr>
        <p:spPr>
          <a:xfrm>
            <a:off x="1737003" y="4117300"/>
            <a:ext cx="2579727" cy="322421"/>
          </a:xfrm>
          <a:prstGeom prst="rect">
            <a:avLst/>
          </a:prstGeom>
          <a:noFill/>
          <a:ln/>
        </p:spPr>
        <p:txBody>
          <a:bodyPr wrap="none" lIns="0" tIns="0" rIns="0" bIns="0" rtlCol="0" anchor="t"/>
          <a:lstStyle/>
          <a:p>
            <a:pPr marL="0" indent="0" algn="ctr">
              <a:lnSpc>
                <a:spcPts val="2500"/>
              </a:lnSpc>
              <a:buNone/>
            </a:pPr>
            <a:r>
              <a:rPr lang="en-US" sz="2000" dirty="0">
                <a:solidFill>
                  <a:srgbClr val="1E3063"/>
                </a:solidFill>
                <a:latin typeface="Instrument Sans Semi Bold" pitchFamily="34" charset="0"/>
                <a:ea typeface="Instrument Sans Semi Bold" pitchFamily="34" charset="-122"/>
                <a:cs typeface="Instrument Sans Semi Bold" pitchFamily="34" charset="-120"/>
              </a:rPr>
              <a:t>Thời gian</a:t>
            </a:r>
            <a:endParaRPr lang="en-US" sz="2000" dirty="0"/>
          </a:p>
        </p:txBody>
      </p:sp>
      <p:sp>
        <p:nvSpPr>
          <p:cNvPr id="7" name="Text 4"/>
          <p:cNvSpPr/>
          <p:nvPr/>
        </p:nvSpPr>
        <p:spPr>
          <a:xfrm>
            <a:off x="722233" y="4563547"/>
            <a:ext cx="4609386" cy="330041"/>
          </a:xfrm>
          <a:prstGeom prst="rect">
            <a:avLst/>
          </a:prstGeom>
          <a:noFill/>
          <a:ln/>
        </p:spPr>
        <p:txBody>
          <a:bodyPr wrap="none" lIns="0" tIns="0" rIns="0" bIns="0" rtlCol="0" anchor="t"/>
          <a:lstStyle/>
          <a:p>
            <a:pPr marL="0" indent="0" algn="ctr">
              <a:lnSpc>
                <a:spcPts val="2600"/>
              </a:lnSpc>
              <a:buNone/>
            </a:pPr>
            <a:r>
              <a:rPr lang="en-US" sz="1600" dirty="0">
                <a:solidFill>
                  <a:srgbClr val="1E3063"/>
                </a:solidFill>
                <a:latin typeface="Instrument Sans Medium" pitchFamily="34" charset="0"/>
                <a:ea typeface="Instrument Sans Medium" pitchFamily="34" charset="-122"/>
                <a:cs typeface="Instrument Sans Medium" pitchFamily="34" charset="-120"/>
              </a:rPr>
              <a:t>Frappe được phát triển từ năm 2012</a:t>
            </a:r>
            <a:endParaRPr lang="en-US" sz="1600" dirty="0"/>
          </a:p>
        </p:txBody>
      </p:sp>
      <p:sp>
        <p:nvSpPr>
          <p:cNvPr id="8" name="Text 5"/>
          <p:cNvSpPr/>
          <p:nvPr/>
        </p:nvSpPr>
        <p:spPr>
          <a:xfrm>
            <a:off x="5641181" y="3178373"/>
            <a:ext cx="4609386" cy="681038"/>
          </a:xfrm>
          <a:prstGeom prst="rect">
            <a:avLst/>
          </a:prstGeom>
          <a:noFill/>
          <a:ln/>
        </p:spPr>
        <p:txBody>
          <a:bodyPr wrap="none" lIns="0" tIns="0" rIns="0" bIns="0" rtlCol="0" anchor="t"/>
          <a:lstStyle/>
          <a:p>
            <a:pPr marL="0" indent="0" algn="ctr">
              <a:lnSpc>
                <a:spcPts val="5350"/>
              </a:lnSpc>
              <a:buNone/>
            </a:pPr>
            <a:r>
              <a:rPr lang="en-US" sz="5350" dirty="0">
                <a:solidFill>
                  <a:srgbClr val="1E3063"/>
                </a:solidFill>
                <a:latin typeface="Instrument Sans Semi Bold" pitchFamily="34" charset="0"/>
                <a:ea typeface="Instrument Sans Semi Bold" pitchFamily="34" charset="-122"/>
                <a:cs typeface="Instrument Sans Semi Bold" pitchFamily="34" charset="-120"/>
              </a:rPr>
              <a:t>Mã nguồn mở</a:t>
            </a:r>
            <a:endParaRPr lang="en-US" sz="5350" dirty="0"/>
          </a:p>
        </p:txBody>
      </p:sp>
      <p:sp>
        <p:nvSpPr>
          <p:cNvPr id="9" name="Text 6"/>
          <p:cNvSpPr/>
          <p:nvPr/>
        </p:nvSpPr>
        <p:spPr>
          <a:xfrm>
            <a:off x="6655951" y="4117300"/>
            <a:ext cx="2579727" cy="322421"/>
          </a:xfrm>
          <a:prstGeom prst="rect">
            <a:avLst/>
          </a:prstGeom>
          <a:noFill/>
          <a:ln/>
        </p:spPr>
        <p:txBody>
          <a:bodyPr wrap="none" lIns="0" tIns="0" rIns="0" bIns="0" rtlCol="0" anchor="t"/>
          <a:lstStyle/>
          <a:p>
            <a:pPr marL="0" indent="0" algn="ctr">
              <a:lnSpc>
                <a:spcPts val="2500"/>
              </a:lnSpc>
              <a:buNone/>
            </a:pPr>
            <a:r>
              <a:rPr lang="en-US" sz="2000" dirty="0">
                <a:solidFill>
                  <a:srgbClr val="1E3063"/>
                </a:solidFill>
                <a:latin typeface="Instrument Sans Semi Bold" pitchFamily="34" charset="0"/>
                <a:ea typeface="Instrument Sans Semi Bold" pitchFamily="34" charset="-122"/>
                <a:cs typeface="Instrument Sans Semi Bold" pitchFamily="34" charset="-120"/>
              </a:rPr>
              <a:t>Chi phí</a:t>
            </a:r>
            <a:endParaRPr lang="en-US" sz="2000" dirty="0"/>
          </a:p>
        </p:txBody>
      </p:sp>
      <p:sp>
        <p:nvSpPr>
          <p:cNvPr id="10" name="Text 7"/>
          <p:cNvSpPr/>
          <p:nvPr/>
        </p:nvSpPr>
        <p:spPr>
          <a:xfrm>
            <a:off x="5641181" y="4563547"/>
            <a:ext cx="4609386" cy="330041"/>
          </a:xfrm>
          <a:prstGeom prst="rect">
            <a:avLst/>
          </a:prstGeom>
          <a:noFill/>
          <a:ln/>
        </p:spPr>
        <p:txBody>
          <a:bodyPr wrap="none" lIns="0" tIns="0" rIns="0" bIns="0" rtlCol="0" anchor="t"/>
          <a:lstStyle/>
          <a:p>
            <a:pPr marL="0" indent="0" algn="ctr">
              <a:lnSpc>
                <a:spcPts val="2600"/>
              </a:lnSpc>
              <a:buNone/>
            </a:pPr>
            <a:r>
              <a:rPr lang="en-US" sz="1600" dirty="0">
                <a:solidFill>
                  <a:srgbClr val="1E3063"/>
                </a:solidFill>
                <a:latin typeface="Instrument Sans Medium" pitchFamily="34" charset="0"/>
                <a:ea typeface="Instrument Sans Medium" pitchFamily="34" charset="-122"/>
                <a:cs typeface="Instrument Sans Medium" pitchFamily="34" charset="-120"/>
              </a:rPr>
              <a:t>Frappe là mã nguồn mở và hoàn toàn miễn phí</a:t>
            </a:r>
            <a:endParaRPr lang="en-US" sz="1600" dirty="0"/>
          </a:p>
        </p:txBody>
      </p:sp>
      <p:sp>
        <p:nvSpPr>
          <p:cNvPr id="11" name="Text 8"/>
          <p:cNvSpPr/>
          <p:nvPr/>
        </p:nvSpPr>
        <p:spPr>
          <a:xfrm>
            <a:off x="3181707" y="5615821"/>
            <a:ext cx="4609386" cy="681038"/>
          </a:xfrm>
          <a:prstGeom prst="rect">
            <a:avLst/>
          </a:prstGeom>
          <a:noFill/>
          <a:ln/>
        </p:spPr>
        <p:txBody>
          <a:bodyPr wrap="none" lIns="0" tIns="0" rIns="0" bIns="0" rtlCol="0" anchor="t"/>
          <a:lstStyle/>
          <a:p>
            <a:pPr marL="0" indent="0" algn="ctr">
              <a:lnSpc>
                <a:spcPts val="5350"/>
              </a:lnSpc>
              <a:buNone/>
            </a:pPr>
            <a:r>
              <a:rPr lang="en-US" sz="5350" dirty="0">
                <a:solidFill>
                  <a:srgbClr val="1E3063"/>
                </a:solidFill>
                <a:latin typeface="Instrument Sans Semi Bold" pitchFamily="34" charset="0"/>
                <a:ea typeface="Instrument Sans Semi Bold" pitchFamily="34" charset="-122"/>
                <a:cs typeface="Instrument Sans Semi Bold" pitchFamily="34" charset="-120"/>
              </a:rPr>
              <a:t>Linh hoạt</a:t>
            </a:r>
            <a:endParaRPr lang="en-US" sz="5350" dirty="0"/>
          </a:p>
        </p:txBody>
      </p:sp>
      <p:sp>
        <p:nvSpPr>
          <p:cNvPr id="12" name="Text 9"/>
          <p:cNvSpPr/>
          <p:nvPr/>
        </p:nvSpPr>
        <p:spPr>
          <a:xfrm>
            <a:off x="4196477" y="6554748"/>
            <a:ext cx="2579727" cy="322421"/>
          </a:xfrm>
          <a:prstGeom prst="rect">
            <a:avLst/>
          </a:prstGeom>
          <a:noFill/>
          <a:ln/>
        </p:spPr>
        <p:txBody>
          <a:bodyPr wrap="none" lIns="0" tIns="0" rIns="0" bIns="0" rtlCol="0" anchor="t"/>
          <a:lstStyle/>
          <a:p>
            <a:pPr marL="0" indent="0" algn="ctr">
              <a:lnSpc>
                <a:spcPts val="2500"/>
              </a:lnSpc>
              <a:buNone/>
            </a:pPr>
            <a:r>
              <a:rPr lang="en-US" sz="2000" dirty="0">
                <a:solidFill>
                  <a:srgbClr val="1E3063"/>
                </a:solidFill>
                <a:latin typeface="Instrument Sans Semi Bold" pitchFamily="34" charset="0"/>
                <a:ea typeface="Instrument Sans Semi Bold" pitchFamily="34" charset="-122"/>
                <a:cs typeface="Instrument Sans Semi Bold" pitchFamily="34" charset="-120"/>
              </a:rPr>
              <a:t>Khả năng</a:t>
            </a:r>
            <a:endParaRPr lang="en-US" sz="2000" dirty="0"/>
          </a:p>
        </p:txBody>
      </p:sp>
      <p:sp>
        <p:nvSpPr>
          <p:cNvPr id="13" name="Text 10"/>
          <p:cNvSpPr/>
          <p:nvPr/>
        </p:nvSpPr>
        <p:spPr>
          <a:xfrm>
            <a:off x="3181707" y="7000994"/>
            <a:ext cx="4609386" cy="330041"/>
          </a:xfrm>
          <a:prstGeom prst="rect">
            <a:avLst/>
          </a:prstGeom>
          <a:noFill/>
          <a:ln/>
        </p:spPr>
        <p:txBody>
          <a:bodyPr wrap="none" lIns="0" tIns="0" rIns="0" bIns="0" rtlCol="0" anchor="t"/>
          <a:lstStyle/>
          <a:p>
            <a:pPr marL="0" indent="0" algn="ctr">
              <a:lnSpc>
                <a:spcPts val="2600"/>
              </a:lnSpc>
              <a:buNone/>
            </a:pPr>
            <a:r>
              <a:rPr lang="en-US" sz="1600" dirty="0">
                <a:solidFill>
                  <a:srgbClr val="1E3063"/>
                </a:solidFill>
                <a:latin typeface="Instrument Sans Medium" pitchFamily="34" charset="0"/>
                <a:ea typeface="Instrument Sans Medium" pitchFamily="34" charset="-122"/>
                <a:cs typeface="Instrument Sans Medium" pitchFamily="34" charset="-120"/>
              </a:rPr>
              <a:t>Frappe có thể được tùy chỉnh cho mọi thứ</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860</Words>
  <Application>Microsoft Office PowerPoint</Application>
  <PresentationFormat>Tùy chỉnh</PresentationFormat>
  <Paragraphs>90</Paragraphs>
  <Slides>9</Slides>
  <Notes>9</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9</vt:i4>
      </vt:variant>
    </vt:vector>
  </HeadingPairs>
  <TitlesOfParts>
    <vt:vector size="13" baseType="lpstr">
      <vt:lpstr>Instrument Sans Semi Bold</vt:lpstr>
      <vt:lpstr>Instrument Sans Medium</vt:lpstr>
      <vt:lpstr>Arial</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Thanh Nguyễn Phan</cp:lastModifiedBy>
  <cp:revision>2</cp:revision>
  <dcterms:created xsi:type="dcterms:W3CDTF">2025-04-13T14:20:22Z</dcterms:created>
  <dcterms:modified xsi:type="dcterms:W3CDTF">2025-04-13T14:22:23Z</dcterms:modified>
</cp:coreProperties>
</file>