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8"/>
  </p:notesMasterIdLst>
  <p:sldIdLst>
    <p:sldId id="256" r:id="rId2"/>
    <p:sldId id="280" r:id="rId3"/>
    <p:sldId id="258" r:id="rId4"/>
    <p:sldId id="267" r:id="rId5"/>
    <p:sldId id="281" r:id="rId6"/>
    <p:sldId id="266" r:id="rId7"/>
    <p:sldId id="282" r:id="rId8"/>
    <p:sldId id="264" r:id="rId9"/>
    <p:sldId id="265" r:id="rId10"/>
    <p:sldId id="268" r:id="rId11"/>
    <p:sldId id="269" r:id="rId12"/>
    <p:sldId id="283" r:id="rId13"/>
    <p:sldId id="270" r:id="rId14"/>
    <p:sldId id="271" r:id="rId15"/>
    <p:sldId id="286" r:id="rId16"/>
    <p:sldId id="272" r:id="rId17"/>
    <p:sldId id="284" r:id="rId18"/>
    <p:sldId id="273" r:id="rId19"/>
    <p:sldId id="274" r:id="rId20"/>
    <p:sldId id="275" r:id="rId21"/>
    <p:sldId id="277" r:id="rId22"/>
    <p:sldId id="276" r:id="rId23"/>
    <p:sldId id="285" r:id="rId24"/>
    <p:sldId id="279" r:id="rId25"/>
    <p:sldId id="28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bbot\Documents\seds\p4\P2P\presentation\evaluation-of-heuristic-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# of Success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99.41%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96.49%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94.05%</a:t>
                    </a:r>
                  </a:p>
                </c:rich>
              </c:tx>
              <c:showVal val="1"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Vx</c:v>
                </c:pt>
                <c:pt idx="1">
                  <c:v>Vh*</c:v>
                </c:pt>
                <c:pt idx="2">
                  <c:v>Vl*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8400</c:v>
                </c:pt>
                <c:pt idx="1">
                  <c:v>32021</c:v>
                </c:pt>
                <c:pt idx="2">
                  <c:v>3097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Failures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Vx</c:v>
                </c:pt>
                <c:pt idx="1">
                  <c:v>Vh*</c:v>
                </c:pt>
                <c:pt idx="2">
                  <c:v>Vl*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1165</c:v>
                </c:pt>
                <c:pt idx="2">
                  <c:v>196</c:v>
                </c:pt>
              </c:numCache>
            </c:numRef>
          </c:val>
        </c:ser>
        <c:overlap val="100"/>
        <c:axId val="62353792"/>
        <c:axId val="62362752"/>
      </c:barChart>
      <c:catAx>
        <c:axId val="62353792"/>
        <c:scaling>
          <c:orientation val="minMax"/>
        </c:scaling>
        <c:axPos val="b"/>
        <c:tickLblPos val="nextTo"/>
        <c:crossAx val="62362752"/>
        <c:crosses val="autoZero"/>
        <c:auto val="1"/>
        <c:lblAlgn val="ctr"/>
        <c:lblOffset val="100"/>
      </c:catAx>
      <c:valAx>
        <c:axId val="62362752"/>
        <c:scaling>
          <c:orientation val="minMax"/>
        </c:scaling>
        <c:axPos val="l"/>
        <c:majorGridlines/>
        <c:numFmt formatCode="General" sourceLinked="1"/>
        <c:tickLblPos val="nextTo"/>
        <c:crossAx val="62353792"/>
        <c:crosses val="autoZero"/>
        <c:crossBetween val="between"/>
      </c:valAx>
      <c:dTable>
        <c:showHorzBorder val="1"/>
        <c:showVertBorder val="1"/>
        <c:showOutline val="1"/>
      </c:dTable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EB9B3-11EE-4EBC-B1EA-EBF4B5E65C7C}" type="datetime1">
              <a:rPr lang="sv-SE" smtClean="0"/>
              <a:t>2010-05-18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A. Shumanski &amp; V. Trigonakis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21CCA-A9FA-4A5A-B4C6-F81253DE0B33}" type="datetime1">
              <a:rPr lang="sv-SE" smtClean="0"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C11C16-A398-4237-A44E-9994AA21A418}" type="datetime1">
              <a:rPr lang="sv-SE" smtClean="0"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B051-2451-4F76-A85D-9F674B2DCBF4}" type="datetime1">
              <a:rPr lang="sv-SE" smtClean="0"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B48C6-4E88-4D3B-8F34-B09ACCAFF8BF}" type="datetime1">
              <a:rPr lang="sv-SE" smtClean="0"/>
              <a:t>2010-05-18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68A36-ADD4-47B5-9BF0-A0850E8FB676}" type="datetime1">
              <a:rPr lang="sv-SE" smtClean="0"/>
              <a:t>2010-05-18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89943-4F91-43CD-A121-05FA32B4039C}" type="datetime1">
              <a:rPr lang="sv-SE" smtClean="0"/>
              <a:t>2010-05-18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54430-F4B7-448C-A418-DE7B1396916F}" type="datetime1">
              <a:rPr lang="sv-SE" smtClean="0"/>
              <a:t>2010-05-18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B785C-6FDB-43D1-8546-5701711803B9}" type="datetime1">
              <a:rPr lang="sv-SE" smtClean="0"/>
              <a:t>2010-05-18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761C5-597C-4499-86DB-C4C3C73A35AC}" type="datetime1">
              <a:rPr lang="sv-SE" smtClean="0"/>
              <a:t>2010-05-18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92EC8-8144-4CAC-AD0D-00BC83F84B7C}" type="datetime1">
              <a:rPr lang="sv-SE" smtClean="0"/>
              <a:t>2010-05-18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A. Shumanski &amp; V. Trigonakis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7F1CDC6-0E78-4729-93CF-F150F42E6D9E}" type="datetime1">
              <a:rPr lang="sv-SE" smtClean="0"/>
              <a:t>2010-05-18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A. Shumanski &amp; V. Trigonakis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Index Poisoning Attack in P2P File Sharing Systems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Shumanski</a:t>
            </a:r>
            <a:r>
              <a:rPr lang="en-US" dirty="0" smtClean="0"/>
              <a:t>, Andrei</a:t>
            </a:r>
          </a:p>
          <a:p>
            <a:r>
              <a:rPr lang="en-US" dirty="0" smtClean="0"/>
              <a:t>Trigonakis, Vasileios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Decentralized</a:t>
            </a:r>
            <a:r>
              <a:rPr lang="en-US" dirty="0" smtClean="0"/>
              <a:t> &amp; </a:t>
            </a:r>
            <a:r>
              <a:rPr lang="en-US" b="1" dirty="0" smtClean="0"/>
              <a:t>unstructured</a:t>
            </a:r>
            <a:r>
              <a:rPr lang="en-US" dirty="0" smtClean="0"/>
              <a:t> (two-tier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Two classes of nodes:</a:t>
            </a:r>
          </a:p>
          <a:p>
            <a:pPr lvl="1"/>
            <a:r>
              <a:rPr lang="en-US" dirty="0" smtClean="0"/>
              <a:t>Ordinary Nodes (ONs)</a:t>
            </a:r>
          </a:p>
          <a:p>
            <a:pPr lvl="1"/>
            <a:r>
              <a:rPr lang="en-US" dirty="0" smtClean="0"/>
              <a:t>Super-Nodes (SNs) 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SN overlay -</a:t>
            </a:r>
            <a:r>
              <a:rPr lang="en-US" dirty="0" smtClean="0"/>
              <a:t> </a:t>
            </a:r>
            <a:r>
              <a:rPr lang="en-US" dirty="0" smtClean="0"/>
              <a:t>long-lived TCP </a:t>
            </a:r>
            <a:r>
              <a:rPr lang="en-US" dirty="0" smtClean="0"/>
              <a:t>connections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Index kept by the </a:t>
            </a:r>
            <a:r>
              <a:rPr lang="en-US" dirty="0" smtClean="0"/>
              <a:t>SNs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inserting bogus records into the indexes of the SNs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 smtClean="0"/>
              <a:t>Index poisoning attack in FastTrack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Based on </a:t>
            </a:r>
            <a:r>
              <a:rPr lang="en-US" b="1" dirty="0" err="1" smtClean="0"/>
              <a:t>Kademlia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All nodes </a:t>
            </a:r>
            <a:r>
              <a:rPr lang="en-US" dirty="0" smtClean="0"/>
              <a:t>equal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UDP </a:t>
            </a:r>
            <a:r>
              <a:rPr lang="en-US" dirty="0" smtClean="0"/>
              <a:t>messages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Version </a:t>
            </a:r>
            <a:r>
              <a:rPr lang="en-US" dirty="0" smtClean="0"/>
              <a:t>ids &amp; keyword hashes </a:t>
            </a:r>
            <a:r>
              <a:rPr lang="en-US" dirty="0" smtClean="0"/>
              <a:t>stored</a:t>
            </a:r>
          </a:p>
          <a:p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defining the target keywords and hash them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random </a:t>
            </a:r>
            <a:r>
              <a:rPr lang="en-US" dirty="0" smtClean="0"/>
              <a:t>id, not derived by some existing file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periodically </a:t>
            </a:r>
            <a:r>
              <a:rPr lang="en-US" dirty="0" smtClean="0"/>
              <a:t>refresh this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Index poisoning attack </a:t>
            </a:r>
            <a:r>
              <a:rPr lang="en-US" dirty="0" smtClean="0"/>
              <a:t>in Overnet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File </a:t>
            </a:r>
            <a:r>
              <a:rPr lang="en-US" dirty="0" smtClean="0"/>
              <a:t>S</a:t>
            </a:r>
            <a:r>
              <a:rPr lang="en-US" dirty="0" smtClean="0"/>
              <a:t>haring</a:t>
            </a:r>
            <a:endParaRPr lang="en-US" dirty="0"/>
          </a:p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Attacks</a:t>
            </a:r>
          </a:p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Data Gathering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Methodology</a:t>
            </a:r>
          </a:p>
          <a:p>
            <a:r>
              <a:rPr lang="fi-FI" dirty="0" smtClean="0"/>
              <a:t>Measurements &amp; </a:t>
            </a:r>
            <a:r>
              <a:rPr lang="fi-FI" dirty="0" smtClean="0"/>
              <a:t>Results</a:t>
            </a:r>
          </a:p>
          <a:p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dirty="0" smtClean="0"/>
              <a:t>Downloading of files too </a:t>
            </a:r>
            <a:r>
              <a:rPr lang="en-US" dirty="0" smtClean="0"/>
              <a:t>expensive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37260" lvl="1" indent="-571500">
              <a:buFont typeface="+mj-lt"/>
              <a:buAutoNum type="romanLcPeriod"/>
            </a:pPr>
            <a:r>
              <a:rPr lang="en-US" b="1" dirty="0" smtClean="0"/>
              <a:t>Harvesting</a:t>
            </a:r>
            <a:r>
              <a:rPr lang="en-US" dirty="0" smtClean="0"/>
              <a:t>: collect </a:t>
            </a:r>
            <a:r>
              <a:rPr lang="en-US" dirty="0" smtClean="0"/>
              <a:t>the version ids </a:t>
            </a:r>
            <a:r>
              <a:rPr lang="en-US" dirty="0" smtClean="0"/>
              <a:t>and </a:t>
            </a:r>
            <a:r>
              <a:rPr lang="en-US" dirty="0" smtClean="0"/>
              <a:t>publisher node data &amp; create a list of the advertised versions and a list of the distinct copies of each version. Done by:</a:t>
            </a:r>
          </a:p>
          <a:p>
            <a:pPr lvl="3"/>
            <a:r>
              <a:rPr lang="en-US" b="1" dirty="0" smtClean="0"/>
              <a:t>FastTrack</a:t>
            </a:r>
            <a:r>
              <a:rPr lang="en-US" dirty="0" smtClean="0"/>
              <a:t>: a crawler</a:t>
            </a:r>
          </a:p>
          <a:p>
            <a:pPr lvl="3"/>
            <a:r>
              <a:rPr lang="en-US" b="1" dirty="0" smtClean="0"/>
              <a:t>Overnet</a:t>
            </a:r>
            <a:r>
              <a:rPr lang="en-US" dirty="0" smtClean="0"/>
              <a:t>: inserting a node in the DHT with the target keywords hash as id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Classify </a:t>
            </a:r>
            <a:r>
              <a:rPr lang="en-US" dirty="0" smtClean="0"/>
              <a:t>the versions (</a:t>
            </a:r>
            <a:r>
              <a:rPr lang="en-US" b="1" dirty="0" smtClean="0"/>
              <a:t>clean</a:t>
            </a:r>
            <a:r>
              <a:rPr lang="en-US" dirty="0" smtClean="0"/>
              <a:t>, </a:t>
            </a:r>
            <a:r>
              <a:rPr lang="en-US" b="1" dirty="0" smtClean="0"/>
              <a:t>polluted</a:t>
            </a:r>
            <a:r>
              <a:rPr lang="en-US" dirty="0" smtClean="0"/>
              <a:t>, </a:t>
            </a:r>
            <a:r>
              <a:rPr lang="en-US" b="1" dirty="0" smtClean="0"/>
              <a:t>poisoned</a:t>
            </a:r>
            <a:r>
              <a:rPr lang="en-US" dirty="0" smtClean="0"/>
              <a:t>)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Determine the </a:t>
            </a:r>
            <a:r>
              <a:rPr lang="en-US" dirty="0" smtClean="0"/>
              <a:t>pollution and poison levels for the versions and copies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Gathering</a:t>
            </a:r>
            <a:r>
              <a:rPr lang="en-US" dirty="0" smtClean="0"/>
              <a:t> </a:t>
            </a:r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Observation</a:t>
            </a:r>
            <a:r>
              <a:rPr lang="en-US" dirty="0" smtClean="0"/>
              <a:t>: </a:t>
            </a:r>
            <a:r>
              <a:rPr lang="en-US" sz="2200" dirty="0" smtClean="0"/>
              <a:t>“</a:t>
            </a:r>
            <a:r>
              <a:rPr lang="en-US" sz="2200" i="1" dirty="0" smtClean="0"/>
              <a:t>Among the users that have at least one version of the title, the large majority of users advertise at most a few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Light users</a:t>
            </a:r>
            <a:r>
              <a:rPr lang="en-US" sz="2200" dirty="0" smtClean="0"/>
              <a:t>) </a:t>
            </a:r>
            <a:r>
              <a:rPr lang="en-US" sz="2200" i="1" dirty="0" smtClean="0"/>
              <a:t>and a relatively small number of users advertise a large number of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Heavy users</a:t>
            </a:r>
            <a:r>
              <a:rPr lang="en-US" sz="2200" dirty="0" smtClean="0"/>
              <a:t>)</a:t>
            </a:r>
            <a:r>
              <a:rPr lang="en-US" sz="2200" i="1" dirty="0" smtClean="0"/>
              <a:t>.”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Heuristic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V	→ set </a:t>
            </a:r>
            <a:r>
              <a:rPr lang="en-US" dirty="0" smtClean="0"/>
              <a:t>of all the advertised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dirty="0" smtClean="0"/>
              <a:t> → by </a:t>
            </a:r>
            <a:r>
              <a:rPr lang="en-US" dirty="0" smtClean="0"/>
              <a:t>heavy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dirty="0" smtClean="0"/>
              <a:t> → by </a:t>
            </a:r>
            <a:r>
              <a:rPr lang="en-US" dirty="0" smtClean="0"/>
              <a:t>light users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∩ V</a:t>
            </a:r>
            <a:r>
              <a:rPr lang="en-US" baseline="-25000" dirty="0" smtClean="0"/>
              <a:t>L	</a:t>
            </a:r>
            <a:r>
              <a:rPr lang="en-US" dirty="0" smtClean="0"/>
              <a:t>→ </a:t>
            </a:r>
            <a:r>
              <a:rPr lang="en-US" b="1" dirty="0" smtClean="0"/>
              <a:t>polluted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	</a:t>
            </a:r>
            <a:r>
              <a:rPr lang="en-US" dirty="0" smtClean="0"/>
              <a:t>→ </a:t>
            </a:r>
            <a:r>
              <a:rPr lang="en-US" b="1" dirty="0" smtClean="0"/>
              <a:t>poisoned versions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L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	</a:t>
            </a:r>
            <a:r>
              <a:rPr lang="en-US" dirty="0" smtClean="0"/>
              <a:t>→ </a:t>
            </a:r>
            <a:r>
              <a:rPr lang="en-US" b="1" dirty="0" smtClean="0"/>
              <a:t>clean versions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the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 &amp; Pollution Levels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Levels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Copy Levels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0572" y="1321904"/>
            <a:ext cx="4040188" cy="39417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poisoning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|V</a:t>
            </a:r>
            <a:r>
              <a:rPr lang="en-US" sz="2200" baseline="-25000" dirty="0" smtClean="0"/>
              <a:t>H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pollution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clean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|V</a:t>
            </a:r>
            <a:r>
              <a:rPr lang="en-US" sz="2200" baseline="-250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poisoning: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pollution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</a:t>
            </a:r>
            <a:r>
              <a:rPr lang="en-US" b="1" dirty="0" smtClean="0"/>
              <a:t>lean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81800" y="1447800"/>
          <a:ext cx="1182029" cy="914400"/>
        </p:xfrm>
        <a:graphic>
          <a:graphicData uri="http://schemas.openxmlformats.org/presentationml/2006/ole">
            <p:oleObj spid="_x0000_s1026" name="Equation" r:id="rId3" imgW="672840" imgH="5205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81800" y="2486211"/>
          <a:ext cx="1219200" cy="942789"/>
        </p:xfrm>
        <a:graphic>
          <a:graphicData uri="http://schemas.openxmlformats.org/presentationml/2006/ole">
            <p:oleObj spid="_x0000_s1027" name="Equation" r:id="rId4" imgW="672840" imgH="5205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781800" y="3581400"/>
          <a:ext cx="1160462" cy="914400"/>
        </p:xfrm>
        <a:graphic>
          <a:graphicData uri="http://schemas.openxmlformats.org/presentationml/2006/ole">
            <p:oleObj spid="_x0000_s1030" name="Equation" r:id="rId5" imgW="660240" imgH="5205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u</a:t>
            </a:r>
            <a:r>
              <a:rPr lang="en-US" dirty="0" smtClean="0"/>
              <a:t> is the set of copies for version u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</a:t>
            </a:r>
            <a:r>
              <a:rPr lang="en-US" dirty="0" smtClean="0"/>
              <a:t>the Heuristic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File </a:t>
            </a:r>
            <a:r>
              <a:rPr lang="en-US" dirty="0" smtClean="0"/>
              <a:t>S</a:t>
            </a:r>
            <a:r>
              <a:rPr lang="en-US" dirty="0" smtClean="0"/>
              <a:t>haring</a:t>
            </a:r>
            <a:endParaRPr lang="en-US" dirty="0"/>
          </a:p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Data Gathering </a:t>
            </a:r>
            <a:r>
              <a:rPr lang="en-US" dirty="0" smtClean="0"/>
              <a:t>Methodology</a:t>
            </a:r>
          </a:p>
          <a:p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Measurements &amp; </a:t>
            </a: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Results</a:t>
            </a:r>
          </a:p>
          <a:p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38.97 copies per user</a:t>
            </a:r>
          </a:p>
          <a:p>
            <a:pPr lvl="1"/>
            <a:r>
              <a:rPr lang="en-US" dirty="0" smtClean="0"/>
              <a:t>8683 decoy users from 624 </a:t>
            </a:r>
            <a:r>
              <a:rPr lang="en-US" dirty="0" smtClean="0"/>
              <a:t>IPs</a:t>
            </a:r>
            <a:endParaRPr lang="en-US" dirty="0" smtClean="0"/>
          </a:p>
          <a:p>
            <a:pPr lvl="1"/>
            <a:r>
              <a:rPr lang="en-US" dirty="0" smtClean="0"/>
              <a:t>Decoyers are 7% of all users but provide 77% of all copies and 73% of all versions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11 copies per user</a:t>
            </a:r>
          </a:p>
          <a:p>
            <a:pPr lvl="1"/>
            <a:r>
              <a:rPr lang="en-US" dirty="0" smtClean="0"/>
              <a:t>27 decoy users from 26 </a:t>
            </a:r>
            <a:r>
              <a:rPr lang="en-US" dirty="0" smtClean="0"/>
              <a:t>IPs</a:t>
            </a:r>
            <a:endParaRPr lang="en-US" dirty="0" smtClean="0"/>
          </a:p>
          <a:p>
            <a:pPr lvl="1"/>
            <a:r>
              <a:rPr lang="en-US" dirty="0" smtClean="0"/>
              <a:t>Most of the versions and copies are provided by decoyers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Measurements </a:t>
            </a:r>
            <a:r>
              <a:rPr lang="fi-FI" dirty="0" smtClean="0"/>
              <a:t>&amp; 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Mesurements &amp;</a:t>
            </a:r>
            <a:r>
              <a:rPr lang="fi-FI" dirty="0" smtClean="0"/>
              <a:t> Results </a:t>
            </a:r>
            <a:r>
              <a:rPr lang="fi-FI" dirty="0" smtClean="0"/>
              <a:t>- Copies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3643313" cy="2681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429000"/>
            <a:ext cx="3757613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different companies and techniques</a:t>
            </a:r>
          </a:p>
          <a:p>
            <a:r>
              <a:rPr lang="en-US" dirty="0" smtClean="0"/>
              <a:t>Total decoy percentage is from 50% to 95%</a:t>
            </a:r>
          </a:p>
          <a:p>
            <a:r>
              <a:rPr lang="en-US" dirty="0" smtClean="0"/>
              <a:t>Little pollution in Overnet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P2P File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haring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Data Gathering </a:t>
            </a:r>
            <a:r>
              <a:rPr lang="en-US" dirty="0" smtClean="0"/>
              <a:t>Methodology</a:t>
            </a:r>
          </a:p>
          <a:p>
            <a:r>
              <a:rPr lang="fi-FI" dirty="0" smtClean="0"/>
              <a:t>Measurements &amp; </a:t>
            </a:r>
            <a:r>
              <a:rPr lang="fi-FI" dirty="0" smtClean="0"/>
              <a:t>Results</a:t>
            </a:r>
          </a:p>
          <a:p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Mesurements </a:t>
            </a:r>
            <a:r>
              <a:rPr lang="fi-FI" dirty="0" smtClean="0"/>
              <a:t>&amp; Results - Versions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Majority of </a:t>
            </a:r>
            <a:r>
              <a:rPr lang="en-US" dirty="0" smtClean="0"/>
              <a:t>versions are </a:t>
            </a:r>
            <a:r>
              <a:rPr lang="en-US" dirty="0" smtClean="0"/>
              <a:t>poisoned</a:t>
            </a:r>
          </a:p>
          <a:p>
            <a:r>
              <a:rPr lang="en-US" dirty="0" smtClean="0"/>
              <a:t>Versions poison level is higher than copies poison level: decoyers make copies of polluted version, copies of poisoned versions do not circulate</a:t>
            </a:r>
          </a:p>
          <a:p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857" y="1154649"/>
            <a:ext cx="3111712" cy="2343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638" y="3505200"/>
            <a:ext cx="3148600" cy="2276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Node </a:t>
            </a:r>
            <a:r>
              <a:rPr lang="en-US" b="1" dirty="0" smtClean="0"/>
              <a:t>insertion attack</a:t>
            </a:r>
            <a:r>
              <a:rPr lang="en-US" dirty="0" smtClean="0"/>
              <a:t>: </a:t>
            </a:r>
            <a:r>
              <a:rPr lang="en-US" dirty="0" smtClean="0"/>
              <a:t>Overnet - can </a:t>
            </a:r>
            <a:r>
              <a:rPr lang="en-US" dirty="0" smtClean="0"/>
              <a:t>prevent users from finding clean </a:t>
            </a:r>
            <a:r>
              <a:rPr lang="en-US" dirty="0" smtClean="0"/>
              <a:t>versions</a:t>
            </a:r>
          </a:p>
          <a:p>
            <a:endParaRPr lang="en-US" dirty="0" smtClean="0"/>
          </a:p>
          <a:p>
            <a:r>
              <a:rPr lang="en-US" b="1" dirty="0" smtClean="0"/>
              <a:t>Poisoning</a:t>
            </a:r>
            <a:r>
              <a:rPr lang="en-US" dirty="0" smtClean="0"/>
              <a:t>: DHT vs. Unstructured</a:t>
            </a:r>
          </a:p>
          <a:p>
            <a:pPr lvl="1"/>
            <a:r>
              <a:rPr lang="en-US" dirty="0" smtClean="0"/>
              <a:t>Small # of titles → DHT requires less resources</a:t>
            </a:r>
          </a:p>
          <a:p>
            <a:pPr lvl="1"/>
            <a:r>
              <a:rPr lang="en-US" dirty="0" smtClean="0"/>
              <a:t>Increasing </a:t>
            </a:r>
            <a:r>
              <a:rPr lang="en-US" dirty="0" smtClean="0"/>
              <a:t># of titles → </a:t>
            </a:r>
            <a:r>
              <a:rPr lang="en-US" dirty="0" smtClean="0"/>
              <a:t>eventually, DHT </a:t>
            </a:r>
            <a:r>
              <a:rPr lang="en-US" dirty="0" smtClean="0"/>
              <a:t>requires </a:t>
            </a:r>
            <a:r>
              <a:rPr lang="en-US" dirty="0" smtClean="0"/>
              <a:t>more resources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DDoS</a:t>
            </a:r>
            <a:r>
              <a:rPr lang="en-US" b="1" dirty="0" smtClean="0"/>
              <a:t> attack</a:t>
            </a:r>
            <a:r>
              <a:rPr lang="en-US" dirty="0" smtClean="0"/>
              <a:t> by exploiting DHT</a:t>
            </a:r>
          </a:p>
          <a:p>
            <a:pPr lvl="1"/>
            <a:r>
              <a:rPr lang="en-US" dirty="0" smtClean="0"/>
              <a:t>pointing one 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DHT V</a:t>
            </a:r>
            <a:r>
              <a:rPr lang="fi-FI" dirty="0" smtClean="0"/>
              <a:t>ulnerabilities </a:t>
            </a:r>
            <a:r>
              <a:rPr lang="fi-FI" dirty="0" smtClean="0"/>
              <a:t>to </a:t>
            </a:r>
            <a:r>
              <a:rPr lang="fi-FI" dirty="0" smtClean="0"/>
              <a:t>Poisoning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 of Solutions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Rating </a:t>
            </a:r>
            <a:r>
              <a:rPr lang="en-US" dirty="0" smtClean="0"/>
              <a:t>versions and advertisements </a:t>
            </a:r>
            <a:r>
              <a:rPr lang="en-US" dirty="0" smtClean="0"/>
              <a:t>- </a:t>
            </a:r>
            <a:r>
              <a:rPr lang="en-US" b="1" dirty="0" smtClean="0"/>
              <a:t>forums</a:t>
            </a:r>
            <a:endParaRPr lang="en-US" b="1" dirty="0" smtClean="0"/>
          </a:p>
          <a:p>
            <a:pPr lvl="1"/>
            <a:r>
              <a:rPr lang="en-US" dirty="0" smtClean="0"/>
              <a:t>Rating </a:t>
            </a:r>
            <a:r>
              <a:rPr lang="en-US" dirty="0" smtClean="0"/>
              <a:t>sources </a:t>
            </a:r>
            <a:r>
              <a:rPr lang="en-US" dirty="0" smtClean="0"/>
              <a:t>- </a:t>
            </a:r>
            <a:r>
              <a:rPr lang="en-US" b="1" dirty="0" smtClean="0"/>
              <a:t>blacklists</a:t>
            </a:r>
            <a:r>
              <a:rPr lang="en-US" dirty="0" smtClean="0"/>
              <a:t> </a:t>
            </a:r>
            <a:r>
              <a:rPr lang="en-US" dirty="0" smtClean="0"/>
              <a:t>of IP ranges based on </a:t>
            </a:r>
            <a:r>
              <a:rPr lang="en-US" dirty="0" smtClean="0"/>
              <a:t>reputation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Defending against </a:t>
            </a:r>
            <a:r>
              <a:rPr lang="fi-FI" dirty="0" smtClean="0"/>
              <a:t>Poisoning Attack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File </a:t>
            </a:r>
            <a:r>
              <a:rPr lang="en-US" dirty="0" smtClean="0"/>
              <a:t>S</a:t>
            </a:r>
            <a:r>
              <a:rPr lang="en-US" dirty="0" smtClean="0"/>
              <a:t>haring</a:t>
            </a:r>
            <a:endParaRPr lang="en-US" dirty="0"/>
          </a:p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Data Gathering </a:t>
            </a:r>
            <a:r>
              <a:rPr lang="en-US" dirty="0" smtClean="0"/>
              <a:t>Methodology</a:t>
            </a:r>
          </a:p>
          <a:p>
            <a:r>
              <a:rPr lang="fi-FI" dirty="0" smtClean="0"/>
              <a:t>Measurements &amp; </a:t>
            </a:r>
            <a:r>
              <a:rPr lang="fi-FI" dirty="0" smtClean="0"/>
              <a:t>Results</a:t>
            </a:r>
          </a:p>
          <a:p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lang="fi-FI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structured &amp; unstructured overlays are vulnerable</a:t>
            </a:r>
          </a:p>
          <a:p>
            <a:endParaRPr lang="en-US" dirty="0" smtClean="0"/>
          </a:p>
          <a:p>
            <a:r>
              <a:rPr lang="en-US" dirty="0" smtClean="0"/>
              <a:t>Proposed solution can detect the polluted and poisoned versions-copies with a good approximation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</a:t>
            </a:r>
            <a:r>
              <a:rPr lang="en-US" dirty="0" smtClean="0"/>
              <a:t>Liang, </a:t>
            </a:r>
            <a:r>
              <a:rPr lang="en-US" dirty="0" smtClean="0"/>
              <a:t>N. </a:t>
            </a:r>
            <a:r>
              <a:rPr lang="en-US" dirty="0" err="1" smtClean="0"/>
              <a:t>Naoumov</a:t>
            </a:r>
            <a:r>
              <a:rPr lang="en-US" dirty="0" smtClean="0"/>
              <a:t>, </a:t>
            </a:r>
            <a:r>
              <a:rPr lang="en-US" dirty="0" smtClean="0"/>
              <a:t>KW. </a:t>
            </a:r>
            <a:r>
              <a:rPr lang="en-US" dirty="0" smtClean="0"/>
              <a:t>Ross, </a:t>
            </a:r>
            <a:r>
              <a:rPr lang="en-US" i="1" dirty="0" smtClean="0"/>
              <a:t>The index poisoning attack in p2p file sharing </a:t>
            </a:r>
            <a:r>
              <a:rPr lang="en-US" i="1" dirty="0" smtClean="0"/>
              <a:t>systems</a:t>
            </a:r>
            <a:r>
              <a:rPr lang="en-US" dirty="0" smtClean="0"/>
              <a:t>, IEEE </a:t>
            </a:r>
            <a:r>
              <a:rPr lang="en-US" dirty="0" smtClean="0"/>
              <a:t>INFOCOM, 2006.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200" dirty="0" smtClean="0"/>
              <a:t>Thank you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</a:t>
            </a:r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 smtClean="0"/>
              <a:t>the most important applications in the </a:t>
            </a:r>
            <a:r>
              <a:rPr lang="en-US" dirty="0" smtClean="0"/>
              <a:t>Internet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dirty="0" smtClean="0"/>
              <a:t>uge </a:t>
            </a:r>
            <a:r>
              <a:rPr lang="en-US" dirty="0" smtClean="0"/>
              <a:t>cost for the ”copyright industry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Sharing systems under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2514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67200" y="4267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/>
              <a:t>Title</a:t>
            </a:r>
            <a:r>
              <a:rPr lang="en-US" dirty="0" smtClean="0"/>
              <a:t> is </a:t>
            </a:r>
            <a:r>
              <a:rPr lang="en-US" dirty="0" smtClean="0"/>
              <a:t>a </a:t>
            </a:r>
            <a:r>
              <a:rPr lang="en-US" dirty="0" smtClean="0"/>
              <a:t>specific </a:t>
            </a:r>
            <a:r>
              <a:rPr lang="en-US" dirty="0" smtClean="0"/>
              <a:t>song or </a:t>
            </a:r>
            <a:r>
              <a:rPr lang="en-US" dirty="0" smtClean="0"/>
              <a:t>video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A given title can have many different </a:t>
            </a:r>
            <a:r>
              <a:rPr lang="en-US" b="1" dirty="0" smtClean="0"/>
              <a:t>versions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Each </a:t>
            </a:r>
            <a:r>
              <a:rPr lang="en-US" dirty="0" smtClean="0"/>
              <a:t>version has one </a:t>
            </a:r>
            <a:r>
              <a:rPr lang="en-US" b="1" dirty="0" smtClean="0"/>
              <a:t>identifier</a:t>
            </a:r>
            <a:r>
              <a:rPr lang="en-US" dirty="0" smtClean="0"/>
              <a:t> </a:t>
            </a:r>
            <a:r>
              <a:rPr lang="en-US" dirty="0" smtClean="0"/>
              <a:t>(hash </a:t>
            </a:r>
            <a:r>
              <a:rPr lang="en-US" dirty="0" smtClean="0"/>
              <a:t>of the </a:t>
            </a:r>
            <a:r>
              <a:rPr lang="en-US" dirty="0" smtClean="0"/>
              <a:t>version)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Multiple </a:t>
            </a:r>
            <a:r>
              <a:rPr lang="en-US" b="1" dirty="0" smtClean="0"/>
              <a:t>copies</a:t>
            </a:r>
            <a:r>
              <a:rPr lang="en-US" dirty="0" smtClean="0"/>
              <a:t> of identical versions in the </a:t>
            </a:r>
            <a:r>
              <a:rPr lang="en-US" dirty="0" smtClean="0"/>
              <a:t>system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b="1" dirty="0" smtClean="0"/>
              <a:t>Advertisements</a:t>
            </a:r>
            <a:r>
              <a:rPr lang="en-US" dirty="0" smtClean="0"/>
              <a:t> about </a:t>
            </a:r>
            <a:r>
              <a:rPr lang="en-US" dirty="0" smtClean="0"/>
              <a:t>the </a:t>
            </a:r>
            <a:r>
              <a:rPr lang="en-US" dirty="0" smtClean="0"/>
              <a:t>copies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b="1" dirty="0" smtClean="0"/>
              <a:t>Keyword search</a:t>
            </a:r>
            <a:r>
              <a:rPr lang="en-US" dirty="0" smtClean="0"/>
              <a:t> is </a:t>
            </a:r>
            <a:r>
              <a:rPr lang="en-US" dirty="0" smtClean="0"/>
              <a:t>used</a:t>
            </a:r>
            <a:endParaRPr lang="en-US" dirty="0" smtClean="0"/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File </a:t>
            </a:r>
            <a:r>
              <a:rPr lang="en-US" dirty="0" smtClean="0"/>
              <a:t>S</a:t>
            </a:r>
            <a:r>
              <a:rPr lang="en-US" dirty="0" smtClean="0"/>
              <a:t>haring</a:t>
            </a:r>
            <a:endParaRPr lang="en-US" dirty="0"/>
          </a:p>
          <a:p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Systems under </a:t>
            </a: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Data Gathering </a:t>
            </a:r>
            <a:r>
              <a:rPr lang="en-US" dirty="0" smtClean="0"/>
              <a:t>Methodology</a:t>
            </a:r>
          </a:p>
          <a:p>
            <a:r>
              <a:rPr lang="fi-FI" dirty="0" smtClean="0"/>
              <a:t>Measurements &amp; </a:t>
            </a:r>
            <a:r>
              <a:rPr lang="fi-FI" dirty="0" smtClean="0"/>
              <a:t>Results</a:t>
            </a:r>
          </a:p>
          <a:p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used </a:t>
            </a:r>
            <a:r>
              <a:rPr lang="en-US" dirty="0" smtClean="0"/>
              <a:t>in </a:t>
            </a:r>
            <a:r>
              <a:rPr lang="en-US" dirty="0" smtClean="0"/>
              <a:t>eDonkey2000</a:t>
            </a:r>
          </a:p>
          <a:p>
            <a:pPr lvl="1"/>
            <a:r>
              <a:rPr lang="en-US" dirty="0" smtClean="0"/>
              <a:t>DHT-based file sharing system</a:t>
            </a:r>
          </a:p>
          <a:p>
            <a:endParaRPr lang="en-US" dirty="0" smtClean="0"/>
          </a:p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two-tier unstructured file sharing </a:t>
            </a:r>
            <a:r>
              <a:rPr lang="en-US" dirty="0" smtClean="0"/>
              <a:t>system </a:t>
            </a:r>
            <a:endParaRPr lang="en-US" dirty="0" smtClean="0"/>
          </a:p>
          <a:p>
            <a:pPr lvl="1"/>
            <a:r>
              <a:rPr lang="en-US" dirty="0" smtClean="0"/>
              <a:t>index distributed </a:t>
            </a:r>
            <a:r>
              <a:rPr lang="en-US" dirty="0" smtClean="0"/>
              <a:t>over </a:t>
            </a:r>
            <a:r>
              <a:rPr lang="en-US" dirty="0" smtClean="0"/>
              <a:t>a small </a:t>
            </a:r>
            <a:r>
              <a:rPr lang="en-US" dirty="0" smtClean="0"/>
              <a:t>fraction of the </a:t>
            </a:r>
            <a:r>
              <a:rPr lang="en-US" dirty="0" smtClean="0"/>
              <a:t>nodes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File </a:t>
            </a:r>
            <a:r>
              <a:rPr lang="en-US" dirty="0" smtClean="0"/>
              <a:t>S</a:t>
            </a:r>
            <a:r>
              <a:rPr lang="en-US" dirty="0" smtClean="0"/>
              <a:t>haring</a:t>
            </a:r>
            <a:endParaRPr lang="en-US" dirty="0"/>
          </a:p>
          <a:p>
            <a:r>
              <a:rPr lang="fi-FI" dirty="0" smtClean="0"/>
              <a:t>Systems under </a:t>
            </a:r>
            <a:r>
              <a:rPr lang="fi-FI" dirty="0" smtClean="0"/>
              <a:t>Evaluation</a:t>
            </a:r>
          </a:p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Types of 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Attacks</a:t>
            </a:r>
          </a:p>
          <a:p>
            <a:r>
              <a:rPr lang="en-US" dirty="0" smtClean="0"/>
              <a:t>Data Gathering </a:t>
            </a:r>
            <a:r>
              <a:rPr lang="en-US" dirty="0" smtClean="0"/>
              <a:t>Methodology</a:t>
            </a:r>
          </a:p>
          <a:p>
            <a:r>
              <a:rPr lang="fi-FI" dirty="0" smtClean="0"/>
              <a:t>Measurements &amp; </a:t>
            </a:r>
            <a:r>
              <a:rPr lang="fi-FI" dirty="0" smtClean="0"/>
              <a:t>Results</a:t>
            </a:r>
          </a:p>
          <a:p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Pollution attack</a:t>
            </a:r>
            <a:r>
              <a:rPr lang="en-US" dirty="0" smtClean="0"/>
              <a:t>: </a:t>
            </a:r>
            <a:r>
              <a:rPr lang="en-US" dirty="0" smtClean="0"/>
              <a:t>corrupting the </a:t>
            </a:r>
            <a:r>
              <a:rPr lang="en-US" dirty="0" smtClean="0"/>
              <a:t>targeted content, rendering it unusable, and then </a:t>
            </a:r>
            <a:r>
              <a:rPr lang="en-US" dirty="0" smtClean="0"/>
              <a:t>making </a:t>
            </a:r>
            <a:r>
              <a:rPr lang="en-US" dirty="0" smtClean="0"/>
              <a:t>this polluted content available for sharing in large volumes.</a:t>
            </a:r>
          </a:p>
          <a:p>
            <a:pPr lvl="1"/>
            <a:r>
              <a:rPr lang="en-US" dirty="0" smtClean="0"/>
              <a:t>Resource intensive </a:t>
            </a:r>
            <a:r>
              <a:rPr lang="en-US" dirty="0" smtClean="0"/>
              <a:t>attack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Index poisoning attack</a:t>
            </a:r>
            <a:r>
              <a:rPr lang="en-US" dirty="0" smtClean="0"/>
              <a:t>: inserting massive numbers of bogus records into the index. (i.e. randomly chosen file identifiers)</a:t>
            </a:r>
          </a:p>
          <a:p>
            <a:pPr lvl="1"/>
            <a:r>
              <a:rPr lang="en-US" dirty="0" smtClean="0"/>
              <a:t>Structured &amp; unstructured systems </a:t>
            </a:r>
          </a:p>
          <a:p>
            <a:pPr lvl="1"/>
            <a:r>
              <a:rPr lang="en-US" dirty="0" smtClean="0"/>
              <a:t>Non resource intensive attack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Typically, </a:t>
            </a:r>
            <a:r>
              <a:rPr lang="en-US" b="1" dirty="0" smtClean="0"/>
              <a:t>no authentication</a:t>
            </a:r>
            <a:r>
              <a:rPr lang="en-US" dirty="0" smtClean="0"/>
              <a:t> for the </a:t>
            </a:r>
            <a:r>
              <a:rPr lang="en-US" dirty="0" smtClean="0"/>
              <a:t>files’ advertisements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Attack by falsely advertising copies of the targeted </a:t>
            </a:r>
            <a:r>
              <a:rPr lang="en-US" dirty="0" smtClean="0"/>
              <a:t>titles</a:t>
            </a:r>
          </a:p>
          <a:p>
            <a:endParaRPr lang="en-US" dirty="0" smtClean="0"/>
          </a:p>
          <a:p>
            <a:r>
              <a:rPr lang="en-US" b="1" dirty="0" smtClean="0"/>
              <a:t>Possible types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non-existing, random ids (mostly used)</a:t>
            </a:r>
          </a:p>
          <a:p>
            <a:pPr lvl="1"/>
            <a:r>
              <a:rPr lang="en-US" dirty="0" smtClean="0"/>
              <a:t>non-existing IPs </a:t>
            </a:r>
          </a:p>
          <a:p>
            <a:pPr lvl="1"/>
            <a:r>
              <a:rPr lang="en-US" dirty="0" smtClean="0"/>
              <a:t>unavailable </a:t>
            </a:r>
            <a:r>
              <a:rPr lang="en-US" dirty="0" smtClean="0"/>
              <a:t>service port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Index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1027</Words>
  <Application>Microsoft Office PowerPoint</Application>
  <PresentationFormat>On-screen Show (4:3)</PresentationFormat>
  <Paragraphs>252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Presentation on brainstorming</vt:lpstr>
      <vt:lpstr>Microsoft Equation 3.0</vt:lpstr>
      <vt:lpstr>The Index Poisoning Attack in P2P File Sharing Systems</vt:lpstr>
      <vt:lpstr>Agenda</vt:lpstr>
      <vt:lpstr>P2P File Sharing</vt:lpstr>
      <vt:lpstr>Terminology</vt:lpstr>
      <vt:lpstr>Agenda</vt:lpstr>
      <vt:lpstr>Systems under Evaluation</vt:lpstr>
      <vt:lpstr>Agenda</vt:lpstr>
      <vt:lpstr>Types of Attacks</vt:lpstr>
      <vt:lpstr>The Index Poisoning Attack</vt:lpstr>
      <vt:lpstr>Index poisoning attack in FastTrack</vt:lpstr>
      <vt:lpstr>Index poisoning attack in Overnet</vt:lpstr>
      <vt:lpstr>Agenda</vt:lpstr>
      <vt:lpstr>Data Gathering Methodology</vt:lpstr>
      <vt:lpstr>Classifying the Versions</vt:lpstr>
      <vt:lpstr>Poisoning &amp; Pollution Levels</vt:lpstr>
      <vt:lpstr>Evaluation of the Heuristic</vt:lpstr>
      <vt:lpstr>Agenda</vt:lpstr>
      <vt:lpstr>Measurements &amp; Results</vt:lpstr>
      <vt:lpstr>Mesurements &amp; Results - Copies</vt:lpstr>
      <vt:lpstr>Mesurements &amp; Results - Versions</vt:lpstr>
      <vt:lpstr>DHT Vulnerabilities to Poisoning</vt:lpstr>
      <vt:lpstr>Defending against Poisoning Attack</vt:lpstr>
      <vt:lpstr>Agenda</vt:lpstr>
      <vt:lpstr>Conclusions</vt:lpstr>
      <vt:lpstr>References</vt:lpstr>
      <vt:lpstr>The end..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2010-05-18T14:27:46Z</dcterms:created>
  <dcterms:modified xsi:type="dcterms:W3CDTF">2010-05-18T16:57:58Z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