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8" r:id="rId1"/>
  </p:sldMasterIdLst>
  <p:notesMasterIdLst>
    <p:notesMasterId r:id="rId28"/>
  </p:notesMasterIdLst>
  <p:sldIdLst>
    <p:sldId id="256" r:id="rId2"/>
    <p:sldId id="280" r:id="rId3"/>
    <p:sldId id="258" r:id="rId4"/>
    <p:sldId id="267" r:id="rId5"/>
    <p:sldId id="281" r:id="rId6"/>
    <p:sldId id="266" r:id="rId7"/>
    <p:sldId id="282" r:id="rId8"/>
    <p:sldId id="264" r:id="rId9"/>
    <p:sldId id="265" r:id="rId10"/>
    <p:sldId id="268" r:id="rId11"/>
    <p:sldId id="269" r:id="rId12"/>
    <p:sldId id="283" r:id="rId13"/>
    <p:sldId id="270" r:id="rId14"/>
    <p:sldId id="271" r:id="rId15"/>
    <p:sldId id="286" r:id="rId16"/>
    <p:sldId id="272" r:id="rId17"/>
    <p:sldId id="284" r:id="rId18"/>
    <p:sldId id="273" r:id="rId19"/>
    <p:sldId id="274" r:id="rId20"/>
    <p:sldId id="275" r:id="rId21"/>
    <p:sldId id="277" r:id="rId22"/>
    <p:sldId id="276" r:id="rId23"/>
    <p:sldId id="285" r:id="rId24"/>
    <p:sldId id="279" r:id="rId25"/>
    <p:sldId id="287" r:id="rId26"/>
    <p:sldId id="27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ibbot\Documents\seds\p4\P2P\presentation\evaluation-of-heuristic-data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15371900826446291"/>
          <c:y val="3.6269430051813482E-2"/>
          <c:w val="0.66115702479338878"/>
          <c:h val="0.76424870466321282"/>
        </c:manualLayout>
      </c:layout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# of Success</c:v>
                </c:pt>
              </c:strCache>
            </c:strRef>
          </c:tx>
          <c:dLbls>
            <c:dLbl>
              <c:idx val="0"/>
              <c:layout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/>
                      <a:t>99.41%</a:t>
                    </a:r>
                  </a:p>
                </c:rich>
              </c:tx>
              <c:spPr/>
            </c:dLbl>
            <c:dLbl>
              <c:idx val="1"/>
              <c:layout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/>
                      <a:t>96.49%</a:t>
                    </a:r>
                  </a:p>
                </c:rich>
              </c:tx>
              <c:spPr/>
            </c:dLbl>
            <c:dLbl>
              <c:idx val="2"/>
              <c:layout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/>
                      <a:t>94.05%</a:t>
                    </a:r>
                  </a:p>
                </c:rich>
              </c:tx>
              <c:spPr/>
            </c:dLbl>
            <c:showVal val="1"/>
          </c:dLbls>
          <c:cat>
            <c:strRef>
              <c:f>Sheet1!$A$2:$A$4</c:f>
              <c:strCache>
                <c:ptCount val="3"/>
                <c:pt idx="0">
                  <c:v>Vx - poluted</c:v>
                </c:pt>
                <c:pt idx="1">
                  <c:v>Vh* - poisoned</c:v>
                </c:pt>
                <c:pt idx="2">
                  <c:v>Vl* - clean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8400</c:v>
                </c:pt>
                <c:pt idx="1">
                  <c:v>32021</c:v>
                </c:pt>
                <c:pt idx="2">
                  <c:v>3097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# of Failures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Vx - poluted</c:v>
                </c:pt>
                <c:pt idx="1">
                  <c:v>Vh* - poisoned</c:v>
                </c:pt>
                <c:pt idx="2">
                  <c:v>Vl* - clean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50</c:v>
                </c:pt>
                <c:pt idx="1">
                  <c:v>1165</c:v>
                </c:pt>
                <c:pt idx="2">
                  <c:v>196</c:v>
                </c:pt>
              </c:numCache>
            </c:numRef>
          </c:val>
        </c:ser>
        <c:overlap val="100"/>
        <c:axId val="88376064"/>
        <c:axId val="88604672"/>
      </c:barChart>
      <c:catAx>
        <c:axId val="88376064"/>
        <c:scaling>
          <c:orientation val="minMax"/>
        </c:scaling>
        <c:axPos val="b"/>
        <c:numFmt formatCode="General" sourceLinked="1"/>
        <c:tickLblPos val="nextTo"/>
        <c:crossAx val="88604672"/>
        <c:crosses val="autoZero"/>
        <c:auto val="1"/>
        <c:lblAlgn val="ctr"/>
        <c:lblOffset val="100"/>
      </c:catAx>
      <c:valAx>
        <c:axId val="8860467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Total</a:t>
                </a:r>
                <a:r>
                  <a:rPr lang="en-US" baseline="0"/>
                  <a:t> Number of Version</a:t>
                </a:r>
                <a:endParaRPr lang="en-US"/>
              </a:p>
            </c:rich>
          </c:tx>
          <c:layout/>
        </c:title>
        <c:numFmt formatCode="General" sourceLinked="1"/>
        <c:tickLblPos val="nextTo"/>
        <c:crossAx val="88376064"/>
        <c:crosses val="autoZero"/>
        <c:crossBetween val="between"/>
      </c:valAx>
      <c:dTable>
        <c:showHorzBorder val="1"/>
        <c:showVertBorder val="1"/>
        <c:showOutline val="1"/>
      </c:dTable>
    </c:plotArea>
    <c:legend>
      <c:legendPos val="r"/>
      <c:layout/>
    </c:legend>
    <c:plotVisOnly val="1"/>
    <c:dispBlanksAs val="gap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3842907C-D0AA-4C58-9F94-58B40AD65B29}" type="datetimeFigureOut">
              <a:rPr lang="en-US" smtClean="0"/>
              <a:pPr/>
              <a:t>5/18/2010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1D76769E-C829-4283-B80E-CB90D995C2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grpSp>
        <p:nvGrpSpPr>
          <p:cNvPr id="2" name="Group 14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DBEB9B3-11EE-4EBC-B1EA-EBF4B5E65C7C}" type="datetime1">
              <a:rPr lang="sv-SE" smtClean="0"/>
              <a:pPr/>
              <a:t>2010-05-18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>
                <a:solidFill>
                  <a:schemeClr val="accent1">
                    <a:tint val="20000"/>
                  </a:schemeClr>
                </a:solidFill>
              </a:rPr>
              <a:t>A. Shumanski &amp; V. Trigonakis</a:t>
            </a:r>
            <a:endParaRPr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421CCA-A9FA-4A5A-B4C6-F81253DE0B33}" type="datetime1">
              <a:rPr lang="sv-SE" smtClean="0"/>
              <a:pPr/>
              <a:t>2010-05-18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C11C16-A398-4237-A44E-9994AA21A418}" type="datetime1">
              <a:rPr lang="sv-SE" smtClean="0"/>
              <a:pPr/>
              <a:t>2010-05-18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DDB051-2451-4F76-A85D-9F674B2DCBF4}" type="datetime1">
              <a:rPr lang="sv-SE" smtClean="0"/>
              <a:pPr/>
              <a:t>2010-05-18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5B48C6-4E88-4D3B-8F34-B09ACCAFF8BF}" type="datetime1">
              <a:rPr lang="sv-SE" smtClean="0"/>
              <a:pPr/>
              <a:t>2010-05-18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D68A36-ADD4-47B5-9BF0-A0850E8FB676}" type="datetime1">
              <a:rPr lang="sv-SE" smtClean="0"/>
              <a:pPr/>
              <a:t>2010-05-18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7243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889943-4F91-43CD-A121-05FA32B4039C}" type="datetime1">
              <a:rPr lang="sv-SE" smtClean="0"/>
              <a:pPr/>
              <a:t>2010-05-18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754430-F4B7-448C-A418-DE7B1396916F}" type="datetime1">
              <a:rPr lang="sv-SE" smtClean="0"/>
              <a:pPr/>
              <a:t>2010-05-18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EB785C-6FDB-43D1-8546-5701711803B9}" type="datetime1">
              <a:rPr lang="sv-SE" smtClean="0"/>
              <a:pPr/>
              <a:t>2010-05-18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10761C5-597C-4499-86DB-C4C3C73A35AC}" type="datetime1">
              <a:rPr lang="sv-SE" smtClean="0"/>
              <a:pPr/>
              <a:t>2010-05-18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C792EC8-8144-4CAC-AD0D-00BC83F84B7C}" type="datetime1">
              <a:rPr lang="sv-SE" smtClean="0"/>
              <a:pPr/>
              <a:t>2010-05-18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>
                <a:solidFill>
                  <a:schemeClr val="tx1"/>
                </a:solidFill>
              </a:rPr>
              <a:t>A. Shumanski &amp; V. Trigonakis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tx1"/>
                </a:solidFill>
              </a:defRPr>
            </a:lvl1pPr>
            <a:extLst/>
          </a:lstStyle>
          <a:p>
            <a:fld id="{37F1CDC6-0E78-4729-93CF-F150F42E6D9E}" type="datetime1">
              <a:rPr lang="sv-SE" smtClean="0"/>
              <a:pPr/>
              <a:t>2010-05-18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tx1"/>
                </a:solidFill>
              </a:defRPr>
            </a:lvl1pPr>
            <a:extLst/>
          </a:lstStyle>
          <a:p>
            <a:pPr algn="r"/>
            <a:r>
              <a:rPr lang="en-US" sz="1000" smtClean="0">
                <a:solidFill>
                  <a:schemeClr val="tx1"/>
                </a:solidFill>
              </a:rPr>
              <a:t>A. Shumanski &amp; V. Trigonakis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Index Poisoning Attack in P2P File Sharing Systems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Shumanski</a:t>
            </a:r>
            <a:r>
              <a:rPr lang="en-US" dirty="0" smtClean="0"/>
              <a:t>, Andrei</a:t>
            </a:r>
          </a:p>
          <a:p>
            <a:r>
              <a:rPr lang="en-US" dirty="0" smtClean="0"/>
              <a:t>Trigonakis, Vasileios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b="1" dirty="0" smtClean="0"/>
              <a:t>Decentralized</a:t>
            </a:r>
            <a:r>
              <a:rPr lang="en-US" dirty="0" smtClean="0"/>
              <a:t> &amp; </a:t>
            </a:r>
            <a:r>
              <a:rPr lang="en-US" b="1" dirty="0" smtClean="0"/>
              <a:t>unstructured</a:t>
            </a:r>
            <a:r>
              <a:rPr lang="en-US" dirty="0" smtClean="0"/>
              <a:t> (two-tier)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Two classes of nodes:</a:t>
            </a:r>
          </a:p>
          <a:p>
            <a:pPr lvl="1"/>
            <a:r>
              <a:rPr lang="en-US" dirty="0" smtClean="0"/>
              <a:t>Ordinary Nodes (ONs)</a:t>
            </a:r>
          </a:p>
          <a:p>
            <a:pPr lvl="1"/>
            <a:r>
              <a:rPr lang="en-US" dirty="0" smtClean="0"/>
              <a:t>Super-Nodes (SNs) 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SN overlay - long-lived TCP connections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Index kept by the SNs</a:t>
            </a:r>
          </a:p>
          <a:p>
            <a:endParaRPr lang="en-US" dirty="0" smtClean="0"/>
          </a:p>
          <a:p>
            <a:r>
              <a:rPr lang="en-US" b="1" dirty="0" smtClean="0"/>
              <a:t>Attack by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inserting bogus records into the indexes of the SNs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i-FI" dirty="0" smtClean="0"/>
              <a:t>Index poisoning attack in FastTrack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dirty="0" smtClean="0"/>
              <a:t>Based on </a:t>
            </a:r>
            <a:r>
              <a:rPr lang="en-US" b="1" dirty="0" err="1" smtClean="0"/>
              <a:t>Kademlia</a:t>
            </a:r>
            <a:endParaRPr lang="en-US" dirty="0" smtClean="0"/>
          </a:p>
          <a:p>
            <a:pPr>
              <a:spcBef>
                <a:spcPts val="1000"/>
              </a:spcBef>
            </a:pPr>
            <a:r>
              <a:rPr lang="en-US" dirty="0" smtClean="0"/>
              <a:t>All nodes equal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UDP messages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Version ids &amp; keyword hashes stored</a:t>
            </a:r>
          </a:p>
          <a:p>
            <a:endParaRPr lang="en-US" dirty="0" smtClean="0"/>
          </a:p>
          <a:p>
            <a:r>
              <a:rPr lang="en-US" b="1" dirty="0" smtClean="0"/>
              <a:t>Attack by</a:t>
            </a:r>
            <a:r>
              <a:rPr lang="en-US" dirty="0" smtClean="0"/>
              <a:t>:</a:t>
            </a:r>
          </a:p>
          <a:p>
            <a:pPr marL="907542" lvl="1" indent="-514350">
              <a:buFont typeface="+mj-lt"/>
              <a:buAutoNum type="romanLcPeriod"/>
            </a:pPr>
            <a:r>
              <a:rPr lang="en-US" dirty="0" smtClean="0"/>
              <a:t>defining the target keywords and hash them</a:t>
            </a:r>
          </a:p>
          <a:p>
            <a:pPr marL="907542" lvl="1" indent="-514350">
              <a:buFont typeface="+mj-lt"/>
              <a:buAutoNum type="romanLcPeriod"/>
            </a:pPr>
            <a:r>
              <a:rPr lang="en-US" dirty="0" smtClean="0"/>
              <a:t>random id, not derived by some existing file</a:t>
            </a:r>
          </a:p>
          <a:p>
            <a:pPr marL="907542" lvl="1" indent="-514350">
              <a:buFont typeface="+mj-lt"/>
              <a:buAutoNum type="romanLcPeriod"/>
            </a:pPr>
            <a:r>
              <a:rPr lang="en-US" dirty="0" smtClean="0"/>
              <a:t>periodically refresh this information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Index poisoning attack in Overnet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dirty="0" smtClean="0"/>
              <a:t>P2P File Sharing</a:t>
            </a:r>
            <a:endParaRPr lang="en-US" dirty="0"/>
          </a:p>
          <a:p>
            <a:pPr>
              <a:spcBef>
                <a:spcPts val="1000"/>
              </a:spcBef>
            </a:pPr>
            <a:r>
              <a:rPr lang="fi-FI" dirty="0" smtClean="0"/>
              <a:t>Systems under Evaluation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Types of Attacks</a:t>
            </a:r>
          </a:p>
          <a:p>
            <a:pPr>
              <a:spcBef>
                <a:spcPts val="1000"/>
              </a:spcBef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Data Gathering Methodology</a:t>
            </a:r>
          </a:p>
          <a:p>
            <a:pPr>
              <a:spcBef>
                <a:spcPts val="1000"/>
              </a:spcBef>
            </a:pPr>
            <a:r>
              <a:rPr lang="fi-FI" dirty="0" smtClean="0"/>
              <a:t>Measurements &amp; Results</a:t>
            </a:r>
          </a:p>
          <a:p>
            <a:pPr>
              <a:spcBef>
                <a:spcPts val="1000"/>
              </a:spcBef>
            </a:pPr>
            <a:r>
              <a:rPr lang="fi-FI" dirty="0" smtClean="0"/>
              <a:t>Conclusions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000"/>
              </a:spcBef>
            </a:pPr>
            <a:r>
              <a:rPr lang="en-US" dirty="0" smtClean="0"/>
              <a:t>Downloading of files too expensive</a:t>
            </a:r>
          </a:p>
          <a:p>
            <a:pPr>
              <a:spcBef>
                <a:spcPts val="1000"/>
              </a:spcBef>
            </a:pPr>
            <a:r>
              <a:rPr lang="en-US" b="1" dirty="0" smtClean="0"/>
              <a:t>Solution</a:t>
            </a:r>
            <a:r>
              <a:rPr lang="en-US" dirty="0" smtClean="0"/>
              <a:t>:</a:t>
            </a:r>
          </a:p>
          <a:p>
            <a:pPr marL="937260" lvl="1" indent="-571500">
              <a:buFont typeface="+mj-lt"/>
              <a:buAutoNum type="romanLcPeriod"/>
            </a:pPr>
            <a:r>
              <a:rPr lang="en-US" b="1" dirty="0" smtClean="0"/>
              <a:t>Harvesting</a:t>
            </a:r>
            <a:r>
              <a:rPr lang="en-US" dirty="0" smtClean="0"/>
              <a:t>: collect the version ids and publisher node data &amp; create a list of the advertised versions and a list of the distinct copies of each version. Done by:</a:t>
            </a:r>
          </a:p>
          <a:p>
            <a:pPr lvl="3"/>
            <a:r>
              <a:rPr lang="en-US" b="1" dirty="0" smtClean="0"/>
              <a:t>FastTrack</a:t>
            </a:r>
            <a:r>
              <a:rPr lang="en-US" dirty="0" smtClean="0"/>
              <a:t>: a crawler</a:t>
            </a:r>
          </a:p>
          <a:p>
            <a:pPr lvl="3"/>
            <a:r>
              <a:rPr lang="en-US" b="1" dirty="0" smtClean="0"/>
              <a:t>Overnet</a:t>
            </a:r>
            <a:r>
              <a:rPr lang="en-US" dirty="0" smtClean="0"/>
              <a:t>: inserting a node in the DHT with the target keywords hash as id</a:t>
            </a:r>
          </a:p>
          <a:p>
            <a:pPr marL="907542" lvl="1" indent="-514350">
              <a:buFont typeface="+mj-lt"/>
              <a:buAutoNum type="romanLcPeriod"/>
            </a:pPr>
            <a:r>
              <a:rPr lang="en-US" dirty="0" smtClean="0"/>
              <a:t>Classify the versions (</a:t>
            </a:r>
            <a:r>
              <a:rPr lang="en-US" b="1" dirty="0" smtClean="0"/>
              <a:t>clean</a:t>
            </a:r>
            <a:r>
              <a:rPr lang="en-US" dirty="0" smtClean="0"/>
              <a:t>, </a:t>
            </a:r>
            <a:r>
              <a:rPr lang="en-US" b="1" dirty="0" smtClean="0"/>
              <a:t>polluted</a:t>
            </a:r>
            <a:r>
              <a:rPr lang="en-US" dirty="0" smtClean="0"/>
              <a:t>, </a:t>
            </a:r>
            <a:r>
              <a:rPr lang="en-US" b="1" dirty="0" smtClean="0"/>
              <a:t>poisoned</a:t>
            </a:r>
            <a:r>
              <a:rPr lang="en-US" dirty="0" smtClean="0"/>
              <a:t>)</a:t>
            </a:r>
          </a:p>
          <a:p>
            <a:pPr marL="907542" lvl="1" indent="-514350">
              <a:buFont typeface="+mj-lt"/>
              <a:buAutoNum type="romanLcPeriod"/>
            </a:pPr>
            <a:r>
              <a:rPr lang="en-US" dirty="0" smtClean="0"/>
              <a:t>Determine the pollution and poison levels for the versions and copies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Gathering Methodology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000"/>
              </a:spcBef>
            </a:pPr>
            <a:r>
              <a:rPr lang="en-US" b="1" dirty="0" smtClean="0"/>
              <a:t>Observation</a:t>
            </a:r>
            <a:r>
              <a:rPr lang="en-US" dirty="0" smtClean="0"/>
              <a:t>: </a:t>
            </a:r>
            <a:r>
              <a:rPr lang="en-US" sz="2200" dirty="0" smtClean="0"/>
              <a:t>“</a:t>
            </a:r>
            <a:r>
              <a:rPr lang="en-US" sz="2200" i="1" dirty="0" smtClean="0"/>
              <a:t>Among the users that have at least one version of the title, the large majority of users advertise at most a few versions </a:t>
            </a:r>
            <a:r>
              <a:rPr lang="en-US" sz="2200" dirty="0" smtClean="0"/>
              <a:t>(</a:t>
            </a:r>
            <a:r>
              <a:rPr lang="en-US" sz="2200" b="1" dirty="0" smtClean="0"/>
              <a:t>Light users</a:t>
            </a:r>
            <a:r>
              <a:rPr lang="en-US" sz="2200" dirty="0" smtClean="0"/>
              <a:t>) </a:t>
            </a:r>
            <a:r>
              <a:rPr lang="en-US" sz="2200" i="1" dirty="0" smtClean="0"/>
              <a:t>and a relatively small number of users advertise a large number of versions </a:t>
            </a:r>
            <a:r>
              <a:rPr lang="en-US" sz="2200" dirty="0" smtClean="0"/>
              <a:t>(</a:t>
            </a:r>
            <a:r>
              <a:rPr lang="en-US" sz="2200" b="1" dirty="0" smtClean="0"/>
              <a:t>Heavy users</a:t>
            </a:r>
            <a:r>
              <a:rPr lang="en-US" sz="2200" dirty="0" smtClean="0"/>
              <a:t>)</a:t>
            </a:r>
            <a:r>
              <a:rPr lang="en-US" sz="2200" i="1" dirty="0" smtClean="0"/>
              <a:t>.”</a:t>
            </a:r>
          </a:p>
          <a:p>
            <a:pPr>
              <a:spcBef>
                <a:spcPts val="1000"/>
              </a:spcBef>
            </a:pPr>
            <a:r>
              <a:rPr lang="en-US" b="1" dirty="0" smtClean="0"/>
              <a:t>Heuristic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V	→ set of all the advertised versions</a:t>
            </a:r>
          </a:p>
          <a:p>
            <a:pPr lvl="1"/>
            <a:r>
              <a:rPr lang="en-US" dirty="0" smtClean="0"/>
              <a:t>V</a:t>
            </a:r>
            <a:r>
              <a:rPr lang="en-US" baseline="-25000" dirty="0" smtClean="0"/>
              <a:t>H</a:t>
            </a:r>
            <a:r>
              <a:rPr lang="en-US" dirty="0" smtClean="0"/>
              <a:t> → by heavy users</a:t>
            </a:r>
          </a:p>
          <a:p>
            <a:pPr lvl="1"/>
            <a:r>
              <a:rPr lang="en-US" dirty="0" smtClean="0"/>
              <a:t>V</a:t>
            </a:r>
            <a:r>
              <a:rPr lang="en-US" baseline="-25000" dirty="0" smtClean="0"/>
              <a:t>L</a:t>
            </a:r>
            <a:r>
              <a:rPr lang="en-US" dirty="0" smtClean="0"/>
              <a:t> → by light users</a:t>
            </a:r>
          </a:p>
          <a:p>
            <a:pPr lvl="1"/>
            <a:r>
              <a:rPr lang="en-US" dirty="0" smtClean="0"/>
              <a:t>V</a:t>
            </a:r>
            <a:r>
              <a:rPr lang="en-US" baseline="-25000" dirty="0" smtClean="0"/>
              <a:t>X</a:t>
            </a:r>
            <a:r>
              <a:rPr lang="en-US" dirty="0" smtClean="0"/>
              <a:t> = V</a:t>
            </a:r>
            <a:r>
              <a:rPr lang="en-US" baseline="-25000" dirty="0" smtClean="0"/>
              <a:t>H</a:t>
            </a:r>
            <a:r>
              <a:rPr lang="en-US" dirty="0" smtClean="0"/>
              <a:t> ∩ V</a:t>
            </a:r>
            <a:r>
              <a:rPr lang="en-US" baseline="-25000" dirty="0" smtClean="0"/>
              <a:t>L	</a:t>
            </a:r>
            <a:r>
              <a:rPr lang="en-US" dirty="0" smtClean="0"/>
              <a:t>→ </a:t>
            </a:r>
            <a:r>
              <a:rPr lang="en-US" b="1" dirty="0" smtClean="0"/>
              <a:t>polluted versions</a:t>
            </a:r>
          </a:p>
          <a:p>
            <a:pPr lvl="1"/>
            <a:r>
              <a:rPr lang="en-US" dirty="0" smtClean="0"/>
              <a:t>V</a:t>
            </a:r>
            <a:r>
              <a:rPr lang="en-US" baseline="-25000" dirty="0" smtClean="0"/>
              <a:t>H</a:t>
            </a:r>
            <a:r>
              <a:rPr lang="en-US" baseline="30000" dirty="0" smtClean="0"/>
              <a:t>*</a:t>
            </a:r>
            <a:r>
              <a:rPr lang="en-US" dirty="0" smtClean="0"/>
              <a:t> = V</a:t>
            </a:r>
            <a:r>
              <a:rPr lang="en-US" baseline="-25000" dirty="0" smtClean="0"/>
              <a:t>H</a:t>
            </a:r>
            <a:r>
              <a:rPr lang="en-US" dirty="0" smtClean="0"/>
              <a:t> – V</a:t>
            </a:r>
            <a:r>
              <a:rPr lang="en-US" baseline="-25000" dirty="0" smtClean="0"/>
              <a:t>X</a:t>
            </a:r>
            <a:r>
              <a:rPr lang="en-US" dirty="0" smtClean="0"/>
              <a:t>	→ </a:t>
            </a:r>
            <a:r>
              <a:rPr lang="en-US" b="1" dirty="0" smtClean="0"/>
              <a:t>poisoned versions</a:t>
            </a:r>
          </a:p>
          <a:p>
            <a:pPr lvl="1"/>
            <a:r>
              <a:rPr lang="en-US" dirty="0" smtClean="0"/>
              <a:t>V</a:t>
            </a:r>
            <a:r>
              <a:rPr lang="en-US" baseline="-25000" dirty="0" smtClean="0"/>
              <a:t>L</a:t>
            </a:r>
            <a:r>
              <a:rPr lang="en-US" baseline="30000" dirty="0" smtClean="0"/>
              <a:t>*</a:t>
            </a:r>
            <a:r>
              <a:rPr lang="en-US" dirty="0" smtClean="0"/>
              <a:t> = V</a:t>
            </a:r>
            <a:r>
              <a:rPr lang="en-US" baseline="-25000" dirty="0" smtClean="0"/>
              <a:t>L</a:t>
            </a:r>
            <a:r>
              <a:rPr lang="en-US" dirty="0" smtClean="0"/>
              <a:t> – V</a:t>
            </a:r>
            <a:r>
              <a:rPr lang="en-US" baseline="-25000" dirty="0" smtClean="0"/>
              <a:t>X</a:t>
            </a:r>
            <a:r>
              <a:rPr lang="en-US" dirty="0" smtClean="0"/>
              <a:t>	→ </a:t>
            </a:r>
            <a:r>
              <a:rPr lang="en-US" b="1" dirty="0" smtClean="0"/>
              <a:t>clean versions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the Versions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Poisoning &amp; Pollution Levels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Version Levels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Copy Levels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>
          <a:xfrm>
            <a:off x="450572" y="1321904"/>
            <a:ext cx="4040188" cy="3941763"/>
          </a:xfrm>
        </p:spPr>
        <p:txBody>
          <a:bodyPr/>
          <a:lstStyle/>
          <a:p>
            <a:endParaRPr lang="en-US" sz="2200" b="1" dirty="0" smtClean="0"/>
          </a:p>
          <a:p>
            <a:r>
              <a:rPr lang="en-US" sz="2200" b="1" dirty="0" smtClean="0"/>
              <a:t>poisoning</a:t>
            </a:r>
            <a:r>
              <a:rPr lang="en-US" sz="2200" dirty="0" smtClean="0"/>
              <a:t>: </a:t>
            </a:r>
          </a:p>
          <a:p>
            <a:pPr lvl="1">
              <a:buNone/>
            </a:pPr>
            <a:r>
              <a:rPr lang="en-US" sz="2200" dirty="0" smtClean="0"/>
              <a:t>	|V</a:t>
            </a:r>
            <a:r>
              <a:rPr lang="en-US" sz="2200" baseline="-25000" dirty="0" smtClean="0"/>
              <a:t>H</a:t>
            </a:r>
            <a:r>
              <a:rPr lang="en-US" sz="2200" baseline="30000" dirty="0" smtClean="0"/>
              <a:t>*</a:t>
            </a:r>
            <a:r>
              <a:rPr lang="en-US" sz="2200" dirty="0" smtClean="0"/>
              <a:t>| / |V|</a:t>
            </a:r>
          </a:p>
          <a:p>
            <a:pPr lvl="1">
              <a:buNone/>
            </a:pPr>
            <a:endParaRPr lang="en-US" sz="2200" dirty="0" smtClean="0"/>
          </a:p>
          <a:p>
            <a:r>
              <a:rPr lang="en-US" sz="2200" b="1" dirty="0" smtClean="0"/>
              <a:t>pollution</a:t>
            </a:r>
            <a:r>
              <a:rPr lang="en-US" sz="2200" dirty="0" smtClean="0"/>
              <a:t>: </a:t>
            </a:r>
          </a:p>
          <a:p>
            <a:pPr lvl="1">
              <a:buNone/>
            </a:pPr>
            <a:r>
              <a:rPr lang="en-US" sz="2200" dirty="0" smtClean="0"/>
              <a:t>	|V</a:t>
            </a:r>
            <a:r>
              <a:rPr lang="en-US" sz="2200" baseline="-25000" dirty="0" smtClean="0"/>
              <a:t>X</a:t>
            </a:r>
            <a:r>
              <a:rPr lang="en-US" sz="2200" dirty="0" smtClean="0"/>
              <a:t>| / |V|</a:t>
            </a:r>
          </a:p>
          <a:p>
            <a:pPr lvl="1">
              <a:buNone/>
            </a:pPr>
            <a:endParaRPr lang="en-US" sz="2200" dirty="0" smtClean="0"/>
          </a:p>
          <a:p>
            <a:r>
              <a:rPr lang="en-US" sz="2200" b="1" dirty="0" smtClean="0"/>
              <a:t>clean</a:t>
            </a:r>
            <a:r>
              <a:rPr lang="en-US" sz="2200" dirty="0" smtClean="0"/>
              <a:t>: </a:t>
            </a:r>
          </a:p>
          <a:p>
            <a:pPr lvl="1">
              <a:buNone/>
            </a:pPr>
            <a:r>
              <a:rPr lang="en-US" sz="2200" dirty="0" smtClean="0"/>
              <a:t>	|V</a:t>
            </a:r>
            <a:r>
              <a:rPr lang="en-US" sz="2200" baseline="-25000" dirty="0" smtClean="0"/>
              <a:t>L</a:t>
            </a:r>
            <a:r>
              <a:rPr lang="en-US" sz="2200" baseline="30000" dirty="0" smtClean="0"/>
              <a:t>*</a:t>
            </a:r>
            <a:r>
              <a:rPr lang="en-US" sz="2200" dirty="0" smtClean="0"/>
              <a:t>| / |V|</a:t>
            </a:r>
          </a:p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endParaRPr lang="en-US" b="1" dirty="0" smtClean="0"/>
          </a:p>
          <a:p>
            <a:r>
              <a:rPr lang="en-US" b="1" dirty="0" smtClean="0"/>
              <a:t>poisoning: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pollution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clean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b="1" dirty="0" smtClean="0"/>
              <a:t>	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6781800" y="1447800"/>
          <a:ext cx="1182029" cy="914400"/>
        </p:xfrm>
        <a:graphic>
          <a:graphicData uri="http://schemas.openxmlformats.org/presentationml/2006/ole">
            <p:oleObj spid="_x0000_s1026" name="Equation" r:id="rId3" imgW="672840" imgH="52056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6781800" y="2486211"/>
          <a:ext cx="1219200" cy="942789"/>
        </p:xfrm>
        <a:graphic>
          <a:graphicData uri="http://schemas.openxmlformats.org/presentationml/2006/ole">
            <p:oleObj spid="_x0000_s1027" name="Equation" r:id="rId4" imgW="672840" imgH="520560" progId="Equation.3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6781800" y="3581400"/>
          <a:ext cx="1160462" cy="914400"/>
        </p:xfrm>
        <a:graphic>
          <a:graphicData uri="http://schemas.openxmlformats.org/presentationml/2006/ole">
            <p:oleObj spid="_x0000_s1030" name="Equation" r:id="rId5" imgW="660240" imgH="520560" progId="Equation.3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648200" y="47244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u</a:t>
            </a:r>
            <a:r>
              <a:rPr lang="en-US" dirty="0" smtClean="0"/>
              <a:t> is the set of copies for version u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the Heuristic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dirty="0" smtClean="0"/>
              <a:t>P2P File Sharing</a:t>
            </a:r>
            <a:endParaRPr lang="en-US" dirty="0"/>
          </a:p>
          <a:p>
            <a:pPr>
              <a:spcBef>
                <a:spcPts val="1000"/>
              </a:spcBef>
            </a:pPr>
            <a:r>
              <a:rPr lang="fi-FI" dirty="0" smtClean="0"/>
              <a:t>Systems under Evaluation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Types of Attacks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Data Gathering Methodology</a:t>
            </a:r>
          </a:p>
          <a:p>
            <a:pPr>
              <a:spcBef>
                <a:spcPts val="1000"/>
              </a:spcBef>
            </a:pPr>
            <a:r>
              <a:rPr lang="fi-FI" sz="2800" b="1" dirty="0" smtClean="0">
                <a:solidFill>
                  <a:schemeClr val="bg2">
                    <a:lumMod val="50000"/>
                  </a:schemeClr>
                </a:solidFill>
              </a:rPr>
              <a:t>Measurements &amp; Results</a:t>
            </a:r>
          </a:p>
          <a:p>
            <a:pPr>
              <a:spcBef>
                <a:spcPts val="1000"/>
              </a:spcBef>
            </a:pPr>
            <a:r>
              <a:rPr lang="fi-FI" dirty="0" smtClean="0"/>
              <a:t>Conclusions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FastTrack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38.97 copies per user</a:t>
            </a:r>
          </a:p>
          <a:p>
            <a:pPr lvl="1"/>
            <a:r>
              <a:rPr lang="en-US" dirty="0" smtClean="0"/>
              <a:t>8683 decoy users from 624 IPs</a:t>
            </a:r>
          </a:p>
          <a:p>
            <a:pPr lvl="1"/>
            <a:r>
              <a:rPr lang="en-US" dirty="0" smtClean="0"/>
              <a:t>Decoyers are 7% of all users but provide 77% of all copies and 73% of all versions</a:t>
            </a:r>
          </a:p>
          <a:p>
            <a:pPr>
              <a:spcBef>
                <a:spcPts val="1000"/>
              </a:spcBef>
            </a:pPr>
            <a:r>
              <a:rPr lang="en-US" b="1" dirty="0" smtClean="0"/>
              <a:t>Overnet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11 copies per user</a:t>
            </a:r>
          </a:p>
          <a:p>
            <a:pPr lvl="1"/>
            <a:r>
              <a:rPr lang="en-US" dirty="0" smtClean="0"/>
              <a:t>27 decoy users from 26 IPs</a:t>
            </a:r>
          </a:p>
          <a:p>
            <a:pPr lvl="1"/>
            <a:r>
              <a:rPr lang="en-US" dirty="0" smtClean="0"/>
              <a:t>Most of the versions and copies are provided by decoyers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Measurements &amp; Results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Mesurements &amp; Results - Copies</a:t>
            </a:r>
            <a:endParaRPr 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990600"/>
            <a:ext cx="3643313" cy="2681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429000"/>
            <a:ext cx="3757613" cy="2743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3" name="Content Placeholder 1"/>
          <p:cNvSpPr>
            <a:spLocks noGrp="1"/>
          </p:cNvSpPr>
          <p:nvPr>
            <p:ph idx="1"/>
          </p:nvPr>
        </p:nvSpPr>
        <p:spPr>
          <a:xfrm>
            <a:off x="5029200" y="1295400"/>
            <a:ext cx="3657600" cy="4559491"/>
          </a:xfrm>
        </p:spPr>
        <p:txBody>
          <a:bodyPr>
            <a:normAutofit/>
          </a:bodyPr>
          <a:lstStyle/>
          <a:p>
            <a:r>
              <a:rPr lang="en-US" dirty="0" smtClean="0"/>
              <a:t>There are different companies and techniques</a:t>
            </a:r>
          </a:p>
          <a:p>
            <a:r>
              <a:rPr lang="en-US" dirty="0" smtClean="0"/>
              <a:t>Total decoy percentage is from 50% to 95%</a:t>
            </a:r>
          </a:p>
          <a:p>
            <a:r>
              <a:rPr lang="en-US" dirty="0" smtClean="0"/>
              <a:t>Little pollution in Overnet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P2P File Sharing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spcBef>
                <a:spcPts val="1000"/>
              </a:spcBef>
            </a:pPr>
            <a:r>
              <a:rPr lang="fi-FI" dirty="0" smtClean="0"/>
              <a:t>Systems under Evaluation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Types of Attacks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Data Gathering Methodology</a:t>
            </a:r>
          </a:p>
          <a:p>
            <a:pPr>
              <a:spcBef>
                <a:spcPts val="1000"/>
              </a:spcBef>
            </a:pPr>
            <a:r>
              <a:rPr lang="fi-FI" dirty="0" smtClean="0"/>
              <a:t>Measurements &amp; Results</a:t>
            </a:r>
          </a:p>
          <a:p>
            <a:pPr>
              <a:spcBef>
                <a:spcPts val="1000"/>
              </a:spcBef>
            </a:pPr>
            <a:r>
              <a:rPr lang="fi-FI" dirty="0" smtClean="0"/>
              <a:t>Conclusions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fi-FI" dirty="0" smtClean="0"/>
              <a:t>Mesurements &amp; Results - Versions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idx="1"/>
          </p:nvPr>
        </p:nvSpPr>
        <p:spPr>
          <a:xfrm>
            <a:off x="5029200" y="1295400"/>
            <a:ext cx="3657600" cy="455949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Majority of versions are poisoned</a:t>
            </a:r>
          </a:p>
          <a:p>
            <a:r>
              <a:rPr lang="en-US" dirty="0" smtClean="0"/>
              <a:t>Versions poison level is higher than copies poison level: decoyers make copies of polluted version, copies of poisoned versions do not circulate</a:t>
            </a:r>
          </a:p>
          <a:p>
            <a:endParaRPr lang="en-US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6857" y="1154649"/>
            <a:ext cx="3111712" cy="23436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0638" y="3505200"/>
            <a:ext cx="3148600" cy="22764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Node insertion attack</a:t>
            </a:r>
            <a:r>
              <a:rPr lang="en-US" dirty="0" smtClean="0"/>
              <a:t>: Overnet - can prevent users from finding clean versions</a:t>
            </a:r>
          </a:p>
          <a:p>
            <a:endParaRPr lang="en-US" dirty="0" smtClean="0"/>
          </a:p>
          <a:p>
            <a:r>
              <a:rPr lang="en-US" b="1" dirty="0" smtClean="0"/>
              <a:t>Poisoning</a:t>
            </a:r>
            <a:r>
              <a:rPr lang="en-US" dirty="0" smtClean="0"/>
              <a:t>: DHT vs. Unstructured</a:t>
            </a:r>
          </a:p>
          <a:p>
            <a:pPr lvl="1"/>
            <a:r>
              <a:rPr lang="en-US" dirty="0" smtClean="0"/>
              <a:t>Small # of titles → DHT requires less resources</a:t>
            </a:r>
          </a:p>
          <a:p>
            <a:pPr lvl="1"/>
            <a:r>
              <a:rPr lang="en-US" dirty="0" smtClean="0"/>
              <a:t>Increasing # of titles → eventually, DHT requires more resources</a:t>
            </a:r>
          </a:p>
          <a:p>
            <a:pPr lvl="1"/>
            <a:endParaRPr lang="en-US" dirty="0" smtClean="0"/>
          </a:p>
          <a:p>
            <a:r>
              <a:rPr lang="en-US" b="1" dirty="0" err="1" smtClean="0"/>
              <a:t>DDoS</a:t>
            </a:r>
            <a:r>
              <a:rPr lang="en-US" b="1" dirty="0" smtClean="0"/>
              <a:t> attack</a:t>
            </a:r>
            <a:r>
              <a:rPr lang="en-US" dirty="0" smtClean="0"/>
              <a:t> by exploiting DHT</a:t>
            </a:r>
          </a:p>
          <a:p>
            <a:pPr lvl="1"/>
            <a:r>
              <a:rPr lang="en-US" dirty="0" smtClean="0"/>
              <a:t>pointing one node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DHT Vulnerabilities to Poisoning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Overview of Solutions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Rating versions and advertisements - </a:t>
            </a:r>
            <a:r>
              <a:rPr lang="en-US" b="1" dirty="0" smtClean="0"/>
              <a:t>forums</a:t>
            </a:r>
          </a:p>
          <a:p>
            <a:pPr lvl="1"/>
            <a:r>
              <a:rPr lang="en-US" dirty="0" smtClean="0"/>
              <a:t>Rating sources - </a:t>
            </a:r>
            <a:r>
              <a:rPr lang="en-US" b="1" dirty="0" smtClean="0"/>
              <a:t>blacklists</a:t>
            </a:r>
            <a:r>
              <a:rPr lang="en-US" dirty="0" smtClean="0"/>
              <a:t> of IP ranges based on reputation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fi-FI" dirty="0" smtClean="0"/>
              <a:t>Defending against Poisoning Attack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dirty="0" smtClean="0"/>
              <a:t>P2P File Sharing</a:t>
            </a:r>
            <a:endParaRPr lang="en-US" dirty="0"/>
          </a:p>
          <a:p>
            <a:pPr>
              <a:spcBef>
                <a:spcPts val="1000"/>
              </a:spcBef>
            </a:pPr>
            <a:r>
              <a:rPr lang="fi-FI" dirty="0" smtClean="0"/>
              <a:t>Systems under Evaluation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Types of Attacks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Data Gathering Methodology</a:t>
            </a:r>
          </a:p>
          <a:p>
            <a:pPr>
              <a:spcBef>
                <a:spcPts val="1000"/>
              </a:spcBef>
            </a:pPr>
            <a:r>
              <a:rPr lang="fi-FI" dirty="0" smtClean="0"/>
              <a:t>Measurements &amp; Results</a:t>
            </a:r>
          </a:p>
          <a:p>
            <a:pPr>
              <a:spcBef>
                <a:spcPts val="1000"/>
              </a:spcBef>
            </a:pPr>
            <a:r>
              <a:rPr lang="fi-FI" sz="2800" b="1" dirty="0" smtClean="0">
                <a:solidFill>
                  <a:schemeClr val="bg2">
                    <a:lumMod val="50000"/>
                  </a:schemeClr>
                </a:solidFill>
              </a:rPr>
              <a:t>Conclusions</a:t>
            </a:r>
            <a:endParaRPr lang="fi-FI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structured &amp; unstructured overlays are vulnerable</a:t>
            </a:r>
          </a:p>
          <a:p>
            <a:endParaRPr lang="en-US" dirty="0" smtClean="0"/>
          </a:p>
          <a:p>
            <a:r>
              <a:rPr lang="en-US" dirty="0" smtClean="0"/>
              <a:t>Proposed solution can detect the polluted and poisoned versions-copies with a good approximation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J. Liang, N. </a:t>
            </a:r>
            <a:r>
              <a:rPr lang="en-US" dirty="0" err="1" smtClean="0"/>
              <a:t>Naoumov</a:t>
            </a:r>
            <a:r>
              <a:rPr lang="en-US" dirty="0" smtClean="0"/>
              <a:t>, KW. Ross, </a:t>
            </a:r>
            <a:r>
              <a:rPr lang="en-US" i="1" dirty="0" smtClean="0"/>
              <a:t>The index poisoning attack in p2p file sharing systems</a:t>
            </a:r>
            <a:r>
              <a:rPr lang="en-US" dirty="0" smtClean="0"/>
              <a:t>, IEEE INFOCOM, 2006.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sz="3200" dirty="0" smtClean="0"/>
              <a:t>Thank you </a:t>
            </a:r>
            <a:r>
              <a:rPr lang="en-US" sz="4000" dirty="0" smtClean="0">
                <a:sym typeface="Wingdings" pitchFamily="2" charset="2"/>
              </a:rPr>
              <a:t></a:t>
            </a:r>
            <a:endParaRPr lang="en-US" sz="4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end..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File Sharing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most important applications in the Internet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Huge cost for the </a:t>
            </a:r>
            <a:r>
              <a:rPr lang="en-US" dirty="0" smtClean="0"/>
              <a:t>“copyright </a:t>
            </a:r>
            <a:r>
              <a:rPr lang="en-US" dirty="0" smtClean="0"/>
              <a:t>industry”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Sharing systems under attack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4267200" y="25146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4267200" y="42672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b="1" dirty="0" smtClean="0"/>
              <a:t>Title</a:t>
            </a:r>
            <a:r>
              <a:rPr lang="en-US" dirty="0" smtClean="0"/>
              <a:t> is a specific song or video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A given title can have many different </a:t>
            </a:r>
            <a:r>
              <a:rPr lang="en-US" b="1" dirty="0" smtClean="0"/>
              <a:t>versions</a:t>
            </a:r>
            <a:endParaRPr lang="en-US" dirty="0" smtClean="0"/>
          </a:p>
          <a:p>
            <a:pPr>
              <a:spcBef>
                <a:spcPts val="1000"/>
              </a:spcBef>
            </a:pPr>
            <a:r>
              <a:rPr lang="en-US" dirty="0" smtClean="0"/>
              <a:t>Each version has one </a:t>
            </a:r>
            <a:r>
              <a:rPr lang="en-US" b="1" dirty="0" smtClean="0"/>
              <a:t>identifier</a:t>
            </a:r>
            <a:r>
              <a:rPr lang="en-US" dirty="0" smtClean="0"/>
              <a:t> (hash of the version)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Multiple </a:t>
            </a:r>
            <a:r>
              <a:rPr lang="en-US" b="1" dirty="0" smtClean="0"/>
              <a:t>copies</a:t>
            </a:r>
            <a:r>
              <a:rPr lang="en-US" dirty="0" smtClean="0"/>
              <a:t> of identical versions in the system</a:t>
            </a:r>
          </a:p>
          <a:p>
            <a:pPr>
              <a:spcBef>
                <a:spcPts val="1000"/>
              </a:spcBef>
            </a:pPr>
            <a:r>
              <a:rPr lang="en-US" b="1" dirty="0" smtClean="0"/>
              <a:t>Advertisements</a:t>
            </a:r>
            <a:r>
              <a:rPr lang="en-US" dirty="0" smtClean="0"/>
              <a:t> about the copies</a:t>
            </a:r>
          </a:p>
          <a:p>
            <a:pPr>
              <a:spcBef>
                <a:spcPts val="1000"/>
              </a:spcBef>
            </a:pPr>
            <a:r>
              <a:rPr lang="en-US" b="1" dirty="0" smtClean="0"/>
              <a:t>Keyword search</a:t>
            </a:r>
            <a:r>
              <a:rPr lang="en-US" dirty="0" smtClean="0"/>
              <a:t> is used</a:t>
            </a:r>
          </a:p>
          <a:p>
            <a:pPr>
              <a:spcBef>
                <a:spcPts val="1000"/>
              </a:spcBef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Terminology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dirty="0" smtClean="0"/>
              <a:t>P2P File Sharing</a:t>
            </a:r>
            <a:endParaRPr lang="en-US" dirty="0"/>
          </a:p>
          <a:p>
            <a:pPr>
              <a:spcBef>
                <a:spcPts val="1000"/>
              </a:spcBef>
            </a:pPr>
            <a:r>
              <a:rPr lang="fi-FI" sz="2800" b="1" dirty="0" smtClean="0">
                <a:solidFill>
                  <a:schemeClr val="bg2">
                    <a:lumMod val="50000"/>
                  </a:schemeClr>
                </a:solidFill>
              </a:rPr>
              <a:t>Systems under Evaluation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Types of Attacks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Data Gathering Methodology</a:t>
            </a:r>
          </a:p>
          <a:p>
            <a:pPr>
              <a:spcBef>
                <a:spcPts val="1000"/>
              </a:spcBef>
            </a:pPr>
            <a:r>
              <a:rPr lang="fi-FI" dirty="0" smtClean="0"/>
              <a:t>Measurements &amp; Results</a:t>
            </a:r>
          </a:p>
          <a:p>
            <a:pPr>
              <a:spcBef>
                <a:spcPts val="1000"/>
              </a:spcBef>
            </a:pPr>
            <a:r>
              <a:rPr lang="fi-FI" dirty="0" smtClean="0"/>
              <a:t>Conclusions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Overnet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used in eDonkey2000</a:t>
            </a:r>
          </a:p>
          <a:p>
            <a:pPr lvl="1"/>
            <a:r>
              <a:rPr lang="en-US" dirty="0" smtClean="0"/>
              <a:t>DHT-based file sharing system</a:t>
            </a:r>
          </a:p>
          <a:p>
            <a:endParaRPr lang="en-US" dirty="0" smtClean="0"/>
          </a:p>
          <a:p>
            <a:r>
              <a:rPr lang="en-US" b="1" dirty="0" smtClean="0"/>
              <a:t>FastTrack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two-tier unstructured file sharing system </a:t>
            </a:r>
          </a:p>
          <a:p>
            <a:pPr lvl="1"/>
            <a:r>
              <a:rPr lang="en-US" dirty="0" smtClean="0"/>
              <a:t>index distributed over a small fraction of the nodes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Systems under Evaluation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dirty="0" smtClean="0"/>
              <a:t>P2P File Sharing</a:t>
            </a:r>
            <a:endParaRPr lang="en-US" dirty="0"/>
          </a:p>
          <a:p>
            <a:pPr>
              <a:spcBef>
                <a:spcPts val="1000"/>
              </a:spcBef>
            </a:pPr>
            <a:r>
              <a:rPr lang="fi-FI" dirty="0" smtClean="0"/>
              <a:t>Systems under Evaluation</a:t>
            </a:r>
          </a:p>
          <a:p>
            <a:pPr>
              <a:spcBef>
                <a:spcPts val="1000"/>
              </a:spcBef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Types of Attacks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Data Gathering Methodology</a:t>
            </a:r>
          </a:p>
          <a:p>
            <a:pPr>
              <a:spcBef>
                <a:spcPts val="1000"/>
              </a:spcBef>
            </a:pPr>
            <a:r>
              <a:rPr lang="fi-FI" dirty="0" smtClean="0"/>
              <a:t>Measurements &amp; Results</a:t>
            </a:r>
          </a:p>
          <a:p>
            <a:pPr>
              <a:spcBef>
                <a:spcPts val="1000"/>
              </a:spcBef>
            </a:pPr>
            <a:r>
              <a:rPr lang="fi-FI" dirty="0" smtClean="0"/>
              <a:t>Conclusions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Pollution attack</a:t>
            </a:r>
            <a:r>
              <a:rPr lang="en-US" dirty="0" smtClean="0"/>
              <a:t>: corrupting the targeted content, rendering it unusable, and then making this polluted content available for sharing in large volumes.</a:t>
            </a:r>
          </a:p>
          <a:p>
            <a:pPr lvl="1"/>
            <a:r>
              <a:rPr lang="en-US" dirty="0" smtClean="0"/>
              <a:t>Resource intensive attack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Index poisoning attack</a:t>
            </a:r>
            <a:r>
              <a:rPr lang="en-US" dirty="0" smtClean="0"/>
              <a:t>: inserting massive numbers of bogus records into the index. (i.e. randomly chosen file identifiers)</a:t>
            </a:r>
          </a:p>
          <a:p>
            <a:pPr lvl="1"/>
            <a:r>
              <a:rPr lang="en-US" dirty="0" smtClean="0"/>
              <a:t>Structured &amp; unstructured systems </a:t>
            </a:r>
          </a:p>
          <a:p>
            <a:pPr lvl="1"/>
            <a:r>
              <a:rPr lang="en-US" dirty="0" smtClean="0"/>
              <a:t>Non resource intensive attack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Attacks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dirty="0" smtClean="0"/>
              <a:t>Typically, </a:t>
            </a:r>
            <a:r>
              <a:rPr lang="en-US" b="1" dirty="0" smtClean="0"/>
              <a:t>no authentication</a:t>
            </a:r>
            <a:r>
              <a:rPr lang="en-US" dirty="0" smtClean="0"/>
              <a:t> for the files’ advertisements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Attack by falsely advertising copies of the targeted titles</a:t>
            </a:r>
          </a:p>
          <a:p>
            <a:endParaRPr lang="en-US" dirty="0" smtClean="0"/>
          </a:p>
          <a:p>
            <a:r>
              <a:rPr lang="en-US" b="1" dirty="0" smtClean="0"/>
              <a:t>Possible types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non-existing, random ids (mostly used)</a:t>
            </a:r>
          </a:p>
          <a:p>
            <a:pPr lvl="1"/>
            <a:r>
              <a:rPr lang="en-US" dirty="0" smtClean="0"/>
              <a:t>non-existing IPs </a:t>
            </a:r>
          </a:p>
          <a:p>
            <a:pPr lvl="1"/>
            <a:r>
              <a:rPr lang="en-US" dirty="0" smtClean="0"/>
              <a:t>unavailable service port numbers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The Index Poisoning Attack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on brainstorming</Template>
  <TotalTime>0</TotalTime>
  <Words>1031</Words>
  <Application>Microsoft Office PowerPoint</Application>
  <PresentationFormat>On-screen Show (4:3)</PresentationFormat>
  <Paragraphs>253</Paragraphs>
  <Slides>26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Presentation on brainstorming</vt:lpstr>
      <vt:lpstr>Equation</vt:lpstr>
      <vt:lpstr>The Index Poisoning Attack in P2P File Sharing Systems</vt:lpstr>
      <vt:lpstr>Agenda</vt:lpstr>
      <vt:lpstr>P2P File Sharing</vt:lpstr>
      <vt:lpstr>Terminology</vt:lpstr>
      <vt:lpstr>Agenda</vt:lpstr>
      <vt:lpstr>Systems under Evaluation</vt:lpstr>
      <vt:lpstr>Agenda</vt:lpstr>
      <vt:lpstr>Types of Attacks</vt:lpstr>
      <vt:lpstr>The Index Poisoning Attack</vt:lpstr>
      <vt:lpstr>Index poisoning attack in FastTrack</vt:lpstr>
      <vt:lpstr>Index poisoning attack in Overnet</vt:lpstr>
      <vt:lpstr>Agenda</vt:lpstr>
      <vt:lpstr>Data Gathering Methodology</vt:lpstr>
      <vt:lpstr>Classifying the Versions</vt:lpstr>
      <vt:lpstr>Poisoning &amp; Pollution Levels</vt:lpstr>
      <vt:lpstr>Evaluation of the Heuristic</vt:lpstr>
      <vt:lpstr>Agenda</vt:lpstr>
      <vt:lpstr>Measurements &amp; Results</vt:lpstr>
      <vt:lpstr>Mesurements &amp; Results - Copies</vt:lpstr>
      <vt:lpstr>Mesurements &amp; Results - Versions</vt:lpstr>
      <vt:lpstr>DHT Vulnerabilities to Poisoning</vt:lpstr>
      <vt:lpstr>Defending against Poisoning Attack</vt:lpstr>
      <vt:lpstr>Agenda</vt:lpstr>
      <vt:lpstr>Conclusions</vt:lpstr>
      <vt:lpstr>References</vt:lpstr>
      <vt:lpstr>The end..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2010-05-18T14:27:46Z</dcterms:created>
  <dcterms:modified xsi:type="dcterms:W3CDTF">2010-05-18T17:23:27Z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